
<file path=[Content_Types].xml><?xml version="1.0" encoding="utf-8"?>
<Types xmlns="http://schemas.openxmlformats.org/package/2006/content-types">
  <Default Extension="png;charset=UTF-8"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9" r:id="rId3"/>
    <p:sldId id="261" r:id="rId4"/>
    <p:sldId id="262" r:id="rId5"/>
    <p:sldId id="263" r:id="rId6"/>
    <p:sldId id="265" r:id="rId7"/>
    <p:sldId id="267" r:id="rId8"/>
    <p:sldId id="268" r:id="rId9"/>
    <p:sldId id="269" r:id="rId10"/>
    <p:sldId id="272" r:id="rId11"/>
    <p:sldId id="273" r:id="rId12"/>
    <p:sldId id="274" r:id="rId13"/>
    <p:sldId id="271" r:id="rId14"/>
    <p:sldId id="277" r:id="rId15"/>
    <p:sldId id="278" r:id="rId16"/>
    <p:sldId id="279" r:id="rId17"/>
    <p:sldId id="280" r:id="rId18"/>
    <p:sldId id="281" r:id="rId19"/>
    <p:sldId id="282" r:id="rId20"/>
    <p:sldId id="276" r:id="rId21"/>
    <p:sldId id="270" r:id="rId22"/>
    <p:sldId id="26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0BA6"/>
    <a:srgbClr val="B6107F"/>
    <a:srgbClr val="004278"/>
    <a:srgbClr val="4D4D4D"/>
    <a:srgbClr val="00A4D3"/>
    <a:srgbClr val="D6E0E1"/>
    <a:srgbClr val="005184"/>
    <a:srgbClr val="F2F5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4CF03D-7616-D849-AED6-B1A31805000A}" v="25" dt="2022-02-09T17:21:19.7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3119"/>
  </p:normalViewPr>
  <p:slideViewPr>
    <p:cSldViewPr snapToGrid="0" snapToObjects="1">
      <p:cViewPr varScale="1">
        <p:scale>
          <a:sx n="107" d="100"/>
          <a:sy n="107" d="100"/>
        </p:scale>
        <p:origin x="71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zabeth Ellen Anderson" userId="a31074e2-8d0d-498f-b9fd-412d315ff10a" providerId="ADAL" clId="{F64CF03D-7616-D849-AED6-B1A31805000A}"/>
    <pc:docChg chg="custSel modSld modMainMaster">
      <pc:chgData name="Elizabeth Ellen Anderson" userId="a31074e2-8d0d-498f-b9fd-412d315ff10a" providerId="ADAL" clId="{F64CF03D-7616-D849-AED6-B1A31805000A}" dt="2022-02-09T17:22:00.801" v="234" actId="20577"/>
      <pc:docMkLst>
        <pc:docMk/>
      </pc:docMkLst>
      <pc:sldChg chg="modSp mod">
        <pc:chgData name="Elizabeth Ellen Anderson" userId="a31074e2-8d0d-498f-b9fd-412d315ff10a" providerId="ADAL" clId="{F64CF03D-7616-D849-AED6-B1A31805000A}" dt="2022-02-09T17:21:53.250" v="230" actId="20577"/>
        <pc:sldMkLst>
          <pc:docMk/>
          <pc:sldMk cId="2218106710" sldId="256"/>
        </pc:sldMkLst>
        <pc:spChg chg="mod">
          <ac:chgData name="Elizabeth Ellen Anderson" userId="a31074e2-8d0d-498f-b9fd-412d315ff10a" providerId="ADAL" clId="{F64CF03D-7616-D849-AED6-B1A31805000A}" dt="2022-02-09T17:21:53.250" v="230" actId="20577"/>
          <ac:spMkLst>
            <pc:docMk/>
            <pc:sldMk cId="2218106710" sldId="256"/>
            <ac:spMk id="2" creationId="{0A0F4567-0AAE-1D49-AE12-48857C1D2609}"/>
          </ac:spMkLst>
        </pc:spChg>
        <pc:spChg chg="mod">
          <ac:chgData name="Elizabeth Ellen Anderson" userId="a31074e2-8d0d-498f-b9fd-412d315ff10a" providerId="ADAL" clId="{F64CF03D-7616-D849-AED6-B1A31805000A}" dt="2022-02-09T17:21:51.589" v="229" actId="20577"/>
          <ac:spMkLst>
            <pc:docMk/>
            <pc:sldMk cId="2218106710" sldId="256"/>
            <ac:spMk id="3" creationId="{E09A54E2-9982-3544-8ED4-43643EC01DDF}"/>
          </ac:spMkLst>
        </pc:spChg>
      </pc:sldChg>
      <pc:sldChg chg="modSp mod modNotesTx">
        <pc:chgData name="Elizabeth Ellen Anderson" userId="a31074e2-8d0d-498f-b9fd-412d315ff10a" providerId="ADAL" clId="{F64CF03D-7616-D849-AED6-B1A31805000A}" dt="2022-02-09T17:22:00.801" v="234" actId="20577"/>
        <pc:sldMkLst>
          <pc:docMk/>
          <pc:sldMk cId="3805892855" sldId="257"/>
        </pc:sldMkLst>
        <pc:spChg chg="mod">
          <ac:chgData name="Elizabeth Ellen Anderson" userId="a31074e2-8d0d-498f-b9fd-412d315ff10a" providerId="ADAL" clId="{F64CF03D-7616-D849-AED6-B1A31805000A}" dt="2022-02-09T17:22:00.801" v="234" actId="20577"/>
          <ac:spMkLst>
            <pc:docMk/>
            <pc:sldMk cId="3805892855" sldId="257"/>
            <ac:spMk id="2" creationId="{636FB483-8A01-854E-9BBE-55E0C355A79B}"/>
          </ac:spMkLst>
        </pc:spChg>
        <pc:spChg chg="mod">
          <ac:chgData name="Elizabeth Ellen Anderson" userId="a31074e2-8d0d-498f-b9fd-412d315ff10a" providerId="ADAL" clId="{F64CF03D-7616-D849-AED6-B1A31805000A}" dt="2022-02-09T17:21:58.481" v="233" actId="20577"/>
          <ac:spMkLst>
            <pc:docMk/>
            <pc:sldMk cId="3805892855" sldId="257"/>
            <ac:spMk id="3" creationId="{9507CA92-4317-E24F-A7BE-0A9451C930B4}"/>
          </ac:spMkLst>
        </pc:spChg>
      </pc:sldChg>
      <pc:sldChg chg="modNotesTx">
        <pc:chgData name="Elizabeth Ellen Anderson" userId="a31074e2-8d0d-498f-b9fd-412d315ff10a" providerId="ADAL" clId="{F64CF03D-7616-D849-AED6-B1A31805000A}" dt="2022-01-31T19:47:49.125" v="87" actId="20577"/>
        <pc:sldMkLst>
          <pc:docMk/>
          <pc:sldMk cId="2033533123" sldId="258"/>
        </pc:sldMkLst>
      </pc:sldChg>
      <pc:sldMasterChg chg="delSp modSp mod modSldLayout">
        <pc:chgData name="Elizabeth Ellen Anderson" userId="a31074e2-8d0d-498f-b9fd-412d315ff10a" providerId="ADAL" clId="{F64CF03D-7616-D849-AED6-B1A31805000A}" dt="2022-01-31T19:50:38.478" v="149" actId="20577"/>
        <pc:sldMasterMkLst>
          <pc:docMk/>
          <pc:sldMasterMk cId="326115187" sldId="2147483648"/>
        </pc:sldMasterMkLst>
        <pc:spChg chg="del">
          <ac:chgData name="Elizabeth Ellen Anderson" userId="a31074e2-8d0d-498f-b9fd-412d315ff10a" providerId="ADAL" clId="{F64CF03D-7616-D849-AED6-B1A31805000A}" dt="2022-01-31T19:45:27.957" v="79" actId="478"/>
          <ac:spMkLst>
            <pc:docMk/>
            <pc:sldMasterMk cId="326115187" sldId="2147483648"/>
            <ac:spMk id="5" creationId="{0BF46273-4BB8-2E4B-A435-BE37E0245EA0}"/>
          </ac:spMkLst>
        </pc:spChg>
        <pc:spChg chg="mod">
          <ac:chgData name="Elizabeth Ellen Anderson" userId="a31074e2-8d0d-498f-b9fd-412d315ff10a" providerId="ADAL" clId="{F64CF03D-7616-D849-AED6-B1A31805000A}" dt="2022-01-31T19:45:45.355" v="81" actId="122"/>
          <ac:spMkLst>
            <pc:docMk/>
            <pc:sldMasterMk cId="326115187" sldId="2147483648"/>
            <ac:spMk id="6" creationId="{C9137B1A-2278-5F41-A012-74D32556E263}"/>
          </ac:spMkLst>
        </pc:spChg>
        <pc:sldLayoutChg chg="delSp mod">
          <pc:chgData name="Elizabeth Ellen Anderson" userId="a31074e2-8d0d-498f-b9fd-412d315ff10a" providerId="ADAL" clId="{F64CF03D-7616-D849-AED6-B1A31805000A}" dt="2022-01-31T19:45:58.114" v="82" actId="478"/>
          <pc:sldLayoutMkLst>
            <pc:docMk/>
            <pc:sldMasterMk cId="326115187" sldId="2147483648"/>
            <pc:sldLayoutMk cId="409690965" sldId="2147483649"/>
          </pc:sldLayoutMkLst>
          <pc:spChg chg="del">
            <ac:chgData name="Elizabeth Ellen Anderson" userId="a31074e2-8d0d-498f-b9fd-412d315ff10a" providerId="ADAL" clId="{F64CF03D-7616-D849-AED6-B1A31805000A}" dt="2022-01-31T19:45:58.114" v="82" actId="478"/>
            <ac:spMkLst>
              <pc:docMk/>
              <pc:sldMasterMk cId="326115187" sldId="2147483648"/>
              <pc:sldLayoutMk cId="409690965" sldId="2147483649"/>
              <ac:spMk id="5" creationId="{7AB4751A-4519-3C45-8DDB-AA0A52CB80EE}"/>
            </ac:spMkLst>
          </pc:spChg>
        </pc:sldLayoutChg>
        <pc:sldLayoutChg chg="delSp modSp mod">
          <pc:chgData name="Elizabeth Ellen Anderson" userId="a31074e2-8d0d-498f-b9fd-412d315ff10a" providerId="ADAL" clId="{F64CF03D-7616-D849-AED6-B1A31805000A}" dt="2022-01-31T19:48:39.686" v="90" actId="6014"/>
          <pc:sldLayoutMkLst>
            <pc:docMk/>
            <pc:sldMasterMk cId="326115187" sldId="2147483648"/>
            <pc:sldLayoutMk cId="1896481974" sldId="2147483650"/>
          </pc:sldLayoutMkLst>
          <pc:spChg chg="mod">
            <ac:chgData name="Elizabeth Ellen Anderson" userId="a31074e2-8d0d-498f-b9fd-412d315ff10a" providerId="ADAL" clId="{F64CF03D-7616-D849-AED6-B1A31805000A}" dt="2022-01-31T19:45:15.825" v="78" actId="14100"/>
            <ac:spMkLst>
              <pc:docMk/>
              <pc:sldMasterMk cId="326115187" sldId="2147483648"/>
              <pc:sldLayoutMk cId="1896481974" sldId="2147483650"/>
              <ac:spMk id="3" creationId="{492B92E7-71D7-F441-A35D-90F967B28BD1}"/>
            </ac:spMkLst>
          </pc:spChg>
          <pc:spChg chg="del">
            <ac:chgData name="Elizabeth Ellen Anderson" userId="a31074e2-8d0d-498f-b9fd-412d315ff10a" providerId="ADAL" clId="{F64CF03D-7616-D849-AED6-B1A31805000A}" dt="2022-01-31T19:46:03.866" v="83" actId="478"/>
            <ac:spMkLst>
              <pc:docMk/>
              <pc:sldMasterMk cId="326115187" sldId="2147483648"/>
              <pc:sldLayoutMk cId="1896481974" sldId="2147483650"/>
              <ac:spMk id="5" creationId="{C2E88442-FAFA-7B4F-9D20-828D72E99CE7}"/>
            </ac:spMkLst>
          </pc:spChg>
          <pc:cxnChg chg="mod">
            <ac:chgData name="Elizabeth Ellen Anderson" userId="a31074e2-8d0d-498f-b9fd-412d315ff10a" providerId="ADAL" clId="{F64CF03D-7616-D849-AED6-B1A31805000A}" dt="2022-01-31T19:45:06.354" v="77" actId="14100"/>
            <ac:cxnSpMkLst>
              <pc:docMk/>
              <pc:sldMasterMk cId="326115187" sldId="2147483648"/>
              <pc:sldLayoutMk cId="1896481974" sldId="2147483650"/>
              <ac:cxnSpMk id="14" creationId="{BEF67D03-BC2D-8946-A85F-2D3994D07345}"/>
            </ac:cxnSpMkLst>
          </pc:cxnChg>
        </pc:sldLayoutChg>
        <pc:sldLayoutChg chg="delSp modSp mod">
          <pc:chgData name="Elizabeth Ellen Anderson" userId="a31074e2-8d0d-498f-b9fd-412d315ff10a" providerId="ADAL" clId="{F64CF03D-7616-D849-AED6-B1A31805000A}" dt="2022-01-31T19:50:38.478" v="149" actId="20577"/>
          <pc:sldLayoutMkLst>
            <pc:docMk/>
            <pc:sldMasterMk cId="326115187" sldId="2147483648"/>
            <pc:sldLayoutMk cId="3079968668" sldId="2147483652"/>
          </pc:sldLayoutMkLst>
          <pc:spChg chg="mod">
            <ac:chgData name="Elizabeth Ellen Anderson" userId="a31074e2-8d0d-498f-b9fd-412d315ff10a" providerId="ADAL" clId="{F64CF03D-7616-D849-AED6-B1A31805000A}" dt="2022-01-31T19:50:31.353" v="135" actId="20577"/>
            <ac:spMkLst>
              <pc:docMk/>
              <pc:sldMasterMk cId="326115187" sldId="2147483648"/>
              <pc:sldLayoutMk cId="3079968668" sldId="2147483652"/>
              <ac:spMk id="4" creationId="{CE6759F6-7CAD-9141-880B-8D212910AD81}"/>
            </ac:spMkLst>
          </pc:spChg>
          <pc:spChg chg="del">
            <ac:chgData name="Elizabeth Ellen Anderson" userId="a31074e2-8d0d-498f-b9fd-412d315ff10a" providerId="ADAL" clId="{F64CF03D-7616-D849-AED6-B1A31805000A}" dt="2022-01-31T19:46:08.494" v="84" actId="478"/>
            <ac:spMkLst>
              <pc:docMk/>
              <pc:sldMasterMk cId="326115187" sldId="2147483648"/>
              <pc:sldLayoutMk cId="3079968668" sldId="2147483652"/>
              <ac:spMk id="6" creationId="{9CF8E264-CF6D-5F41-95B5-974D0990D142}"/>
            </ac:spMkLst>
          </pc:spChg>
          <pc:spChg chg="mod">
            <ac:chgData name="Elizabeth Ellen Anderson" userId="a31074e2-8d0d-498f-b9fd-412d315ff10a" providerId="ADAL" clId="{F64CF03D-7616-D849-AED6-B1A31805000A}" dt="2022-01-31T19:50:38.478" v="149" actId="20577"/>
            <ac:spMkLst>
              <pc:docMk/>
              <pc:sldMasterMk cId="326115187" sldId="2147483648"/>
              <pc:sldLayoutMk cId="3079968668" sldId="2147483652"/>
              <ac:spMk id="11" creationId="{F9AAC502-2012-5040-90B2-4E49198C902A}"/>
            </ac:spMkLst>
          </pc:spChg>
          <pc:spChg chg="mod">
            <ac:chgData name="Elizabeth Ellen Anderson" userId="a31074e2-8d0d-498f-b9fd-412d315ff10a" providerId="ADAL" clId="{F64CF03D-7616-D849-AED6-B1A31805000A}" dt="2022-01-31T19:44:43.246" v="76" actId="14100"/>
            <ac:spMkLst>
              <pc:docMk/>
              <pc:sldMasterMk cId="326115187" sldId="2147483648"/>
              <pc:sldLayoutMk cId="3079968668" sldId="2147483652"/>
              <ac:spMk id="15" creationId="{C65107F8-309C-CA43-A35C-49D6D947613B}"/>
            </ac:spMkLst>
          </pc:spChg>
        </pc:sldLayoutChg>
        <pc:sldLayoutChg chg="delSp modSp mod">
          <pc:chgData name="Elizabeth Ellen Anderson" userId="a31074e2-8d0d-498f-b9fd-412d315ff10a" providerId="ADAL" clId="{F64CF03D-7616-D849-AED6-B1A31805000A}" dt="2022-01-31T19:50:01.758" v="117" actId="20577"/>
          <pc:sldLayoutMkLst>
            <pc:docMk/>
            <pc:sldMasterMk cId="326115187" sldId="2147483648"/>
            <pc:sldLayoutMk cId="3533537759" sldId="2147483654"/>
          </pc:sldLayoutMkLst>
          <pc:spChg chg="mod">
            <ac:chgData name="Elizabeth Ellen Anderson" userId="a31074e2-8d0d-498f-b9fd-412d315ff10a" providerId="ADAL" clId="{F64CF03D-7616-D849-AED6-B1A31805000A}" dt="2022-01-31T19:50:01.758" v="117" actId="20577"/>
            <ac:spMkLst>
              <pc:docMk/>
              <pc:sldMasterMk cId="326115187" sldId="2147483648"/>
              <pc:sldLayoutMk cId="3533537759" sldId="2147483654"/>
              <ac:spMk id="2" creationId="{F4EFF386-BA54-4A43-98F2-EDF41D6F80FD}"/>
            </ac:spMkLst>
          </pc:spChg>
          <pc:spChg chg="del">
            <ac:chgData name="Elizabeth Ellen Anderson" userId="a31074e2-8d0d-498f-b9fd-412d315ff10a" providerId="ADAL" clId="{F64CF03D-7616-D849-AED6-B1A31805000A}" dt="2022-01-31T19:46:13.381" v="85" actId="478"/>
            <ac:spMkLst>
              <pc:docMk/>
              <pc:sldMasterMk cId="326115187" sldId="2147483648"/>
              <pc:sldLayoutMk cId="3533537759" sldId="2147483654"/>
              <ac:spMk id="4" creationId="{95F1D851-BB0B-BC45-880A-00F50CC9ABC3}"/>
            </ac:spMkLst>
          </pc:spChg>
        </pc:sldLayoutChg>
        <pc:sldLayoutChg chg="delSp mod">
          <pc:chgData name="Elizabeth Ellen Anderson" userId="a31074e2-8d0d-498f-b9fd-412d315ff10a" providerId="ADAL" clId="{F64CF03D-7616-D849-AED6-B1A31805000A}" dt="2022-01-31T19:46:18.394" v="86" actId="478"/>
          <pc:sldLayoutMkLst>
            <pc:docMk/>
            <pc:sldMasterMk cId="326115187" sldId="2147483648"/>
            <pc:sldLayoutMk cId="1505503989" sldId="2147483655"/>
          </pc:sldLayoutMkLst>
          <pc:spChg chg="del">
            <ac:chgData name="Elizabeth Ellen Anderson" userId="a31074e2-8d0d-498f-b9fd-412d315ff10a" providerId="ADAL" clId="{F64CF03D-7616-D849-AED6-B1A31805000A}" dt="2022-01-31T19:46:18.394" v="86" actId="478"/>
            <ac:spMkLst>
              <pc:docMk/>
              <pc:sldMasterMk cId="326115187" sldId="2147483648"/>
              <pc:sldLayoutMk cId="1505503989" sldId="2147483655"/>
              <ac:spMk id="3" creationId="{E5735EF3-B6E7-CD44-ADE9-E7CB225EA273}"/>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7C8C98-4CB3-174D-B081-3039D0753C62}" type="datetimeFigureOut">
              <a:rPr lang="en-US" smtClean="0"/>
              <a:t>5/2/2022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B30426-E460-0742-AFCA-43EB1DD1B97F}" type="slidenum">
              <a:rPr lang="en-US" smtClean="0"/>
              <a:t>‹#›</a:t>
            </a:fld>
            <a:endParaRPr lang="en-US" dirty="0"/>
          </a:p>
        </p:txBody>
      </p:sp>
    </p:spTree>
    <p:extLst>
      <p:ext uri="{BB962C8B-B14F-4D97-AF65-F5344CB8AC3E}">
        <p14:creationId xmlns:p14="http://schemas.microsoft.com/office/powerpoint/2010/main" val="635478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charset=UTF-8"/><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charset=UTF-8"/><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charset=UTF-8"/><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charset=UTF-8"/><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charset=UTF-8"/><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0E208E-326A-0D40-90E2-CFEC27E19F0D}"/>
              </a:ext>
            </a:extLst>
          </p:cNvPr>
          <p:cNvSpPr/>
          <p:nvPr userDrawn="1"/>
        </p:nvSpPr>
        <p:spPr>
          <a:xfrm>
            <a:off x="139148" y="129209"/>
            <a:ext cx="11946835" cy="6602205"/>
          </a:xfrm>
          <a:prstGeom prst="rect">
            <a:avLst/>
          </a:prstGeom>
          <a:solidFill>
            <a:srgbClr val="005184"/>
          </a:solidFill>
          <a:ln>
            <a:solidFill>
              <a:srgbClr val="0051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1BCFEC-0C72-3649-AA9B-172E99A762EC}"/>
              </a:ext>
            </a:extLst>
          </p:cNvPr>
          <p:cNvSpPr>
            <a:spLocks noGrp="1"/>
          </p:cNvSpPr>
          <p:nvPr>
            <p:ph type="ctrTitle"/>
          </p:nvPr>
        </p:nvSpPr>
        <p:spPr>
          <a:xfrm>
            <a:off x="1524000" y="1122363"/>
            <a:ext cx="9144000" cy="2141952"/>
          </a:xfrm>
        </p:spPr>
        <p:txBody>
          <a:bodyPr anchor="b">
            <a:normAutofit/>
          </a:bodyPr>
          <a:lstStyle>
            <a:lvl1pPr algn="l">
              <a:defRPr sz="4400" b="1">
                <a:solidFill>
                  <a:schemeClr val="bg1"/>
                </a:solidFill>
                <a:latin typeface="Helvetica" pitchFamily="2" charset="0"/>
              </a:defRPr>
            </a:lvl1pPr>
          </a:lstStyle>
          <a:p>
            <a:r>
              <a:rPr lang="en-US" dirty="0"/>
              <a:t>Click to edit Master title style</a:t>
            </a:r>
          </a:p>
        </p:txBody>
      </p:sp>
      <p:sp>
        <p:nvSpPr>
          <p:cNvPr id="3" name="Subtitle 2">
            <a:extLst>
              <a:ext uri="{FF2B5EF4-FFF2-40B4-BE49-F238E27FC236}">
                <a16:creationId xmlns:a16="http://schemas.microsoft.com/office/drawing/2014/main" id="{30116759-20EB-374E-A065-EBA970CE4117}"/>
              </a:ext>
            </a:extLst>
          </p:cNvPr>
          <p:cNvSpPr>
            <a:spLocks noGrp="1"/>
          </p:cNvSpPr>
          <p:nvPr>
            <p:ph type="subTitle" idx="1"/>
          </p:nvPr>
        </p:nvSpPr>
        <p:spPr>
          <a:xfrm>
            <a:off x="1524000" y="3602038"/>
            <a:ext cx="9144000" cy="906490"/>
          </a:xfrm>
        </p:spPr>
        <p:txBody>
          <a:bodyPr/>
          <a:lstStyle>
            <a:lvl1pPr marL="0" indent="0" algn="l">
              <a:buNone/>
              <a:defRPr sz="2400">
                <a:solidFill>
                  <a:schemeClr val="bg1"/>
                </a:solidFill>
                <a:latin typeface="Helvetica"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B2A4C8F-B07D-1040-A3B7-A561EDD37C61}"/>
              </a:ext>
            </a:extLst>
          </p:cNvPr>
          <p:cNvSpPr>
            <a:spLocks noGrp="1"/>
          </p:cNvSpPr>
          <p:nvPr>
            <p:ph type="dt" sz="half" idx="10"/>
          </p:nvPr>
        </p:nvSpPr>
        <p:spPr/>
        <p:txBody>
          <a:bodyPr/>
          <a:lstStyle>
            <a:lvl1pPr>
              <a:defRPr>
                <a:solidFill>
                  <a:schemeClr val="bg1"/>
                </a:solidFill>
              </a:defRPr>
            </a:lvl1pPr>
          </a:lstStyle>
          <a:p>
            <a:fld id="{32338A89-9E82-4046-8247-794AEC633712}" type="datetimeFigureOut">
              <a:rPr lang="en-US" smtClean="0"/>
              <a:pPr/>
              <a:t>5/2/2022</a:t>
            </a:fld>
            <a:endParaRPr lang="en-US" dirty="0"/>
          </a:p>
        </p:txBody>
      </p:sp>
      <p:sp>
        <p:nvSpPr>
          <p:cNvPr id="6" name="Slide Number Placeholder 5">
            <a:extLst>
              <a:ext uri="{FF2B5EF4-FFF2-40B4-BE49-F238E27FC236}">
                <a16:creationId xmlns:a16="http://schemas.microsoft.com/office/drawing/2014/main" id="{7D6DF0A8-39FD-6345-B67C-68D0C9798448}"/>
              </a:ext>
            </a:extLst>
          </p:cNvPr>
          <p:cNvSpPr>
            <a:spLocks noGrp="1"/>
          </p:cNvSpPr>
          <p:nvPr>
            <p:ph type="sldNum" sz="quarter" idx="12"/>
          </p:nvPr>
        </p:nvSpPr>
        <p:spPr/>
        <p:txBody>
          <a:bodyPr/>
          <a:lstStyle>
            <a:lvl1pPr>
              <a:defRPr>
                <a:solidFill>
                  <a:schemeClr val="bg1"/>
                </a:solidFill>
              </a:defRPr>
            </a:lvl1pPr>
          </a:lstStyle>
          <a:p>
            <a:fld id="{51CBEAB3-1095-154A-BF2C-0E040F3337A0}" type="slidenum">
              <a:rPr lang="en-US" smtClean="0"/>
              <a:pPr/>
              <a:t>‹#›</a:t>
            </a:fld>
            <a:endParaRPr lang="en-US" dirty="0"/>
          </a:p>
        </p:txBody>
      </p:sp>
      <p:pic>
        <p:nvPicPr>
          <p:cNvPr id="10" name="Picture 9" descr="Graphical user interface&#10;&#10;Description automatically generated with low confidence">
            <a:extLst>
              <a:ext uri="{FF2B5EF4-FFF2-40B4-BE49-F238E27FC236}">
                <a16:creationId xmlns:a16="http://schemas.microsoft.com/office/drawing/2014/main" id="{6DB57DC0-34DB-1C46-B28E-421B4553E8C1}"/>
              </a:ext>
            </a:extLst>
          </p:cNvPr>
          <p:cNvPicPr>
            <a:picLocks noChangeAspect="1"/>
          </p:cNvPicPr>
          <p:nvPr userDrawn="1"/>
        </p:nvPicPr>
        <p:blipFill>
          <a:blip r:embed="rId2"/>
          <a:stretch>
            <a:fillRect/>
          </a:stretch>
        </p:blipFill>
        <p:spPr>
          <a:xfrm>
            <a:off x="5685183" y="4508531"/>
            <a:ext cx="6165297" cy="1875222"/>
          </a:xfrm>
          <a:prstGeom prst="rect">
            <a:avLst/>
          </a:prstGeom>
        </p:spPr>
      </p:pic>
      <p:cxnSp>
        <p:nvCxnSpPr>
          <p:cNvPr id="13" name="Straight Connector 12">
            <a:extLst>
              <a:ext uri="{FF2B5EF4-FFF2-40B4-BE49-F238E27FC236}">
                <a16:creationId xmlns:a16="http://schemas.microsoft.com/office/drawing/2014/main" id="{DCE7C508-0C26-F649-9656-6BB111AB7041}"/>
              </a:ext>
            </a:extLst>
          </p:cNvPr>
          <p:cNvCxnSpPr>
            <a:cxnSpLocks/>
          </p:cNvCxnSpPr>
          <p:nvPr userDrawn="1"/>
        </p:nvCxnSpPr>
        <p:spPr>
          <a:xfrm>
            <a:off x="838200" y="3429000"/>
            <a:ext cx="1059180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690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Main Content P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186D793-4348-FF4D-B6AE-69A409F270AE}"/>
              </a:ext>
            </a:extLst>
          </p:cNvPr>
          <p:cNvSpPr/>
          <p:nvPr userDrawn="1"/>
        </p:nvSpPr>
        <p:spPr>
          <a:xfrm>
            <a:off x="122585" y="136525"/>
            <a:ext cx="11966713" cy="5399571"/>
          </a:xfrm>
          <a:prstGeom prst="rect">
            <a:avLst/>
          </a:prstGeom>
          <a:solidFill>
            <a:srgbClr val="005184"/>
          </a:solidFill>
          <a:ln>
            <a:solidFill>
              <a:srgbClr val="0051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6AB23BA-67B9-FD4E-AE57-81336CC35A68}"/>
              </a:ext>
            </a:extLst>
          </p:cNvPr>
          <p:cNvSpPr>
            <a:spLocks noGrp="1"/>
          </p:cNvSpPr>
          <p:nvPr>
            <p:ph type="title"/>
          </p:nvPr>
        </p:nvSpPr>
        <p:spPr>
          <a:xfrm>
            <a:off x="1336430" y="855784"/>
            <a:ext cx="10017369" cy="656493"/>
          </a:xfrm>
        </p:spPr>
        <p:txBody>
          <a:bodyPr>
            <a:normAutofit/>
          </a:bodyPr>
          <a:lstStyle>
            <a:lvl1pPr>
              <a:defRPr sz="2800" b="1" i="0">
                <a:solidFill>
                  <a:schemeClr val="bg1"/>
                </a:solidFill>
                <a:latin typeface="Helvetica"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492B92E7-71D7-F441-A35D-90F967B28BD1}"/>
              </a:ext>
            </a:extLst>
          </p:cNvPr>
          <p:cNvSpPr>
            <a:spLocks noGrp="1"/>
          </p:cNvSpPr>
          <p:nvPr>
            <p:ph idx="1"/>
          </p:nvPr>
        </p:nvSpPr>
        <p:spPr>
          <a:xfrm>
            <a:off x="838200" y="1825625"/>
            <a:ext cx="10515600" cy="3600151"/>
          </a:xfrm>
        </p:spPr>
        <p:txBody>
          <a:bodyPr/>
          <a:lstStyle>
            <a:lvl1pPr marL="228600" indent="-228600">
              <a:buFontTx/>
              <a:buBlip>
                <a:blip r:embed="rId2"/>
              </a:buBlip>
              <a:defRPr>
                <a:solidFill>
                  <a:schemeClr val="bg1"/>
                </a:solidFill>
              </a:defRPr>
            </a:lvl1pPr>
            <a:lvl2pPr marL="685800" indent="-228600">
              <a:buFontTx/>
              <a:buBlip>
                <a:blip r:embed="rId2"/>
              </a:buBlip>
              <a:defRPr>
                <a:solidFill>
                  <a:schemeClr val="bg1"/>
                </a:solidFill>
              </a:defRPr>
            </a:lvl2pPr>
            <a:lvl3pPr marL="1143000" indent="-228600">
              <a:buFontTx/>
              <a:buBlip>
                <a:blip r:embed="rId2"/>
              </a:buBlip>
              <a:defRPr>
                <a:solidFill>
                  <a:schemeClr val="bg1"/>
                </a:solidFill>
              </a:defRPr>
            </a:lvl3pPr>
            <a:lvl4pPr marL="1600200" indent="-228600">
              <a:buFontTx/>
              <a:buBlip>
                <a:blip r:embed="rId2"/>
              </a:buBlip>
              <a:defRPr>
                <a:solidFill>
                  <a:schemeClr val="bg1"/>
                </a:solidFill>
              </a:defRPr>
            </a:lvl4pPr>
            <a:lvl5pPr marL="2057400" indent="-228600">
              <a:buFontTx/>
              <a:buBlip>
                <a:blip r:embed="rId2"/>
              </a:buBlip>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1BD7A47-D2C6-DD4C-B4C3-568C7C02B276}"/>
              </a:ext>
            </a:extLst>
          </p:cNvPr>
          <p:cNvSpPr>
            <a:spLocks noGrp="1"/>
          </p:cNvSpPr>
          <p:nvPr>
            <p:ph type="dt" sz="half" idx="10"/>
          </p:nvPr>
        </p:nvSpPr>
        <p:spPr/>
        <p:txBody>
          <a:bodyPr/>
          <a:lstStyle/>
          <a:p>
            <a:fld id="{32338A89-9E82-4046-8247-794AEC633712}" type="datetimeFigureOut">
              <a:rPr lang="en-US" smtClean="0"/>
              <a:t>5/2/2022</a:t>
            </a:fld>
            <a:endParaRPr lang="en-US" dirty="0"/>
          </a:p>
        </p:txBody>
      </p:sp>
      <p:sp>
        <p:nvSpPr>
          <p:cNvPr id="6" name="Slide Number Placeholder 5">
            <a:extLst>
              <a:ext uri="{FF2B5EF4-FFF2-40B4-BE49-F238E27FC236}">
                <a16:creationId xmlns:a16="http://schemas.microsoft.com/office/drawing/2014/main" id="{46A21059-55E3-4A41-8325-097824C73F27}"/>
              </a:ext>
            </a:extLst>
          </p:cNvPr>
          <p:cNvSpPr>
            <a:spLocks noGrp="1"/>
          </p:cNvSpPr>
          <p:nvPr>
            <p:ph type="sldNum" sz="quarter" idx="12"/>
          </p:nvPr>
        </p:nvSpPr>
        <p:spPr/>
        <p:txBody>
          <a:bodyPr/>
          <a:lstStyle/>
          <a:p>
            <a:fld id="{51CBEAB3-1095-154A-BF2C-0E040F3337A0}" type="slidenum">
              <a:rPr lang="en-US" smtClean="0"/>
              <a:t>‹#›</a:t>
            </a:fld>
            <a:endParaRPr lang="en-US" dirty="0"/>
          </a:p>
        </p:txBody>
      </p:sp>
      <p:pic>
        <p:nvPicPr>
          <p:cNvPr id="10" name="Picture 9" descr="Text&#10;&#10;Description automatically generated with low confidence">
            <a:extLst>
              <a:ext uri="{FF2B5EF4-FFF2-40B4-BE49-F238E27FC236}">
                <a16:creationId xmlns:a16="http://schemas.microsoft.com/office/drawing/2014/main" id="{5CEDC29F-B052-344B-B801-7557B076A55B}"/>
              </a:ext>
            </a:extLst>
          </p:cNvPr>
          <p:cNvPicPr>
            <a:picLocks noChangeAspect="1"/>
          </p:cNvPicPr>
          <p:nvPr userDrawn="1"/>
        </p:nvPicPr>
        <p:blipFill>
          <a:blip r:embed="rId3"/>
          <a:stretch>
            <a:fillRect/>
          </a:stretch>
        </p:blipFill>
        <p:spPr>
          <a:xfrm>
            <a:off x="8358809" y="5613876"/>
            <a:ext cx="3641530" cy="1107599"/>
          </a:xfrm>
          <a:prstGeom prst="rect">
            <a:avLst/>
          </a:prstGeom>
        </p:spPr>
      </p:pic>
      <p:grpSp>
        <p:nvGrpSpPr>
          <p:cNvPr id="15" name="Group 14">
            <a:extLst>
              <a:ext uri="{FF2B5EF4-FFF2-40B4-BE49-F238E27FC236}">
                <a16:creationId xmlns:a16="http://schemas.microsoft.com/office/drawing/2014/main" id="{8FDE9E48-9FFB-1B4B-BA6B-D4D707B29A92}"/>
              </a:ext>
            </a:extLst>
          </p:cNvPr>
          <p:cNvGrpSpPr/>
          <p:nvPr userDrawn="1"/>
        </p:nvGrpSpPr>
        <p:grpSpPr>
          <a:xfrm>
            <a:off x="800100" y="1022599"/>
            <a:ext cx="393700" cy="400840"/>
            <a:chOff x="800100" y="1022599"/>
            <a:chExt cx="393700" cy="400840"/>
          </a:xfrm>
        </p:grpSpPr>
        <p:sp>
          <p:nvSpPr>
            <p:cNvPr id="11" name="Rectangle 10">
              <a:extLst>
                <a:ext uri="{FF2B5EF4-FFF2-40B4-BE49-F238E27FC236}">
                  <a16:creationId xmlns:a16="http://schemas.microsoft.com/office/drawing/2014/main" id="{C43E9B80-42EF-8847-A041-F68EBD805B1F}"/>
                </a:ext>
              </a:extLst>
            </p:cNvPr>
            <p:cNvSpPr/>
            <p:nvPr userDrawn="1"/>
          </p:nvSpPr>
          <p:spPr>
            <a:xfrm>
              <a:off x="838200" y="1061489"/>
              <a:ext cx="355600" cy="361950"/>
            </a:xfrm>
            <a:prstGeom prst="rect">
              <a:avLst/>
            </a:prstGeom>
            <a:solidFill>
              <a:srgbClr val="D6E0E1"/>
            </a:solidFill>
            <a:ln>
              <a:solidFill>
                <a:srgbClr val="D6E0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08255C-9965-3946-BC09-9D0CAC78534F}"/>
                </a:ext>
              </a:extLst>
            </p:cNvPr>
            <p:cNvSpPr/>
            <p:nvPr userDrawn="1"/>
          </p:nvSpPr>
          <p:spPr>
            <a:xfrm>
              <a:off x="800100" y="1022599"/>
              <a:ext cx="355600" cy="361950"/>
            </a:xfrm>
            <a:prstGeom prst="rect">
              <a:avLst/>
            </a:prstGeom>
            <a:solidFill>
              <a:srgbClr val="00A4D3"/>
            </a:solidFill>
            <a:ln>
              <a:solidFill>
                <a:srgbClr val="00A4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4" name="Straight Connector 13">
            <a:extLst>
              <a:ext uri="{FF2B5EF4-FFF2-40B4-BE49-F238E27FC236}">
                <a16:creationId xmlns:a16="http://schemas.microsoft.com/office/drawing/2014/main" id="{BEF67D03-BC2D-8946-A85F-2D3994D07345}"/>
              </a:ext>
            </a:extLst>
          </p:cNvPr>
          <p:cNvCxnSpPr>
            <a:cxnSpLocks/>
          </p:cNvCxnSpPr>
          <p:nvPr userDrawn="1"/>
        </p:nvCxnSpPr>
        <p:spPr>
          <a:xfrm>
            <a:off x="838200" y="1512277"/>
            <a:ext cx="10515599" cy="0"/>
          </a:xfrm>
          <a:prstGeom prst="line">
            <a:avLst/>
          </a:prstGeom>
          <a:ln>
            <a:solidFill>
              <a:srgbClr val="00A4D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6481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 Graph/Photo">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D803DCF-B468-DC4C-BAEC-80A170101350}"/>
              </a:ext>
            </a:extLst>
          </p:cNvPr>
          <p:cNvSpPr/>
          <p:nvPr userDrawn="1"/>
        </p:nvSpPr>
        <p:spPr>
          <a:xfrm>
            <a:off x="104155" y="119270"/>
            <a:ext cx="7811517" cy="5427586"/>
          </a:xfrm>
          <a:prstGeom prst="rect">
            <a:avLst/>
          </a:prstGeom>
          <a:solidFill>
            <a:srgbClr val="005184"/>
          </a:solidFill>
          <a:ln>
            <a:solidFill>
              <a:srgbClr val="0051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65107F8-309C-CA43-A35C-49D6D947613B}"/>
              </a:ext>
            </a:extLst>
          </p:cNvPr>
          <p:cNvSpPr/>
          <p:nvPr userDrawn="1"/>
        </p:nvSpPr>
        <p:spPr>
          <a:xfrm>
            <a:off x="8033287" y="119271"/>
            <a:ext cx="4041099" cy="5427586"/>
          </a:xfrm>
          <a:prstGeom prst="rect">
            <a:avLst/>
          </a:prstGeom>
          <a:solidFill>
            <a:srgbClr val="F2F5F4"/>
          </a:solidFill>
          <a:ln>
            <a:solidFill>
              <a:srgbClr val="F2F5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9116C7-0DF5-F34C-8E73-D98F54537830}"/>
              </a:ext>
            </a:extLst>
          </p:cNvPr>
          <p:cNvSpPr>
            <a:spLocks noGrp="1"/>
          </p:cNvSpPr>
          <p:nvPr>
            <p:ph type="title"/>
          </p:nvPr>
        </p:nvSpPr>
        <p:spPr>
          <a:xfrm>
            <a:off x="1242646" y="386862"/>
            <a:ext cx="6142892" cy="1101970"/>
          </a:xfrm>
        </p:spPr>
        <p:txBody>
          <a:bodyPr anchor="b">
            <a:normAutofit/>
          </a:bodyPr>
          <a:lstStyle>
            <a:lvl1pPr>
              <a:defRPr sz="2800" b="1">
                <a:solidFill>
                  <a:schemeClr val="bg1"/>
                </a:solidFill>
                <a:latin typeface="Helvetica"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6F8E2812-8463-0942-B922-8119CC0CA19A}"/>
              </a:ext>
            </a:extLst>
          </p:cNvPr>
          <p:cNvSpPr>
            <a:spLocks noGrp="1"/>
          </p:cNvSpPr>
          <p:nvPr>
            <p:ph sz="half" idx="1"/>
          </p:nvPr>
        </p:nvSpPr>
        <p:spPr>
          <a:xfrm>
            <a:off x="697524" y="1708395"/>
            <a:ext cx="6688014" cy="3773660"/>
          </a:xfrm>
        </p:spPr>
        <p:txBody>
          <a:bodyPr>
            <a:normAutofit/>
          </a:bodyPr>
          <a:lstStyle>
            <a:lvl1pPr marL="228600" indent="-228600">
              <a:buClr>
                <a:srgbClr val="00A4D3"/>
              </a:buClr>
              <a:buFont typeface="Wingdings" pitchFamily="2" charset="2"/>
              <a:buChar char="§"/>
              <a:defRPr sz="2000">
                <a:solidFill>
                  <a:schemeClr val="bg1"/>
                </a:solidFill>
                <a:latin typeface="Helvetica" pitchFamily="2" charset="0"/>
              </a:defRPr>
            </a:lvl1pPr>
            <a:lvl2pPr marL="685800" indent="-228600">
              <a:buClr>
                <a:srgbClr val="00A4D3"/>
              </a:buClr>
              <a:buFont typeface="Wingdings" pitchFamily="2" charset="2"/>
              <a:buChar char="§"/>
              <a:defRPr sz="1800">
                <a:solidFill>
                  <a:schemeClr val="bg1"/>
                </a:solidFill>
                <a:latin typeface="Helvetica" pitchFamily="2" charset="0"/>
              </a:defRPr>
            </a:lvl2pPr>
            <a:lvl3pPr marL="1143000" indent="-228600">
              <a:buClr>
                <a:srgbClr val="00A4D3"/>
              </a:buClr>
              <a:buFont typeface="Wingdings" pitchFamily="2" charset="2"/>
              <a:buChar char="§"/>
              <a:defRPr sz="1600">
                <a:solidFill>
                  <a:schemeClr val="bg1"/>
                </a:solidFill>
                <a:latin typeface="Helvetica" pitchFamily="2" charset="0"/>
              </a:defRPr>
            </a:lvl3pPr>
            <a:lvl4pPr marL="1600200" indent="-228600">
              <a:buClr>
                <a:srgbClr val="00A4D3"/>
              </a:buClr>
              <a:buFont typeface="Wingdings" pitchFamily="2" charset="2"/>
              <a:buChar char="§"/>
              <a:defRPr sz="1400">
                <a:solidFill>
                  <a:schemeClr val="bg1"/>
                </a:solidFill>
                <a:latin typeface="Helvetica" pitchFamily="2" charset="0"/>
              </a:defRPr>
            </a:lvl4pPr>
            <a:lvl5pPr marL="2057400" indent="-228600">
              <a:buClr>
                <a:srgbClr val="00A4D3"/>
              </a:buClr>
              <a:buFont typeface="Wingdings" pitchFamily="2" charset="2"/>
              <a:buChar char="§"/>
              <a:defRPr sz="1400">
                <a:solidFill>
                  <a:schemeClr val="bg1"/>
                </a:solidFill>
                <a:latin typeface="Helvetica"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E6759F6-7CAD-9141-880B-8D212910AD81}"/>
              </a:ext>
            </a:extLst>
          </p:cNvPr>
          <p:cNvSpPr>
            <a:spLocks noGrp="1"/>
          </p:cNvSpPr>
          <p:nvPr>
            <p:ph sz="half" idx="2" hasCustomPrompt="1"/>
          </p:nvPr>
        </p:nvSpPr>
        <p:spPr>
          <a:xfrm>
            <a:off x="8510954" y="797170"/>
            <a:ext cx="3489385" cy="1019908"/>
          </a:xfrm>
        </p:spPr>
        <p:txBody>
          <a:bodyPr>
            <a:normAutofit/>
          </a:bodyPr>
          <a:lstStyle>
            <a:lvl1pPr marL="0" indent="0">
              <a:buNone/>
              <a:defRPr sz="2000" b="1">
                <a:solidFill>
                  <a:srgbClr val="4D4D4D"/>
                </a:solidFill>
                <a:latin typeface="Helvetica" pitchFamily="2" charset="0"/>
              </a:defRPr>
            </a:lvl1pPr>
            <a:lvl2pPr>
              <a:defRPr sz="1600">
                <a:solidFill>
                  <a:srgbClr val="4D4D4D"/>
                </a:solidFill>
                <a:latin typeface="Helvetica" pitchFamily="2" charset="0"/>
              </a:defRPr>
            </a:lvl2pPr>
            <a:lvl3pPr>
              <a:defRPr sz="1400">
                <a:solidFill>
                  <a:srgbClr val="4D4D4D"/>
                </a:solidFill>
                <a:latin typeface="Helvetica" pitchFamily="2" charset="0"/>
              </a:defRPr>
            </a:lvl3pPr>
            <a:lvl4pPr>
              <a:defRPr sz="1400">
                <a:solidFill>
                  <a:srgbClr val="4D4D4D"/>
                </a:solidFill>
                <a:latin typeface="Helvetica" pitchFamily="2" charset="0"/>
              </a:defRPr>
            </a:lvl4pPr>
            <a:lvl5pPr>
              <a:defRPr sz="1400">
                <a:solidFill>
                  <a:srgbClr val="4D4D4D"/>
                </a:solidFill>
                <a:latin typeface="Helvetica" pitchFamily="2" charset="0"/>
              </a:defRPr>
            </a:lvl5pPr>
          </a:lstStyle>
          <a:p>
            <a:pPr lvl="0"/>
            <a:r>
              <a:rPr lang="en-US" dirty="0"/>
              <a:t>Graph/Photo Header</a:t>
            </a:r>
          </a:p>
        </p:txBody>
      </p:sp>
      <p:sp>
        <p:nvSpPr>
          <p:cNvPr id="5" name="Date Placeholder 4">
            <a:extLst>
              <a:ext uri="{FF2B5EF4-FFF2-40B4-BE49-F238E27FC236}">
                <a16:creationId xmlns:a16="http://schemas.microsoft.com/office/drawing/2014/main" id="{C0113635-D560-BB4E-A700-0B8D482887BD}"/>
              </a:ext>
            </a:extLst>
          </p:cNvPr>
          <p:cNvSpPr>
            <a:spLocks noGrp="1"/>
          </p:cNvSpPr>
          <p:nvPr>
            <p:ph type="dt" sz="half" idx="10"/>
          </p:nvPr>
        </p:nvSpPr>
        <p:spPr/>
        <p:txBody>
          <a:bodyPr/>
          <a:lstStyle/>
          <a:p>
            <a:fld id="{32338A89-9E82-4046-8247-794AEC633712}" type="datetimeFigureOut">
              <a:rPr lang="en-US" smtClean="0"/>
              <a:t>5/2/2022</a:t>
            </a:fld>
            <a:endParaRPr lang="en-US" dirty="0"/>
          </a:p>
        </p:txBody>
      </p:sp>
      <p:sp>
        <p:nvSpPr>
          <p:cNvPr id="7" name="Slide Number Placeholder 6">
            <a:extLst>
              <a:ext uri="{FF2B5EF4-FFF2-40B4-BE49-F238E27FC236}">
                <a16:creationId xmlns:a16="http://schemas.microsoft.com/office/drawing/2014/main" id="{D2A224F6-6E55-5F4A-AD55-3E3667991861}"/>
              </a:ext>
            </a:extLst>
          </p:cNvPr>
          <p:cNvSpPr>
            <a:spLocks noGrp="1"/>
          </p:cNvSpPr>
          <p:nvPr>
            <p:ph type="sldNum" sz="quarter" idx="12"/>
          </p:nvPr>
        </p:nvSpPr>
        <p:spPr/>
        <p:txBody>
          <a:bodyPr/>
          <a:lstStyle/>
          <a:p>
            <a:fld id="{51CBEAB3-1095-154A-BF2C-0E040F3337A0}" type="slidenum">
              <a:rPr lang="en-US" smtClean="0"/>
              <a:t>‹#›</a:t>
            </a:fld>
            <a:endParaRPr lang="en-US" dirty="0"/>
          </a:p>
        </p:txBody>
      </p:sp>
      <p:pic>
        <p:nvPicPr>
          <p:cNvPr id="10" name="Picture 9" descr="Text&#10;&#10;Description automatically generated with low confidence">
            <a:extLst>
              <a:ext uri="{FF2B5EF4-FFF2-40B4-BE49-F238E27FC236}">
                <a16:creationId xmlns:a16="http://schemas.microsoft.com/office/drawing/2014/main" id="{7A4611C1-5927-BF45-9446-68A0EA870E47}"/>
              </a:ext>
            </a:extLst>
          </p:cNvPr>
          <p:cNvPicPr>
            <a:picLocks noChangeAspect="1"/>
          </p:cNvPicPr>
          <p:nvPr userDrawn="1"/>
        </p:nvPicPr>
        <p:blipFill>
          <a:blip r:embed="rId2"/>
          <a:stretch>
            <a:fillRect/>
          </a:stretch>
        </p:blipFill>
        <p:spPr>
          <a:xfrm>
            <a:off x="8358809" y="5613876"/>
            <a:ext cx="3641530" cy="1107599"/>
          </a:xfrm>
          <a:prstGeom prst="rect">
            <a:avLst/>
          </a:prstGeom>
        </p:spPr>
      </p:pic>
      <p:sp>
        <p:nvSpPr>
          <p:cNvPr id="11" name="Content Placeholder 3">
            <a:extLst>
              <a:ext uri="{FF2B5EF4-FFF2-40B4-BE49-F238E27FC236}">
                <a16:creationId xmlns:a16="http://schemas.microsoft.com/office/drawing/2014/main" id="{F9AAC502-2012-5040-90B2-4E49198C902A}"/>
              </a:ext>
            </a:extLst>
          </p:cNvPr>
          <p:cNvSpPr>
            <a:spLocks noGrp="1"/>
          </p:cNvSpPr>
          <p:nvPr>
            <p:ph sz="half" idx="13" hasCustomPrompt="1"/>
          </p:nvPr>
        </p:nvSpPr>
        <p:spPr>
          <a:xfrm>
            <a:off x="8510953" y="1992923"/>
            <a:ext cx="3489385" cy="3489132"/>
          </a:xfrm>
        </p:spPr>
        <p:txBody>
          <a:bodyPr>
            <a:normAutofit/>
          </a:bodyPr>
          <a:lstStyle>
            <a:lvl1pPr marL="0" indent="0">
              <a:buNone/>
              <a:defRPr sz="2000">
                <a:solidFill>
                  <a:srgbClr val="4D4D4D"/>
                </a:solidFill>
                <a:latin typeface="Helvetica" pitchFamily="2" charset="0"/>
              </a:defRPr>
            </a:lvl1pPr>
            <a:lvl2pPr>
              <a:defRPr sz="1800">
                <a:solidFill>
                  <a:srgbClr val="4D4D4D"/>
                </a:solidFill>
                <a:latin typeface="Helvetica" pitchFamily="2" charset="0"/>
              </a:defRPr>
            </a:lvl2pPr>
            <a:lvl3pPr>
              <a:defRPr sz="1600">
                <a:solidFill>
                  <a:srgbClr val="4D4D4D"/>
                </a:solidFill>
                <a:latin typeface="Helvetica" pitchFamily="2" charset="0"/>
              </a:defRPr>
            </a:lvl3pPr>
            <a:lvl4pPr>
              <a:defRPr sz="1400">
                <a:solidFill>
                  <a:srgbClr val="4D4D4D"/>
                </a:solidFill>
                <a:latin typeface="Helvetica" pitchFamily="2" charset="0"/>
              </a:defRPr>
            </a:lvl4pPr>
            <a:lvl5pPr>
              <a:defRPr sz="1400">
                <a:solidFill>
                  <a:srgbClr val="4D4D4D"/>
                </a:solidFill>
                <a:latin typeface="Helvetica" pitchFamily="2" charset="0"/>
              </a:defRPr>
            </a:lvl5pPr>
          </a:lstStyle>
          <a:p>
            <a:pPr lvl="0"/>
            <a:r>
              <a:rPr lang="en-US" dirty="0"/>
              <a:t>Graph/Photo</a:t>
            </a:r>
          </a:p>
        </p:txBody>
      </p:sp>
      <p:cxnSp>
        <p:nvCxnSpPr>
          <p:cNvPr id="12" name="Straight Connector 11">
            <a:extLst>
              <a:ext uri="{FF2B5EF4-FFF2-40B4-BE49-F238E27FC236}">
                <a16:creationId xmlns:a16="http://schemas.microsoft.com/office/drawing/2014/main" id="{CF22D7F4-C0D8-EA46-AFE5-728F74E56AB9}"/>
              </a:ext>
            </a:extLst>
          </p:cNvPr>
          <p:cNvCxnSpPr>
            <a:cxnSpLocks/>
          </p:cNvCxnSpPr>
          <p:nvPr userDrawn="1"/>
        </p:nvCxnSpPr>
        <p:spPr>
          <a:xfrm>
            <a:off x="838200" y="1512277"/>
            <a:ext cx="6547338" cy="0"/>
          </a:xfrm>
          <a:prstGeom prst="line">
            <a:avLst/>
          </a:prstGeom>
          <a:ln>
            <a:solidFill>
              <a:srgbClr val="00A4D3"/>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DDCF6429-5186-0E41-8EF9-A9EC5003B2F4}"/>
              </a:ext>
            </a:extLst>
          </p:cNvPr>
          <p:cNvGrpSpPr/>
          <p:nvPr userDrawn="1"/>
        </p:nvGrpSpPr>
        <p:grpSpPr>
          <a:xfrm>
            <a:off x="800100" y="1022599"/>
            <a:ext cx="393700" cy="400840"/>
            <a:chOff x="800100" y="1022599"/>
            <a:chExt cx="393700" cy="400840"/>
          </a:xfrm>
        </p:grpSpPr>
        <p:sp>
          <p:nvSpPr>
            <p:cNvPr id="17" name="Rectangle 16">
              <a:extLst>
                <a:ext uri="{FF2B5EF4-FFF2-40B4-BE49-F238E27FC236}">
                  <a16:creationId xmlns:a16="http://schemas.microsoft.com/office/drawing/2014/main" id="{E165ACDF-592E-4D4A-8CCF-89D261F0D816}"/>
                </a:ext>
              </a:extLst>
            </p:cNvPr>
            <p:cNvSpPr/>
            <p:nvPr userDrawn="1"/>
          </p:nvSpPr>
          <p:spPr>
            <a:xfrm>
              <a:off x="838200" y="1061489"/>
              <a:ext cx="355600" cy="361950"/>
            </a:xfrm>
            <a:prstGeom prst="rect">
              <a:avLst/>
            </a:prstGeom>
            <a:solidFill>
              <a:srgbClr val="D6E0E1"/>
            </a:solidFill>
            <a:ln>
              <a:solidFill>
                <a:srgbClr val="D6E0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A378F6F4-6D7F-9A46-B7E1-669A99AF973B}"/>
                </a:ext>
              </a:extLst>
            </p:cNvPr>
            <p:cNvSpPr/>
            <p:nvPr userDrawn="1"/>
          </p:nvSpPr>
          <p:spPr>
            <a:xfrm>
              <a:off x="800100" y="1022599"/>
              <a:ext cx="355600" cy="361950"/>
            </a:xfrm>
            <a:prstGeom prst="rect">
              <a:avLst/>
            </a:prstGeom>
            <a:solidFill>
              <a:srgbClr val="00A4D3"/>
            </a:solidFill>
            <a:ln>
              <a:solidFill>
                <a:srgbClr val="00A4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79968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ection Title Sl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E2A647B-F355-1B42-B60A-12B8CA558E68}"/>
              </a:ext>
            </a:extLst>
          </p:cNvPr>
          <p:cNvSpPr/>
          <p:nvPr userDrawn="1"/>
        </p:nvSpPr>
        <p:spPr>
          <a:xfrm>
            <a:off x="119270" y="119270"/>
            <a:ext cx="11966713" cy="1411355"/>
          </a:xfrm>
          <a:prstGeom prst="rect">
            <a:avLst/>
          </a:prstGeom>
          <a:solidFill>
            <a:srgbClr val="005184"/>
          </a:solidFill>
          <a:ln>
            <a:solidFill>
              <a:srgbClr val="0051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DDBDA3D-B39C-F240-BA97-60FFF65817F4}"/>
              </a:ext>
            </a:extLst>
          </p:cNvPr>
          <p:cNvSpPr/>
          <p:nvPr userDrawn="1"/>
        </p:nvSpPr>
        <p:spPr>
          <a:xfrm>
            <a:off x="122585" y="2696816"/>
            <a:ext cx="11966713" cy="2839280"/>
          </a:xfrm>
          <a:prstGeom prst="rect">
            <a:avLst/>
          </a:prstGeom>
          <a:solidFill>
            <a:srgbClr val="005184"/>
          </a:solidFill>
          <a:ln>
            <a:solidFill>
              <a:srgbClr val="0051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F3BE97C-7AC6-864E-A705-48D9500DCC73}"/>
              </a:ext>
            </a:extLst>
          </p:cNvPr>
          <p:cNvSpPr/>
          <p:nvPr userDrawn="1"/>
        </p:nvSpPr>
        <p:spPr>
          <a:xfrm>
            <a:off x="107674" y="1643268"/>
            <a:ext cx="11966713" cy="872805"/>
          </a:xfrm>
          <a:prstGeom prst="rect">
            <a:avLst/>
          </a:prstGeom>
          <a:solidFill>
            <a:srgbClr val="F2F5F4"/>
          </a:solidFill>
          <a:ln>
            <a:solidFill>
              <a:srgbClr val="F2F5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FF386-BA54-4A43-98F2-EDF41D6F80FD}"/>
              </a:ext>
            </a:extLst>
          </p:cNvPr>
          <p:cNvSpPr>
            <a:spLocks noGrp="1"/>
          </p:cNvSpPr>
          <p:nvPr>
            <p:ph type="title" hasCustomPrompt="1"/>
          </p:nvPr>
        </p:nvSpPr>
        <p:spPr>
          <a:xfrm>
            <a:off x="1231900" y="1643268"/>
            <a:ext cx="9684578" cy="872805"/>
          </a:xfrm>
        </p:spPr>
        <p:txBody>
          <a:bodyPr>
            <a:normAutofit/>
          </a:bodyPr>
          <a:lstStyle>
            <a:lvl1pPr>
              <a:defRPr sz="2800" b="1" i="0">
                <a:solidFill>
                  <a:srgbClr val="4D4D4D"/>
                </a:solidFill>
                <a:latin typeface="Helvetica" pitchFamily="2" charset="0"/>
              </a:defRPr>
            </a:lvl1pPr>
          </a:lstStyle>
          <a:p>
            <a:r>
              <a:rPr lang="en-US" dirty="0"/>
              <a:t>Section Divider</a:t>
            </a:r>
          </a:p>
        </p:txBody>
      </p:sp>
      <p:sp>
        <p:nvSpPr>
          <p:cNvPr id="3" name="Date Placeholder 2">
            <a:extLst>
              <a:ext uri="{FF2B5EF4-FFF2-40B4-BE49-F238E27FC236}">
                <a16:creationId xmlns:a16="http://schemas.microsoft.com/office/drawing/2014/main" id="{B872BABD-11C5-8C4E-9DC2-71C65CA4FBC6}"/>
              </a:ext>
            </a:extLst>
          </p:cNvPr>
          <p:cNvSpPr>
            <a:spLocks noGrp="1"/>
          </p:cNvSpPr>
          <p:nvPr>
            <p:ph type="dt" sz="half" idx="10"/>
          </p:nvPr>
        </p:nvSpPr>
        <p:spPr/>
        <p:txBody>
          <a:bodyPr/>
          <a:lstStyle/>
          <a:p>
            <a:fld id="{32338A89-9E82-4046-8247-794AEC633712}" type="datetimeFigureOut">
              <a:rPr lang="en-US" smtClean="0"/>
              <a:t>5/2/2022</a:t>
            </a:fld>
            <a:endParaRPr lang="en-US" dirty="0"/>
          </a:p>
        </p:txBody>
      </p:sp>
      <p:sp>
        <p:nvSpPr>
          <p:cNvPr id="5" name="Slide Number Placeholder 4">
            <a:extLst>
              <a:ext uri="{FF2B5EF4-FFF2-40B4-BE49-F238E27FC236}">
                <a16:creationId xmlns:a16="http://schemas.microsoft.com/office/drawing/2014/main" id="{2472F556-133E-CB4D-AA1A-61AF12863A54}"/>
              </a:ext>
            </a:extLst>
          </p:cNvPr>
          <p:cNvSpPr>
            <a:spLocks noGrp="1"/>
          </p:cNvSpPr>
          <p:nvPr>
            <p:ph type="sldNum" sz="quarter" idx="12"/>
          </p:nvPr>
        </p:nvSpPr>
        <p:spPr/>
        <p:txBody>
          <a:bodyPr/>
          <a:lstStyle/>
          <a:p>
            <a:fld id="{51CBEAB3-1095-154A-BF2C-0E040F3337A0}" type="slidenum">
              <a:rPr lang="en-US" smtClean="0"/>
              <a:t>‹#›</a:t>
            </a:fld>
            <a:endParaRPr lang="en-US" dirty="0"/>
          </a:p>
        </p:txBody>
      </p:sp>
      <p:pic>
        <p:nvPicPr>
          <p:cNvPr id="11" name="Picture 10" descr="Text&#10;&#10;Description automatically generated with low confidence">
            <a:extLst>
              <a:ext uri="{FF2B5EF4-FFF2-40B4-BE49-F238E27FC236}">
                <a16:creationId xmlns:a16="http://schemas.microsoft.com/office/drawing/2014/main" id="{5E6DF08D-B377-BA46-A02A-08AF89D7D49D}"/>
              </a:ext>
            </a:extLst>
          </p:cNvPr>
          <p:cNvPicPr>
            <a:picLocks noChangeAspect="1"/>
          </p:cNvPicPr>
          <p:nvPr userDrawn="1"/>
        </p:nvPicPr>
        <p:blipFill>
          <a:blip r:embed="rId2"/>
          <a:stretch>
            <a:fillRect/>
          </a:stretch>
        </p:blipFill>
        <p:spPr>
          <a:xfrm>
            <a:off x="8358809" y="5613876"/>
            <a:ext cx="3641530" cy="1107599"/>
          </a:xfrm>
          <a:prstGeom prst="rect">
            <a:avLst/>
          </a:prstGeom>
        </p:spPr>
      </p:pic>
      <p:sp>
        <p:nvSpPr>
          <p:cNvPr id="18" name="Rectangle 17">
            <a:extLst>
              <a:ext uri="{FF2B5EF4-FFF2-40B4-BE49-F238E27FC236}">
                <a16:creationId xmlns:a16="http://schemas.microsoft.com/office/drawing/2014/main" id="{9D5E10EE-2A98-5F40-A38D-EFDDF4264052}"/>
              </a:ext>
            </a:extLst>
          </p:cNvPr>
          <p:cNvSpPr/>
          <p:nvPr userDrawn="1"/>
        </p:nvSpPr>
        <p:spPr>
          <a:xfrm>
            <a:off x="838200" y="1940715"/>
            <a:ext cx="355600" cy="361950"/>
          </a:xfrm>
          <a:prstGeom prst="rect">
            <a:avLst/>
          </a:prstGeom>
          <a:solidFill>
            <a:srgbClr val="D6E0E1"/>
          </a:solidFill>
          <a:ln>
            <a:solidFill>
              <a:srgbClr val="D6E0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B1E83AC-2BE0-2F4E-B232-C4BD6AAAC8E6}"/>
              </a:ext>
            </a:extLst>
          </p:cNvPr>
          <p:cNvSpPr/>
          <p:nvPr userDrawn="1"/>
        </p:nvSpPr>
        <p:spPr>
          <a:xfrm>
            <a:off x="800100" y="1901825"/>
            <a:ext cx="355600" cy="361950"/>
          </a:xfrm>
          <a:prstGeom prst="rect">
            <a:avLst/>
          </a:prstGeom>
          <a:solidFill>
            <a:srgbClr val="00A4D3"/>
          </a:solidFill>
          <a:ln>
            <a:solidFill>
              <a:srgbClr val="00A4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33537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E7FD33-665B-8541-929C-BA9707B5AB14}"/>
              </a:ext>
            </a:extLst>
          </p:cNvPr>
          <p:cNvSpPr>
            <a:spLocks noGrp="1"/>
          </p:cNvSpPr>
          <p:nvPr>
            <p:ph type="dt" sz="half" idx="10"/>
          </p:nvPr>
        </p:nvSpPr>
        <p:spPr/>
        <p:txBody>
          <a:bodyPr/>
          <a:lstStyle/>
          <a:p>
            <a:fld id="{32338A89-9E82-4046-8247-794AEC633712}" type="datetimeFigureOut">
              <a:rPr lang="en-US" smtClean="0"/>
              <a:t>5/2/2022</a:t>
            </a:fld>
            <a:endParaRPr lang="en-US" dirty="0"/>
          </a:p>
        </p:txBody>
      </p:sp>
      <p:sp>
        <p:nvSpPr>
          <p:cNvPr id="4" name="Slide Number Placeholder 3">
            <a:extLst>
              <a:ext uri="{FF2B5EF4-FFF2-40B4-BE49-F238E27FC236}">
                <a16:creationId xmlns:a16="http://schemas.microsoft.com/office/drawing/2014/main" id="{E30A28C6-39A7-F547-B540-0FEE5B66E842}"/>
              </a:ext>
            </a:extLst>
          </p:cNvPr>
          <p:cNvSpPr>
            <a:spLocks noGrp="1"/>
          </p:cNvSpPr>
          <p:nvPr>
            <p:ph type="sldNum" sz="quarter" idx="12"/>
          </p:nvPr>
        </p:nvSpPr>
        <p:spPr/>
        <p:txBody>
          <a:bodyPr/>
          <a:lstStyle/>
          <a:p>
            <a:fld id="{51CBEAB3-1095-154A-BF2C-0E040F3337A0}" type="slidenum">
              <a:rPr lang="en-US" smtClean="0"/>
              <a:t>‹#›</a:t>
            </a:fld>
            <a:endParaRPr lang="en-US" dirty="0"/>
          </a:p>
        </p:txBody>
      </p:sp>
      <p:sp>
        <p:nvSpPr>
          <p:cNvPr id="9" name="Rectangle 8">
            <a:extLst>
              <a:ext uri="{FF2B5EF4-FFF2-40B4-BE49-F238E27FC236}">
                <a16:creationId xmlns:a16="http://schemas.microsoft.com/office/drawing/2014/main" id="{8C9BF3A2-B870-584B-88E8-7A36AFC9B040}"/>
              </a:ext>
            </a:extLst>
          </p:cNvPr>
          <p:cNvSpPr/>
          <p:nvPr userDrawn="1"/>
        </p:nvSpPr>
        <p:spPr>
          <a:xfrm>
            <a:off x="550985" y="777157"/>
            <a:ext cx="920750" cy="937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Text&#10;&#10;Description automatically generated with low confidence">
            <a:extLst>
              <a:ext uri="{FF2B5EF4-FFF2-40B4-BE49-F238E27FC236}">
                <a16:creationId xmlns:a16="http://schemas.microsoft.com/office/drawing/2014/main" id="{B435DC8B-2F50-F641-90B7-5ACD42DB364B}"/>
              </a:ext>
            </a:extLst>
          </p:cNvPr>
          <p:cNvPicPr>
            <a:picLocks noChangeAspect="1"/>
          </p:cNvPicPr>
          <p:nvPr userDrawn="1"/>
        </p:nvPicPr>
        <p:blipFill>
          <a:blip r:embed="rId2"/>
          <a:stretch>
            <a:fillRect/>
          </a:stretch>
        </p:blipFill>
        <p:spPr>
          <a:xfrm>
            <a:off x="8358809" y="5613876"/>
            <a:ext cx="3641530" cy="1107599"/>
          </a:xfrm>
          <a:prstGeom prst="rect">
            <a:avLst/>
          </a:prstGeom>
        </p:spPr>
      </p:pic>
    </p:spTree>
    <p:extLst>
      <p:ext uri="{BB962C8B-B14F-4D97-AF65-F5344CB8AC3E}">
        <p14:creationId xmlns:p14="http://schemas.microsoft.com/office/powerpoint/2010/main" val="15055039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12C209-99FB-E34C-AB4D-38F436290F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259D64-5EA7-D14B-BBD3-49E4650A6E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9C5BB8-B006-8446-B6CE-4C1CDDAC50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tint val="75000"/>
                  </a:schemeClr>
                </a:solidFill>
                <a:latin typeface="Helvetica" pitchFamily="2" charset="0"/>
              </a:defRPr>
            </a:lvl1pPr>
          </a:lstStyle>
          <a:p>
            <a:fld id="{32338A89-9E82-4046-8247-794AEC633712}" type="datetimeFigureOut">
              <a:rPr lang="en-US" smtClean="0"/>
              <a:pPr/>
              <a:t>5/2/2022</a:t>
            </a:fld>
            <a:endParaRPr lang="en-US" dirty="0"/>
          </a:p>
        </p:txBody>
      </p:sp>
      <p:sp>
        <p:nvSpPr>
          <p:cNvPr id="6" name="Slide Number Placeholder 5">
            <a:extLst>
              <a:ext uri="{FF2B5EF4-FFF2-40B4-BE49-F238E27FC236}">
                <a16:creationId xmlns:a16="http://schemas.microsoft.com/office/drawing/2014/main" id="{C9137B1A-2278-5F41-A012-74D32556E263}"/>
              </a:ext>
            </a:extLst>
          </p:cNvPr>
          <p:cNvSpPr>
            <a:spLocks noGrp="1"/>
          </p:cNvSpPr>
          <p:nvPr>
            <p:ph type="sldNum" sz="quarter" idx="4"/>
          </p:nvPr>
        </p:nvSpPr>
        <p:spPr>
          <a:xfrm>
            <a:off x="4724400" y="6356350"/>
            <a:ext cx="2743200" cy="365125"/>
          </a:xfrm>
          <a:prstGeom prst="rect">
            <a:avLst/>
          </a:prstGeom>
        </p:spPr>
        <p:txBody>
          <a:bodyPr vert="horz" lIns="91440" tIns="45720" rIns="91440" bIns="45720" rtlCol="0" anchor="ctr"/>
          <a:lstStyle>
            <a:lvl1pPr algn="ctr">
              <a:defRPr sz="1100">
                <a:solidFill>
                  <a:schemeClr val="tx1">
                    <a:tint val="75000"/>
                  </a:schemeClr>
                </a:solidFill>
                <a:latin typeface="Helvetica" pitchFamily="2" charset="0"/>
              </a:defRPr>
            </a:lvl1pPr>
          </a:lstStyle>
          <a:p>
            <a:fld id="{51CBEAB3-1095-154A-BF2C-0E040F3337A0}" type="slidenum">
              <a:rPr lang="en-US" smtClean="0"/>
              <a:pPr/>
              <a:t>‹#›</a:t>
            </a:fld>
            <a:endParaRPr lang="en-US" dirty="0"/>
          </a:p>
        </p:txBody>
      </p:sp>
    </p:spTree>
    <p:extLst>
      <p:ext uri="{BB962C8B-B14F-4D97-AF65-F5344CB8AC3E}">
        <p14:creationId xmlns:p14="http://schemas.microsoft.com/office/powerpoint/2010/main" val="326115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txStyles>
    <p:title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Helvetica"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Helvetica"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Helvetica"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F4567-0AAE-1D49-AE12-48857C1D2609}"/>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Introduction to R for Beginners</a:t>
            </a:r>
          </a:p>
        </p:txBody>
      </p:sp>
      <p:sp>
        <p:nvSpPr>
          <p:cNvPr id="3" name="Subtitle 2">
            <a:extLst>
              <a:ext uri="{FF2B5EF4-FFF2-40B4-BE49-F238E27FC236}">
                <a16:creationId xmlns:a16="http://schemas.microsoft.com/office/drawing/2014/main" id="{E09A54E2-9982-3544-8ED4-43643EC01DDF}"/>
              </a:ext>
            </a:extLst>
          </p:cNvPr>
          <p:cNvSpPr>
            <a:spLocks noGrp="1"/>
          </p:cNvSpPr>
          <p:nvPr>
            <p:ph type="subTitle" idx="1"/>
          </p:nvPr>
        </p:nvSpPr>
        <p:spPr/>
        <p:txBody>
          <a:bodyPr>
            <a:normAutofit fontScale="70000" lnSpcReduction="20000"/>
          </a:bodyPr>
          <a:lstStyle/>
          <a:p>
            <a:r>
              <a:rPr lang="en-US" b="1" dirty="0" err="1" smtClean="0">
                <a:latin typeface="Times New Roman" panose="02020603050405020304" pitchFamily="18" charset="0"/>
                <a:cs typeface="Times New Roman" panose="02020603050405020304" pitchFamily="18" charset="0"/>
              </a:rPr>
              <a:t>Lyda</a:t>
            </a:r>
            <a:r>
              <a:rPr lang="en-US" b="1" dirty="0" smtClean="0">
                <a:latin typeface="Times New Roman" panose="02020603050405020304" pitchFamily="18" charset="0"/>
                <a:cs typeface="Times New Roman" panose="02020603050405020304" pitchFamily="18" charset="0"/>
              </a:rPr>
              <a:t> Hill </a:t>
            </a:r>
            <a:r>
              <a:rPr lang="en-US" dirty="0" smtClean="0">
                <a:latin typeface="Times New Roman" panose="02020603050405020304" pitchFamily="18" charset="0"/>
                <a:cs typeface="Times New Roman" panose="02020603050405020304" pitchFamily="18" charset="0"/>
              </a:rPr>
              <a:t>department of Bioinformatics 2022 </a:t>
            </a:r>
            <a:r>
              <a:rPr lang="en-US" dirty="0" err="1" smtClean="0">
                <a:latin typeface="Times New Roman" panose="02020603050405020304" pitchFamily="18" charset="0"/>
                <a:cs typeface="Times New Roman" panose="02020603050405020304" pitchFamily="18" charset="0"/>
              </a:rPr>
              <a:t>Nanocourse</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Series</a:t>
            </a:r>
          </a:p>
          <a:p>
            <a:r>
              <a:rPr lang="en-US" b="1" dirty="0" smtClean="0">
                <a:latin typeface="Times New Roman" panose="02020603050405020304" pitchFamily="18" charset="0"/>
                <a:cs typeface="Times New Roman" panose="02020603050405020304" pitchFamily="18" charset="0"/>
              </a:rPr>
              <a:t>Date &amp; Time: </a:t>
            </a:r>
            <a:r>
              <a:rPr lang="en-US" dirty="0" smtClean="0">
                <a:latin typeface="Times New Roman" panose="02020603050405020304" pitchFamily="18" charset="0"/>
                <a:cs typeface="Times New Roman" panose="02020603050405020304" pitchFamily="18" charset="0"/>
              </a:rPr>
              <a:t>May 9-10: 9AM-5PM (NG3.202)</a:t>
            </a:r>
          </a:p>
          <a:p>
            <a:r>
              <a:rPr lang="en-US" b="1" dirty="0" smtClean="0">
                <a:latin typeface="Times New Roman" panose="02020603050405020304" pitchFamily="18" charset="0"/>
                <a:cs typeface="Times New Roman" panose="02020603050405020304" pitchFamily="18" charset="0"/>
              </a:rPr>
              <a:t>Course Instructors: </a:t>
            </a:r>
            <a:r>
              <a:rPr lang="en-US" dirty="0">
                <a:latin typeface="Times New Roman" panose="02020603050405020304" pitchFamily="18" charset="0"/>
                <a:cs typeface="Times New Roman" panose="02020603050405020304" pitchFamily="18" charset="0"/>
              </a:rPr>
              <a:t>Christopher Chaney, Amit </a:t>
            </a:r>
            <a:r>
              <a:rPr lang="en-US" dirty="0" err="1">
                <a:latin typeface="Times New Roman" panose="02020603050405020304" pitchFamily="18" charset="0"/>
                <a:cs typeface="Times New Roman" panose="02020603050405020304" pitchFamily="18" charset="0"/>
              </a:rPr>
              <a:t>Amritkar</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&amp; Micah Thornton</a:t>
            </a:r>
            <a:r>
              <a:rPr lang="en-US" b="1" dirty="0" smtClean="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1091" y="403910"/>
            <a:ext cx="2075129" cy="16082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4928050"/>
            <a:ext cx="4246111" cy="1490562"/>
          </a:xfrm>
          <a:prstGeom prst="rect">
            <a:avLst/>
          </a:prstGeom>
        </p:spPr>
      </p:pic>
    </p:spTree>
    <p:extLst>
      <p:ext uri="{BB962C8B-B14F-4D97-AF65-F5344CB8AC3E}">
        <p14:creationId xmlns:p14="http://schemas.microsoft.com/office/powerpoint/2010/main" val="2218106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9798" y="890652"/>
            <a:ext cx="11409770"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Interpreting the output of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54105" y="1261854"/>
            <a:ext cx="5186995" cy="3480481"/>
          </a:xfrm>
          <a:prstGeom prst="rect">
            <a:avLst/>
          </a:prstGeom>
        </p:spPr>
      </p:pic>
      <p:sp>
        <p:nvSpPr>
          <p:cNvPr id="8" name="TextBox 7"/>
          <p:cNvSpPr txBox="1"/>
          <p:nvPr/>
        </p:nvSpPr>
        <p:spPr>
          <a:xfrm>
            <a:off x="1455218" y="827785"/>
            <a:ext cx="3335267"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summary(irisn.mod1);</a:t>
            </a:r>
            <a:endParaRPr lang="en-US" dirty="0">
              <a:latin typeface="Courier New" panose="02070309020205020404" pitchFamily="49" charset="0"/>
              <a:cs typeface="Courier New" panose="02070309020205020404" pitchFamily="49" charset="0"/>
            </a:endParaRPr>
          </a:p>
        </p:txBody>
      </p:sp>
      <p:sp>
        <p:nvSpPr>
          <p:cNvPr id="11" name="Rectangle 10"/>
          <p:cNvSpPr/>
          <p:nvPr/>
        </p:nvSpPr>
        <p:spPr>
          <a:xfrm>
            <a:off x="1599525" y="2476654"/>
            <a:ext cx="687823" cy="8172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350736" y="2476654"/>
            <a:ext cx="2439749" cy="81729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4278"/>
              </a:solidFill>
            </a:endParaRPr>
          </a:p>
        </p:txBody>
      </p:sp>
      <p:sp>
        <p:nvSpPr>
          <p:cNvPr id="20" name="Rectangle 19"/>
          <p:cNvSpPr/>
          <p:nvPr/>
        </p:nvSpPr>
        <p:spPr>
          <a:xfrm>
            <a:off x="695915" y="3592864"/>
            <a:ext cx="4895682" cy="25085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70289" y="4544806"/>
            <a:ext cx="2995403" cy="16390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78381" y="1715512"/>
            <a:ext cx="3723686" cy="450601"/>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70289" y="3940193"/>
            <a:ext cx="4176840" cy="450601"/>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078361" y="1253847"/>
            <a:ext cx="5593685" cy="1477328"/>
          </a:xfrm>
          <a:prstGeom prst="rect">
            <a:avLst/>
          </a:prstGeom>
          <a:noFill/>
          <a:ln>
            <a:solidFill>
              <a:srgbClr val="FF0000"/>
            </a:solidFill>
          </a:ln>
        </p:spPr>
        <p:txBody>
          <a:bodyPr wrap="square" rtlCol="0">
            <a:spAutoFit/>
          </a:bodyPr>
          <a:lstStyle/>
          <a:p>
            <a:r>
              <a:rPr lang="en-US" b="1" dirty="0" smtClean="0">
                <a:solidFill>
                  <a:schemeClr val="bg1">
                    <a:lumMod val="10000"/>
                  </a:schemeClr>
                </a:solidFill>
                <a:latin typeface="Times New Roman" panose="02020603050405020304" pitchFamily="18" charset="0"/>
                <a:cs typeface="Times New Roman" panose="02020603050405020304" pitchFamily="18" charset="0"/>
              </a:rPr>
              <a:t>Questions: </a:t>
            </a:r>
          </a:p>
          <a:p>
            <a:pPr marL="285750" indent="-285750">
              <a:buFont typeface="Arial" panose="020B0604020202020204" pitchFamily="34" charset="0"/>
              <a:buChar char="•"/>
            </a:pPr>
            <a:r>
              <a:rPr lang="en-US" b="1" dirty="0" smtClean="0">
                <a:solidFill>
                  <a:schemeClr val="bg1">
                    <a:lumMod val="10000"/>
                  </a:schemeClr>
                </a:solidFill>
                <a:latin typeface="Times New Roman" panose="02020603050405020304" pitchFamily="18" charset="0"/>
                <a:cs typeface="Times New Roman" panose="02020603050405020304" pitchFamily="18" charset="0"/>
              </a:rPr>
              <a:t>What/How can the intercept be interpreted in this model?  </a:t>
            </a:r>
          </a:p>
          <a:p>
            <a:pPr marL="285750" indent="-285750">
              <a:buFont typeface="Arial" panose="020B0604020202020204" pitchFamily="34" charset="0"/>
              <a:buChar char="•"/>
            </a:pPr>
            <a:r>
              <a:rPr lang="en-US" b="1" dirty="0" smtClean="0">
                <a:solidFill>
                  <a:schemeClr val="bg1">
                    <a:lumMod val="10000"/>
                  </a:schemeClr>
                </a:solidFill>
                <a:latin typeface="Times New Roman" panose="02020603050405020304" pitchFamily="18" charset="0"/>
                <a:cs typeface="Times New Roman" panose="02020603050405020304" pitchFamily="18" charset="0"/>
              </a:rPr>
              <a:t>Does it make sense to have an intercept included in the model?  </a:t>
            </a:r>
            <a:endParaRPr lang="en-US" b="1" dirty="0">
              <a:solidFill>
                <a:schemeClr val="bg1">
                  <a:lumMod val="10000"/>
                </a:schemeClr>
              </a:solidFill>
              <a:latin typeface="Times New Roman" panose="02020603050405020304" pitchFamily="18" charset="0"/>
              <a:cs typeface="Times New Roman" panose="02020603050405020304" pitchFamily="18" charset="0"/>
            </a:endParaRPr>
          </a:p>
        </p:txBody>
      </p:sp>
      <p:grpSp>
        <p:nvGrpSpPr>
          <p:cNvPr id="27" name="Group 26"/>
          <p:cNvGrpSpPr/>
          <p:nvPr/>
        </p:nvGrpSpPr>
        <p:grpSpPr>
          <a:xfrm>
            <a:off x="292557" y="4886821"/>
            <a:ext cx="5785805" cy="1902187"/>
            <a:chOff x="5579457" y="1408014"/>
            <a:chExt cx="5785805" cy="1902187"/>
          </a:xfrm>
        </p:grpSpPr>
        <p:sp>
          <p:nvSpPr>
            <p:cNvPr id="28" name="Rectangle 27"/>
            <p:cNvSpPr/>
            <p:nvPr/>
          </p:nvSpPr>
          <p:spPr>
            <a:xfrm>
              <a:off x="6740666" y="1433085"/>
              <a:ext cx="436969" cy="2143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9" name="TextBox 28"/>
                <p:cNvSpPr txBox="1"/>
                <p:nvPr/>
              </p:nvSpPr>
              <p:spPr>
                <a:xfrm>
                  <a:off x="5579457" y="1408014"/>
                  <a:ext cx="5785805" cy="190218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𝑌</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=1.856+0.651⋅</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1</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+0.709⋅</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2</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−0.556⋅</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3</m:t>
                                </m:r>
                              </m:sub>
                            </m:sSub>
                          </m:e>
                          <m:sub>
                            <m:r>
                              <a:rPr lang="en-US" sz="1400" b="0" i="1" smtClean="0">
                                <a:latin typeface="Cambria Math" panose="02040503050406030204" pitchFamily="18" charset="0"/>
                              </a:rPr>
                              <m:t>𝑖</m:t>
                            </m:r>
                          </m:sub>
                        </m:sSub>
                        <m:r>
                          <a:rPr lang="en-US" sz="1400" b="0" i="0"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oMath>
                    </m:oMathPara>
                  </a14:m>
                  <a:endParaRPr lang="en-US" sz="1400" dirty="0" smtClean="0"/>
                </a:p>
                <a:p>
                  <a:pPr algn="ctr"/>
                  <a:endParaRPr lang="en-US" sz="1400" dirty="0"/>
                </a:p>
                <a:p>
                  <a:pPr algn="ct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𝑌</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Sepal Length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1</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Sepal Width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2</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Petal Length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3</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Petal width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Random error associated with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𝑁</m:t>
                        </m:r>
                        <m:r>
                          <a:rPr lang="en-US" sz="1400" b="0" i="1" smtClean="0">
                            <a:latin typeface="Cambria Math" panose="02040503050406030204" pitchFamily="18" charset="0"/>
                          </a:rPr>
                          <m:t>(0,</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𝜎</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oMath>
                    </m:oMathPara>
                  </a14:m>
                  <a:endParaRPr lang="en-US" sz="1400" dirty="0"/>
                </a:p>
              </p:txBody>
            </p:sp>
          </mc:Choice>
          <mc:Fallback>
            <p:sp>
              <p:nvSpPr>
                <p:cNvPr id="29" name="TextBox 28"/>
                <p:cNvSpPr txBox="1">
                  <a:spLocks noRot="1" noChangeAspect="1" noMove="1" noResize="1" noEditPoints="1" noAdjustHandles="1" noChangeArrowheads="1" noChangeShapeType="1" noTextEdit="1"/>
                </p:cNvSpPr>
                <p:nvPr/>
              </p:nvSpPr>
              <p:spPr>
                <a:xfrm>
                  <a:off x="5579457" y="1408014"/>
                  <a:ext cx="5785805" cy="1902187"/>
                </a:xfrm>
                <a:prstGeom prst="rect">
                  <a:avLst/>
                </a:prstGeom>
                <a:blipFill>
                  <a:blip r:embed="rId3"/>
                  <a:stretch>
                    <a:fillRect b="-321"/>
                  </a:stretch>
                </a:blipFill>
              </p:spPr>
              <p:txBody>
                <a:bodyPr/>
                <a:lstStyle/>
                <a:p>
                  <a:r>
                    <a:rPr lang="en-US">
                      <a:noFill/>
                    </a:rPr>
                    <a:t> </a:t>
                  </a:r>
                </a:p>
              </p:txBody>
            </p:sp>
          </mc:Fallback>
        </mc:AlternateContent>
        <p:sp>
          <p:nvSpPr>
            <p:cNvPr id="30" name="Rectangle 29"/>
            <p:cNvSpPr/>
            <p:nvPr/>
          </p:nvSpPr>
          <p:spPr>
            <a:xfrm>
              <a:off x="7370495" y="1441178"/>
              <a:ext cx="438318" cy="22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395480" y="1450618"/>
              <a:ext cx="455856" cy="1967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416421" y="1458710"/>
              <a:ext cx="439678" cy="2048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11173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9798" y="890652"/>
            <a:ext cx="11409770"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Interpreting the output of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54105" y="1261854"/>
            <a:ext cx="5186995" cy="3480481"/>
          </a:xfrm>
          <a:prstGeom prst="rect">
            <a:avLst/>
          </a:prstGeom>
        </p:spPr>
      </p:pic>
      <p:sp>
        <p:nvSpPr>
          <p:cNvPr id="8" name="TextBox 7"/>
          <p:cNvSpPr txBox="1"/>
          <p:nvPr/>
        </p:nvSpPr>
        <p:spPr>
          <a:xfrm>
            <a:off x="1455218" y="827785"/>
            <a:ext cx="3335267"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summary(irisn.mod1);</a:t>
            </a:r>
            <a:endParaRPr lang="en-US" dirty="0">
              <a:latin typeface="Courier New" panose="02070309020205020404" pitchFamily="49" charset="0"/>
              <a:cs typeface="Courier New" panose="02070309020205020404" pitchFamily="49" charset="0"/>
            </a:endParaRPr>
          </a:p>
        </p:txBody>
      </p:sp>
      <p:sp>
        <p:nvSpPr>
          <p:cNvPr id="11" name="Rectangle 10"/>
          <p:cNvSpPr/>
          <p:nvPr/>
        </p:nvSpPr>
        <p:spPr>
          <a:xfrm>
            <a:off x="1599525" y="2476654"/>
            <a:ext cx="687823" cy="8172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350736" y="2476654"/>
            <a:ext cx="2439749" cy="81729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4278"/>
              </a:solidFill>
            </a:endParaRPr>
          </a:p>
        </p:txBody>
      </p:sp>
      <p:sp>
        <p:nvSpPr>
          <p:cNvPr id="20" name="Rectangle 19"/>
          <p:cNvSpPr/>
          <p:nvPr/>
        </p:nvSpPr>
        <p:spPr>
          <a:xfrm>
            <a:off x="695915" y="3592864"/>
            <a:ext cx="4895682" cy="25085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70289" y="4544806"/>
            <a:ext cx="2995403" cy="16390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78381" y="1715512"/>
            <a:ext cx="3723686" cy="450601"/>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70289" y="3940193"/>
            <a:ext cx="4176840" cy="450601"/>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078361" y="1253847"/>
            <a:ext cx="5593685" cy="1477328"/>
          </a:xfrm>
          <a:prstGeom prst="rect">
            <a:avLst/>
          </a:prstGeom>
          <a:noFill/>
          <a:ln>
            <a:solidFill>
              <a:srgbClr val="FF0000"/>
            </a:solidFill>
          </a:ln>
        </p:spPr>
        <p:txBody>
          <a:bodyPr wrap="square" rtlCol="0">
            <a:spAutoFit/>
          </a:bodyPr>
          <a:lstStyle/>
          <a:p>
            <a:r>
              <a:rPr lang="en-US" b="1" dirty="0" smtClean="0">
                <a:solidFill>
                  <a:schemeClr val="bg1">
                    <a:lumMod val="10000"/>
                  </a:schemeClr>
                </a:solidFill>
                <a:latin typeface="Times New Roman" panose="02020603050405020304" pitchFamily="18" charset="0"/>
                <a:cs typeface="Times New Roman" panose="02020603050405020304" pitchFamily="18" charset="0"/>
              </a:rPr>
              <a:t>Questions: </a:t>
            </a:r>
          </a:p>
          <a:p>
            <a:pPr marL="285750" indent="-285750">
              <a:buFont typeface="Arial" panose="020B0604020202020204" pitchFamily="34" charset="0"/>
              <a:buChar char="•"/>
            </a:pPr>
            <a:r>
              <a:rPr lang="en-US" b="1" dirty="0" smtClean="0">
                <a:solidFill>
                  <a:schemeClr val="bg1">
                    <a:lumMod val="10000"/>
                  </a:schemeClr>
                </a:solidFill>
                <a:latin typeface="Times New Roman" panose="02020603050405020304" pitchFamily="18" charset="0"/>
                <a:cs typeface="Times New Roman" panose="02020603050405020304" pitchFamily="18" charset="0"/>
              </a:rPr>
              <a:t>What/How can the intercept be interpreted in this model?  </a:t>
            </a:r>
          </a:p>
          <a:p>
            <a:pPr marL="285750" indent="-285750">
              <a:buFont typeface="Arial" panose="020B0604020202020204" pitchFamily="34" charset="0"/>
              <a:buChar char="•"/>
            </a:pPr>
            <a:r>
              <a:rPr lang="en-US" b="1" dirty="0" smtClean="0">
                <a:solidFill>
                  <a:schemeClr val="bg1">
                    <a:lumMod val="10000"/>
                  </a:schemeClr>
                </a:solidFill>
                <a:latin typeface="Times New Roman" panose="02020603050405020304" pitchFamily="18" charset="0"/>
                <a:cs typeface="Times New Roman" panose="02020603050405020304" pitchFamily="18" charset="0"/>
              </a:rPr>
              <a:t>Does it make sense to have an intercept included in the model?  </a:t>
            </a:r>
            <a:endParaRPr lang="en-US" b="1" dirty="0">
              <a:solidFill>
                <a:schemeClr val="bg1">
                  <a:lumMod val="10000"/>
                </a:schemeClr>
              </a:solidFill>
              <a:latin typeface="Times New Roman" panose="02020603050405020304" pitchFamily="18" charset="0"/>
              <a:cs typeface="Times New Roman" panose="02020603050405020304" pitchFamily="18" charset="0"/>
            </a:endParaRPr>
          </a:p>
        </p:txBody>
      </p:sp>
      <p:grpSp>
        <p:nvGrpSpPr>
          <p:cNvPr id="27" name="Group 26"/>
          <p:cNvGrpSpPr/>
          <p:nvPr/>
        </p:nvGrpSpPr>
        <p:grpSpPr>
          <a:xfrm>
            <a:off x="292557" y="4886821"/>
            <a:ext cx="5785805" cy="1902187"/>
            <a:chOff x="5579457" y="1408014"/>
            <a:chExt cx="5785805" cy="1902187"/>
          </a:xfrm>
        </p:grpSpPr>
        <p:sp>
          <p:nvSpPr>
            <p:cNvPr id="28" name="Rectangle 27"/>
            <p:cNvSpPr/>
            <p:nvPr/>
          </p:nvSpPr>
          <p:spPr>
            <a:xfrm>
              <a:off x="6740666" y="1433085"/>
              <a:ext cx="436969" cy="2143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9" name="TextBox 28"/>
                <p:cNvSpPr txBox="1"/>
                <p:nvPr/>
              </p:nvSpPr>
              <p:spPr>
                <a:xfrm>
                  <a:off x="5579457" y="1408014"/>
                  <a:ext cx="5785805" cy="190218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𝑌</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=1.856+0.651⋅</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1</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+0.709⋅</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2</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−0.556⋅</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3</m:t>
                                </m:r>
                              </m:sub>
                            </m:sSub>
                          </m:e>
                          <m:sub>
                            <m:r>
                              <a:rPr lang="en-US" sz="1400" b="0" i="1" smtClean="0">
                                <a:latin typeface="Cambria Math" panose="02040503050406030204" pitchFamily="18" charset="0"/>
                              </a:rPr>
                              <m:t>𝑖</m:t>
                            </m:r>
                          </m:sub>
                        </m:sSub>
                        <m:r>
                          <a:rPr lang="en-US" sz="1400" b="0" i="0"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oMath>
                    </m:oMathPara>
                  </a14:m>
                  <a:endParaRPr lang="en-US" sz="1400" dirty="0" smtClean="0"/>
                </a:p>
                <a:p>
                  <a:pPr algn="ctr"/>
                  <a:endParaRPr lang="en-US" sz="1400" dirty="0"/>
                </a:p>
                <a:p>
                  <a:pPr algn="ct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𝑌</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Sepal Length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1</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Sepal Width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2</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Petal Length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3</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Petal width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Random error associated with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𝑁</m:t>
                        </m:r>
                        <m:r>
                          <a:rPr lang="en-US" sz="1400" b="0" i="1" smtClean="0">
                            <a:latin typeface="Cambria Math" panose="02040503050406030204" pitchFamily="18" charset="0"/>
                          </a:rPr>
                          <m:t>(0,</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𝜎</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oMath>
                    </m:oMathPara>
                  </a14:m>
                  <a:endParaRPr lang="en-US" sz="1400" dirty="0"/>
                </a:p>
              </p:txBody>
            </p:sp>
          </mc:Choice>
          <mc:Fallback>
            <p:sp>
              <p:nvSpPr>
                <p:cNvPr id="29" name="TextBox 28"/>
                <p:cNvSpPr txBox="1">
                  <a:spLocks noRot="1" noChangeAspect="1" noMove="1" noResize="1" noEditPoints="1" noAdjustHandles="1" noChangeArrowheads="1" noChangeShapeType="1" noTextEdit="1"/>
                </p:cNvSpPr>
                <p:nvPr/>
              </p:nvSpPr>
              <p:spPr>
                <a:xfrm>
                  <a:off x="5579457" y="1408014"/>
                  <a:ext cx="5785805" cy="1902187"/>
                </a:xfrm>
                <a:prstGeom prst="rect">
                  <a:avLst/>
                </a:prstGeom>
                <a:blipFill>
                  <a:blip r:embed="rId3"/>
                  <a:stretch>
                    <a:fillRect b="-321"/>
                  </a:stretch>
                </a:blipFill>
              </p:spPr>
              <p:txBody>
                <a:bodyPr/>
                <a:lstStyle/>
                <a:p>
                  <a:r>
                    <a:rPr lang="en-US">
                      <a:noFill/>
                    </a:rPr>
                    <a:t> </a:t>
                  </a:r>
                </a:p>
              </p:txBody>
            </p:sp>
          </mc:Fallback>
        </mc:AlternateContent>
        <p:sp>
          <p:nvSpPr>
            <p:cNvPr id="30" name="Rectangle 29"/>
            <p:cNvSpPr/>
            <p:nvPr/>
          </p:nvSpPr>
          <p:spPr>
            <a:xfrm>
              <a:off x="7370495" y="1441178"/>
              <a:ext cx="438318" cy="22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395480" y="1450618"/>
              <a:ext cx="455856" cy="1967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416421" y="1458710"/>
              <a:ext cx="439678" cy="2048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6320118" y="2850008"/>
            <a:ext cx="5351928" cy="2308324"/>
          </a:xfrm>
          <a:prstGeom prst="rect">
            <a:avLst/>
          </a:prstGeom>
          <a:noFill/>
        </p:spPr>
        <p:txBody>
          <a:bodyPr wrap="square" rtlCol="0">
            <a:spAutoFit/>
          </a:bodyPr>
          <a:lstStyle/>
          <a:p>
            <a:r>
              <a:rPr lang="en-US" sz="2400" dirty="0" smtClean="0">
                <a:ln>
                  <a:solidFill>
                    <a:schemeClr val="bg1">
                      <a:lumMod val="10000"/>
                    </a:schemeClr>
                  </a:solidFill>
                </a:ln>
                <a:solidFill>
                  <a:schemeClr val="accent4"/>
                </a:solidFill>
              </a:rPr>
              <a:t>When the sepal width is zero, it would not be possible to measure the sepal length, hence it makes no sense to include an intercept in the model!  Let us specify a new model that does not include an intercept.</a:t>
            </a:r>
            <a:endParaRPr lang="en-US" sz="2400" dirty="0">
              <a:ln>
                <a:solidFill>
                  <a:schemeClr val="bg1">
                    <a:lumMod val="10000"/>
                  </a:schemeClr>
                </a:solidFill>
              </a:ln>
              <a:solidFill>
                <a:schemeClr val="accent4"/>
              </a:solidFill>
            </a:endParaRPr>
          </a:p>
        </p:txBody>
      </p:sp>
    </p:spTree>
    <p:extLst>
      <p:ext uri="{BB962C8B-B14F-4D97-AF65-F5344CB8AC3E}">
        <p14:creationId xmlns:p14="http://schemas.microsoft.com/office/powerpoint/2010/main" val="780543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627011"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Multivariate Zero-Intercept </a:t>
            </a:r>
            <a:r>
              <a:rPr lang="en-US" dirty="0" smtClean="0">
                <a:latin typeface="Times New Roman" panose="02020603050405020304" pitchFamily="18" charset="0"/>
                <a:cs typeface="Times New Roman" panose="02020603050405020304" pitchFamily="18" charset="0"/>
              </a:rPr>
              <a:t>Linear Model in R Example (Iris Data)</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7" name="TextBox 6"/>
              <p:cNvSpPr txBox="1"/>
              <p:nvPr/>
            </p:nvSpPr>
            <p:spPr>
              <a:xfrm>
                <a:off x="509798" y="890652"/>
                <a:ext cx="11409770" cy="3250633"/>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zero-intercept model may be written by slightly modifyin</a:t>
                </a:r>
                <a:r>
                  <a:rPr lang="en-US" dirty="0" smtClean="0">
                    <a:latin typeface="Times New Roman" panose="02020603050405020304" pitchFamily="18" charset="0"/>
                    <a:cs typeface="Times New Roman" panose="02020603050405020304" pitchFamily="18" charset="0"/>
                  </a:rPr>
                  <a:t>g the previous fixed effects model. </a:t>
                </a:r>
              </a:p>
              <a:p>
                <a:endParaRPr lang="en-US"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2</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3</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𝜀</m:t>
                          </m:r>
                        </m:e>
                        <m:sub>
                          <m:r>
                            <a:rPr lang="en-US" b="0" i="1" smtClean="0">
                              <a:latin typeface="Cambria Math" panose="02040503050406030204" pitchFamily="18" charset="0"/>
                              <a:cs typeface="Times New Roman" panose="02020603050405020304" pitchFamily="18" charset="0"/>
                            </a:rPr>
                            <m:t>𝑖</m:t>
                          </m:r>
                        </m:sub>
                      </m:sSub>
                    </m:oMath>
                  </m:oMathPara>
                </a14:m>
                <a:endParaRPr lang="en-US" dirty="0" smtClean="0">
                  <a:latin typeface="Times New Roman" panose="02020603050405020304" pitchFamily="18" charset="0"/>
                  <a:cs typeface="Times New Roman" panose="02020603050405020304" pitchFamily="18" charset="0"/>
                </a:endParaRP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sepal </a:t>
                </a:r>
                <a:r>
                  <a:rPr lang="en-US" dirty="0" smtClean="0">
                    <a:latin typeface="Times New Roman" panose="02020603050405020304" pitchFamily="18" charset="0"/>
                    <a:cs typeface="Times New Roman" panose="02020603050405020304" pitchFamily="18" charset="0"/>
                  </a:rPr>
                  <a:t>length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baseline="30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sepal </a:t>
                </a:r>
                <a:r>
                  <a:rPr lang="en-US" dirty="0">
                    <a:latin typeface="Times New Roman" panose="02020603050405020304" pitchFamily="18" charset="0"/>
                    <a:cs typeface="Times New Roman" panose="02020603050405020304" pitchFamily="18" charset="0"/>
                  </a:rPr>
                  <a:t>width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petal </a:t>
                </a:r>
                <a:r>
                  <a:rPr lang="en-US" dirty="0">
                    <a:latin typeface="Times New Roman" panose="02020603050405020304" pitchFamily="18" charset="0"/>
                    <a:cs typeface="Times New Roman" panose="02020603050405020304" pitchFamily="18" charset="0"/>
                  </a:rPr>
                  <a:t>length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0"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petal </a:t>
                </a:r>
                <a:r>
                  <a:rPr lang="en-US" dirty="0">
                    <a:latin typeface="Times New Roman" panose="02020603050405020304" pitchFamily="18" charset="0"/>
                    <a:cs typeface="Times New Roman" panose="02020603050405020304" pitchFamily="18" charset="0"/>
                  </a:rPr>
                  <a:t>width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𝜀</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The random error associated with the </a:t>
                </a:r>
                <a14:m>
                  <m:oMath xmlns:m="http://schemas.openxmlformats.org/officeDocument/2006/math">
                    <m:r>
                      <a:rPr lang="en-US" b="0" i="1"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observation.</a:t>
                </a:r>
              </a:p>
              <a:p>
                <a:pPr algn="ct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We can specify the </a:t>
                </a:r>
                <a:r>
                  <a:rPr lang="en-US" b="1" dirty="0" smtClean="0">
                    <a:latin typeface="Times New Roman" panose="02020603050405020304" pitchFamily="18" charset="0"/>
                    <a:cs typeface="Times New Roman" panose="02020603050405020304" pitchFamily="18" charset="0"/>
                  </a:rPr>
                  <a:t>zero-intercept fixed effects model </a:t>
                </a:r>
                <a:r>
                  <a:rPr lang="en-US" dirty="0" smtClean="0">
                    <a:latin typeface="Times New Roman" panose="02020603050405020304" pitchFamily="18" charset="0"/>
                    <a:cs typeface="Times New Roman" panose="02020603050405020304" pitchFamily="18" charset="0"/>
                  </a:rPr>
                  <a:t>formula by utilizing the </a:t>
                </a:r>
                <a:r>
                  <a:rPr lang="en-US" b="1"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syntax in an R-formulae.</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p:sp>
            <p:nvSpPr>
              <p:cNvPr id="7" name="TextBox 6"/>
              <p:cNvSpPr txBox="1">
                <a:spLocks noRot="1" noChangeAspect="1" noMove="1" noResize="1" noEditPoints="1" noAdjustHandles="1" noChangeArrowheads="1" noChangeShapeType="1" noTextEdit="1"/>
              </p:cNvSpPr>
              <p:nvPr/>
            </p:nvSpPr>
            <p:spPr>
              <a:xfrm>
                <a:off x="509798" y="890652"/>
                <a:ext cx="11409770" cy="3250633"/>
              </a:xfrm>
              <a:prstGeom prst="rect">
                <a:avLst/>
              </a:prstGeom>
              <a:blipFill>
                <a:blip r:embed="rId2"/>
                <a:stretch>
                  <a:fillRect l="-374" t="-938"/>
                </a:stretch>
              </a:blipFill>
            </p:spPr>
            <p:txBody>
              <a:bodyPr/>
              <a:lstStyle/>
              <a:p>
                <a:r>
                  <a:rPr lang="en-US">
                    <a:noFill/>
                  </a:rPr>
                  <a:t> </a:t>
                </a:r>
              </a:p>
            </p:txBody>
          </p:sp>
        </mc:Fallback>
      </mc:AlternateContent>
      <p:sp>
        <p:nvSpPr>
          <p:cNvPr id="12" name="TextBox 11"/>
          <p:cNvSpPr txBox="1"/>
          <p:nvPr/>
        </p:nvSpPr>
        <p:spPr>
          <a:xfrm>
            <a:off x="590480" y="4255140"/>
            <a:ext cx="11212863"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formula(Sepal.Length~</a:t>
            </a:r>
            <a:r>
              <a:rPr lang="en-US" b="1" dirty="0" smtClean="0">
                <a:latin typeface="Courier New" panose="02070309020205020404" pitchFamily="49" charset="0"/>
                <a:cs typeface="Courier New" panose="02070309020205020404" pitchFamily="49" charset="0"/>
              </a:rPr>
              <a:t>0+</a:t>
            </a:r>
            <a:r>
              <a:rPr lang="en-US" dirty="0" smtClean="0">
                <a:latin typeface="Courier New" panose="02070309020205020404" pitchFamily="49" charset="0"/>
                <a:cs typeface="Courier New" panose="02070309020205020404" pitchFamily="49" charset="0"/>
              </a:rPr>
              <a:t>Sepal.Width+Petal.Length+Petal.Width</a:t>
            </a:r>
            <a:r>
              <a:rPr lang="en-US" dirty="0">
                <a:latin typeface="Courier New" panose="02070309020205020404" pitchFamily="49" charset="0"/>
                <a:cs typeface="Courier New" panose="02070309020205020404" pitchFamily="49" charset="0"/>
              </a:rPr>
              <a:t>) -&gt; </a:t>
            </a:r>
            <a:r>
              <a:rPr lang="en-US" dirty="0" smtClean="0">
                <a:latin typeface="Courier New" panose="02070309020205020404" pitchFamily="49" charset="0"/>
                <a:cs typeface="Courier New" panose="02070309020205020404" pitchFamily="49" charset="0"/>
              </a:rPr>
              <a:t>irisn.form2;</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20137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Revising the GLM Formula, and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options (1)</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92557" y="2214282"/>
            <a:ext cx="5806628" cy="3806739"/>
          </a:xfrm>
          <a:prstGeom prst="rect">
            <a:avLst/>
          </a:prstGeom>
        </p:spPr>
      </p:pic>
      <p:sp>
        <p:nvSpPr>
          <p:cNvPr id="4" name="Rectangle 3"/>
          <p:cNvSpPr/>
          <p:nvPr/>
        </p:nvSpPr>
        <p:spPr>
          <a:xfrm>
            <a:off x="310487" y="5432612"/>
            <a:ext cx="1026459" cy="1792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10487" y="5253318"/>
            <a:ext cx="4818529" cy="1792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571131" y="1111623"/>
            <a:ext cx="5109880" cy="1754326"/>
          </a:xfrm>
          <a:prstGeom prst="rect">
            <a:avLst/>
          </a:prstGeom>
          <a:noFill/>
          <a:ln>
            <a:solidFill>
              <a:schemeClr val="tx1">
                <a:lumMod val="50000"/>
              </a:schemeClr>
            </a:solidFill>
          </a:ln>
        </p:spPr>
        <p:txBody>
          <a:bodyPr wrap="square" rtlCol="0">
            <a:spAutoFit/>
          </a:bodyPr>
          <a:lstStyle/>
          <a:p>
            <a:pPr marL="285750" indent="-285750">
              <a:buFont typeface="Arial" panose="020B0604020202020204" pitchFamily="34" charset="0"/>
              <a:buChar char="•"/>
            </a:pPr>
            <a:r>
              <a:rPr lang="en-US" dirty="0" smtClean="0">
                <a:solidFill>
                  <a:schemeClr val="bg1">
                    <a:lumMod val="10000"/>
                  </a:schemeClr>
                </a:solidFill>
              </a:rPr>
              <a:t>Even though the Models Residual deviance and AIC increased relative to the intercept model, this model makes more physical sense.</a:t>
            </a:r>
          </a:p>
          <a:p>
            <a:endParaRPr lang="en-US" dirty="0" smtClean="0">
              <a:solidFill>
                <a:schemeClr val="bg1">
                  <a:lumMod val="10000"/>
                </a:schemeClr>
              </a:solidFill>
            </a:endParaRPr>
          </a:p>
          <a:p>
            <a:pPr marL="285750" indent="-285750">
              <a:buFont typeface="Arial" panose="020B0604020202020204" pitchFamily="34" charset="0"/>
              <a:buChar char="•"/>
            </a:pPr>
            <a:r>
              <a:rPr lang="en-US" dirty="0" smtClean="0">
                <a:solidFill>
                  <a:schemeClr val="bg1">
                    <a:lumMod val="10000"/>
                  </a:schemeClr>
                </a:solidFill>
              </a:rPr>
              <a:t>This model is still not perfectly indicative of internal relationships among the variables.</a:t>
            </a:r>
          </a:p>
        </p:txBody>
      </p:sp>
      <p:pic>
        <p:nvPicPr>
          <p:cNvPr id="7" name="Picture 6"/>
          <p:cNvPicPr>
            <a:picLocks noChangeAspect="1"/>
          </p:cNvPicPr>
          <p:nvPr/>
        </p:nvPicPr>
        <p:blipFill>
          <a:blip r:embed="rId3"/>
          <a:stretch>
            <a:fillRect/>
          </a:stretch>
        </p:blipFill>
        <p:spPr>
          <a:xfrm>
            <a:off x="760599" y="1218079"/>
            <a:ext cx="4467225" cy="495300"/>
          </a:xfrm>
          <a:prstGeom prst="rect">
            <a:avLst/>
          </a:prstGeom>
        </p:spPr>
      </p:pic>
      <p:sp>
        <p:nvSpPr>
          <p:cNvPr id="8" name="TextBox 7"/>
          <p:cNvSpPr txBox="1"/>
          <p:nvPr/>
        </p:nvSpPr>
        <p:spPr>
          <a:xfrm>
            <a:off x="394447" y="806824"/>
            <a:ext cx="5486400" cy="369332"/>
          </a:xfrm>
          <a:prstGeom prst="rect">
            <a:avLst/>
          </a:prstGeom>
          <a:noFill/>
        </p:spPr>
        <p:txBody>
          <a:bodyPr wrap="square" rtlCol="0">
            <a:spAutoFit/>
          </a:bodyPr>
          <a:lstStyle/>
          <a:p>
            <a:r>
              <a:rPr lang="en-US" dirty="0" smtClean="0"/>
              <a:t>Recall from Intercept Model:</a:t>
            </a:r>
            <a:endParaRPr lang="en-US" dirty="0"/>
          </a:p>
        </p:txBody>
      </p:sp>
      <p:sp>
        <p:nvSpPr>
          <p:cNvPr id="9" name="TextBox 8"/>
          <p:cNvSpPr txBox="1"/>
          <p:nvPr/>
        </p:nvSpPr>
        <p:spPr>
          <a:xfrm>
            <a:off x="6410055" y="4419261"/>
            <a:ext cx="5593685" cy="646331"/>
          </a:xfrm>
          <a:prstGeom prst="rect">
            <a:avLst/>
          </a:prstGeom>
          <a:noFill/>
          <a:ln>
            <a:solidFill>
              <a:srgbClr val="FF0000"/>
            </a:solidFill>
          </a:ln>
        </p:spPr>
        <p:txBody>
          <a:bodyPr wrap="square" rtlCol="0">
            <a:spAutoFit/>
          </a:bodyPr>
          <a:lstStyle/>
          <a:p>
            <a:r>
              <a:rPr lang="en-US" b="1" dirty="0" smtClean="0">
                <a:solidFill>
                  <a:schemeClr val="bg1">
                    <a:lumMod val="10000"/>
                  </a:schemeClr>
                </a:solidFill>
                <a:latin typeface="Times New Roman" panose="02020603050405020304" pitchFamily="18" charset="0"/>
                <a:cs typeface="Times New Roman" panose="02020603050405020304" pitchFamily="18" charset="0"/>
              </a:rPr>
              <a:t>Question: </a:t>
            </a:r>
          </a:p>
          <a:p>
            <a:pPr marL="285750" indent="-285750">
              <a:buFont typeface="Arial" panose="020B0604020202020204" pitchFamily="34" charset="0"/>
              <a:buChar char="•"/>
            </a:pPr>
            <a:r>
              <a:rPr lang="en-US" b="1" dirty="0" smtClean="0">
                <a:solidFill>
                  <a:schemeClr val="bg1">
                    <a:lumMod val="10000"/>
                  </a:schemeClr>
                </a:solidFill>
                <a:latin typeface="Times New Roman" panose="02020603050405020304" pitchFamily="18" charset="0"/>
                <a:cs typeface="Times New Roman" panose="02020603050405020304" pitchFamily="18" charset="0"/>
              </a:rPr>
              <a:t>How else is the model inaccurate? </a:t>
            </a:r>
            <a:endParaRPr lang="en-US" b="1" dirty="0">
              <a:solidFill>
                <a:schemeClr val="bg1">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7756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Multivariate Joint Effects </a:t>
            </a:r>
            <a:r>
              <a:rPr lang="en-US" dirty="0" smtClean="0">
                <a:latin typeface="Times New Roman" panose="02020603050405020304" pitchFamily="18" charset="0"/>
                <a:cs typeface="Times New Roman" panose="02020603050405020304" pitchFamily="18" charset="0"/>
              </a:rPr>
              <a:t>Linear Model in R Example (Iris Data)</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509798" y="890652"/>
            <a:ext cx="1140977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If there is reason to believe that the dependent variables might jointly affect the outcome, we may wish to include specific variables in the model</a:t>
            </a:r>
          </a:p>
        </p:txBody>
      </p:sp>
      <p:sp>
        <p:nvSpPr>
          <p:cNvPr id="5" name="TextBox 4"/>
          <p:cNvSpPr txBox="1"/>
          <p:nvPr/>
        </p:nvSpPr>
        <p:spPr>
          <a:xfrm>
            <a:off x="6942173" y="1536983"/>
            <a:ext cx="4977395" cy="369331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Split the 150 iris dataset into two equal sized sets of 75, based on whether petal length was higher than the median (4.35 cm) for the set.</a:t>
            </a:r>
          </a:p>
          <a:p>
            <a:pPr marL="742950" lvl="1" indent="-285750">
              <a:buFont typeface="Arial" panose="020B0604020202020204" pitchFamily="34" charset="0"/>
              <a:buChar char="•"/>
            </a:pPr>
            <a:r>
              <a:rPr lang="en-US" dirty="0" smtClean="0"/>
              <a:t>(Petal Length &gt; 4.35 cm): On average Sepal length will be 0.761 cm longer for each centimeter of length of sepal width. </a:t>
            </a:r>
          </a:p>
          <a:p>
            <a:pPr marL="742950" lvl="1" indent="-285750">
              <a:buFont typeface="Arial" panose="020B0604020202020204" pitchFamily="34" charset="0"/>
              <a:buChar char="•"/>
            </a:pPr>
            <a:r>
              <a:rPr lang="en-US" dirty="0" smtClean="0"/>
              <a:t>(Petal Length &lt; 4.35 cm): On average the Sepal Length is </a:t>
            </a:r>
            <a:r>
              <a:rPr lang="en-US" b="1" dirty="0" smtClean="0"/>
              <a:t>Not </a:t>
            </a:r>
            <a:r>
              <a:rPr lang="en-US" dirty="0" smtClean="0"/>
              <a:t>statistically significantly associated with the Sepal Width.</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This relationship may be captured by examining </a:t>
            </a:r>
            <a:r>
              <a:rPr lang="en-US" b="1" dirty="0" smtClean="0"/>
              <a:t>joint-effects </a:t>
            </a:r>
            <a:r>
              <a:rPr lang="en-US" dirty="0" smtClean="0"/>
              <a:t>in the general linear model.</a:t>
            </a:r>
          </a:p>
          <a:p>
            <a:endParaRPr lang="en-US" dirty="0"/>
          </a:p>
        </p:txBody>
      </p:sp>
      <p:sp>
        <p:nvSpPr>
          <p:cNvPr id="6" name="AutoShape 4" descr="http://127.0.0.1:39177/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368300" y="1703294"/>
            <a:ext cx="6413532" cy="4810149"/>
          </a:xfrm>
          <a:prstGeom prst="rect">
            <a:avLst/>
          </a:prstGeom>
        </p:spPr>
      </p:pic>
    </p:spTree>
    <p:extLst>
      <p:ext uri="{BB962C8B-B14F-4D97-AF65-F5344CB8AC3E}">
        <p14:creationId xmlns:p14="http://schemas.microsoft.com/office/powerpoint/2010/main" val="3685879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Multivariate Joint Effects </a:t>
            </a:r>
            <a:r>
              <a:rPr lang="en-US" dirty="0" smtClean="0">
                <a:latin typeface="Times New Roman" panose="02020603050405020304" pitchFamily="18" charset="0"/>
                <a:cs typeface="Times New Roman" panose="02020603050405020304" pitchFamily="18" charset="0"/>
              </a:rPr>
              <a:t>Linear Model in R Example (Iris Data)</a:t>
            </a:r>
            <a:endParaRPr lang="en-US" dirty="0">
              <a:latin typeface="Times New Roman" panose="02020603050405020304" pitchFamily="18" charset="0"/>
              <a:cs typeface="Times New Roman" panose="02020603050405020304" pitchFamily="18" charset="0"/>
            </a:endParaRPr>
          </a:p>
        </p:txBody>
      </p:sp>
      <p:sp>
        <p:nvSpPr>
          <p:cNvPr id="6" name="AutoShape 4" descr="http://127.0.0.1:39177/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10" name="TextBox 9"/>
              <p:cNvSpPr txBox="1"/>
              <p:nvPr/>
            </p:nvSpPr>
            <p:spPr>
              <a:xfrm>
                <a:off x="509798" y="890652"/>
                <a:ext cx="11409770" cy="4912627"/>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Full joint effects model may be written by slightly modifyin</a:t>
                </a:r>
                <a:r>
                  <a:rPr lang="en-US" dirty="0" smtClean="0">
                    <a:latin typeface="Times New Roman" panose="02020603050405020304" pitchFamily="18" charset="0"/>
                    <a:cs typeface="Times New Roman" panose="02020603050405020304" pitchFamily="18" charset="0"/>
                  </a:rPr>
                  <a:t>g the previous fixed effects model. </a:t>
                </a:r>
                <a14:m>
                  <m:oMath xmlns:m="http://schemas.openxmlformats.org/officeDocument/2006/math">
                    <m:r>
                      <a:rPr lang="en-US" b="0" i="1" smtClean="0">
                        <a:latin typeface="Cambria Math" panose="02040503050406030204" pitchFamily="18" charset="0"/>
                        <a:cs typeface="Times New Roman" panose="02020603050405020304" pitchFamily="18" charset="0"/>
                      </a:rPr>
                      <m:t>(⋅)</m:t>
                    </m:r>
                  </m:oMath>
                </a14:m>
                <a:r>
                  <a:rPr lang="en-US" dirty="0" smtClean="0">
                    <a:latin typeface="Times New Roman" panose="02020603050405020304" pitchFamily="18" charset="0"/>
                    <a:cs typeface="Times New Roman" panose="02020603050405020304" pitchFamily="18" charset="0"/>
                  </a:rPr>
                  <a:t> added for readability.</a:t>
                </a:r>
              </a:p>
              <a:p>
                <a:endParaRPr lang="en-US"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2</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3</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12</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13</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23</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123</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𝜀</m:t>
                          </m:r>
                        </m:e>
                        <m:sub>
                          <m:r>
                            <a:rPr lang="en-US" b="0" i="1" smtClean="0">
                              <a:latin typeface="Cambria Math" panose="02040503050406030204" pitchFamily="18" charset="0"/>
                              <a:cs typeface="Times New Roman" panose="02020603050405020304" pitchFamily="18" charset="0"/>
                            </a:rPr>
                            <m:t>𝑖</m:t>
                          </m:r>
                        </m:sub>
                      </m:sSub>
                    </m:oMath>
                  </m:oMathPara>
                </a14:m>
                <a:endParaRPr lang="en-US" dirty="0" smtClean="0">
                  <a:latin typeface="Times New Roman" panose="02020603050405020304" pitchFamily="18" charset="0"/>
                  <a:cs typeface="Times New Roman" panose="02020603050405020304" pitchFamily="18" charset="0"/>
                </a:endParaRPr>
              </a:p>
              <a:p>
                <a:pPr/>
                <a:endParaRPr lang="en-US" dirty="0" smtClean="0">
                  <a:latin typeface="Times New Roman" panose="02020603050405020304" pitchFamily="18" charset="0"/>
                  <a:cs typeface="Times New Roman" panose="02020603050405020304" pitchFamily="18" charset="0"/>
                </a:endParaRP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sepal </a:t>
                </a:r>
                <a:r>
                  <a:rPr lang="en-US" dirty="0" smtClean="0">
                    <a:latin typeface="Times New Roman" panose="02020603050405020304" pitchFamily="18" charset="0"/>
                    <a:cs typeface="Times New Roman" panose="02020603050405020304" pitchFamily="18" charset="0"/>
                  </a:rPr>
                  <a:t>length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baseline="30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sepal </a:t>
                </a:r>
                <a:r>
                  <a:rPr lang="en-US" dirty="0">
                    <a:latin typeface="Times New Roman" panose="02020603050405020304" pitchFamily="18" charset="0"/>
                    <a:cs typeface="Times New Roman" panose="02020603050405020304" pitchFamily="18" charset="0"/>
                  </a:rPr>
                  <a:t>width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petal </a:t>
                </a:r>
                <a:r>
                  <a:rPr lang="en-US" dirty="0">
                    <a:latin typeface="Times New Roman" panose="02020603050405020304" pitchFamily="18" charset="0"/>
                    <a:cs typeface="Times New Roman" panose="02020603050405020304" pitchFamily="18" charset="0"/>
                  </a:rPr>
                  <a:t>length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0"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petal </a:t>
                </a:r>
                <a:r>
                  <a:rPr lang="en-US" dirty="0">
                    <a:latin typeface="Times New Roman" panose="02020603050405020304" pitchFamily="18" charset="0"/>
                    <a:cs typeface="Times New Roman" panose="02020603050405020304" pitchFamily="18" charset="0"/>
                  </a:rPr>
                  <a:t>width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𝜀</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The random error associated with the </a:t>
                </a:r>
                <a14:m>
                  <m:oMath xmlns:m="http://schemas.openxmlformats.org/officeDocument/2006/math">
                    <m:r>
                      <a:rPr lang="en-US" b="0" i="1"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observation</a:t>
                </a:r>
                <a:r>
                  <a:rPr lang="en-US" dirty="0" smtClean="0">
                    <a:latin typeface="Times New Roman" panose="02020603050405020304" pitchFamily="18" charset="0"/>
                    <a:cs typeface="Times New Roman" panose="02020603050405020304" pitchFamily="18" charset="0"/>
                  </a:rPr>
                  <a:t>.</a:t>
                </a:r>
              </a:p>
              <a:p>
                <a:pPr algn="ct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Note that here four additional parameters must be estimated, but due to the fact that we have 150 observations (and hence degrees of freedom), this is a reasonable number of parameters to estimated.  </a:t>
                </a:r>
                <a:endParaRPr lang="en-US" dirty="0" smtClean="0">
                  <a:latin typeface="Times New Roman" panose="02020603050405020304" pitchFamily="18" charset="0"/>
                  <a:cs typeface="Times New Roman" panose="02020603050405020304" pitchFamily="18" charset="0"/>
                </a:endParaRPr>
              </a:p>
              <a:p>
                <a:pPr algn="ct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We can specify the </a:t>
                </a:r>
                <a:r>
                  <a:rPr lang="en-US" b="1" dirty="0" smtClean="0">
                    <a:latin typeface="Times New Roman" panose="02020603050405020304" pitchFamily="18" charset="0"/>
                    <a:cs typeface="Times New Roman" panose="02020603050405020304" pitchFamily="18" charset="0"/>
                  </a:rPr>
                  <a:t>full joint zero-intercept fixed effects model </a:t>
                </a:r>
                <a:r>
                  <a:rPr lang="en-US" dirty="0" smtClean="0">
                    <a:latin typeface="Times New Roman" panose="02020603050405020304" pitchFamily="18" charset="0"/>
                    <a:cs typeface="Times New Roman" panose="02020603050405020304" pitchFamily="18" charset="0"/>
                  </a:rPr>
                  <a:t>formula by utilizing the </a:t>
                </a:r>
                <a:r>
                  <a:rPr lang="en-US" b="1"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syntax in an R-formulae. In a few ways.</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p:sp>
            <p:nvSpPr>
              <p:cNvPr id="10" name="TextBox 9"/>
              <p:cNvSpPr txBox="1">
                <a:spLocks noRot="1" noChangeAspect="1" noMove="1" noResize="1" noEditPoints="1" noAdjustHandles="1" noChangeArrowheads="1" noChangeShapeType="1" noTextEdit="1"/>
              </p:cNvSpPr>
              <p:nvPr/>
            </p:nvSpPr>
            <p:spPr>
              <a:xfrm>
                <a:off x="509798" y="890652"/>
                <a:ext cx="11409770" cy="4912627"/>
              </a:xfrm>
              <a:prstGeom prst="rect">
                <a:avLst/>
              </a:prstGeom>
              <a:blipFill>
                <a:blip r:embed="rId2"/>
                <a:stretch>
                  <a:fillRect l="-374" t="-620"/>
                </a:stretch>
              </a:blipFill>
            </p:spPr>
            <p:txBody>
              <a:bodyPr/>
              <a:lstStyle/>
              <a:p>
                <a:r>
                  <a:rPr lang="en-US">
                    <a:noFill/>
                  </a:rPr>
                  <a:t> </a:t>
                </a:r>
              </a:p>
            </p:txBody>
          </p:sp>
        </mc:Fallback>
      </mc:AlternateContent>
    </p:spTree>
    <p:extLst>
      <p:ext uri="{BB962C8B-B14F-4D97-AF65-F5344CB8AC3E}">
        <p14:creationId xmlns:p14="http://schemas.microsoft.com/office/powerpoint/2010/main" val="71236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48235" y="1454122"/>
            <a:ext cx="11376212"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All effects can be added with one term using the `*’ operator (which adds the joint effects denoted by the combinations of the operands specified, as well as all lower ordered effects).</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The above creates a formula which will estimate effects for the joint effect indicated (three-way joint effect between </a:t>
            </a:r>
            <a:r>
              <a:rPr lang="en-US" dirty="0" smtClean="0">
                <a:solidFill>
                  <a:schemeClr val="accent5"/>
                </a:solidFill>
              </a:rPr>
              <a:t>Sepal Width, and Petal Length, and Width</a:t>
            </a:r>
            <a:r>
              <a:rPr lang="en-US" dirty="0" smtClean="0"/>
              <a:t>) and all two-joint effects (</a:t>
            </a:r>
            <a:r>
              <a:rPr lang="en-US" dirty="0" smtClean="0">
                <a:solidFill>
                  <a:schemeClr val="accent4"/>
                </a:solidFill>
              </a:rPr>
              <a:t>sepal width and petal length</a:t>
            </a:r>
            <a:r>
              <a:rPr lang="en-US" dirty="0" smtClean="0"/>
              <a:t>, </a:t>
            </a:r>
            <a:r>
              <a:rPr lang="en-US" dirty="0" smtClean="0">
                <a:solidFill>
                  <a:schemeClr val="tx2">
                    <a:lumMod val="60000"/>
                    <a:lumOff val="40000"/>
                  </a:schemeClr>
                </a:solidFill>
              </a:rPr>
              <a:t>sepal width and petal width</a:t>
            </a:r>
            <a:r>
              <a:rPr lang="en-US" dirty="0" smtClean="0"/>
              <a:t>, and </a:t>
            </a:r>
            <a:r>
              <a:rPr lang="en-US" dirty="0" smtClean="0">
                <a:ln>
                  <a:solidFill>
                    <a:schemeClr val="bg2">
                      <a:lumMod val="10000"/>
                    </a:schemeClr>
                  </a:solidFill>
                </a:ln>
                <a:solidFill>
                  <a:srgbClr val="FFC000"/>
                </a:solidFill>
              </a:rPr>
              <a:t>petal length and petal width</a:t>
            </a:r>
            <a:r>
              <a:rPr lang="en-US" dirty="0" smtClean="0"/>
              <a:t>) and the singleton effects for each of </a:t>
            </a:r>
            <a:r>
              <a:rPr lang="en-US" dirty="0" smtClean="0">
                <a:ln>
                  <a:solidFill>
                    <a:schemeClr val="bg2">
                      <a:lumMod val="10000"/>
                    </a:schemeClr>
                  </a:solidFill>
                </a:ln>
                <a:solidFill>
                  <a:srgbClr val="C00000"/>
                </a:solidFill>
              </a:rPr>
              <a:t>sepal width</a:t>
            </a:r>
            <a:r>
              <a:rPr lang="en-US" dirty="0" smtClean="0"/>
              <a:t>, </a:t>
            </a:r>
            <a:r>
              <a:rPr lang="en-US" dirty="0" smtClean="0">
                <a:ln>
                  <a:solidFill>
                    <a:schemeClr val="bg2">
                      <a:lumMod val="10000"/>
                    </a:schemeClr>
                  </a:solidFill>
                </a:ln>
                <a:solidFill>
                  <a:srgbClr val="B6107F"/>
                </a:solidFill>
              </a:rPr>
              <a:t>petal length</a:t>
            </a:r>
            <a:r>
              <a:rPr lang="en-US" dirty="0" smtClean="0"/>
              <a:t>, and </a:t>
            </a:r>
            <a:r>
              <a:rPr lang="en-US" dirty="0" smtClean="0">
                <a:solidFill>
                  <a:schemeClr val="accent4">
                    <a:lumMod val="50000"/>
                  </a:schemeClr>
                </a:solidFill>
              </a:rPr>
              <a:t>petal width</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Joint effects can be added one at a time using the `:’ operator.  </a:t>
            </a:r>
            <a:endParaRPr lang="en-US" dirty="0"/>
          </a:p>
        </p:txBody>
      </p:sp>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Multivariate Joint Effects </a:t>
            </a:r>
            <a:r>
              <a:rPr lang="en-US" dirty="0" smtClean="0">
                <a:latin typeface="Times New Roman" panose="02020603050405020304" pitchFamily="18" charset="0"/>
                <a:cs typeface="Times New Roman" panose="02020603050405020304" pitchFamily="18" charset="0"/>
              </a:rPr>
              <a:t>Linear Model in R Example (Iris Data)</a:t>
            </a:r>
            <a:endParaRPr lang="en-US" dirty="0">
              <a:latin typeface="Times New Roman" panose="02020603050405020304" pitchFamily="18" charset="0"/>
              <a:cs typeface="Times New Roman" panose="02020603050405020304" pitchFamily="18" charset="0"/>
            </a:endParaRPr>
          </a:p>
        </p:txBody>
      </p:sp>
      <p:sp>
        <p:nvSpPr>
          <p:cNvPr id="6" name="AutoShape 4" descr="http://127.0.0.1:39177/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TextBox 10"/>
          <p:cNvSpPr txBox="1"/>
          <p:nvPr/>
        </p:nvSpPr>
        <p:spPr>
          <a:xfrm>
            <a:off x="527411" y="2277892"/>
            <a:ext cx="11297036"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formula(Sepal.Length~</a:t>
            </a:r>
            <a:r>
              <a:rPr lang="en-US" b="1" dirty="0" smtClean="0">
                <a:latin typeface="Courier New" panose="02070309020205020404" pitchFamily="49" charset="0"/>
                <a:cs typeface="Courier New" panose="02070309020205020404" pitchFamily="49" charset="0"/>
              </a:rPr>
              <a:t>0+</a:t>
            </a:r>
            <a:r>
              <a:rPr lang="en-US" dirty="0" smtClean="0">
                <a:latin typeface="Courier New" panose="02070309020205020404" pitchFamily="49" charset="0"/>
                <a:cs typeface="Courier New" panose="02070309020205020404" pitchFamily="49" charset="0"/>
              </a:rPr>
              <a:t>Sepal.Width*</a:t>
            </a:r>
            <a:r>
              <a:rPr lang="en-US" dirty="0" err="1" smtClean="0">
                <a:latin typeface="Courier New" panose="02070309020205020404" pitchFamily="49" charset="0"/>
                <a:cs typeface="Courier New" panose="02070309020205020404" pitchFamily="49" charset="0"/>
              </a:rPr>
              <a:t>Petal.Length</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Petal.Width</a:t>
            </a:r>
            <a:r>
              <a:rPr lang="en-US" dirty="0">
                <a:latin typeface="Courier New" panose="02070309020205020404" pitchFamily="49" charset="0"/>
                <a:cs typeface="Courier New" panose="02070309020205020404" pitchFamily="49" charset="0"/>
              </a:rPr>
              <a:t>) -&gt; </a:t>
            </a:r>
            <a:r>
              <a:rPr lang="en-US" dirty="0" smtClean="0">
                <a:latin typeface="Courier New" panose="02070309020205020404" pitchFamily="49" charset="0"/>
                <a:cs typeface="Courier New" panose="02070309020205020404" pitchFamily="49" charset="0"/>
              </a:rPr>
              <a:t>irisn.form3.a;</a:t>
            </a:r>
            <a:endParaRPr lang="en-US" dirty="0">
              <a:latin typeface="Courier New" panose="02070309020205020404" pitchFamily="49" charset="0"/>
              <a:cs typeface="Courier New" panose="02070309020205020404" pitchFamily="49" charset="0"/>
            </a:endParaRPr>
          </a:p>
        </p:txBody>
      </p:sp>
      <mc:AlternateContent xmlns:mc="http://schemas.openxmlformats.org/markup-compatibility/2006">
        <mc:Choice xmlns:a14="http://schemas.microsoft.com/office/drawing/2010/main" Requires="a14">
          <p:sp>
            <p:nvSpPr>
              <p:cNvPr id="4" name="Rectangle 3"/>
              <p:cNvSpPr/>
              <p:nvPr/>
            </p:nvSpPr>
            <p:spPr>
              <a:xfrm>
                <a:off x="1262516" y="939714"/>
                <a:ext cx="9726707" cy="397866"/>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𝑌</m:t>
                          </m:r>
                        </m:e>
                        <m:sub>
                          <m:r>
                            <a:rPr lang="en-US" i="1">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𝛽</m:t>
                          </m:r>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1</m:t>
                          </m:r>
                        </m:sub>
                      </m:sSub>
                      <m:sSub>
                        <m:sSubPr>
                          <m:ctrlP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sSub>
                            <m:sSubPr>
                              <m:ctrlP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𝑋</m:t>
                              </m:r>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1</m:t>
                              </m:r>
                            </m:sub>
                          </m:sSub>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𝛽</m:t>
                          </m:r>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2</m:t>
                          </m:r>
                        </m:sub>
                      </m:sSub>
                      <m:sSub>
                        <m:sSubPr>
                          <m:ctrlP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2</m:t>
                              </m:r>
                            </m:sub>
                          </m:sSub>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solidFill>
                                <a:schemeClr val="accent4">
                                  <a:lumMod val="75000"/>
                                </a:schemeClr>
                              </a:solidFill>
                              <a:latin typeface="Cambria Math" panose="02040503050406030204" pitchFamily="18" charset="0"/>
                              <a:cs typeface="Times New Roman" panose="02020603050405020304" pitchFamily="18" charset="0"/>
                            </a:rPr>
                          </m:ctrlPr>
                        </m:sSubPr>
                        <m:e>
                          <m:r>
                            <a:rPr lang="en-US" i="1">
                              <a:solidFill>
                                <a:schemeClr val="accent4">
                                  <a:lumMod val="75000"/>
                                </a:schemeClr>
                              </a:solidFill>
                              <a:latin typeface="Cambria Math" panose="02040503050406030204" pitchFamily="18" charset="0"/>
                              <a:cs typeface="Times New Roman" panose="02020603050405020304" pitchFamily="18" charset="0"/>
                            </a:rPr>
                            <m:t>𝛽</m:t>
                          </m:r>
                        </m:e>
                        <m:sub>
                          <m:r>
                            <a:rPr lang="en-US" i="1">
                              <a:solidFill>
                                <a:schemeClr val="accent4">
                                  <a:lumMod val="75000"/>
                                </a:schemeClr>
                              </a:solidFill>
                              <a:latin typeface="Cambria Math" panose="02040503050406030204" pitchFamily="18" charset="0"/>
                              <a:cs typeface="Times New Roman" panose="02020603050405020304" pitchFamily="18" charset="0"/>
                            </a:rPr>
                            <m:t>3</m:t>
                          </m:r>
                        </m:sub>
                      </m:sSub>
                      <m:sSub>
                        <m:sSubPr>
                          <m:ctrlPr>
                            <a:rPr lang="en-US" i="1">
                              <a:solidFill>
                                <a:schemeClr val="accent4">
                                  <a:lumMod val="75000"/>
                                </a:schemeClr>
                              </a:solidFill>
                              <a:latin typeface="Cambria Math" panose="02040503050406030204" pitchFamily="18" charset="0"/>
                              <a:cs typeface="Times New Roman" panose="02020603050405020304" pitchFamily="18" charset="0"/>
                            </a:rPr>
                          </m:ctrlPr>
                        </m:sSubPr>
                        <m:e>
                          <m:sSub>
                            <m:sSubPr>
                              <m:ctrlPr>
                                <a:rPr lang="en-US" i="1">
                                  <a:solidFill>
                                    <a:schemeClr val="accent4">
                                      <a:lumMod val="75000"/>
                                    </a:schemeClr>
                                  </a:solidFill>
                                  <a:latin typeface="Cambria Math" panose="02040503050406030204" pitchFamily="18" charset="0"/>
                                  <a:cs typeface="Times New Roman" panose="02020603050405020304" pitchFamily="18" charset="0"/>
                                </a:rPr>
                              </m:ctrlPr>
                            </m:sSubPr>
                            <m:e>
                              <m:r>
                                <a:rPr lang="en-US" i="1">
                                  <a:solidFill>
                                    <a:schemeClr val="accent4">
                                      <a:lumMod val="75000"/>
                                    </a:schemeClr>
                                  </a:solidFill>
                                  <a:latin typeface="Cambria Math" panose="02040503050406030204" pitchFamily="18" charset="0"/>
                                  <a:cs typeface="Times New Roman" panose="02020603050405020304" pitchFamily="18" charset="0"/>
                                </a:rPr>
                                <m:t>𝑋</m:t>
                              </m:r>
                            </m:e>
                            <m:sub>
                              <m:r>
                                <a:rPr lang="en-US" i="1">
                                  <a:solidFill>
                                    <a:schemeClr val="accent4">
                                      <a:lumMod val="75000"/>
                                    </a:schemeClr>
                                  </a:solidFill>
                                  <a:latin typeface="Cambria Math" panose="02040503050406030204" pitchFamily="18" charset="0"/>
                                  <a:cs typeface="Times New Roman" panose="02020603050405020304" pitchFamily="18" charset="0"/>
                                </a:rPr>
                                <m:t>3</m:t>
                              </m:r>
                            </m:sub>
                          </m:sSub>
                        </m:e>
                        <m:sub>
                          <m:r>
                            <a:rPr lang="en-US" i="1">
                              <a:solidFill>
                                <a:schemeClr val="accent4">
                                  <a:lumMod val="75000"/>
                                </a:schemeClr>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𝛽</m:t>
                          </m:r>
                        </m:e>
                        <m:sub>
                          <m:r>
                            <a:rPr lang="en-US" i="1">
                              <a:solidFill>
                                <a:schemeClr val="accent4"/>
                              </a:solidFill>
                              <a:latin typeface="Cambria Math" panose="02040503050406030204" pitchFamily="18" charset="0"/>
                              <a:cs typeface="Times New Roman" panose="02020603050405020304" pitchFamily="18" charset="0"/>
                            </a:rPr>
                            <m:t>12</m:t>
                          </m:r>
                        </m:sub>
                      </m:sSub>
                      <m:r>
                        <a:rPr lang="en-US" i="1">
                          <a:solidFill>
                            <a:schemeClr val="accent4"/>
                          </a:solidFill>
                          <a:latin typeface="Cambria Math" panose="02040503050406030204" pitchFamily="18" charset="0"/>
                          <a:cs typeface="Times New Roman" panose="02020603050405020304" pitchFamily="18" charset="0"/>
                        </a:rPr>
                        <m:t>(</m:t>
                      </m:r>
                      <m:sSub>
                        <m:sSubPr>
                          <m:ctrlPr>
                            <a:rPr lang="en-US" i="1">
                              <a:solidFill>
                                <a:schemeClr val="accent4"/>
                              </a:solidFill>
                              <a:latin typeface="Cambria Math" panose="02040503050406030204" pitchFamily="18" charset="0"/>
                              <a:cs typeface="Times New Roman" panose="02020603050405020304" pitchFamily="18" charset="0"/>
                            </a:rPr>
                          </m:ctrlPr>
                        </m:sSubPr>
                        <m:e>
                          <m:sSub>
                            <m:sSubPr>
                              <m:ctrlPr>
                                <a:rPr lang="en-US" i="1">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𝑋</m:t>
                              </m:r>
                            </m:e>
                            <m:sub>
                              <m:r>
                                <a:rPr lang="en-US" i="1">
                                  <a:solidFill>
                                    <a:schemeClr val="accent4"/>
                                  </a:solidFill>
                                  <a:latin typeface="Cambria Math" panose="02040503050406030204" pitchFamily="18" charset="0"/>
                                  <a:cs typeface="Times New Roman" panose="02020603050405020304" pitchFamily="18" charset="0"/>
                                </a:rPr>
                                <m:t>1</m:t>
                              </m:r>
                            </m:sub>
                          </m:sSub>
                        </m:e>
                        <m:sub>
                          <m:r>
                            <a:rPr lang="en-US" i="1">
                              <a:solidFill>
                                <a:schemeClr val="accent4"/>
                              </a:solidFill>
                              <a:latin typeface="Cambria Math" panose="02040503050406030204" pitchFamily="18" charset="0"/>
                              <a:cs typeface="Times New Roman" panose="02020603050405020304" pitchFamily="18" charset="0"/>
                            </a:rPr>
                            <m:t>𝑖</m:t>
                          </m:r>
                        </m:sub>
                      </m:sSub>
                      <m:sSub>
                        <m:sSubPr>
                          <m:ctrlPr>
                            <a:rPr lang="en-US" i="1">
                              <a:solidFill>
                                <a:schemeClr val="accent4"/>
                              </a:solidFill>
                              <a:latin typeface="Cambria Math" panose="02040503050406030204" pitchFamily="18" charset="0"/>
                              <a:cs typeface="Times New Roman" panose="02020603050405020304" pitchFamily="18" charset="0"/>
                            </a:rPr>
                          </m:ctrlPr>
                        </m:sSubPr>
                        <m:e>
                          <m:sSub>
                            <m:sSubPr>
                              <m:ctrlPr>
                                <a:rPr lang="en-US" i="1">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𝑋</m:t>
                              </m:r>
                            </m:e>
                            <m:sub>
                              <m:r>
                                <a:rPr lang="en-US" i="1">
                                  <a:solidFill>
                                    <a:schemeClr val="accent4"/>
                                  </a:solidFill>
                                  <a:latin typeface="Cambria Math" panose="02040503050406030204" pitchFamily="18" charset="0"/>
                                  <a:cs typeface="Times New Roman" panose="02020603050405020304" pitchFamily="18" charset="0"/>
                                </a:rPr>
                                <m:t>2</m:t>
                              </m:r>
                            </m:sub>
                          </m:sSub>
                        </m:e>
                        <m:sub>
                          <m:r>
                            <a:rPr lang="en-US" i="1">
                              <a:solidFill>
                                <a:schemeClr val="accent4"/>
                              </a:solidFill>
                              <a:latin typeface="Cambria Math" panose="02040503050406030204" pitchFamily="18" charset="0"/>
                              <a:cs typeface="Times New Roman" panose="02020603050405020304" pitchFamily="18" charset="0"/>
                            </a:rPr>
                            <m:t>𝑖</m:t>
                          </m:r>
                        </m:sub>
                      </m:sSub>
                      <m:r>
                        <a:rPr lang="en-US" i="1">
                          <a:solidFill>
                            <a:schemeClr val="accent4"/>
                          </a:solidFill>
                          <a:latin typeface="Cambria Math" panose="02040503050406030204" pitchFamily="18" charset="0"/>
                          <a:cs typeface="Times New Roman" panose="02020603050405020304" pitchFamily="18" charset="0"/>
                        </a:rPr>
                        <m:t>)</m:t>
                      </m:r>
                      <m:r>
                        <a:rPr lang="en-US" i="1" smtClean="0">
                          <a:solidFill>
                            <a:schemeClr val="tx1"/>
                          </a:solidFill>
                          <a:latin typeface="Cambria Math" panose="02040503050406030204" pitchFamily="18" charset="0"/>
                          <a:cs typeface="Times New Roman" panose="02020603050405020304" pitchFamily="18" charset="0"/>
                        </a:rPr>
                        <m:t>+</m:t>
                      </m:r>
                      <m:sSub>
                        <m:sSubPr>
                          <m:ctrlPr>
                            <a:rPr lang="en-US" i="1" smtClean="0">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𝛽</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13</m:t>
                          </m:r>
                        </m:sub>
                      </m:sSub>
                      <m:r>
                        <a:rPr lang="en-US" i="1">
                          <a:solidFill>
                            <a:schemeClr val="tx2">
                              <a:lumMod val="60000"/>
                              <a:lumOff val="40000"/>
                            </a:schemeClr>
                          </a:solidFill>
                          <a:latin typeface="Cambria Math" panose="02040503050406030204" pitchFamily="18" charset="0"/>
                          <a:cs typeface="Times New Roman" panose="02020603050405020304" pitchFamily="18" charset="0"/>
                        </a:rPr>
                        <m:t>(</m:t>
                      </m:r>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𝑋</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1</m:t>
                              </m:r>
                            </m:sub>
                          </m:sSub>
                        </m:e>
                        <m:sub>
                          <m:r>
                            <a:rPr lang="en-US" i="1">
                              <a:solidFill>
                                <a:schemeClr val="tx2">
                                  <a:lumMod val="60000"/>
                                  <a:lumOff val="40000"/>
                                </a:schemeClr>
                              </a:solidFill>
                              <a:latin typeface="Cambria Math" panose="02040503050406030204" pitchFamily="18" charset="0"/>
                              <a:cs typeface="Times New Roman" panose="02020603050405020304" pitchFamily="18" charset="0"/>
                            </a:rPr>
                            <m:t>𝑖</m:t>
                          </m:r>
                        </m:sub>
                      </m:sSub>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𝑋</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3</m:t>
                              </m:r>
                            </m:sub>
                          </m:sSub>
                        </m:e>
                        <m:sub>
                          <m:r>
                            <a:rPr lang="en-US" i="1">
                              <a:solidFill>
                                <a:schemeClr val="tx2">
                                  <a:lumMod val="60000"/>
                                  <a:lumOff val="40000"/>
                                </a:schemeClr>
                              </a:solidFill>
                              <a:latin typeface="Cambria Math" panose="02040503050406030204" pitchFamily="18" charset="0"/>
                              <a:cs typeface="Times New Roman" panose="02020603050405020304" pitchFamily="18" charset="0"/>
                            </a:rPr>
                            <m:t>𝑖</m:t>
                          </m:r>
                        </m:sub>
                      </m:sSub>
                      <m:r>
                        <a:rPr lang="en-US" i="1">
                          <a:solidFill>
                            <a:schemeClr val="tx2">
                              <a:lumMod val="60000"/>
                              <a:lumOff val="40000"/>
                            </a:schemeClr>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smtClean="0">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𝛽</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23</m:t>
                          </m:r>
                        </m:sub>
                      </m:s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m:t>
                      </m:r>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2</m:t>
                              </m:r>
                            </m:sub>
                          </m:sSub>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𝑖</m:t>
                          </m:r>
                        </m:sub>
                      </m:sSub>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3</m:t>
                              </m:r>
                            </m:sub>
                          </m:sSub>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𝑖</m:t>
                          </m:r>
                        </m:sub>
                      </m:s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smtClean="0">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𝛽</m:t>
                          </m:r>
                        </m:e>
                        <m:sub>
                          <m:r>
                            <a:rPr lang="en-US" i="1">
                              <a:solidFill>
                                <a:schemeClr val="accent5"/>
                              </a:solidFill>
                              <a:latin typeface="Cambria Math" panose="02040503050406030204" pitchFamily="18" charset="0"/>
                              <a:cs typeface="Times New Roman" panose="02020603050405020304" pitchFamily="18" charset="0"/>
                            </a:rPr>
                            <m:t>123</m:t>
                          </m:r>
                        </m:sub>
                      </m:sSub>
                      <m:r>
                        <a:rPr lang="en-US" i="1">
                          <a:solidFill>
                            <a:schemeClr val="accent5"/>
                          </a:solidFill>
                          <a:latin typeface="Cambria Math" panose="02040503050406030204" pitchFamily="18" charset="0"/>
                          <a:cs typeface="Times New Roman" panose="02020603050405020304" pitchFamily="18" charset="0"/>
                        </a:rPr>
                        <m:t>(</m:t>
                      </m:r>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1</m:t>
                              </m:r>
                            </m:sub>
                          </m:sSub>
                        </m:e>
                        <m:sub>
                          <m:r>
                            <a:rPr lang="en-US" i="1">
                              <a:solidFill>
                                <a:schemeClr val="accent5"/>
                              </a:solidFill>
                              <a:latin typeface="Cambria Math" panose="02040503050406030204" pitchFamily="18" charset="0"/>
                              <a:cs typeface="Times New Roman" panose="02020603050405020304" pitchFamily="18" charset="0"/>
                            </a:rPr>
                            <m:t>𝑖</m:t>
                          </m:r>
                        </m:sub>
                      </m:sSub>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2</m:t>
                              </m:r>
                            </m:sub>
                          </m:sSub>
                        </m:e>
                        <m:sub>
                          <m:r>
                            <a:rPr lang="en-US" i="1">
                              <a:solidFill>
                                <a:schemeClr val="accent5"/>
                              </a:solidFill>
                              <a:latin typeface="Cambria Math" panose="02040503050406030204" pitchFamily="18" charset="0"/>
                              <a:cs typeface="Times New Roman" panose="02020603050405020304" pitchFamily="18" charset="0"/>
                            </a:rPr>
                            <m:t>𝑖</m:t>
                          </m:r>
                        </m:sub>
                      </m:sSub>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3</m:t>
                              </m:r>
                            </m:sub>
                          </m:sSub>
                        </m:e>
                        <m:sub>
                          <m:r>
                            <a:rPr lang="en-US" i="1">
                              <a:solidFill>
                                <a:schemeClr val="accent5"/>
                              </a:solidFill>
                              <a:latin typeface="Cambria Math" panose="02040503050406030204" pitchFamily="18" charset="0"/>
                              <a:cs typeface="Times New Roman" panose="02020603050405020304" pitchFamily="18" charset="0"/>
                            </a:rPr>
                            <m:t>𝑖</m:t>
                          </m:r>
                        </m:sub>
                      </m:sSub>
                      <m:r>
                        <a:rPr lang="en-US" i="1">
                          <a:solidFill>
                            <a:schemeClr val="accent5"/>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𝜀</m:t>
                          </m:r>
                        </m:e>
                        <m:sub>
                          <m:r>
                            <a:rPr lang="en-US" i="1">
                              <a:latin typeface="Cambria Math" panose="02040503050406030204" pitchFamily="18" charset="0"/>
                              <a:cs typeface="Times New Roman" panose="02020603050405020304" pitchFamily="18" charset="0"/>
                            </a:rPr>
                            <m:t>𝑖</m:t>
                          </m:r>
                        </m:sub>
                      </m:sSub>
                    </m:oMath>
                  </m:oMathPara>
                </a14:m>
                <a:endParaRPr lang="en-US" dirty="0"/>
              </a:p>
            </p:txBody>
          </p:sp>
        </mc:Choice>
        <mc:Fallback>
          <p:sp>
            <p:nvSpPr>
              <p:cNvPr id="4" name="Rectangle 3"/>
              <p:cNvSpPr>
                <a:spLocks noRot="1" noChangeAspect="1" noMove="1" noResize="1" noEditPoints="1" noAdjustHandles="1" noChangeArrowheads="1" noChangeShapeType="1" noTextEdit="1"/>
              </p:cNvSpPr>
              <p:nvPr/>
            </p:nvSpPr>
            <p:spPr>
              <a:xfrm>
                <a:off x="1262516" y="939714"/>
                <a:ext cx="9726707" cy="397866"/>
              </a:xfrm>
              <a:prstGeom prst="rect">
                <a:avLst/>
              </a:prstGeom>
              <a:blipFill>
                <a:blip r:embed="rId2"/>
                <a:stretch>
                  <a:fillRect b="-7692"/>
                </a:stretch>
              </a:blipFill>
            </p:spPr>
            <p:txBody>
              <a:bodyPr/>
              <a:lstStyle/>
              <a:p>
                <a:r>
                  <a:rPr lang="en-US">
                    <a:noFill/>
                  </a:rPr>
                  <a:t> </a:t>
                </a:r>
              </a:p>
            </p:txBody>
          </p:sp>
        </mc:Fallback>
      </mc:AlternateContent>
      <p:sp>
        <p:nvSpPr>
          <p:cNvPr id="9" name="TextBox 8"/>
          <p:cNvSpPr txBox="1"/>
          <p:nvPr/>
        </p:nvSpPr>
        <p:spPr>
          <a:xfrm>
            <a:off x="527410" y="4593443"/>
            <a:ext cx="11212863" cy="1169551"/>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R&gt; </a:t>
            </a:r>
            <a:r>
              <a:rPr lang="en-US" sz="1400" dirty="0" smtClean="0">
                <a:latin typeface="Courier New" panose="02070309020205020404" pitchFamily="49" charset="0"/>
                <a:cs typeface="Courier New" panose="02070309020205020404" pitchFamily="49" charset="0"/>
              </a:rPr>
              <a:t>formula(Sepal.Length~</a:t>
            </a:r>
            <a:r>
              <a:rPr lang="en-US" sz="1400" b="1" dirty="0" smtClean="0">
                <a:latin typeface="Courier New" panose="02070309020205020404" pitchFamily="49" charset="0"/>
                <a:cs typeface="Courier New" panose="02070309020205020404" pitchFamily="49" charset="0"/>
              </a:rPr>
              <a:t>0+</a:t>
            </a:r>
            <a:r>
              <a:rPr lang="en-US" sz="1400" dirty="0" smtClean="0">
                <a:latin typeface="Courier New" panose="02070309020205020404" pitchFamily="49" charset="0"/>
                <a:cs typeface="Courier New" panose="02070309020205020404" pitchFamily="49" charset="0"/>
              </a:rPr>
              <a:t>Sepal.Width+Petal.Length+Petal.Width+</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Sepal.Width:Petal.Length</a:t>
            </a:r>
            <a:r>
              <a:rPr lang="en-US" sz="1400" dirty="0" smtClean="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Sepal.Width:Petal.Width</a:t>
            </a:r>
            <a:r>
              <a:rPr lang="en-US" sz="1400" dirty="0" smtClean="0">
                <a:latin typeface="Courier New" panose="02070309020205020404" pitchFamily="49" charset="0"/>
                <a:cs typeface="Courier New" panose="02070309020205020404" pitchFamily="49" charset="0"/>
              </a:rPr>
              <a:t> + 									</a:t>
            </a:r>
            <a:r>
              <a:rPr lang="en-US" sz="1400" dirty="0" err="1" smtClean="0">
                <a:latin typeface="Courier New" panose="02070309020205020404" pitchFamily="49" charset="0"/>
                <a:cs typeface="Courier New" panose="02070309020205020404" pitchFamily="49" charset="0"/>
              </a:rPr>
              <a:t>Petal.Length</a:t>
            </a:r>
            <a:r>
              <a:rPr lang="en-US" sz="1400" dirty="0" err="1" smtClean="0">
                <a:latin typeface="Courier New" panose="02070309020205020404" pitchFamily="49" charset="0"/>
                <a:cs typeface="Courier New" panose="02070309020205020404" pitchFamily="49" charset="0"/>
              </a:rPr>
              <a:t>:Petal.Width</a:t>
            </a:r>
            <a:r>
              <a:rPr lang="en-US" sz="1400" dirty="0" smtClean="0">
                <a:latin typeface="Courier New" panose="02070309020205020404" pitchFamily="49" charset="0"/>
                <a:cs typeface="Courier New" panose="02070309020205020404" pitchFamily="49" charset="0"/>
              </a:rPr>
              <a:t> + 			</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Sepal.Width:Petal.Length:Petal.Width</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-&gt; </a:t>
            </a:r>
            <a:r>
              <a:rPr lang="en-US" sz="1400" dirty="0" smtClean="0">
                <a:latin typeface="Courier New" panose="02070309020205020404" pitchFamily="49" charset="0"/>
                <a:cs typeface="Courier New" panose="02070309020205020404" pitchFamily="49" charset="0"/>
              </a:rPr>
              <a:t>irisn.form3.b;</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77546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Multivariate Joint Effects </a:t>
            </a:r>
            <a:r>
              <a:rPr lang="en-US" dirty="0" smtClean="0">
                <a:latin typeface="Times New Roman" panose="02020603050405020304" pitchFamily="18" charset="0"/>
                <a:cs typeface="Times New Roman" panose="02020603050405020304" pitchFamily="18" charset="0"/>
              </a:rPr>
              <a:t>Linear Model in R Example (Iris Data)</a:t>
            </a:r>
            <a:endParaRPr lang="en-US" dirty="0">
              <a:latin typeface="Times New Roman" panose="02020603050405020304" pitchFamily="18" charset="0"/>
              <a:cs typeface="Times New Roman" panose="02020603050405020304" pitchFamily="18" charset="0"/>
            </a:endParaRPr>
          </a:p>
        </p:txBody>
      </p:sp>
      <p:sp>
        <p:nvSpPr>
          <p:cNvPr id="6" name="AutoShape 4" descr="http://127.0.0.1:39177/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4" name="Rectangle 3"/>
              <p:cNvSpPr/>
              <p:nvPr/>
            </p:nvSpPr>
            <p:spPr>
              <a:xfrm>
                <a:off x="1262516" y="939714"/>
                <a:ext cx="9726707" cy="397866"/>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𝑌</m:t>
                          </m:r>
                        </m:e>
                        <m:sub>
                          <m:r>
                            <a:rPr lang="en-US" i="1">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𝛽</m:t>
                          </m:r>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1</m:t>
                          </m:r>
                        </m:sub>
                      </m:sSub>
                      <m:sSub>
                        <m:sSubPr>
                          <m:ctrlP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sSub>
                            <m:sSubPr>
                              <m:ctrlP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𝑋</m:t>
                              </m:r>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1</m:t>
                              </m:r>
                            </m:sub>
                          </m:sSub>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𝛽</m:t>
                          </m:r>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2</m:t>
                          </m:r>
                        </m:sub>
                      </m:sSub>
                      <m:sSub>
                        <m:sSubPr>
                          <m:ctrlP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2</m:t>
                              </m:r>
                            </m:sub>
                          </m:sSub>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solidFill>
                                <a:schemeClr val="accent4">
                                  <a:lumMod val="75000"/>
                                </a:schemeClr>
                              </a:solidFill>
                              <a:latin typeface="Cambria Math" panose="02040503050406030204" pitchFamily="18" charset="0"/>
                              <a:cs typeface="Times New Roman" panose="02020603050405020304" pitchFamily="18" charset="0"/>
                            </a:rPr>
                          </m:ctrlPr>
                        </m:sSubPr>
                        <m:e>
                          <m:r>
                            <a:rPr lang="en-US" i="1">
                              <a:solidFill>
                                <a:schemeClr val="accent4">
                                  <a:lumMod val="75000"/>
                                </a:schemeClr>
                              </a:solidFill>
                              <a:latin typeface="Cambria Math" panose="02040503050406030204" pitchFamily="18" charset="0"/>
                              <a:cs typeface="Times New Roman" panose="02020603050405020304" pitchFamily="18" charset="0"/>
                            </a:rPr>
                            <m:t>𝛽</m:t>
                          </m:r>
                        </m:e>
                        <m:sub>
                          <m:r>
                            <a:rPr lang="en-US" i="1">
                              <a:solidFill>
                                <a:schemeClr val="accent4">
                                  <a:lumMod val="75000"/>
                                </a:schemeClr>
                              </a:solidFill>
                              <a:latin typeface="Cambria Math" panose="02040503050406030204" pitchFamily="18" charset="0"/>
                              <a:cs typeface="Times New Roman" panose="02020603050405020304" pitchFamily="18" charset="0"/>
                            </a:rPr>
                            <m:t>3</m:t>
                          </m:r>
                        </m:sub>
                      </m:sSub>
                      <m:sSub>
                        <m:sSubPr>
                          <m:ctrlPr>
                            <a:rPr lang="en-US" i="1">
                              <a:solidFill>
                                <a:schemeClr val="accent4">
                                  <a:lumMod val="75000"/>
                                </a:schemeClr>
                              </a:solidFill>
                              <a:latin typeface="Cambria Math" panose="02040503050406030204" pitchFamily="18" charset="0"/>
                              <a:cs typeface="Times New Roman" panose="02020603050405020304" pitchFamily="18" charset="0"/>
                            </a:rPr>
                          </m:ctrlPr>
                        </m:sSubPr>
                        <m:e>
                          <m:sSub>
                            <m:sSubPr>
                              <m:ctrlPr>
                                <a:rPr lang="en-US" i="1">
                                  <a:solidFill>
                                    <a:schemeClr val="accent4">
                                      <a:lumMod val="75000"/>
                                    </a:schemeClr>
                                  </a:solidFill>
                                  <a:latin typeface="Cambria Math" panose="02040503050406030204" pitchFamily="18" charset="0"/>
                                  <a:cs typeface="Times New Roman" panose="02020603050405020304" pitchFamily="18" charset="0"/>
                                </a:rPr>
                              </m:ctrlPr>
                            </m:sSubPr>
                            <m:e>
                              <m:r>
                                <a:rPr lang="en-US" i="1">
                                  <a:solidFill>
                                    <a:schemeClr val="accent4">
                                      <a:lumMod val="75000"/>
                                    </a:schemeClr>
                                  </a:solidFill>
                                  <a:latin typeface="Cambria Math" panose="02040503050406030204" pitchFamily="18" charset="0"/>
                                  <a:cs typeface="Times New Roman" panose="02020603050405020304" pitchFamily="18" charset="0"/>
                                </a:rPr>
                                <m:t>𝑋</m:t>
                              </m:r>
                            </m:e>
                            <m:sub>
                              <m:r>
                                <a:rPr lang="en-US" i="1">
                                  <a:solidFill>
                                    <a:schemeClr val="accent4">
                                      <a:lumMod val="75000"/>
                                    </a:schemeClr>
                                  </a:solidFill>
                                  <a:latin typeface="Cambria Math" panose="02040503050406030204" pitchFamily="18" charset="0"/>
                                  <a:cs typeface="Times New Roman" panose="02020603050405020304" pitchFamily="18" charset="0"/>
                                </a:rPr>
                                <m:t>3</m:t>
                              </m:r>
                            </m:sub>
                          </m:sSub>
                        </m:e>
                        <m:sub>
                          <m:r>
                            <a:rPr lang="en-US" i="1">
                              <a:solidFill>
                                <a:schemeClr val="accent4">
                                  <a:lumMod val="75000"/>
                                </a:schemeClr>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𝛽</m:t>
                          </m:r>
                        </m:e>
                        <m:sub>
                          <m:r>
                            <a:rPr lang="en-US" i="1">
                              <a:solidFill>
                                <a:schemeClr val="accent4"/>
                              </a:solidFill>
                              <a:latin typeface="Cambria Math" panose="02040503050406030204" pitchFamily="18" charset="0"/>
                              <a:cs typeface="Times New Roman" panose="02020603050405020304" pitchFamily="18" charset="0"/>
                            </a:rPr>
                            <m:t>12</m:t>
                          </m:r>
                        </m:sub>
                      </m:sSub>
                      <m:r>
                        <a:rPr lang="en-US" i="1">
                          <a:solidFill>
                            <a:schemeClr val="accent4"/>
                          </a:solidFill>
                          <a:latin typeface="Cambria Math" panose="02040503050406030204" pitchFamily="18" charset="0"/>
                          <a:cs typeface="Times New Roman" panose="02020603050405020304" pitchFamily="18" charset="0"/>
                        </a:rPr>
                        <m:t>(</m:t>
                      </m:r>
                      <m:sSub>
                        <m:sSubPr>
                          <m:ctrlPr>
                            <a:rPr lang="en-US" i="1">
                              <a:solidFill>
                                <a:schemeClr val="accent4"/>
                              </a:solidFill>
                              <a:latin typeface="Cambria Math" panose="02040503050406030204" pitchFamily="18" charset="0"/>
                              <a:cs typeface="Times New Roman" panose="02020603050405020304" pitchFamily="18" charset="0"/>
                            </a:rPr>
                          </m:ctrlPr>
                        </m:sSubPr>
                        <m:e>
                          <m:sSub>
                            <m:sSubPr>
                              <m:ctrlPr>
                                <a:rPr lang="en-US" i="1">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𝑋</m:t>
                              </m:r>
                            </m:e>
                            <m:sub>
                              <m:r>
                                <a:rPr lang="en-US" i="1">
                                  <a:solidFill>
                                    <a:schemeClr val="accent4"/>
                                  </a:solidFill>
                                  <a:latin typeface="Cambria Math" panose="02040503050406030204" pitchFamily="18" charset="0"/>
                                  <a:cs typeface="Times New Roman" panose="02020603050405020304" pitchFamily="18" charset="0"/>
                                </a:rPr>
                                <m:t>1</m:t>
                              </m:r>
                            </m:sub>
                          </m:sSub>
                        </m:e>
                        <m:sub>
                          <m:r>
                            <a:rPr lang="en-US" i="1">
                              <a:solidFill>
                                <a:schemeClr val="accent4"/>
                              </a:solidFill>
                              <a:latin typeface="Cambria Math" panose="02040503050406030204" pitchFamily="18" charset="0"/>
                              <a:cs typeface="Times New Roman" panose="02020603050405020304" pitchFamily="18" charset="0"/>
                            </a:rPr>
                            <m:t>𝑖</m:t>
                          </m:r>
                        </m:sub>
                      </m:sSub>
                      <m:sSub>
                        <m:sSubPr>
                          <m:ctrlPr>
                            <a:rPr lang="en-US" i="1">
                              <a:solidFill>
                                <a:schemeClr val="accent4"/>
                              </a:solidFill>
                              <a:latin typeface="Cambria Math" panose="02040503050406030204" pitchFamily="18" charset="0"/>
                              <a:cs typeface="Times New Roman" panose="02020603050405020304" pitchFamily="18" charset="0"/>
                            </a:rPr>
                          </m:ctrlPr>
                        </m:sSubPr>
                        <m:e>
                          <m:sSub>
                            <m:sSubPr>
                              <m:ctrlPr>
                                <a:rPr lang="en-US" i="1">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𝑋</m:t>
                              </m:r>
                            </m:e>
                            <m:sub>
                              <m:r>
                                <a:rPr lang="en-US" i="1">
                                  <a:solidFill>
                                    <a:schemeClr val="accent4"/>
                                  </a:solidFill>
                                  <a:latin typeface="Cambria Math" panose="02040503050406030204" pitchFamily="18" charset="0"/>
                                  <a:cs typeface="Times New Roman" panose="02020603050405020304" pitchFamily="18" charset="0"/>
                                </a:rPr>
                                <m:t>2</m:t>
                              </m:r>
                            </m:sub>
                          </m:sSub>
                        </m:e>
                        <m:sub>
                          <m:r>
                            <a:rPr lang="en-US" i="1">
                              <a:solidFill>
                                <a:schemeClr val="accent4"/>
                              </a:solidFill>
                              <a:latin typeface="Cambria Math" panose="02040503050406030204" pitchFamily="18" charset="0"/>
                              <a:cs typeface="Times New Roman" panose="02020603050405020304" pitchFamily="18" charset="0"/>
                            </a:rPr>
                            <m:t>𝑖</m:t>
                          </m:r>
                        </m:sub>
                      </m:sSub>
                      <m:r>
                        <a:rPr lang="en-US" i="1">
                          <a:solidFill>
                            <a:schemeClr val="accent4"/>
                          </a:solidFill>
                          <a:latin typeface="Cambria Math" panose="02040503050406030204" pitchFamily="18" charset="0"/>
                          <a:cs typeface="Times New Roman" panose="02020603050405020304" pitchFamily="18" charset="0"/>
                        </a:rPr>
                        <m:t>)</m:t>
                      </m:r>
                      <m:r>
                        <a:rPr lang="en-US" i="1" smtClean="0">
                          <a:solidFill>
                            <a:schemeClr val="tx1"/>
                          </a:solidFill>
                          <a:latin typeface="Cambria Math" panose="02040503050406030204" pitchFamily="18" charset="0"/>
                          <a:cs typeface="Times New Roman" panose="02020603050405020304" pitchFamily="18" charset="0"/>
                        </a:rPr>
                        <m:t>+</m:t>
                      </m:r>
                      <m:sSub>
                        <m:sSubPr>
                          <m:ctrlPr>
                            <a:rPr lang="en-US" i="1" smtClean="0">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𝛽</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13</m:t>
                          </m:r>
                        </m:sub>
                      </m:sSub>
                      <m:r>
                        <a:rPr lang="en-US" i="1">
                          <a:solidFill>
                            <a:schemeClr val="tx2">
                              <a:lumMod val="60000"/>
                              <a:lumOff val="40000"/>
                            </a:schemeClr>
                          </a:solidFill>
                          <a:latin typeface="Cambria Math" panose="02040503050406030204" pitchFamily="18" charset="0"/>
                          <a:cs typeface="Times New Roman" panose="02020603050405020304" pitchFamily="18" charset="0"/>
                        </a:rPr>
                        <m:t>(</m:t>
                      </m:r>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𝑋</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1</m:t>
                              </m:r>
                            </m:sub>
                          </m:sSub>
                        </m:e>
                        <m:sub>
                          <m:r>
                            <a:rPr lang="en-US" i="1">
                              <a:solidFill>
                                <a:schemeClr val="tx2">
                                  <a:lumMod val="60000"/>
                                  <a:lumOff val="40000"/>
                                </a:schemeClr>
                              </a:solidFill>
                              <a:latin typeface="Cambria Math" panose="02040503050406030204" pitchFamily="18" charset="0"/>
                              <a:cs typeface="Times New Roman" panose="02020603050405020304" pitchFamily="18" charset="0"/>
                            </a:rPr>
                            <m:t>𝑖</m:t>
                          </m:r>
                        </m:sub>
                      </m:sSub>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𝑋</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3</m:t>
                              </m:r>
                            </m:sub>
                          </m:sSub>
                        </m:e>
                        <m:sub>
                          <m:r>
                            <a:rPr lang="en-US" i="1">
                              <a:solidFill>
                                <a:schemeClr val="tx2">
                                  <a:lumMod val="60000"/>
                                  <a:lumOff val="40000"/>
                                </a:schemeClr>
                              </a:solidFill>
                              <a:latin typeface="Cambria Math" panose="02040503050406030204" pitchFamily="18" charset="0"/>
                              <a:cs typeface="Times New Roman" panose="02020603050405020304" pitchFamily="18" charset="0"/>
                            </a:rPr>
                            <m:t>𝑖</m:t>
                          </m:r>
                        </m:sub>
                      </m:sSub>
                      <m:r>
                        <a:rPr lang="en-US" i="1">
                          <a:solidFill>
                            <a:schemeClr val="tx2">
                              <a:lumMod val="60000"/>
                              <a:lumOff val="40000"/>
                            </a:schemeClr>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smtClean="0">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𝛽</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23</m:t>
                          </m:r>
                        </m:sub>
                      </m:s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m:t>
                      </m:r>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2</m:t>
                              </m:r>
                            </m:sub>
                          </m:sSub>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𝑖</m:t>
                          </m:r>
                        </m:sub>
                      </m:sSub>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3</m:t>
                              </m:r>
                            </m:sub>
                          </m:sSub>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𝑖</m:t>
                          </m:r>
                        </m:sub>
                      </m:s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smtClean="0">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𝛽</m:t>
                          </m:r>
                        </m:e>
                        <m:sub>
                          <m:r>
                            <a:rPr lang="en-US" i="1">
                              <a:solidFill>
                                <a:schemeClr val="accent5"/>
                              </a:solidFill>
                              <a:latin typeface="Cambria Math" panose="02040503050406030204" pitchFamily="18" charset="0"/>
                              <a:cs typeface="Times New Roman" panose="02020603050405020304" pitchFamily="18" charset="0"/>
                            </a:rPr>
                            <m:t>123</m:t>
                          </m:r>
                        </m:sub>
                      </m:sSub>
                      <m:r>
                        <a:rPr lang="en-US" i="1">
                          <a:solidFill>
                            <a:schemeClr val="accent5"/>
                          </a:solidFill>
                          <a:latin typeface="Cambria Math" panose="02040503050406030204" pitchFamily="18" charset="0"/>
                          <a:cs typeface="Times New Roman" panose="02020603050405020304" pitchFamily="18" charset="0"/>
                        </a:rPr>
                        <m:t>(</m:t>
                      </m:r>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1</m:t>
                              </m:r>
                            </m:sub>
                          </m:sSub>
                        </m:e>
                        <m:sub>
                          <m:r>
                            <a:rPr lang="en-US" i="1">
                              <a:solidFill>
                                <a:schemeClr val="accent5"/>
                              </a:solidFill>
                              <a:latin typeface="Cambria Math" panose="02040503050406030204" pitchFamily="18" charset="0"/>
                              <a:cs typeface="Times New Roman" panose="02020603050405020304" pitchFamily="18" charset="0"/>
                            </a:rPr>
                            <m:t>𝑖</m:t>
                          </m:r>
                        </m:sub>
                      </m:sSub>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2</m:t>
                              </m:r>
                            </m:sub>
                          </m:sSub>
                        </m:e>
                        <m:sub>
                          <m:r>
                            <a:rPr lang="en-US" i="1">
                              <a:solidFill>
                                <a:schemeClr val="accent5"/>
                              </a:solidFill>
                              <a:latin typeface="Cambria Math" panose="02040503050406030204" pitchFamily="18" charset="0"/>
                              <a:cs typeface="Times New Roman" panose="02020603050405020304" pitchFamily="18" charset="0"/>
                            </a:rPr>
                            <m:t>𝑖</m:t>
                          </m:r>
                        </m:sub>
                      </m:sSub>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3</m:t>
                              </m:r>
                            </m:sub>
                          </m:sSub>
                        </m:e>
                        <m:sub>
                          <m:r>
                            <a:rPr lang="en-US" i="1">
                              <a:solidFill>
                                <a:schemeClr val="accent5"/>
                              </a:solidFill>
                              <a:latin typeface="Cambria Math" panose="02040503050406030204" pitchFamily="18" charset="0"/>
                              <a:cs typeface="Times New Roman" panose="02020603050405020304" pitchFamily="18" charset="0"/>
                            </a:rPr>
                            <m:t>𝑖</m:t>
                          </m:r>
                        </m:sub>
                      </m:sSub>
                      <m:r>
                        <a:rPr lang="en-US" i="1">
                          <a:solidFill>
                            <a:schemeClr val="accent5"/>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𝜀</m:t>
                          </m:r>
                        </m:e>
                        <m:sub>
                          <m:r>
                            <a:rPr lang="en-US" i="1">
                              <a:latin typeface="Cambria Math" panose="02040503050406030204" pitchFamily="18" charset="0"/>
                              <a:cs typeface="Times New Roman" panose="02020603050405020304" pitchFamily="18" charset="0"/>
                            </a:rPr>
                            <m:t>𝑖</m:t>
                          </m:r>
                        </m:sub>
                      </m:sSub>
                    </m:oMath>
                  </m:oMathPara>
                </a14:m>
                <a:endParaRPr lang="en-US" dirty="0"/>
              </a:p>
            </p:txBody>
          </p:sp>
        </mc:Choice>
        <mc:Fallback>
          <p:sp>
            <p:nvSpPr>
              <p:cNvPr id="4" name="Rectangle 3"/>
              <p:cNvSpPr>
                <a:spLocks noRot="1" noChangeAspect="1" noMove="1" noResize="1" noEditPoints="1" noAdjustHandles="1" noChangeArrowheads="1" noChangeShapeType="1" noTextEdit="1"/>
              </p:cNvSpPr>
              <p:nvPr/>
            </p:nvSpPr>
            <p:spPr>
              <a:xfrm>
                <a:off x="1262516" y="939714"/>
                <a:ext cx="9726707" cy="397866"/>
              </a:xfrm>
              <a:prstGeom prst="rect">
                <a:avLst/>
              </a:prstGeom>
              <a:blipFill>
                <a:blip r:embed="rId2"/>
                <a:stretch>
                  <a:fillRect b="-7692"/>
                </a:stretch>
              </a:blipFill>
            </p:spPr>
            <p:txBody>
              <a:bodyPr/>
              <a:lstStyle/>
              <a:p>
                <a:r>
                  <a:rPr lang="en-US">
                    <a:noFill/>
                  </a:rPr>
                  <a:t> </a:t>
                </a:r>
              </a:p>
            </p:txBody>
          </p:sp>
        </mc:Fallback>
      </mc:AlternateContent>
      <p:pic>
        <p:nvPicPr>
          <p:cNvPr id="3" name="Picture 2"/>
          <p:cNvPicPr>
            <a:picLocks noChangeAspect="1"/>
          </p:cNvPicPr>
          <p:nvPr/>
        </p:nvPicPr>
        <p:blipFill>
          <a:blip r:embed="rId3"/>
          <a:stretch>
            <a:fillRect/>
          </a:stretch>
        </p:blipFill>
        <p:spPr>
          <a:xfrm>
            <a:off x="216834" y="1595717"/>
            <a:ext cx="7595398" cy="4975412"/>
          </a:xfrm>
          <a:prstGeom prst="rect">
            <a:avLst/>
          </a:prstGeom>
        </p:spPr>
      </p:pic>
      <p:sp>
        <p:nvSpPr>
          <p:cNvPr id="7" name="TextBox 6"/>
          <p:cNvSpPr txBox="1"/>
          <p:nvPr/>
        </p:nvSpPr>
        <p:spPr>
          <a:xfrm>
            <a:off x="7942729" y="1524000"/>
            <a:ext cx="4249271" cy="3693319"/>
          </a:xfrm>
          <a:prstGeom prst="rect">
            <a:avLst/>
          </a:prstGeom>
          <a:noFill/>
        </p:spPr>
        <p:txBody>
          <a:bodyPr wrap="square" rtlCol="0">
            <a:spAutoFit/>
          </a:bodyPr>
          <a:lstStyle/>
          <a:p>
            <a:r>
              <a:rPr lang="en-US" dirty="0" smtClean="0"/>
              <a:t>“For each one cm increase in Petal Length, the expected change in Sepal Length per one cm increase in Septal Width will decrease (on average, or ‘an expected’) from 1.27703 cm by 0.367 cm”</a:t>
            </a:r>
          </a:p>
          <a:p>
            <a:endParaRPr lang="en-US" dirty="0"/>
          </a:p>
          <a:p>
            <a:pPr algn="ctr"/>
            <a:r>
              <a:rPr lang="en-US" dirty="0" smtClean="0"/>
              <a:t>-or-</a:t>
            </a:r>
          </a:p>
          <a:p>
            <a:endParaRPr lang="en-US" dirty="0"/>
          </a:p>
          <a:p>
            <a:r>
              <a:rPr lang="en-US" dirty="0" smtClean="0"/>
              <a:t>“</a:t>
            </a:r>
            <a:r>
              <a:rPr lang="en-US" dirty="0"/>
              <a:t>For each one cm increase in </a:t>
            </a:r>
            <a:r>
              <a:rPr lang="en-US" dirty="0" smtClean="0"/>
              <a:t>Sepal Width, </a:t>
            </a:r>
            <a:r>
              <a:rPr lang="en-US" dirty="0"/>
              <a:t>the expected change in Sepal Length per one cm increase in </a:t>
            </a:r>
            <a:r>
              <a:rPr lang="en-US" dirty="0" smtClean="0"/>
              <a:t>Petal Length will </a:t>
            </a:r>
            <a:r>
              <a:rPr lang="en-US" dirty="0"/>
              <a:t>decrease </a:t>
            </a:r>
            <a:r>
              <a:rPr lang="en-US" dirty="0" smtClean="0"/>
              <a:t>(on average from, </a:t>
            </a:r>
            <a:r>
              <a:rPr lang="en-US" dirty="0"/>
              <a:t>or </a:t>
            </a:r>
            <a:r>
              <a:rPr lang="en-US" dirty="0" smtClean="0"/>
              <a:t>‘an </a:t>
            </a:r>
            <a:r>
              <a:rPr lang="en-US" dirty="0"/>
              <a:t>expected’) from </a:t>
            </a:r>
            <a:r>
              <a:rPr lang="en-US" dirty="0" smtClean="0"/>
              <a:t>1.77850 </a:t>
            </a:r>
            <a:r>
              <a:rPr lang="en-US" dirty="0"/>
              <a:t>cm by 0.367 cm</a:t>
            </a:r>
            <a:r>
              <a:rPr lang="en-US" dirty="0" smtClean="0"/>
              <a:t>”</a:t>
            </a:r>
            <a:endParaRPr lang="en-US" dirty="0"/>
          </a:p>
        </p:txBody>
      </p:sp>
      <p:sp>
        <p:nvSpPr>
          <p:cNvPr id="8" name="TextBox 7"/>
          <p:cNvSpPr txBox="1"/>
          <p:nvPr/>
        </p:nvSpPr>
        <p:spPr>
          <a:xfrm>
            <a:off x="7812232" y="5181320"/>
            <a:ext cx="4482353" cy="646331"/>
          </a:xfrm>
          <a:prstGeom prst="rect">
            <a:avLst/>
          </a:prstGeom>
          <a:noFill/>
        </p:spPr>
        <p:txBody>
          <a:bodyPr wrap="square" rtlCol="0">
            <a:spAutoFit/>
          </a:bodyPr>
          <a:lstStyle/>
          <a:p>
            <a:r>
              <a:rPr lang="en-US" dirty="0" smtClean="0">
                <a:solidFill>
                  <a:srgbClr val="FF0000"/>
                </a:solidFill>
              </a:rPr>
              <a:t>Note Number of Potential interpretations of Joint effect = number variables involved.</a:t>
            </a:r>
            <a:endParaRPr lang="en-US" dirty="0">
              <a:solidFill>
                <a:srgbClr val="FF0000"/>
              </a:solidFill>
            </a:endParaRPr>
          </a:p>
        </p:txBody>
      </p:sp>
    </p:spTree>
    <p:extLst>
      <p:ext uri="{BB962C8B-B14F-4D97-AF65-F5344CB8AC3E}">
        <p14:creationId xmlns:p14="http://schemas.microsoft.com/office/powerpoint/2010/main" val="1289604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Including categorical predictors in model (Iris </a:t>
            </a:r>
            <a:r>
              <a:rPr lang="en-US" dirty="0" smtClean="0">
                <a:latin typeface="Times New Roman" panose="02020603050405020304" pitchFamily="18" charset="0"/>
                <a:cs typeface="Times New Roman" panose="02020603050405020304" pitchFamily="18" charset="0"/>
              </a:rPr>
              <a:t>Data)</a:t>
            </a:r>
            <a:endParaRPr lang="en-US" dirty="0">
              <a:latin typeface="Times New Roman" panose="02020603050405020304" pitchFamily="18" charset="0"/>
              <a:cs typeface="Times New Roman" panose="02020603050405020304" pitchFamily="18" charset="0"/>
            </a:endParaRPr>
          </a:p>
        </p:txBody>
      </p:sp>
      <p:sp>
        <p:nvSpPr>
          <p:cNvPr id="6" name="AutoShape 4" descr="http://127.0.0.1:39177/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4" name="Rectangle 3"/>
              <p:cNvSpPr/>
              <p:nvPr/>
            </p:nvSpPr>
            <p:spPr>
              <a:xfrm>
                <a:off x="1262516" y="939714"/>
                <a:ext cx="9726707" cy="397866"/>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𝑌</m:t>
                          </m:r>
                        </m:e>
                        <m:sub>
                          <m:r>
                            <a:rPr lang="en-US" i="1">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𝛽</m:t>
                          </m:r>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1</m:t>
                          </m:r>
                        </m:sub>
                      </m:sSub>
                      <m:sSub>
                        <m:sSubPr>
                          <m:ctrlP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sSub>
                            <m:sSubPr>
                              <m:ctrlP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𝑋</m:t>
                              </m:r>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1</m:t>
                              </m:r>
                            </m:sub>
                          </m:sSub>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𝛽</m:t>
                          </m:r>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2</m:t>
                          </m:r>
                        </m:sub>
                      </m:sSub>
                      <m:sSub>
                        <m:sSubPr>
                          <m:ctrlP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2</m:t>
                              </m:r>
                            </m:sub>
                          </m:sSub>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solidFill>
                                <a:schemeClr val="accent4">
                                  <a:lumMod val="75000"/>
                                </a:schemeClr>
                              </a:solidFill>
                              <a:latin typeface="Cambria Math" panose="02040503050406030204" pitchFamily="18" charset="0"/>
                              <a:cs typeface="Times New Roman" panose="02020603050405020304" pitchFamily="18" charset="0"/>
                            </a:rPr>
                          </m:ctrlPr>
                        </m:sSubPr>
                        <m:e>
                          <m:r>
                            <a:rPr lang="en-US" i="1">
                              <a:solidFill>
                                <a:schemeClr val="accent4">
                                  <a:lumMod val="75000"/>
                                </a:schemeClr>
                              </a:solidFill>
                              <a:latin typeface="Cambria Math" panose="02040503050406030204" pitchFamily="18" charset="0"/>
                              <a:cs typeface="Times New Roman" panose="02020603050405020304" pitchFamily="18" charset="0"/>
                            </a:rPr>
                            <m:t>𝛽</m:t>
                          </m:r>
                        </m:e>
                        <m:sub>
                          <m:r>
                            <a:rPr lang="en-US" i="1">
                              <a:solidFill>
                                <a:schemeClr val="accent4">
                                  <a:lumMod val="75000"/>
                                </a:schemeClr>
                              </a:solidFill>
                              <a:latin typeface="Cambria Math" panose="02040503050406030204" pitchFamily="18" charset="0"/>
                              <a:cs typeface="Times New Roman" panose="02020603050405020304" pitchFamily="18" charset="0"/>
                            </a:rPr>
                            <m:t>3</m:t>
                          </m:r>
                        </m:sub>
                      </m:sSub>
                      <m:sSub>
                        <m:sSubPr>
                          <m:ctrlPr>
                            <a:rPr lang="en-US" i="1">
                              <a:solidFill>
                                <a:schemeClr val="accent4">
                                  <a:lumMod val="75000"/>
                                </a:schemeClr>
                              </a:solidFill>
                              <a:latin typeface="Cambria Math" panose="02040503050406030204" pitchFamily="18" charset="0"/>
                              <a:cs typeface="Times New Roman" panose="02020603050405020304" pitchFamily="18" charset="0"/>
                            </a:rPr>
                          </m:ctrlPr>
                        </m:sSubPr>
                        <m:e>
                          <m:sSub>
                            <m:sSubPr>
                              <m:ctrlPr>
                                <a:rPr lang="en-US" i="1">
                                  <a:solidFill>
                                    <a:schemeClr val="accent4">
                                      <a:lumMod val="75000"/>
                                    </a:schemeClr>
                                  </a:solidFill>
                                  <a:latin typeface="Cambria Math" panose="02040503050406030204" pitchFamily="18" charset="0"/>
                                  <a:cs typeface="Times New Roman" panose="02020603050405020304" pitchFamily="18" charset="0"/>
                                </a:rPr>
                              </m:ctrlPr>
                            </m:sSubPr>
                            <m:e>
                              <m:r>
                                <a:rPr lang="en-US" i="1">
                                  <a:solidFill>
                                    <a:schemeClr val="accent4">
                                      <a:lumMod val="75000"/>
                                    </a:schemeClr>
                                  </a:solidFill>
                                  <a:latin typeface="Cambria Math" panose="02040503050406030204" pitchFamily="18" charset="0"/>
                                  <a:cs typeface="Times New Roman" panose="02020603050405020304" pitchFamily="18" charset="0"/>
                                </a:rPr>
                                <m:t>𝑋</m:t>
                              </m:r>
                            </m:e>
                            <m:sub>
                              <m:r>
                                <a:rPr lang="en-US" i="1">
                                  <a:solidFill>
                                    <a:schemeClr val="accent4">
                                      <a:lumMod val="75000"/>
                                    </a:schemeClr>
                                  </a:solidFill>
                                  <a:latin typeface="Cambria Math" panose="02040503050406030204" pitchFamily="18" charset="0"/>
                                  <a:cs typeface="Times New Roman" panose="02020603050405020304" pitchFamily="18" charset="0"/>
                                </a:rPr>
                                <m:t>3</m:t>
                              </m:r>
                            </m:sub>
                          </m:sSub>
                        </m:e>
                        <m:sub>
                          <m:r>
                            <a:rPr lang="en-US" i="1">
                              <a:solidFill>
                                <a:schemeClr val="accent4">
                                  <a:lumMod val="75000"/>
                                </a:schemeClr>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𝛽</m:t>
                          </m:r>
                        </m:e>
                        <m:sub>
                          <m:r>
                            <a:rPr lang="en-US" i="1">
                              <a:solidFill>
                                <a:schemeClr val="accent4"/>
                              </a:solidFill>
                              <a:latin typeface="Cambria Math" panose="02040503050406030204" pitchFamily="18" charset="0"/>
                              <a:cs typeface="Times New Roman" panose="02020603050405020304" pitchFamily="18" charset="0"/>
                            </a:rPr>
                            <m:t>12</m:t>
                          </m:r>
                        </m:sub>
                      </m:sSub>
                      <m:r>
                        <a:rPr lang="en-US" i="1">
                          <a:solidFill>
                            <a:schemeClr val="accent4"/>
                          </a:solidFill>
                          <a:latin typeface="Cambria Math" panose="02040503050406030204" pitchFamily="18" charset="0"/>
                          <a:cs typeface="Times New Roman" panose="02020603050405020304" pitchFamily="18" charset="0"/>
                        </a:rPr>
                        <m:t>(</m:t>
                      </m:r>
                      <m:sSub>
                        <m:sSubPr>
                          <m:ctrlPr>
                            <a:rPr lang="en-US" i="1">
                              <a:solidFill>
                                <a:schemeClr val="accent4"/>
                              </a:solidFill>
                              <a:latin typeface="Cambria Math" panose="02040503050406030204" pitchFamily="18" charset="0"/>
                              <a:cs typeface="Times New Roman" panose="02020603050405020304" pitchFamily="18" charset="0"/>
                            </a:rPr>
                          </m:ctrlPr>
                        </m:sSubPr>
                        <m:e>
                          <m:sSub>
                            <m:sSubPr>
                              <m:ctrlPr>
                                <a:rPr lang="en-US" i="1">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𝑋</m:t>
                              </m:r>
                            </m:e>
                            <m:sub>
                              <m:r>
                                <a:rPr lang="en-US" i="1">
                                  <a:solidFill>
                                    <a:schemeClr val="accent4"/>
                                  </a:solidFill>
                                  <a:latin typeface="Cambria Math" panose="02040503050406030204" pitchFamily="18" charset="0"/>
                                  <a:cs typeface="Times New Roman" panose="02020603050405020304" pitchFamily="18" charset="0"/>
                                </a:rPr>
                                <m:t>1</m:t>
                              </m:r>
                            </m:sub>
                          </m:sSub>
                        </m:e>
                        <m:sub>
                          <m:r>
                            <a:rPr lang="en-US" i="1">
                              <a:solidFill>
                                <a:schemeClr val="accent4"/>
                              </a:solidFill>
                              <a:latin typeface="Cambria Math" panose="02040503050406030204" pitchFamily="18" charset="0"/>
                              <a:cs typeface="Times New Roman" panose="02020603050405020304" pitchFamily="18" charset="0"/>
                            </a:rPr>
                            <m:t>𝑖</m:t>
                          </m:r>
                        </m:sub>
                      </m:sSub>
                      <m:sSub>
                        <m:sSubPr>
                          <m:ctrlPr>
                            <a:rPr lang="en-US" i="1">
                              <a:solidFill>
                                <a:schemeClr val="accent4"/>
                              </a:solidFill>
                              <a:latin typeface="Cambria Math" panose="02040503050406030204" pitchFamily="18" charset="0"/>
                              <a:cs typeface="Times New Roman" panose="02020603050405020304" pitchFamily="18" charset="0"/>
                            </a:rPr>
                          </m:ctrlPr>
                        </m:sSubPr>
                        <m:e>
                          <m:sSub>
                            <m:sSubPr>
                              <m:ctrlPr>
                                <a:rPr lang="en-US" i="1">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𝑋</m:t>
                              </m:r>
                            </m:e>
                            <m:sub>
                              <m:r>
                                <a:rPr lang="en-US" i="1">
                                  <a:solidFill>
                                    <a:schemeClr val="accent4"/>
                                  </a:solidFill>
                                  <a:latin typeface="Cambria Math" panose="02040503050406030204" pitchFamily="18" charset="0"/>
                                  <a:cs typeface="Times New Roman" panose="02020603050405020304" pitchFamily="18" charset="0"/>
                                </a:rPr>
                                <m:t>2</m:t>
                              </m:r>
                            </m:sub>
                          </m:sSub>
                        </m:e>
                        <m:sub>
                          <m:r>
                            <a:rPr lang="en-US" i="1">
                              <a:solidFill>
                                <a:schemeClr val="accent4"/>
                              </a:solidFill>
                              <a:latin typeface="Cambria Math" panose="02040503050406030204" pitchFamily="18" charset="0"/>
                              <a:cs typeface="Times New Roman" panose="02020603050405020304" pitchFamily="18" charset="0"/>
                            </a:rPr>
                            <m:t>𝑖</m:t>
                          </m:r>
                        </m:sub>
                      </m:sSub>
                      <m:r>
                        <a:rPr lang="en-US" i="1">
                          <a:solidFill>
                            <a:schemeClr val="accent4"/>
                          </a:solidFill>
                          <a:latin typeface="Cambria Math" panose="02040503050406030204" pitchFamily="18" charset="0"/>
                          <a:cs typeface="Times New Roman" panose="02020603050405020304" pitchFamily="18" charset="0"/>
                        </a:rPr>
                        <m:t>)</m:t>
                      </m:r>
                      <m:r>
                        <a:rPr lang="en-US" i="1" smtClean="0">
                          <a:solidFill>
                            <a:schemeClr val="tx1"/>
                          </a:solidFill>
                          <a:latin typeface="Cambria Math" panose="02040503050406030204" pitchFamily="18" charset="0"/>
                          <a:cs typeface="Times New Roman" panose="02020603050405020304" pitchFamily="18" charset="0"/>
                        </a:rPr>
                        <m:t>+</m:t>
                      </m:r>
                      <m:sSub>
                        <m:sSubPr>
                          <m:ctrlPr>
                            <a:rPr lang="en-US" i="1" smtClean="0">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𝛽</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13</m:t>
                          </m:r>
                        </m:sub>
                      </m:sSub>
                      <m:r>
                        <a:rPr lang="en-US" i="1">
                          <a:solidFill>
                            <a:schemeClr val="tx2">
                              <a:lumMod val="60000"/>
                              <a:lumOff val="40000"/>
                            </a:schemeClr>
                          </a:solidFill>
                          <a:latin typeface="Cambria Math" panose="02040503050406030204" pitchFamily="18" charset="0"/>
                          <a:cs typeface="Times New Roman" panose="02020603050405020304" pitchFamily="18" charset="0"/>
                        </a:rPr>
                        <m:t>(</m:t>
                      </m:r>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𝑋</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1</m:t>
                              </m:r>
                            </m:sub>
                          </m:sSub>
                        </m:e>
                        <m:sub>
                          <m:r>
                            <a:rPr lang="en-US" i="1">
                              <a:solidFill>
                                <a:schemeClr val="tx2">
                                  <a:lumMod val="60000"/>
                                  <a:lumOff val="40000"/>
                                </a:schemeClr>
                              </a:solidFill>
                              <a:latin typeface="Cambria Math" panose="02040503050406030204" pitchFamily="18" charset="0"/>
                              <a:cs typeface="Times New Roman" panose="02020603050405020304" pitchFamily="18" charset="0"/>
                            </a:rPr>
                            <m:t>𝑖</m:t>
                          </m:r>
                        </m:sub>
                      </m:sSub>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𝑋</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3</m:t>
                              </m:r>
                            </m:sub>
                          </m:sSub>
                        </m:e>
                        <m:sub>
                          <m:r>
                            <a:rPr lang="en-US" i="1">
                              <a:solidFill>
                                <a:schemeClr val="tx2">
                                  <a:lumMod val="60000"/>
                                  <a:lumOff val="40000"/>
                                </a:schemeClr>
                              </a:solidFill>
                              <a:latin typeface="Cambria Math" panose="02040503050406030204" pitchFamily="18" charset="0"/>
                              <a:cs typeface="Times New Roman" panose="02020603050405020304" pitchFamily="18" charset="0"/>
                            </a:rPr>
                            <m:t>𝑖</m:t>
                          </m:r>
                        </m:sub>
                      </m:sSub>
                      <m:r>
                        <a:rPr lang="en-US" i="1">
                          <a:solidFill>
                            <a:schemeClr val="tx2">
                              <a:lumMod val="60000"/>
                              <a:lumOff val="40000"/>
                            </a:schemeClr>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smtClean="0">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𝛽</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23</m:t>
                          </m:r>
                        </m:sub>
                      </m:s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m:t>
                      </m:r>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2</m:t>
                              </m:r>
                            </m:sub>
                          </m:sSub>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𝑖</m:t>
                          </m:r>
                        </m:sub>
                      </m:sSub>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3</m:t>
                              </m:r>
                            </m:sub>
                          </m:sSub>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𝑖</m:t>
                          </m:r>
                        </m:sub>
                      </m:s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smtClean="0">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𝛽</m:t>
                          </m:r>
                        </m:e>
                        <m:sub>
                          <m:r>
                            <a:rPr lang="en-US" i="1">
                              <a:solidFill>
                                <a:schemeClr val="accent5"/>
                              </a:solidFill>
                              <a:latin typeface="Cambria Math" panose="02040503050406030204" pitchFamily="18" charset="0"/>
                              <a:cs typeface="Times New Roman" panose="02020603050405020304" pitchFamily="18" charset="0"/>
                            </a:rPr>
                            <m:t>123</m:t>
                          </m:r>
                        </m:sub>
                      </m:sSub>
                      <m:r>
                        <a:rPr lang="en-US" i="1">
                          <a:solidFill>
                            <a:schemeClr val="accent5"/>
                          </a:solidFill>
                          <a:latin typeface="Cambria Math" panose="02040503050406030204" pitchFamily="18" charset="0"/>
                          <a:cs typeface="Times New Roman" panose="02020603050405020304" pitchFamily="18" charset="0"/>
                        </a:rPr>
                        <m:t>(</m:t>
                      </m:r>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1</m:t>
                              </m:r>
                            </m:sub>
                          </m:sSub>
                        </m:e>
                        <m:sub>
                          <m:r>
                            <a:rPr lang="en-US" i="1">
                              <a:solidFill>
                                <a:schemeClr val="accent5"/>
                              </a:solidFill>
                              <a:latin typeface="Cambria Math" panose="02040503050406030204" pitchFamily="18" charset="0"/>
                              <a:cs typeface="Times New Roman" panose="02020603050405020304" pitchFamily="18" charset="0"/>
                            </a:rPr>
                            <m:t>𝑖</m:t>
                          </m:r>
                        </m:sub>
                      </m:sSub>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2</m:t>
                              </m:r>
                            </m:sub>
                          </m:sSub>
                        </m:e>
                        <m:sub>
                          <m:r>
                            <a:rPr lang="en-US" i="1">
                              <a:solidFill>
                                <a:schemeClr val="accent5"/>
                              </a:solidFill>
                              <a:latin typeface="Cambria Math" panose="02040503050406030204" pitchFamily="18" charset="0"/>
                              <a:cs typeface="Times New Roman" panose="02020603050405020304" pitchFamily="18" charset="0"/>
                            </a:rPr>
                            <m:t>𝑖</m:t>
                          </m:r>
                        </m:sub>
                      </m:sSub>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3</m:t>
                              </m:r>
                            </m:sub>
                          </m:sSub>
                        </m:e>
                        <m:sub>
                          <m:r>
                            <a:rPr lang="en-US" i="1">
                              <a:solidFill>
                                <a:schemeClr val="accent5"/>
                              </a:solidFill>
                              <a:latin typeface="Cambria Math" panose="02040503050406030204" pitchFamily="18" charset="0"/>
                              <a:cs typeface="Times New Roman" panose="02020603050405020304" pitchFamily="18" charset="0"/>
                            </a:rPr>
                            <m:t>𝑖</m:t>
                          </m:r>
                        </m:sub>
                      </m:sSub>
                      <m:r>
                        <a:rPr lang="en-US" i="1">
                          <a:solidFill>
                            <a:schemeClr val="accent5"/>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𝜀</m:t>
                          </m:r>
                        </m:e>
                        <m:sub>
                          <m:r>
                            <a:rPr lang="en-US" i="1">
                              <a:latin typeface="Cambria Math" panose="02040503050406030204" pitchFamily="18" charset="0"/>
                              <a:cs typeface="Times New Roman" panose="02020603050405020304" pitchFamily="18" charset="0"/>
                            </a:rPr>
                            <m:t>𝑖</m:t>
                          </m:r>
                        </m:sub>
                      </m:sSub>
                    </m:oMath>
                  </m:oMathPara>
                </a14:m>
                <a:endParaRPr lang="en-US" dirty="0"/>
              </a:p>
            </p:txBody>
          </p:sp>
        </mc:Choice>
        <mc:Fallback>
          <p:sp>
            <p:nvSpPr>
              <p:cNvPr id="4" name="Rectangle 3"/>
              <p:cNvSpPr>
                <a:spLocks noRot="1" noChangeAspect="1" noMove="1" noResize="1" noEditPoints="1" noAdjustHandles="1" noChangeArrowheads="1" noChangeShapeType="1" noTextEdit="1"/>
              </p:cNvSpPr>
              <p:nvPr/>
            </p:nvSpPr>
            <p:spPr>
              <a:xfrm>
                <a:off x="1262516" y="939714"/>
                <a:ext cx="9726707" cy="397866"/>
              </a:xfrm>
              <a:prstGeom prst="rect">
                <a:avLst/>
              </a:prstGeom>
              <a:blipFill>
                <a:blip r:embed="rId2"/>
                <a:stretch>
                  <a:fillRect b="-7692"/>
                </a:stretch>
              </a:blipFill>
            </p:spPr>
            <p:txBody>
              <a:bodyPr/>
              <a:lstStyle/>
              <a:p>
                <a:r>
                  <a:rPr lang="en-US">
                    <a:noFill/>
                  </a:rPr>
                  <a:t> </a:t>
                </a:r>
              </a:p>
            </p:txBody>
          </p:sp>
        </mc:Fallback>
      </mc:AlternateContent>
      <p:sp>
        <p:nvSpPr>
          <p:cNvPr id="3" name="TextBox 2"/>
          <p:cNvSpPr txBox="1"/>
          <p:nvPr/>
        </p:nvSpPr>
        <p:spPr>
          <a:xfrm>
            <a:off x="636494" y="1515035"/>
            <a:ext cx="11098306" cy="2308324"/>
          </a:xfrm>
          <a:prstGeom prst="rect">
            <a:avLst/>
          </a:prstGeom>
          <a:noFill/>
        </p:spPr>
        <p:txBody>
          <a:bodyPr wrap="square" rtlCol="0">
            <a:spAutoFit/>
          </a:bodyPr>
          <a:lstStyle/>
          <a:p>
            <a:r>
              <a:rPr lang="en-US" dirty="0" smtClean="0"/>
              <a:t>Suppose that the species of the iris (of three known species) is also identified for the data, and we would like to include this information in our model for predicting the Sepal Length.</a:t>
            </a:r>
          </a:p>
          <a:p>
            <a:endParaRPr lang="en-US" dirty="0"/>
          </a:p>
          <a:p>
            <a:r>
              <a:rPr lang="en-US" dirty="0" smtClean="0"/>
              <a:t>The `species’ can be thought of as potentially having an effect on every one of the model terms involved in the original model above, to the point where we might consider three separate models (the above estimated within each species)</a:t>
            </a:r>
          </a:p>
          <a:p>
            <a:endParaRPr lang="en-US" dirty="0"/>
          </a:p>
          <a:p>
            <a:r>
              <a:rPr lang="en-US" dirty="0" smtClean="0"/>
              <a:t>We can easily do this, and store the results separately for comparison. </a:t>
            </a:r>
            <a:endParaRPr lang="en-US" dirty="0"/>
          </a:p>
        </p:txBody>
      </p:sp>
      <p:sp>
        <p:nvSpPr>
          <p:cNvPr id="10" name="TextBox 9"/>
          <p:cNvSpPr txBox="1"/>
          <p:nvPr/>
        </p:nvSpPr>
        <p:spPr>
          <a:xfrm>
            <a:off x="521937" y="4091420"/>
            <a:ext cx="11212863" cy="738664"/>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R&gt; </a:t>
            </a:r>
            <a:r>
              <a:rPr lang="en-US" sz="1400" dirty="0" err="1" smtClean="0">
                <a:latin typeface="Courier New" panose="02070309020205020404" pitchFamily="49" charset="0"/>
                <a:cs typeface="Courier New" panose="02070309020205020404" pitchFamily="49" charset="0"/>
              </a:rPr>
              <a:t>glm</a:t>
            </a:r>
            <a:r>
              <a:rPr lang="en-US" sz="1400" dirty="0" smtClean="0">
                <a:latin typeface="Courier New" panose="02070309020205020404" pitchFamily="49" charset="0"/>
                <a:cs typeface="Courier New" panose="02070309020205020404" pitchFamily="49" charset="0"/>
              </a:rPr>
              <a:t>(irisn.form3.a,data=iris[</a:t>
            </a:r>
            <a:r>
              <a:rPr lang="en-US" sz="1400" dirty="0" err="1" smtClean="0">
                <a:latin typeface="Courier New" panose="02070309020205020404" pitchFamily="49" charset="0"/>
                <a:cs typeface="Courier New" panose="02070309020205020404" pitchFamily="49" charset="0"/>
              </a:rPr>
              <a:t>iris$Species</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setosa</a:t>
            </a:r>
            <a:r>
              <a:rPr lang="en-US" sz="1400" dirty="0" smtClean="0">
                <a:latin typeface="Courier New" panose="02070309020205020404" pitchFamily="49" charset="0"/>
                <a:cs typeface="Courier New" panose="02070309020205020404" pitchFamily="49" charset="0"/>
              </a:rPr>
              <a:t>”,])-&gt; </a:t>
            </a:r>
            <a:r>
              <a:rPr lang="en-US" sz="1400" dirty="0" err="1" smtClean="0">
                <a:latin typeface="Courier New" panose="02070309020205020404" pitchFamily="49" charset="0"/>
                <a:cs typeface="Courier New" panose="02070309020205020404" pitchFamily="49" charset="0"/>
              </a:rPr>
              <a:t>irisn</a:t>
            </a:r>
            <a:r>
              <a:rPr lang="en-US" sz="1400" dirty="0" err="1" smtClean="0">
                <a:latin typeface="Courier New" panose="02070309020205020404" pitchFamily="49" charset="0"/>
                <a:cs typeface="Courier New" panose="02070309020205020404" pitchFamily="49" charset="0"/>
              </a:rPr>
              <a:t>.setosa.full</a:t>
            </a:r>
            <a:r>
              <a:rPr lang="en-US" sz="1400" dirty="0" smtClean="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R&gt; </a:t>
            </a:r>
            <a:r>
              <a:rPr lang="en-US" sz="1400" dirty="0" err="1">
                <a:latin typeface="Courier New" panose="02070309020205020404" pitchFamily="49" charset="0"/>
                <a:cs typeface="Courier New" panose="02070309020205020404" pitchFamily="49" charset="0"/>
              </a:rPr>
              <a:t>glm</a:t>
            </a:r>
            <a:r>
              <a:rPr lang="en-US" sz="1400" dirty="0">
                <a:latin typeface="Courier New" panose="02070309020205020404" pitchFamily="49" charset="0"/>
                <a:cs typeface="Courier New" panose="02070309020205020404" pitchFamily="49" charset="0"/>
              </a:rPr>
              <a:t>(irisn.form3.a,data=iris[</a:t>
            </a:r>
            <a:r>
              <a:rPr lang="en-US" sz="1400" dirty="0" err="1">
                <a:latin typeface="Courier New" panose="02070309020205020404" pitchFamily="49" charset="0"/>
                <a:cs typeface="Courier New" panose="02070309020205020404" pitchFamily="49" charset="0"/>
              </a:rPr>
              <a:t>iris$Species</a:t>
            </a:r>
            <a:r>
              <a:rPr lang="en-US" sz="1400" dirty="0" smtClean="0">
                <a:latin typeface="Courier New" panose="02070309020205020404" pitchFamily="49" charset="0"/>
                <a:cs typeface="Courier New" panose="02070309020205020404" pitchFamily="49" charset="0"/>
              </a:rPr>
              <a:t>==“versicolor”,])-&gt; </a:t>
            </a:r>
            <a:r>
              <a:rPr lang="en-US" sz="1400" dirty="0" err="1" smtClean="0">
                <a:latin typeface="Courier New" panose="02070309020205020404" pitchFamily="49" charset="0"/>
                <a:cs typeface="Courier New" panose="02070309020205020404" pitchFamily="49" charset="0"/>
              </a:rPr>
              <a:t>irisn.versicolor.full</a:t>
            </a:r>
            <a:r>
              <a:rPr lang="en-US" sz="1400"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R&gt; </a:t>
            </a:r>
            <a:r>
              <a:rPr lang="en-US" sz="1400" dirty="0" err="1">
                <a:latin typeface="Courier New" panose="02070309020205020404" pitchFamily="49" charset="0"/>
                <a:cs typeface="Courier New" panose="02070309020205020404" pitchFamily="49" charset="0"/>
              </a:rPr>
              <a:t>glm</a:t>
            </a:r>
            <a:r>
              <a:rPr lang="en-US" sz="1400" dirty="0">
                <a:latin typeface="Courier New" panose="02070309020205020404" pitchFamily="49" charset="0"/>
                <a:cs typeface="Courier New" panose="02070309020205020404" pitchFamily="49" charset="0"/>
              </a:rPr>
              <a:t>(irisn.form3.a,data=iris[</a:t>
            </a:r>
            <a:r>
              <a:rPr lang="en-US" sz="1400" dirty="0" err="1">
                <a:latin typeface="Courier New" panose="02070309020205020404" pitchFamily="49" charset="0"/>
                <a:cs typeface="Courier New" panose="02070309020205020404" pitchFamily="49" charset="0"/>
              </a:rPr>
              <a:t>iris$Species</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virginica</a:t>
            </a:r>
            <a:r>
              <a:rPr lang="en-US" sz="1400" dirty="0" smtClean="0">
                <a:latin typeface="Courier New" panose="02070309020205020404" pitchFamily="49" charset="0"/>
                <a:cs typeface="Courier New" panose="02070309020205020404" pitchFamily="49" charset="0"/>
              </a:rPr>
              <a:t>”,])-&gt; </a:t>
            </a:r>
            <a:r>
              <a:rPr lang="en-US" sz="1400" dirty="0" err="1" smtClean="0">
                <a:latin typeface="Courier New" panose="02070309020205020404" pitchFamily="49" charset="0"/>
                <a:cs typeface="Courier New" panose="02070309020205020404" pitchFamily="49" charset="0"/>
              </a:rPr>
              <a:t>irisn.virginica.full</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54040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Including categorical predictors in model (Iris </a:t>
            </a:r>
            <a:r>
              <a:rPr lang="en-US" dirty="0" smtClean="0">
                <a:latin typeface="Times New Roman" panose="02020603050405020304" pitchFamily="18" charset="0"/>
                <a:cs typeface="Times New Roman" panose="02020603050405020304" pitchFamily="18" charset="0"/>
              </a:rPr>
              <a:t>Data)</a:t>
            </a:r>
            <a:endParaRPr lang="en-US" dirty="0">
              <a:latin typeface="Times New Roman" panose="02020603050405020304" pitchFamily="18" charset="0"/>
              <a:cs typeface="Times New Roman" panose="02020603050405020304" pitchFamily="18" charset="0"/>
            </a:endParaRPr>
          </a:p>
        </p:txBody>
      </p:sp>
      <p:sp>
        <p:nvSpPr>
          <p:cNvPr id="6" name="AutoShape 4" descr="http://127.0.0.1:39177/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567857" y="1381404"/>
            <a:ext cx="7362825" cy="2714625"/>
          </a:xfrm>
          <a:prstGeom prst="rect">
            <a:avLst/>
          </a:prstGeom>
        </p:spPr>
      </p:pic>
      <p:sp>
        <p:nvSpPr>
          <p:cNvPr id="8" name="Rectangle 7"/>
          <p:cNvSpPr/>
          <p:nvPr/>
        </p:nvSpPr>
        <p:spPr>
          <a:xfrm>
            <a:off x="3021106" y="2160494"/>
            <a:ext cx="1604682" cy="3675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75130" y="735073"/>
            <a:ext cx="10874188" cy="646331"/>
          </a:xfrm>
          <a:prstGeom prst="rect">
            <a:avLst/>
          </a:prstGeom>
          <a:noFill/>
        </p:spPr>
        <p:txBody>
          <a:bodyPr wrap="square" rtlCol="0">
            <a:spAutoFit/>
          </a:bodyPr>
          <a:lstStyle/>
          <a:p>
            <a:r>
              <a:rPr lang="en-US" dirty="0" smtClean="0"/>
              <a:t>For joint effects, it appears that only </a:t>
            </a:r>
            <a:r>
              <a:rPr lang="en-US" dirty="0" err="1" smtClean="0"/>
              <a:t>sepal.width</a:t>
            </a:r>
            <a:r>
              <a:rPr lang="en-US" dirty="0" smtClean="0"/>
              <a:t> and </a:t>
            </a:r>
            <a:r>
              <a:rPr lang="en-US" dirty="0" err="1" smtClean="0"/>
              <a:t>petal.length</a:t>
            </a:r>
            <a:r>
              <a:rPr lang="en-US" dirty="0" smtClean="0"/>
              <a:t> are statistically significantly associated with </a:t>
            </a:r>
            <a:r>
              <a:rPr lang="en-US" dirty="0" err="1" smtClean="0"/>
              <a:t>Sepal.length</a:t>
            </a:r>
            <a:r>
              <a:rPr lang="en-US" dirty="0" smtClean="0"/>
              <a:t> only for the </a:t>
            </a:r>
            <a:r>
              <a:rPr lang="en-US" dirty="0" err="1" smtClean="0"/>
              <a:t>Setosa</a:t>
            </a:r>
            <a:r>
              <a:rPr lang="en-US" dirty="0" smtClean="0"/>
              <a:t> data</a:t>
            </a:r>
            <a:endParaRPr lang="en-US" dirty="0"/>
          </a:p>
        </p:txBody>
      </p:sp>
    </p:spTree>
    <p:extLst>
      <p:ext uri="{BB962C8B-B14F-4D97-AF65-F5344CB8AC3E}">
        <p14:creationId xmlns:p14="http://schemas.microsoft.com/office/powerpoint/2010/main" val="1844600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40445-FD60-F345-B8BC-C6D68C6D6867}"/>
              </a:ext>
            </a:extLst>
          </p:cNvPr>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Day 2: Section III (Transforming Data, Modeling, Regularization, </a:t>
            </a:r>
            <a:r>
              <a:rPr lang="en-US" dirty="0" smtClean="0">
                <a:latin typeface="Times New Roman" panose="02020603050405020304" pitchFamily="18" charset="0"/>
                <a:cs typeface="Times New Roman" panose="02020603050405020304" pitchFamily="18" charset="0"/>
              </a:rPr>
              <a:t>Variable Selection and </a:t>
            </a:r>
            <a:r>
              <a:rPr lang="en-US" dirty="0" smtClean="0">
                <a:latin typeface="Times New Roman" panose="02020603050405020304" pitchFamily="18" charset="0"/>
                <a:cs typeface="Times New Roman" panose="02020603050405020304" pitchFamily="18" charset="0"/>
              </a:rPr>
              <a:t>Tabulating/Displaying Results)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6125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Important Note on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vs. lm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612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75648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General Linear Model in R Example (Iris Data</a:t>
            </a:r>
            <a:r>
              <a:rPr lang="en-US" dirty="0" smtClean="0">
                <a:latin typeface="Times New Roman" panose="02020603050405020304" pitchFamily="18" charset="0"/>
                <a:cs typeface="Times New Roman" panose="02020603050405020304" pitchFamily="18" charset="0"/>
              </a:rPr>
              <a:t>) Including Joint Effects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933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General Linear Model in R (You Try)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5324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What you will learn in this section</a:t>
            </a:r>
            <a:endParaRPr lang="en-US"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92557" y="1100518"/>
            <a:ext cx="11578459" cy="5909310"/>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generalized Linear Model (</a:t>
            </a:r>
            <a:r>
              <a:rPr lang="en-US" dirty="0" smtClean="0">
                <a:latin typeface="Courier New" panose="02070309020205020404" pitchFamily="49" charset="0"/>
                <a:cs typeface="Courier New" panose="02070309020205020404" pitchFamily="49" charset="0"/>
              </a:rPr>
              <a:t>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What is a GLM? </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Which options are available in </a:t>
            </a:r>
            <a:r>
              <a:rPr lang="en-US" dirty="0" smtClean="0">
                <a:latin typeface="Courier New" panose="02070309020205020404" pitchFamily="49" charset="0"/>
                <a:cs typeface="Courier New" panose="02070309020205020404" pitchFamily="49" charset="0"/>
              </a:rPr>
              <a:t>R</a:t>
            </a:r>
            <a:r>
              <a:rPr lang="en-US" dirty="0" smtClean="0">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What are the assumptions for using GLMs? </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How can I check these assumptions in </a:t>
            </a:r>
            <a:r>
              <a:rPr lang="en-US" dirty="0" smtClean="0">
                <a:latin typeface="Courier New" panose="02070309020205020404" pitchFamily="49" charset="0"/>
                <a:cs typeface="Courier New" panose="02070309020205020404" pitchFamily="49" charset="0"/>
              </a:rPr>
              <a:t>R</a:t>
            </a:r>
            <a:r>
              <a:rPr lang="en-US" dirty="0" smtClean="0">
                <a:latin typeface="Times New Roman" panose="02020603050405020304" pitchFamily="18" charset="0"/>
                <a:cs typeface="Times New Roman" panose="02020603050405020304" pitchFamily="18" charset="0"/>
              </a:rPr>
              <a:t>?</a:t>
            </a:r>
          </a:p>
          <a:p>
            <a:pPr marL="1200150" lvl="2"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Graphical </a:t>
            </a:r>
            <a:r>
              <a:rPr lang="en-US" dirty="0" err="1" smtClean="0">
                <a:latin typeface="Times New Roman" panose="02020603050405020304" pitchFamily="18" charset="0"/>
                <a:cs typeface="Times New Roman" panose="02020603050405020304" pitchFamily="18" charset="0"/>
              </a:rPr>
              <a:t>qq</a:t>
            </a:r>
            <a:r>
              <a:rPr lang="en-US" dirty="0" smtClean="0">
                <a:latin typeface="Times New Roman" panose="02020603050405020304" pitchFamily="18" charset="0"/>
                <a:cs typeface="Times New Roman" panose="02020603050405020304" pitchFamily="18" charset="0"/>
              </a:rPr>
              <a:t> plots &amp; histograms (refresher) </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How can I estimate the parameters of these models for a dataset in </a:t>
            </a:r>
            <a:r>
              <a:rPr lang="en-US" dirty="0" smtClean="0">
                <a:latin typeface="Courier New" panose="02070309020205020404" pitchFamily="49" charset="0"/>
                <a:cs typeface="Courier New" panose="02070309020205020404" pitchFamily="49" charset="0"/>
              </a:rPr>
              <a:t>R</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What to do if my data is not normal (Transforming data)?</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Standard data transformations in </a:t>
            </a:r>
            <a:r>
              <a:rPr lang="en-US" dirty="0" smtClean="0">
                <a:latin typeface="Courier New" panose="02070309020205020404" pitchFamily="49" charset="0"/>
                <a:cs typeface="Courier New" panose="02070309020205020404" pitchFamily="49" charset="0"/>
              </a:rPr>
              <a:t>R</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err="1" smtClean="0">
                <a:latin typeface="Times New Roman" panose="02020603050405020304" pitchFamily="18" charset="0"/>
                <a:cs typeface="Times New Roman" panose="02020603050405020304" pitchFamily="18" charset="0"/>
              </a:rPr>
              <a:t>boxcox</a:t>
            </a:r>
            <a:r>
              <a:rPr lang="en-US" dirty="0" smtClean="0">
                <a:latin typeface="Times New Roman" panose="02020603050405020304" pitchFamily="18" charset="0"/>
                <a:cs typeface="Times New Roman" panose="02020603050405020304" pitchFamily="18" charset="0"/>
              </a:rPr>
              <a:t> transform</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How can I determine which variables should be included in the model (Regularization)?</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What are variable selection approaches? </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Forward/Backwards/Stepwise based on different criteria in </a:t>
            </a:r>
            <a:r>
              <a:rPr lang="en-US" dirty="0" smtClean="0">
                <a:latin typeface="Courier New" panose="02070309020205020404" pitchFamily="49" charset="0"/>
                <a:cs typeface="Courier New" panose="02070309020205020404" pitchFamily="49" charset="0"/>
              </a:rPr>
              <a:t>R</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Elastic-Net, Ridge, LASSO, and penalized-regression in </a:t>
            </a:r>
            <a:r>
              <a:rPr lang="en-US" dirty="0" smtClean="0">
                <a:latin typeface="Courier New" panose="02070309020205020404" pitchFamily="49" charset="0"/>
                <a:cs typeface="Courier New" panose="02070309020205020404" pitchFamily="49" charset="0"/>
              </a:rPr>
              <a:t>R</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How can I store and sort through the results of running regression models? </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How to neatly display data in labeled and formatted </a:t>
            </a:r>
            <a:r>
              <a:rPr lang="en-US" dirty="0" err="1" smtClean="0">
                <a:latin typeface="Times New Roman" panose="02020603050405020304" pitchFamily="18" charset="0"/>
                <a:cs typeface="Times New Roman" panose="02020603050405020304" pitchFamily="18" charset="0"/>
              </a:rPr>
              <a:t>dataframes</a:t>
            </a:r>
            <a:r>
              <a:rPr lang="en-US" dirty="0" smtClean="0">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How to produce html tables using the </a:t>
            </a:r>
            <a:r>
              <a:rPr lang="en-US" dirty="0" err="1" smtClean="0">
                <a:latin typeface="Times New Roman" panose="02020603050405020304" pitchFamily="18" charset="0"/>
                <a:cs typeface="Times New Roman" panose="02020603050405020304" pitchFamily="18" charset="0"/>
              </a:rPr>
              <a:t>htmlTable</a:t>
            </a:r>
            <a:r>
              <a:rPr lang="en-US" dirty="0" smtClean="0">
                <a:latin typeface="Times New Roman" panose="02020603050405020304" pitchFamily="18" charset="0"/>
                <a:cs typeface="Times New Roman" panose="02020603050405020304" pitchFamily="18" charset="0"/>
              </a:rPr>
              <a:t>() package. </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Survival Modeling:</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How </a:t>
            </a:r>
            <a:r>
              <a:rPr lang="en-US" dirty="0" smtClean="0">
                <a:latin typeface="Times New Roman" panose="02020603050405020304" pitchFamily="18" charset="0"/>
                <a:cs typeface="Times New Roman" panose="02020603050405020304" pitchFamily="18" charset="0"/>
              </a:rPr>
              <a:t>can I perform Cox Proportional Hazards Regression and check the </a:t>
            </a:r>
          </a:p>
          <a:p>
            <a:pPr lvl="1"/>
            <a:r>
              <a:rPr lang="en-US" dirty="0" smtClean="0">
                <a:latin typeface="Times New Roman" panose="02020603050405020304" pitchFamily="18" charset="0"/>
                <a:cs typeface="Times New Roman" panose="02020603050405020304" pitchFamily="18" charset="0"/>
              </a:rPr>
              <a:t>	proportional hazards assumptions in </a:t>
            </a:r>
            <a:r>
              <a:rPr lang="en-US" dirty="0" smtClean="0">
                <a:latin typeface="Courier New" panose="02070309020205020404" pitchFamily="49" charset="0"/>
                <a:cs typeface="Courier New" panose="02070309020205020404" pitchFamily="49" charset="0"/>
              </a:rPr>
              <a:t>R</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409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Multivariate </a:t>
            </a:r>
            <a:r>
              <a:rPr lang="en-US" dirty="0" smtClean="0">
                <a:latin typeface="Times New Roman" panose="02020603050405020304" pitchFamily="18" charset="0"/>
                <a:cs typeface="Times New Roman" panose="02020603050405020304" pitchFamily="18" charset="0"/>
              </a:rPr>
              <a:t>Linear Model</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TextBox 2"/>
              <p:cNvSpPr txBox="1"/>
              <p:nvPr/>
            </p:nvSpPr>
            <p:spPr>
              <a:xfrm>
                <a:off x="292557" y="1100518"/>
                <a:ext cx="11578459" cy="4301562"/>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tandard multivariate regression modeling procedure which seeks to relate two or more random variables through a linear combination of estimable effects</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0</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2</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𝑁</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𝑁</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𝜀</m:t>
                          </m:r>
                        </m:e>
                        <m:sub>
                          <m:r>
                            <a:rPr lang="en-US" b="0" i="1" smtClean="0">
                              <a:latin typeface="Cambria Math" panose="02040503050406030204" pitchFamily="18" charset="0"/>
                              <a:cs typeface="Times New Roman" panose="02020603050405020304" pitchFamily="18" charset="0"/>
                            </a:rPr>
                            <m:t>𝑖</m:t>
                          </m:r>
                        </m:sub>
                      </m:sSub>
                    </m:oMath>
                  </m:oMathPara>
                </a14:m>
                <a:endParaRPr lang="en-US" b="0"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the above,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𝑖</m:t>
                        </m:r>
                      </m:sub>
                    </m:sSub>
                  </m:oMath>
                </a14:m>
                <a:r>
                  <a:rPr lang="en-US" dirty="0" smtClean="0">
                    <a:latin typeface="Times New Roman" panose="02020603050405020304" pitchFamily="18" charset="0"/>
                    <a:cs typeface="Times New Roman" panose="02020603050405020304" pitchFamily="18" charset="0"/>
                  </a:rPr>
                  <a:t> indicates the </a:t>
                </a:r>
                <a14:m>
                  <m:oMath xmlns:m="http://schemas.openxmlformats.org/officeDocument/2006/math">
                    <m:r>
                      <a:rPr lang="en-US" b="0" i="1"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observation of a dependent variable, and the series of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𝑁</m:t>
                            </m:r>
                          </m:sub>
                        </m:sSub>
                      </m:e>
                      <m:sub>
                        <m:r>
                          <a:rPr lang="en-US" b="0" i="1" smtClean="0">
                            <a:latin typeface="Cambria Math" panose="02040503050406030204" pitchFamily="18" charset="0"/>
                            <a:cs typeface="Times New Roman" panose="02020603050405020304" pitchFamily="18" charset="0"/>
                          </a:rPr>
                          <m:t>𝑖</m:t>
                        </m:r>
                      </m:sub>
                    </m:sSub>
                  </m:oMath>
                </a14:m>
                <a:r>
                  <a:rPr lang="en-US" dirty="0" smtClean="0">
                    <a:latin typeface="Times New Roman" panose="02020603050405020304" pitchFamily="18" charset="0"/>
                    <a:cs typeface="Times New Roman" panose="02020603050405020304" pitchFamily="18" charset="0"/>
                  </a:rPr>
                  <a:t> indicate the </a:t>
                </a:r>
                <a14:m>
                  <m:oMath xmlns:m="http://schemas.openxmlformats.org/officeDocument/2006/math">
                    <m:r>
                      <a:rPr lang="en-US" b="0" i="1"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baseline="30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observations of independent variables, in the modeling sense.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0</m:t>
                        </m:r>
                      </m:sub>
                    </m:sSub>
                  </m:oMath>
                </a14:m>
                <a:r>
                  <a:rPr lang="en-US" dirty="0" smtClean="0">
                    <a:latin typeface="Times New Roman" panose="02020603050405020304" pitchFamily="18" charset="0"/>
                    <a:cs typeface="Times New Roman" panose="02020603050405020304" pitchFamily="18" charset="0"/>
                  </a:rPr>
                  <a:t> is an estimable intercept, and the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2</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𝑁</m:t>
                        </m:r>
                      </m:sub>
                    </m:sSub>
                  </m:oMath>
                </a14:m>
                <a:r>
                  <a:rPr lang="en-US" dirty="0" smtClean="0">
                    <a:latin typeface="Times New Roman" panose="02020603050405020304" pitchFamily="18" charset="0"/>
                    <a:cs typeface="Times New Roman" panose="02020603050405020304" pitchFamily="18" charset="0"/>
                  </a:rPr>
                  <a:t> are estimable effects (or coefficients).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Generally the intercept and coefficients are determined by attempting to minimize the residuals for a specific set of observations, which reduces to an optimization problem, luckily </a:t>
                </a:r>
                <a:r>
                  <a:rPr lang="en-US" dirty="0" smtClean="0">
                    <a:latin typeface="Courier New" panose="02070309020205020404" pitchFamily="49" charset="0"/>
                    <a:cs typeface="Courier New" panose="02070309020205020404" pitchFamily="49" charset="0"/>
                  </a:rPr>
                  <a:t>R</a:t>
                </a:r>
                <a:r>
                  <a:rPr lang="en-US" dirty="0" smtClean="0">
                    <a:latin typeface="Times New Roman" panose="02020603050405020304" pitchFamily="18" charset="0"/>
                    <a:cs typeface="Times New Roman" panose="02020603050405020304" pitchFamily="18" charset="0"/>
                  </a:rPr>
                  <a:t> has in-built methods for estimating these parameters in a variety of different situations.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Due to the manner in which the parameters of the linear model (</a:t>
                </a:r>
                <a14:m>
                  <m:oMath xmlns:m="http://schemas.openxmlformats.org/officeDocument/2006/math">
                    <m:r>
                      <a:rPr lang="en-US" b="0" i="1" smtClean="0">
                        <a:latin typeface="Cambria Math" panose="02040503050406030204" pitchFamily="18" charset="0"/>
                        <a:cs typeface="Times New Roman" panose="02020603050405020304" pitchFamily="18" charset="0"/>
                      </a:rPr>
                      <m:t>𝛼</m:t>
                    </m:r>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0</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𝑁</m:t>
                        </m:r>
                      </m:sub>
                    </m:sSub>
                  </m:oMath>
                </a14:m>
                <a:r>
                  <a:rPr lang="en-US" dirty="0" smtClean="0">
                    <a:latin typeface="Times New Roman" panose="02020603050405020304" pitchFamily="18" charset="0"/>
                    <a:cs typeface="Times New Roman" panose="02020603050405020304" pitchFamily="18" charset="0"/>
                  </a:rPr>
                  <a:t>) are estimated, there are a few assumptions that must hold, but these will be discussed in more detail in a later slide.  </a:t>
                </a:r>
                <a:endParaRPr lang="en-US" dirty="0">
                  <a:latin typeface="Times New Roman" panose="02020603050405020304" pitchFamily="18" charset="0"/>
                  <a:cs typeface="Times New Roman" panose="02020603050405020304" pitchFamily="18"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292557" y="1100518"/>
                <a:ext cx="11578459" cy="4301562"/>
              </a:xfrm>
              <a:prstGeom prst="rect">
                <a:avLst/>
              </a:prstGeom>
              <a:blipFill>
                <a:blip r:embed="rId2"/>
                <a:stretch>
                  <a:fillRect l="-369" t="-851" b="-1418"/>
                </a:stretch>
              </a:blipFill>
            </p:spPr>
            <p:txBody>
              <a:bodyPr/>
              <a:lstStyle/>
              <a:p>
                <a:r>
                  <a:rPr lang="en-US">
                    <a:noFill/>
                  </a:rPr>
                  <a:t> </a:t>
                </a:r>
              </a:p>
            </p:txBody>
          </p:sp>
        </mc:Fallback>
      </mc:AlternateContent>
    </p:spTree>
    <p:extLst>
      <p:ext uri="{BB962C8B-B14F-4D97-AF65-F5344CB8AC3E}">
        <p14:creationId xmlns:p14="http://schemas.microsoft.com/office/powerpoint/2010/main" val="3652867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Multivariate </a:t>
            </a:r>
            <a:r>
              <a:rPr lang="en-US" dirty="0" smtClean="0">
                <a:latin typeface="Times New Roman" panose="02020603050405020304" pitchFamily="18" charset="0"/>
                <a:cs typeface="Times New Roman" panose="02020603050405020304" pitchFamily="18" charset="0"/>
              </a:rPr>
              <a:t>Linear Model in R Example (Iris Data)</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09798" y="865848"/>
            <a:ext cx="11409770"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There are many built in datasets in R, for this example I will use the </a:t>
            </a:r>
            <a:r>
              <a:rPr lang="en-US" dirty="0" smtClean="0">
                <a:latin typeface="Courier New" panose="02070309020205020404" pitchFamily="49" charset="0"/>
                <a:cs typeface="Courier New" panose="02070309020205020404" pitchFamily="49" charset="0"/>
              </a:rPr>
              <a:t>iris</a:t>
            </a:r>
            <a:r>
              <a:rPr lang="en-US" dirty="0" smtClean="0">
                <a:latin typeface="Times New Roman" panose="02020603050405020304" pitchFamily="18" charset="0"/>
                <a:cs typeface="Times New Roman" panose="02020603050405020304" pitchFamily="18" charset="0"/>
              </a:rPr>
              <a:t> dataset. </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669104" y="1578171"/>
            <a:ext cx="7365817" cy="1478090"/>
          </a:xfrm>
          <a:prstGeom prst="rect">
            <a:avLst/>
          </a:prstGeom>
        </p:spPr>
      </p:pic>
      <p:sp>
        <p:nvSpPr>
          <p:cNvPr id="5" name="TextBox 4"/>
          <p:cNvSpPr txBox="1"/>
          <p:nvPr/>
        </p:nvSpPr>
        <p:spPr>
          <a:xfrm>
            <a:off x="509798" y="3308284"/>
            <a:ext cx="1140977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From the summary, we can see that there are three numerical variables and one categorical, for this first part we will only use the numerical variables, and so we can now subset these into a separate dataset. </a:t>
            </a: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509798" y="4652214"/>
            <a:ext cx="5902002" cy="1619998"/>
          </a:xfrm>
          <a:prstGeom prst="rect">
            <a:avLst/>
          </a:prstGeom>
        </p:spPr>
      </p:pic>
      <p:sp>
        <p:nvSpPr>
          <p:cNvPr id="8" name="TextBox 7"/>
          <p:cNvSpPr txBox="1"/>
          <p:nvPr/>
        </p:nvSpPr>
        <p:spPr>
          <a:xfrm>
            <a:off x="542926" y="1831532"/>
            <a:ext cx="2638004"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summary(iris)</a:t>
            </a:r>
            <a:endParaRPr lang="en-US" dirty="0">
              <a:latin typeface="Courier New" panose="02070309020205020404" pitchFamily="49" charset="0"/>
              <a:cs typeface="Courier New" panose="02070309020205020404" pitchFamily="49" charset="0"/>
            </a:endParaRPr>
          </a:p>
        </p:txBody>
      </p:sp>
      <p:cxnSp>
        <p:nvCxnSpPr>
          <p:cNvPr id="9" name="Straight Arrow Connector 8"/>
          <p:cNvCxnSpPr>
            <a:stCxn id="8" idx="3"/>
          </p:cNvCxnSpPr>
          <p:nvPr/>
        </p:nvCxnSpPr>
        <p:spPr>
          <a:xfrm>
            <a:off x="3180930" y="2016198"/>
            <a:ext cx="1496267" cy="3278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7048162" y="4482282"/>
            <a:ext cx="2936820" cy="646331"/>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err="1" smtClean="0">
                <a:latin typeface="Courier New" panose="02070309020205020404" pitchFamily="49" charset="0"/>
                <a:cs typeface="Courier New" panose="02070309020205020404" pitchFamily="49" charset="0"/>
              </a:rPr>
              <a:t>irisn</a:t>
            </a:r>
            <a:r>
              <a:rPr lang="en-US" dirty="0" smtClean="0">
                <a:latin typeface="Courier New" panose="02070309020205020404" pitchFamily="49" charset="0"/>
                <a:cs typeface="Courier New" panose="02070309020205020404" pitchFamily="49" charset="0"/>
              </a:rPr>
              <a:t>=iris[,1:4]</a:t>
            </a:r>
          </a:p>
          <a:p>
            <a:r>
              <a:rPr lang="en-US" b="1" dirty="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summary(iris)</a:t>
            </a:r>
            <a:endParaRPr lang="en-US" dirty="0">
              <a:latin typeface="Courier New" panose="02070309020205020404" pitchFamily="49" charset="0"/>
              <a:cs typeface="Courier New" panose="02070309020205020404" pitchFamily="49" charset="0"/>
            </a:endParaRPr>
          </a:p>
        </p:txBody>
      </p:sp>
      <p:cxnSp>
        <p:nvCxnSpPr>
          <p:cNvPr id="12" name="Straight Arrow Connector 11"/>
          <p:cNvCxnSpPr>
            <a:stCxn id="11" idx="1"/>
            <a:endCxn id="6" idx="3"/>
          </p:cNvCxnSpPr>
          <p:nvPr/>
        </p:nvCxnSpPr>
        <p:spPr>
          <a:xfrm flipH="1">
            <a:off x="6411800" y="4805448"/>
            <a:ext cx="636362" cy="6567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31778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Multivariate </a:t>
            </a:r>
            <a:r>
              <a:rPr lang="en-US" dirty="0" smtClean="0">
                <a:latin typeface="Times New Roman" panose="02020603050405020304" pitchFamily="18" charset="0"/>
                <a:cs typeface="Times New Roman" panose="02020603050405020304" pitchFamily="18" charset="0"/>
              </a:rPr>
              <a:t>Linear Model in R Example (Iris Data)</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68579" y="3342527"/>
            <a:ext cx="3213297"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When considering a linear model, it is often very helpful to produce scatterplots of the various pairings of variables to determine the dependence structure, which we can do with the built-in pairs() function in base R.</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p:cNvSpPr txBox="1"/>
              <p:nvPr/>
            </p:nvSpPr>
            <p:spPr>
              <a:xfrm>
                <a:off x="509798" y="890652"/>
                <a:ext cx="1140977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To get even more information about a dataset using the help(</a:t>
                </a:r>
                <a14:m>
                  <m:oMath xmlns:m="http://schemas.openxmlformats.org/officeDocument/2006/math">
                    <m:r>
                      <a:rPr lang="en-US" b="0" i="1" smtClean="0">
                        <a:latin typeface="Cambria Math" panose="02040503050406030204" pitchFamily="18" charset="0"/>
                        <a:cs typeface="Times New Roman" panose="02020603050405020304" pitchFamily="18" charset="0"/>
                      </a:rPr>
                      <m:t>⋅</m:t>
                    </m:r>
                  </m:oMath>
                </a14:m>
                <a:r>
                  <a:rPr lang="en-US" dirty="0" smtClean="0">
                    <a:latin typeface="Times New Roman" panose="02020603050405020304" pitchFamily="18" charset="0"/>
                    <a:cs typeface="Times New Roman" panose="02020603050405020304" pitchFamily="18" charset="0"/>
                  </a:rPr>
                  <a:t>) function with </a:t>
                </a:r>
                <a14:m>
                  <m:oMath xmlns:m="http://schemas.openxmlformats.org/officeDocument/2006/math">
                    <m:r>
                      <a:rPr lang="en-US" b="0" i="1" smtClean="0">
                        <a:latin typeface="Cambria Math" panose="02040503050406030204" pitchFamily="18" charset="0"/>
                        <a:cs typeface="Times New Roman" panose="02020603050405020304" pitchFamily="18" charset="0"/>
                      </a:rPr>
                      <m:t>⋅</m:t>
                    </m:r>
                  </m:oMath>
                </a14:m>
                <a:r>
                  <a:rPr lang="en-US" dirty="0" smtClean="0">
                    <a:latin typeface="Times New Roman" panose="02020603050405020304" pitchFamily="18" charset="0"/>
                    <a:cs typeface="Times New Roman" panose="02020603050405020304" pitchFamily="18" charset="0"/>
                  </a:rPr>
                  <a:t> replaced by the dataset name will bring up the help entry which usually will contain information about the dataset. </a:t>
                </a:r>
              </a:p>
              <a:p>
                <a:endParaRPr lang="en-US" dirty="0">
                  <a:latin typeface="Times New Roman" panose="02020603050405020304" pitchFamily="18" charset="0"/>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09798" y="890652"/>
                <a:ext cx="11409770" cy="923330"/>
              </a:xfrm>
              <a:prstGeom prst="rect">
                <a:avLst/>
              </a:prstGeom>
              <a:blipFill>
                <a:blip r:embed="rId2"/>
                <a:stretch>
                  <a:fillRect l="-374" t="-3289"/>
                </a:stretch>
              </a:blipFill>
            </p:spPr>
            <p:txBody>
              <a:bodyPr/>
              <a:lstStyle/>
              <a:p>
                <a:r>
                  <a:rPr lang="en-US">
                    <a:noFill/>
                  </a:rPr>
                  <a:t> </a:t>
                </a:r>
              </a:p>
            </p:txBody>
          </p:sp>
        </mc:Fallback>
      </mc:AlternateContent>
      <p:pic>
        <p:nvPicPr>
          <p:cNvPr id="8" name="Picture 7"/>
          <p:cNvPicPr>
            <a:picLocks noChangeAspect="1"/>
          </p:cNvPicPr>
          <p:nvPr/>
        </p:nvPicPr>
        <p:blipFill>
          <a:blip r:embed="rId3"/>
          <a:stretch>
            <a:fillRect/>
          </a:stretch>
        </p:blipFill>
        <p:spPr>
          <a:xfrm>
            <a:off x="6173464" y="1579995"/>
            <a:ext cx="5163477" cy="1492954"/>
          </a:xfrm>
          <a:prstGeom prst="rect">
            <a:avLst/>
          </a:prstGeom>
        </p:spPr>
      </p:pic>
      <p:sp>
        <p:nvSpPr>
          <p:cNvPr id="9" name="TextBox 8"/>
          <p:cNvSpPr txBox="1"/>
          <p:nvPr/>
        </p:nvSpPr>
        <p:spPr>
          <a:xfrm>
            <a:off x="2492347" y="1813982"/>
            <a:ext cx="2184850"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help(iris)</a:t>
            </a:r>
            <a:endParaRPr lang="en-US" dirty="0">
              <a:latin typeface="Courier New" panose="02070309020205020404" pitchFamily="49" charset="0"/>
              <a:cs typeface="Courier New" panose="02070309020205020404" pitchFamily="49" charset="0"/>
            </a:endParaRPr>
          </a:p>
        </p:txBody>
      </p:sp>
      <p:cxnSp>
        <p:nvCxnSpPr>
          <p:cNvPr id="11" name="Straight Arrow Connector 10"/>
          <p:cNvCxnSpPr>
            <a:stCxn id="9" idx="3"/>
            <a:endCxn id="8" idx="1"/>
          </p:cNvCxnSpPr>
          <p:nvPr/>
        </p:nvCxnSpPr>
        <p:spPr>
          <a:xfrm>
            <a:off x="4677197" y="1998648"/>
            <a:ext cx="1496267" cy="3278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5" name="Picture 14"/>
          <p:cNvPicPr>
            <a:picLocks noChangeAspect="1"/>
          </p:cNvPicPr>
          <p:nvPr/>
        </p:nvPicPr>
        <p:blipFill>
          <a:blip r:embed="rId4"/>
          <a:stretch>
            <a:fillRect/>
          </a:stretch>
        </p:blipFill>
        <p:spPr>
          <a:xfrm>
            <a:off x="3867994" y="3406230"/>
            <a:ext cx="3619748" cy="2997729"/>
          </a:xfrm>
          <a:prstGeom prst="rect">
            <a:avLst/>
          </a:prstGeom>
        </p:spPr>
      </p:pic>
      <p:sp>
        <p:nvSpPr>
          <p:cNvPr id="16" name="TextBox 15"/>
          <p:cNvSpPr txBox="1"/>
          <p:nvPr/>
        </p:nvSpPr>
        <p:spPr>
          <a:xfrm>
            <a:off x="8406276" y="3406230"/>
            <a:ext cx="2428959"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pairs(</a:t>
            </a:r>
            <a:r>
              <a:rPr lang="en-US" dirty="0" err="1" smtClean="0">
                <a:latin typeface="Courier New" panose="02070309020205020404" pitchFamily="49" charset="0"/>
                <a:cs typeface="Courier New" panose="02070309020205020404" pitchFamily="49" charset="0"/>
              </a:rPr>
              <a:t>irisn</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cxnSp>
        <p:nvCxnSpPr>
          <p:cNvPr id="17" name="Straight Arrow Connector 16"/>
          <p:cNvCxnSpPr>
            <a:stCxn id="16" idx="1"/>
            <a:endCxn id="15" idx="3"/>
          </p:cNvCxnSpPr>
          <p:nvPr/>
        </p:nvCxnSpPr>
        <p:spPr>
          <a:xfrm flipH="1">
            <a:off x="7487742" y="3590896"/>
            <a:ext cx="918534" cy="1314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7954471" y="4304930"/>
            <a:ext cx="4102661"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We can see an apparent linear trend between </a:t>
            </a:r>
            <a:r>
              <a:rPr lang="en-US" dirty="0" err="1" smtClean="0">
                <a:latin typeface="Times New Roman" panose="02020603050405020304" pitchFamily="18" charset="0"/>
                <a:cs typeface="Times New Roman" panose="02020603050405020304" pitchFamily="18" charset="0"/>
              </a:rPr>
              <a:t>sepal.length</a:t>
            </a:r>
            <a:r>
              <a:rPr lang="en-US" dirty="0" smtClean="0">
                <a:latin typeface="Times New Roman" panose="02020603050405020304" pitchFamily="18" charset="0"/>
                <a:cs typeface="Times New Roman" panose="02020603050405020304" pitchFamily="18" charset="0"/>
              </a:rPr>
              <a:t> and the other variables, indicating a linear model may be appropriate.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1077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Multivariate </a:t>
            </a:r>
            <a:r>
              <a:rPr lang="en-US" dirty="0" smtClean="0">
                <a:latin typeface="Times New Roman" panose="02020603050405020304" pitchFamily="18" charset="0"/>
                <a:cs typeface="Times New Roman" panose="02020603050405020304" pitchFamily="18" charset="0"/>
              </a:rPr>
              <a:t>Linear Model in R Example (Iris Data)</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7" name="TextBox 6"/>
              <p:cNvSpPr txBox="1"/>
              <p:nvPr/>
            </p:nvSpPr>
            <p:spPr>
              <a:xfrm>
                <a:off x="509798" y="890652"/>
                <a:ext cx="11409770" cy="54666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Its always a good idea to write down the model we will be estimating the effects of ahead of time, and label everything to make sure that we have a good understanding of the results of the estimation procedure in R (note that this is not practical in some cases with many variables). </a:t>
                </a: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0</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2</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3</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𝜀</m:t>
                          </m:r>
                        </m:e>
                        <m:sub>
                          <m:r>
                            <a:rPr lang="en-US" b="0" i="1" smtClean="0">
                              <a:latin typeface="Cambria Math" panose="02040503050406030204" pitchFamily="18" charset="0"/>
                              <a:cs typeface="Times New Roman" panose="02020603050405020304" pitchFamily="18" charset="0"/>
                            </a:rPr>
                            <m:t>𝑖</m:t>
                          </m:r>
                        </m:sub>
                      </m:sSub>
                    </m:oMath>
                  </m:oMathPara>
                </a14:m>
                <a:endParaRPr lang="en-US" dirty="0" smtClean="0">
                  <a:latin typeface="Times New Roman" panose="02020603050405020304" pitchFamily="18" charset="0"/>
                  <a:cs typeface="Times New Roman" panose="02020603050405020304" pitchFamily="18" charset="0"/>
                </a:endParaRP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sepal </a:t>
                </a:r>
                <a:r>
                  <a:rPr lang="en-US" dirty="0" smtClean="0">
                    <a:latin typeface="Times New Roman" panose="02020603050405020304" pitchFamily="18" charset="0"/>
                    <a:cs typeface="Times New Roman" panose="02020603050405020304" pitchFamily="18" charset="0"/>
                  </a:rPr>
                  <a:t>length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baseline="30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sepal </a:t>
                </a:r>
                <a:r>
                  <a:rPr lang="en-US" dirty="0">
                    <a:latin typeface="Times New Roman" panose="02020603050405020304" pitchFamily="18" charset="0"/>
                    <a:cs typeface="Times New Roman" panose="02020603050405020304" pitchFamily="18" charset="0"/>
                  </a:rPr>
                  <a:t>width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petal </a:t>
                </a:r>
                <a:r>
                  <a:rPr lang="en-US" dirty="0">
                    <a:latin typeface="Times New Roman" panose="02020603050405020304" pitchFamily="18" charset="0"/>
                    <a:cs typeface="Times New Roman" panose="02020603050405020304" pitchFamily="18" charset="0"/>
                  </a:rPr>
                  <a:t>length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0"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petal </a:t>
                </a:r>
                <a:r>
                  <a:rPr lang="en-US" dirty="0">
                    <a:latin typeface="Times New Roman" panose="02020603050405020304" pitchFamily="18" charset="0"/>
                    <a:cs typeface="Times New Roman" panose="02020603050405020304" pitchFamily="18" charset="0"/>
                  </a:rPr>
                  <a:t>width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𝜀</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The random error associated with the </a:t>
                </a:r>
                <a14:m>
                  <m:oMath xmlns:m="http://schemas.openxmlformats.org/officeDocument/2006/math">
                    <m:r>
                      <a:rPr lang="en-US" b="0" i="1"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observation.</a:t>
                </a:r>
              </a:p>
              <a:p>
                <a:pPr algn="ct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Writing the full model ahead of time also helps when interpreting the results, and in potentially finding alternative modeling approaches for the data.  This linear model can be specified in R using an R object known as a formula.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You can specify formulae within the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command itself, but you may wish to construct a procedure which automatically builds formulae from data with columns that you do not know ahead of time, which is where these separate formula objects come in handy.  </a:t>
                </a:r>
              </a:p>
              <a:p>
                <a:endParaRPr lang="en-US" dirty="0">
                  <a:latin typeface="Times New Roman" panose="02020603050405020304" pitchFamily="18" charset="0"/>
                  <a:cs typeface="Times New Roman" panose="02020603050405020304" pitchFamily="18" charset="0"/>
                </a:endParaRPr>
              </a:p>
            </p:txBody>
          </p:sp>
        </mc:Choice>
        <mc:Fallback>
          <p:sp>
            <p:nvSpPr>
              <p:cNvPr id="7" name="TextBox 6"/>
              <p:cNvSpPr txBox="1">
                <a:spLocks noRot="1" noChangeAspect="1" noMove="1" noResize="1" noEditPoints="1" noAdjustHandles="1" noChangeArrowheads="1" noChangeShapeType="1" noTextEdit="1"/>
              </p:cNvSpPr>
              <p:nvPr/>
            </p:nvSpPr>
            <p:spPr>
              <a:xfrm>
                <a:off x="509798" y="890652"/>
                <a:ext cx="11409770" cy="5466625"/>
              </a:xfrm>
              <a:prstGeom prst="rect">
                <a:avLst/>
              </a:prstGeom>
              <a:blipFill>
                <a:blip r:embed="rId2"/>
                <a:stretch>
                  <a:fillRect l="-374" t="-557" r="-374"/>
                </a:stretch>
              </a:blipFill>
            </p:spPr>
            <p:txBody>
              <a:bodyPr/>
              <a:lstStyle/>
              <a:p>
                <a:r>
                  <a:rPr lang="en-US">
                    <a:noFill/>
                  </a:rPr>
                  <a:t> </a:t>
                </a:r>
              </a:p>
            </p:txBody>
          </p:sp>
        </mc:Fallback>
      </mc:AlternateContent>
      <p:sp>
        <p:nvSpPr>
          <p:cNvPr id="12" name="TextBox 11"/>
          <p:cNvSpPr txBox="1"/>
          <p:nvPr/>
        </p:nvSpPr>
        <p:spPr>
          <a:xfrm>
            <a:off x="509798" y="4703376"/>
            <a:ext cx="11212863"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a:latin typeface="Courier New" panose="02070309020205020404" pitchFamily="49" charset="0"/>
                <a:cs typeface="Courier New" panose="02070309020205020404" pitchFamily="49" charset="0"/>
              </a:rPr>
              <a:t>formula(</a:t>
            </a:r>
            <a:r>
              <a:rPr lang="en-US" dirty="0" err="1">
                <a:latin typeface="Courier New" panose="02070309020205020404" pitchFamily="49" charset="0"/>
                <a:cs typeface="Courier New" panose="02070309020205020404" pitchFamily="49" charset="0"/>
              </a:rPr>
              <a:t>Sepal.Length~Sepal.Width+Petal.Length+Petal.Width</a:t>
            </a:r>
            <a:r>
              <a:rPr lang="en-US" dirty="0">
                <a:latin typeface="Courier New" panose="02070309020205020404" pitchFamily="49" charset="0"/>
                <a:cs typeface="Courier New" panose="02070309020205020404" pitchFamily="49" charset="0"/>
              </a:rPr>
              <a:t>) -&gt; irisn.form1;</a:t>
            </a:r>
          </a:p>
        </p:txBody>
      </p:sp>
    </p:spTree>
    <p:extLst>
      <p:ext uri="{BB962C8B-B14F-4D97-AF65-F5344CB8AC3E}">
        <p14:creationId xmlns:p14="http://schemas.microsoft.com/office/powerpoint/2010/main" val="3706384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9798" y="890652"/>
            <a:ext cx="11409770"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To finally estimate the parameters of the model, and store the resulting calculations in an R object for easy retrieval later use the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function in R.</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To get a text-based summary of the results of the model estimation procedure (stored in irisn.mod1) do either:</a:t>
            </a: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Multivariate </a:t>
            </a:r>
            <a:r>
              <a:rPr lang="en-US" dirty="0" smtClean="0">
                <a:latin typeface="Times New Roman" panose="02020603050405020304" pitchFamily="18" charset="0"/>
                <a:cs typeface="Times New Roman" panose="02020603050405020304" pitchFamily="18" charset="0"/>
              </a:rPr>
              <a:t>Linear Model in R Example (Iris Data)</a:t>
            </a:r>
            <a:endParaRPr lang="en-US"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071561" y="1697944"/>
            <a:ext cx="6853954"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err="1" smtClean="0">
                <a:latin typeface="Courier New" panose="02070309020205020404" pitchFamily="49" charset="0"/>
                <a:cs typeface="Courier New" panose="02070309020205020404" pitchFamily="49" charset="0"/>
              </a:rPr>
              <a:t>glm</a:t>
            </a:r>
            <a:r>
              <a:rPr lang="en-US" dirty="0" smtClean="0">
                <a:latin typeface="Courier New" panose="02070309020205020404" pitchFamily="49" charset="0"/>
                <a:cs typeface="Courier New" panose="02070309020205020404" pitchFamily="49" charset="0"/>
              </a:rPr>
              <a:t>(irisn.form1,data=</a:t>
            </a:r>
            <a:r>
              <a:rPr lang="en-US" dirty="0" err="1" smtClean="0">
                <a:latin typeface="Courier New" panose="02070309020205020404" pitchFamily="49" charset="0"/>
                <a:cs typeface="Courier New" panose="02070309020205020404" pitchFamily="49" charset="0"/>
              </a:rPr>
              <a:t>irisn</a:t>
            </a:r>
            <a:r>
              <a:rPr lang="en-US" dirty="0" smtClean="0">
                <a:latin typeface="Courier New" panose="02070309020205020404" pitchFamily="49" charset="0"/>
                <a:cs typeface="Courier New" panose="02070309020205020404" pitchFamily="49" charset="0"/>
              </a:rPr>
              <a:t>) -&gt; irisn.mod1;</a:t>
            </a:r>
            <a:endParaRPr lang="en-US"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2"/>
          <a:stretch>
            <a:fillRect/>
          </a:stretch>
        </p:blipFill>
        <p:spPr>
          <a:xfrm>
            <a:off x="6392707" y="3721228"/>
            <a:ext cx="5458498" cy="1805631"/>
          </a:xfrm>
          <a:prstGeom prst="rect">
            <a:avLst/>
          </a:prstGeom>
        </p:spPr>
      </p:pic>
      <p:pic>
        <p:nvPicPr>
          <p:cNvPr id="4" name="Picture 3"/>
          <p:cNvPicPr>
            <a:picLocks noChangeAspect="1"/>
          </p:cNvPicPr>
          <p:nvPr/>
        </p:nvPicPr>
        <p:blipFill>
          <a:blip r:embed="rId3"/>
          <a:stretch>
            <a:fillRect/>
          </a:stretch>
        </p:blipFill>
        <p:spPr>
          <a:xfrm>
            <a:off x="509798" y="3198976"/>
            <a:ext cx="5186995" cy="3480481"/>
          </a:xfrm>
          <a:prstGeom prst="rect">
            <a:avLst/>
          </a:prstGeom>
        </p:spPr>
      </p:pic>
      <p:sp>
        <p:nvSpPr>
          <p:cNvPr id="8" name="TextBox 7"/>
          <p:cNvSpPr txBox="1"/>
          <p:nvPr/>
        </p:nvSpPr>
        <p:spPr>
          <a:xfrm>
            <a:off x="1350022" y="2738064"/>
            <a:ext cx="3335267"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summary(irisn.mod1);</a:t>
            </a:r>
            <a:endParaRPr lang="en-US" dirty="0">
              <a:latin typeface="Courier New" panose="02070309020205020404" pitchFamily="49" charset="0"/>
              <a:cs typeface="Courier New" panose="02070309020205020404" pitchFamily="49" charset="0"/>
            </a:endParaRPr>
          </a:p>
        </p:txBody>
      </p:sp>
      <p:sp>
        <p:nvSpPr>
          <p:cNvPr id="9" name="TextBox 8"/>
          <p:cNvSpPr txBox="1"/>
          <p:nvPr/>
        </p:nvSpPr>
        <p:spPr>
          <a:xfrm>
            <a:off x="8042808" y="3107396"/>
            <a:ext cx="2153155"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irisn.mod1;</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96536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9798" y="890652"/>
            <a:ext cx="11409770"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Interpreting the output of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54105" y="1261854"/>
            <a:ext cx="5186995" cy="3480481"/>
          </a:xfrm>
          <a:prstGeom prst="rect">
            <a:avLst/>
          </a:prstGeom>
        </p:spPr>
      </p:pic>
      <p:sp>
        <p:nvSpPr>
          <p:cNvPr id="8" name="TextBox 7"/>
          <p:cNvSpPr txBox="1"/>
          <p:nvPr/>
        </p:nvSpPr>
        <p:spPr>
          <a:xfrm>
            <a:off x="1455218" y="827785"/>
            <a:ext cx="3335267"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summary(irisn.mod1);</a:t>
            </a:r>
            <a:endParaRPr lang="en-US" dirty="0">
              <a:latin typeface="Courier New" panose="02070309020205020404" pitchFamily="49" charset="0"/>
              <a:cs typeface="Courier New" panose="02070309020205020404" pitchFamily="49" charset="0"/>
            </a:endParaRPr>
          </a:p>
        </p:txBody>
      </p:sp>
      <p:sp>
        <p:nvSpPr>
          <p:cNvPr id="11" name="Rectangle 10"/>
          <p:cNvSpPr/>
          <p:nvPr/>
        </p:nvSpPr>
        <p:spPr>
          <a:xfrm>
            <a:off x="1599525" y="2476654"/>
            <a:ext cx="687823" cy="8172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542167" y="4907340"/>
            <a:ext cx="5785805" cy="1902187"/>
            <a:chOff x="5579457" y="1408014"/>
            <a:chExt cx="5785805" cy="1902187"/>
          </a:xfrm>
        </p:grpSpPr>
        <p:sp>
          <p:nvSpPr>
            <p:cNvPr id="6" name="Rectangle 5"/>
            <p:cNvSpPr/>
            <p:nvPr/>
          </p:nvSpPr>
          <p:spPr>
            <a:xfrm>
              <a:off x="6740666" y="1433085"/>
              <a:ext cx="436969" cy="2143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TextBox 6"/>
                <p:cNvSpPr txBox="1"/>
                <p:nvPr/>
              </p:nvSpPr>
              <p:spPr>
                <a:xfrm>
                  <a:off x="5579457" y="1408014"/>
                  <a:ext cx="5785805" cy="190218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𝑌</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=1.856+0.651⋅</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1</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+0.709⋅</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2</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−0.556⋅</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3</m:t>
                                </m:r>
                              </m:sub>
                            </m:sSub>
                          </m:e>
                          <m:sub>
                            <m:r>
                              <a:rPr lang="en-US" sz="1400" b="0" i="1" smtClean="0">
                                <a:latin typeface="Cambria Math" panose="02040503050406030204" pitchFamily="18" charset="0"/>
                              </a:rPr>
                              <m:t>𝑖</m:t>
                            </m:r>
                          </m:sub>
                        </m:sSub>
                        <m:r>
                          <a:rPr lang="en-US" sz="1400" b="0" i="0"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oMath>
                    </m:oMathPara>
                  </a14:m>
                  <a:endParaRPr lang="en-US" sz="1400" dirty="0" smtClean="0"/>
                </a:p>
                <a:p>
                  <a:pPr algn="ctr"/>
                  <a:endParaRPr lang="en-US" sz="1400" dirty="0"/>
                </a:p>
                <a:p>
                  <a:pPr algn="ct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𝑌</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Sepal Length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1</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Sepal Width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2</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Petal Length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3</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Petal width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Random error associated with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𝑁</m:t>
                        </m:r>
                        <m:r>
                          <a:rPr lang="en-US" sz="1400" b="0" i="1" smtClean="0">
                            <a:latin typeface="Cambria Math" panose="02040503050406030204" pitchFamily="18" charset="0"/>
                          </a:rPr>
                          <m:t>(0,</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𝜎</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oMath>
                    </m:oMathPara>
                  </a14:m>
                  <a:endParaRPr lang="en-US" sz="1400" dirty="0"/>
                </a:p>
              </p:txBody>
            </p:sp>
          </mc:Choice>
          <mc:Fallback>
            <p:sp>
              <p:nvSpPr>
                <p:cNvPr id="7" name="TextBox 6"/>
                <p:cNvSpPr txBox="1">
                  <a:spLocks noRot="1" noChangeAspect="1" noMove="1" noResize="1" noEditPoints="1" noAdjustHandles="1" noChangeArrowheads="1" noChangeShapeType="1" noTextEdit="1"/>
                </p:cNvSpPr>
                <p:nvPr/>
              </p:nvSpPr>
              <p:spPr>
                <a:xfrm>
                  <a:off x="5579457" y="1408014"/>
                  <a:ext cx="5785805" cy="1902187"/>
                </a:xfrm>
                <a:prstGeom prst="rect">
                  <a:avLst/>
                </a:prstGeom>
                <a:blipFill>
                  <a:blip r:embed="rId3"/>
                  <a:stretch>
                    <a:fillRect b="-321"/>
                  </a:stretch>
                </a:blipFill>
              </p:spPr>
              <p:txBody>
                <a:bodyPr/>
                <a:lstStyle/>
                <a:p>
                  <a:r>
                    <a:rPr lang="en-US">
                      <a:noFill/>
                    </a:rPr>
                    <a:t> </a:t>
                  </a:r>
                </a:p>
              </p:txBody>
            </p:sp>
          </mc:Fallback>
        </mc:AlternateContent>
        <p:sp>
          <p:nvSpPr>
            <p:cNvPr id="13" name="Rectangle 12"/>
            <p:cNvSpPr/>
            <p:nvPr/>
          </p:nvSpPr>
          <p:spPr>
            <a:xfrm>
              <a:off x="7370495" y="1441178"/>
              <a:ext cx="438318" cy="22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395480" y="1450618"/>
              <a:ext cx="455856" cy="1967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416421" y="1458710"/>
              <a:ext cx="439678" cy="2048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mc:Choice xmlns:a14="http://schemas.microsoft.com/office/drawing/2010/main" Requires="a14">
          <p:sp>
            <p:nvSpPr>
              <p:cNvPr id="16" name="TextBox 15"/>
              <p:cNvSpPr txBox="1"/>
              <p:nvPr/>
            </p:nvSpPr>
            <p:spPr>
              <a:xfrm>
                <a:off x="5952582" y="729450"/>
                <a:ext cx="6220748" cy="2556726"/>
              </a:xfrm>
              <a:prstGeom prst="rect">
                <a:avLst/>
              </a:prstGeom>
              <a:noFill/>
            </p:spPr>
            <p:txBody>
              <a:bodyPr wrap="square" rtlCol="0">
                <a:spAutoFit/>
              </a:bodyPr>
              <a:lstStyle/>
              <a:p>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Deviance is a measure of how much the likelihood for the estimated model, </a:t>
                </a:r>
                <a14:m>
                  <m:oMath xmlns:m="http://schemas.openxmlformats.org/officeDocument/2006/math">
                    <m:r>
                      <a:rPr lang="en-US" sz="1400" b="0" i="1" smtClean="0">
                        <a:ln>
                          <a:solidFill>
                            <a:schemeClr val="bg1">
                              <a:lumMod val="10000"/>
                            </a:schemeClr>
                          </a:solidFill>
                        </a:ln>
                        <a:solidFill>
                          <a:schemeClr val="accent5"/>
                        </a:solidFill>
                        <a:latin typeface="Cambria Math" panose="02040503050406030204" pitchFamily="18" charset="0"/>
                      </a:rPr>
                      <m:t>ℓ(</m:t>
                    </m:r>
                    <m:acc>
                      <m:accPr>
                        <m:chr m:val="̂"/>
                        <m:ctrlPr>
                          <a:rPr lang="en-US" sz="1400" b="0" i="1" smtClean="0">
                            <a:ln>
                              <a:solidFill>
                                <a:schemeClr val="bg1">
                                  <a:lumMod val="10000"/>
                                </a:schemeClr>
                              </a:solidFill>
                            </a:ln>
                            <a:solidFill>
                              <a:schemeClr val="accent5"/>
                            </a:solidFill>
                            <a:latin typeface="Cambria Math" panose="02040503050406030204" pitchFamily="18" charset="0"/>
                          </a:rPr>
                        </m:ctrlPr>
                      </m:accPr>
                      <m:e>
                        <m:r>
                          <a:rPr lang="en-US" sz="1400" b="1" i="1">
                            <a:ln>
                              <a:solidFill>
                                <a:schemeClr val="bg1">
                                  <a:lumMod val="10000"/>
                                </a:schemeClr>
                              </a:solidFill>
                            </a:ln>
                            <a:solidFill>
                              <a:schemeClr val="accent5"/>
                            </a:solidFill>
                            <a:latin typeface="Cambria Math" panose="02040503050406030204" pitchFamily="18" charset="0"/>
                          </a:rPr>
                          <m:t>𝜷</m:t>
                        </m:r>
                      </m:e>
                    </m:acc>
                    <m:r>
                      <a:rPr lang="en-US" sz="1400" b="0" i="1" smtClean="0">
                        <a:ln>
                          <a:solidFill>
                            <a:schemeClr val="bg1">
                              <a:lumMod val="10000"/>
                            </a:schemeClr>
                          </a:solidFill>
                        </a:ln>
                        <a:solidFill>
                          <a:schemeClr val="accent5"/>
                        </a:solidFill>
                        <a:latin typeface="Cambria Math" panose="02040503050406030204" pitchFamily="18" charset="0"/>
                      </a:rPr>
                      <m:t>)</m:t>
                    </m:r>
                  </m:oMath>
                </a14:m>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 differs with respect to the perfect (or ‘saturated’ model, </a:t>
                </a:r>
                <a14:m>
                  <m:oMath xmlns:m="http://schemas.openxmlformats.org/officeDocument/2006/math">
                    <m:sSub>
                      <m:sSubPr>
                        <m:ctrlPr>
                          <a:rPr lang="en-US" sz="1400" b="0" i="1" smtClean="0">
                            <a:ln>
                              <a:solidFill>
                                <a:schemeClr val="bg1">
                                  <a:lumMod val="10000"/>
                                </a:schemeClr>
                              </a:solidFill>
                            </a:ln>
                            <a:solidFill>
                              <a:schemeClr val="accent5"/>
                            </a:solidFill>
                            <a:latin typeface="Cambria Math" panose="02040503050406030204" pitchFamily="18" charset="0"/>
                          </a:rPr>
                        </m:ctrlPr>
                      </m:sSubPr>
                      <m:e>
                        <m:r>
                          <a:rPr lang="en-US" sz="1400" b="0" i="1" smtClean="0">
                            <a:ln>
                              <a:solidFill>
                                <a:schemeClr val="bg1">
                                  <a:lumMod val="10000"/>
                                </a:schemeClr>
                              </a:solidFill>
                            </a:ln>
                            <a:solidFill>
                              <a:schemeClr val="accent5"/>
                            </a:solidFill>
                            <a:latin typeface="Cambria Math" panose="02040503050406030204" pitchFamily="18" charset="0"/>
                          </a:rPr>
                          <m:t>ℓ</m:t>
                        </m:r>
                      </m:e>
                      <m:sub>
                        <m:r>
                          <a:rPr lang="en-US" sz="1400" b="0" i="1" smtClean="0">
                            <a:ln>
                              <a:solidFill>
                                <a:schemeClr val="bg1">
                                  <a:lumMod val="10000"/>
                                </a:schemeClr>
                              </a:solidFill>
                            </a:ln>
                            <a:solidFill>
                              <a:schemeClr val="accent5"/>
                            </a:solidFill>
                            <a:latin typeface="Cambria Math" panose="02040503050406030204" pitchFamily="18" charset="0"/>
                          </a:rPr>
                          <m:t>𝑠</m:t>
                        </m:r>
                      </m:sub>
                    </m:sSub>
                  </m:oMath>
                </a14:m>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a:t>
                </a:r>
              </a:p>
              <a:p>
                <a:pPr algn="ctr"/>
                <a14:m>
                  <m:oMath xmlns:m="http://schemas.openxmlformats.org/officeDocument/2006/math">
                    <m:r>
                      <a:rPr lang="en-US" sz="1400" b="0" i="1" smtClean="0">
                        <a:ln>
                          <a:solidFill>
                            <a:schemeClr val="bg1">
                              <a:lumMod val="10000"/>
                            </a:schemeClr>
                          </a:solidFill>
                        </a:ln>
                        <a:solidFill>
                          <a:schemeClr val="accent5"/>
                        </a:solidFill>
                        <a:latin typeface="Cambria Math" panose="02040503050406030204" pitchFamily="18" charset="0"/>
                      </a:rPr>
                      <m:t>𝐷</m:t>
                    </m:r>
                    <m:r>
                      <a:rPr lang="en-US" sz="1400" b="0" i="1" smtClean="0">
                        <a:ln>
                          <a:solidFill>
                            <a:schemeClr val="bg1">
                              <a:lumMod val="10000"/>
                            </a:schemeClr>
                          </a:solidFill>
                        </a:ln>
                        <a:solidFill>
                          <a:schemeClr val="accent5"/>
                        </a:solidFill>
                        <a:latin typeface="Cambria Math" panose="02040503050406030204" pitchFamily="18" charset="0"/>
                      </a:rPr>
                      <m:t>≡−2⋅</m:t>
                    </m:r>
                    <m:d>
                      <m:dPr>
                        <m:ctrlPr>
                          <a:rPr lang="en-US" sz="1400" b="0" i="1" smtClean="0">
                            <a:ln>
                              <a:solidFill>
                                <a:schemeClr val="bg1">
                                  <a:lumMod val="10000"/>
                                </a:schemeClr>
                              </a:solidFill>
                            </a:ln>
                            <a:solidFill>
                              <a:schemeClr val="accent5"/>
                            </a:solidFill>
                            <a:latin typeface="Cambria Math" panose="02040503050406030204" pitchFamily="18" charset="0"/>
                          </a:rPr>
                        </m:ctrlPr>
                      </m:dPr>
                      <m:e>
                        <m:r>
                          <a:rPr lang="en-US" sz="1400" b="0" i="1" smtClean="0">
                            <a:ln>
                              <a:solidFill>
                                <a:schemeClr val="bg1">
                                  <a:lumMod val="10000"/>
                                </a:schemeClr>
                              </a:solidFill>
                            </a:ln>
                            <a:solidFill>
                              <a:schemeClr val="accent5"/>
                            </a:solidFill>
                            <a:latin typeface="Cambria Math" panose="02040503050406030204" pitchFamily="18" charset="0"/>
                          </a:rPr>
                          <m:t>ℓ</m:t>
                        </m:r>
                        <m:d>
                          <m:dPr>
                            <m:ctrlPr>
                              <a:rPr lang="en-US" sz="1400" b="0" i="1" smtClean="0">
                                <a:ln>
                                  <a:solidFill>
                                    <a:schemeClr val="bg1">
                                      <a:lumMod val="10000"/>
                                    </a:schemeClr>
                                  </a:solidFill>
                                </a:ln>
                                <a:solidFill>
                                  <a:schemeClr val="accent5"/>
                                </a:solidFill>
                                <a:latin typeface="Cambria Math" panose="02040503050406030204" pitchFamily="18" charset="0"/>
                              </a:rPr>
                            </m:ctrlPr>
                          </m:dPr>
                          <m:e>
                            <m:r>
                              <a:rPr lang="en-US" sz="1400" b="1" i="1" smtClean="0">
                                <a:ln>
                                  <a:solidFill>
                                    <a:schemeClr val="bg1">
                                      <a:lumMod val="10000"/>
                                    </a:schemeClr>
                                  </a:solidFill>
                                </a:ln>
                                <a:solidFill>
                                  <a:schemeClr val="accent5"/>
                                </a:solidFill>
                                <a:latin typeface="Cambria Math" panose="02040503050406030204" pitchFamily="18" charset="0"/>
                              </a:rPr>
                              <m:t> </m:t>
                            </m:r>
                            <m:acc>
                              <m:accPr>
                                <m:chr m:val="̂"/>
                                <m:ctrlPr>
                                  <a:rPr lang="en-US" sz="1400" b="1" i="1" smtClean="0">
                                    <a:ln>
                                      <a:solidFill>
                                        <a:schemeClr val="bg1">
                                          <a:lumMod val="10000"/>
                                        </a:schemeClr>
                                      </a:solidFill>
                                    </a:ln>
                                    <a:solidFill>
                                      <a:schemeClr val="accent5"/>
                                    </a:solidFill>
                                    <a:latin typeface="Cambria Math" panose="02040503050406030204" pitchFamily="18" charset="0"/>
                                  </a:rPr>
                                </m:ctrlPr>
                              </m:accPr>
                              <m:e>
                                <m:r>
                                  <a:rPr lang="en-US" sz="1400" b="1" i="1">
                                    <a:ln>
                                      <a:solidFill>
                                        <a:schemeClr val="bg1">
                                          <a:lumMod val="10000"/>
                                        </a:schemeClr>
                                      </a:solidFill>
                                    </a:ln>
                                    <a:solidFill>
                                      <a:schemeClr val="accent5"/>
                                    </a:solidFill>
                                    <a:latin typeface="Cambria Math" panose="02040503050406030204" pitchFamily="18" charset="0"/>
                                  </a:rPr>
                                  <m:t>𝜷</m:t>
                                </m:r>
                                <m:r>
                                  <m:rPr>
                                    <m:nor/>
                                  </m:rPr>
                                  <a:rPr lang="en-US" sz="1400" b="1" dirty="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m:t> </m:t>
                                </m:r>
                              </m:e>
                            </m:acc>
                          </m:e>
                        </m:d>
                        <m:r>
                          <a:rPr lang="en-US" sz="1400" b="0" i="1" smtClean="0">
                            <a:ln>
                              <a:solidFill>
                                <a:schemeClr val="bg1">
                                  <a:lumMod val="10000"/>
                                </a:schemeClr>
                              </a:solidFill>
                            </a:ln>
                            <a:solidFill>
                              <a:schemeClr val="accent5"/>
                            </a:solidFill>
                            <a:latin typeface="Cambria Math" panose="02040503050406030204" pitchFamily="18" charset="0"/>
                          </a:rPr>
                          <m:t>−</m:t>
                        </m:r>
                        <m:sSub>
                          <m:sSubPr>
                            <m:ctrlPr>
                              <a:rPr lang="en-US" sz="1400" b="0" i="1" smtClean="0">
                                <a:ln>
                                  <a:solidFill>
                                    <a:schemeClr val="bg1">
                                      <a:lumMod val="10000"/>
                                    </a:schemeClr>
                                  </a:solidFill>
                                </a:ln>
                                <a:solidFill>
                                  <a:schemeClr val="accent5"/>
                                </a:solidFill>
                                <a:latin typeface="Cambria Math" panose="02040503050406030204" pitchFamily="18" charset="0"/>
                              </a:rPr>
                            </m:ctrlPr>
                          </m:sSubPr>
                          <m:e>
                            <m:r>
                              <a:rPr lang="en-US" sz="1400" b="0" i="1" smtClean="0">
                                <a:ln>
                                  <a:solidFill>
                                    <a:schemeClr val="bg1">
                                      <a:lumMod val="10000"/>
                                    </a:schemeClr>
                                  </a:solidFill>
                                </a:ln>
                                <a:solidFill>
                                  <a:schemeClr val="accent5"/>
                                </a:solidFill>
                                <a:latin typeface="Cambria Math" panose="02040503050406030204" pitchFamily="18" charset="0"/>
                              </a:rPr>
                              <m:t>ℓ</m:t>
                            </m:r>
                          </m:e>
                          <m:sub>
                            <m:r>
                              <a:rPr lang="en-US" sz="1400" b="0" i="1" smtClean="0">
                                <a:ln>
                                  <a:solidFill>
                                    <a:schemeClr val="bg1">
                                      <a:lumMod val="10000"/>
                                    </a:schemeClr>
                                  </a:solidFill>
                                </a:ln>
                                <a:solidFill>
                                  <a:schemeClr val="accent5"/>
                                </a:solidFill>
                                <a:latin typeface="Cambria Math" panose="02040503050406030204" pitchFamily="18" charset="0"/>
                              </a:rPr>
                              <m:t>𝑠</m:t>
                            </m:r>
                          </m:sub>
                        </m:sSub>
                      </m:e>
                    </m:d>
                    <m:r>
                      <a:rPr lang="en-US" sz="1400" b="0" i="1" smtClean="0">
                        <a:ln>
                          <a:solidFill>
                            <a:schemeClr val="bg1">
                              <a:lumMod val="10000"/>
                            </a:schemeClr>
                          </a:solidFill>
                        </a:ln>
                        <a:solidFill>
                          <a:schemeClr val="accent5"/>
                        </a:solidFill>
                        <a:latin typeface="Cambria Math" panose="02040503050406030204" pitchFamily="18" charset="0"/>
                      </a:rPr>
                      <m:t>𝜙</m:t>
                    </m:r>
                  </m:oMath>
                </a14:m>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 [Residual Deviance]</a:t>
                </a:r>
              </a:p>
              <a:p>
                <a:pPr/>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The Null deviance measures how much the likelihood function of only the estimated intercept (average) differs from the perfect (saturated model)</a:t>
                </a:r>
              </a:p>
              <a:p>
                <a:pPr algn="ctr"/>
                <a14:m>
                  <m:oMath xmlns:m="http://schemas.openxmlformats.org/officeDocument/2006/math">
                    <m:sSub>
                      <m:sSubPr>
                        <m:ctrlPr>
                          <a:rPr lang="en-US" sz="1400" b="0" i="1" smtClean="0">
                            <a:ln>
                              <a:solidFill>
                                <a:schemeClr val="bg1">
                                  <a:lumMod val="10000"/>
                                </a:schemeClr>
                              </a:solidFill>
                            </a:ln>
                            <a:solidFill>
                              <a:schemeClr val="accent5"/>
                            </a:solidFill>
                            <a:latin typeface="Cambria Math" panose="02040503050406030204" pitchFamily="18" charset="0"/>
                          </a:rPr>
                        </m:ctrlPr>
                      </m:sSubPr>
                      <m:e>
                        <m:r>
                          <a:rPr lang="en-US" sz="1400" b="0" i="1" smtClean="0">
                            <a:ln>
                              <a:solidFill>
                                <a:schemeClr val="bg1">
                                  <a:lumMod val="10000"/>
                                </a:schemeClr>
                              </a:solidFill>
                            </a:ln>
                            <a:solidFill>
                              <a:schemeClr val="accent5"/>
                            </a:solidFill>
                            <a:latin typeface="Cambria Math" panose="02040503050406030204" pitchFamily="18" charset="0"/>
                          </a:rPr>
                          <m:t>𝐷</m:t>
                        </m:r>
                      </m:e>
                      <m:sub>
                        <m:r>
                          <a:rPr lang="en-US" sz="1400" b="0" i="1" smtClean="0">
                            <a:ln>
                              <a:solidFill>
                                <a:schemeClr val="bg1">
                                  <a:lumMod val="10000"/>
                                </a:schemeClr>
                              </a:solidFill>
                            </a:ln>
                            <a:solidFill>
                              <a:schemeClr val="accent5"/>
                            </a:solidFill>
                            <a:latin typeface="Cambria Math" panose="02040503050406030204" pitchFamily="18" charset="0"/>
                          </a:rPr>
                          <m:t>0</m:t>
                        </m:r>
                      </m:sub>
                    </m:sSub>
                    <m:r>
                      <a:rPr lang="en-US" sz="1400" b="0" i="1" smtClean="0">
                        <a:ln>
                          <a:solidFill>
                            <a:schemeClr val="bg1">
                              <a:lumMod val="10000"/>
                            </a:schemeClr>
                          </a:solidFill>
                        </a:ln>
                        <a:solidFill>
                          <a:schemeClr val="accent5"/>
                        </a:solidFill>
                        <a:latin typeface="Cambria Math" panose="02040503050406030204" pitchFamily="18" charset="0"/>
                      </a:rPr>
                      <m:t>≡</m:t>
                    </m:r>
                  </m:oMath>
                </a14:m>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 </a:t>
                </a:r>
                <a14:m>
                  <m:oMath xmlns:m="http://schemas.openxmlformats.org/officeDocument/2006/math">
                    <m:r>
                      <a:rPr lang="en-US" sz="1400" i="1">
                        <a:ln>
                          <a:solidFill>
                            <a:schemeClr val="bg1">
                              <a:lumMod val="10000"/>
                            </a:schemeClr>
                          </a:solidFill>
                        </a:ln>
                        <a:solidFill>
                          <a:schemeClr val="accent5"/>
                        </a:solidFill>
                        <a:latin typeface="Cambria Math" panose="02040503050406030204" pitchFamily="18" charset="0"/>
                      </a:rPr>
                      <m:t>−2⋅</m:t>
                    </m:r>
                    <m:d>
                      <m:dPr>
                        <m:ctrlPr>
                          <a:rPr lang="en-US" sz="1400" i="1">
                            <a:ln>
                              <a:solidFill>
                                <a:schemeClr val="bg1">
                                  <a:lumMod val="10000"/>
                                </a:schemeClr>
                              </a:solidFill>
                            </a:ln>
                            <a:solidFill>
                              <a:schemeClr val="accent5"/>
                            </a:solidFill>
                            <a:latin typeface="Cambria Math" panose="02040503050406030204" pitchFamily="18" charset="0"/>
                          </a:rPr>
                        </m:ctrlPr>
                      </m:dPr>
                      <m:e>
                        <m:r>
                          <a:rPr lang="en-US" sz="1400" i="1">
                            <a:ln>
                              <a:solidFill>
                                <a:schemeClr val="bg1">
                                  <a:lumMod val="10000"/>
                                </a:schemeClr>
                              </a:solidFill>
                            </a:ln>
                            <a:solidFill>
                              <a:schemeClr val="accent5"/>
                            </a:solidFill>
                            <a:latin typeface="Cambria Math" panose="02040503050406030204" pitchFamily="18" charset="0"/>
                          </a:rPr>
                          <m:t>ℓ</m:t>
                        </m:r>
                        <m:d>
                          <m:dPr>
                            <m:ctrlPr>
                              <a:rPr lang="en-US" sz="1400" i="1">
                                <a:ln>
                                  <a:solidFill>
                                    <a:schemeClr val="bg1">
                                      <a:lumMod val="10000"/>
                                    </a:schemeClr>
                                  </a:solidFill>
                                </a:ln>
                                <a:solidFill>
                                  <a:schemeClr val="accent5"/>
                                </a:solidFill>
                                <a:latin typeface="Cambria Math" panose="02040503050406030204" pitchFamily="18" charset="0"/>
                              </a:rPr>
                            </m:ctrlPr>
                          </m:dPr>
                          <m:e>
                            <m:r>
                              <a:rPr lang="en-US" sz="1400" b="1" i="1">
                                <a:ln>
                                  <a:solidFill>
                                    <a:schemeClr val="bg1">
                                      <a:lumMod val="10000"/>
                                    </a:schemeClr>
                                  </a:solidFill>
                                </a:ln>
                                <a:solidFill>
                                  <a:schemeClr val="accent5"/>
                                </a:solidFill>
                                <a:latin typeface="Cambria Math" panose="02040503050406030204" pitchFamily="18" charset="0"/>
                              </a:rPr>
                              <m:t> </m:t>
                            </m:r>
                            <m:acc>
                              <m:accPr>
                                <m:chr m:val="̂"/>
                                <m:ctrlPr>
                                  <a:rPr lang="en-US" sz="1400" b="1" i="1" smtClean="0">
                                    <a:ln>
                                      <a:solidFill>
                                        <a:schemeClr val="bg1">
                                          <a:lumMod val="10000"/>
                                        </a:schemeClr>
                                      </a:solidFill>
                                    </a:ln>
                                    <a:solidFill>
                                      <a:schemeClr val="accent5"/>
                                    </a:solidFill>
                                    <a:latin typeface="Cambria Math" panose="02040503050406030204" pitchFamily="18" charset="0"/>
                                  </a:rPr>
                                </m:ctrlPr>
                              </m:accPr>
                              <m:e>
                                <m:sSub>
                                  <m:sSubPr>
                                    <m:ctrlPr>
                                      <a:rPr lang="en-US" sz="1400" i="1">
                                        <a:ln>
                                          <a:solidFill>
                                            <a:schemeClr val="bg1">
                                              <a:lumMod val="10000"/>
                                            </a:schemeClr>
                                          </a:solidFill>
                                        </a:ln>
                                        <a:solidFill>
                                          <a:schemeClr val="accent5"/>
                                        </a:solidFill>
                                        <a:latin typeface="Cambria Math" panose="02040503050406030204" pitchFamily="18" charset="0"/>
                                      </a:rPr>
                                    </m:ctrlPr>
                                  </m:sSubPr>
                                  <m:e>
                                    <m:r>
                                      <a:rPr lang="en-US" sz="1400" i="1">
                                        <a:ln>
                                          <a:solidFill>
                                            <a:schemeClr val="bg1">
                                              <a:lumMod val="10000"/>
                                            </a:schemeClr>
                                          </a:solidFill>
                                        </a:ln>
                                        <a:solidFill>
                                          <a:schemeClr val="accent5"/>
                                        </a:solidFill>
                                        <a:latin typeface="Cambria Math" panose="02040503050406030204" pitchFamily="18" charset="0"/>
                                      </a:rPr>
                                      <m:t>𝛽</m:t>
                                    </m:r>
                                  </m:e>
                                  <m:sub>
                                    <m:r>
                                      <a:rPr lang="en-US" sz="1400" i="1">
                                        <a:ln>
                                          <a:solidFill>
                                            <a:schemeClr val="bg1">
                                              <a:lumMod val="10000"/>
                                            </a:schemeClr>
                                          </a:solidFill>
                                        </a:ln>
                                        <a:solidFill>
                                          <a:schemeClr val="accent5"/>
                                        </a:solidFill>
                                        <a:latin typeface="Cambria Math" panose="02040503050406030204" pitchFamily="18" charset="0"/>
                                      </a:rPr>
                                      <m:t>0</m:t>
                                    </m:r>
                                  </m:sub>
                                </m:sSub>
                              </m:e>
                            </m:acc>
                          </m:e>
                        </m:d>
                        <m:r>
                          <a:rPr lang="en-US" sz="1400" i="1">
                            <a:ln>
                              <a:solidFill>
                                <a:schemeClr val="bg1">
                                  <a:lumMod val="10000"/>
                                </a:schemeClr>
                              </a:solidFill>
                            </a:ln>
                            <a:solidFill>
                              <a:schemeClr val="accent5"/>
                            </a:solidFill>
                            <a:latin typeface="Cambria Math" panose="02040503050406030204" pitchFamily="18" charset="0"/>
                          </a:rPr>
                          <m:t>−</m:t>
                        </m:r>
                        <m:sSub>
                          <m:sSubPr>
                            <m:ctrlPr>
                              <a:rPr lang="en-US" sz="1400" i="1">
                                <a:ln>
                                  <a:solidFill>
                                    <a:schemeClr val="bg1">
                                      <a:lumMod val="10000"/>
                                    </a:schemeClr>
                                  </a:solidFill>
                                </a:ln>
                                <a:solidFill>
                                  <a:schemeClr val="accent5"/>
                                </a:solidFill>
                                <a:latin typeface="Cambria Math" panose="02040503050406030204" pitchFamily="18" charset="0"/>
                              </a:rPr>
                            </m:ctrlPr>
                          </m:sSubPr>
                          <m:e>
                            <m:r>
                              <a:rPr lang="en-US" sz="1400" i="1">
                                <a:ln>
                                  <a:solidFill>
                                    <a:schemeClr val="bg1">
                                      <a:lumMod val="10000"/>
                                    </a:schemeClr>
                                  </a:solidFill>
                                </a:ln>
                                <a:solidFill>
                                  <a:schemeClr val="accent5"/>
                                </a:solidFill>
                                <a:latin typeface="Cambria Math" panose="02040503050406030204" pitchFamily="18" charset="0"/>
                              </a:rPr>
                              <m:t>ℓ</m:t>
                            </m:r>
                          </m:e>
                          <m:sub>
                            <m:r>
                              <a:rPr lang="en-US" sz="1400" i="1">
                                <a:ln>
                                  <a:solidFill>
                                    <a:schemeClr val="bg1">
                                      <a:lumMod val="10000"/>
                                    </a:schemeClr>
                                  </a:solidFill>
                                </a:ln>
                                <a:solidFill>
                                  <a:schemeClr val="accent5"/>
                                </a:solidFill>
                                <a:latin typeface="Cambria Math" panose="02040503050406030204" pitchFamily="18" charset="0"/>
                              </a:rPr>
                              <m:t>𝑠</m:t>
                            </m:r>
                          </m:sub>
                        </m:sSub>
                      </m:e>
                    </m:d>
                    <m:r>
                      <a:rPr lang="en-US" sz="1400" i="1">
                        <a:ln>
                          <a:solidFill>
                            <a:schemeClr val="bg1">
                              <a:lumMod val="10000"/>
                            </a:schemeClr>
                          </a:solidFill>
                        </a:ln>
                        <a:solidFill>
                          <a:schemeClr val="accent5"/>
                        </a:solidFill>
                        <a:latin typeface="Cambria Math" panose="02040503050406030204" pitchFamily="18" charset="0"/>
                      </a:rPr>
                      <m:t>𝜙</m:t>
                    </m:r>
                    <m:r>
                      <a:rPr lang="en-US" sz="1400" b="0" i="1" smtClean="0">
                        <a:ln>
                          <a:solidFill>
                            <a:schemeClr val="bg1">
                              <a:lumMod val="10000"/>
                            </a:schemeClr>
                          </a:solidFill>
                        </a:ln>
                        <a:solidFill>
                          <a:schemeClr val="accent5"/>
                        </a:solidFill>
                        <a:latin typeface="Cambria Math" panose="02040503050406030204" pitchFamily="18" charset="0"/>
                      </a:rPr>
                      <m:t> </m:t>
                    </m:r>
                  </m:oMath>
                </a14:m>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[Null Deviance] </a:t>
                </a:r>
              </a:p>
              <a:p>
                <a:pPr algn="ctr"/>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Residual Deviance can be subdivided into a separate deviance contribution for each of the points observed (</a:t>
                </a:r>
                <a:r>
                  <a:rPr lang="en-US" sz="1400" dirty="0" err="1"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ie</a:t>
                </a:r>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 likelihood of that particular observation under the estimated and saturated models).</a:t>
                </a:r>
              </a:p>
              <a:p>
                <a:pPr algn="ctr"/>
                <a:r>
                  <a:rPr lang="en-US" sz="1400" dirty="0" err="1"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Akaike</a:t>
                </a:r>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 Information Criterion: </a:t>
                </a:r>
                <a14:m>
                  <m:oMath xmlns:m="http://schemas.openxmlformats.org/officeDocument/2006/math">
                    <m: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2⋅</m:t>
                    </m:r>
                    <m: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𝑘</m:t>
                    </m:r>
                    <m: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−2</m:t>
                    </m:r>
                    <m:func>
                      <m:funcPr>
                        <m:ctrlP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ctrlPr>
                      </m:funcPr>
                      <m:fName>
                        <m:r>
                          <m:rPr>
                            <m:sty m:val="p"/>
                          </m:rPr>
                          <a:rPr lang="en-US" sz="1400" b="0" i="0"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ln</m:t>
                        </m:r>
                      </m:fName>
                      <m:e>
                        <m: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m:t>
                        </m:r>
                        <m:acc>
                          <m:accPr>
                            <m:chr m:val="̂"/>
                            <m:ctrlP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ctrlPr>
                          </m:accPr>
                          <m:e>
                            <m: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𝐿</m:t>
                            </m:r>
                          </m:e>
                        </m:acc>
                        <m: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m:t>
                        </m:r>
                      </m:e>
                    </m:func>
                  </m:oMath>
                </a14:m>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 where </a:t>
                </a:r>
                <a14:m>
                  <m:oMath xmlns:m="http://schemas.openxmlformats.org/officeDocument/2006/math">
                    <m: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𝑘</m:t>
                    </m:r>
                  </m:oMath>
                </a14:m>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 is the number of parameters estimated and </a:t>
                </a:r>
                <a14:m>
                  <m:oMath xmlns:m="http://schemas.openxmlformats.org/officeDocument/2006/math">
                    <m:acc>
                      <m:accPr>
                        <m:chr m:val="̂"/>
                        <m:ctrlP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ctrlPr>
                      </m:accPr>
                      <m:e>
                        <m:r>
                          <a:rPr lang="en-US" sz="1400" i="1">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𝐿</m:t>
                        </m:r>
                      </m:e>
                    </m:acc>
                  </m:oMath>
                </a14:m>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 is the maximum likelihood.</a:t>
                </a:r>
                <a:endParaRPr lang="en-US" sz="1400" dirty="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endParaRPr>
              </a:p>
            </p:txBody>
          </p:sp>
        </mc:Choice>
        <mc:Fallback>
          <p:sp>
            <p:nvSpPr>
              <p:cNvPr id="16" name="TextBox 15"/>
              <p:cNvSpPr txBox="1">
                <a:spLocks noRot="1" noChangeAspect="1" noMove="1" noResize="1" noEditPoints="1" noAdjustHandles="1" noChangeArrowheads="1" noChangeShapeType="1" noTextEdit="1"/>
              </p:cNvSpPr>
              <p:nvPr/>
            </p:nvSpPr>
            <p:spPr>
              <a:xfrm>
                <a:off x="5952582" y="729450"/>
                <a:ext cx="6220748" cy="2556726"/>
              </a:xfrm>
              <a:prstGeom prst="rect">
                <a:avLst/>
              </a:prstGeom>
              <a:blipFill>
                <a:blip r:embed="rId4"/>
                <a:stretch>
                  <a:fillRect/>
                </a:stretch>
              </a:blipFill>
            </p:spPr>
            <p:txBody>
              <a:bodyPr/>
              <a:lstStyle/>
              <a:p>
                <a:r>
                  <a:rPr lang="en-US">
                    <a:noFill/>
                  </a:rPr>
                  <a:t> </a:t>
                </a:r>
              </a:p>
            </p:txBody>
          </p:sp>
        </mc:Fallback>
      </mc:AlternateContent>
      <p:sp>
        <p:nvSpPr>
          <p:cNvPr id="17" name="Rectangle 16"/>
          <p:cNvSpPr/>
          <p:nvPr/>
        </p:nvSpPr>
        <p:spPr>
          <a:xfrm>
            <a:off x="2350736" y="2476654"/>
            <a:ext cx="2439749" cy="81729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4278"/>
              </a:solidFill>
            </a:endParaRPr>
          </a:p>
        </p:txBody>
      </p:sp>
      <p:sp>
        <p:nvSpPr>
          <p:cNvPr id="18" name="TextBox 17"/>
          <p:cNvSpPr txBox="1"/>
          <p:nvPr/>
        </p:nvSpPr>
        <p:spPr>
          <a:xfrm>
            <a:off x="5952582" y="3312189"/>
            <a:ext cx="6044750" cy="923330"/>
          </a:xfrm>
          <a:prstGeom prst="rect">
            <a:avLst/>
          </a:prstGeom>
          <a:noFill/>
        </p:spPr>
        <p:txBody>
          <a:bodyPr wrap="square" rtlCol="0">
            <a:spAutoFit/>
          </a:bodyPr>
          <a:lstStyle/>
          <a:p>
            <a:r>
              <a:rPr lang="en-US" dirty="0" smtClean="0">
                <a:solidFill>
                  <a:srgbClr val="FF0000"/>
                </a:solidFill>
              </a:rPr>
              <a:t>“Holding Petal Length, and Width Constant, we would expect that on average, for every one centimeter increase of sepal width, the sepal length will be 0.65084 centimeters longer”</a:t>
            </a:r>
            <a:endParaRPr lang="en-US" dirty="0">
              <a:solidFill>
                <a:srgbClr val="FF0000"/>
              </a:solidFill>
            </a:endParaRPr>
          </a:p>
        </p:txBody>
      </p:sp>
      <p:sp>
        <p:nvSpPr>
          <p:cNvPr id="20" name="Rectangle 19"/>
          <p:cNvSpPr/>
          <p:nvPr/>
        </p:nvSpPr>
        <p:spPr>
          <a:xfrm>
            <a:off x="695915" y="3592864"/>
            <a:ext cx="4895682" cy="25085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987525" y="4999516"/>
            <a:ext cx="6106789" cy="369332"/>
          </a:xfrm>
          <a:prstGeom prst="rect">
            <a:avLst/>
          </a:prstGeom>
          <a:noFill/>
        </p:spPr>
        <p:txBody>
          <a:bodyPr wrap="square" rtlCol="0">
            <a:spAutoFit/>
          </a:bodyPr>
          <a:lstStyle/>
          <a:p>
            <a:r>
              <a:rPr lang="en-US" dirty="0" smtClean="0">
                <a:solidFill>
                  <a:schemeClr val="accent4"/>
                </a:solidFill>
              </a:rPr>
              <a:t>For Gaussian Models, Dispersion = MSE (estimated from data)</a:t>
            </a:r>
            <a:endParaRPr lang="en-US" dirty="0">
              <a:solidFill>
                <a:schemeClr val="accent4"/>
              </a:solidFill>
            </a:endParaRPr>
          </a:p>
        </p:txBody>
      </p:sp>
      <p:sp>
        <p:nvSpPr>
          <p:cNvPr id="22" name="TextBox 21"/>
          <p:cNvSpPr txBox="1"/>
          <p:nvPr/>
        </p:nvSpPr>
        <p:spPr>
          <a:xfrm>
            <a:off x="4402067" y="5376853"/>
            <a:ext cx="5235547" cy="646331"/>
          </a:xfrm>
          <a:prstGeom prst="rect">
            <a:avLst/>
          </a:prstGeom>
          <a:noFill/>
        </p:spPr>
        <p:txBody>
          <a:bodyPr wrap="square" rtlCol="0">
            <a:spAutoFit/>
          </a:bodyPr>
          <a:lstStyle/>
          <a:p>
            <a:r>
              <a:rPr lang="en-US" dirty="0" smtClean="0">
                <a:ln>
                  <a:solidFill>
                    <a:schemeClr val="bg1">
                      <a:lumMod val="10000"/>
                    </a:schemeClr>
                  </a:solidFill>
                </a:ln>
                <a:solidFill>
                  <a:srgbClr val="FFC000"/>
                </a:solidFill>
              </a:rPr>
              <a:t>Iterations of Fisher Scoring needed to solve for MLEs (Type of Newton’s Method)</a:t>
            </a:r>
            <a:endParaRPr lang="en-US" dirty="0">
              <a:ln>
                <a:solidFill>
                  <a:schemeClr val="bg1">
                    <a:lumMod val="10000"/>
                  </a:schemeClr>
                </a:solidFill>
              </a:ln>
              <a:solidFill>
                <a:srgbClr val="FFC000"/>
              </a:solidFill>
            </a:endParaRPr>
          </a:p>
        </p:txBody>
      </p:sp>
      <p:sp>
        <p:nvSpPr>
          <p:cNvPr id="23" name="TextBox 22"/>
          <p:cNvSpPr txBox="1"/>
          <p:nvPr/>
        </p:nvSpPr>
        <p:spPr>
          <a:xfrm>
            <a:off x="5952582" y="4235519"/>
            <a:ext cx="6044750" cy="646331"/>
          </a:xfrm>
          <a:prstGeom prst="rect">
            <a:avLst/>
          </a:prstGeom>
          <a:noFill/>
        </p:spPr>
        <p:txBody>
          <a:bodyPr wrap="square" rtlCol="0">
            <a:spAutoFit/>
          </a:bodyPr>
          <a:lstStyle/>
          <a:p>
            <a:r>
              <a:rPr lang="en-US" dirty="0" smtClean="0">
                <a:solidFill>
                  <a:schemeClr val="tx2"/>
                </a:solidFill>
              </a:rPr>
              <a:t>Values computed for testing whether effects are statistically significantly different from zero.</a:t>
            </a:r>
            <a:endParaRPr lang="en-US" dirty="0">
              <a:solidFill>
                <a:schemeClr val="tx2"/>
              </a:solidFill>
            </a:endParaRPr>
          </a:p>
        </p:txBody>
      </p:sp>
      <p:sp>
        <p:nvSpPr>
          <p:cNvPr id="24" name="Rectangle 23"/>
          <p:cNvSpPr/>
          <p:nvPr/>
        </p:nvSpPr>
        <p:spPr>
          <a:xfrm>
            <a:off x="670289" y="4544806"/>
            <a:ext cx="2995403" cy="16390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78381" y="1715512"/>
            <a:ext cx="3723686" cy="450601"/>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70289" y="3940193"/>
            <a:ext cx="4176840" cy="450601"/>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3363426"/>
      </p:ext>
    </p:extLst>
  </p:cSld>
  <p:clrMapOvr>
    <a:masterClrMapping/>
  </p:clrMapOvr>
</p:sld>
</file>

<file path=ppt/theme/theme1.xml><?xml version="1.0" encoding="utf-8"?>
<a:theme xmlns:a="http://schemas.openxmlformats.org/drawingml/2006/main" name="Office Theme">
  <a:themeElements>
    <a:clrScheme name="Custom 1">
      <a:dk1>
        <a:srgbClr val="626462"/>
      </a:dk1>
      <a:lt1>
        <a:srgbClr val="EEF2F3"/>
      </a:lt1>
      <a:dk2>
        <a:srgbClr val="005284"/>
      </a:dk2>
      <a:lt2>
        <a:srgbClr val="EEF2F3"/>
      </a:lt2>
      <a:accent1>
        <a:srgbClr val="005284"/>
      </a:accent1>
      <a:accent2>
        <a:srgbClr val="626462"/>
      </a:accent2>
      <a:accent3>
        <a:srgbClr val="02A3D2"/>
      </a:accent3>
      <a:accent4>
        <a:srgbClr val="3CAF2C"/>
      </a:accent4>
      <a:accent5>
        <a:srgbClr val="8348AD"/>
      </a:accent5>
      <a:accent6>
        <a:srgbClr val="FEFFFF"/>
      </a:accent6>
      <a:hlink>
        <a:srgbClr val="02A3D2"/>
      </a:hlink>
      <a:folHlink>
        <a:srgbClr val="C22AC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1857</TotalTime>
  <Words>3738</Words>
  <Application>Microsoft Office PowerPoint</Application>
  <PresentationFormat>Widescreen</PresentationFormat>
  <Paragraphs>196</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Cambria Math</vt:lpstr>
      <vt:lpstr>Courier New</vt:lpstr>
      <vt:lpstr>Helvetica</vt:lpstr>
      <vt:lpstr>Times New Roman</vt:lpstr>
      <vt:lpstr>Wingdings</vt:lpstr>
      <vt:lpstr>Office Theme</vt:lpstr>
      <vt:lpstr>Introduction to R for Beginners</vt:lpstr>
      <vt:lpstr>Day 2: Section III (Transforming Data, Modeling, Regularization, Variable Selection and Tabulating/Displaying 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Elizabeth Ellen Anderson</dc:creator>
  <cp:lastModifiedBy>Micah Thornton</cp:lastModifiedBy>
  <cp:revision>100</cp:revision>
  <dcterms:created xsi:type="dcterms:W3CDTF">2022-01-26T22:55:45Z</dcterms:created>
  <dcterms:modified xsi:type="dcterms:W3CDTF">2022-05-02T20:21:07Z</dcterms:modified>
</cp:coreProperties>
</file>