
<file path=[Content_Types].xml><?xml version="1.0" encoding="utf-8"?>
<Types xmlns="http://schemas.openxmlformats.org/package/2006/content-types">
  <Default Extension="png;charset=UTF-8"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59" r:id="rId3"/>
    <p:sldId id="261" r:id="rId4"/>
    <p:sldId id="295" r:id="rId5"/>
    <p:sldId id="286" r:id="rId6"/>
    <p:sldId id="262" r:id="rId7"/>
    <p:sldId id="263" r:id="rId8"/>
    <p:sldId id="317" r:id="rId9"/>
    <p:sldId id="265" r:id="rId10"/>
    <p:sldId id="267" r:id="rId11"/>
    <p:sldId id="268" r:id="rId12"/>
    <p:sldId id="269" r:id="rId13"/>
    <p:sldId id="272" r:id="rId14"/>
    <p:sldId id="273" r:id="rId15"/>
    <p:sldId id="274" r:id="rId16"/>
    <p:sldId id="271" r:id="rId17"/>
    <p:sldId id="277" r:id="rId18"/>
    <p:sldId id="278" r:id="rId19"/>
    <p:sldId id="279" r:id="rId20"/>
    <p:sldId id="280" r:id="rId21"/>
    <p:sldId id="298" r:id="rId22"/>
    <p:sldId id="281" r:id="rId23"/>
    <p:sldId id="282" r:id="rId24"/>
    <p:sldId id="283" r:id="rId25"/>
    <p:sldId id="284" r:id="rId26"/>
    <p:sldId id="285" r:id="rId27"/>
    <p:sldId id="300" r:id="rId28"/>
    <p:sldId id="264" r:id="rId29"/>
    <p:sldId id="288" r:id="rId30"/>
    <p:sldId id="289" r:id="rId31"/>
    <p:sldId id="290" r:id="rId32"/>
    <p:sldId id="287" r:id="rId33"/>
    <p:sldId id="291" r:id="rId34"/>
    <p:sldId id="292" r:id="rId35"/>
    <p:sldId id="296" r:id="rId36"/>
    <p:sldId id="276" r:id="rId37"/>
    <p:sldId id="270" r:id="rId38"/>
    <p:sldId id="329" r:id="rId39"/>
    <p:sldId id="299" r:id="rId40"/>
    <p:sldId id="293" r:id="rId41"/>
    <p:sldId id="294" r:id="rId42"/>
    <p:sldId id="301" r:id="rId43"/>
    <p:sldId id="302" r:id="rId44"/>
    <p:sldId id="303" r:id="rId45"/>
    <p:sldId id="305" r:id="rId46"/>
    <p:sldId id="306" r:id="rId47"/>
    <p:sldId id="307" r:id="rId48"/>
    <p:sldId id="308" r:id="rId49"/>
    <p:sldId id="309" r:id="rId50"/>
    <p:sldId id="304" r:id="rId51"/>
    <p:sldId id="310" r:id="rId52"/>
    <p:sldId id="311" r:id="rId53"/>
    <p:sldId id="312" r:id="rId54"/>
    <p:sldId id="316" r:id="rId55"/>
    <p:sldId id="318" r:id="rId56"/>
    <p:sldId id="319" r:id="rId57"/>
    <p:sldId id="313" r:id="rId58"/>
    <p:sldId id="314" r:id="rId59"/>
    <p:sldId id="315" r:id="rId60"/>
    <p:sldId id="320" r:id="rId61"/>
    <p:sldId id="321" r:id="rId62"/>
    <p:sldId id="322" r:id="rId63"/>
    <p:sldId id="323" r:id="rId64"/>
    <p:sldId id="324" r:id="rId65"/>
    <p:sldId id="328" r:id="rId66"/>
    <p:sldId id="297" r:id="rId67"/>
    <p:sldId id="327" r:id="rId68"/>
    <p:sldId id="325" r:id="rId69"/>
    <p:sldId id="32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3119"/>
  </p:normalViewPr>
  <p:slideViewPr>
    <p:cSldViewPr snapToGrid="0" snapToObjects="1">
      <p:cViewPr varScale="1">
        <p:scale>
          <a:sx n="127" d="100"/>
          <a:sy n="127" d="100"/>
        </p:scale>
        <p:origin x="3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5/8/2022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5/8/2022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5/8/2022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5/8/2022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5/8/2022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5/8/2022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6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blogs.uoregon.edu/rclub/2015/11/03/anova-contrasts-in-r/" TargetMode="Externa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stats.stackexchange.com/questions/105115/polynomial-contrasts-for-regression" TargetMode="External"/><Relationship Id="rId5" Type="http://schemas.openxmlformats.org/officeDocument/2006/relationships/hyperlink" Target="https://github.com/RInterested/SIMULATIONS_and_PROOFS/blob/master/Contrasts%20Polynomial" TargetMode="External"/><Relationship Id="rId4" Type="http://schemas.openxmlformats.org/officeDocument/2006/relationships/hyperlink" Target="https://stackoverflow.com/questions/57297771/interpretation-of-l-q-c-4-for-logistic-regression"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hyperlink" Target="https://www.clayford.net/statistics/profile-likelihood-ratio-confidence-interval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rpubs.com/tbiggs/RhtmlTable" TargetMode="Externa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8" Type="http://schemas.openxmlformats.org/officeDocument/2006/relationships/hyperlink" Target="https://maths-people.anu.edu.au/~johnm/courses/r/exercises/pdf/r-exercises.pdf" TargetMode="External"/><Relationship Id="rId3" Type="http://schemas.openxmlformats.org/officeDocument/2006/relationships/hyperlink" Target="https://online.stat.psu.edu/statprogram/sites/statprogram/files/EssentialR.pdf" TargetMode="External"/><Relationship Id="rId7" Type="http://schemas.openxmlformats.org/officeDocument/2006/relationships/hyperlink" Target="https://www.geeksforgeeks.org/r-programming-exercises-practice-questions-and-solutions/" TargetMode="External"/><Relationship Id="rId2" Type="http://schemas.openxmlformats.org/officeDocument/2006/relationships/hyperlink" Target="https://online.stat.psu.edu/stat555/" TargetMode="External"/><Relationship Id="rId1" Type="http://schemas.openxmlformats.org/officeDocument/2006/relationships/slideLayout" Target="../slideLayouts/slideLayout5.xml"/><Relationship Id="rId6" Type="http://schemas.openxmlformats.org/officeDocument/2006/relationships/hyperlink" Target="https://online.stat.psu.edu/stat485/" TargetMode="External"/><Relationship Id="rId11" Type="http://schemas.openxmlformats.org/officeDocument/2006/relationships/hyperlink" Target="https://www.oreilly.com/library/view/learning-r/9781449357160/" TargetMode="External"/><Relationship Id="rId5" Type="http://schemas.openxmlformats.org/officeDocument/2006/relationships/hyperlink" Target="https://online.stat.psu.edu/stat484/" TargetMode="External"/><Relationship Id="rId10" Type="http://schemas.openxmlformats.org/officeDocument/2006/relationships/hyperlink" Target="https://www.oreilly.com/library/view/r-for-data/9781491910382/" TargetMode="External"/><Relationship Id="rId4" Type="http://schemas.openxmlformats.org/officeDocument/2006/relationships/hyperlink" Target="https://online.stat.psu.edu/statprogram/sites/statprogram/files/EssentialRfiles.zip" TargetMode="External"/><Relationship Id="rId9" Type="http://schemas.openxmlformats.org/officeDocument/2006/relationships/hyperlink" Target="https://projecteuler.net/"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Zero-Intercept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above creates a formula which will estimate effects for the joint effect indicated (three-way joint effect between </a:t>
            </a:r>
            <a:r>
              <a:rPr lang="en-US" sz="1600" dirty="0" smtClean="0">
                <a:solidFill>
                  <a:schemeClr val="accent5"/>
                </a:solidFill>
                <a:latin typeface="Times New Roman" panose="02020603050405020304" pitchFamily="18" charset="0"/>
                <a:cs typeface="Times New Roman" panose="02020603050405020304" pitchFamily="18" charset="0"/>
              </a:rPr>
              <a:t>Sepal Width, and Petal Length, and Width</a:t>
            </a:r>
            <a:r>
              <a:rPr lang="en-US" sz="1600" dirty="0" smtClean="0">
                <a:latin typeface="Times New Roman" panose="02020603050405020304" pitchFamily="18" charset="0"/>
                <a:cs typeface="Times New Roman" panose="02020603050405020304" pitchFamily="18" charset="0"/>
              </a:rPr>
              <a:t>) and all two-joint effects (</a:t>
            </a:r>
            <a:r>
              <a:rPr lang="en-US" sz="1600" dirty="0" smtClean="0">
                <a:solidFill>
                  <a:schemeClr val="accent4"/>
                </a:solidFill>
                <a:latin typeface="Times New Roman" panose="02020603050405020304" pitchFamily="18" charset="0"/>
                <a:cs typeface="Times New Roman" panose="02020603050405020304" pitchFamily="18" charset="0"/>
              </a:rPr>
              <a:t>sepal width and petal length</a:t>
            </a: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tx2">
                    <a:lumMod val="60000"/>
                    <a:lumOff val="40000"/>
                  </a:schemeClr>
                </a:solidFill>
                <a:latin typeface="Times New Roman" panose="02020603050405020304" pitchFamily="18" charset="0"/>
                <a:cs typeface="Times New Roman" panose="02020603050405020304" pitchFamily="18" charset="0"/>
              </a:rPr>
              <a:t>sepal width and petal width</a:t>
            </a:r>
            <a:r>
              <a:rPr lang="en-US" sz="1600" dirty="0" smtClean="0">
                <a:latin typeface="Times New Roman" panose="02020603050405020304" pitchFamily="18" charset="0"/>
                <a:cs typeface="Times New Roman" panose="02020603050405020304" pitchFamily="18" charset="0"/>
              </a:rPr>
              <a:t>, and </a:t>
            </a:r>
            <a:r>
              <a:rPr lang="en-US" sz="1600" dirty="0" smtClean="0">
                <a:ln>
                  <a:solidFill>
                    <a:schemeClr val="bg2">
                      <a:lumMod val="10000"/>
                    </a:schemeClr>
                  </a:solidFill>
                </a:ln>
                <a:solidFill>
                  <a:srgbClr val="FFC000"/>
                </a:solidFill>
                <a:latin typeface="Times New Roman" panose="02020603050405020304" pitchFamily="18" charset="0"/>
                <a:cs typeface="Times New Roman" panose="02020603050405020304" pitchFamily="18" charset="0"/>
              </a:rPr>
              <a:t>petal length and petal width</a:t>
            </a:r>
            <a:r>
              <a:rPr lang="en-US" sz="1600" dirty="0" smtClean="0">
                <a:latin typeface="Times New Roman" panose="02020603050405020304" pitchFamily="18" charset="0"/>
                <a:cs typeface="Times New Roman" panose="02020603050405020304" pitchFamily="18" charset="0"/>
              </a:rPr>
              <a:t>) and the singleton effects for each of </a:t>
            </a:r>
            <a:r>
              <a:rPr lang="en-US" sz="1600" dirty="0" smtClean="0">
                <a:ln>
                  <a:solidFill>
                    <a:schemeClr val="bg2">
                      <a:lumMod val="10000"/>
                    </a:schemeClr>
                  </a:solidFill>
                </a:ln>
                <a:solidFill>
                  <a:srgbClr val="C00000"/>
                </a:solidFill>
                <a:latin typeface="Times New Roman" panose="02020603050405020304" pitchFamily="18" charset="0"/>
                <a:cs typeface="Times New Roman" panose="02020603050405020304" pitchFamily="18" charset="0"/>
              </a:rPr>
              <a:t>sepal width</a:t>
            </a:r>
            <a:r>
              <a:rPr lang="en-US" sz="1600" dirty="0" smtClean="0">
                <a:latin typeface="Times New Roman" panose="02020603050405020304" pitchFamily="18" charset="0"/>
                <a:cs typeface="Times New Roman" panose="02020603050405020304" pitchFamily="18" charset="0"/>
              </a:rPr>
              <a:t>, </a:t>
            </a:r>
            <a:r>
              <a:rPr lang="en-US" sz="1600" dirty="0" smtClean="0">
                <a:ln>
                  <a:solidFill>
                    <a:schemeClr val="bg2">
                      <a:lumMod val="10000"/>
                    </a:schemeClr>
                  </a:solidFill>
                </a:ln>
                <a:solidFill>
                  <a:srgbClr val="B6107F"/>
                </a:solidFill>
                <a:latin typeface="Times New Roman" panose="02020603050405020304" pitchFamily="18" charset="0"/>
                <a:cs typeface="Times New Roman" panose="02020603050405020304" pitchFamily="18" charset="0"/>
              </a:rPr>
              <a:t>petal length</a:t>
            </a:r>
            <a:r>
              <a:rPr lang="en-US" sz="1600" dirty="0" smtClean="0">
                <a:latin typeface="Times New Roman" panose="02020603050405020304" pitchFamily="18" charset="0"/>
                <a:cs typeface="Times New Roman" panose="02020603050405020304" pitchFamily="18" charset="0"/>
              </a:rPr>
              <a:t>, and </a:t>
            </a: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petal width</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Remove unwanted but automatically included effects with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Joint effects can be added one at a time using the `:’ operator.  </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629782" y="2016994"/>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458706" y="4387255"/>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458706" y="3500684"/>
            <a:ext cx="11558518"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dirty="0" smtClean="0">
                <a:latin typeface="Courier New" panose="02070309020205020404" pitchFamily="49" charset="0"/>
                <a:cs typeface="Courier New" panose="02070309020205020404" pitchFamily="49" charset="0"/>
              </a:rPr>
              <a:t>irisn.form4;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Variable Selection and 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Also can ‘set fixed values’ for the coefficients ahead of time (to remove their estimation from the model by effectively reducing the degrees of freedom. We can do this using the offset() function in R as follows:</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611584" y="2203551"/>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0+offset(1.3*</a:t>
            </a:r>
            <a:r>
              <a:rPr lang="en-US" sz="1400" dirty="0" err="1" smtClean="0">
                <a:latin typeface="Courier New" panose="02070309020205020404" pitchFamily="49" charset="0"/>
                <a:cs typeface="Courier New" panose="02070309020205020404" pitchFamily="49" charset="0"/>
              </a:rPr>
              <a:t>Sepal.Width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irisn.form5;</a:t>
            </a:r>
            <a:endParaRPr lang="en-US" sz="1400" dirty="0">
              <a:latin typeface="Courier New" panose="02070309020205020404" pitchFamily="49" charset="0"/>
              <a:cs typeface="Courier New" panose="02070309020205020404" pitchFamily="49" charset="0"/>
            </a:endParaRPr>
          </a:p>
        </p:txBody>
      </p:sp>
      <p:sp>
        <p:nvSpPr>
          <p:cNvPr id="10" name="TextBox 9"/>
          <p:cNvSpPr txBox="1"/>
          <p:nvPr/>
        </p:nvSpPr>
        <p:spPr>
          <a:xfrm>
            <a:off x="448235" y="3411403"/>
            <a:ext cx="1137621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will fix the estimate of Sepal Width’s effect in the model at 1.3 (recall from earlier that 1.27703 was the </a:t>
            </a:r>
            <a:r>
              <a:rPr lang="en-US" sz="1600" dirty="0" err="1" smtClean="0">
                <a:latin typeface="Times New Roman" panose="02020603050405020304" pitchFamily="18" charset="0"/>
                <a:cs typeface="Times New Roman" panose="02020603050405020304" pitchFamily="18" charset="0"/>
              </a:rPr>
              <a:t>mle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7246" y="3749957"/>
            <a:ext cx="4456274" cy="2809282"/>
          </a:xfrm>
          <a:prstGeom prst="rect">
            <a:avLst/>
          </a:prstGeom>
        </p:spPr>
      </p:pic>
      <p:sp>
        <p:nvSpPr>
          <p:cNvPr id="12" name="TextBox 11"/>
          <p:cNvSpPr txBox="1"/>
          <p:nvPr/>
        </p:nvSpPr>
        <p:spPr>
          <a:xfrm>
            <a:off x="5402295" y="3621992"/>
            <a:ext cx="678970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Since nothing was estimated (no parameter anyway) nothing is reported for </a:t>
            </a:r>
            <a:r>
              <a:rPr lang="en-US" sz="1600" dirty="0" err="1" smtClean="0">
                <a:latin typeface="Times New Roman" panose="02020603050405020304" pitchFamily="18" charset="0"/>
                <a:cs typeface="Times New Roman" panose="02020603050405020304" pitchFamily="18" charset="0"/>
              </a:rPr>
              <a:t>sepal.Width</a:t>
            </a:r>
            <a:r>
              <a:rPr lang="en-US" sz="1600" dirty="0" smtClean="0">
                <a:latin typeface="Times New Roman" panose="02020603050405020304" pitchFamily="18" charset="0"/>
                <a:cs typeface="Times New Roman" panose="02020603050405020304" pitchFamily="18" charset="0"/>
              </a:rPr>
              <a:t> in this case.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this way, this model is constructed using one sliver of the likelihood from the full model, the sliver where Sepal Width = 1.3.</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we had fixed Sepal Width at 1.27703 (the MLE) the model would be based on that slivers Likelihood, which has a specific name, the “profile likelihood”.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So when we see “waiting for profiling to be done”, with </a:t>
            </a:r>
            <a:r>
              <a:rPr lang="en-US" sz="1600" dirty="0" err="1" smtClean="0">
                <a:latin typeface="Times New Roman" panose="02020603050405020304" pitchFamily="18" charset="0"/>
                <a:cs typeface="Times New Roman" panose="02020603050405020304" pitchFamily="18" charset="0"/>
              </a:rPr>
              <a:t>confint</a:t>
            </a:r>
            <a:r>
              <a:rPr lang="en-US" sz="1600" dirty="0" smtClean="0">
                <a:latin typeface="Times New Roman" panose="02020603050405020304" pitchFamily="18" charset="0"/>
                <a:cs typeface="Times New Roman" panose="02020603050405020304" pitchFamily="18" charset="0"/>
              </a:rPr>
              <a:t>, it is fitting many models near the MLE.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34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
        <p:nvSpPr>
          <p:cNvPr id="3" name="TextBox 2"/>
          <p:cNvSpPr txBox="1"/>
          <p:nvPr/>
        </p:nvSpPr>
        <p:spPr>
          <a:xfrm>
            <a:off x="8615083" y="1354510"/>
            <a:ext cx="2904564" cy="3970318"/>
          </a:xfrm>
          <a:prstGeom prst="rect">
            <a:avLst/>
          </a:prstGeom>
          <a:noFill/>
        </p:spPr>
        <p:txBody>
          <a:bodyPr wrap="square" rtlCol="0">
            <a:spAutoFit/>
          </a:bodyPr>
          <a:lstStyle/>
          <a:p>
            <a:r>
              <a:rPr lang="en-US" dirty="0" smtClean="0"/>
              <a:t>When estimating the model effects in each of the different data sets separately we only find a few significant effects. </a:t>
            </a:r>
          </a:p>
          <a:p>
            <a:endParaRPr lang="en-US" dirty="0"/>
          </a:p>
          <a:p>
            <a:r>
              <a:rPr lang="en-US" dirty="0" smtClean="0"/>
              <a:t>When adding categorical variables such as species to the model there is essentially one primary consideration, whether or not the categories are ordinal, in this case, they are not.</a:t>
            </a:r>
          </a:p>
        </p:txBody>
      </p:sp>
      <p:sp>
        <p:nvSpPr>
          <p:cNvPr id="10" name="TextBox 9"/>
          <p:cNvSpPr txBox="1"/>
          <p:nvPr/>
        </p:nvSpPr>
        <p:spPr>
          <a:xfrm>
            <a:off x="202045" y="5250252"/>
            <a:ext cx="11823700"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as.factor</a:t>
            </a:r>
            <a:r>
              <a:rPr lang="en-US" sz="1400" b="1" dirty="0" smtClean="0">
                <a:latin typeface="Courier New" panose="02070309020205020404" pitchFamily="49" charset="0"/>
                <a:cs typeface="Courier New" panose="02070309020205020404" pitchFamily="49" charset="0"/>
              </a:rPr>
              <a:t>(Species));</a:t>
            </a:r>
          </a:p>
          <a:p>
            <a:r>
              <a:rPr lang="en-US" sz="1400" b="1" dirty="0" smtClean="0">
                <a:latin typeface="Courier New" panose="02070309020205020404" pitchFamily="49" charset="0"/>
                <a:cs typeface="Courier New" panose="02070309020205020404" pitchFamily="49" charset="0"/>
              </a:rPr>
              <a:t>R&gt; iris.mod.1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(iris.form.1,data=iris); </a:t>
            </a:r>
          </a:p>
        </p:txBody>
      </p:sp>
    </p:spTree>
    <p:extLst>
      <p:ext uri="{BB962C8B-B14F-4D97-AF65-F5344CB8AC3E}">
        <p14:creationId xmlns:p14="http://schemas.microsoft.com/office/powerpoint/2010/main" val="1844600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03855"/>
            <a:ext cx="6489700" cy="4824135"/>
          </a:xfrm>
          <a:prstGeom prst="rect">
            <a:avLst/>
          </a:prstGeom>
        </p:spPr>
      </p:pic>
      <p:sp>
        <p:nvSpPr>
          <p:cNvPr id="11" name="Rectangle 10"/>
          <p:cNvSpPr/>
          <p:nvPr/>
        </p:nvSpPr>
        <p:spPr>
          <a:xfrm>
            <a:off x="386230" y="3065929"/>
            <a:ext cx="6265582" cy="313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4873" y="905203"/>
            <a:ext cx="547808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Notice how two entries were added automatically (one for each category other than the reference of the categorical variable). </a:t>
            </a:r>
          </a:p>
          <a:p>
            <a:pPr marL="285750" indent="-285750">
              <a:buFont typeface="Arial" panose="020B0604020202020204" pitchFamily="34" charset="0"/>
              <a:buChar char="•"/>
            </a:pPr>
            <a:r>
              <a:rPr lang="en-US" dirty="0" smtClean="0"/>
              <a:t>By default the category level name is concatenated with the variable name and included in the list.</a:t>
            </a:r>
          </a:p>
          <a:p>
            <a:endParaRPr lang="en-US" dirty="0"/>
          </a:p>
          <a:p>
            <a:pPr marL="285750" indent="-285750">
              <a:buFont typeface="Arial" panose="020B0604020202020204" pitchFamily="34" charset="0"/>
              <a:buChar char="•"/>
            </a:pPr>
            <a:r>
              <a:rPr lang="en-US" dirty="0" smtClean="0"/>
              <a:t>‘Species’ is handled correctly because it is already a factor variable, character variables are treated as categorical by default.  [ use </a:t>
            </a:r>
            <a:r>
              <a:rPr lang="en-US" dirty="0" err="1" smtClean="0"/>
              <a:t>as.factor</a:t>
            </a:r>
            <a:r>
              <a:rPr lang="en-US" dirty="0" smtClean="0"/>
              <a:t>() to force this ]</a:t>
            </a:r>
          </a:p>
          <a:p>
            <a:pPr marL="285750" indent="-285750">
              <a:buFont typeface="Arial" panose="020B0604020202020204" pitchFamily="34" charset="0"/>
              <a:buChar char="•"/>
            </a:pPr>
            <a:r>
              <a:rPr lang="en-US" dirty="0" smtClean="0"/>
              <a:t>Notice also how </a:t>
            </a:r>
            <a:r>
              <a:rPr lang="en-US" dirty="0" err="1" smtClean="0"/>
              <a:t>setosa</a:t>
            </a:r>
            <a:r>
              <a:rPr lang="en-US" dirty="0" smtClean="0"/>
              <a:t> is omitted from the list, this is because that is the reference level (for which the intercept makes sense again). </a:t>
            </a:r>
          </a:p>
        </p:txBody>
      </p:sp>
      <p:sp>
        <p:nvSpPr>
          <p:cNvPr id="13" name="TextBox 12"/>
          <p:cNvSpPr txBox="1"/>
          <p:nvPr/>
        </p:nvSpPr>
        <p:spPr>
          <a:xfrm>
            <a:off x="7494494" y="4258095"/>
            <a:ext cx="4186518" cy="1384995"/>
          </a:xfrm>
          <a:prstGeom prst="rect">
            <a:avLst/>
          </a:prstGeom>
          <a:noFill/>
          <a:ln>
            <a:solidFill>
              <a:srgbClr val="FF0000"/>
            </a:solidFill>
          </a:ln>
        </p:spPr>
        <p:txBody>
          <a:bodyPr wrap="square" rtlCol="0">
            <a:spAutoFit/>
          </a:bodyPr>
          <a:lstStyle/>
          <a:p>
            <a:r>
              <a:rPr lang="en-US" sz="1400" dirty="0" smtClean="0"/>
              <a:t>Questions:</a:t>
            </a:r>
          </a:p>
          <a:p>
            <a:pPr marL="342900" indent="-342900">
              <a:buAutoNum type="arabicParenBoth"/>
            </a:pPr>
            <a:r>
              <a:rPr lang="en-US" sz="1400" dirty="0" smtClean="0"/>
              <a:t>Why does including this categorical variable in the model cause the intercept estimation to make logical sense again?</a:t>
            </a:r>
          </a:p>
          <a:p>
            <a:pPr marL="342900" indent="-342900">
              <a:buAutoNum type="arabicParenBoth"/>
            </a:pPr>
            <a:r>
              <a:rPr lang="en-US" sz="1400" dirty="0" smtClean="0"/>
              <a:t>What is the interpretation of a coefficient estimated for a categorical variable?</a:t>
            </a:r>
            <a:endParaRPr lang="en-US" sz="1400" dirty="0"/>
          </a:p>
        </p:txBody>
      </p:sp>
    </p:spTree>
    <p:extLst>
      <p:ext uri="{BB962C8B-B14F-4D97-AF65-F5344CB8AC3E}">
        <p14:creationId xmlns:p14="http://schemas.microsoft.com/office/powerpoint/2010/main" val="3981101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categorical variable effects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39714"/>
            <a:ext cx="7346857" cy="5461305"/>
          </a:xfrm>
          <a:prstGeom prst="rect">
            <a:avLst/>
          </a:prstGeom>
        </p:spPr>
      </p:pic>
      <p:sp>
        <p:nvSpPr>
          <p:cNvPr id="11" name="Rectangle 10"/>
          <p:cNvSpPr/>
          <p:nvPr/>
        </p:nvSpPr>
        <p:spPr>
          <a:xfrm>
            <a:off x="386230" y="3370729"/>
            <a:ext cx="7278594" cy="385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7906" y="1093694"/>
            <a:ext cx="4204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Neither of these effects is significant, but nonetheless the effects were estimated and can be interpreted as saying that “on average when compared with those of the </a:t>
            </a:r>
            <a:r>
              <a:rPr lang="en-US" dirty="0" err="1" smtClean="0"/>
              <a:t>setosa</a:t>
            </a:r>
            <a:r>
              <a:rPr lang="en-US" dirty="0" smtClean="0"/>
              <a:t> species, irises of the versicolor species had sepal lengths that were 0.2804 cm shorter, and those of </a:t>
            </a:r>
            <a:r>
              <a:rPr lang="en-US" dirty="0" err="1" smtClean="0"/>
              <a:t>virginica</a:t>
            </a:r>
            <a:r>
              <a:rPr lang="en-US" dirty="0" smtClean="0"/>
              <a:t> had 0.63456 cm shorter lengths”.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the interpretation depends on the reference level.</a:t>
            </a:r>
          </a:p>
        </p:txBody>
      </p:sp>
    </p:spTree>
    <p:extLst>
      <p:ext uri="{BB962C8B-B14F-4D97-AF65-F5344CB8AC3E}">
        <p14:creationId xmlns:p14="http://schemas.microsoft.com/office/powerpoint/2010/main" val="2508615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Changing the reference for a categorical effect in R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7241" y="975363"/>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 &lt;- relevel(</a:t>
            </a:r>
            <a:r>
              <a:rPr lang="en-US" sz="1400" b="1" dirty="0" err="1">
                <a:latin typeface="Courier New" panose="02070309020205020404" pitchFamily="49" charset="0"/>
                <a:cs typeface="Courier New" panose="02070309020205020404" pitchFamily="49" charset="0"/>
              </a:rPr>
              <a:t>as.factor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),ref='versicolor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iris.mod.1.ref2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33120" y="1986721"/>
            <a:ext cx="6253163" cy="4552191"/>
          </a:xfrm>
          <a:prstGeom prst="rect">
            <a:avLst/>
          </a:prstGeom>
        </p:spPr>
      </p:pic>
      <p:sp>
        <p:nvSpPr>
          <p:cNvPr id="5" name="Rectangle 4"/>
          <p:cNvSpPr/>
          <p:nvPr/>
        </p:nvSpPr>
        <p:spPr>
          <a:xfrm>
            <a:off x="533120" y="4052047"/>
            <a:ext cx="6064904" cy="28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17694"/>
            <a:ext cx="440167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the statistical significance of the difference in sepal length between versicolor and </a:t>
            </a:r>
            <a:r>
              <a:rPr lang="en-US" dirty="0" err="1" smtClean="0"/>
              <a:t>virginica</a:t>
            </a:r>
            <a:r>
              <a:rPr lang="en-US" dirty="0" smtClean="0"/>
              <a:t> was obfuscated in the previous model where the reference was </a:t>
            </a:r>
            <a:r>
              <a:rPr lang="en-US" dirty="0" err="1" smtClean="0"/>
              <a:t>setosa</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Choice of reference is very important in model interpretation!</a:t>
            </a:r>
            <a:endParaRPr lang="en-US" dirty="0"/>
          </a:p>
        </p:txBody>
      </p:sp>
    </p:spTree>
    <p:extLst>
      <p:ext uri="{BB962C8B-B14F-4D97-AF65-F5344CB8AC3E}">
        <p14:creationId xmlns:p14="http://schemas.microsoft.com/office/powerpoint/2010/main" val="2974441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056118" y="4357006"/>
            <a:ext cx="6191250" cy="1410989"/>
          </a:xfrm>
          <a:prstGeom prst="rect">
            <a:avLst/>
          </a:prstGeom>
        </p:spPr>
      </p:pic>
      <p:sp>
        <p:nvSpPr>
          <p:cNvPr id="2" name="Rectangle 1"/>
          <p:cNvSpPr/>
          <p:nvPr/>
        </p:nvSpPr>
        <p:spPr>
          <a:xfrm>
            <a:off x="0" y="5767995"/>
            <a:ext cx="7052346" cy="276999"/>
          </a:xfrm>
          <a:prstGeom prst="rect">
            <a:avLst/>
          </a:prstGeom>
        </p:spPr>
        <p:txBody>
          <a:bodyPr wrap="square">
            <a:spAutoFit/>
          </a:bodyPr>
          <a:lstStyle/>
          <a:p>
            <a:r>
              <a:rPr lang="en-US" sz="1200" dirty="0">
                <a:hlinkClick r:id="rId3"/>
              </a:rPr>
              <a:t>https://blogs.uoregon.edu/rclub/2015/11/03/anova-contrasts-in-r</a:t>
            </a:r>
            <a:r>
              <a:rPr lang="en-US" sz="1200" dirty="0" smtClean="0">
                <a:hlinkClick r:id="rId3"/>
              </a:rPr>
              <a:t>/</a:t>
            </a:r>
            <a:endParaRPr lang="en-US" sz="1200" dirty="0" smtClean="0"/>
          </a:p>
        </p:txBody>
      </p:sp>
      <p:sp>
        <p:nvSpPr>
          <p:cNvPr id="4" name="TextBox 3"/>
          <p:cNvSpPr txBox="1"/>
          <p:nvPr/>
        </p:nvSpPr>
        <p:spPr>
          <a:xfrm>
            <a:off x="0" y="6015783"/>
            <a:ext cx="9571838" cy="461665"/>
          </a:xfrm>
          <a:prstGeom prst="rect">
            <a:avLst/>
          </a:prstGeom>
          <a:noFill/>
        </p:spPr>
        <p:txBody>
          <a:bodyPr wrap="square" rtlCol="0">
            <a:spAutoFit/>
          </a:bodyPr>
          <a:lstStyle/>
          <a:p>
            <a:r>
              <a:rPr lang="en-US" sz="1200" dirty="0">
                <a:hlinkClick r:id="rId4"/>
              </a:rPr>
              <a:t>https://</a:t>
            </a:r>
            <a:r>
              <a:rPr lang="en-US" sz="1200" dirty="0" smtClean="0">
                <a:hlinkClick r:id="rId4"/>
              </a:rPr>
              <a:t>stackoverflow.com/questions/57297771/interpretation-of-l-q-c-4-for-logistic-regression</a:t>
            </a:r>
            <a:endParaRPr lang="en-US" sz="1200" dirty="0" smtClean="0"/>
          </a:p>
          <a:p>
            <a:endParaRPr lang="en-US" sz="1200" dirty="0"/>
          </a:p>
        </p:txBody>
      </p:sp>
      <p:sp>
        <p:nvSpPr>
          <p:cNvPr id="5" name="Rectangle 4"/>
          <p:cNvSpPr/>
          <p:nvPr/>
        </p:nvSpPr>
        <p:spPr>
          <a:xfrm>
            <a:off x="0" y="6236501"/>
            <a:ext cx="9550400" cy="461665"/>
          </a:xfrm>
          <a:prstGeom prst="rect">
            <a:avLst/>
          </a:prstGeom>
        </p:spPr>
        <p:txBody>
          <a:bodyPr wrap="square">
            <a:spAutoFit/>
          </a:bodyPr>
          <a:lstStyle/>
          <a:p>
            <a:r>
              <a:rPr lang="en-US" sz="1200" dirty="0">
                <a:hlinkClick r:id="rId5"/>
              </a:rPr>
              <a:t>https://</a:t>
            </a:r>
            <a:r>
              <a:rPr lang="en-US" sz="1200" dirty="0" smtClean="0">
                <a:hlinkClick r:id="rId5"/>
              </a:rPr>
              <a:t>github.com/RInterested/SIMULATIONS_and_PROOFS/blob/master/Contrasts%20Polynomial</a:t>
            </a:r>
            <a:endParaRPr lang="en-US" sz="1200" dirty="0" smtClean="0"/>
          </a:p>
          <a:p>
            <a:endParaRPr lang="en-US" sz="1200" dirty="0" smtClean="0"/>
          </a:p>
        </p:txBody>
      </p:sp>
      <p:sp>
        <p:nvSpPr>
          <p:cNvPr id="6" name="Rectangle 5"/>
          <p:cNvSpPr/>
          <p:nvPr/>
        </p:nvSpPr>
        <p:spPr>
          <a:xfrm>
            <a:off x="0" y="6467334"/>
            <a:ext cx="9426429" cy="461665"/>
          </a:xfrm>
          <a:prstGeom prst="rect">
            <a:avLst/>
          </a:prstGeom>
        </p:spPr>
        <p:txBody>
          <a:bodyPr wrap="square">
            <a:spAutoFit/>
          </a:bodyPr>
          <a:lstStyle/>
          <a:p>
            <a:r>
              <a:rPr lang="en-US" sz="1200" dirty="0">
                <a:hlinkClick r:id="rId6"/>
              </a:rPr>
              <a:t>https://</a:t>
            </a:r>
            <a:r>
              <a:rPr lang="en-US" sz="1200" dirty="0" smtClean="0">
                <a:hlinkClick r:id="rId6"/>
              </a:rPr>
              <a:t>stats.stackexchange.com/questions/105115/polynomial-contrasts-for-regression</a:t>
            </a:r>
            <a:endParaRPr lang="en-US" sz="1200" dirty="0" smtClean="0"/>
          </a:p>
          <a:p>
            <a:endParaRPr lang="en-US" sz="1200" dirty="0" smtClean="0"/>
          </a:p>
        </p:txBody>
      </p:sp>
      <p:sp>
        <p:nvSpPr>
          <p:cNvPr id="7" name="TextBox 6"/>
          <p:cNvSpPr txBox="1"/>
          <p:nvPr/>
        </p:nvSpPr>
        <p:spPr>
          <a:xfrm>
            <a:off x="0" y="5476682"/>
            <a:ext cx="6130637" cy="369332"/>
          </a:xfrm>
          <a:prstGeom prst="rect">
            <a:avLst/>
          </a:prstGeom>
          <a:noFill/>
        </p:spPr>
        <p:txBody>
          <a:bodyPr wrap="square" rtlCol="0">
            <a:spAutoFit/>
          </a:bodyPr>
          <a:lstStyle/>
          <a:p>
            <a:r>
              <a:rPr lang="en-US" b="1" u="sng" dirty="0" smtClean="0"/>
              <a:t>For more information on the ordinal contrast beta estimates.</a:t>
            </a:r>
            <a:endParaRPr lang="en-US" b="1" u="sng" dirty="0"/>
          </a:p>
        </p:txBody>
      </p:sp>
      <p:sp>
        <p:nvSpPr>
          <p:cNvPr id="8"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Adding Ordinal Effects in an R Model (Iris Data)</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1336" y="939714"/>
            <a:ext cx="1138843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Just as we used the ‘</a:t>
            </a:r>
            <a:r>
              <a:rPr lang="en-US" dirty="0" err="1" smtClean="0"/>
              <a:t>as.factor</a:t>
            </a:r>
            <a:r>
              <a:rPr lang="en-US" dirty="0" smtClean="0"/>
              <a:t>()’ function in the formula for the categorical variables which were unordered, we may use the ‘ordered()’ function for those which are ordered. </a:t>
            </a:r>
          </a:p>
          <a:p>
            <a:pPr marL="285750" indent="-285750">
              <a:buFont typeface="Arial" panose="020B0604020202020204" pitchFamily="34" charset="0"/>
              <a:buChar char="•"/>
            </a:pPr>
            <a:r>
              <a:rPr lang="en-US" dirty="0" smtClean="0"/>
              <a:t>First let us create an ordinal variable in the iris dataset based on the value of petal-width.  Let us create three equally sized groups with small, medium and large petal sizes.  In R we can easily do this using the ‘cut()’ function.</a:t>
            </a:r>
          </a:p>
        </p:txBody>
      </p:sp>
      <p:sp>
        <p:nvSpPr>
          <p:cNvPr id="13" name="TextBox 12"/>
          <p:cNvSpPr txBox="1"/>
          <p:nvPr/>
        </p:nvSpPr>
        <p:spPr>
          <a:xfrm>
            <a:off x="3473960" y="2283234"/>
            <a:ext cx="436078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iris$PW.O</a:t>
            </a:r>
            <a:r>
              <a:rPr lang="en-US" sz="1400" dirty="0">
                <a:latin typeface="Courier New" panose="02070309020205020404" pitchFamily="49" charset="0"/>
                <a:cs typeface="Courier New" panose="02070309020205020404" pitchFamily="49" charset="0"/>
              </a:rPr>
              <a:t> &lt;- cut(iris$Petal.Width,3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301336" y="2554505"/>
            <a:ext cx="1138843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Now regress Petal Length on this ordinal variable, and investigate the results.</a:t>
            </a:r>
          </a:p>
        </p:txBody>
      </p:sp>
      <p:sp>
        <p:nvSpPr>
          <p:cNvPr id="15" name="TextBox 14"/>
          <p:cNvSpPr txBox="1"/>
          <p:nvPr/>
        </p:nvSpPr>
        <p:spPr>
          <a:xfrm>
            <a:off x="535147" y="2923837"/>
            <a:ext cx="8170854"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iris.ordinal.form</a:t>
            </a:r>
            <a:r>
              <a:rPr lang="en-US" sz="1400" dirty="0" smtClean="0">
                <a:latin typeface="Courier New" panose="02070309020205020404" pitchFamily="49" charset="0"/>
                <a:cs typeface="Courier New" panose="02070309020205020404" pitchFamily="49" charset="0"/>
              </a:rPr>
              <a:t> &lt;- formula(</a:t>
            </a:r>
            <a:r>
              <a:rPr lang="en-US" sz="1400" dirty="0" err="1" smtClean="0">
                <a:latin typeface="Courier New" panose="02070309020205020404" pitchFamily="49" charset="0"/>
                <a:cs typeface="Courier New" panose="02070309020205020404" pitchFamily="49" charset="0"/>
              </a:rPr>
              <a:t>Petal.Length</a:t>
            </a:r>
            <a:r>
              <a:rPr lang="en-US" sz="1400" dirty="0" smtClean="0">
                <a:latin typeface="Courier New" panose="02070309020205020404" pitchFamily="49" charset="0"/>
                <a:cs typeface="Courier New" panose="02070309020205020404" pitchFamily="49" charset="0"/>
              </a:rPr>
              <a:t> ~ ordered(PW.O), </a:t>
            </a:r>
          </a:p>
          <a:p>
            <a:r>
              <a:rPr lang="en-US" sz="1400" dirty="0">
                <a:latin typeface="Courier New" panose="02070309020205020404" pitchFamily="49" charset="0"/>
                <a:cs typeface="Courier New" panose="02070309020205020404" pitchFamily="49" charset="0"/>
              </a:rPr>
              <a:t>                                                 levels = c(“(0.0976,0.9</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0.9,1.7</a:t>
            </a:r>
            <a:r>
              <a:rPr lang="en-US" sz="1400" dirty="0" smtClean="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1.7,2.5</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iris.ordinal.mod &lt;-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iris.ordinal.form</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summary(iris.ordinal.mod);  </a:t>
            </a:r>
            <a:endParaRPr lang="en-US" sz="1400" dirty="0">
              <a:latin typeface="Courier New" panose="02070309020205020404" pitchFamily="49" charset="0"/>
              <a:cs typeface="Courier New" panose="02070309020205020404" pitchFamily="49" charset="0"/>
            </a:endParaRPr>
          </a:p>
        </p:txBody>
      </p:sp>
      <p:cxnSp>
        <p:nvCxnSpPr>
          <p:cNvPr id="18" name="Elbow Connector 17"/>
          <p:cNvCxnSpPr>
            <a:endCxn id="16" idx="1"/>
          </p:cNvCxnSpPr>
          <p:nvPr/>
        </p:nvCxnSpPr>
        <p:spPr>
          <a:xfrm>
            <a:off x="5060376" y="4308834"/>
            <a:ext cx="995742" cy="753667"/>
          </a:xfrm>
          <a:prstGeom prst="bentConnector3">
            <a:avLst>
              <a:gd name="adj1" fmla="val 50000"/>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51743" y="2475861"/>
            <a:ext cx="2704285" cy="1200329"/>
          </a:xfrm>
          <a:prstGeom prst="rect">
            <a:avLst/>
          </a:prstGeom>
          <a:noFill/>
        </p:spPr>
        <p:txBody>
          <a:bodyPr wrap="square" rtlCol="0">
            <a:spAutoFit/>
          </a:bodyPr>
          <a:lstStyle/>
          <a:p>
            <a:r>
              <a:rPr lang="en-US" dirty="0" smtClean="0"/>
              <a:t>“.L” is Linear “.Q” quadratic, “.C” cubic, “^4” and so on, fourth and higher ordered trends</a:t>
            </a:r>
            <a:endParaRPr lang="en-US" dirty="0"/>
          </a:p>
        </p:txBody>
      </p:sp>
      <p:sp>
        <p:nvSpPr>
          <p:cNvPr id="20" name="Rectangle 19"/>
          <p:cNvSpPr/>
          <p:nvPr/>
        </p:nvSpPr>
        <p:spPr>
          <a:xfrm>
            <a:off x="20782" y="4357006"/>
            <a:ext cx="5579918" cy="1200329"/>
          </a:xfrm>
          <a:prstGeom prst="rect">
            <a:avLst/>
          </a:prstGeom>
        </p:spPr>
        <p:txBody>
          <a:bodyPr wrap="square">
            <a:spAutoFit/>
          </a:bodyPr>
          <a:lstStyle/>
          <a:p>
            <a:r>
              <a:rPr lang="en-US" dirty="0" smtClean="0"/>
              <a:t>Interpretation of </a:t>
            </a:r>
            <a:r>
              <a:rPr lang="en-US" dirty="0"/>
              <a:t>Estimates is hard in this case, A significant result really only indicates that there is statistical evidence of a </a:t>
            </a:r>
            <a:r>
              <a:rPr lang="en-US" dirty="0" smtClean="0"/>
              <a:t>Linear/Quadratic/Cubic/etc… </a:t>
            </a:r>
            <a:r>
              <a:rPr lang="en-US" dirty="0"/>
              <a:t>trend by level.</a:t>
            </a:r>
          </a:p>
        </p:txBody>
      </p:sp>
    </p:spTree>
    <p:extLst>
      <p:ext uri="{BB962C8B-B14F-4D97-AF65-F5344CB8AC3E}">
        <p14:creationId xmlns:p14="http://schemas.microsoft.com/office/powerpoint/2010/main" val="3116201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557" y="1618513"/>
            <a:ext cx="5933675" cy="5057108"/>
          </a:xfrm>
          <a:prstGeom prst="rect">
            <a:avLst/>
          </a:prstGeom>
        </p:spPr>
      </p:pic>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smtClean="0">
                <a:latin typeface="Courier New" panose="02070309020205020404" pitchFamily="49" charset="0"/>
                <a:cs typeface="Courier New" panose="02070309020205020404" pitchFamily="49" charset="0"/>
              </a:rPr>
              <a:t>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Petal.Width+Species</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plot() on a </a:t>
            </a:r>
            <a:r>
              <a:rPr lang="en-US" dirty="0" err="1" smtClean="0"/>
              <a:t>glm</a:t>
            </a:r>
            <a:r>
              <a:rPr lang="en-US" dirty="0" smtClean="0"/>
              <a:t> object will give useful information and diagnostics for validating and assessing the validity of the assumptions for using a generalized linear model.</a:t>
            </a:r>
          </a:p>
          <a:p>
            <a:pPr marL="285750" indent="-285750">
              <a:buFont typeface="Arial" panose="020B0604020202020204" pitchFamily="34" charset="0"/>
              <a:buChar char="•"/>
            </a:pPr>
            <a:r>
              <a:rPr lang="en-US" dirty="0" smtClean="0"/>
              <a:t>The first plot gives the actual predicted value from the model for each </a:t>
            </a:r>
            <a:r>
              <a:rPr lang="en-US" dirty="0" err="1" smtClean="0"/>
              <a:t>datapoint</a:t>
            </a:r>
            <a:r>
              <a:rPr lang="en-US" dirty="0"/>
              <a:t> </a:t>
            </a:r>
            <a:r>
              <a:rPr lang="en-US" dirty="0" smtClean="0"/>
              <a:t>on the x-axis, and the associated residual on the y-axis. </a:t>
            </a:r>
          </a:p>
          <a:p>
            <a:pPr marL="285750" indent="-285750">
              <a:buFont typeface="Arial" panose="020B0604020202020204" pitchFamily="34" charset="0"/>
              <a:buChar char="•"/>
            </a:pPr>
            <a:r>
              <a:rPr lang="en-US" dirty="0" smtClean="0"/>
              <a:t>This gives the user the ability to determine whether the residuals tended to depend in any obvious or meaningful way on the actual value that is predicted. </a:t>
            </a:r>
          </a:p>
          <a:p>
            <a:pPr marL="285750" indent="-285750">
              <a:buFont typeface="Arial" panose="020B0604020202020204" pitchFamily="34" charset="0"/>
              <a:buChar char="•"/>
            </a:pPr>
            <a:r>
              <a:rPr lang="en-US" dirty="0" smtClean="0"/>
              <a:t>All points which produce a particularly high residual value will be labeled on this plot.</a:t>
            </a:r>
            <a:endParaRPr lang="en-US" dirty="0"/>
          </a:p>
        </p:txBody>
      </p:sp>
    </p:spTree>
    <p:extLst>
      <p:ext uri="{BB962C8B-B14F-4D97-AF65-F5344CB8AC3E}">
        <p14:creationId xmlns:p14="http://schemas.microsoft.com/office/powerpoint/2010/main" val="2825324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next plot, the standardized Pearson Residuals from the model (Observed-Expected/Standard Error) are plotted against what would be expected from the standard normal distribution for specific quantiles. </a:t>
            </a:r>
          </a:p>
          <a:p>
            <a:pPr marL="285750" indent="-285750">
              <a:buFont typeface="Arial" panose="020B0604020202020204" pitchFamily="34" charset="0"/>
              <a:buChar char="•"/>
            </a:pPr>
            <a:r>
              <a:rPr lang="en-US" dirty="0" smtClean="0"/>
              <a:t>In this plot we can determine whether the models residuals tend to follow the normal distribution (a key assumption for the multivariate Linear Model – which assumes the Gaussian distribution for the errors) or whether and by how much they diverge. </a:t>
            </a:r>
          </a:p>
          <a:p>
            <a:pPr marL="285750" indent="-285750">
              <a:buFont typeface="Arial" panose="020B0604020202020204" pitchFamily="34" charset="0"/>
              <a:buChar char="•"/>
            </a:pPr>
            <a:r>
              <a:rPr lang="en-US" dirty="0" smtClean="0"/>
              <a:t>Again, the extreme observations of the data here are labeled by their ID.</a:t>
            </a:r>
          </a:p>
          <a:p>
            <a:pPr marL="285750" indent="-285750">
              <a:buFont typeface="Arial" panose="020B0604020202020204" pitchFamily="34" charset="0"/>
              <a:buChar char="•"/>
            </a:pPr>
            <a:r>
              <a:rPr lang="en-US" dirty="0" smtClean="0"/>
              <a:t>The diagonal line indicates perfect correspondence to the normal distribution. </a:t>
            </a:r>
          </a:p>
        </p:txBody>
      </p:sp>
      <p:pic>
        <p:nvPicPr>
          <p:cNvPr id="5" name="Picture 4"/>
          <p:cNvPicPr>
            <a:picLocks noChangeAspect="1"/>
          </p:cNvPicPr>
          <p:nvPr/>
        </p:nvPicPr>
        <p:blipFill>
          <a:blip r:embed="rId2"/>
          <a:stretch>
            <a:fillRect/>
          </a:stretch>
        </p:blipFill>
        <p:spPr>
          <a:xfrm>
            <a:off x="396172" y="1618513"/>
            <a:ext cx="5389486" cy="4976674"/>
          </a:xfrm>
          <a:prstGeom prst="rect">
            <a:avLst/>
          </a:prstGeom>
        </p:spPr>
      </p:pic>
    </p:spTree>
    <p:extLst>
      <p:ext uri="{BB962C8B-B14F-4D97-AF65-F5344CB8AC3E}">
        <p14:creationId xmlns:p14="http://schemas.microsoft.com/office/powerpoint/2010/main" val="1040134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a:t>
            </a:r>
            <a:r>
              <a:rPr lang="en-US" dirty="0" smtClean="0">
                <a:latin typeface="Times New Roman" panose="02020603050405020304" pitchFamily="18" charset="0"/>
                <a:cs typeface="Times New Roman" panose="02020603050405020304" pitchFamily="18" charset="0"/>
              </a:rPr>
              <a:t>or linearly related (Transforming </a:t>
            </a:r>
            <a:r>
              <a:rPr lang="en-US" dirty="0" smtClean="0">
                <a:latin typeface="Times New Roman" panose="02020603050405020304" pitchFamily="18" charset="0"/>
                <a:cs typeface="Times New Roman" panose="02020603050405020304" pitchFamily="18" charset="0"/>
              </a:rPr>
              <a:t>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Tentative Bonus - Survival Modeling:</a:t>
            </a: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can I perform Cox Proportional Hazards Regression and check the </a:t>
            </a:r>
          </a:p>
          <a:p>
            <a:pPr lvl="1"/>
            <a:r>
              <a:rPr lang="en-US" i="1" dirty="0" smtClean="0">
                <a:latin typeface="Times New Roman" panose="02020603050405020304" pitchFamily="18" charset="0"/>
                <a:cs typeface="Times New Roman" panose="02020603050405020304" pitchFamily="18" charset="0"/>
              </a:rPr>
              <a:t>	proportional hazards assumptions in </a:t>
            </a:r>
            <a:r>
              <a:rPr lang="en-US" i="1" dirty="0" smtClean="0">
                <a:latin typeface="Courier New" panose="02070309020205020404" pitchFamily="49" charset="0"/>
                <a:cs typeface="Courier New" panose="02070309020205020404" pitchFamily="49" charset="0"/>
              </a:rPr>
              <a:t>R</a:t>
            </a:r>
            <a:r>
              <a:rPr lang="en-US"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the user gets the opportunity to assess the heteroscedasticity of the errors again (the dependence of the errors – in this case represented as the square root of the standard </a:t>
            </a:r>
            <a:r>
              <a:rPr lang="en-US" dirty="0" err="1" smtClean="0"/>
              <a:t>pearson</a:t>
            </a:r>
            <a:r>
              <a:rPr lang="en-US" dirty="0" smtClean="0"/>
              <a:t> residual, a quantity expected to be roughly normally distributed – on the actual predicted value).</a:t>
            </a:r>
          </a:p>
          <a:p>
            <a:pPr marL="285750" indent="-285750">
              <a:buFont typeface="Arial" panose="020B0604020202020204" pitchFamily="34" charset="0"/>
              <a:buChar char="•"/>
            </a:pPr>
            <a:r>
              <a:rPr lang="en-US" dirty="0" smtClean="0"/>
              <a:t>The distribution should tend to show more observations nearer the moving average (indicated by the read line) and fewer observations as the residual moves away from the mean.</a:t>
            </a:r>
          </a:p>
          <a:p>
            <a:pPr marL="285750" indent="-285750">
              <a:buFont typeface="Arial" panose="020B0604020202020204" pitchFamily="34" charset="0"/>
              <a:buChar char="•"/>
            </a:pPr>
            <a:r>
              <a:rPr lang="en-US" dirty="0" smtClean="0"/>
              <a:t>This plot also allows the assessment of the distribution of the errors across the predicted values (the scale and location across predicted values is visualized). </a:t>
            </a:r>
          </a:p>
        </p:txBody>
      </p:sp>
      <p:pic>
        <p:nvPicPr>
          <p:cNvPr id="4" name="Picture 3"/>
          <p:cNvPicPr>
            <a:picLocks noChangeAspect="1"/>
          </p:cNvPicPr>
          <p:nvPr/>
        </p:nvPicPr>
        <p:blipFill>
          <a:blip r:embed="rId2"/>
          <a:stretch>
            <a:fillRect/>
          </a:stretch>
        </p:blipFill>
        <p:spPr>
          <a:xfrm>
            <a:off x="396172" y="1853738"/>
            <a:ext cx="5063072" cy="4675262"/>
          </a:xfrm>
          <a:prstGeom prst="rect">
            <a:avLst/>
          </a:prstGeom>
        </p:spPr>
      </p:pic>
    </p:spTree>
    <p:extLst>
      <p:ext uri="{BB962C8B-B14F-4D97-AF65-F5344CB8AC3E}">
        <p14:creationId xmlns:p14="http://schemas.microsoft.com/office/powerpoint/2010/main" val="1756211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485509"/>
            <a:ext cx="52785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of the four plots produced by using plot() on a </a:t>
            </a:r>
            <a:r>
              <a:rPr lang="en-US" dirty="0" err="1" smtClean="0"/>
              <a:t>glm</a:t>
            </a:r>
            <a:r>
              <a:rPr lang="en-US" dirty="0" smtClean="0"/>
              <a:t> object shows a plot of the residuals vs. the leverage of an observation. </a:t>
            </a:r>
          </a:p>
          <a:p>
            <a:pPr marL="285750" indent="-285750">
              <a:buFont typeface="Arial" panose="020B0604020202020204" pitchFamily="34" charset="0"/>
              <a:buChar char="•"/>
            </a:pPr>
            <a:r>
              <a:rPr lang="en-US" dirty="0" smtClean="0"/>
              <a:t>The leverage is a measure of how influential an observation is on the estimation of the parameters in the model, such that the higher the leverage the more influence the observation has on the final estimation of the model effects. </a:t>
            </a:r>
          </a:p>
          <a:p>
            <a:pPr marL="285750" indent="-285750">
              <a:buFont typeface="Arial" panose="020B0604020202020204" pitchFamily="34" charset="0"/>
              <a:buChar char="•"/>
            </a:pPr>
            <a:r>
              <a:rPr lang="en-US" dirty="0" smtClean="0"/>
              <a:t>In this plot we can determine whether there are any outlying values which have a large influence on the parameter estimation, while retaining a large error. </a:t>
            </a:r>
          </a:p>
          <a:p>
            <a:pPr marL="285750" indent="-285750">
              <a:buFont typeface="Arial" panose="020B0604020202020204" pitchFamily="34" charset="0"/>
              <a:buChar char="•"/>
            </a:pPr>
            <a:r>
              <a:rPr lang="en-US" dirty="0" smtClean="0"/>
              <a:t>Such observations could stand to be removed when generalizing the model, as these indicate special-case observations not appropriate for use in forming general models.</a:t>
            </a:r>
          </a:p>
        </p:txBody>
      </p:sp>
      <p:pic>
        <p:nvPicPr>
          <p:cNvPr id="5" name="Picture 4"/>
          <p:cNvPicPr>
            <a:picLocks noChangeAspect="1"/>
          </p:cNvPicPr>
          <p:nvPr/>
        </p:nvPicPr>
        <p:blipFill>
          <a:blip r:embed="rId2"/>
          <a:stretch>
            <a:fillRect/>
          </a:stretch>
        </p:blipFill>
        <p:spPr>
          <a:xfrm>
            <a:off x="519358" y="1618513"/>
            <a:ext cx="5459172" cy="5041022"/>
          </a:xfrm>
          <a:prstGeom prst="rect">
            <a:avLst/>
          </a:prstGeom>
        </p:spPr>
      </p:pic>
    </p:spTree>
    <p:extLst>
      <p:ext uri="{BB962C8B-B14F-4D97-AF65-F5344CB8AC3E}">
        <p14:creationId xmlns:p14="http://schemas.microsoft.com/office/powerpoint/2010/main" val="248665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Using an estimated Linear Model for Prediction (Interpolation)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 y="781396"/>
            <a:ext cx="1135518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a fitted model in R to predicted outcome variables for new data (or data held out, or included in the original model effect estimation). </a:t>
            </a:r>
            <a:endParaRPr lang="en-US" dirty="0"/>
          </a:p>
        </p:txBody>
      </p:sp>
      <p:pic>
        <p:nvPicPr>
          <p:cNvPr id="4" name="Picture 3"/>
          <p:cNvPicPr>
            <a:picLocks noChangeAspect="1"/>
          </p:cNvPicPr>
          <p:nvPr/>
        </p:nvPicPr>
        <p:blipFill>
          <a:blip r:embed="rId2"/>
          <a:stretch>
            <a:fillRect/>
          </a:stretch>
        </p:blipFill>
        <p:spPr>
          <a:xfrm>
            <a:off x="292558" y="1978428"/>
            <a:ext cx="4928038" cy="4550571"/>
          </a:xfrm>
          <a:prstGeom prst="rect">
            <a:avLst/>
          </a:prstGeom>
        </p:spPr>
      </p:pic>
      <p:sp>
        <p:nvSpPr>
          <p:cNvPr id="5" name="TextBox 4"/>
          <p:cNvSpPr txBox="1"/>
          <p:nvPr/>
        </p:nvSpPr>
        <p:spPr>
          <a:xfrm>
            <a:off x="5444836" y="2022348"/>
            <a:ext cx="615973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the predict() function on a </a:t>
            </a:r>
            <a:r>
              <a:rPr lang="en-US" dirty="0" err="1" smtClean="0"/>
              <a:t>glm</a:t>
            </a:r>
            <a:r>
              <a:rPr lang="en-US" dirty="0" smtClean="0"/>
              <a:t>() object, and some new data in order to make predictions about the dependent variable.</a:t>
            </a:r>
          </a:p>
          <a:p>
            <a:pPr marL="285750" indent="-285750">
              <a:buFont typeface="Arial" panose="020B0604020202020204" pitchFamily="34" charset="0"/>
              <a:buChar char="•"/>
            </a:pPr>
            <a:r>
              <a:rPr lang="en-US" dirty="0" smtClean="0"/>
              <a:t>For example in the R code below, replace 1,2, and 3 with the new data for prediction.</a:t>
            </a:r>
          </a:p>
        </p:txBody>
      </p:sp>
      <p:sp>
        <p:nvSpPr>
          <p:cNvPr id="6" name="TextBox 5"/>
          <p:cNvSpPr txBox="1"/>
          <p:nvPr/>
        </p:nvSpPr>
        <p:spPr>
          <a:xfrm>
            <a:off x="1130530" y="1427727"/>
            <a:ext cx="8817033"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7" name="TextBox 6"/>
          <p:cNvSpPr txBox="1"/>
          <p:nvPr/>
        </p:nvSpPr>
        <p:spPr>
          <a:xfrm>
            <a:off x="5746866" y="3602384"/>
            <a:ext cx="5608319"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predict(</a:t>
            </a:r>
            <a:r>
              <a:rPr lang="en-US" sz="1400" b="1" dirty="0" err="1" smtClean="0">
                <a:latin typeface="Courier New" panose="02070309020205020404" pitchFamily="49" charset="0"/>
                <a:cs typeface="Courier New" panose="02070309020205020404" pitchFamily="49" charset="0"/>
              </a:rPr>
              <a:t>iris.pmod,data.frame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Sepal.Width</a:t>
            </a:r>
            <a:r>
              <a:rPr lang="en-US" sz="1400" b="1" dirty="0" smtClean="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8" name="TextBox 7"/>
          <p:cNvSpPr txBox="1"/>
          <p:nvPr/>
        </p:nvSpPr>
        <p:spPr>
          <a:xfrm>
            <a:off x="5444836" y="4341048"/>
            <a:ext cx="61597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Left we can see a plot of the Sepal Length predictions on 20 previously unseen observations from a LM trained on 130 observations, with the true values plotted on the Y-axis.</a:t>
            </a:r>
          </a:p>
        </p:txBody>
      </p:sp>
    </p:spTree>
    <p:extLst>
      <p:ext uri="{BB962C8B-B14F-4D97-AF65-F5344CB8AC3E}">
        <p14:creationId xmlns:p14="http://schemas.microsoft.com/office/powerpoint/2010/main" val="2875339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4480" y="779335"/>
            <a:ext cx="7797339"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4" name="TextBox 3"/>
          <p:cNvSpPr txBox="1"/>
          <p:nvPr/>
        </p:nvSpPr>
        <p:spPr>
          <a:xfrm>
            <a:off x="407323" y="1377369"/>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Coef</a:t>
            </a:r>
            <a:r>
              <a:rPr lang="en-US" dirty="0" smtClean="0"/>
              <a:t>(), coefficients() – Will return vector with numerical coefficient estimates (including intercept).</a:t>
            </a:r>
            <a:endParaRPr lang="en-US" dirty="0"/>
          </a:p>
        </p:txBody>
      </p:sp>
      <p:sp>
        <p:nvSpPr>
          <p:cNvPr id="5" name="TextBox 4"/>
          <p:cNvSpPr txBox="1"/>
          <p:nvPr/>
        </p:nvSpPr>
        <p:spPr>
          <a:xfrm>
            <a:off x="681643" y="1862761"/>
            <a:ext cx="2252750"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coef</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65159" y="1788050"/>
            <a:ext cx="5572125" cy="457200"/>
          </a:xfrm>
          <a:prstGeom prst="rect">
            <a:avLst/>
          </a:prstGeom>
        </p:spPr>
      </p:pic>
      <p:cxnSp>
        <p:nvCxnSpPr>
          <p:cNvPr id="8" name="Straight Arrow Connector 7"/>
          <p:cNvCxnSpPr>
            <a:stCxn id="5" idx="3"/>
            <a:endCxn id="6" idx="1"/>
          </p:cNvCxnSpPr>
          <p:nvPr/>
        </p:nvCxnSpPr>
        <p:spPr>
          <a:xfrm>
            <a:off x="2934393" y="2016650"/>
            <a:ext cx="1630766"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323" y="2319478"/>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AIC(), BIC(), deviance(), and </a:t>
            </a:r>
            <a:r>
              <a:rPr lang="en-US" dirty="0" err="1" smtClean="0"/>
              <a:t>logLik</a:t>
            </a:r>
            <a:r>
              <a:rPr lang="en-US" dirty="0" smtClean="0"/>
              <a:t>() – Will return each of these values for the model.</a:t>
            </a:r>
            <a:endParaRPr lang="en-US" dirty="0"/>
          </a:p>
        </p:txBody>
      </p:sp>
      <p:sp>
        <p:nvSpPr>
          <p:cNvPr id="13" name="TextBox 12"/>
          <p:cNvSpPr txBox="1"/>
          <p:nvPr/>
        </p:nvSpPr>
        <p:spPr>
          <a:xfrm>
            <a:off x="681643" y="2791727"/>
            <a:ext cx="7980218"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smtClean="0">
                <a:latin typeface="Courier New" panose="02070309020205020404" pitchFamily="49" charset="0"/>
                <a:cs typeface="Courier New" panose="02070309020205020404" pitchFamily="49" charset="0"/>
              </a:rPr>
              <a:t>c(AIC(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),BIC(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),deviance(</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logLik</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15" name="Picture 14"/>
          <p:cNvPicPr>
            <a:picLocks noChangeAspect="1"/>
          </p:cNvPicPr>
          <p:nvPr/>
        </p:nvPicPr>
        <p:blipFill>
          <a:blip r:embed="rId3"/>
          <a:stretch>
            <a:fillRect/>
          </a:stretch>
        </p:blipFill>
        <p:spPr>
          <a:xfrm>
            <a:off x="9163743" y="2700337"/>
            <a:ext cx="2476500" cy="485775"/>
          </a:xfrm>
          <a:prstGeom prst="rect">
            <a:avLst/>
          </a:prstGeom>
        </p:spPr>
      </p:pic>
      <p:cxnSp>
        <p:nvCxnSpPr>
          <p:cNvPr id="17" name="Straight Arrow Connector 16"/>
          <p:cNvCxnSpPr>
            <a:stCxn id="13" idx="3"/>
            <a:endCxn id="15" idx="1"/>
          </p:cNvCxnSpPr>
          <p:nvPr/>
        </p:nvCxnSpPr>
        <p:spPr>
          <a:xfrm flipV="1">
            <a:off x="8661861" y="2943225"/>
            <a:ext cx="501882" cy="2391"/>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323" y="3352366"/>
            <a:ext cx="1148819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Aov</a:t>
            </a:r>
            <a:r>
              <a:rPr lang="en-US" dirty="0" smtClean="0"/>
              <a:t>(), </a:t>
            </a:r>
            <a:r>
              <a:rPr lang="en-US" dirty="0" err="1" smtClean="0"/>
              <a:t>anova</a:t>
            </a:r>
            <a:r>
              <a:rPr lang="en-US" dirty="0" smtClean="0"/>
              <a:t>(). – give information about the analysis of variance (or deviance) in the model.</a:t>
            </a:r>
          </a:p>
          <a:p>
            <a:pPr marL="285750" indent="-285750">
              <a:buFont typeface="Arial" panose="020B0604020202020204" pitchFamily="34" charset="0"/>
              <a:buChar char="•"/>
            </a:pPr>
            <a:r>
              <a:rPr lang="en-US" dirty="0" err="1" smtClean="0"/>
              <a:t>fitted.values</a:t>
            </a:r>
            <a:r>
              <a:rPr lang="en-US" dirty="0" smtClean="0"/>
              <a:t>(). – provides a vector with estimates of the dependent effect for each observation used in estimation.</a:t>
            </a:r>
          </a:p>
          <a:p>
            <a:pPr marL="285750" indent="-285750">
              <a:buFont typeface="Arial" panose="020B0604020202020204" pitchFamily="34" charset="0"/>
              <a:buChar char="•"/>
            </a:pPr>
            <a:r>
              <a:rPr lang="en-US" dirty="0" err="1" smtClean="0"/>
              <a:t>Resid</a:t>
            </a:r>
            <a:r>
              <a:rPr lang="en-US" dirty="0" smtClean="0"/>
              <a:t>(), residuals(). – gives the true value minus the predicted value for all observations used in the estimation. </a:t>
            </a:r>
          </a:p>
          <a:p>
            <a:pPr marL="285750" indent="-285750">
              <a:buFont typeface="Arial" panose="020B0604020202020204" pitchFamily="34" charset="0"/>
              <a:buChar char="•"/>
            </a:pPr>
            <a:r>
              <a:rPr lang="en-US" dirty="0" err="1" smtClean="0"/>
              <a:t>Confint</a:t>
            </a:r>
            <a:r>
              <a:rPr lang="en-US" dirty="0" smtClean="0"/>
              <a:t>(). – produce confidence intervals for estimated effects using profile likelihood</a:t>
            </a:r>
          </a:p>
          <a:p>
            <a:pPr marL="285750" indent="-285750">
              <a:buFont typeface="Arial" panose="020B0604020202020204" pitchFamily="34" charset="0"/>
              <a:buChar char="•"/>
            </a:pPr>
            <a:r>
              <a:rPr lang="en-US" dirty="0" err="1" smtClean="0"/>
              <a:t>Case.names</a:t>
            </a:r>
            <a:r>
              <a:rPr lang="en-US" dirty="0" smtClean="0"/>
              <a:t>(), </a:t>
            </a:r>
            <a:r>
              <a:rPr lang="en-US" dirty="0" err="1" smtClean="0"/>
              <a:t>variable.names</a:t>
            </a:r>
            <a:r>
              <a:rPr lang="en-US" dirty="0" smtClean="0"/>
              <a:t>() – retrieve the row and column names used in training the model. </a:t>
            </a:r>
          </a:p>
          <a:p>
            <a:pPr marL="285750" indent="-285750">
              <a:buFont typeface="Arial" panose="020B0604020202020204" pitchFamily="34" charset="0"/>
              <a:buChar char="•"/>
            </a:pPr>
            <a:r>
              <a:rPr lang="en-US" dirty="0" err="1" smtClean="0"/>
              <a:t>Influence.measures</a:t>
            </a:r>
            <a:r>
              <a:rPr lang="en-US" dirty="0" smtClean="0"/>
              <a:t>() – Retrieve matrix with measures of how influential each observation was on overall estimation</a:t>
            </a:r>
          </a:p>
          <a:p>
            <a:pPr marL="285750" indent="-285750">
              <a:buFont typeface="Arial" panose="020B0604020202020204" pitchFamily="34" charset="0"/>
              <a:buChar char="•"/>
            </a:pPr>
            <a:r>
              <a:rPr lang="en-US" dirty="0" err="1" smtClean="0"/>
              <a:t>Model.frame</a:t>
            </a:r>
            <a:r>
              <a:rPr lang="en-US" dirty="0" smtClean="0"/>
              <a:t>(), - </a:t>
            </a:r>
            <a:r>
              <a:rPr lang="en-US" dirty="0" err="1" smtClean="0"/>
              <a:t>dataframe</a:t>
            </a:r>
            <a:r>
              <a:rPr lang="en-US" dirty="0" smtClean="0"/>
              <a:t> originally used to train model </a:t>
            </a:r>
          </a:p>
          <a:p>
            <a:pPr marL="285750" indent="-285750">
              <a:buFont typeface="Arial" panose="020B0604020202020204" pitchFamily="34" charset="0"/>
              <a:buChar char="•"/>
            </a:pPr>
            <a:r>
              <a:rPr lang="en-US" dirty="0" err="1" smtClean="0"/>
              <a:t>Model.matrix</a:t>
            </a:r>
            <a:r>
              <a:rPr lang="en-US" dirty="0" smtClean="0"/>
              <a:t>(),- </a:t>
            </a:r>
            <a:r>
              <a:rPr lang="en-US" dirty="0" err="1" smtClean="0"/>
              <a:t>dataframe</a:t>
            </a:r>
            <a:r>
              <a:rPr lang="en-US" dirty="0" smtClean="0"/>
              <a:t> with training variables (and all 1’s column for intercept – </a:t>
            </a:r>
            <a:r>
              <a:rPr lang="en-US" dirty="0" err="1" smtClean="0"/>
              <a:t>desing</a:t>
            </a:r>
            <a:r>
              <a:rPr lang="en-US" dirty="0" smtClean="0"/>
              <a:t> matrix)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4897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 (continued)</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Effects(), - get the effects (for all terms in the model, and the resulting orthogonal effects (for residuals))</a:t>
            </a:r>
          </a:p>
          <a:p>
            <a:pPr marL="285750" indent="-285750">
              <a:buFont typeface="Arial" panose="020B0604020202020204" pitchFamily="34" charset="0"/>
              <a:buChar char="•"/>
            </a:pPr>
            <a:r>
              <a:rPr lang="en-US" dirty="0" err="1" smtClean="0"/>
              <a:t>Proj</a:t>
            </a:r>
            <a:r>
              <a:rPr lang="en-US" dirty="0" smtClean="0"/>
              <a:t>(), - Will produce projections (evaluated or </a:t>
            </a:r>
            <a:r>
              <a:rPr lang="en-US" dirty="0" err="1" smtClean="0"/>
              <a:t>fitted.values</a:t>
            </a:r>
            <a:r>
              <a:rPr lang="en-US" dirty="0" smtClean="0"/>
              <a:t> in </a:t>
            </a:r>
            <a:r>
              <a:rPr lang="en-US" dirty="0" err="1" smtClean="0"/>
              <a:t>glm</a:t>
            </a:r>
            <a:r>
              <a:rPr lang="en-US" dirty="0" smtClean="0"/>
              <a:t>) for all modeled data. </a:t>
            </a:r>
          </a:p>
          <a:p>
            <a:pPr marL="285750" indent="-285750">
              <a:buFont typeface="Arial" panose="020B0604020202020204" pitchFamily="34" charset="0"/>
              <a:buChar char="•"/>
            </a:pPr>
            <a:r>
              <a:rPr lang="en-US" dirty="0" err="1" smtClean="0"/>
              <a:t>Vcov</a:t>
            </a:r>
            <a:r>
              <a:rPr lang="en-US" dirty="0" smtClean="0"/>
              <a:t>(), - Get the variance covariance matrix for the model terms. </a:t>
            </a:r>
          </a:p>
          <a:p>
            <a:pPr marL="285750" indent="-285750">
              <a:buFont typeface="Arial" panose="020B0604020202020204" pitchFamily="34" charset="0"/>
              <a:buChar char="•"/>
            </a:pPr>
            <a:r>
              <a:rPr lang="en-US" dirty="0" smtClean="0"/>
              <a:t>Weights(), - extract weights (should be all ones in linear models such as this). </a:t>
            </a:r>
          </a:p>
          <a:p>
            <a:pPr marL="285750" indent="-285750">
              <a:buFont typeface="Arial" panose="020B0604020202020204" pitchFamily="34" charset="0"/>
              <a:buChar char="•"/>
            </a:pPr>
            <a:r>
              <a:rPr lang="en-US" dirty="0" err="1" smtClean="0"/>
              <a:t>Confint</a:t>
            </a:r>
            <a:r>
              <a:rPr lang="en-US" dirty="0" smtClean="0"/>
              <a:t>(),- assumes normality + builds confidence intervals correspondingly if </a:t>
            </a:r>
            <a:r>
              <a:rPr lang="en-US" dirty="0" err="1" smtClean="0"/>
              <a:t>vcov</a:t>
            </a:r>
            <a:r>
              <a:rPr lang="en-US" dirty="0" smtClean="0"/>
              <a:t> and </a:t>
            </a:r>
            <a:r>
              <a:rPr lang="en-US" dirty="0" err="1" smtClean="0"/>
              <a:t>coef</a:t>
            </a:r>
            <a:r>
              <a:rPr lang="en-US" dirty="0" smtClean="0"/>
              <a:t> functions available for object.</a:t>
            </a:r>
          </a:p>
          <a:p>
            <a:pPr marL="285750" indent="-285750">
              <a:buFont typeface="Arial" panose="020B0604020202020204" pitchFamily="34" charset="0"/>
              <a:buChar char="•"/>
            </a:pPr>
            <a:endParaRPr lang="en-US" dirty="0"/>
          </a:p>
        </p:txBody>
      </p:sp>
      <p:sp>
        <p:nvSpPr>
          <p:cNvPr id="14" name="TextBox 13"/>
          <p:cNvSpPr txBox="1"/>
          <p:nvPr/>
        </p:nvSpPr>
        <p:spPr>
          <a:xfrm>
            <a:off x="1088966" y="2914218"/>
            <a:ext cx="2427317"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confint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4252912" y="2548994"/>
            <a:ext cx="3686175" cy="1038225"/>
          </a:xfrm>
          <a:prstGeom prst="rect">
            <a:avLst/>
          </a:prstGeom>
        </p:spPr>
      </p:pic>
      <p:cxnSp>
        <p:nvCxnSpPr>
          <p:cNvPr id="10" name="Straight Arrow Connector 9"/>
          <p:cNvCxnSpPr>
            <a:stCxn id="14" idx="3"/>
            <a:endCxn id="7" idx="1"/>
          </p:cNvCxnSpPr>
          <p:nvPr/>
        </p:nvCxnSpPr>
        <p:spPr>
          <a:xfrm>
            <a:off x="3516283" y="3068107"/>
            <a:ext cx="736629"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252912" y="4708379"/>
            <a:ext cx="6924675" cy="1057275"/>
          </a:xfrm>
          <a:prstGeom prst="rect">
            <a:avLst/>
          </a:prstGeom>
        </p:spPr>
      </p:pic>
      <p:sp>
        <p:nvSpPr>
          <p:cNvPr id="18" name="TextBox 17"/>
          <p:cNvSpPr txBox="1"/>
          <p:nvPr/>
        </p:nvSpPr>
        <p:spPr>
          <a:xfrm>
            <a:off x="1199803" y="5083128"/>
            <a:ext cx="211697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vcov</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cxnSp>
        <p:nvCxnSpPr>
          <p:cNvPr id="19" name="Straight Arrow Connector 18"/>
          <p:cNvCxnSpPr>
            <a:stCxn id="18" idx="3"/>
            <a:endCxn id="11" idx="1"/>
          </p:cNvCxnSpPr>
          <p:nvPr/>
        </p:nvCxnSpPr>
        <p:spPr>
          <a:xfrm>
            <a:off x="3316779" y="5237017"/>
            <a:ext cx="936133"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0327" y="3699720"/>
            <a:ext cx="11421688" cy="923330"/>
          </a:xfrm>
          <a:prstGeom prst="rect">
            <a:avLst/>
          </a:prstGeom>
          <a:noFill/>
        </p:spPr>
        <p:txBody>
          <a:bodyPr wrap="square" rtlCol="0">
            <a:spAutoFit/>
          </a:bodyPr>
          <a:lstStyle/>
          <a:p>
            <a:r>
              <a:rPr lang="en-US" i="1" dirty="0" smtClean="0">
                <a:solidFill>
                  <a:schemeClr val="accent1"/>
                </a:solidFill>
              </a:rPr>
              <a:t>“We are 95% confident for irises the true average change in Sepal Length will be an increase of between 0.598 and 0.820 cm per centimeter of Petal Length”</a:t>
            </a:r>
          </a:p>
          <a:p>
            <a:r>
              <a:rPr lang="en-US" dirty="0" smtClean="0"/>
              <a:t>-- Confidence is in the procedure used to arrive at the interval estimates. </a:t>
            </a:r>
            <a:endParaRPr lang="en-US" dirty="0"/>
          </a:p>
        </p:txBody>
      </p:sp>
      <p:sp>
        <p:nvSpPr>
          <p:cNvPr id="3" name="Rectangle 2"/>
          <p:cNvSpPr/>
          <p:nvPr/>
        </p:nvSpPr>
        <p:spPr>
          <a:xfrm>
            <a:off x="3316779" y="2179662"/>
            <a:ext cx="8689571" cy="646331"/>
          </a:xfrm>
          <a:prstGeom prst="rect">
            <a:avLst/>
          </a:prstGeom>
        </p:spPr>
        <p:txBody>
          <a:bodyPr wrap="square">
            <a:spAutoFit/>
          </a:bodyPr>
          <a:lstStyle/>
          <a:p>
            <a:r>
              <a:rPr lang="en-US" dirty="0">
                <a:hlinkClick r:id="rId4"/>
              </a:rPr>
              <a:t>https://www.clayford.net/statistics/profile-likelihood-ratio-confidence-intervals</a:t>
            </a:r>
            <a:r>
              <a:rPr lang="en-US" dirty="0" smtClean="0">
                <a:hlinkClick r:id="rId4"/>
              </a:rPr>
              <a:t>/</a:t>
            </a:r>
            <a:endParaRPr lang="en-US" dirty="0" smtClean="0"/>
          </a:p>
          <a:p>
            <a:endParaRPr lang="en-US" dirty="0" smtClean="0"/>
          </a:p>
        </p:txBody>
      </p:sp>
      <p:sp>
        <p:nvSpPr>
          <p:cNvPr id="4" name="TextBox 3"/>
          <p:cNvSpPr txBox="1"/>
          <p:nvPr/>
        </p:nvSpPr>
        <p:spPr>
          <a:xfrm>
            <a:off x="8312727" y="2661493"/>
            <a:ext cx="3765666" cy="923330"/>
          </a:xfrm>
          <a:prstGeom prst="rect">
            <a:avLst/>
          </a:prstGeom>
          <a:noFill/>
          <a:ln>
            <a:solidFill>
              <a:schemeClr val="accent1"/>
            </a:solidFill>
          </a:ln>
        </p:spPr>
        <p:txBody>
          <a:bodyPr wrap="square" rtlCol="0">
            <a:spAutoFit/>
          </a:bodyPr>
          <a:lstStyle/>
          <a:p>
            <a:r>
              <a:rPr lang="en-US" dirty="0" smtClean="0">
                <a:solidFill>
                  <a:schemeClr val="tx2"/>
                </a:solidFill>
              </a:rPr>
              <a:t>The profiling method amounts to trying many values around the chosen value (so building many models).</a:t>
            </a:r>
            <a:endParaRPr lang="en-US" dirty="0">
              <a:solidFill>
                <a:schemeClr val="tx2"/>
              </a:solidFill>
            </a:endParaRPr>
          </a:p>
        </p:txBody>
      </p:sp>
    </p:spTree>
    <p:extLst>
      <p:ext uri="{BB962C8B-B14F-4D97-AF65-F5344CB8AC3E}">
        <p14:creationId xmlns:p14="http://schemas.microsoft.com/office/powerpoint/2010/main" val="245554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Getting Effect-Specific T-Test Result Data from GLM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get the information regarding the specifics of the t-tests for each of the effects separately, we need to use the coefficients of the summary of the </a:t>
            </a:r>
            <a:r>
              <a:rPr lang="en-US" dirty="0" err="1" smtClean="0"/>
              <a:t>glm</a:t>
            </a:r>
            <a:r>
              <a:rPr lang="en-US" dirty="0" smtClean="0"/>
              <a: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instance, to get the coefficients, and their associated p-values, we and adjust these p-values using the </a:t>
            </a:r>
            <a:r>
              <a:rPr lang="en-US" dirty="0" err="1" smtClean="0"/>
              <a:t>bonferroni</a:t>
            </a:r>
            <a:r>
              <a:rPr lang="en-US" dirty="0" smtClean="0"/>
              <a:t> correction, finally displaying the three (coefficients, unadjusted, and adjusted p-values) together in a table we can use the following: </a:t>
            </a:r>
          </a:p>
          <a:p>
            <a:pPr marL="285750" indent="-285750">
              <a:buFont typeface="Arial" panose="020B0604020202020204" pitchFamily="34" charset="0"/>
              <a:buChar char="•"/>
            </a:pPr>
            <a:endParaRPr lang="en-US" dirty="0"/>
          </a:p>
        </p:txBody>
      </p:sp>
      <p:sp>
        <p:nvSpPr>
          <p:cNvPr id="13" name="TextBox 12"/>
          <p:cNvSpPr txBox="1"/>
          <p:nvPr/>
        </p:nvSpPr>
        <p:spPr>
          <a:xfrm>
            <a:off x="407323" y="2707889"/>
            <a:ext cx="8113220"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 </a:t>
            </a:r>
          </a:p>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iris.pmod.estim</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))[,1];</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))[,4];</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iris.pmod.pvals.adj</a:t>
            </a:r>
            <a:r>
              <a:rPr lang="en-US" sz="1400" b="1" dirty="0" smtClean="0">
                <a:latin typeface="Courier New" panose="02070309020205020404" pitchFamily="49" charset="0"/>
                <a:cs typeface="Courier New" panose="02070309020205020404" pitchFamily="49" charset="0"/>
              </a:rPr>
              <a:t> &lt;- </a:t>
            </a:r>
            <a:r>
              <a:rPr lang="en-US" sz="1400" b="1" dirty="0" err="1" smtClean="0">
                <a:latin typeface="Courier New" panose="02070309020205020404" pitchFamily="49" charset="0"/>
                <a:cs typeface="Courier New" panose="02070309020205020404" pitchFamily="49" charset="0"/>
              </a:rPr>
              <a:t>p.adjust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iris.pmod.pvals,method</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bonferroni</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cbind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iris.pmod.estim,iris.pmod.pvals,iris.pmod.pvals.adj</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561002" y="4509482"/>
            <a:ext cx="6943725" cy="1047750"/>
          </a:xfrm>
          <a:prstGeom prst="rect">
            <a:avLst/>
          </a:prstGeom>
        </p:spPr>
      </p:pic>
      <p:cxnSp>
        <p:nvCxnSpPr>
          <p:cNvPr id="8" name="Elbow Connector 7"/>
          <p:cNvCxnSpPr>
            <a:stCxn id="13" idx="2"/>
            <a:endCxn id="3" idx="0"/>
          </p:cNvCxnSpPr>
          <p:nvPr/>
        </p:nvCxnSpPr>
        <p:spPr>
          <a:xfrm rot="16200000" flipH="1">
            <a:off x="6040100" y="2516717"/>
            <a:ext cx="416598" cy="3568932"/>
          </a:xfrm>
          <a:prstGeom prst="bentConnector3">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7323" y="4343227"/>
            <a:ext cx="3857106" cy="2031325"/>
          </a:xfrm>
          <a:prstGeom prst="rect">
            <a:avLst/>
          </a:prstGeom>
          <a:solidFill>
            <a:schemeClr val="accent6">
              <a:lumMod val="90000"/>
            </a:schemeClr>
          </a:solidFill>
          <a:ln>
            <a:solidFill>
              <a:srgbClr val="7030A0"/>
            </a:solidFill>
          </a:ln>
        </p:spPr>
        <p:txBody>
          <a:bodyPr wrap="square" rtlCol="0">
            <a:spAutoFit/>
          </a:bodyPr>
          <a:lstStyle/>
          <a:p>
            <a:r>
              <a:rPr lang="en-US" b="1" u="sng" dirty="0" smtClean="0"/>
              <a:t>Current Multiple Adjustment Methods Available in R (4.1.1) [use </a:t>
            </a:r>
            <a:r>
              <a:rPr lang="en-US" b="1" u="sng" dirty="0" err="1" smtClean="0"/>
              <a:t>p.adjust.methods</a:t>
            </a:r>
            <a:r>
              <a:rPr lang="en-US" b="1" u="sng" dirty="0" smtClean="0"/>
              <a:t>() to see]</a:t>
            </a:r>
          </a:p>
          <a:p>
            <a:endParaRPr lang="en-US" b="1" u="sng" dirty="0"/>
          </a:p>
          <a:p>
            <a:r>
              <a:rPr lang="en-US" dirty="0" smtClean="0"/>
              <a:t>“holm”, “Hochberg”, “</a:t>
            </a:r>
            <a:r>
              <a:rPr lang="en-US" dirty="0" err="1" smtClean="0"/>
              <a:t>Hommel</a:t>
            </a:r>
            <a:r>
              <a:rPr lang="en-US" dirty="0" smtClean="0"/>
              <a:t>”, “</a:t>
            </a:r>
            <a:r>
              <a:rPr lang="en-US" dirty="0" err="1" smtClean="0"/>
              <a:t>Bonferroni</a:t>
            </a:r>
            <a:r>
              <a:rPr lang="en-US" dirty="0" smtClean="0"/>
              <a:t>”, “BH”, “BY”, “FDR”, “none”.</a:t>
            </a:r>
            <a:endParaRPr lang="en-US" dirty="0"/>
          </a:p>
        </p:txBody>
      </p:sp>
    </p:spTree>
    <p:extLst>
      <p:ext uri="{BB962C8B-B14F-4D97-AF65-F5344CB8AC3E}">
        <p14:creationId xmlns:p14="http://schemas.microsoft.com/office/powerpoint/2010/main" val="1613299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Introduction to R for Beginners Session III Part I Review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329" y="1165045"/>
            <a:ext cx="11098306" cy="184665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smtClean="0"/>
              <a:t>How to setup formulas for describing model relationships in R’s formula language</a:t>
            </a:r>
          </a:p>
          <a:p>
            <a:pPr marL="742950" lvl="1" indent="-285750">
              <a:buFont typeface="Arial" panose="020B0604020202020204" pitchFamily="34" charset="0"/>
              <a:buChar char="•"/>
            </a:pPr>
            <a:r>
              <a:rPr lang="en-US" sz="1600" b="1" dirty="0" smtClean="0"/>
              <a:t>The zero-intercept vs. intercept models</a:t>
            </a:r>
          </a:p>
          <a:p>
            <a:pPr marL="742950" lvl="1" indent="-285750">
              <a:buFont typeface="Arial" panose="020B0604020202020204" pitchFamily="34" charset="0"/>
              <a:buChar char="•"/>
            </a:pPr>
            <a:r>
              <a:rPr lang="en-US" sz="1600" b="1" dirty="0" smtClean="0"/>
              <a:t>Adding Joint Effects</a:t>
            </a:r>
          </a:p>
          <a:p>
            <a:pPr marL="742950" lvl="1" indent="-285750">
              <a:buFont typeface="Arial" panose="020B0604020202020204" pitchFamily="34" charset="0"/>
              <a:buChar char="•"/>
            </a:pPr>
            <a:r>
              <a:rPr lang="en-US" sz="1600" b="1" dirty="0" smtClean="0"/>
              <a:t>Adding Categorical Effects</a:t>
            </a:r>
          </a:p>
          <a:p>
            <a:pPr marL="285750" indent="-285750">
              <a:buFont typeface="Arial" panose="020B0604020202020204" pitchFamily="34" charset="0"/>
              <a:buChar char="•"/>
            </a:pPr>
            <a:r>
              <a:rPr lang="en-US" sz="1600" dirty="0" smtClean="0"/>
              <a:t>What a linear model is.</a:t>
            </a:r>
          </a:p>
          <a:p>
            <a:pPr marL="285750" indent="-285750">
              <a:buFont typeface="Arial" panose="020B0604020202020204" pitchFamily="34" charset="0"/>
              <a:buChar char="•"/>
            </a:pPr>
            <a:r>
              <a:rPr lang="en-US" sz="1600" dirty="0" smtClean="0"/>
              <a:t>How to apply </a:t>
            </a:r>
            <a:r>
              <a:rPr lang="en-US" sz="1600" dirty="0" err="1" smtClean="0"/>
              <a:t>glm</a:t>
            </a:r>
            <a:r>
              <a:rPr lang="en-US" sz="1600" dirty="0" smtClean="0"/>
              <a:t>() to estimate model effects in linear models.</a:t>
            </a:r>
          </a:p>
          <a:p>
            <a:pPr marL="285750" indent="-285750">
              <a:buFont typeface="Arial" panose="020B0604020202020204" pitchFamily="34" charset="0"/>
              <a:buChar char="•"/>
            </a:pPr>
            <a:r>
              <a:rPr lang="en-US" sz="1600" dirty="0" smtClean="0"/>
              <a:t>How to view and interpret the output of the summary of the </a:t>
            </a:r>
            <a:r>
              <a:rPr lang="en-US" sz="1600" dirty="0" err="1" smtClean="0"/>
              <a:t>glm</a:t>
            </a:r>
            <a:r>
              <a:rPr lang="en-US" sz="1600" dirty="0" smtClean="0"/>
              <a:t> object.</a:t>
            </a:r>
            <a:endParaRPr lang="en-US" sz="1600" dirty="0"/>
          </a:p>
        </p:txBody>
      </p:sp>
      <p:sp>
        <p:nvSpPr>
          <p:cNvPr id="4" name="TextBox 3"/>
          <p:cNvSpPr txBox="1"/>
          <p:nvPr/>
        </p:nvSpPr>
        <p:spPr>
          <a:xfrm>
            <a:off x="170329" y="5172856"/>
            <a:ext cx="8390965" cy="1569660"/>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1600" dirty="0"/>
              <a:t>So far everything we have done can be done with `lm’ in R, `lm’ stands for linear model, and is used for fitting linear models (which include </a:t>
            </a:r>
            <a:r>
              <a:rPr lang="en-US" sz="1600" dirty="0" err="1"/>
              <a:t>anova</a:t>
            </a:r>
            <a:r>
              <a:rPr lang="en-US" sz="1600" dirty="0"/>
              <a:t>, </a:t>
            </a:r>
            <a:r>
              <a:rPr lang="en-US" sz="1600" dirty="0" err="1"/>
              <a:t>ancova</a:t>
            </a:r>
            <a:r>
              <a:rPr lang="en-US" sz="1600" dirty="0"/>
              <a:t>, and regression), it fits using ordinary least squares (that is minimizing the residual difference) this is why instead of deviance residuals, the actual residuals are reported by default when ‘lm’ is used</a:t>
            </a:r>
            <a:r>
              <a:rPr lang="en-US" sz="1600" dirty="0" smtClean="0"/>
              <a:t>.</a:t>
            </a:r>
          </a:p>
          <a:p>
            <a:pPr marL="285750" indent="-285750">
              <a:buFont typeface="Arial" panose="020B0604020202020204" pitchFamily="34" charset="0"/>
              <a:buChar char="•"/>
            </a:pPr>
            <a:r>
              <a:rPr lang="en-US" sz="1600" dirty="0"/>
              <a:t>‘</a:t>
            </a:r>
            <a:r>
              <a:rPr lang="en-US" sz="1600" dirty="0" err="1"/>
              <a:t>glm</a:t>
            </a:r>
            <a:r>
              <a:rPr lang="en-US" sz="1600" dirty="0"/>
              <a:t>’ is more general and implements what is known as the generalized linear model, of which the linear regression we have been doing is just one example. </a:t>
            </a:r>
          </a:p>
        </p:txBody>
      </p:sp>
      <p:sp>
        <p:nvSpPr>
          <p:cNvPr id="5" name="TextBox 4"/>
          <p:cNvSpPr txBox="1"/>
          <p:nvPr/>
        </p:nvSpPr>
        <p:spPr>
          <a:xfrm>
            <a:off x="170329" y="4803524"/>
            <a:ext cx="1909482" cy="369332"/>
          </a:xfrm>
          <a:prstGeom prst="rect">
            <a:avLst/>
          </a:prstGeom>
          <a:noFill/>
        </p:spPr>
        <p:txBody>
          <a:bodyPr wrap="square" rtlCol="0">
            <a:spAutoFit/>
          </a:bodyPr>
          <a:lstStyle/>
          <a:p>
            <a:r>
              <a:rPr lang="en-US" dirty="0" smtClean="0">
                <a:solidFill>
                  <a:srgbClr val="FF0000"/>
                </a:solidFill>
              </a:rPr>
              <a:t>Notes!</a:t>
            </a:r>
            <a:endParaRPr lang="en-US" dirty="0">
              <a:solidFill>
                <a:srgbClr val="FF0000"/>
              </a:solidFill>
            </a:endParaRPr>
          </a:p>
        </p:txBody>
      </p:sp>
      <p:sp>
        <p:nvSpPr>
          <p:cNvPr id="6" name="TextBox 5"/>
          <p:cNvSpPr txBox="1"/>
          <p:nvPr/>
        </p:nvSpPr>
        <p:spPr>
          <a:xfrm>
            <a:off x="170329" y="799922"/>
            <a:ext cx="1909482" cy="369332"/>
          </a:xfrm>
          <a:prstGeom prst="rect">
            <a:avLst/>
          </a:prstGeom>
          <a:noFill/>
        </p:spPr>
        <p:txBody>
          <a:bodyPr wrap="square" rtlCol="0">
            <a:spAutoFit/>
          </a:bodyPr>
          <a:lstStyle/>
          <a:p>
            <a:r>
              <a:rPr lang="en-US" dirty="0" smtClean="0">
                <a:solidFill>
                  <a:schemeClr val="accent4"/>
                </a:solidFill>
              </a:rPr>
              <a:t>We have seen…</a:t>
            </a:r>
            <a:endParaRPr lang="en-US" dirty="0">
              <a:solidFill>
                <a:schemeClr val="accent4"/>
              </a:solidFill>
            </a:endParaRPr>
          </a:p>
        </p:txBody>
      </p:sp>
      <p:sp>
        <p:nvSpPr>
          <p:cNvPr id="7" name="TextBox 6"/>
          <p:cNvSpPr txBox="1"/>
          <p:nvPr/>
        </p:nvSpPr>
        <p:spPr>
          <a:xfrm>
            <a:off x="170329" y="2922056"/>
            <a:ext cx="2352031" cy="369332"/>
          </a:xfrm>
          <a:prstGeom prst="rect">
            <a:avLst/>
          </a:prstGeom>
          <a:noFill/>
          <a:ln>
            <a:noFill/>
          </a:ln>
        </p:spPr>
        <p:txBody>
          <a:bodyPr wrap="square" rtlCol="0">
            <a:spAutoFit/>
          </a:bodyPr>
          <a:lstStyle/>
          <a:p>
            <a:r>
              <a:rPr lang="en-US" dirty="0" smtClean="0">
                <a:solidFill>
                  <a:schemeClr val="accent1"/>
                </a:solidFill>
              </a:rPr>
              <a:t>We are going to see…</a:t>
            </a:r>
            <a:endParaRPr lang="en-US" dirty="0">
              <a:solidFill>
                <a:schemeClr val="accent1"/>
              </a:solidFill>
            </a:endParaRPr>
          </a:p>
        </p:txBody>
      </p:sp>
      <p:sp>
        <p:nvSpPr>
          <p:cNvPr id="9" name="TextBox 8"/>
          <p:cNvSpPr txBox="1"/>
          <p:nvPr/>
        </p:nvSpPr>
        <p:spPr>
          <a:xfrm>
            <a:off x="170329" y="3274800"/>
            <a:ext cx="11205883" cy="160043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smtClean="0"/>
              <a:t>How the generalized linear model contains these multivariate linear models, and extends them:</a:t>
            </a:r>
          </a:p>
          <a:p>
            <a:pPr marL="742950" lvl="1" indent="-285750">
              <a:buFont typeface="Arial" panose="020B0604020202020204" pitchFamily="34" charset="0"/>
              <a:buChar char="•"/>
            </a:pPr>
            <a:r>
              <a:rPr lang="en-US" sz="1400" dirty="0" smtClean="0"/>
              <a:t>Logistic &amp; Count Regression</a:t>
            </a:r>
          </a:p>
          <a:p>
            <a:pPr marL="285750" indent="-285750">
              <a:buFont typeface="Arial" panose="020B0604020202020204" pitchFamily="34" charset="0"/>
              <a:buChar char="•"/>
            </a:pPr>
            <a:r>
              <a:rPr lang="en-US" sz="1400" dirty="0" smtClean="0"/>
              <a:t>What does plotting the output provide</a:t>
            </a:r>
          </a:p>
          <a:p>
            <a:pPr marL="285750" indent="-285750">
              <a:buFont typeface="Arial" panose="020B0604020202020204" pitchFamily="34" charset="0"/>
              <a:buChar char="•"/>
            </a:pPr>
            <a:r>
              <a:rPr lang="en-US" sz="1400" dirty="0" smtClean="0"/>
              <a:t>What are the assumptions for using these models, and how can I assess them in R?</a:t>
            </a:r>
          </a:p>
          <a:p>
            <a:pPr marL="742950" lvl="1" indent="-285750">
              <a:buFont typeface="Arial" panose="020B0604020202020204" pitchFamily="34" charset="0"/>
              <a:buChar char="•"/>
            </a:pPr>
            <a:r>
              <a:rPr lang="en-US" sz="1400" dirty="0" smtClean="0"/>
              <a:t>Adjusting data through transforms to fit the data.</a:t>
            </a:r>
          </a:p>
          <a:p>
            <a:pPr marL="285750" indent="-285750">
              <a:buFont typeface="Arial" panose="020B0604020202020204" pitchFamily="34" charset="0"/>
              <a:buChar char="•"/>
            </a:pPr>
            <a:r>
              <a:rPr lang="en-US" sz="1400" dirty="0" smtClean="0"/>
              <a:t>How can we select the most useful variables for our models? </a:t>
            </a:r>
          </a:p>
          <a:p>
            <a:pPr marL="742950" lvl="1" indent="-285750">
              <a:buFont typeface="Arial" panose="020B0604020202020204" pitchFamily="34" charset="0"/>
              <a:buChar char="•"/>
            </a:pPr>
            <a:r>
              <a:rPr lang="en-US" sz="1400" dirty="0" smtClean="0"/>
              <a:t>Elastic-net (ridge/LASSO – shrinkage estimation), Stepwise selection based on AIC</a:t>
            </a:r>
            <a:endParaRPr lang="en-US" sz="1400" dirty="0"/>
          </a:p>
        </p:txBody>
      </p:sp>
    </p:spTree>
    <p:extLst>
      <p:ext uri="{BB962C8B-B14F-4D97-AF65-F5344CB8AC3E}">
        <p14:creationId xmlns:p14="http://schemas.microsoft.com/office/powerpoint/2010/main" val="52612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 Multivariate Linear Model 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8676" y="752130"/>
            <a:ext cx="1110727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dataset 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year that the dataset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was collected?</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Adjusting for Education, Catholic,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males working in agriculture (while also adjusting for Examination)?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draftees into the military who had education beyond </a:t>
            </a:r>
            <a:r>
              <a:rPr lang="en-US" dirty="0" err="1" smtClean="0">
                <a:latin typeface="Times New Roman" panose="02020603050405020304" pitchFamily="18" charset="0"/>
                <a:cs typeface="Times New Roman" panose="02020603050405020304" pitchFamily="18" charset="0"/>
              </a:rPr>
              <a:t>highschool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(while also adjusting for </a:t>
            </a:r>
            <a:r>
              <a:rPr lang="en-US" dirty="0" smtClean="0">
                <a:latin typeface="Times New Roman" panose="02020603050405020304" pitchFamily="18" charset="0"/>
                <a:cs typeface="Times New Roman" panose="02020603050405020304" pitchFamily="18" charset="0"/>
              </a:rPr>
              <a:t>Examination, and Agriculture)?</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a:t>
            </a:r>
            <a:r>
              <a:rPr lang="en-US" dirty="0">
                <a:latin typeface="Times New Roman" panose="02020603050405020304" pitchFamily="18" charset="0"/>
                <a:cs typeface="Times New Roman" panose="02020603050405020304" pitchFamily="18" charset="0"/>
              </a:rPr>
              <a:t>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except for the singleton effect of Education, and the binary joint effect of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Can the removal of variables from the model increase the models effectiveness in terms of AIC</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33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851" y="1741040"/>
            <a:ext cx="10972799" cy="2308324"/>
          </a:xfrm>
          <a:prstGeom prst="rect">
            <a:avLst/>
          </a:prstGeom>
        </p:spPr>
        <p:txBody>
          <a:bodyPr wrap="square">
            <a:spAutoFit/>
          </a:bodyPr>
          <a:lstStyle/>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Create a categorical ordinal variable corresponding to </a:t>
            </a:r>
            <a:r>
              <a:rPr lang="en-US" dirty="0" err="1">
                <a:latin typeface="Times New Roman" panose="02020603050405020304" pitchFamily="18" charset="0"/>
                <a:cs typeface="Times New Roman" panose="02020603050405020304" pitchFamily="18" charset="0"/>
              </a:rPr>
              <a:t>Infant.Mortality</a:t>
            </a:r>
            <a:r>
              <a:rPr lang="en-US" dirty="0">
                <a:latin typeface="Times New Roman" panose="02020603050405020304" pitchFamily="18" charset="0"/>
                <a:cs typeface="Times New Roman" panose="02020603050405020304" pitchFamily="18" charset="0"/>
              </a:rPr>
              <a:t> with three levels: low (less than 18.936), medium (between 18.936 and 20.708), and high (greater than 20.708), and regress Fertility on this variable alone.  Does there appear to be either a linear or quadratic trend of association between Infant Mortality and Fertility?</a:t>
            </a:r>
          </a:p>
          <a:p>
            <a:pPr marL="1371600" lvl="2" indent="-457200">
              <a:buFont typeface="+mj-lt"/>
              <a:buAutoNum type="arabicPeriod"/>
            </a:pPr>
            <a:r>
              <a:rPr lang="en-US" dirty="0">
                <a:latin typeface="Times New Roman" panose="02020603050405020304" pitchFamily="18" charset="0"/>
                <a:cs typeface="Times New Roman" panose="02020603050405020304" pitchFamily="18" charset="0"/>
              </a:rPr>
              <a:t>Repeat 5 using 4 categories for Infant Mortality, </a:t>
            </a:r>
          </a:p>
          <a:p>
            <a:pPr marL="1371600" lvl="2" indent="-457200">
              <a:buFont typeface="+mj-lt"/>
              <a:buAutoNum type="arabicPeriod"/>
            </a:pPr>
            <a:r>
              <a:rPr lang="en-US" dirty="0">
                <a:latin typeface="Times New Roman" panose="02020603050405020304" pitchFamily="18" charset="0"/>
                <a:cs typeface="Times New Roman" panose="02020603050405020304" pitchFamily="18" charset="0"/>
              </a:rPr>
              <a:t>5 Categories for Infant Mortality</a:t>
            </a:r>
          </a:p>
          <a:p>
            <a:pPr marL="1371600" lvl="2" indent="-457200">
              <a:buFont typeface="+mj-lt"/>
              <a:buAutoNum type="arabicPeriod"/>
            </a:pPr>
            <a:r>
              <a:rPr lang="en-US" dirty="0">
                <a:latin typeface="Times New Roman" panose="02020603050405020304" pitchFamily="18" charset="0"/>
                <a:cs typeface="Times New Roman" panose="02020603050405020304" pitchFamily="18" charset="0"/>
              </a:rPr>
              <a:t>Regress Fertility on Infant Mortality and Infant Mortality squared</a:t>
            </a:r>
          </a:p>
          <a:p>
            <a:pPr marL="1828800" lvl="3" indent="-457200">
              <a:buFont typeface="+mj-lt"/>
              <a:buAutoNum type="arabicPeriod"/>
            </a:pPr>
            <a:r>
              <a:rPr lang="en-US" dirty="0">
                <a:latin typeface="Times New Roman" panose="02020603050405020304" pitchFamily="18" charset="0"/>
                <a:cs typeface="Times New Roman" panose="02020603050405020304" pitchFamily="18" charset="0"/>
              </a:rPr>
              <a:t>What do these results indicate about categorizing continuous variables?</a:t>
            </a:r>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Bonus Question: We will try together.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568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19" y="3148010"/>
            <a:ext cx="11671069"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Break</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a:t>
            </a:r>
            <a:r>
              <a:rPr lang="en-US" i="1" u="sng" dirty="0" smtClean="0">
                <a:latin typeface="Times New Roman" panose="02020603050405020304" pitchFamily="18" charset="0"/>
                <a:cs typeface="Times New Roman" panose="02020603050405020304" pitchFamily="18" charset="0"/>
              </a:rPr>
              <a:t>NOT</a:t>
            </a:r>
            <a:r>
              <a:rPr lang="en-US" dirty="0" smtClean="0">
                <a:latin typeface="Times New Roman" panose="02020603050405020304" pitchFamily="18" charset="0"/>
                <a:cs typeface="Times New Roman" panose="02020603050405020304" pitchFamily="18" charset="0"/>
              </a:rPr>
              <a:t> learn in this section but have available in R!</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2557" y="960241"/>
            <a:ext cx="11578459"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the differences between fixed effects and random effects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produce Random Effects models using the R Languages </a:t>
            </a:r>
            <a:r>
              <a:rPr lang="en-US" sz="1400" b="1" dirty="0" smtClean="0">
                <a:latin typeface="Times New Roman" panose="02020603050405020304" pitchFamily="18" charset="0"/>
                <a:cs typeface="Times New Roman" panose="02020603050405020304" pitchFamily="18" charset="0"/>
              </a:rPr>
              <a:t>lme4 (Linear Mixed-Effects models) package</a:t>
            </a:r>
            <a:r>
              <a:rPr lang="en-US" sz="1400"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put random effects and mixed effects in the same model for a </a:t>
            </a:r>
            <a:r>
              <a:rPr lang="en-US" sz="1400" b="1" i="1" dirty="0" smtClean="0">
                <a:latin typeface="Times New Roman" panose="02020603050405020304" pitchFamily="18" charset="0"/>
                <a:cs typeface="Times New Roman" panose="02020603050405020304" pitchFamily="18" charset="0"/>
              </a:rPr>
              <a:t>mixed </a:t>
            </a:r>
            <a:r>
              <a:rPr lang="en-US" sz="1400" b="1" dirty="0" smtClean="0">
                <a:latin typeface="Times New Roman" panose="02020603050405020304" pitchFamily="18" charset="0"/>
                <a:cs typeface="Times New Roman" panose="02020603050405020304" pitchFamily="18" charset="0"/>
              </a:rPr>
              <a:t>effects model?</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can I tell if an effect should be modeled as </a:t>
            </a:r>
            <a:r>
              <a:rPr lang="en-US" sz="1400" b="1" dirty="0" smtClean="0">
                <a:latin typeface="Times New Roman" panose="02020603050405020304" pitchFamily="18" charset="0"/>
                <a:cs typeface="Times New Roman" panose="02020603050405020304" pitchFamily="18" charset="0"/>
              </a:rPr>
              <a:t>fixed vs. random</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principal components and how can they be used in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 </a:t>
            </a:r>
            <a:r>
              <a:rPr lang="en-US" sz="1400" b="1" dirty="0" smtClean="0">
                <a:latin typeface="Times New Roman" panose="02020603050405020304" pitchFamily="18" charset="0"/>
                <a:cs typeface="Times New Roman" panose="02020603050405020304" pitchFamily="18" charset="0"/>
              </a:rPr>
              <a:t>principal components regression</a:t>
            </a:r>
            <a:r>
              <a:rPr lang="en-US" sz="1400" dirty="0" smtClean="0">
                <a:latin typeface="Times New Roman" panose="02020603050405020304" pitchFamily="18" charset="0"/>
                <a:cs typeface="Times New Roman" panose="02020603050405020304" pitchFamily="18" charset="0"/>
              </a:rPr>
              <a:t> approach.</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Assessment of principal components.</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Alternative kinds of regression available in R: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Isotonic Regression (Monotonic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AR-type models (Auto-Regressive models for time series data)</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Projection Pursuit Regression (Generalization of Additive model)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Nonlinear regression and modeling (</a:t>
            </a:r>
            <a:r>
              <a:rPr lang="en-US" sz="1400" dirty="0" err="1" smtClean="0">
                <a:latin typeface="Times New Roman" panose="02020603050405020304" pitchFamily="18" charset="0"/>
                <a:cs typeface="Times New Roman" panose="02020603050405020304" pitchFamily="18" charset="0"/>
              </a:rPr>
              <a:t>nlm</a:t>
            </a:r>
            <a:r>
              <a:rPr lang="en-US" sz="1400" dirty="0" smtClean="0">
                <a:latin typeface="Times New Roman" panose="02020603050405020304" pitchFamily="18" charset="0"/>
                <a:cs typeface="Times New Roman" panose="02020603050405020304" pitchFamily="18" charset="0"/>
              </a:rPr>
              <a:t>() in 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Partial Least Squares Regression (or Discriminant Analysis)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Machine Learning (Perceptron Modeling, Random Forests, Naïve Bayes, etc…)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Bayesian + Hierarchical (Random Effects) Modeling approaches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effectively select prior distribution models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uninformative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conjugate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is Jeffries Prior?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determine the likelihood model, and posterior distribution/ posterior probable intervals etc…</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Time Series/Longitudinal Data Modeling Approaches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Causal Inference + Exact Testing.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Much </a:t>
            </a:r>
            <a:r>
              <a:rPr lang="en-US" sz="1400" dirty="0" err="1" smtClean="0">
                <a:latin typeface="Times New Roman" panose="02020603050405020304" pitchFamily="18" charset="0"/>
                <a:cs typeface="Times New Roman" panose="02020603050405020304" pitchFamily="18" charset="0"/>
              </a:rPr>
              <a:t>much</a:t>
            </a:r>
            <a:r>
              <a:rPr lang="en-US" sz="1400" dirty="0" smtClean="0">
                <a:latin typeface="Times New Roman" panose="02020603050405020304" pitchFamily="18" charset="0"/>
                <a:cs typeface="Times New Roman" panose="02020603050405020304" pitchFamily="18" charset="0"/>
              </a:rPr>
              <a:t> more…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24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42" y="1596046"/>
            <a:ext cx="11671069" cy="2800767"/>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II: </a:t>
            </a:r>
          </a:p>
          <a:p>
            <a:pPr algn="ctr"/>
            <a:r>
              <a:rPr lang="en-US" sz="4000" b="1" dirty="0" smtClean="0">
                <a:latin typeface="Times New Roman" panose="02020603050405020304" pitchFamily="18" charset="0"/>
                <a:cs typeface="Times New Roman" panose="02020603050405020304" pitchFamily="18" charset="0"/>
              </a:rPr>
              <a:t>The Generalized Linear Model and Its Assumptions: </a:t>
            </a:r>
          </a:p>
          <a:p>
            <a:pPr algn="ctr"/>
            <a:r>
              <a:rPr lang="en-US" sz="3200" b="1" dirty="0" smtClean="0">
                <a:latin typeface="Times New Roman" panose="02020603050405020304" pitchFamily="18" charset="0"/>
                <a:cs typeface="Times New Roman" panose="02020603050405020304" pitchFamily="18" charset="0"/>
              </a:rPr>
              <a:t>Logistic, </a:t>
            </a:r>
            <a:r>
              <a:rPr lang="en-US" sz="3200" b="1" dirty="0" err="1" smtClean="0">
                <a:latin typeface="Times New Roman" panose="02020603050405020304" pitchFamily="18" charset="0"/>
                <a:cs typeface="Times New Roman" panose="02020603050405020304" pitchFamily="18" charset="0"/>
              </a:rPr>
              <a:t>Probit</a:t>
            </a:r>
            <a:r>
              <a:rPr lang="en-US" sz="3200" b="1" dirty="0" smtClean="0">
                <a:latin typeface="Times New Roman" panose="02020603050405020304" pitchFamily="18" charset="0"/>
                <a:cs typeface="Times New Roman" panose="02020603050405020304" pitchFamily="18" charset="0"/>
              </a:rPr>
              <a:t>, and Count Regressions</a:t>
            </a:r>
          </a:p>
          <a:p>
            <a:pPr algn="ctr"/>
            <a:r>
              <a:rPr lang="en-US" sz="3200" b="1" dirty="0" smtClean="0">
                <a:latin typeface="Times New Roman" panose="02020603050405020304" pitchFamily="18" charset="0"/>
                <a:cs typeface="Times New Roman" panose="02020603050405020304" pitchFamily="18" charset="0"/>
              </a:rPr>
              <a:t>&amp;</a:t>
            </a:r>
          </a:p>
          <a:p>
            <a:pPr algn="ctr"/>
            <a:r>
              <a:rPr lang="en-US" sz="3200" b="1" dirty="0" smtClean="0">
                <a:latin typeface="Times New Roman" panose="02020603050405020304" pitchFamily="18" charset="0"/>
                <a:cs typeface="Times New Roman" panose="02020603050405020304" pitchFamily="18" charset="0"/>
              </a:rPr>
              <a:t>Predictor Assessment, Transform, and Selection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963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532415" y="818175"/>
                <a:ext cx="11035145"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I talked about the linear model previously, I specifically did not reveal all of the details, but I did mention that all that we have done previously could be done using the ‘lm()’ function instead of the ‘</a:t>
                </a:r>
                <a:r>
                  <a:rPr lang="en-US" dirty="0" err="1" smtClean="0"/>
                  <a:t>glm</a:t>
                </a:r>
                <a:r>
                  <a:rPr lang="en-US" dirty="0" smtClean="0"/>
                  <a:t>()’ function. </a:t>
                </a:r>
              </a:p>
              <a:p>
                <a:pPr marL="285750" indent="-285750">
                  <a:buFont typeface="Arial" panose="020B0604020202020204" pitchFamily="34" charset="0"/>
                  <a:buChar char="•"/>
                </a:pPr>
                <a:r>
                  <a:rPr lang="en-US" dirty="0" smtClean="0"/>
                  <a:t>The ‘g’ stands for generalized, of which we have so far been using only a very specific type.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the generalized linear model we relate the parameters of the distribution of an outcome variable to some pre specified functions of the explanatory variables estimating effects by minimizing the residuals (or distance to the predicted value). – You may have heard this called Ordinary Least Squares or OLS regression (We pick the model which produces the Least Squared Error between the data and the predictions) </a:t>
                </a:r>
              </a:p>
              <a:p>
                <a:pPr marL="285750" indent="-285750">
                  <a:buFont typeface="Arial" panose="020B0604020202020204" pitchFamily="34" charset="0"/>
                  <a:buChar char="•"/>
                </a:pPr>
                <a:r>
                  <a:rPr lang="en-US" dirty="0" smtClean="0"/>
                  <a:t>In the field of statistics we are generally concerned with producing estimates of distributional and model parameters which produce the highest likelihood for a given dataset, it just so happens that in the case of one very particular kind of model the OLS fit is the Maximum Likelihood or MLE 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 Generalized Linear Model we define three key components. </a:t>
                </a:r>
              </a:p>
              <a:p>
                <a:pPr marL="800100" lvl="1" indent="-342900">
                  <a:buFont typeface="+mj-lt"/>
                  <a:buAutoNum type="arabicPeriod"/>
                </a:pPr>
                <a:r>
                  <a:rPr lang="en-US" dirty="0" smtClean="0"/>
                  <a:t>The distribution of the outcome variable (which is typically a distribution from the exponential family of distributions – this makes the math work out nicely) with parameters </a:t>
                </a:r>
                <a14:m>
                  <m:oMath xmlns:m="http://schemas.openxmlformats.org/officeDocument/2006/math">
                    <m:r>
                      <a:rPr lang="en-US" b="0" i="1" smtClean="0">
                        <a:latin typeface="Cambria Math" panose="02040503050406030204" pitchFamily="18" charset="0"/>
                      </a:rPr>
                      <m:t>𝜃</m:t>
                    </m:r>
                  </m:oMath>
                </a14:m>
                <a:r>
                  <a:rPr lang="en-US" dirty="0" smtClean="0"/>
                  <a:t>. </a:t>
                </a:r>
              </a:p>
              <a:p>
                <a:pPr marL="800100" lvl="1" indent="-342900">
                  <a:buFont typeface="+mj-lt"/>
                  <a:buAutoNum type="arabicPeriod"/>
                </a:pPr>
                <a:r>
                  <a:rPr lang="en-US" dirty="0" smtClean="0"/>
                  <a:t>A systematic relationship (function) of the predictors/covariates that is linear in the effects to the linear predictor (a value, usually </a:t>
                </a:r>
                <a14:m>
                  <m:oMath xmlns:m="http://schemas.openxmlformats.org/officeDocument/2006/math">
                    <m:r>
                      <a:rPr lang="en-US" b="0" i="1" smtClean="0">
                        <a:latin typeface="Cambria Math" panose="02040503050406030204" pitchFamily="18" charset="0"/>
                      </a:rPr>
                      <m:t>𝜂</m:t>
                    </m:r>
                  </m:oMath>
                </a14:m>
                <a:r>
                  <a:rPr lang="en-US" dirty="0" smtClean="0"/>
                  <a:t>).</a:t>
                </a:r>
              </a:p>
              <a:p>
                <a:pPr marL="800100" lvl="1" indent="-342900">
                  <a:buFont typeface="+mj-lt"/>
                  <a:buAutoNum type="arabicPeriod"/>
                </a:pPr>
                <a:r>
                  <a:rPr lang="en-US" dirty="0" smtClean="0"/>
                  <a:t>A link function (generally denoted </a:t>
                </a:r>
                <a14:m>
                  <m:oMath xmlns:m="http://schemas.openxmlformats.org/officeDocument/2006/math">
                    <m:r>
                      <a:rPr lang="en-US" b="0" i="1" smtClean="0">
                        <a:latin typeface="Cambria Math" panose="02040503050406030204" pitchFamily="18" charset="0"/>
                      </a:rPr>
                      <m:t>𝑔</m:t>
                    </m:r>
                  </m:oMath>
                </a14:m>
                <a:r>
                  <a:rPr lang="en-US" dirty="0" smtClean="0"/>
                  <a:t>) which relates the linear predictor from 2 (</a:t>
                </a:r>
                <a14:m>
                  <m:oMath xmlns:m="http://schemas.openxmlformats.org/officeDocument/2006/math">
                    <m:r>
                      <a:rPr lang="en-US" b="0" i="1" smtClean="0">
                        <a:latin typeface="Cambria Math" panose="02040503050406030204" pitchFamily="18" charset="0"/>
                      </a:rPr>
                      <m:t>𝜂</m:t>
                    </m:r>
                  </m:oMath>
                </a14:m>
                <a:r>
                  <a:rPr lang="en-US" dirty="0" smtClean="0"/>
                  <a:t>) to the outcome distribution parameter(s) from 1 (</a:t>
                </a:r>
                <a14:m>
                  <m:oMath xmlns:m="http://schemas.openxmlformats.org/officeDocument/2006/math">
                    <m:r>
                      <a:rPr lang="en-US" b="0" i="1" smtClean="0">
                        <a:latin typeface="Cambria Math" panose="02040503050406030204" pitchFamily="18" charset="0"/>
                      </a:rPr>
                      <m:t>𝜃</m:t>
                    </m:r>
                  </m:oMath>
                </a14:m>
                <a:r>
                  <a:rPr lang="en-US" dirty="0" smtClean="0"/>
                  <a:t>)</a:t>
                </a:r>
              </a:p>
              <a:p>
                <a:pPr marL="800100" lvl="1" indent="-342900">
                  <a:buFont typeface="+mj-lt"/>
                  <a:buAutoNum type="arabicPeriod"/>
                </a:pPr>
                <a:endParaRPr lang="en-US" dirty="0" smtClean="0"/>
              </a:p>
            </p:txBody>
          </p:sp>
        </mc:Choice>
        <mc:Fallback>
          <p:sp>
            <p:nvSpPr>
              <p:cNvPr id="3" name="TextBox 2"/>
              <p:cNvSpPr txBox="1">
                <a:spLocks noRot="1" noChangeAspect="1" noMove="1" noResize="1" noEditPoints="1" noAdjustHandles="1" noChangeArrowheads="1" noChangeShapeType="1" noTextEdit="1"/>
              </p:cNvSpPr>
              <p:nvPr/>
            </p:nvSpPr>
            <p:spPr>
              <a:xfrm>
                <a:off x="532415" y="818175"/>
                <a:ext cx="11035145" cy="5632311"/>
              </a:xfrm>
              <a:prstGeom prst="rect">
                <a:avLst/>
              </a:prstGeom>
              <a:blipFill>
                <a:blip r:embed="rId2"/>
                <a:stretch>
                  <a:fillRect l="-331" t="-541"/>
                </a:stretch>
              </a:blipFill>
            </p:spPr>
            <p:txBody>
              <a:bodyPr/>
              <a:lstStyle/>
              <a:p>
                <a:r>
                  <a:rPr lang="en-US">
                    <a:noFill/>
                  </a:rPr>
                  <a:t> </a:t>
                </a:r>
              </a:p>
            </p:txBody>
          </p:sp>
        </mc:Fallback>
      </mc:AlternateContent>
    </p:spTree>
    <p:extLst>
      <p:ext uri="{BB962C8B-B14F-4D97-AF65-F5344CB8AC3E}">
        <p14:creationId xmlns:p14="http://schemas.microsoft.com/office/powerpoint/2010/main" val="4240559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a:t>
            </a:r>
            <a:r>
              <a:rPr lang="en-US" dirty="0" smtClean="0">
                <a:latin typeface="Times New Roman" panose="02020603050405020304" pitchFamily="18" charset="0"/>
                <a:cs typeface="Times New Roman" panose="02020603050405020304" pitchFamily="18" charset="0"/>
              </a:rPr>
              <a:t>Model: Assumptions for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763399" y="1174459"/>
                <a:ext cx="10268124"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Every observation is independently distributed * usually identically distributed, but do not have to be</a:t>
                </a:r>
              </a:p>
              <a:p>
                <a:pPr marL="742950" lvl="1" indent="-285750">
                  <a:buFont typeface="Arial" panose="020B0604020202020204" pitchFamily="34" charset="0"/>
                  <a:buChar char="•"/>
                </a:pPr>
                <a:r>
                  <a:rPr lang="en-US" dirty="0" smtClean="0"/>
                  <a:t>This was an implied assumption in the previous case.</a:t>
                </a:r>
              </a:p>
              <a:p>
                <a:pPr marL="742950" lvl="1" indent="-285750">
                  <a:buFont typeface="Arial" panose="020B0604020202020204" pitchFamily="34" charset="0"/>
                  <a:buChar char="•"/>
                </a:pPr>
                <a:r>
                  <a:rPr lang="en-US" dirty="0" smtClean="0"/>
                  <a:t>This cannot be too easily determined from the data alone, but can potentially occur as unintentional clusters in the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Far looser assumptions than the original Linear Model, </a:t>
                </a:r>
              </a:p>
              <a:p>
                <a:pPr marL="742950" lvl="1"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smtClean="0"/>
                  <a:t> Does not necessarily have to follow the Normal Distribution, it doesn’t even technically </a:t>
                </a:r>
                <a:r>
                  <a:rPr lang="en-US" i="1" dirty="0" smtClean="0"/>
                  <a:t>have to </a:t>
                </a:r>
                <a:r>
                  <a:rPr lang="en-US" dirty="0" smtClean="0"/>
                  <a:t>follow an exponential family distribution, but usually does. </a:t>
                </a:r>
              </a:p>
              <a:p>
                <a:pPr marL="742950" lvl="1" indent="-285750">
                  <a:buFont typeface="Arial" panose="020B0604020202020204" pitchFamily="34" charset="0"/>
                  <a:buChar char="•"/>
                </a:pPr>
                <a:r>
                  <a:rPr lang="en-US" dirty="0" smtClean="0"/>
                  <a:t>The residuals aren’t required to follow the Normal distribution (but are the distribution of the Likelihood model you choose!)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Should assess whether the model you choose is feasible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One way to check if values follow those which would be expected in a general distribution is the quantile-quantile (or </a:t>
                </a:r>
                <a:r>
                  <a:rPr lang="en-US" dirty="0" err="1" smtClean="0"/>
                  <a:t>qq</a:t>
                </a:r>
                <a:r>
                  <a:rPr lang="en-US" dirty="0" smtClean="0"/>
                  <a:t>) plot. </a:t>
                </a:r>
              </a:p>
              <a:p>
                <a:pPr marL="742950" lvl="1" indent="-285750">
                  <a:buFont typeface="Arial" panose="020B0604020202020204" pitchFamily="34" charset="0"/>
                  <a:buChar char="•"/>
                </a:pPr>
                <a:endParaRPr lang="en-US" dirty="0" smtClean="0"/>
              </a:p>
            </p:txBody>
          </p:sp>
        </mc:Choice>
        <mc:Fallback>
          <p:sp>
            <p:nvSpPr>
              <p:cNvPr id="3" name="TextBox 2"/>
              <p:cNvSpPr txBox="1">
                <a:spLocks noRot="1" noChangeAspect="1" noMove="1" noResize="1" noEditPoints="1" noAdjustHandles="1" noChangeArrowheads="1" noChangeShapeType="1" noTextEdit="1"/>
              </p:cNvSpPr>
              <p:nvPr/>
            </p:nvSpPr>
            <p:spPr>
              <a:xfrm>
                <a:off x="763399" y="1174459"/>
                <a:ext cx="10268124" cy="4524315"/>
              </a:xfrm>
              <a:prstGeom prst="rect">
                <a:avLst/>
              </a:prstGeom>
              <a:blipFill>
                <a:blip r:embed="rId2"/>
                <a:stretch>
                  <a:fillRect l="-356" t="-809" r="-712"/>
                </a:stretch>
              </a:blipFill>
            </p:spPr>
            <p:txBody>
              <a:bodyPr/>
              <a:lstStyle/>
              <a:p>
                <a:r>
                  <a:rPr lang="en-US">
                    <a:noFill/>
                  </a:rPr>
                  <a:t> </a:t>
                </a:r>
              </a:p>
            </p:txBody>
          </p:sp>
        </mc:Fallback>
      </mc:AlternateContent>
    </p:spTree>
    <p:extLst>
      <p:ext uri="{BB962C8B-B14F-4D97-AF65-F5344CB8AC3E}">
        <p14:creationId xmlns:p14="http://schemas.microsoft.com/office/powerpoint/2010/main" val="2168741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a:t>
            </a:r>
            <a:r>
              <a:rPr lang="en-US" dirty="0" smtClean="0">
                <a:latin typeface="Times New Roman" panose="02020603050405020304" pitchFamily="18" charset="0"/>
                <a:cs typeface="Times New Roman" panose="02020603050405020304" pitchFamily="18" charset="0"/>
              </a:rPr>
              <a:t>Model Components Used Previously</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570452" y="939714"/>
                <a:ext cx="11383859" cy="4801314"/>
              </a:xfrm>
              <a:prstGeom prst="rect">
                <a:avLst/>
              </a:prstGeom>
            </p:spPr>
            <p:txBody>
              <a:bodyPr wrap="square">
                <a:spAutoFit/>
              </a:bodyPr>
              <a:lstStyle/>
              <a:p>
                <a:pPr marL="285750" indent="-285750">
                  <a:buFont typeface="Arial" panose="020B0604020202020204" pitchFamily="34" charset="0"/>
                  <a:buChar char="•"/>
                </a:pPr>
                <a:r>
                  <a:rPr lang="en-US" dirty="0" smtClean="0"/>
                  <a:t>In the previous Multivariate Linear Modeling </a:t>
                </a:r>
                <a:r>
                  <a:rPr lang="en-US" dirty="0"/>
                  <a:t>we </a:t>
                </a:r>
                <a:r>
                  <a:rPr lang="en-US" dirty="0" smtClean="0"/>
                  <a:t>defined </a:t>
                </a:r>
                <a:r>
                  <a:rPr lang="en-US" dirty="0"/>
                  <a:t>three key components. </a:t>
                </a:r>
                <a:endParaRPr lang="en-US" dirty="0" smtClean="0"/>
              </a:p>
              <a:p>
                <a:endParaRPr lang="en-US" dirty="0"/>
              </a:p>
              <a:p>
                <a:pPr marL="800100" lvl="1" indent="-342900">
                  <a:buFont typeface="+mj-lt"/>
                  <a:buAutoNum type="arabicPeriod"/>
                </a:pPr>
                <a:r>
                  <a:rPr lang="en-US" dirty="0"/>
                  <a:t>The distribution of the outcome variable </a:t>
                </a:r>
                <a:r>
                  <a:rPr lang="en-US" dirty="0" smtClean="0"/>
                  <a:t>as being Normal, with mean </a:t>
                </a:r>
                <a14:m>
                  <m:oMath xmlns:m="http://schemas.openxmlformats.org/officeDocument/2006/math">
                    <m:r>
                      <a:rPr lang="en-US" b="0" i="1" smtClean="0">
                        <a:latin typeface="Cambria Math" panose="02040503050406030204" pitchFamily="18" charset="0"/>
                      </a:rPr>
                      <m:t>𝜇</m:t>
                    </m:r>
                  </m:oMath>
                </a14:m>
                <a:r>
                  <a:rPr lang="en-US" dirty="0" smtClean="0"/>
                  <a:t> and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a:t>
                </a:r>
              </a:p>
              <a:p>
                <a:pPr marL="1257300" lvl="2" indent="-342900">
                  <a:buFont typeface="Arial" panose="020B0604020202020204" pitchFamily="34" charset="0"/>
                  <a:buChar char="•"/>
                </a:pPr>
                <a:r>
                  <a:rPr lang="en-US" dirty="0" smtClean="0"/>
                  <a:t>This is specified by default in the ‘</a:t>
                </a:r>
                <a:r>
                  <a:rPr lang="en-US" dirty="0" err="1" smtClean="0"/>
                  <a:t>glm</a:t>
                </a:r>
                <a:r>
                  <a:rPr lang="en-US" dirty="0" smtClean="0"/>
                  <a:t>()’ function in R, but can be manually input as:</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r>
                  <a:rPr lang="en-US" dirty="0" smtClean="0"/>
                  <a:t>A very simple direct linear relationship in both the covariates and outcomes (or indicators of levels of covariates/contrasts were applicable).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0" smtClean="0">
                        <a:latin typeface="Cambria Math" panose="02040503050406030204" pitchFamily="18" charset="0"/>
                      </a:rPr>
                      <m:t>.</m:t>
                    </m:r>
                  </m:oMath>
                </a14:m>
                <a:endParaRPr lang="en-US" b="0" dirty="0" smtClean="0"/>
              </a:p>
              <a:p>
                <a:pPr marL="1257300" lvl="2" indent="-342900">
                  <a:buFont typeface="Arial" panose="020B0604020202020204" pitchFamily="34" charset="0"/>
                  <a:buChar char="•"/>
                </a:pPr>
                <a:r>
                  <a:rPr lang="en-US" b="0" dirty="0" smtClean="0"/>
                  <a:t>This is determined by the formula that was input, note the </a:t>
                </a:r>
                <a:r>
                  <a:rPr lang="en-US" dirty="0" smtClean="0"/>
                  <a:t>linear aspect is with regard to the coefficients! We can apply any function to the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b="0" dirty="0" smtClean="0"/>
                  <a:t>) which we want. Ex. </a:t>
                </a:r>
                <a:r>
                  <a:rPr lang="en-US" b="0" dirty="0" err="1" smtClean="0"/>
                  <a:t>Sepal.Length</a:t>
                </a:r>
                <a:r>
                  <a:rPr lang="en-US" b="0" dirty="0" smtClean="0"/>
                  <a:t> ~ log(cos(</a:t>
                </a:r>
                <a:r>
                  <a:rPr lang="en-US" b="0" dirty="0" err="1" smtClean="0"/>
                  <a:t>Sepal.Width</a:t>
                </a:r>
                <a:r>
                  <a:rPr lang="en-US" b="0" dirty="0" smtClean="0"/>
                  <a:t>/</a:t>
                </a:r>
                <a:r>
                  <a:rPr lang="en-US" b="0" dirty="0" err="1" smtClean="0"/>
                  <a:t>Petal.Length</a:t>
                </a:r>
                <a:r>
                  <a:rPr lang="en-US" dirty="0" smtClean="0"/>
                  <a:t>)).</a:t>
                </a:r>
              </a:p>
              <a:p>
                <a:pPr marL="800100" lvl="1" indent="-342900">
                  <a:buFont typeface="+mj-lt"/>
                  <a:buAutoNum type="arabicPeriod"/>
                </a:pPr>
                <a:r>
                  <a:rPr lang="en-US" dirty="0" smtClean="0"/>
                  <a:t>Perhaps one of the simplest link functions of all,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r>
                      <a:rPr lang="en-US" b="0" i="1" smtClean="0">
                        <a:latin typeface="Cambria Math" panose="02040503050406030204" pitchFamily="18" charset="0"/>
                      </a:rPr>
                      <m:t>𝜇</m:t>
                    </m:r>
                  </m:oMath>
                </a14:m>
                <a:r>
                  <a:rPr lang="en-US" dirty="0" smtClean="0"/>
                  <a:t>; that is,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e>
                    </m:d>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smtClean="0"/>
              </a:p>
              <a:p>
                <a:pPr marL="1257300" lvl="2" indent="-342900">
                  <a:buFont typeface="Arial" panose="020B0604020202020204" pitchFamily="34" charset="0"/>
                  <a:buChar char="•"/>
                </a:pPr>
                <a:r>
                  <a:rPr lang="en-US" dirty="0" smtClean="0"/>
                  <a:t>This is the default when family Gaussian is chosen (identity) but is specified using the (link=‘identity’) option in the following:</a:t>
                </a:r>
                <a:endParaRPr lang="en-US" b="0" dirty="0" smtClean="0"/>
              </a:p>
              <a:p>
                <a:pPr lvl="1"/>
                <a:endParaRPr lang="en-US" b="0" dirty="0" smtClean="0"/>
              </a:p>
              <a:p>
                <a:pPr lvl="1"/>
                <a:endParaRPr lang="en-US" dirty="0"/>
              </a:p>
              <a:p>
                <a:pPr lvl="1"/>
                <a:endParaRPr lang="en-US" b="0" dirty="0" smtClean="0"/>
              </a:p>
            </p:txBody>
          </p:sp>
        </mc:Choice>
        <mc:Fallback>
          <p:sp>
            <p:nvSpPr>
              <p:cNvPr id="3" name="Rectangle 2"/>
              <p:cNvSpPr>
                <a:spLocks noRot="1" noChangeAspect="1" noMove="1" noResize="1" noEditPoints="1" noAdjustHandles="1" noChangeArrowheads="1" noChangeShapeType="1" noTextEdit="1"/>
              </p:cNvSpPr>
              <p:nvPr/>
            </p:nvSpPr>
            <p:spPr>
              <a:xfrm>
                <a:off x="570452" y="939714"/>
                <a:ext cx="11383859" cy="4801314"/>
              </a:xfrm>
              <a:prstGeom prst="rect">
                <a:avLst/>
              </a:prstGeom>
              <a:blipFill>
                <a:blip r:embed="rId2"/>
                <a:stretch>
                  <a:fillRect l="-375" t="-635"/>
                </a:stretch>
              </a:blipFill>
            </p:spPr>
            <p:txBody>
              <a:bodyPr/>
              <a:lstStyle/>
              <a:p>
                <a:r>
                  <a:rPr lang="en-US">
                    <a:noFill/>
                  </a:rPr>
                  <a:t> </a:t>
                </a:r>
              </a:p>
            </p:txBody>
          </p:sp>
        </mc:Fallback>
      </mc:AlternateContent>
      <p:sp>
        <p:nvSpPr>
          <p:cNvPr id="4" name="TextBox 3"/>
          <p:cNvSpPr txBox="1"/>
          <p:nvPr/>
        </p:nvSpPr>
        <p:spPr>
          <a:xfrm>
            <a:off x="2135456" y="2078715"/>
            <a:ext cx="8113220"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 </a:t>
            </a:r>
            <a:r>
              <a:rPr lang="en-US" sz="1400" b="1" dirty="0" smtClean="0">
                <a:solidFill>
                  <a:srgbClr val="FF0000"/>
                </a:solidFill>
                <a:latin typeface="Courier New" panose="02070309020205020404" pitchFamily="49" charset="0"/>
                <a:cs typeface="Courier New" panose="02070309020205020404" pitchFamily="49" charset="0"/>
              </a:rPr>
              <a:t>family=</a:t>
            </a:r>
            <a:r>
              <a:rPr lang="en-US" sz="1400" b="1" dirty="0" err="1" smtClean="0">
                <a:solidFill>
                  <a:srgbClr val="FF0000"/>
                </a:solidFill>
                <a:latin typeface="Courier New" panose="02070309020205020404" pitchFamily="49" charset="0"/>
                <a:cs typeface="Courier New" panose="02070309020205020404" pitchFamily="49" charset="0"/>
              </a:rPr>
              <a:t>gaussian</a:t>
            </a: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p:txBody>
      </p:sp>
      <p:sp>
        <p:nvSpPr>
          <p:cNvPr id="5" name="TextBox 4"/>
          <p:cNvSpPr txBox="1"/>
          <p:nvPr/>
        </p:nvSpPr>
        <p:spPr>
          <a:xfrm>
            <a:off x="1893573" y="4890425"/>
            <a:ext cx="8113220"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 </a:t>
            </a:r>
            <a:r>
              <a:rPr lang="en-US" sz="1400" b="1" dirty="0" smtClean="0">
                <a:solidFill>
                  <a:srgbClr val="FF0000"/>
                </a:solidFill>
                <a:latin typeface="Courier New" panose="02070309020205020404" pitchFamily="49" charset="0"/>
                <a:cs typeface="Courier New" panose="02070309020205020404" pitchFamily="49" charset="0"/>
              </a:rPr>
              <a:t>family=Gaussian(link=‘identity’)</a:t>
            </a: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p:txBody>
      </p:sp>
      <p:sp>
        <p:nvSpPr>
          <p:cNvPr id="6" name="Rectangle 5"/>
          <p:cNvSpPr/>
          <p:nvPr/>
        </p:nvSpPr>
        <p:spPr>
          <a:xfrm>
            <a:off x="284167" y="5559371"/>
            <a:ext cx="8302305" cy="1200329"/>
          </a:xfrm>
          <a:prstGeom prst="rect">
            <a:avLst/>
          </a:prstGeom>
        </p:spPr>
        <p:txBody>
          <a:bodyPr wrap="square">
            <a:spAutoFit/>
          </a:bodyPr>
          <a:lstStyle/>
          <a:p>
            <a:pPr marL="285750" indent="-285750">
              <a:buFont typeface="Arial" panose="020B0604020202020204" pitchFamily="34" charset="0"/>
              <a:buChar char="•"/>
            </a:pPr>
            <a:r>
              <a:rPr lang="en-US" i="1" dirty="0"/>
              <a:t>I won’t go too much further into the details, but estimation is done using Maximum likelihood estimation (and quasi likelihood in some cases) which hasn’t changed per say from the last part, but generalized the OLS procedure (when the appropriate model is selected). </a:t>
            </a:r>
          </a:p>
        </p:txBody>
      </p:sp>
    </p:spTree>
    <p:extLst>
      <p:ext uri="{BB962C8B-B14F-4D97-AF65-F5344CB8AC3E}">
        <p14:creationId xmlns:p14="http://schemas.microsoft.com/office/powerpoint/2010/main" val="902655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a:t>
            </a:r>
            <a:r>
              <a:rPr lang="en-US" dirty="0" smtClean="0">
                <a:latin typeface="Times New Roman" panose="02020603050405020304" pitchFamily="18" charset="0"/>
                <a:cs typeface="Times New Roman" panose="02020603050405020304" pitchFamily="18" charset="0"/>
              </a:rPr>
              <a:t>Model – QQ Plots for assessing Likelihood Fit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1453" y="1082180"/>
            <a:ext cx="11241248"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determine whether we have chosen a good distributional fit for the model:</a:t>
            </a:r>
          </a:p>
          <a:p>
            <a:pPr marL="742950" lvl="1" indent="-285750">
              <a:buFont typeface="Arial" panose="020B0604020202020204" pitchFamily="34" charset="0"/>
              <a:buChar char="•"/>
            </a:pPr>
            <a:r>
              <a:rPr lang="en-US" dirty="0" smtClean="0"/>
              <a:t>Plot the Quantiles (</a:t>
            </a:r>
            <a:r>
              <a:rPr lang="en-US" dirty="0" err="1" smtClean="0"/>
              <a:t>ie</a:t>
            </a:r>
            <a:r>
              <a:rPr lang="en-US" dirty="0" smtClean="0"/>
              <a:t> the 1</a:t>
            </a:r>
            <a:r>
              <a:rPr lang="en-US" baseline="30000" dirty="0" smtClean="0"/>
              <a:t>st</a:t>
            </a:r>
            <a:r>
              <a:rPr lang="en-US" dirty="0" smtClean="0"/>
              <a:t> percentile, 1.1</a:t>
            </a:r>
            <a:r>
              <a:rPr lang="en-US" baseline="30000" dirty="0" smtClean="0"/>
              <a:t>st</a:t>
            </a:r>
            <a:r>
              <a:rPr lang="en-US" dirty="0" smtClean="0"/>
              <a:t> percentile – 99.9</a:t>
            </a:r>
            <a:r>
              <a:rPr lang="en-US" baseline="30000" dirty="0" smtClean="0"/>
              <a:t>th</a:t>
            </a:r>
            <a:r>
              <a:rPr lang="en-US" dirty="0" smtClean="0"/>
              <a:t> percentile, 100</a:t>
            </a:r>
            <a:r>
              <a:rPr lang="en-US" baseline="30000" dirty="0" smtClean="0"/>
              <a:t>th</a:t>
            </a:r>
            <a:r>
              <a:rPr lang="en-US" dirty="0" smtClean="0"/>
              <a:t> percentile) of one data set against those of datasets generated from known types, can do this manually, or use the quantile function.  </a:t>
            </a:r>
          </a:p>
          <a:p>
            <a:pPr marL="742950" lvl="1" indent="-285750">
              <a:buFont typeface="Arial" panose="020B0604020202020204" pitchFamily="34" charset="0"/>
              <a:buChar char="•"/>
            </a:pPr>
            <a:r>
              <a:rPr lang="en-US" dirty="0" smtClean="0"/>
              <a:t>For example, to compare Petal Length from iris to the normal distribution quantiles we can do this with the following code: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Can also just use the build in </a:t>
            </a:r>
            <a:r>
              <a:rPr lang="en-US" dirty="0" err="1" smtClean="0"/>
              <a:t>qqplot</a:t>
            </a:r>
            <a:r>
              <a:rPr lang="en-US" dirty="0" smtClean="0"/>
              <a:t> function on two samples: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We can actually even use the built in </a:t>
            </a:r>
            <a:r>
              <a:rPr lang="en-US" dirty="0" err="1" smtClean="0"/>
              <a:t>qqnorm</a:t>
            </a:r>
            <a:r>
              <a:rPr lang="en-US" dirty="0" smtClean="0"/>
              <a:t> function for comparing to the normal distribution:</a:t>
            </a:r>
          </a:p>
          <a:p>
            <a:pPr marL="742950" lvl="1" indent="-285750">
              <a:buFont typeface="Arial" panose="020B0604020202020204" pitchFamily="34" charset="0"/>
              <a:buChar char="•"/>
            </a:pPr>
            <a:endParaRPr lang="en-US" dirty="0" smtClean="0"/>
          </a:p>
        </p:txBody>
      </p:sp>
      <p:sp>
        <p:nvSpPr>
          <p:cNvPr id="4" name="TextBox 3"/>
          <p:cNvSpPr txBox="1"/>
          <p:nvPr/>
        </p:nvSpPr>
        <p:spPr>
          <a:xfrm>
            <a:off x="292557" y="2520092"/>
            <a:ext cx="11670144"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quantile(</a:t>
            </a:r>
            <a:r>
              <a:rPr lang="en-US" sz="1400" dirty="0" err="1" smtClean="0">
                <a:latin typeface="Courier New" panose="02070309020205020404" pitchFamily="49" charset="0"/>
                <a:cs typeface="Courier New" panose="02070309020205020404" pitchFamily="49" charset="0"/>
              </a:rPr>
              <a:t>rnorm</a:t>
            </a:r>
            <a:r>
              <a:rPr lang="en-US" sz="1400" dirty="0" smtClean="0">
                <a:latin typeface="Courier New" panose="02070309020205020404" pitchFamily="49" charset="0"/>
                <a:cs typeface="Courier New" panose="02070309020205020404" pitchFamily="49" charset="0"/>
              </a:rPr>
              <a:t>(10000,mean(</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)),(0:1000/1000))</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theoretical.quants</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quantile(</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 (0:1000/1000)) -&gt; </a:t>
            </a:r>
            <a:r>
              <a:rPr lang="en-US" sz="1400" dirty="0" err="1" smtClean="0">
                <a:latin typeface="Courier New" panose="02070309020205020404" pitchFamily="49" charset="0"/>
                <a:cs typeface="Courier New" panose="02070309020205020404" pitchFamily="49" charset="0"/>
              </a:rPr>
              <a:t>experimental.quants</a:t>
            </a:r>
            <a:r>
              <a:rPr lang="en-US" sz="1400" dirty="0" smtClean="0">
                <a:latin typeface="Courier New" panose="02070309020205020404" pitchFamily="49" charset="0"/>
                <a:cs typeface="Courier New" panose="02070309020205020404" pitchFamily="49" charset="0"/>
              </a:rPr>
              <a:t>; </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plot(</a:t>
            </a:r>
            <a:r>
              <a:rPr lang="en-US" sz="1400" dirty="0" err="1" smtClean="0">
                <a:latin typeface="Courier New" panose="02070309020205020404" pitchFamily="49" charset="0"/>
                <a:cs typeface="Courier New" panose="02070309020205020404" pitchFamily="49" charset="0"/>
              </a:rPr>
              <a:t>experimental.quants,theoretical.quants</a:t>
            </a:r>
            <a:r>
              <a:rPr lang="en-US" sz="1400" dirty="0" smtClean="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378897" y="3654004"/>
            <a:ext cx="11670144"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qq</a:t>
            </a:r>
            <a:r>
              <a:rPr lang="en-US" sz="1400" dirty="0" err="1" smtClean="0">
                <a:latin typeface="Courier New" panose="02070309020205020404" pitchFamily="49" charset="0"/>
                <a:cs typeface="Courier New" panose="02070309020205020404" pitchFamily="49" charset="0"/>
              </a:rPr>
              <a:t>plot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rnorm</a:t>
            </a:r>
            <a:r>
              <a:rPr lang="en-US" sz="1400" dirty="0" smtClean="0">
                <a:latin typeface="Courier New" panose="02070309020205020404" pitchFamily="49" charset="0"/>
                <a:cs typeface="Courier New" panose="02070309020205020404" pitchFamily="49" charset="0"/>
              </a:rPr>
              <a:t>(10000,mean(</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4657283" y="4593103"/>
            <a:ext cx="3303870"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qq</a:t>
            </a:r>
            <a:r>
              <a:rPr lang="en-US" sz="1400" dirty="0" err="1" smtClean="0">
                <a:latin typeface="Courier New" panose="02070309020205020404" pitchFamily="49" charset="0"/>
                <a:cs typeface="Courier New" panose="02070309020205020404" pitchFamily="49" charset="0"/>
              </a:rPr>
              <a:t>norm</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iris$Petal.Length</a:t>
            </a:r>
            <a:r>
              <a:rPr lang="en-US" sz="1400" dirty="0" smtClean="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0501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QQ Plots for assessing distributional fit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1453" y="939714"/>
            <a:ext cx="369954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Example for normal variate: </a:t>
            </a:r>
            <a:endParaRPr lang="en-US" dirty="0"/>
          </a:p>
        </p:txBody>
      </p:sp>
      <p:sp>
        <p:nvSpPr>
          <p:cNvPr id="5" name="TextBox 4"/>
          <p:cNvSpPr txBox="1"/>
          <p:nvPr/>
        </p:nvSpPr>
        <p:spPr>
          <a:xfrm>
            <a:off x="292557" y="1401871"/>
            <a:ext cx="11511679"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qqnorm</a:t>
            </a:r>
            <a:r>
              <a:rPr lang="en-US" sz="1400" dirty="0">
                <a:latin typeface="Courier New" panose="02070309020205020404" pitchFamily="49" charset="0"/>
                <a:cs typeface="Courier New" panose="02070309020205020404" pitchFamily="49" charset="0"/>
              </a:rPr>
              <a:t>(scale(</a:t>
            </a:r>
            <a:r>
              <a:rPr lang="en-US" sz="1400" dirty="0" err="1">
                <a:latin typeface="Courier New" panose="02070309020205020404" pitchFamily="49" charset="0"/>
                <a:cs typeface="Courier New" panose="02070309020205020404" pitchFamily="49" charset="0"/>
              </a:rPr>
              <a:t>iris$Sepal.Length</a:t>
            </a:r>
            <a:r>
              <a:rPr lang="en-US" sz="1400" dirty="0">
                <a:latin typeface="Courier New" panose="02070309020205020404" pitchFamily="49" charset="0"/>
                <a:cs typeface="Courier New" panose="02070309020205020404" pitchFamily="49" charset="0"/>
              </a:rPr>
              <a:t>),main="Normal Quantile </a:t>
            </a:r>
            <a:r>
              <a:rPr lang="en-US" sz="1400" dirty="0" err="1">
                <a:latin typeface="Courier New" panose="02070309020205020404" pitchFamily="49" charset="0"/>
                <a:cs typeface="Courier New" panose="02070309020205020404" pitchFamily="49" charset="0"/>
              </a:rPr>
              <a:t>Quantile</a:t>
            </a:r>
            <a:r>
              <a:rPr lang="en-US" sz="1400" dirty="0">
                <a:latin typeface="Courier New" panose="02070309020205020404" pitchFamily="49" charset="0"/>
                <a:cs typeface="Courier New" panose="02070309020205020404" pitchFamily="49" charset="0"/>
              </a:rPr>
              <a:t> Plot \n for Sepal Length in Iris Data</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abline</a:t>
            </a:r>
            <a:r>
              <a:rPr lang="en-US" sz="1400" dirty="0" smtClean="0">
                <a:latin typeface="Courier New" panose="02070309020205020404" pitchFamily="49" charset="0"/>
                <a:cs typeface="Courier New" panose="02070309020205020404" pitchFamily="49" charset="0"/>
              </a:rPr>
              <a:t>(0,1</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7077" y="2311400"/>
            <a:ext cx="4919257" cy="3279504"/>
          </a:xfrm>
          <a:prstGeom prst="rect">
            <a:avLst/>
          </a:prstGeom>
        </p:spPr>
      </p:pic>
      <p:sp>
        <p:nvSpPr>
          <p:cNvPr id="7" name="TextBox 6"/>
          <p:cNvSpPr txBox="1"/>
          <p:nvPr/>
        </p:nvSpPr>
        <p:spPr>
          <a:xfrm>
            <a:off x="5826853" y="2497580"/>
            <a:ext cx="589948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careful that axis agree if adding straight comparison line with </a:t>
            </a:r>
            <a:r>
              <a:rPr lang="en-US" dirty="0" err="1" smtClean="0"/>
              <a:t>abline</a:t>
            </a:r>
            <a:r>
              <a:rPr lang="en-US" dirty="0" smtClean="0"/>
              <a:t>(0,1); - Notice the scale() function.</a:t>
            </a:r>
          </a:p>
          <a:p>
            <a:pPr marL="285750" indent="-285750">
              <a:buFont typeface="Arial" panose="020B0604020202020204" pitchFamily="34" charset="0"/>
              <a:buChar char="•"/>
            </a:pPr>
            <a:r>
              <a:rPr lang="en-US" dirty="0" smtClean="0"/>
              <a:t>The further from the line the points are the further the observed quantiles of the datasets diverge from the theoretical normal quantiles with (</a:t>
            </a:r>
            <a:r>
              <a:rPr lang="en-US" dirty="0" err="1" smtClean="0"/>
              <a:t>qqnorm</a:t>
            </a:r>
            <a:r>
              <a:rPr lang="en-US" dirty="0" smtClean="0"/>
              <a:t>) or empirical quantiles with (</a:t>
            </a:r>
            <a:r>
              <a:rPr lang="en-US" dirty="0" err="1" smtClean="0"/>
              <a:t>qqplot</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plot for instance indicates that the normal distribution is a decent fit for </a:t>
            </a:r>
            <a:r>
              <a:rPr lang="en-US" dirty="0" err="1" smtClean="0"/>
              <a:t>Sepal.Length</a:t>
            </a:r>
            <a:r>
              <a:rPr lang="en-US" dirty="0" smtClean="0"/>
              <a:t>  </a:t>
            </a:r>
            <a:endParaRPr lang="en-US" dirty="0"/>
          </a:p>
        </p:txBody>
      </p:sp>
    </p:spTree>
    <p:extLst>
      <p:ext uri="{BB962C8B-B14F-4D97-AF65-F5344CB8AC3E}">
        <p14:creationId xmlns:p14="http://schemas.microsoft.com/office/powerpoint/2010/main" val="1192716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QQ Plots for assessing distributional fit (Practice)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6000" y="939714"/>
            <a:ext cx="101092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Suppose we want to graphically assess whether negative binomial or </a:t>
            </a:r>
            <a:r>
              <a:rPr lang="en-US" dirty="0"/>
              <a:t>P</a:t>
            </a:r>
            <a:r>
              <a:rPr lang="en-US" dirty="0" smtClean="0"/>
              <a:t>oisson is a better fit for our data.</a:t>
            </a:r>
            <a:endParaRPr lang="en-US" dirty="0"/>
          </a:p>
        </p:txBody>
      </p:sp>
      <p:sp>
        <p:nvSpPr>
          <p:cNvPr id="4" name="TextBox 3"/>
          <p:cNvSpPr txBox="1"/>
          <p:nvPr/>
        </p:nvSpPr>
        <p:spPr>
          <a:xfrm>
            <a:off x="774429" y="2215019"/>
            <a:ext cx="10520104" cy="203132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trnscounts</a:t>
            </a:r>
            <a:r>
              <a:rPr lang="en-US" sz="1400" dirty="0">
                <a:latin typeface="Courier New" panose="02070309020205020404" pitchFamily="49" charset="0"/>
                <a:cs typeface="Courier New" panose="02070309020205020404" pitchFamily="49" charset="0"/>
              </a:rPr>
              <a:t> &lt;- </a:t>
            </a:r>
            <a:r>
              <a:rPr lang="en-US" sz="1400" dirty="0" smtClean="0">
                <a:latin typeface="Courier New" panose="02070309020205020404" pitchFamily="49" charset="0"/>
                <a:cs typeface="Courier New" panose="02070309020205020404" pitchFamily="49" charset="0"/>
              </a:rPr>
              <a:t>c(18,13,17,14,15,16,15,17,22,12);</a:t>
            </a:r>
          </a:p>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qqplot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trnscounts,rpois</a:t>
            </a:r>
            <a:r>
              <a:rPr lang="en-US" sz="1400" dirty="0" smtClean="0">
                <a:latin typeface="Courier New" panose="02070309020205020404" pitchFamily="49" charset="0"/>
                <a:cs typeface="Courier New" panose="02070309020205020404" pitchFamily="49" charset="0"/>
              </a:rPr>
              <a:t>(1000,15), main=“Poisson(15) QQ Plot”);</a:t>
            </a:r>
          </a:p>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qqplot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trnscounts,rnbinom</a:t>
            </a:r>
            <a:r>
              <a:rPr lang="en-US" sz="1400" dirty="0" smtClean="0">
                <a:latin typeface="Courier New" panose="02070309020205020404" pitchFamily="49" charset="0"/>
                <a:cs typeface="Courier New" panose="02070309020205020404" pitchFamily="49" charset="0"/>
              </a:rPr>
              <a:t>(1000,mu=15);</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par(</a:t>
            </a:r>
            <a:r>
              <a:rPr lang="en-US" sz="1400" dirty="0" err="1" smtClean="0">
                <a:latin typeface="Courier New" panose="02070309020205020404" pitchFamily="49" charset="0"/>
                <a:cs typeface="Courier New" panose="02070309020205020404" pitchFamily="49" charset="0"/>
              </a:rPr>
              <a:t>mfrow</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c(2,1</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qqplot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trnscounts,rnbinom</a:t>
            </a:r>
            <a:r>
              <a:rPr lang="en-US" sz="1400" dirty="0">
                <a:latin typeface="Courier New" panose="02070309020205020404" pitchFamily="49" charset="0"/>
                <a:cs typeface="Courier New" panose="02070309020205020404" pitchFamily="49" charset="0"/>
              </a:rPr>
              <a:t>(1000,size=20,mu=15), main="Poisson(15) QQ Plot</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abline</a:t>
            </a:r>
            <a:r>
              <a:rPr lang="en-US" sz="1400" dirty="0" smtClean="0">
                <a:latin typeface="Courier New" panose="02070309020205020404" pitchFamily="49" charset="0"/>
                <a:cs typeface="Courier New" panose="02070309020205020404" pitchFamily="49" charset="0"/>
              </a:rPr>
              <a:t>(0,1);</a:t>
            </a:r>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qqplot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trnscounts,rnbinom</a:t>
            </a:r>
            <a:r>
              <a:rPr lang="en-US" sz="1400" dirty="0">
                <a:latin typeface="Courier New" panose="02070309020205020404" pitchFamily="49" charset="0"/>
                <a:cs typeface="Courier New" panose="02070309020205020404" pitchFamily="49" charset="0"/>
              </a:rPr>
              <a:t>(1000,size=20,mu=15), main="Negative Binomial(n=20,mu=15) QQ Plot</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abline</a:t>
            </a:r>
            <a:r>
              <a:rPr lang="en-US" sz="1400" dirty="0" smtClean="0">
                <a:latin typeface="Courier New" panose="02070309020205020404" pitchFamily="49" charset="0"/>
                <a:cs typeface="Courier New" panose="02070309020205020404" pitchFamily="49" charset="0"/>
              </a:rPr>
              <a:t>(0,1);</a:t>
            </a:r>
          </a:p>
          <a:p>
            <a:r>
              <a:rPr lang="en-US" sz="1400" b="1" dirty="0">
                <a:latin typeface="Courier New" panose="02070309020205020404" pitchFamily="49" charset="0"/>
                <a:cs typeface="Courier New" panose="02070309020205020404" pitchFamily="49" charset="0"/>
              </a:rPr>
              <a:t>R&gt; </a:t>
            </a:r>
            <a:r>
              <a:rPr lang="en-US" sz="1400" dirty="0">
                <a:latin typeface="Courier New" panose="02070309020205020404" pitchFamily="49" charset="0"/>
                <a:cs typeface="Courier New" panose="02070309020205020404" pitchFamily="49" charset="0"/>
              </a:rPr>
              <a:t>par(</a:t>
            </a:r>
            <a:r>
              <a:rPr lang="en-US" sz="1400" dirty="0" err="1">
                <a:latin typeface="Courier New" panose="02070309020205020404" pitchFamily="49" charset="0"/>
                <a:cs typeface="Courier New" panose="02070309020205020404" pitchFamily="49" charset="0"/>
              </a:rPr>
              <a:t>mfrow</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c(1,1)));</a:t>
            </a:r>
            <a:r>
              <a:rPr lang="en-US" sz="14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49414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4346" y="1277382"/>
            <a:ext cx="5669131" cy="4251848"/>
            <a:chOff x="292557" y="3122960"/>
            <a:chExt cx="5669131" cy="4251848"/>
          </a:xfrm>
        </p:grpSpPr>
        <p:pic>
          <p:nvPicPr>
            <p:cNvPr id="3" name="Picture 2"/>
            <p:cNvPicPr>
              <a:picLocks noChangeAspect="1"/>
            </p:cNvPicPr>
            <p:nvPr/>
          </p:nvPicPr>
          <p:blipFill>
            <a:blip r:embed="rId2"/>
            <a:stretch>
              <a:fillRect/>
            </a:stretch>
          </p:blipFill>
          <p:spPr>
            <a:xfrm>
              <a:off x="292557" y="3122960"/>
              <a:ext cx="5669131" cy="4251848"/>
            </a:xfrm>
            <a:prstGeom prst="rect">
              <a:avLst/>
            </a:prstGeom>
          </p:spPr>
        </p:pic>
        <p:sp>
          <p:nvSpPr>
            <p:cNvPr id="4" name="Oval 3"/>
            <p:cNvSpPr/>
            <p:nvPr/>
          </p:nvSpPr>
          <p:spPr>
            <a:xfrm>
              <a:off x="2063692" y="3976382"/>
              <a:ext cx="419449" cy="528506"/>
            </a:xfrm>
            <a:prstGeom prst="ellipse">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63692" y="6217641"/>
              <a:ext cx="419449" cy="528506"/>
            </a:xfrm>
            <a:prstGeom prst="ellipse">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87879" y="6017703"/>
              <a:ext cx="419449" cy="528506"/>
            </a:xfrm>
            <a:prstGeom prst="ellipse">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22833" y="3886900"/>
              <a:ext cx="419449" cy="528506"/>
            </a:xfrm>
            <a:prstGeom prst="ellipse">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4"/>
              <a:endCxn id="6" idx="0"/>
            </p:cNvCxnSpPr>
            <p:nvPr/>
          </p:nvCxnSpPr>
          <p:spPr>
            <a:xfrm flipH="1">
              <a:off x="3197604" y="4415406"/>
              <a:ext cx="34954" cy="1602297"/>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4"/>
              <a:endCxn id="5" idx="0"/>
            </p:cNvCxnSpPr>
            <p:nvPr/>
          </p:nvCxnSpPr>
          <p:spPr>
            <a:xfrm>
              <a:off x="2273417" y="4504888"/>
              <a:ext cx="0" cy="1712753"/>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QQ Plots for assessing distributional fit (Practice)</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62054" y="1873635"/>
            <a:ext cx="453696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fits nearly identical, but Poisson(15) is slightly closer, and indeed this is what the set was generated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might use the Poisson distribution for modeling in this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Sometimes when there is a large amount of data we can visualize distribution distances using histograms too.</a:t>
            </a:r>
            <a:endParaRPr lang="en-US" dirty="0"/>
          </a:p>
        </p:txBody>
      </p:sp>
    </p:spTree>
    <p:extLst>
      <p:ext uri="{BB962C8B-B14F-4D97-AF65-F5344CB8AC3E}">
        <p14:creationId xmlns:p14="http://schemas.microsoft.com/office/powerpoint/2010/main" val="3963785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444957" y="4356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Histogram-Like Plots (KDE) for assessing distributional fit (Practice)</a:t>
            </a:r>
            <a:endParaRPr lang="en-US" dirty="0">
              <a:latin typeface="Times New Roman" panose="02020603050405020304" pitchFamily="18" charset="0"/>
              <a:cs typeface="Times New Roman" panose="02020603050405020304" pitchFamily="18" charset="0"/>
            </a:endParaRPr>
          </a:p>
        </p:txBody>
      </p:sp>
      <p:sp>
        <p:nvSpPr>
          <p:cNvPr id="4" name="AutoShape 2" descr="http://127.0.0.1:21447/graphics/aacefefc-795f-46f6-b91d-cc6cb4227474.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04348" y="2148848"/>
            <a:ext cx="6308181" cy="4205454"/>
          </a:xfrm>
          <a:prstGeom prst="rect">
            <a:avLst/>
          </a:prstGeom>
        </p:spPr>
      </p:pic>
      <p:sp>
        <p:nvSpPr>
          <p:cNvPr id="7" name="TextBox 6"/>
          <p:cNvSpPr txBox="1"/>
          <p:nvPr/>
        </p:nvSpPr>
        <p:spPr>
          <a:xfrm>
            <a:off x="673761" y="939714"/>
            <a:ext cx="10520104" cy="95410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a:latin typeface="Courier New" panose="02070309020205020404" pitchFamily="49" charset="0"/>
                <a:cs typeface="Courier New" panose="02070309020205020404" pitchFamily="49" charset="0"/>
              </a:rPr>
              <a:t>par(</a:t>
            </a:r>
            <a:r>
              <a:rPr lang="en-US" sz="1400" dirty="0" err="1">
                <a:latin typeface="Courier New" panose="02070309020205020404" pitchFamily="49" charset="0"/>
                <a:cs typeface="Courier New" panose="02070309020205020404" pitchFamily="49" charset="0"/>
              </a:rPr>
              <a:t>mfrow</a:t>
            </a:r>
            <a:r>
              <a:rPr lang="en-US" sz="1400" dirty="0">
                <a:latin typeface="Courier New" panose="02070309020205020404" pitchFamily="49" charset="0"/>
                <a:cs typeface="Courier New" panose="02070309020205020404" pitchFamily="49" charset="0"/>
              </a:rPr>
              <a:t>=c(1,1</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plot(density(</a:t>
            </a:r>
            <a:r>
              <a:rPr lang="en-US" sz="1400" dirty="0" err="1" smtClean="0">
                <a:latin typeface="Courier New" panose="02070309020205020404" pitchFamily="49" charset="0"/>
                <a:cs typeface="Courier New" panose="02070309020205020404" pitchFamily="49" charset="0"/>
              </a:rPr>
              <a:t>rnbinom</a:t>
            </a:r>
            <a:r>
              <a:rPr lang="en-US" sz="1400" dirty="0" smtClean="0">
                <a:latin typeface="Courier New" panose="02070309020205020404" pitchFamily="49" charset="0"/>
                <a:cs typeface="Courier New" panose="02070309020205020404" pitchFamily="49" charset="0"/>
              </a:rPr>
              <a:t>(1000,size=20,mu=15</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ylim</a:t>
            </a:r>
            <a:r>
              <a:rPr lang="en-US" sz="1400" dirty="0">
                <a:latin typeface="Courier New" panose="02070309020205020404" pitchFamily="49" charset="0"/>
                <a:cs typeface="Courier New" panose="02070309020205020404" pitchFamily="49" charset="0"/>
              </a:rPr>
              <a:t>=c(0,0.1)); </a:t>
            </a:r>
            <a:endParaRPr lang="en-US" sz="1400"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lines(density(</a:t>
            </a:r>
            <a:r>
              <a:rPr lang="en-US" sz="1400" dirty="0" err="1" smtClean="0">
                <a:latin typeface="Courier New" panose="02070309020205020404" pitchFamily="49" charset="0"/>
                <a:cs typeface="Courier New" panose="02070309020205020404" pitchFamily="49" charset="0"/>
              </a:rPr>
              <a:t>rpois</a:t>
            </a:r>
            <a:r>
              <a:rPr lang="en-US" sz="1400" dirty="0" smtClean="0">
                <a:latin typeface="Courier New" panose="02070309020205020404" pitchFamily="49" charset="0"/>
                <a:cs typeface="Courier New" panose="02070309020205020404" pitchFamily="49" charset="0"/>
              </a:rPr>
              <a:t>(1000,15</a:t>
            </a:r>
            <a:r>
              <a:rPr lang="en-US" sz="1400" dirty="0">
                <a:latin typeface="Courier New" panose="02070309020205020404" pitchFamily="49" charset="0"/>
                <a:cs typeface="Courier New" panose="02070309020205020404" pitchFamily="49" charset="0"/>
              </a:rPr>
              <a:t>)),col='blue</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legend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topright</a:t>
            </a:r>
            <a:r>
              <a:rPr lang="en-US" sz="1400" dirty="0">
                <a:latin typeface="Courier New" panose="02070309020205020404" pitchFamily="49" charset="0"/>
                <a:cs typeface="Courier New" panose="02070309020205020404" pitchFamily="49" charset="0"/>
              </a:rPr>
              <a:t>',legend=c('Poisson(15)','NB(n=20,mu=15)'),col=c('</a:t>
            </a:r>
            <a:r>
              <a:rPr lang="en-US" sz="1400" dirty="0" err="1">
                <a:latin typeface="Courier New" panose="02070309020205020404" pitchFamily="49" charset="0"/>
                <a:cs typeface="Courier New" panose="02070309020205020404" pitchFamily="49" charset="0"/>
              </a:rPr>
              <a:t>black','blue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lty</a:t>
            </a:r>
            <a:r>
              <a:rPr lang="en-US" sz="1400" dirty="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7248089" y="2367171"/>
            <a:ext cx="400993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are the densities of these two distributions (1000 values simulated from each) for example.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can see for instance that the quantiles in the middle will be more compressed for the negative binomial in this case than the </a:t>
            </a:r>
            <a:r>
              <a:rPr lang="en-US" dirty="0" err="1" smtClean="0"/>
              <a:t>poisson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Poisson is less </a:t>
            </a:r>
            <a:r>
              <a:rPr lang="en-US" dirty="0" err="1" smtClean="0"/>
              <a:t>kurtic</a:t>
            </a:r>
            <a:r>
              <a:rPr lang="en-US" dirty="0" smtClean="0"/>
              <a:t> in this case.</a:t>
            </a:r>
            <a:endParaRPr lang="en-US" dirty="0"/>
          </a:p>
        </p:txBody>
      </p:sp>
    </p:spTree>
    <p:extLst>
      <p:ext uri="{BB962C8B-B14F-4D97-AF65-F5344CB8AC3E}">
        <p14:creationId xmlns:p14="http://schemas.microsoft.com/office/powerpoint/2010/main" val="2261925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444957" y="4356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Goodness of Fit Tests for statistical distributions in R</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62062" y="1224793"/>
            <a:ext cx="11232859"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statistics, there is the concept of numerically assessing how close a sample of values adheres to the probabilities defined in a particular distribution (when choosing one from among multiple models for instance, as we might be doing here). </a:t>
            </a:r>
          </a:p>
          <a:p>
            <a:pPr marL="285750" indent="-285750">
              <a:buFont typeface="Arial" panose="020B0604020202020204" pitchFamily="34" charset="0"/>
              <a:buChar char="•"/>
            </a:pPr>
            <a:r>
              <a:rPr lang="en-US" dirty="0" smtClean="0"/>
              <a:t>There are a few tests for assessing the departure from normality of a sample of data: </a:t>
            </a:r>
          </a:p>
          <a:p>
            <a:pPr marL="742950" lvl="1" indent="-285750">
              <a:buFont typeface="Arial" panose="020B0604020202020204" pitchFamily="34" charset="0"/>
              <a:buChar char="•"/>
            </a:pPr>
            <a:r>
              <a:rPr lang="en-US" dirty="0" smtClean="0"/>
              <a:t>Shapiro-Wilk test [stats] </a:t>
            </a:r>
            <a:r>
              <a:rPr lang="en-US" dirty="0" err="1" smtClean="0"/>
              <a:t>shapiro.test</a:t>
            </a:r>
            <a:r>
              <a:rPr lang="en-US" dirty="0" smtClean="0"/>
              <a:t>()</a:t>
            </a:r>
          </a:p>
          <a:p>
            <a:pPr marL="742950" lvl="1" indent="-285750">
              <a:buFont typeface="Arial" panose="020B0604020202020204" pitchFamily="34" charset="0"/>
              <a:buChar char="•"/>
            </a:pPr>
            <a:r>
              <a:rPr lang="en-US" dirty="0" smtClean="0"/>
              <a:t>Anderson-Darling test [</a:t>
            </a:r>
            <a:r>
              <a:rPr lang="en-US" dirty="0" err="1" smtClean="0"/>
              <a:t>nortest</a:t>
            </a:r>
            <a:r>
              <a:rPr lang="en-US" dirty="0" smtClean="0"/>
              <a:t>] </a:t>
            </a:r>
            <a:r>
              <a:rPr lang="en-US" dirty="0" err="1" smtClean="0"/>
              <a:t>ad.test</a:t>
            </a:r>
            <a:r>
              <a:rPr lang="en-US" dirty="0" smtClean="0"/>
              <a:t>()</a:t>
            </a:r>
          </a:p>
          <a:p>
            <a:pPr marL="742950" lvl="1" indent="-285750">
              <a:buFont typeface="Arial" panose="020B0604020202020204" pitchFamily="34" charset="0"/>
              <a:buChar char="•"/>
            </a:pPr>
            <a:r>
              <a:rPr lang="en-US" dirty="0" smtClean="0"/>
              <a:t>Cramer-von Mises test [</a:t>
            </a:r>
            <a:r>
              <a:rPr lang="en-US" dirty="0" err="1" smtClean="0"/>
              <a:t>twosamples</a:t>
            </a:r>
            <a:r>
              <a:rPr lang="en-US" dirty="0" smtClean="0"/>
              <a:t>] </a:t>
            </a:r>
            <a:r>
              <a:rPr lang="en-US" dirty="0" err="1" smtClean="0"/>
              <a:t>cvm_stat</a:t>
            </a:r>
            <a:r>
              <a:rPr lang="en-US" dirty="0" smtClean="0"/>
              <a:t>() – compares two </a:t>
            </a:r>
            <a:r>
              <a:rPr lang="en-US" dirty="0" err="1" smtClean="0"/>
              <a:t>ecdfs</a:t>
            </a:r>
            <a:r>
              <a:rPr lang="en-US" dirty="0" smtClean="0"/>
              <a:t> – so provide two samples.</a:t>
            </a:r>
          </a:p>
          <a:p>
            <a:pPr marL="1200150" lvl="2" indent="-285750">
              <a:buFont typeface="Arial" panose="020B0604020202020204" pitchFamily="34" charset="0"/>
              <a:buChar char="•"/>
            </a:pPr>
            <a:r>
              <a:rPr lang="en-US" dirty="0" smtClean="0"/>
              <a:t>-&gt; Actually a few of these are more general, but usually used for testing normality specifically</a:t>
            </a:r>
          </a:p>
          <a:p>
            <a:pPr marL="742950" lvl="1" indent="-285750">
              <a:buFont typeface="Arial" panose="020B0604020202020204" pitchFamily="34" charset="0"/>
              <a:buChar char="•"/>
            </a:pPr>
            <a:r>
              <a:rPr lang="en-US" dirty="0" smtClean="0"/>
              <a:t>KS-test Cramer-von Mises generalizes this.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CAVEAT!!!  It is really not good practice to base the conduction of the hypothesis test which assumes normality (or other distribution) on the outcome of one of these statistical hypothesis tests at a specific level.  Doing so causes the reflected test p-values to become artificially biased. </a:t>
            </a:r>
            <a:endParaRPr lang="en-US" dirty="0"/>
          </a:p>
        </p:txBody>
      </p:sp>
    </p:spTree>
    <p:extLst>
      <p:ext uri="{BB962C8B-B14F-4D97-AF65-F5344CB8AC3E}">
        <p14:creationId xmlns:p14="http://schemas.microsoft.com/office/powerpoint/2010/main" val="33708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2236126"/>
            <a:ext cx="10149840" cy="1938992"/>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 </a:t>
            </a:r>
          </a:p>
          <a:p>
            <a:pPr algn="ctr"/>
            <a:r>
              <a:rPr lang="en-US" sz="4000" b="1" dirty="0" smtClean="0">
                <a:latin typeface="Times New Roman" panose="02020603050405020304" pitchFamily="18" charset="0"/>
                <a:cs typeface="Times New Roman" panose="02020603050405020304" pitchFamily="18" charset="0"/>
              </a:rPr>
              <a:t>The Multivariate Linear Model </a:t>
            </a:r>
          </a:p>
          <a:p>
            <a:pPr algn="ctr"/>
            <a:r>
              <a:rPr lang="en-US" sz="4000" b="1" dirty="0" smtClean="0">
                <a:latin typeface="Times New Roman" panose="02020603050405020304" pitchFamily="18" charset="0"/>
                <a:cs typeface="Times New Roman" panose="02020603050405020304" pitchFamily="18" charset="0"/>
              </a:rPr>
              <a:t>Specification, Estimation, &amp; Validation in R</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0133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Transforming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562062" y="788565"/>
                <a:ext cx="11023134" cy="499598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we are using a Likelihood model for the data in the Generalized Linear Model (GLM), and we find that the outcome variable is not well fit by a normal distribution (visually, or using a statistical test), and want to transform it we can apply any transform we would like to the variable prior to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taking the log of the data, or applying some functional transform will sometimes produce normal data. </a:t>
                </a:r>
              </a:p>
              <a:p>
                <a:pPr marL="742950" lvl="1" indent="-285750">
                  <a:buFont typeface="Arial" panose="020B0604020202020204" pitchFamily="34" charset="0"/>
                  <a:buChar char="•"/>
                </a:pPr>
                <a:r>
                  <a:rPr lang="en-US" dirty="0" smtClean="0"/>
                  <a:t>These are simplistic in R, simply define a new variable based on the old and examine it.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Most of the time we take logs/functional transforms of independent variables in the context of attempting to fit the linearity assumption.</a:t>
                </a:r>
              </a:p>
              <a:p>
                <a:pPr marL="742950" lvl="1" indent="-285750">
                  <a:buFont typeface="Arial" panose="020B0604020202020204" pitchFamily="34" charset="0"/>
                  <a:buChar char="•"/>
                </a:pPr>
                <a:r>
                  <a:rPr lang="en-US" dirty="0" smtClean="0"/>
                  <a:t>There are some models which relax this.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One particular transform of use is the box cox transform</a:t>
                </a:r>
              </a:p>
              <a:p>
                <a:pPr marL="285750" indent="-285750">
                  <a:buFont typeface="Arial" panose="020B0604020202020204" pitchFamily="34" charset="0"/>
                  <a:buChar char="•"/>
                </a:pPr>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up>
                                  </m:sSup>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≠0</m:t>
                              </m:r>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=0</m:t>
                                  </m:r>
                                </m:e>
                              </m:func>
                            </m:e>
                          </m:eqArr>
                        </m:e>
                      </m:d>
                    </m:oMath>
                  </m:oMathPara>
                </a14:m>
                <a:endParaRPr lang="en-US" b="0" dirty="0" smtClean="0"/>
              </a:p>
              <a:p>
                <a:pPr marL="285750" indent="-285750">
                  <a:buFont typeface="Arial" panose="020B0604020202020204" pitchFamily="34" charset="0"/>
                  <a:buChar char="•"/>
                </a:pPr>
                <a:r>
                  <a:rPr lang="en-US" dirty="0" smtClean="0"/>
                  <a:t>In practice lambdas can be selected by applying the </a:t>
                </a:r>
                <a:r>
                  <a:rPr lang="en-US" dirty="0" err="1" smtClean="0">
                    <a:latin typeface="Courier New" panose="02070309020205020404" pitchFamily="49" charset="0"/>
                    <a:cs typeface="Courier New" panose="02070309020205020404" pitchFamily="49" charset="0"/>
                  </a:rPr>
                  <a:t>boxcox</a:t>
                </a:r>
                <a:r>
                  <a:rPr lang="en-US" dirty="0" smtClean="0">
                    <a:latin typeface="Courier New" panose="02070309020205020404" pitchFamily="49" charset="0"/>
                    <a:cs typeface="Courier New" panose="02070309020205020404" pitchFamily="49" charset="0"/>
                  </a:rPr>
                  <a:t>() </a:t>
                </a:r>
                <a:r>
                  <a:rPr lang="en-US" dirty="0" smtClean="0"/>
                  <a:t>function in </a:t>
                </a:r>
                <a:r>
                  <a:rPr lang="en-US" dirty="0" smtClean="0">
                    <a:latin typeface="Courier New" panose="02070309020205020404" pitchFamily="49" charset="0"/>
                    <a:cs typeface="Courier New" panose="02070309020205020404" pitchFamily="49" charset="0"/>
                  </a:rPr>
                  <a:t>R</a:t>
                </a:r>
                <a:r>
                  <a:rPr lang="en-US" dirty="0" smtClean="0"/>
                  <a:t> to a </a:t>
                </a:r>
                <a:r>
                  <a:rPr lang="en-US" dirty="0" err="1" smtClean="0">
                    <a:latin typeface="Courier New" panose="02070309020205020404" pitchFamily="49" charset="0"/>
                    <a:cs typeface="Courier New" panose="02070309020205020404" pitchFamily="49" charset="0"/>
                  </a:rPr>
                  <a:t>glm</a:t>
                </a:r>
                <a:r>
                  <a:rPr lang="en-US" dirty="0" smtClean="0"/>
                  <a:t> object.</a:t>
                </a:r>
              </a:p>
            </p:txBody>
          </p:sp>
        </mc:Choice>
        <mc:Fallback>
          <p:sp>
            <p:nvSpPr>
              <p:cNvPr id="3" name="TextBox 2"/>
              <p:cNvSpPr txBox="1">
                <a:spLocks noRot="1" noChangeAspect="1" noMove="1" noResize="1" noEditPoints="1" noAdjustHandles="1" noChangeArrowheads="1" noChangeShapeType="1" noTextEdit="1"/>
              </p:cNvSpPr>
              <p:nvPr/>
            </p:nvSpPr>
            <p:spPr>
              <a:xfrm>
                <a:off x="562062" y="788565"/>
                <a:ext cx="11023134" cy="4995983"/>
              </a:xfrm>
              <a:prstGeom prst="rect">
                <a:avLst/>
              </a:prstGeom>
              <a:blipFill>
                <a:blip r:embed="rId2"/>
                <a:stretch>
                  <a:fillRect l="-332" t="-610" r="-830" b="-976"/>
                </a:stretch>
              </a:blipFill>
            </p:spPr>
            <p:txBody>
              <a:bodyPr/>
              <a:lstStyle/>
              <a:p>
                <a:r>
                  <a:rPr lang="en-US">
                    <a:noFill/>
                  </a:rPr>
                  <a:t> </a:t>
                </a:r>
              </a:p>
            </p:txBody>
          </p:sp>
        </mc:Fallback>
      </mc:AlternateContent>
    </p:spTree>
    <p:extLst>
      <p:ext uri="{BB962C8B-B14F-4D97-AF65-F5344CB8AC3E}">
        <p14:creationId xmlns:p14="http://schemas.microsoft.com/office/powerpoint/2010/main" val="2019913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Available Model Distributions and Links in R GLM</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931178" y="1065402"/>
                <a:ext cx="10310070" cy="465646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binomial – </a:t>
                </a:r>
                <a:r>
                  <a:rPr lang="en-US" b="1" dirty="0" smtClean="0"/>
                  <a:t>For Logistic Regression (probability of occurrence)</a:t>
                </a:r>
              </a:p>
              <a:p>
                <a:pPr marL="742950" lvl="1" indent="-285750">
                  <a:buFont typeface="Arial" panose="020B0604020202020204" pitchFamily="34" charset="0"/>
                  <a:buChar char="•"/>
                </a:pPr>
                <a:r>
                  <a:rPr lang="en-US" b="1" dirty="0" smtClean="0"/>
                  <a:t>‘logit’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𝒍𝒐𝒈</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𝒙</m:t>
                            </m:r>
                          </m:num>
                          <m:den>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den>
                        </m:f>
                      </m:e>
                    </m:d>
                  </m:oMath>
                </a14:m>
                <a:endParaRPr lang="en-US" b="1" dirty="0" smtClean="0"/>
              </a:p>
              <a:p>
                <a:pPr marL="742950" lvl="1" indent="-285750">
                  <a:buFont typeface="Arial" panose="020B0604020202020204" pitchFamily="34" charset="0"/>
                  <a:buChar char="•"/>
                </a:pPr>
                <a:r>
                  <a:rPr lang="en-US" b="1" dirty="0" smtClean="0"/>
                  <a:t>‘</a:t>
                </a:r>
                <a:r>
                  <a:rPr lang="en-US" b="1" dirty="0" err="1" smtClean="0"/>
                  <a:t>probit</a:t>
                </a:r>
                <a:r>
                  <a:rPr lang="en-US" b="1" dirty="0" smtClean="0"/>
                  <a:t>’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sSup>
                      <m:sSupPr>
                        <m:ctrlPr>
                          <a:rPr lang="en-US" b="1" i="0"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1" i="0" smtClean="0">
                            <a:latin typeface="Cambria Math" panose="02040503050406030204" pitchFamily="18" charset="0"/>
                          </a:rPr>
                          <m:t>−</m:t>
                        </m:r>
                        <m:r>
                          <a:rPr lang="en-US" b="1" i="0" smtClean="0">
                            <a:latin typeface="Cambria Math" panose="02040503050406030204" pitchFamily="18" charset="0"/>
                          </a:rPr>
                          <m:t>𝟏</m:t>
                        </m:r>
                      </m:sup>
                    </m:sSup>
                    <m:r>
                      <a:rPr lang="en-US" b="1" i="0"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oMath>
                </a14:m>
                <a:endParaRPr lang="en-US" b="1" dirty="0" smtClean="0"/>
              </a:p>
              <a:p>
                <a:pPr marL="742950" lvl="1" indent="-285750">
                  <a:buFont typeface="Arial" panose="020B0604020202020204" pitchFamily="34" charset="0"/>
                  <a:buChar char="•"/>
                </a:pPr>
                <a:r>
                  <a:rPr lang="en-US" b="1" dirty="0" smtClean="0"/>
                  <a:t>‘</a:t>
                </a:r>
                <a:r>
                  <a:rPr lang="en-US" b="1" dirty="0" err="1" smtClean="0"/>
                  <a:t>cauchit</a:t>
                </a:r>
                <a:r>
                  <a:rPr lang="en-US" b="1" dirty="0" smtClean="0"/>
                  <a:t>’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1" i="1" smtClean="0">
                            <a:latin typeface="Cambria Math" panose="02040503050406030204" pitchFamily="18" charset="0"/>
                          </a:rPr>
                          <m:t>𝑪</m:t>
                        </m:r>
                      </m:sub>
                      <m:sup>
                        <m:r>
                          <a:rPr lang="en-US" b="1" i="1" smtClean="0">
                            <a:latin typeface="Cambria Math" panose="02040503050406030204" pitchFamily="18" charset="0"/>
                          </a:rPr>
                          <m:t>−</m:t>
                        </m:r>
                        <m:r>
                          <a:rPr lang="en-US" b="1" i="1" smtClean="0">
                            <a:latin typeface="Cambria Math" panose="02040503050406030204" pitchFamily="18" charset="0"/>
                          </a:rPr>
                          <m:t>𝟏</m:t>
                        </m:r>
                      </m:sup>
                    </m:sSubSup>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endParaRPr lang="en-US" b="1" dirty="0" smtClean="0"/>
              </a:p>
              <a:p>
                <a:pPr marL="742950" lvl="1" indent="-285750">
                  <a:buFont typeface="Arial" panose="020B0604020202020204" pitchFamily="34" charset="0"/>
                  <a:buChar char="•"/>
                </a:pPr>
                <a:r>
                  <a:rPr lang="en-US" b="1" dirty="0" smtClean="0"/>
                  <a:t>‘log’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𝒍𝒐𝒈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oMath>
                </a14:m>
                <a:endParaRPr lang="en-US" b="1" dirty="0" smtClean="0"/>
              </a:p>
              <a:p>
                <a:pPr marL="742950" lvl="1" indent="-285750">
                  <a:buFont typeface="Arial" panose="020B0604020202020204" pitchFamily="34" charset="0"/>
                  <a:buChar char="•"/>
                </a:pPr>
                <a:r>
                  <a:rPr lang="en-US" b="1" dirty="0" smtClean="0"/>
                  <a:t>‘</a:t>
                </a:r>
                <a:r>
                  <a:rPr lang="en-US" b="1" dirty="0" err="1" smtClean="0"/>
                  <a:t>cloglog</a:t>
                </a:r>
                <a:r>
                  <a:rPr lang="en-US" b="1" dirty="0" smtClean="0"/>
                  <a:t>’-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𝒍𝒐𝒈</m:t>
                    </m:r>
                    <m:r>
                      <a:rPr lang="en-US" b="1" i="1" smtClean="0">
                        <a:latin typeface="Cambria Math" panose="02040503050406030204" pitchFamily="18" charset="0"/>
                      </a:rPr>
                      <m:t>(−</m:t>
                    </m:r>
                    <m:r>
                      <a:rPr lang="en-US" b="1" i="1" smtClean="0">
                        <a:latin typeface="Cambria Math" panose="02040503050406030204" pitchFamily="18" charset="0"/>
                      </a:rPr>
                      <m:t>𝒍𝒐𝒈</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e>
                    </m:d>
                    <m:r>
                      <a:rPr lang="en-US" b="1" i="1" smtClean="0">
                        <a:latin typeface="Cambria Math" panose="02040503050406030204" pitchFamily="18" charset="0"/>
                      </a:rPr>
                      <m:t>)</m:t>
                    </m:r>
                  </m:oMath>
                </a14:m>
                <a:endParaRPr lang="en-US" b="1" dirty="0" smtClean="0"/>
              </a:p>
              <a:p>
                <a:pPr marL="285750" indent="-285750">
                  <a:buFont typeface="Arial" panose="020B0604020202020204" pitchFamily="34" charset="0"/>
                  <a:buChar char="•"/>
                </a:pPr>
                <a:r>
                  <a:rPr lang="en-US" dirty="0" err="1"/>
                  <a:t>g</a:t>
                </a:r>
                <a:r>
                  <a:rPr lang="en-US" dirty="0" err="1" smtClean="0"/>
                  <a:t>aussian</a:t>
                </a:r>
                <a:r>
                  <a:rPr lang="en-US" dirty="0" smtClean="0"/>
                  <a:t> – </a:t>
                </a:r>
                <a:r>
                  <a:rPr lang="en-US" b="1" dirty="0" smtClean="0"/>
                  <a:t>As in standard MVLR from part 1</a:t>
                </a:r>
              </a:p>
              <a:p>
                <a:pPr marL="742950" lvl="1" indent="-285750">
                  <a:buFont typeface="Arial" panose="020B0604020202020204" pitchFamily="34" charset="0"/>
                  <a:buChar char="•"/>
                </a:pPr>
                <a:r>
                  <a:rPr lang="en-US" b="1" dirty="0" smtClean="0"/>
                  <a:t>‘identity’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𝒙</m:t>
                    </m:r>
                  </m:oMath>
                </a14:m>
                <a:endParaRPr lang="en-US" b="1" dirty="0" smtClean="0"/>
              </a:p>
              <a:p>
                <a:pPr marL="742950" lvl="1" indent="-285750">
                  <a:buFont typeface="Arial" panose="020B0604020202020204" pitchFamily="34" charset="0"/>
                  <a:buChar char="•"/>
                </a:pPr>
                <a:r>
                  <a:rPr lang="en-US" b="1" dirty="0" smtClean="0"/>
                  <a:t>‘log’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𝒍𝒐𝒈</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endParaRPr lang="en-US" b="1" dirty="0" smtClean="0"/>
              </a:p>
              <a:p>
                <a:pPr marL="742950" lvl="1" indent="-285750">
                  <a:buFont typeface="Arial" panose="020B0604020202020204" pitchFamily="34" charset="0"/>
                  <a:buChar char="•"/>
                </a:pPr>
                <a:r>
                  <a:rPr lang="en-US" b="1" dirty="0" smtClean="0"/>
                  <a:t>‘inverse’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𝒙</m:t>
                        </m:r>
                      </m:den>
                    </m:f>
                  </m:oMath>
                </a14:m>
                <a:endParaRPr lang="en-US" b="1" dirty="0" smtClean="0"/>
              </a:p>
              <a:p>
                <a:pPr marL="285750" indent="-285750">
                  <a:buFont typeface="Arial" panose="020B0604020202020204" pitchFamily="34" charset="0"/>
                  <a:buChar char="•"/>
                </a:pPr>
                <a:r>
                  <a:rPr lang="en-US" dirty="0" smtClean="0"/>
                  <a:t>Gamma – </a:t>
                </a:r>
                <a:r>
                  <a:rPr lang="en-US" b="1" dirty="0" smtClean="0"/>
                  <a:t>A flexible distribution for fitting a variety of data types</a:t>
                </a:r>
              </a:p>
              <a:p>
                <a:pPr marL="742950" lvl="1" indent="-285750">
                  <a:buFont typeface="Arial" panose="020B0604020202020204" pitchFamily="34" charset="0"/>
                  <a:buChar char="•"/>
                </a:pPr>
                <a:r>
                  <a:rPr lang="en-US" b="1" dirty="0"/>
                  <a:t>‘identity’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𝒙</m:t>
                    </m:r>
                  </m:oMath>
                </a14:m>
                <a:endParaRPr lang="en-US" b="1" dirty="0"/>
              </a:p>
              <a:p>
                <a:pPr marL="742950" lvl="1" indent="-285750">
                  <a:buFont typeface="Arial" panose="020B0604020202020204" pitchFamily="34" charset="0"/>
                  <a:buChar char="•"/>
                </a:pPr>
                <a:r>
                  <a:rPr lang="en-US" b="1" dirty="0"/>
                  <a:t>‘log’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𝒍𝒐𝒈</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oMath>
                </a14:m>
                <a:endParaRPr lang="en-US" b="1" dirty="0"/>
              </a:p>
              <a:p>
                <a:pPr marL="742950" lvl="1" indent="-285750">
                  <a:buFont typeface="Arial" panose="020B0604020202020204" pitchFamily="34" charset="0"/>
                  <a:buChar char="•"/>
                </a:pPr>
                <a:r>
                  <a:rPr lang="en-US" b="1" dirty="0"/>
                  <a:t>‘inverse’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𝒙</m:t>
                        </m:r>
                      </m:den>
                    </m:f>
                  </m:oMath>
                </a14:m>
                <a:endParaRPr lang="en-US" dirty="0" smtClean="0"/>
              </a:p>
              <a:p>
                <a:pPr marL="285750" indent="-285750">
                  <a:buFont typeface="Arial" panose="020B0604020202020204" pitchFamily="34" charset="0"/>
                  <a:buChar char="•"/>
                </a:pP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931178" y="1065402"/>
                <a:ext cx="10310070" cy="4656468"/>
              </a:xfrm>
              <a:prstGeom prst="rect">
                <a:avLst/>
              </a:prstGeom>
              <a:blipFill>
                <a:blip r:embed="rId2"/>
                <a:stretch>
                  <a:fillRect l="-414" t="-785"/>
                </a:stretch>
              </a:blipFill>
            </p:spPr>
            <p:txBody>
              <a:bodyPr/>
              <a:lstStyle/>
              <a:p>
                <a:r>
                  <a:rPr lang="en-US">
                    <a:noFill/>
                  </a:rPr>
                  <a:t> </a:t>
                </a:r>
              </a:p>
            </p:txBody>
          </p:sp>
        </mc:Fallback>
      </mc:AlternateContent>
    </p:spTree>
    <p:extLst>
      <p:ext uri="{BB962C8B-B14F-4D97-AF65-F5344CB8AC3E}">
        <p14:creationId xmlns:p14="http://schemas.microsoft.com/office/powerpoint/2010/main" val="2465156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900418" y="672378"/>
                <a:ext cx="10089160" cy="5993949"/>
              </a:xfrm>
              <a:prstGeom prst="rect">
                <a:avLst/>
              </a:prstGeom>
            </p:spPr>
            <p:txBody>
              <a:bodyPr wrap="square">
                <a:spAutoFit/>
              </a:bodyPr>
              <a:lstStyle/>
              <a:p>
                <a:pPr marL="285750" indent="-285750">
                  <a:buFont typeface="Arial" panose="020B0604020202020204" pitchFamily="34" charset="0"/>
                  <a:buChar char="•"/>
                </a:pPr>
                <a:r>
                  <a:rPr lang="en-US" dirty="0" smtClean="0"/>
                  <a:t>inverse.gaussian</a:t>
                </a:r>
                <a:r>
                  <a:rPr lang="en-US" dirty="0"/>
                  <a:t> </a:t>
                </a:r>
                <a:r>
                  <a:rPr lang="en-US" b="1" dirty="0"/>
                  <a:t>– Sometimes a good fit for ratio </a:t>
                </a:r>
                <a:r>
                  <a:rPr lang="en-US" b="1" dirty="0" smtClean="0"/>
                  <a:t>data</a:t>
                </a:r>
              </a:p>
              <a:p>
                <a:pPr marL="742950" lvl="1" indent="-285750">
                  <a:buFont typeface="Arial" panose="020B0604020202020204" pitchFamily="34" charset="0"/>
                  <a:buChar char="•"/>
                </a:pPr>
                <a:r>
                  <a:rPr lang="en-US" b="1" dirty="0"/>
                  <a:t>‘identity’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𝒙</m:t>
                    </m:r>
                  </m:oMath>
                </a14:m>
                <a:endParaRPr lang="en-US" b="1" dirty="0"/>
              </a:p>
              <a:p>
                <a:pPr marL="742950" lvl="1" indent="-285750">
                  <a:buFont typeface="Arial" panose="020B0604020202020204" pitchFamily="34" charset="0"/>
                  <a:buChar char="•"/>
                </a:pPr>
                <a:r>
                  <a:rPr lang="en-US" b="1" dirty="0"/>
                  <a:t>‘log’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𝒍𝒐𝒈</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oMath>
                </a14:m>
                <a:endParaRPr lang="en-US" b="1" dirty="0"/>
              </a:p>
              <a:p>
                <a:pPr marL="742950" lvl="1" indent="-285750">
                  <a:buFont typeface="Arial" panose="020B0604020202020204" pitchFamily="34" charset="0"/>
                  <a:buChar char="•"/>
                </a:pPr>
                <a:r>
                  <a:rPr lang="en-US" b="1" dirty="0"/>
                  <a:t>‘inverse’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𝒙</m:t>
                        </m:r>
                      </m:den>
                    </m:f>
                  </m:oMath>
                </a14:m>
                <a:endParaRPr lang="en-US" dirty="0" smtClean="0"/>
              </a:p>
              <a:p>
                <a:pPr marL="742950" lvl="1" indent="-285750">
                  <a:buFont typeface="Arial" panose="020B0604020202020204" pitchFamily="34" charset="0"/>
                  <a:buChar char="•"/>
                </a:pPr>
                <a:r>
                  <a:rPr lang="en-US" b="1" dirty="0" smtClean="0"/>
                  <a:t>‘1/mu^2/’</a:t>
                </a:r>
                <a:r>
                  <a:rPr lang="en-US" dirty="0" smtClean="0"/>
                  <a:t> –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a14:m>
                <a:r>
                  <a:rPr lang="en-US" dirty="0" smtClean="0"/>
                  <a:t> </a:t>
                </a:r>
                <a:endParaRPr lang="en-US" dirty="0"/>
              </a:p>
              <a:p>
                <a:pPr marL="285750" indent="-285750">
                  <a:buFont typeface="Arial" panose="020B0604020202020204" pitchFamily="34" charset="0"/>
                  <a:buChar char="•"/>
                </a:pPr>
                <a:r>
                  <a:rPr lang="en-US" dirty="0" err="1"/>
                  <a:t>poisson</a:t>
                </a:r>
                <a:r>
                  <a:rPr lang="en-US" dirty="0"/>
                  <a:t> – </a:t>
                </a:r>
                <a:r>
                  <a:rPr lang="en-US" b="1" dirty="0"/>
                  <a:t>Usually used for count </a:t>
                </a:r>
                <a:r>
                  <a:rPr lang="en-US" b="1" dirty="0" smtClean="0"/>
                  <a:t>regression</a:t>
                </a:r>
              </a:p>
              <a:p>
                <a:pPr marL="742950" lvl="1" indent="-285750">
                  <a:buFont typeface="Arial" panose="020B0604020202020204" pitchFamily="34" charset="0"/>
                  <a:buChar char="•"/>
                </a:pPr>
                <a:r>
                  <a:rPr lang="en-US" b="1" dirty="0"/>
                  <a:t>‘identity’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𝒙</m:t>
                    </m:r>
                  </m:oMath>
                </a14:m>
                <a:endParaRPr lang="en-US" b="1" dirty="0"/>
              </a:p>
              <a:p>
                <a:pPr marL="742950" lvl="1" indent="-285750">
                  <a:buFont typeface="Arial" panose="020B0604020202020204" pitchFamily="34" charset="0"/>
                  <a:buChar char="•"/>
                </a:pPr>
                <a:r>
                  <a:rPr lang="en-US" b="1" dirty="0"/>
                  <a:t>‘log’ –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𝒍𝒐𝒈</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oMath>
                </a14:m>
                <a:endParaRPr lang="en-US" b="1" dirty="0"/>
              </a:p>
              <a:p>
                <a:pPr marL="742950" lvl="1" indent="-285750">
                  <a:buFont typeface="Arial" panose="020B0604020202020204" pitchFamily="34" charset="0"/>
                  <a:buChar char="•"/>
                </a:pPr>
                <a:r>
                  <a:rPr lang="en-US" b="1" dirty="0" smtClean="0"/>
                  <a:t>‘</a:t>
                </a:r>
                <a:r>
                  <a:rPr lang="en-US" b="1" dirty="0" err="1" smtClean="0"/>
                  <a:t>sqrt</a:t>
                </a:r>
                <a:r>
                  <a:rPr lang="en-US" b="1" dirty="0" smtClean="0"/>
                  <a:t>’ - </a:t>
                </a:r>
                <a14:m>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𝒙</m:t>
                        </m:r>
                      </m:e>
                    </m:rad>
                  </m:oMath>
                </a14:m>
                <a:endParaRPr lang="en-US" b="1" dirty="0"/>
              </a:p>
              <a:p>
                <a:pPr marL="285750" indent="-285750">
                  <a:buFont typeface="Arial" panose="020B0604020202020204" pitchFamily="34" charset="0"/>
                  <a:buChar char="•"/>
                </a:pPr>
                <a:r>
                  <a:rPr lang="en-US" sz="1400" dirty="0"/>
                  <a:t>quasi - </a:t>
                </a:r>
                <a:r>
                  <a:rPr lang="en-US" sz="1400" b="1" dirty="0" err="1"/>
                  <a:t>gaussian</a:t>
                </a:r>
                <a:r>
                  <a:rPr lang="en-US" sz="1400" b="1" dirty="0"/>
                  <a:t> like variance-mean function (can estimate without formal binomial distribution assumptions)</a:t>
                </a:r>
                <a:endParaRPr lang="en-US" sz="1400" dirty="0"/>
              </a:p>
              <a:p>
                <a:pPr marL="285750" indent="-285750">
                  <a:buFont typeface="Arial" panose="020B0604020202020204" pitchFamily="34" charset="0"/>
                  <a:buChar char="•"/>
                </a:pPr>
                <a:r>
                  <a:rPr lang="en-US" sz="1400" dirty="0" err="1"/>
                  <a:t>quasibinomial</a:t>
                </a:r>
                <a:r>
                  <a:rPr lang="en-US" sz="1400" dirty="0"/>
                  <a:t> – </a:t>
                </a:r>
                <a:r>
                  <a:rPr lang="en-US" sz="1400" b="1" dirty="0"/>
                  <a:t>binomial like variance-mean function (can estimate without formal binomial distribution assumptions)</a:t>
                </a:r>
                <a:endParaRPr lang="en-US" sz="1400" dirty="0"/>
              </a:p>
              <a:p>
                <a:pPr marL="285750" indent="-285750">
                  <a:buFont typeface="Arial" panose="020B0604020202020204" pitchFamily="34" charset="0"/>
                  <a:buChar char="•"/>
                </a:pPr>
                <a:r>
                  <a:rPr lang="en-US" sz="1400" dirty="0" err="1" smtClean="0"/>
                  <a:t>quasipoisson</a:t>
                </a:r>
                <a:r>
                  <a:rPr lang="en-US" sz="1400" dirty="0" smtClean="0"/>
                  <a:t> </a:t>
                </a:r>
                <a:r>
                  <a:rPr lang="en-US" sz="1400" dirty="0"/>
                  <a:t>-</a:t>
                </a:r>
                <a:r>
                  <a:rPr lang="en-US" sz="1400" b="1" dirty="0"/>
                  <a:t> </a:t>
                </a:r>
                <a:r>
                  <a:rPr lang="en-US" sz="1400" b="1" dirty="0" err="1"/>
                  <a:t>poisson</a:t>
                </a:r>
                <a:r>
                  <a:rPr lang="en-US" sz="1400" b="1" dirty="0"/>
                  <a:t> like variance-mean function (can estimate without formal binomial distribution assumptions</a:t>
                </a:r>
                <a:r>
                  <a:rPr lang="en-US" sz="1400" b="1" dirty="0" smtClean="0"/>
                  <a:t>)</a:t>
                </a:r>
              </a:p>
              <a:p>
                <a:pPr marL="742950" lvl="1" indent="-285750">
                  <a:buFont typeface="Arial" panose="020B0604020202020204" pitchFamily="34" charset="0"/>
                  <a:buChar char="•"/>
                </a:pPr>
                <a:r>
                  <a:rPr lang="en-US" sz="1400" b="1" dirty="0"/>
                  <a:t>‘identity’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r>
                      <a:rPr lang="en-US" sz="1400" b="1" i="1">
                        <a:latin typeface="Cambria Math" panose="02040503050406030204" pitchFamily="18" charset="0"/>
                      </a:rPr>
                      <m:t>𝒙</m:t>
                    </m:r>
                  </m:oMath>
                </a14:m>
                <a:endParaRPr lang="en-US" sz="1400" b="1" dirty="0"/>
              </a:p>
              <a:p>
                <a:pPr marL="742950" lvl="1" indent="-285750">
                  <a:buFont typeface="Arial" panose="020B0604020202020204" pitchFamily="34" charset="0"/>
                  <a:buChar char="•"/>
                </a:pPr>
                <a:r>
                  <a:rPr lang="en-US" sz="1400" b="1" dirty="0"/>
                  <a:t>‘log’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r>
                      <a:rPr lang="en-US" sz="1400" b="1" i="1">
                        <a:latin typeface="Cambria Math" panose="02040503050406030204" pitchFamily="18" charset="0"/>
                      </a:rPr>
                      <m:t>𝒍𝒐𝒈</m:t>
                    </m:r>
                    <m:r>
                      <a:rPr lang="en-US" sz="1400" b="1" i="1">
                        <a:latin typeface="Cambria Math" panose="02040503050406030204" pitchFamily="18" charset="0"/>
                      </a:rPr>
                      <m:t>(</m:t>
                    </m:r>
                    <m:r>
                      <a:rPr lang="en-US" sz="1400" b="1" i="1">
                        <a:latin typeface="Cambria Math" panose="02040503050406030204" pitchFamily="18" charset="0"/>
                      </a:rPr>
                      <m:t>𝒙</m:t>
                    </m:r>
                    <m:r>
                      <a:rPr lang="en-US" sz="1400" b="1" i="1">
                        <a:latin typeface="Cambria Math" panose="02040503050406030204" pitchFamily="18" charset="0"/>
                      </a:rPr>
                      <m:t>)</m:t>
                    </m:r>
                  </m:oMath>
                </a14:m>
                <a:endParaRPr lang="en-US" sz="1400" b="1" dirty="0"/>
              </a:p>
              <a:p>
                <a:pPr marL="742950" lvl="1" indent="-285750">
                  <a:buFont typeface="Arial" panose="020B0604020202020204" pitchFamily="34" charset="0"/>
                  <a:buChar char="•"/>
                </a:pPr>
                <a:r>
                  <a:rPr lang="en-US" sz="1400" b="1" dirty="0"/>
                  <a:t>‘inverse’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f>
                      <m:fPr>
                        <m:ctrlPr>
                          <a:rPr lang="en-US" sz="1400" b="1" i="1">
                            <a:latin typeface="Cambria Math" panose="02040503050406030204" pitchFamily="18" charset="0"/>
                          </a:rPr>
                        </m:ctrlPr>
                      </m:fPr>
                      <m:num>
                        <m:r>
                          <a:rPr lang="en-US" sz="1400" b="1" i="1">
                            <a:latin typeface="Cambria Math" panose="02040503050406030204" pitchFamily="18" charset="0"/>
                          </a:rPr>
                          <m:t>𝟏</m:t>
                        </m:r>
                      </m:num>
                      <m:den>
                        <m:r>
                          <a:rPr lang="en-US" sz="1400" b="1" i="1">
                            <a:latin typeface="Cambria Math" panose="02040503050406030204" pitchFamily="18" charset="0"/>
                          </a:rPr>
                          <m:t>𝒙</m:t>
                        </m:r>
                      </m:den>
                    </m:f>
                  </m:oMath>
                </a14:m>
                <a:endParaRPr lang="en-US" sz="1400" dirty="0"/>
              </a:p>
              <a:p>
                <a:pPr marL="742950" lvl="1" indent="-285750">
                  <a:buFont typeface="Arial" panose="020B0604020202020204" pitchFamily="34" charset="0"/>
                  <a:buChar char="•"/>
                </a:pPr>
                <a:r>
                  <a:rPr lang="en-US" sz="1400" b="1" dirty="0"/>
                  <a:t>‘1/mu^2/’</a:t>
                </a:r>
                <a:r>
                  <a:rPr lang="en-US" sz="1400" dirty="0"/>
                  <a:t> – </a:t>
                </a:r>
                <a14:m>
                  <m:oMath xmlns:m="http://schemas.openxmlformats.org/officeDocument/2006/math">
                    <m:r>
                      <a:rPr lang="en-US" sz="1400" i="1">
                        <a:latin typeface="Cambria Math" panose="02040503050406030204" pitchFamily="18" charset="0"/>
                      </a:rPr>
                      <m:t>𝑔</m:t>
                    </m:r>
                    <m:d>
                      <m:dPr>
                        <m:ctrlPr>
                          <a:rPr lang="en-US" sz="1400" i="1">
                            <a:latin typeface="Cambria Math" panose="02040503050406030204" pitchFamily="18" charset="0"/>
                          </a:rPr>
                        </m:ctrlPr>
                      </m:dPr>
                      <m:e>
                        <m:r>
                          <a:rPr lang="en-US" sz="1400" i="1">
                            <a:latin typeface="Cambria Math" panose="02040503050406030204" pitchFamily="18" charset="0"/>
                          </a:rPr>
                          <m:t>𝑥</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oMath>
                </a14:m>
                <a:r>
                  <a:rPr lang="en-US" sz="1400" dirty="0"/>
                  <a:t> </a:t>
                </a:r>
                <a:endParaRPr lang="en-US" sz="1400" dirty="0" smtClean="0"/>
              </a:p>
              <a:p>
                <a:pPr marL="742950" lvl="1" indent="-285750">
                  <a:buFont typeface="Arial" panose="020B0604020202020204" pitchFamily="34" charset="0"/>
                  <a:buChar char="•"/>
                </a:pPr>
                <a:r>
                  <a:rPr lang="en-US" sz="1400" b="1" dirty="0"/>
                  <a:t>‘</a:t>
                </a:r>
                <a:r>
                  <a:rPr lang="en-US" sz="1400" b="1" dirty="0" err="1"/>
                  <a:t>sqrt</a:t>
                </a:r>
                <a:r>
                  <a:rPr lang="en-US" sz="1400" b="1" dirty="0"/>
                  <a:t>’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rad>
                      <m:radPr>
                        <m:degHide m:val="on"/>
                        <m:ctrlPr>
                          <a:rPr lang="en-US" sz="1400" b="1" i="1">
                            <a:latin typeface="Cambria Math" panose="02040503050406030204" pitchFamily="18" charset="0"/>
                          </a:rPr>
                        </m:ctrlPr>
                      </m:radPr>
                      <m:deg/>
                      <m:e>
                        <m:r>
                          <a:rPr lang="en-US" sz="1400" b="1" i="1">
                            <a:latin typeface="Cambria Math" panose="02040503050406030204" pitchFamily="18" charset="0"/>
                          </a:rPr>
                          <m:t>𝒙</m:t>
                        </m:r>
                      </m:e>
                    </m:rad>
                  </m:oMath>
                </a14:m>
                <a:endParaRPr lang="en-US" sz="1400" dirty="0"/>
              </a:p>
              <a:p>
                <a:pPr marL="742950" lvl="1" indent="-285750">
                  <a:buFont typeface="Arial" panose="020B0604020202020204" pitchFamily="34" charset="0"/>
                  <a:buChar char="•"/>
                </a:pPr>
                <a:r>
                  <a:rPr lang="en-US" sz="1400" b="1" dirty="0"/>
                  <a:t>‘logit’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r>
                      <a:rPr lang="en-US" sz="1400" b="1" i="1">
                        <a:latin typeface="Cambria Math" panose="02040503050406030204" pitchFamily="18" charset="0"/>
                      </a:rPr>
                      <m:t>𝒍𝒐𝒈</m:t>
                    </m:r>
                    <m:d>
                      <m:dPr>
                        <m:ctrlPr>
                          <a:rPr lang="en-US" sz="1400" b="1" i="1">
                            <a:latin typeface="Cambria Math" panose="02040503050406030204" pitchFamily="18" charset="0"/>
                          </a:rPr>
                        </m:ctrlPr>
                      </m:dPr>
                      <m:e>
                        <m:f>
                          <m:fPr>
                            <m:ctrlPr>
                              <a:rPr lang="en-US" sz="1400" b="1" i="1">
                                <a:latin typeface="Cambria Math" panose="02040503050406030204" pitchFamily="18" charset="0"/>
                              </a:rPr>
                            </m:ctrlPr>
                          </m:fPr>
                          <m:num>
                            <m:r>
                              <a:rPr lang="en-US" sz="1400" b="1" i="1">
                                <a:latin typeface="Cambria Math" panose="02040503050406030204" pitchFamily="18" charset="0"/>
                              </a:rPr>
                              <m:t>𝒙</m:t>
                            </m:r>
                          </m:num>
                          <m:den>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𝒙</m:t>
                            </m:r>
                          </m:den>
                        </m:f>
                      </m:e>
                    </m:d>
                  </m:oMath>
                </a14:m>
                <a:endParaRPr lang="en-US" sz="1400" b="1" dirty="0"/>
              </a:p>
              <a:p>
                <a:pPr marL="742950" lvl="1" indent="-285750">
                  <a:buFont typeface="Arial" panose="020B0604020202020204" pitchFamily="34" charset="0"/>
                  <a:buChar char="•"/>
                </a:pPr>
                <a:r>
                  <a:rPr lang="en-US" sz="1400" b="1" dirty="0"/>
                  <a:t>‘</a:t>
                </a:r>
                <a:r>
                  <a:rPr lang="en-US" sz="1400" b="1" dirty="0" err="1"/>
                  <a:t>probit</a:t>
                </a:r>
                <a:r>
                  <a:rPr lang="en-US" sz="1400" b="1" dirty="0"/>
                  <a:t>’ -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sSup>
                      <m:sSupPr>
                        <m:ctrlPr>
                          <a:rPr lang="en-US" sz="1400" b="1" i="1">
                            <a:latin typeface="Cambria Math" panose="02040503050406030204" pitchFamily="18" charset="0"/>
                          </a:rPr>
                        </m:ctrlPr>
                      </m:sSupPr>
                      <m:e>
                        <m:r>
                          <m:rPr>
                            <m:sty m:val="p"/>
                          </m:rPr>
                          <a:rPr lang="en-US" sz="1400">
                            <a:latin typeface="Cambria Math" panose="02040503050406030204" pitchFamily="18" charset="0"/>
                          </a:rPr>
                          <m:t>Φ</m:t>
                        </m:r>
                      </m:e>
                      <m:sup>
                        <m:r>
                          <a:rPr lang="en-US" sz="1400" b="1">
                            <a:latin typeface="Cambria Math" panose="02040503050406030204" pitchFamily="18" charset="0"/>
                          </a:rPr>
                          <m:t>−</m:t>
                        </m:r>
                        <m:r>
                          <a:rPr lang="en-US" sz="1400" b="1">
                            <a:latin typeface="Cambria Math" panose="02040503050406030204" pitchFamily="18" charset="0"/>
                          </a:rPr>
                          <m:t>𝟏</m:t>
                        </m:r>
                      </m:sup>
                    </m:sSup>
                    <m:r>
                      <a:rPr lang="en-US" sz="1400" b="1">
                        <a:latin typeface="Cambria Math" panose="02040503050406030204" pitchFamily="18" charset="0"/>
                      </a:rPr>
                      <m:t>(</m:t>
                    </m:r>
                    <m:r>
                      <a:rPr lang="en-US" sz="1400" b="1">
                        <a:latin typeface="Cambria Math" panose="02040503050406030204" pitchFamily="18" charset="0"/>
                      </a:rPr>
                      <m:t>𝐱</m:t>
                    </m:r>
                    <m:r>
                      <a:rPr lang="en-US" sz="1400" b="1">
                        <a:latin typeface="Cambria Math" panose="02040503050406030204" pitchFamily="18" charset="0"/>
                      </a:rPr>
                      <m:t>)</m:t>
                    </m:r>
                  </m:oMath>
                </a14:m>
                <a:endParaRPr lang="en-US" sz="1400" b="1" dirty="0" smtClean="0"/>
              </a:p>
              <a:p>
                <a:pPr marL="742950" lvl="1" indent="-285750">
                  <a:buFont typeface="Arial" panose="020B0604020202020204" pitchFamily="34" charset="0"/>
                  <a:buChar char="•"/>
                </a:pPr>
                <a:r>
                  <a:rPr lang="en-US" sz="1400" b="1" dirty="0"/>
                  <a:t>‘</a:t>
                </a:r>
                <a:r>
                  <a:rPr lang="en-US" sz="1400" b="1" dirty="0" err="1"/>
                  <a:t>cloglog</a:t>
                </a:r>
                <a:r>
                  <a:rPr lang="en-US" sz="1400" b="1" dirty="0"/>
                  <a:t>’- </a:t>
                </a:r>
                <a14:m>
                  <m:oMath xmlns:m="http://schemas.openxmlformats.org/officeDocument/2006/math">
                    <m:r>
                      <a:rPr lang="en-US" sz="1400" b="1" i="1">
                        <a:latin typeface="Cambria Math" panose="02040503050406030204" pitchFamily="18" charset="0"/>
                      </a:rPr>
                      <m:t>𝒈</m:t>
                    </m:r>
                    <m:d>
                      <m:dPr>
                        <m:ctrlPr>
                          <a:rPr lang="en-US" sz="1400" b="1" i="1">
                            <a:latin typeface="Cambria Math" panose="02040503050406030204" pitchFamily="18" charset="0"/>
                          </a:rPr>
                        </m:ctrlPr>
                      </m:dPr>
                      <m:e>
                        <m:r>
                          <a:rPr lang="en-US" sz="1400" b="1" i="1">
                            <a:latin typeface="Cambria Math" panose="02040503050406030204" pitchFamily="18" charset="0"/>
                          </a:rPr>
                          <m:t>𝒙</m:t>
                        </m:r>
                      </m:e>
                    </m:d>
                    <m:r>
                      <a:rPr lang="en-US" sz="1400" b="1" i="1">
                        <a:latin typeface="Cambria Math" panose="02040503050406030204" pitchFamily="18" charset="0"/>
                      </a:rPr>
                      <m:t>=</m:t>
                    </m:r>
                    <m:r>
                      <a:rPr lang="en-US" sz="1400" b="1" i="1">
                        <a:latin typeface="Cambria Math" panose="02040503050406030204" pitchFamily="18" charset="0"/>
                      </a:rPr>
                      <m:t>𝒍𝒐𝒈</m:t>
                    </m:r>
                    <m:r>
                      <a:rPr lang="en-US" sz="1400" b="1" i="1">
                        <a:latin typeface="Cambria Math" panose="02040503050406030204" pitchFamily="18" charset="0"/>
                      </a:rPr>
                      <m:t>(−</m:t>
                    </m:r>
                    <m:r>
                      <a:rPr lang="en-US" sz="1400" b="1" i="1">
                        <a:latin typeface="Cambria Math" panose="02040503050406030204" pitchFamily="18" charset="0"/>
                      </a:rPr>
                      <m:t>𝒍𝒐𝒈</m:t>
                    </m:r>
                    <m:d>
                      <m:dPr>
                        <m:ctrlPr>
                          <a:rPr lang="en-US" sz="1400" b="1" i="1">
                            <a:latin typeface="Cambria Math" panose="02040503050406030204" pitchFamily="18" charset="0"/>
                          </a:rPr>
                        </m:ctrlPr>
                      </m:dPr>
                      <m:e>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𝒙</m:t>
                        </m:r>
                      </m:e>
                    </m:d>
                    <m:r>
                      <a:rPr lang="en-US" sz="1400" b="1" i="1">
                        <a:latin typeface="Cambria Math" panose="02040503050406030204" pitchFamily="18" charset="0"/>
                      </a:rPr>
                      <m:t>)</m:t>
                    </m:r>
                  </m:oMath>
                </a14:m>
                <a:endParaRPr lang="en-US" sz="1400" b="1" dirty="0"/>
              </a:p>
              <a:p>
                <a:pPr marL="742950" lvl="1" indent="-285750">
                  <a:buFont typeface="Arial" panose="020B0604020202020204" pitchFamily="34" charset="0"/>
                  <a:buChar char="•"/>
                </a:pPr>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900418" y="672378"/>
                <a:ext cx="10089160" cy="5993949"/>
              </a:xfrm>
              <a:prstGeom prst="rect">
                <a:avLst/>
              </a:prstGeom>
              <a:blipFill>
                <a:blip r:embed="rId2"/>
                <a:stretch>
                  <a:fillRect l="-423" t="-508"/>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Available Model Distributions and Links in R GLM (2)</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900418" y="3447875"/>
            <a:ext cx="11148623" cy="637564"/>
          </a:xfrm>
          <a:prstGeom prst="rect">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10731969" y="3439108"/>
            <a:ext cx="1317072" cy="646331"/>
          </a:xfrm>
          <a:prstGeom prst="rect">
            <a:avLst/>
          </a:prstGeom>
          <a:noFill/>
        </p:spPr>
        <p:txBody>
          <a:bodyPr wrap="square" rtlCol="0">
            <a:spAutoFit/>
          </a:bodyPr>
          <a:lstStyle/>
          <a:p>
            <a:r>
              <a:rPr lang="en-US" dirty="0" smtClean="0">
                <a:solidFill>
                  <a:srgbClr val="FF0000"/>
                </a:solidFill>
              </a:rPr>
              <a:t>Not Actual Likelihoods.</a:t>
            </a:r>
            <a:endParaRPr lang="en-US" dirty="0">
              <a:solidFill>
                <a:srgbClr val="FF0000"/>
              </a:solidFill>
            </a:endParaRPr>
          </a:p>
        </p:txBody>
      </p:sp>
    </p:spTree>
    <p:extLst>
      <p:ext uri="{BB962C8B-B14F-4D97-AF65-F5344CB8AC3E}">
        <p14:creationId xmlns:p14="http://schemas.microsoft.com/office/powerpoint/2010/main" val="2638040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GLM Example: Logistic Regression</a:t>
            </a: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880844" y="939714"/>
            <a:ext cx="9857064" cy="1818190"/>
            <a:chOff x="880844" y="939714"/>
            <a:chExt cx="9857064" cy="1818190"/>
          </a:xfrm>
        </p:grpSpPr>
        <mc:AlternateContent xmlns:mc="http://schemas.openxmlformats.org/markup-compatibility/2006">
          <mc:Choice xmlns:a14="http://schemas.microsoft.com/office/drawing/2010/main" Requires="a14">
            <p:sp>
              <p:nvSpPr>
                <p:cNvPr id="3" name="TextBox 2"/>
                <p:cNvSpPr txBox="1"/>
                <p:nvPr/>
              </p:nvSpPr>
              <p:spPr>
                <a:xfrm>
                  <a:off x="880844" y="939714"/>
                  <a:ext cx="9857064" cy="181819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Using the Iris Data, say we want to fit the following model:</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e>
                              <m:e>
                                <m:r>
                                  <a:rPr lang="en-US" b="0" i="1" smtClean="0">
                                    <a:latin typeface="Cambria Math" panose="02040503050406030204" pitchFamily="18" charset="0"/>
                                  </a:rPr>
                                  <m:t>0   </m:t>
                                </m:r>
                              </m:e>
                            </m:eqArr>
                          </m:e>
                        </m:d>
                      </m:oMath>
                    </m:oMathPara>
                  </a14:m>
                  <a:endParaRPr lang="en-US" dirty="0" smtClean="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b="0" i="1" dirty="0" smtClean="0">
                      <a:latin typeface="Cambria Math" panose="02040503050406030204" pitchFamily="18" charset="0"/>
                    </a:rPr>
                    <a:t> </a:t>
                  </a:r>
                </a:p>
                <a:p>
                  <a:endParaRPr lang="en-US"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880844" y="939714"/>
                  <a:ext cx="9857064" cy="1818190"/>
                </a:xfrm>
                <a:prstGeom prst="rect">
                  <a:avLst/>
                </a:prstGeom>
                <a:blipFill>
                  <a:blip r:embed="rId2"/>
                  <a:stretch>
                    <a:fillRect l="-371" t="-1678" b="-23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216242" y="1249960"/>
                  <a:ext cx="4395831" cy="369332"/>
                </a:xfrm>
                <a:prstGeom prst="rect">
                  <a:avLst/>
                </a:prstGeom>
                <a:noFill/>
              </p:spPr>
              <p:txBody>
                <a:bodyPr wrap="square" rtlCol="0">
                  <a:spAutoFit/>
                </a:bodyPr>
                <a:lstStyle/>
                <a:p>
                  <a:r>
                    <a:rPr lang="en-US" dirty="0" smtClean="0"/>
                    <a:t>If Iris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petal length greater than median</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6216242" y="1249960"/>
                  <a:ext cx="4395831" cy="369332"/>
                </a:xfrm>
                <a:prstGeom prst="rect">
                  <a:avLst/>
                </a:prstGeom>
                <a:blipFill>
                  <a:blip r:embed="rId3"/>
                  <a:stretch>
                    <a:fillRect l="-1248" t="-8197" b="-24590"/>
                  </a:stretch>
                </a:blipFill>
              </p:spPr>
              <p:txBody>
                <a:bodyPr/>
                <a:lstStyle/>
                <a:p>
                  <a:r>
                    <a:rPr lang="en-US">
                      <a:noFill/>
                    </a:rPr>
                    <a:t> </a:t>
                  </a:r>
                </a:p>
              </p:txBody>
            </p:sp>
          </mc:Fallback>
        </mc:AlternateContent>
        <p:sp>
          <p:nvSpPr>
            <p:cNvPr id="5" name="TextBox 4"/>
            <p:cNvSpPr txBox="1"/>
            <p:nvPr/>
          </p:nvSpPr>
          <p:spPr>
            <a:xfrm>
              <a:off x="6216242" y="1542412"/>
              <a:ext cx="3833769" cy="369332"/>
            </a:xfrm>
            <a:prstGeom prst="rect">
              <a:avLst/>
            </a:prstGeom>
            <a:noFill/>
          </p:spPr>
          <p:txBody>
            <a:bodyPr wrap="square" rtlCol="0">
              <a:spAutoFit/>
            </a:bodyPr>
            <a:lstStyle/>
            <a:p>
              <a:r>
                <a:rPr lang="en-US" dirty="0" smtClean="0"/>
                <a:t>otherwise</a:t>
              </a:r>
              <a:endParaRPr lang="en-US" dirty="0"/>
            </a:p>
          </p:txBody>
        </p:sp>
      </p:grpSp>
    </p:spTree>
    <p:extLst>
      <p:ext uri="{BB962C8B-B14F-4D97-AF65-F5344CB8AC3E}">
        <p14:creationId xmlns:p14="http://schemas.microsoft.com/office/powerpoint/2010/main" val="706564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GLM Example: Logistic Regression</a:t>
            </a: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880844" y="939714"/>
            <a:ext cx="9857064" cy="4379532"/>
            <a:chOff x="880844" y="939714"/>
            <a:chExt cx="9857064" cy="4379532"/>
          </a:xfrm>
        </p:grpSpPr>
        <mc:AlternateContent xmlns:mc="http://schemas.openxmlformats.org/markup-compatibility/2006">
          <mc:Choice xmlns:a14="http://schemas.microsoft.com/office/drawing/2010/main" Requires="a14">
            <p:sp>
              <p:nvSpPr>
                <p:cNvPr id="3" name="TextBox 2"/>
                <p:cNvSpPr txBox="1"/>
                <p:nvPr/>
              </p:nvSpPr>
              <p:spPr>
                <a:xfrm>
                  <a:off x="880844" y="939714"/>
                  <a:ext cx="9857064" cy="43795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Using the Iris Data, say we want to fit the following model:</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e>
                              <m:e>
                                <m:r>
                                  <a:rPr lang="en-US" b="0" i="1" smtClean="0">
                                    <a:latin typeface="Cambria Math" panose="02040503050406030204" pitchFamily="18" charset="0"/>
                                  </a:rPr>
                                  <m:t>0   </m:t>
                                </m:r>
                              </m:e>
                            </m:eqArr>
                          </m:e>
                        </m:d>
                      </m:oMath>
                    </m:oMathPara>
                  </a14:m>
                  <a:endParaRPr lang="en-US" dirty="0" smtClean="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b="0" i="1" dirty="0" smtClean="0">
                      <a:latin typeface="Cambria Math" panose="02040503050406030204" pitchFamily="18" charset="0"/>
                    </a:rPr>
                    <a:t> </a:t>
                  </a:r>
                </a:p>
                <a:p>
                  <a:endParaRPr lang="en-US"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m:oMathPara>
                  </a14:m>
                  <a:endParaRPr lang="en-US" b="0" dirty="0" smtClean="0"/>
                </a:p>
                <a:p>
                  <a:endParaRPr lang="en-US" dirty="0" smtClean="0"/>
                </a:p>
                <a:p>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𝜋</m:t>
                                    </m:r>
                                  </m:num>
                                  <m:den>
                                    <m:r>
                                      <a:rPr lang="en-US" b="0" i="1" smtClean="0">
                                        <a:latin typeface="Cambria Math" panose="02040503050406030204" pitchFamily="18" charset="0"/>
                                      </a:rPr>
                                      <m:t>1−</m:t>
                                    </m:r>
                                    <m:r>
                                      <a:rPr lang="en-US" b="0" i="1" smtClean="0">
                                        <a:latin typeface="Cambria Math" panose="02040503050406030204" pitchFamily="18" charset="0"/>
                                      </a:rPr>
                                      <m:t>𝜋</m:t>
                                    </m:r>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=1</m:t>
                                        </m:r>
                                      </m:e>
                                    </m:d>
                                  </m:num>
                                  <m:den>
                                    <m:r>
                                      <a:rPr lang="en-US" b="0" i="1" smtClean="0">
                                        <a:latin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oMath>
                    </m:oMathPara>
                  </a14:m>
                  <a:endParaRPr lang="en-US" dirty="0" smtClean="0"/>
                </a:p>
                <a:p>
                  <a:pPr marL="285750" indent="-285750">
                    <a:buFont typeface="Arial" panose="020B0604020202020204" pitchFamily="34" charset="0"/>
                    <a:buChar char="•"/>
                  </a:pPr>
                  <a:r>
                    <a:rPr lang="en-US" dirty="0" smtClean="0"/>
                    <a:t>The logit function will work as a link in this case, because when we take the log we can get values between -</a:t>
                  </a:r>
                  <a14:m>
                    <m:oMath xmlns:m="http://schemas.openxmlformats.org/officeDocument/2006/math">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m:t>
                      </m:r>
                    </m:oMath>
                  </a14:m>
                  <a:r>
                    <a:rPr lang="en-US" dirty="0" smtClean="0"/>
                    <a:t>, and dividing by the complement causes the range to become linear.  </a:t>
                  </a:r>
                </a:p>
                <a:p>
                  <a:pPr marL="285750" indent="-285750">
                    <a:buFont typeface="Arial" panose="020B0604020202020204" pitchFamily="34" charset="0"/>
                    <a:buChar char="•"/>
                  </a:pPr>
                  <a:r>
                    <a:rPr lang="en-US" dirty="0" smtClean="0"/>
                    <a:t>We can fit this model in R by first creating an indicator variable for the outcome of interest (when the iris is a </a:t>
                  </a:r>
                  <a:r>
                    <a:rPr lang="en-US" dirty="0" err="1" smtClean="0"/>
                    <a:t>setosa</a:t>
                  </a:r>
                  <a:r>
                    <a:rPr lang="en-US" dirty="0" smtClean="0"/>
                    <a:t>)</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880844" y="939714"/>
                  <a:ext cx="9857064" cy="4379532"/>
                </a:xfrm>
                <a:prstGeom prst="rect">
                  <a:avLst/>
                </a:prstGeom>
                <a:blipFill>
                  <a:blip r:embed="rId2"/>
                  <a:stretch>
                    <a:fillRect l="-371" t="-695" r="-989" b="-12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216242" y="1249960"/>
                  <a:ext cx="4521666" cy="369332"/>
                </a:xfrm>
                <a:prstGeom prst="rect">
                  <a:avLst/>
                </a:prstGeom>
                <a:noFill/>
              </p:spPr>
              <p:txBody>
                <a:bodyPr wrap="square" rtlCol="0">
                  <a:spAutoFit/>
                </a:bodyPr>
                <a:lstStyle/>
                <a:p>
                  <a:r>
                    <a:rPr lang="en-US" dirty="0" smtClean="0"/>
                    <a:t>If Iris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smtClean="0"/>
                    <a:t>petal length greater than median</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6216242" y="1249960"/>
                  <a:ext cx="4521666" cy="369332"/>
                </a:xfrm>
                <a:prstGeom prst="rect">
                  <a:avLst/>
                </a:prstGeom>
                <a:blipFill>
                  <a:blip r:embed="rId3"/>
                  <a:stretch>
                    <a:fillRect l="-1215" t="-8197" b="-24590"/>
                  </a:stretch>
                </a:blipFill>
              </p:spPr>
              <p:txBody>
                <a:bodyPr/>
                <a:lstStyle/>
                <a:p>
                  <a:r>
                    <a:rPr lang="en-US">
                      <a:noFill/>
                    </a:rPr>
                    <a:t> </a:t>
                  </a:r>
                </a:p>
              </p:txBody>
            </p:sp>
          </mc:Fallback>
        </mc:AlternateContent>
        <p:sp>
          <p:nvSpPr>
            <p:cNvPr id="5" name="TextBox 4"/>
            <p:cNvSpPr txBox="1"/>
            <p:nvPr/>
          </p:nvSpPr>
          <p:spPr>
            <a:xfrm>
              <a:off x="6216242" y="1542412"/>
              <a:ext cx="3833769" cy="369332"/>
            </a:xfrm>
            <a:prstGeom prst="rect">
              <a:avLst/>
            </a:prstGeom>
            <a:noFill/>
          </p:spPr>
          <p:txBody>
            <a:bodyPr wrap="square" rtlCol="0">
              <a:spAutoFit/>
            </a:bodyPr>
            <a:lstStyle/>
            <a:p>
              <a:r>
                <a:rPr lang="en-US" dirty="0" smtClean="0"/>
                <a:t>otherwise</a:t>
              </a:r>
              <a:endParaRPr lang="en-US" dirty="0"/>
            </a:p>
          </p:txBody>
        </p:sp>
      </p:grpSp>
      <p:grpSp>
        <p:nvGrpSpPr>
          <p:cNvPr id="11" name="Group 10"/>
          <p:cNvGrpSpPr/>
          <p:nvPr/>
        </p:nvGrpSpPr>
        <p:grpSpPr>
          <a:xfrm>
            <a:off x="3372374" y="2265028"/>
            <a:ext cx="4739780" cy="652267"/>
            <a:chOff x="3372374" y="2265028"/>
            <a:chExt cx="4739780" cy="652267"/>
          </a:xfrm>
        </p:grpSpPr>
        <p:cxnSp>
          <p:nvCxnSpPr>
            <p:cNvPr id="8" name="Straight Connector 7"/>
            <p:cNvCxnSpPr/>
            <p:nvPr/>
          </p:nvCxnSpPr>
          <p:spPr>
            <a:xfrm>
              <a:off x="3372374" y="2265028"/>
              <a:ext cx="4739780" cy="5872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447875" y="2265028"/>
              <a:ext cx="4420998" cy="6522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8481269" y="1829016"/>
            <a:ext cx="3414319" cy="1477328"/>
          </a:xfrm>
          <a:prstGeom prst="rect">
            <a:avLst/>
          </a:prstGeom>
          <a:noFill/>
          <a:ln>
            <a:solidFill>
              <a:srgbClr val="FF0000"/>
            </a:solidFill>
          </a:ln>
        </p:spPr>
        <p:txBody>
          <a:bodyPr wrap="square" rtlCol="0">
            <a:spAutoFit/>
          </a:bodyPr>
          <a:lstStyle/>
          <a:p>
            <a:r>
              <a:rPr lang="en-US" dirty="0" smtClean="0">
                <a:solidFill>
                  <a:srgbClr val="FF0000"/>
                </a:solidFill>
              </a:rPr>
              <a:t>This is problematic (identity link, because we could produce values beyond 1 and below zero, so we have to use the logit link function, hence logistic regression).</a:t>
            </a:r>
            <a:endParaRPr lang="en-US" dirty="0">
              <a:solidFill>
                <a:srgbClr val="FF0000"/>
              </a:solidFill>
            </a:endParaRPr>
          </a:p>
        </p:txBody>
      </p:sp>
      <p:sp>
        <p:nvSpPr>
          <p:cNvPr id="13" name="Oval 12"/>
          <p:cNvSpPr/>
          <p:nvPr/>
        </p:nvSpPr>
        <p:spPr>
          <a:xfrm>
            <a:off x="2961314" y="3506598"/>
            <a:ext cx="604007" cy="7382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00279" y="1829016"/>
            <a:ext cx="3004316" cy="1477328"/>
          </a:xfrm>
          <a:prstGeom prst="rect">
            <a:avLst/>
          </a:prstGeom>
          <a:noFill/>
          <a:ln>
            <a:solidFill>
              <a:schemeClr val="tx2"/>
            </a:solidFill>
          </a:ln>
        </p:spPr>
        <p:txBody>
          <a:bodyPr wrap="square" rtlCol="0">
            <a:spAutoFit/>
          </a:bodyPr>
          <a:lstStyle/>
          <a:p>
            <a:r>
              <a:rPr lang="en-US" dirty="0" smtClean="0">
                <a:solidFill>
                  <a:schemeClr val="tx2"/>
                </a:solidFill>
              </a:rPr>
              <a:t>This quantity is known as the odds, it is the probability of an event, divided by the probability of that event not occurring.</a:t>
            </a:r>
            <a:endParaRPr lang="en-US" dirty="0">
              <a:solidFill>
                <a:schemeClr val="tx2"/>
              </a:solidFill>
            </a:endParaRPr>
          </a:p>
        </p:txBody>
      </p:sp>
      <p:cxnSp>
        <p:nvCxnSpPr>
          <p:cNvPr id="16" name="Straight Arrow Connector 15"/>
          <p:cNvCxnSpPr>
            <a:endCxn id="13" idx="0"/>
          </p:cNvCxnSpPr>
          <p:nvPr/>
        </p:nvCxnSpPr>
        <p:spPr>
          <a:xfrm>
            <a:off x="1677798" y="3306344"/>
            <a:ext cx="1585520" cy="200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753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GLM Example: Logistic Regression</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5038" y="839046"/>
            <a:ext cx="10520104" cy="95410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iris$LP</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iris$Petal.Length</a:t>
            </a:r>
            <a:r>
              <a:rPr lang="en-US" sz="1400" dirty="0">
                <a:latin typeface="Courier New" panose="02070309020205020404" pitchFamily="49" charset="0"/>
                <a:cs typeface="Courier New" panose="02070309020205020404" pitchFamily="49" charset="0"/>
              </a:rPr>
              <a:t> &gt; median(</a:t>
            </a:r>
            <a:r>
              <a:rPr lang="en-US" sz="1400" dirty="0" err="1">
                <a:latin typeface="Courier New" panose="02070309020205020404" pitchFamily="49" charset="0"/>
                <a:cs typeface="Courier New" panose="02070309020205020404" pitchFamily="49" charset="0"/>
              </a:rPr>
              <a:t>iris$Petal.Length</a:t>
            </a: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logistic.form1 &lt;- formula(LP ~ </a:t>
            </a:r>
            <a:r>
              <a:rPr lang="en-US" sz="1400" dirty="0" err="1" smtClean="0">
                <a:latin typeface="Courier New" panose="02070309020205020404" pitchFamily="49" charset="0"/>
                <a:cs typeface="Courier New" panose="02070309020205020404" pitchFamily="49" charset="0"/>
              </a:rPr>
              <a:t>Petal.Width+Sepal.Length+Sepal.Width</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logistic.mod1 &lt;-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(logistic.form1,data=</a:t>
            </a:r>
            <a:r>
              <a:rPr lang="en-US" sz="1400" dirty="0" err="1" smtClean="0">
                <a:latin typeface="Courier New" panose="02070309020205020404" pitchFamily="49" charset="0"/>
                <a:cs typeface="Courier New" panose="02070309020205020404" pitchFamily="49" charset="0"/>
              </a:rPr>
              <a:t>iris,family</a:t>
            </a:r>
            <a:r>
              <a:rPr lang="en-US" sz="1400" dirty="0" smtClean="0">
                <a:latin typeface="Courier New" panose="02070309020205020404" pitchFamily="49" charset="0"/>
                <a:cs typeface="Courier New" panose="02070309020205020404" pitchFamily="49" charset="0"/>
              </a:rPr>
              <a:t>=binomial(link=‘logit’)); </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summary(logistic.mod1);</a:t>
            </a:r>
            <a:endParaRPr lang="en-US" sz="1400"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15038" y="2009424"/>
            <a:ext cx="6402940" cy="4349779"/>
          </a:xfrm>
          <a:prstGeom prst="rect">
            <a:avLst/>
          </a:prstGeom>
        </p:spPr>
      </p:pic>
      <p:sp>
        <p:nvSpPr>
          <p:cNvPr id="6" name="TextBox 5"/>
          <p:cNvSpPr txBox="1"/>
          <p:nvPr/>
        </p:nvSpPr>
        <p:spPr>
          <a:xfrm>
            <a:off x="7167150" y="1885432"/>
            <a:ext cx="3967992" cy="4247317"/>
          </a:xfrm>
          <a:prstGeom prst="rect">
            <a:avLst/>
          </a:prstGeom>
          <a:noFill/>
        </p:spPr>
        <p:txBody>
          <a:bodyPr wrap="square" rtlCol="0">
            <a:spAutoFit/>
          </a:bodyPr>
          <a:lstStyle/>
          <a:p>
            <a:r>
              <a:rPr lang="en-US" dirty="0" smtClean="0"/>
              <a:t>Remember we have taken the log odds of the probability, so these values represent the coefficients of the log odds of having a large petal length.  Hence at this level we can interpret them as: </a:t>
            </a:r>
          </a:p>
          <a:p>
            <a:endParaRPr lang="en-US" dirty="0"/>
          </a:p>
          <a:p>
            <a:r>
              <a:rPr lang="en-US" dirty="0" smtClean="0"/>
              <a:t>“For each increase in centimeters (units) of Petal Width, the expected increase in the log odds of having a Petal Length in the highest 50% increases by 14.34” </a:t>
            </a:r>
          </a:p>
          <a:p>
            <a:endParaRPr lang="en-US" dirty="0"/>
          </a:p>
          <a:p>
            <a:r>
              <a:rPr lang="en-US" dirty="0" smtClean="0"/>
              <a:t>most of the time, the odds are interpreted by </a:t>
            </a:r>
            <a:r>
              <a:rPr lang="en-US" dirty="0" err="1" smtClean="0"/>
              <a:t>exponentitating</a:t>
            </a:r>
            <a:r>
              <a:rPr lang="en-US" dirty="0" smtClean="0"/>
              <a:t> these coefficients. </a:t>
            </a:r>
            <a:endParaRPr lang="en-US" dirty="0"/>
          </a:p>
        </p:txBody>
      </p:sp>
    </p:spTree>
    <p:extLst>
      <p:ext uri="{BB962C8B-B14F-4D97-AF65-F5344CB8AC3E}">
        <p14:creationId xmlns:p14="http://schemas.microsoft.com/office/powerpoint/2010/main" val="3898508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GLM Example: Logistic Regression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15038" y="839046"/>
            <a:ext cx="10520104"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exp</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coef</a:t>
            </a:r>
            <a:r>
              <a:rPr lang="en-US" sz="1400" dirty="0" smtClean="0">
                <a:latin typeface="Courier New" panose="02070309020205020404" pitchFamily="49" charset="0"/>
                <a:cs typeface="Courier New" panose="02070309020205020404" pitchFamily="49" charset="0"/>
              </a:rPr>
              <a:t>(logistic.mod1))</a:t>
            </a:r>
            <a:endParaRPr lang="en-US" sz="14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2753774" y="1486555"/>
            <a:ext cx="5543550" cy="428625"/>
          </a:xfrm>
          <a:prstGeom prst="rect">
            <a:avLst/>
          </a:prstGeom>
        </p:spPr>
      </p:pic>
      <p:sp>
        <p:nvSpPr>
          <p:cNvPr id="5" name="TextBox 4"/>
          <p:cNvSpPr txBox="1"/>
          <p:nvPr/>
        </p:nvSpPr>
        <p:spPr>
          <a:xfrm>
            <a:off x="922788" y="2214694"/>
            <a:ext cx="10737909" cy="1477328"/>
          </a:xfrm>
          <a:prstGeom prst="rect">
            <a:avLst/>
          </a:prstGeom>
          <a:noFill/>
        </p:spPr>
        <p:txBody>
          <a:bodyPr wrap="square" rtlCol="0">
            <a:spAutoFit/>
          </a:bodyPr>
          <a:lstStyle/>
          <a:p>
            <a:r>
              <a:rPr lang="en-US" dirty="0" smtClean="0"/>
              <a:t>For each centimeter increase in Petal Width the odds of the iris being in the top half of petal length increase by a factor of 1,690,000 – a lot.  It Is harder to interpret coefficients on values as directly, </a:t>
            </a:r>
          </a:p>
          <a:p>
            <a:endParaRPr lang="en-US" dirty="0"/>
          </a:p>
          <a:p>
            <a:endParaRPr lang="en-US" i="1" dirty="0" smtClean="0"/>
          </a:p>
          <a:p>
            <a:r>
              <a:rPr lang="en-US" i="1" dirty="0" smtClean="0"/>
              <a:t>it is usually easier to do in terms of the odds. </a:t>
            </a:r>
            <a:endParaRPr lang="en-US" i="1" dirty="0"/>
          </a:p>
        </p:txBody>
      </p:sp>
    </p:spTree>
    <p:extLst>
      <p:ext uri="{BB962C8B-B14F-4D97-AF65-F5344CB8AC3E}">
        <p14:creationId xmlns:p14="http://schemas.microsoft.com/office/powerpoint/2010/main" val="2918099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t>
            </a:r>
            <a:r>
              <a:rPr lang="en-US" dirty="0" smtClean="0">
                <a:latin typeface="Times New Roman" panose="02020603050405020304" pitchFamily="18" charset="0"/>
                <a:cs typeface="Times New Roman" panose="02020603050405020304" pitchFamily="18" charset="0"/>
              </a:rPr>
              <a:t>general linear </a:t>
            </a:r>
            <a:r>
              <a:rPr lang="en-US" dirty="0" smtClean="0">
                <a:latin typeface="Times New Roman" panose="02020603050405020304" pitchFamily="18" charset="0"/>
                <a:cs typeface="Times New Roman" panose="02020603050405020304" pitchFamily="18" charset="0"/>
              </a:rPr>
              <a:t>Models </a:t>
            </a:r>
            <a:r>
              <a:rPr lang="en-US" dirty="0" smtClean="0">
                <a:latin typeface="Times New Roman" panose="02020603050405020304" pitchFamily="18" charset="0"/>
                <a:cs typeface="Times New Roman" panose="02020603050405020304" pitchFamily="18" charset="0"/>
              </a:rPr>
              <a:t>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a:t>
            </a: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8676" y="752130"/>
            <a:ext cx="11107271" cy="56015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warpbreaks</a:t>
            </a:r>
            <a:r>
              <a:rPr lang="en-US" dirty="0" smtClean="0">
                <a:latin typeface="Times New Roman" panose="02020603050405020304" pitchFamily="18" charset="0"/>
                <a:cs typeface="Times New Roman" panose="02020603050405020304" pitchFamily="18" charset="0"/>
              </a:rPr>
              <a:t> dataset </a:t>
            </a:r>
            <a:r>
              <a:rPr lang="en-US" dirty="0" smtClean="0">
                <a:latin typeface="Times New Roman" panose="02020603050405020304" pitchFamily="18" charset="0"/>
                <a:cs typeface="Times New Roman" panose="02020603050405020304" pitchFamily="18" charset="0"/>
              </a:rPr>
              <a:t>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Determine whether the probability of having a number of breaks in the top 50 % (greater than the median) is statistically significantly associated with either the type of wool used, or the tension the wool is under. </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change in odds (remember to </a:t>
            </a:r>
            <a:r>
              <a:rPr lang="en-US" dirty="0" err="1" smtClean="0">
                <a:latin typeface="Times New Roman" panose="02020603050405020304" pitchFamily="18" charset="0"/>
                <a:cs typeface="Times New Roman" panose="02020603050405020304" pitchFamily="18" charset="0"/>
              </a:rPr>
              <a:t>exponentiate</a:t>
            </a:r>
            <a:r>
              <a:rPr lang="en-US" dirty="0" smtClean="0">
                <a:latin typeface="Times New Roman" panose="02020603050405020304" pitchFamily="18" charset="0"/>
                <a:cs typeface="Times New Roman" panose="02020603050405020304" pitchFamily="18" charset="0"/>
              </a:rPr>
              <a:t>) of having a higher number of warp breaks than the median associated with high tension?</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Instead of using the binomial Likelihood, and logit link function,  use the </a:t>
            </a:r>
            <a:r>
              <a:rPr lang="en-US" dirty="0" err="1" smtClean="0">
                <a:latin typeface="Times New Roman" panose="02020603050405020304" pitchFamily="18" charset="0"/>
                <a:cs typeface="Times New Roman" panose="02020603050405020304" pitchFamily="18" charset="0"/>
              </a:rPr>
              <a:t>poisson</a:t>
            </a:r>
            <a:r>
              <a:rPr lang="en-US" dirty="0" smtClean="0">
                <a:latin typeface="Times New Roman" panose="02020603050405020304" pitchFamily="18" charset="0"/>
                <a:cs typeface="Times New Roman" panose="02020603050405020304" pitchFamily="18" charset="0"/>
              </a:rPr>
              <a:t> Likelihood and the identity link function, and use the number of breaks instead of the binary indicator you created in 1.  </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value in the estimate column for tension [Medium]?</a:t>
            </a:r>
          </a:p>
          <a:p>
            <a:pPr lvl="2"/>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This value is interpreted as the expected change in count of the dependent variable by a 		change from the reference level of tension [low] to medium. </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Create a </a:t>
            </a:r>
            <a:r>
              <a:rPr lang="en-US" dirty="0" err="1" smtClean="0">
                <a:latin typeface="Times New Roman" panose="02020603050405020304" pitchFamily="18" charset="0"/>
                <a:cs typeface="Times New Roman" panose="02020603050405020304" pitchFamily="18" charset="0"/>
              </a:rPr>
              <a:t>qqplot</a:t>
            </a:r>
            <a:r>
              <a:rPr lang="en-US" dirty="0" smtClean="0">
                <a:latin typeface="Times New Roman" panose="02020603050405020304" pitchFamily="18" charset="0"/>
                <a:cs typeface="Times New Roman" panose="02020603050405020304" pitchFamily="18" charset="0"/>
              </a:rPr>
              <a:t> for all of the breaks recorded in the </a:t>
            </a:r>
            <a:r>
              <a:rPr lang="en-US" dirty="0" err="1" smtClean="0">
                <a:latin typeface="Times New Roman" panose="02020603050405020304" pitchFamily="18" charset="0"/>
                <a:cs typeface="Times New Roman" panose="02020603050405020304" pitchFamily="18" charset="0"/>
              </a:rPr>
              <a:t>warpbreaks</a:t>
            </a:r>
            <a:r>
              <a:rPr lang="en-US" dirty="0" smtClean="0">
                <a:latin typeface="Times New Roman" panose="02020603050405020304" pitchFamily="18" charset="0"/>
                <a:cs typeface="Times New Roman" panose="02020603050405020304" pitchFamily="18" charset="0"/>
              </a:rPr>
              <a:t> dataset and a </a:t>
            </a:r>
            <a:r>
              <a:rPr lang="en-US" dirty="0" err="1" smtClean="0">
                <a:latin typeface="Times New Roman" panose="02020603050405020304" pitchFamily="18" charset="0"/>
                <a:cs typeface="Times New Roman" panose="02020603050405020304" pitchFamily="18" charset="0"/>
              </a:rPr>
              <a:t>poisson</a:t>
            </a:r>
            <a:r>
              <a:rPr lang="en-US" dirty="0" smtClean="0">
                <a:latin typeface="Times New Roman" panose="02020603050405020304" pitchFamily="18" charset="0"/>
                <a:cs typeface="Times New Roman" panose="02020603050405020304" pitchFamily="18" charset="0"/>
              </a:rPr>
              <a:t> distribution with mean equal to that mean of the variable, and place a line on the plot, do the same for the normal distribution with mean and </a:t>
            </a:r>
            <a:r>
              <a:rPr lang="en-US" dirty="0" err="1" smtClean="0">
                <a:latin typeface="Times New Roman" panose="02020603050405020304" pitchFamily="18" charset="0"/>
                <a:cs typeface="Times New Roman" panose="02020603050405020304" pitchFamily="18" charset="0"/>
              </a:rPr>
              <a:t>sd</a:t>
            </a:r>
            <a:r>
              <a:rPr lang="en-US" dirty="0" smtClean="0">
                <a:latin typeface="Times New Roman" panose="02020603050405020304" pitchFamily="18" charset="0"/>
                <a:cs typeface="Times New Roman" panose="02020603050405020304" pitchFamily="18" charset="0"/>
              </a:rPr>
              <a:t> the same as the sample from R, which appears to be a closer fit.</a:t>
            </a:r>
          </a:p>
          <a:p>
            <a:pPr lvl="2"/>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We might be tempted to determine the normal is a closer fit, but this is hazardous</a:t>
            </a:r>
          </a:p>
          <a:p>
            <a:pPr lvl="2"/>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the data is not continuous it is count data, but it is the sum of different </a:t>
            </a:r>
            <a:r>
              <a:rPr lang="en-US" b="1" dirty="0" err="1" smtClean="0">
                <a:latin typeface="Times New Roman" panose="02020603050405020304" pitchFamily="18" charset="0"/>
                <a:cs typeface="Times New Roman" panose="02020603050405020304" pitchFamily="18" charset="0"/>
              </a:rPr>
              <a:t>poissons</a:t>
            </a:r>
            <a:r>
              <a:rPr lang="en-US" b="1" dirty="0" smtClean="0">
                <a:latin typeface="Times New Roman" panose="02020603050405020304" pitchFamily="18" charset="0"/>
                <a:cs typeface="Times New Roman" panose="02020603050405020304" pitchFamily="18" charset="0"/>
              </a:rPr>
              <a:t> which </a:t>
            </a:r>
          </a:p>
          <a:p>
            <a:pPr lvl="2"/>
            <a:r>
              <a:rPr lang="en-US" b="1" dirty="0" smtClean="0">
                <a:latin typeface="Times New Roman" panose="02020603050405020304" pitchFamily="18" charset="0"/>
                <a:cs typeface="Times New Roman" panose="02020603050405020304" pitchFamily="18" charset="0"/>
              </a:rPr>
              <a:t>                             makes it look normal.</a:t>
            </a:r>
          </a:p>
          <a:p>
            <a:pPr marL="1371600" lvl="2"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515490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19" y="3148010"/>
            <a:ext cx="11671069"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Break</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00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293" y="2112513"/>
            <a:ext cx="13892703" cy="2062103"/>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Part </a:t>
            </a:r>
            <a:r>
              <a:rPr lang="en-US" sz="3200" b="1" dirty="0" smtClean="0">
                <a:latin typeface="Times New Roman" panose="02020603050405020304" pitchFamily="18" charset="0"/>
                <a:cs typeface="Times New Roman" panose="02020603050405020304" pitchFamily="18" charset="0"/>
              </a:rPr>
              <a:t>III (Final): </a:t>
            </a:r>
            <a:endParaRPr lang="en-US" sz="3200" b="1" dirty="0" smtClean="0">
              <a:latin typeface="Times New Roman" panose="02020603050405020304" pitchFamily="18" charset="0"/>
              <a:cs typeface="Times New Roman" panose="02020603050405020304" pitchFamily="18" charset="0"/>
            </a:endParaRPr>
          </a:p>
          <a:p>
            <a:pPr algn="ctr"/>
            <a:r>
              <a:rPr lang="en-US" sz="3200" b="1" dirty="0" smtClean="0">
                <a:latin typeface="Times New Roman" panose="02020603050405020304" pitchFamily="18" charset="0"/>
                <a:cs typeface="Times New Roman" panose="02020603050405020304" pitchFamily="18" charset="0"/>
              </a:rPr>
              <a:t>Using inbuilt R Functions, and </a:t>
            </a:r>
            <a:r>
              <a:rPr lang="en-US" sz="3200" b="1" dirty="0" err="1" smtClean="0">
                <a:latin typeface="Courier New" panose="02070309020205020404" pitchFamily="49" charset="0"/>
                <a:cs typeface="Courier New" panose="02070309020205020404" pitchFamily="49" charset="0"/>
              </a:rPr>
              <a:t>glmnet</a:t>
            </a:r>
            <a:r>
              <a:rPr lang="en-US" sz="3200" b="1" dirty="0" smtClean="0">
                <a:latin typeface="Times New Roman" panose="02020603050405020304" pitchFamily="18" charset="0"/>
                <a:cs typeface="Times New Roman" panose="02020603050405020304" pitchFamily="18" charset="0"/>
              </a:rPr>
              <a:t> for Variable Selection</a:t>
            </a:r>
          </a:p>
          <a:p>
            <a:pPr algn="ctr"/>
            <a:r>
              <a:rPr lang="en-US" sz="3200" b="1" dirty="0" smtClean="0">
                <a:latin typeface="Times New Roman" panose="02020603050405020304" pitchFamily="18" charset="0"/>
                <a:cs typeface="Times New Roman" panose="02020603050405020304" pitchFamily="18" charset="0"/>
              </a:rPr>
              <a:t>+</a:t>
            </a:r>
          </a:p>
          <a:p>
            <a:pPr algn="ctr"/>
            <a:r>
              <a:rPr lang="en-US" sz="3200" b="1" dirty="0" err="1" smtClean="0">
                <a:latin typeface="Times New Roman" panose="02020603050405020304" pitchFamily="18" charset="0"/>
                <a:cs typeface="Times New Roman" panose="02020603050405020304" pitchFamily="18" charset="0"/>
              </a:rPr>
              <a:t>htmlTable</a:t>
            </a:r>
            <a:r>
              <a:rPr lang="en-US" sz="3200" b="1" dirty="0" smtClean="0">
                <a:latin typeface="Times New Roman" panose="02020603050405020304" pitchFamily="18" charset="0"/>
                <a:cs typeface="Times New Roman" panose="02020603050405020304" pitchFamily="18" charset="0"/>
              </a:rPr>
              <a:t>() for Displaying Results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14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multivariate regression modeling procedure which seeks to relate two or more random variables through a linear combination of estimable effects.</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Stepwise Variable Selection in R (using AIC)</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4341" y="838151"/>
            <a:ext cx="1105669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Courier New" panose="02070309020205020404" pitchFamily="49" charset="0"/>
                <a:cs typeface="Courier New" panose="02070309020205020404" pitchFamily="49" charset="0"/>
              </a:rPr>
              <a:t>R</a:t>
            </a:r>
            <a:r>
              <a:rPr lang="en-US" dirty="0" smtClean="0"/>
              <a:t> uses the AIC by default when fitting models, you can tell it to step forward, step backwards, or in both directions. </a:t>
            </a:r>
            <a:endParaRPr lang="en-US" dirty="0"/>
          </a:p>
          <a:p>
            <a:pPr marL="285750" indent="-285750">
              <a:buFont typeface="Arial" panose="020B0604020202020204" pitchFamily="34" charset="0"/>
              <a:buChar char="•"/>
            </a:pPr>
            <a:r>
              <a:rPr lang="en-US" dirty="0" smtClean="0"/>
              <a:t>R will progress from one model towards another, specified by the user.  For example consider again the iris data.</a:t>
            </a:r>
            <a:endParaRPr lang="en-US" dirty="0"/>
          </a:p>
          <a:p>
            <a:pPr marL="285750" indent="-285750">
              <a:buFont typeface="Arial" panose="020B0604020202020204" pitchFamily="34" charset="0"/>
              <a:buChar char="•"/>
            </a:pPr>
            <a:r>
              <a:rPr lang="en-US" dirty="0" smtClean="0"/>
              <a:t>We use the step() function in R to do forwards, backwards and stepwise selection. </a:t>
            </a:r>
          </a:p>
          <a:p>
            <a:r>
              <a:rPr lang="en-US" dirty="0"/>
              <a:t>	</a:t>
            </a:r>
            <a:r>
              <a:rPr lang="en-US" dirty="0" smtClean="0"/>
              <a:t>- In forwards we go from the null model (with only the intercept) towards the model with all terms in it, </a:t>
            </a:r>
          </a:p>
          <a:p>
            <a:r>
              <a:rPr lang="en-US" dirty="0"/>
              <a:t> </a:t>
            </a:r>
            <a:r>
              <a:rPr lang="en-US" dirty="0" smtClean="0"/>
              <a:t>                - In Backwards we go from the full model with all terms towards the null model </a:t>
            </a:r>
          </a:p>
          <a:p>
            <a:r>
              <a:rPr lang="en-US" dirty="0"/>
              <a:t> </a:t>
            </a:r>
            <a:r>
              <a:rPr lang="en-US" dirty="0" smtClean="0"/>
              <a:t>                - In Both we move in both directions.    </a:t>
            </a:r>
            <a:endParaRPr lang="en-US" dirty="0"/>
          </a:p>
        </p:txBody>
      </p:sp>
      <p:sp>
        <p:nvSpPr>
          <p:cNvPr id="4" name="TextBox 3"/>
          <p:cNvSpPr txBox="1"/>
          <p:nvPr/>
        </p:nvSpPr>
        <p:spPr>
          <a:xfrm>
            <a:off x="654341" y="3347501"/>
            <a:ext cx="10520104" cy="203132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iris.null.formula</a:t>
            </a:r>
            <a:r>
              <a:rPr lang="en-US" sz="1400" dirty="0">
                <a:latin typeface="Courier New" panose="02070309020205020404" pitchFamily="49" charset="0"/>
                <a:cs typeface="Courier New" panose="02070309020205020404" pitchFamily="49" charset="0"/>
              </a:rPr>
              <a:t> &lt;- formula(</a:t>
            </a:r>
            <a:r>
              <a:rPr lang="en-US" sz="1400" dirty="0" err="1">
                <a:latin typeface="Courier New" panose="02070309020205020404" pitchFamily="49" charset="0"/>
                <a:cs typeface="Courier New" panose="02070309020205020404" pitchFamily="49" charset="0"/>
              </a:rPr>
              <a:t>Petal.Length</a:t>
            </a:r>
            <a:r>
              <a:rPr lang="en-US" sz="1400" dirty="0">
                <a:latin typeface="Courier New" panose="02070309020205020404" pitchFamily="49" charset="0"/>
                <a:cs typeface="Courier New" panose="02070309020205020404" pitchFamily="49" charset="0"/>
              </a:rPr>
              <a:t> ~ 1); </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iris.full.formula</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 formula(</a:t>
            </a:r>
            <a:r>
              <a:rPr lang="en-US" sz="1400" dirty="0" err="1">
                <a:latin typeface="Courier New" panose="02070309020205020404" pitchFamily="49" charset="0"/>
                <a:cs typeface="Courier New" panose="02070309020205020404" pitchFamily="49" charset="0"/>
              </a:rPr>
              <a:t>Petal.Length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Petal.Width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Sepal.Length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Sepal.Width</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iris.null.model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iris.null.formula,data</a:t>
            </a:r>
            <a:r>
              <a:rPr lang="en-US" sz="1400" dirty="0">
                <a:latin typeface="Courier New" panose="02070309020205020404" pitchFamily="49" charset="0"/>
                <a:cs typeface="Courier New" panose="02070309020205020404" pitchFamily="49" charset="0"/>
              </a:rPr>
              <a:t>=iris); </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iris.full.model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iris.full.formula,data</a:t>
            </a:r>
            <a:r>
              <a:rPr lang="en-US" sz="1400" dirty="0">
                <a:latin typeface="Courier New" panose="02070309020205020404" pitchFamily="49" charset="0"/>
                <a:cs typeface="Courier New" panose="02070309020205020404" pitchFamily="49" charset="0"/>
              </a:rPr>
              <a:t>=iris); </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step(</a:t>
            </a:r>
            <a:r>
              <a:rPr lang="en-US" sz="1400" dirty="0" err="1" smtClean="0">
                <a:latin typeface="Courier New" panose="02070309020205020404" pitchFamily="49" charset="0"/>
                <a:cs typeface="Courier New" panose="02070309020205020404" pitchFamily="49" charset="0"/>
              </a:rPr>
              <a:t>iris.null.model,direction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forward',scope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iris.full.formula</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iris.forward.step</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step(</a:t>
            </a:r>
            <a:r>
              <a:rPr lang="en-US" sz="1400" dirty="0" err="1" smtClean="0">
                <a:latin typeface="Courier New" panose="02070309020205020404" pitchFamily="49" charset="0"/>
                <a:cs typeface="Courier New" panose="02070309020205020404" pitchFamily="49" charset="0"/>
              </a:rPr>
              <a:t>iris.full.model,direction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backward',scope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iris.full.formula</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iris.backward.step</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step(</a:t>
            </a:r>
            <a:r>
              <a:rPr lang="en-US" sz="1400" dirty="0" err="1" smtClean="0">
                <a:latin typeface="Courier New" panose="02070309020205020404" pitchFamily="49" charset="0"/>
                <a:cs typeface="Courier New" panose="02070309020205020404" pitchFamily="49" charset="0"/>
              </a:rPr>
              <a:t>iris.null.model,direction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both',scope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iris.full.formula</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iris.both.step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4387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Stepwise Variable Selection in R (using AIC)</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4341" y="1207474"/>
            <a:ext cx="3145872"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iris.forward.step$anova</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iris.backward.step$anova</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iris.both.step$anova</a:t>
            </a:r>
            <a:endParaRPr lang="en-US" sz="1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4622334" y="1207474"/>
            <a:ext cx="7131318" cy="3838285"/>
          </a:xfrm>
          <a:prstGeom prst="rect">
            <a:avLst/>
          </a:prstGeom>
        </p:spPr>
      </p:pic>
      <p:sp>
        <p:nvSpPr>
          <p:cNvPr id="6" name="TextBox 5"/>
          <p:cNvSpPr txBox="1"/>
          <p:nvPr/>
        </p:nvSpPr>
        <p:spPr>
          <a:xfrm>
            <a:off x="696286" y="2315361"/>
            <a:ext cx="3162649" cy="3416320"/>
          </a:xfrm>
          <a:prstGeom prst="rect">
            <a:avLst/>
          </a:prstGeom>
          <a:noFill/>
        </p:spPr>
        <p:txBody>
          <a:bodyPr wrap="square" rtlCol="0">
            <a:spAutoFit/>
          </a:bodyPr>
          <a:lstStyle/>
          <a:p>
            <a:pPr marL="285750" indent="-285750">
              <a:buFont typeface="Arial" panose="020B0604020202020204" pitchFamily="34" charset="0"/>
              <a:buChar char="•"/>
            </a:pPr>
            <a:r>
              <a:rPr lang="en-US" i="1" dirty="0" smtClean="0"/>
              <a:t>Getting the </a:t>
            </a:r>
            <a:r>
              <a:rPr lang="en-US" i="1" dirty="0" err="1" smtClean="0"/>
              <a:t>anova</a:t>
            </a:r>
            <a:r>
              <a:rPr lang="en-US" i="1" dirty="0" smtClean="0"/>
              <a:t> object from these shows the </a:t>
            </a:r>
            <a:r>
              <a:rPr lang="en-US" i="1" dirty="0" err="1" smtClean="0"/>
              <a:t>anova</a:t>
            </a:r>
            <a:r>
              <a:rPr lang="en-US" i="1" dirty="0" smtClean="0"/>
              <a:t> rows for each model by the step used, </a:t>
            </a:r>
          </a:p>
          <a:p>
            <a:pPr marL="285750" indent="-285750">
              <a:buFont typeface="Arial" panose="020B0604020202020204" pitchFamily="34" charset="0"/>
              <a:buChar char="•"/>
            </a:pPr>
            <a:r>
              <a:rPr lang="en-US" i="1" dirty="0" smtClean="0"/>
              <a:t>we can see the forward and stepwise selected the same model, but that backwards refused to drop any terms from the full model, </a:t>
            </a:r>
          </a:p>
          <a:p>
            <a:pPr marL="285750" indent="-285750">
              <a:buFont typeface="Arial" panose="020B0604020202020204" pitchFamily="34" charset="0"/>
              <a:buChar char="•"/>
            </a:pPr>
            <a:r>
              <a:rPr lang="en-US" i="1" dirty="0" smtClean="0">
                <a:solidFill>
                  <a:schemeClr val="tx2"/>
                </a:solidFill>
              </a:rPr>
              <a:t>which means these methods arrived at a different optimal variable set.</a:t>
            </a:r>
            <a:endParaRPr lang="en-US" i="1" dirty="0">
              <a:solidFill>
                <a:schemeClr val="tx2"/>
              </a:solidFill>
            </a:endParaRPr>
          </a:p>
        </p:txBody>
      </p:sp>
    </p:spTree>
    <p:extLst>
      <p:ext uri="{BB962C8B-B14F-4D97-AF65-F5344CB8AC3E}">
        <p14:creationId xmlns:p14="http://schemas.microsoft.com/office/powerpoint/2010/main" val="4206514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Variable Selection using Elastic Net (generalization of LASSO/Ridge)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0785" y="939714"/>
            <a:ext cx="1094763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penalize large coefficients, by adding a constraint to the likelihood, </a:t>
            </a:r>
          </a:p>
          <a:p>
            <a:pPr marL="742950" lvl="1" indent="-285750">
              <a:buFont typeface="Arial" panose="020B0604020202020204" pitchFamily="34" charset="0"/>
              <a:buChar char="•"/>
            </a:pPr>
            <a:r>
              <a:rPr lang="en-US" dirty="0" smtClean="0"/>
              <a:t>If we penalize the </a:t>
            </a:r>
            <a:r>
              <a:rPr lang="en-US" dirty="0" smtClean="0">
                <a:solidFill>
                  <a:schemeClr val="tx2"/>
                </a:solidFill>
              </a:rPr>
              <a:t>absolute difference </a:t>
            </a:r>
            <a:r>
              <a:rPr lang="en-US" dirty="0" smtClean="0"/>
              <a:t>with zero this is considered </a:t>
            </a:r>
            <a:r>
              <a:rPr lang="en-US" b="1" dirty="0" smtClean="0"/>
              <a:t>LASSO </a:t>
            </a:r>
            <a:r>
              <a:rPr lang="en-US" dirty="0" smtClean="0"/>
              <a:t>regression </a:t>
            </a:r>
          </a:p>
          <a:p>
            <a:pPr marL="742950" lvl="1" indent="-285750">
              <a:buFont typeface="Arial" panose="020B0604020202020204" pitchFamily="34" charset="0"/>
              <a:buChar char="•"/>
            </a:pPr>
            <a:r>
              <a:rPr lang="en-US" dirty="0" smtClean="0"/>
              <a:t>If we penalize the </a:t>
            </a:r>
            <a:r>
              <a:rPr lang="en-US" dirty="0" smtClean="0">
                <a:solidFill>
                  <a:schemeClr val="tx2"/>
                </a:solidFill>
              </a:rPr>
              <a:t>squared difference </a:t>
            </a:r>
            <a:r>
              <a:rPr lang="en-US" dirty="0" smtClean="0"/>
              <a:t>this is </a:t>
            </a:r>
            <a:r>
              <a:rPr lang="en-US" b="1" dirty="0" smtClean="0"/>
              <a:t>Ridge</a:t>
            </a:r>
          </a:p>
          <a:p>
            <a:pPr marL="742950" lvl="1" indent="-285750">
              <a:buFont typeface="Arial" panose="020B0604020202020204" pitchFamily="34" charset="0"/>
              <a:buChar char="•"/>
            </a:pPr>
            <a:r>
              <a:rPr lang="en-US" dirty="0" smtClean="0"/>
              <a:t>If we </a:t>
            </a:r>
            <a:r>
              <a:rPr lang="en-US" dirty="0" smtClean="0">
                <a:solidFill>
                  <a:schemeClr val="tx2"/>
                </a:solidFill>
              </a:rPr>
              <a:t>choose fifty-fifty split between absolute and squared difference </a:t>
            </a:r>
            <a:r>
              <a:rPr lang="en-US" dirty="0" smtClean="0"/>
              <a:t>from zero (alpha = 0.5 in R) this is </a:t>
            </a:r>
            <a:r>
              <a:rPr lang="en-US" b="1" dirty="0" smtClean="0"/>
              <a:t>Elastic Net</a:t>
            </a:r>
            <a:endParaRPr lang="en-US" dirty="0"/>
          </a:p>
        </p:txBody>
      </p:sp>
      <p:sp>
        <p:nvSpPr>
          <p:cNvPr id="4" name="TextBox 3"/>
          <p:cNvSpPr txBox="1"/>
          <p:nvPr/>
        </p:nvSpPr>
        <p:spPr>
          <a:xfrm>
            <a:off x="925818" y="2593269"/>
            <a:ext cx="10642600" cy="2308324"/>
          </a:xfrm>
          <a:prstGeom prst="rect">
            <a:avLst/>
          </a:prstGeom>
          <a:noFill/>
          <a:ln>
            <a:solidFill>
              <a:schemeClr val="tx1"/>
            </a:solidFill>
          </a:ln>
        </p:spPr>
        <p:txBody>
          <a:bodyPr wrap="square" rtlCol="0">
            <a:spAutoFit/>
          </a:bodyPr>
          <a:lstStyle/>
          <a:p>
            <a:r>
              <a:rPr lang="en-US" sz="1200" b="1" dirty="0" smtClean="0">
                <a:latin typeface="Courier New" panose="02070309020205020404" pitchFamily="49" charset="0"/>
                <a:cs typeface="Courier New" panose="02070309020205020404" pitchFamily="49" charset="0"/>
              </a:rPr>
              <a:t>R&gt; </a:t>
            </a:r>
            <a:r>
              <a:rPr lang="en-US" sz="1200" dirty="0">
                <a:latin typeface="Courier New" panose="02070309020205020404" pitchFamily="49" charset="0"/>
                <a:cs typeface="Courier New" panose="02070309020205020404" pitchFamily="49" charset="0"/>
              </a:rPr>
              <a:t>library(</a:t>
            </a:r>
            <a:r>
              <a:rPr lang="en-US" sz="1200" dirty="0" err="1">
                <a:latin typeface="Courier New" panose="02070309020205020404" pitchFamily="49" charset="0"/>
                <a:cs typeface="Courier New" panose="02070309020205020404" pitchFamily="49" charset="0"/>
              </a:rPr>
              <a:t>glmnet</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cbind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iris$Petal.Width,iris$Sepal.Length,iris$Sepal.Width,rnorm</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nrow</a:t>
            </a:r>
            <a:r>
              <a:rPr lang="en-US" sz="1200" dirty="0" smtClean="0">
                <a:latin typeface="Courier New" panose="02070309020205020404" pitchFamily="49" charset="0"/>
                <a:cs typeface="Courier New" panose="02070309020205020404" pitchFamily="49" charset="0"/>
              </a:rPr>
              <a:t>(iris)),</a:t>
            </a:r>
            <a:r>
              <a:rPr lang="en-US" sz="1200" dirty="0" err="1" smtClean="0">
                <a:latin typeface="Courier New" panose="02070309020205020404" pitchFamily="49" charset="0"/>
                <a:cs typeface="Courier New" panose="02070309020205020404" pitchFamily="49" charset="0"/>
              </a:rPr>
              <a:t>rnorm</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nrow</a:t>
            </a:r>
            <a:r>
              <a:rPr lang="en-US" sz="1200" dirty="0" smtClean="0">
                <a:latin typeface="Courier New" panose="02070309020205020404" pitchFamily="49" charset="0"/>
                <a:cs typeface="Courier New" panose="02070309020205020404" pitchFamily="49" charset="0"/>
              </a:rPr>
              <a:t>(iris))) </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dsnmatrix.X</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rsp.Y</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 </a:t>
            </a:r>
            <a:r>
              <a:rPr lang="en-US" sz="1200" dirty="0" err="1">
                <a:latin typeface="Courier New" panose="02070309020205020404" pitchFamily="49" charset="0"/>
                <a:cs typeface="Courier New" panose="02070309020205020404" pitchFamily="49" charset="0"/>
              </a:rPr>
              <a:t>iris$Petal.Length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cv.glmnet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dsnmatrix.X,rsp.Y,alpha</a:t>
            </a:r>
            <a:r>
              <a:rPr lang="en-US" sz="1200" dirty="0" smtClean="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glmnet.iris.cv.lasso</a:t>
            </a:r>
            <a:r>
              <a:rPr lang="en-US" sz="1200"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cv.glmnet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dsnmatrix.X,rsp.Y,alpha</a:t>
            </a:r>
            <a:r>
              <a:rPr lang="en-US" sz="1200" dirty="0" smtClean="0">
                <a:latin typeface="Courier New" panose="02070309020205020404" pitchFamily="49" charset="0"/>
                <a:cs typeface="Courier New" panose="02070309020205020404" pitchFamily="49" charset="0"/>
              </a:rPr>
              <a:t>=0</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glmnet.iris.cv.ridge</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cv.glmnet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dsnmatrix.X,rsp.Y,alpha</a:t>
            </a:r>
            <a:r>
              <a:rPr lang="en-US" sz="1200" dirty="0" smtClean="0">
                <a:latin typeface="Courier New" panose="02070309020205020404" pitchFamily="49" charset="0"/>
                <a:cs typeface="Courier New" panose="02070309020205020404" pitchFamily="49" charset="0"/>
              </a:rPr>
              <a:t>=0.5</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glmnet.iris.cv.enet</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dsnmatrix.X,rsp.Y,lambda</a:t>
            </a:r>
            <a:r>
              <a:rPr lang="en-US" sz="1200" dirty="0" smtClean="0">
                <a:latin typeface="Courier New" panose="02070309020205020404" pitchFamily="49" charset="0"/>
                <a:cs typeface="Courier New" panose="02070309020205020404" pitchFamily="49" charset="0"/>
              </a:rPr>
              <a:t>=glmnet.iris.cv.lasso$lambda.1se</a:t>
            </a:r>
            <a:r>
              <a:rPr lang="en-US" sz="1200" dirty="0">
                <a:latin typeface="Courier New" panose="02070309020205020404" pitchFamily="49" charset="0"/>
                <a:cs typeface="Courier New" panose="02070309020205020404" pitchFamily="49" charset="0"/>
              </a:rPr>
              <a:t>) -&gt; glmnet.iris.cv.lasso.mod;</a:t>
            </a: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dsnmatrix.X,rsp.Y,lambda</a:t>
            </a:r>
            <a:r>
              <a:rPr lang="en-US" sz="1200" dirty="0" smtClean="0">
                <a:latin typeface="Courier New" panose="02070309020205020404" pitchFamily="49" charset="0"/>
                <a:cs typeface="Courier New" panose="02070309020205020404" pitchFamily="49" charset="0"/>
              </a:rPr>
              <a:t>=glmnet.iris.cv.ridge$lambda.1se</a:t>
            </a:r>
            <a:r>
              <a:rPr lang="en-US" sz="1200" dirty="0">
                <a:latin typeface="Courier New" panose="02070309020205020404" pitchFamily="49" charset="0"/>
                <a:cs typeface="Courier New" panose="02070309020205020404" pitchFamily="49" charset="0"/>
              </a:rPr>
              <a:t>) -&gt; glmnet.iris.cv.ridge.mod;</a:t>
            </a:r>
          </a:p>
          <a:p>
            <a:r>
              <a:rPr lang="en-US" sz="1200" b="1" dirty="0">
                <a:latin typeface="Courier New" panose="02070309020205020404" pitchFamily="49" charset="0"/>
                <a:cs typeface="Courier New" panose="02070309020205020404" pitchFamily="49" charset="0"/>
              </a:rPr>
              <a:t>R&gt; </a:t>
            </a:r>
            <a:r>
              <a:rPr lang="en-US" sz="1200" dirty="0" err="1" smtClean="0">
                <a:latin typeface="Courier New" panose="02070309020205020404" pitchFamily="49" charset="0"/>
                <a:cs typeface="Courier New" panose="02070309020205020404" pitchFamily="49" charset="0"/>
              </a:rPr>
              <a:t>glmnet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dsnmatrix.X,rsp.Y,lambda</a:t>
            </a:r>
            <a:r>
              <a:rPr lang="en-US" sz="1200" dirty="0" smtClean="0">
                <a:latin typeface="Courier New" panose="02070309020205020404" pitchFamily="49" charset="0"/>
                <a:cs typeface="Courier New" panose="02070309020205020404" pitchFamily="49" charset="0"/>
              </a:rPr>
              <a:t>=glmnet.iris.cv.enet$lambda.1se</a:t>
            </a:r>
            <a:r>
              <a:rPr lang="en-US" sz="1200" dirty="0">
                <a:latin typeface="Courier New" panose="02070309020205020404" pitchFamily="49" charset="0"/>
                <a:cs typeface="Courier New" panose="02070309020205020404" pitchFamily="49" charset="0"/>
              </a:rPr>
              <a:t>) -&gt; glmnet.iris.cv.enet.mod;</a:t>
            </a:r>
          </a:p>
        </p:txBody>
      </p:sp>
    </p:spTree>
    <p:extLst>
      <p:ext uri="{BB962C8B-B14F-4D97-AF65-F5344CB8AC3E}">
        <p14:creationId xmlns:p14="http://schemas.microsoft.com/office/powerpoint/2010/main" val="1336307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Variable Selection using Elastic Net (generalization of LASSO/Ridge)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0785" y="939714"/>
            <a:ext cx="1094763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see the estimated coefficients for each model (and those shrunken to zero) by using the following, which produces and displays a nice html table summary.</a:t>
            </a:r>
            <a:endParaRPr lang="en-US" dirty="0"/>
          </a:p>
        </p:txBody>
      </p:sp>
      <p:sp>
        <p:nvSpPr>
          <p:cNvPr id="4" name="TextBox 3"/>
          <p:cNvSpPr txBox="1"/>
          <p:nvPr/>
        </p:nvSpPr>
        <p:spPr>
          <a:xfrm>
            <a:off x="620785" y="1691014"/>
            <a:ext cx="10520104" cy="2462213"/>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cbind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(glmnet.iris.cv.lasso.mod),</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(glmnet.iris.cv.ridge.mod),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(glmnet.iris.cv.enet.mod)) -&gt; </a:t>
            </a:r>
            <a:r>
              <a:rPr lang="en-US" sz="1400" dirty="0" err="1">
                <a:latin typeface="Courier New" panose="02070309020205020404" pitchFamily="49" charset="0"/>
                <a:cs typeface="Courier New" panose="02070309020205020404" pitchFamily="49" charset="0"/>
              </a:rPr>
              <a:t>coefficients.shrinkage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library(</a:t>
            </a:r>
            <a:r>
              <a:rPr lang="en-US" sz="1400" dirty="0" err="1" smtClean="0">
                <a:latin typeface="Courier New" panose="02070309020205020404" pitchFamily="49" charset="0"/>
                <a:cs typeface="Courier New" panose="02070309020205020404" pitchFamily="49" charset="0"/>
              </a:rPr>
              <a:t>htmlTable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colnames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coefficients.shrinkage</a:t>
            </a:r>
            <a:r>
              <a:rPr lang="en-US" sz="1400" dirty="0">
                <a:latin typeface="Courier New" panose="02070309020205020404" pitchFamily="49" charset="0"/>
                <a:cs typeface="Courier New" panose="02070309020205020404" pitchFamily="49" charset="0"/>
              </a:rPr>
              <a:t>) &lt;- c("Lasso", "Ridge", "Elastic Net")</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rownames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coefficients.shrinkage</a:t>
            </a:r>
            <a:r>
              <a:rPr lang="en-US" sz="1400" dirty="0">
                <a:latin typeface="Courier New" panose="02070309020205020404" pitchFamily="49" charset="0"/>
                <a:cs typeface="Courier New" panose="02070309020205020404" pitchFamily="49" charset="0"/>
              </a:rPr>
              <a:t>) &lt;- c("</a:t>
            </a:r>
            <a:r>
              <a:rPr lang="en-US" sz="1400" dirty="0" err="1">
                <a:latin typeface="Courier New" panose="02070309020205020404" pitchFamily="49" charset="0"/>
                <a:cs typeface="Courier New" panose="02070309020205020404" pitchFamily="49" charset="0"/>
              </a:rPr>
              <a:t>Intercept","Petal</a:t>
            </a:r>
            <a:r>
              <a:rPr lang="en-US" sz="1400" dirty="0">
                <a:latin typeface="Courier New" panose="02070309020205020404" pitchFamily="49" charset="0"/>
                <a:cs typeface="Courier New" panose="02070309020205020404" pitchFamily="49" charset="0"/>
              </a:rPr>
              <a:t> Width", "Sepal Length", "Sepal Width", "Random")</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format(</a:t>
            </a:r>
            <a:r>
              <a:rPr lang="en-US" sz="1400" dirty="0" err="1" smtClean="0">
                <a:latin typeface="Courier New" panose="02070309020205020404" pitchFamily="49" charset="0"/>
                <a:cs typeface="Courier New" panose="02070309020205020404" pitchFamily="49" charset="0"/>
              </a:rPr>
              <a:t>coefficients.shrinkage,digits</a:t>
            </a:r>
            <a:r>
              <a:rPr lang="en-US" sz="1400" dirty="0" smtClean="0">
                <a:latin typeface="Courier New" panose="02070309020205020404" pitchFamily="49" charset="0"/>
                <a:cs typeface="Courier New" panose="02070309020205020404" pitchFamily="49" charset="0"/>
              </a:rPr>
              <a:t>=4</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coefficients.shrinkage</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htmlTable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coefficients.shrinkage</a:t>
            </a:r>
            <a:r>
              <a:rPr lang="en-US" sz="1400" dirty="0">
                <a:latin typeface="Courier New" panose="02070309020205020404" pitchFamily="49" charset="0"/>
                <a:cs typeface="Courier New" panose="02070309020205020404" pitchFamily="49" charset="0"/>
              </a:rPr>
              <a:t>)</a:t>
            </a:r>
          </a:p>
        </p:txBody>
      </p:sp>
      <p:pic>
        <p:nvPicPr>
          <p:cNvPr id="5" name="Picture 4"/>
          <p:cNvPicPr>
            <a:picLocks noChangeAspect="1"/>
          </p:cNvPicPr>
          <p:nvPr/>
        </p:nvPicPr>
        <p:blipFill>
          <a:blip r:embed="rId2"/>
          <a:stretch>
            <a:fillRect/>
          </a:stretch>
        </p:blipFill>
        <p:spPr>
          <a:xfrm>
            <a:off x="1100574" y="4671532"/>
            <a:ext cx="2809875" cy="1390650"/>
          </a:xfrm>
          <a:prstGeom prst="rect">
            <a:avLst/>
          </a:prstGeom>
        </p:spPr>
      </p:pic>
      <p:cxnSp>
        <p:nvCxnSpPr>
          <p:cNvPr id="7" name="Straight Arrow Connector 6"/>
          <p:cNvCxnSpPr/>
          <p:nvPr/>
        </p:nvCxnSpPr>
        <p:spPr>
          <a:xfrm flipH="1">
            <a:off x="4026716" y="5100506"/>
            <a:ext cx="1258348"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85064" y="4370664"/>
            <a:ext cx="2273417" cy="1477328"/>
          </a:xfrm>
          <a:prstGeom prst="rect">
            <a:avLst/>
          </a:prstGeom>
          <a:noFill/>
        </p:spPr>
        <p:txBody>
          <a:bodyPr wrap="square" rtlCol="0">
            <a:spAutoFit/>
          </a:bodyPr>
          <a:lstStyle/>
          <a:p>
            <a:r>
              <a:rPr lang="en-US" dirty="0" smtClean="0"/>
              <a:t>Selected coefficients are very similar, and the random data is shrunken to zero in all cases.</a:t>
            </a:r>
            <a:endParaRPr lang="en-US" dirty="0"/>
          </a:p>
        </p:txBody>
      </p:sp>
    </p:spTree>
    <p:extLst>
      <p:ext uri="{BB962C8B-B14F-4D97-AF65-F5344CB8AC3E}">
        <p14:creationId xmlns:p14="http://schemas.microsoft.com/office/powerpoint/2010/main" val="2788656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Producing a basic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with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79109" y="6004312"/>
            <a:ext cx="3696461" cy="646331"/>
          </a:xfrm>
          <a:prstGeom prst="rect">
            <a:avLst/>
          </a:prstGeom>
        </p:spPr>
        <p:txBody>
          <a:bodyPr wrap="none">
            <a:spAutoFit/>
          </a:bodyPr>
          <a:lstStyle/>
          <a:p>
            <a:r>
              <a:rPr lang="en-US" dirty="0">
                <a:hlinkClick r:id="rId2"/>
              </a:rPr>
              <a:t>https://</a:t>
            </a:r>
            <a:r>
              <a:rPr lang="en-US" dirty="0" smtClean="0">
                <a:hlinkClick r:id="rId2"/>
              </a:rPr>
              <a:t>rpubs.com/tbiggs/RhtmlTable</a:t>
            </a:r>
            <a:endParaRPr lang="en-US" dirty="0" smtClean="0"/>
          </a:p>
          <a:p>
            <a:r>
              <a:rPr lang="en-US" dirty="0" smtClean="0"/>
              <a:t>For More Examples ^^</a:t>
            </a:r>
            <a:endParaRPr lang="en-US" dirty="0"/>
          </a:p>
        </p:txBody>
      </p:sp>
      <p:sp>
        <p:nvSpPr>
          <p:cNvPr id="4" name="TextBox 3"/>
          <p:cNvSpPr txBox="1"/>
          <p:nvPr/>
        </p:nvSpPr>
        <p:spPr>
          <a:xfrm>
            <a:off x="578840" y="1082180"/>
            <a:ext cx="1086374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You can produce tables from any </a:t>
            </a:r>
            <a:r>
              <a:rPr lang="en-US" dirty="0" err="1" smtClean="0"/>
              <a:t>dataframe</a:t>
            </a:r>
            <a:r>
              <a:rPr lang="en-US" dirty="0" smtClean="0"/>
              <a:t>, for instance to create a custom </a:t>
            </a:r>
            <a:r>
              <a:rPr lang="en-US" dirty="0" err="1" smtClean="0"/>
              <a:t>glm</a:t>
            </a:r>
            <a:r>
              <a:rPr lang="en-US" dirty="0" smtClean="0"/>
              <a:t> output </a:t>
            </a:r>
            <a:r>
              <a:rPr lang="en-US" dirty="0" err="1" smtClean="0"/>
              <a:t>dataframe</a:t>
            </a:r>
            <a:r>
              <a:rPr lang="en-US" dirty="0" smtClean="0"/>
              <a:t>, lets select the coefficients and their confidence intervals from an iris model, put them in a </a:t>
            </a:r>
            <a:r>
              <a:rPr lang="en-US" dirty="0" err="1" smtClean="0"/>
              <a:t>dataframe</a:t>
            </a:r>
            <a:r>
              <a:rPr lang="en-US" dirty="0" smtClean="0"/>
              <a:t> and display them to the user. </a:t>
            </a:r>
            <a:endParaRPr lang="en-US" dirty="0"/>
          </a:p>
        </p:txBody>
      </p:sp>
      <p:pic>
        <p:nvPicPr>
          <p:cNvPr id="5" name="Picture 4"/>
          <p:cNvPicPr>
            <a:picLocks noChangeAspect="1"/>
          </p:cNvPicPr>
          <p:nvPr/>
        </p:nvPicPr>
        <p:blipFill>
          <a:blip r:embed="rId3"/>
          <a:stretch>
            <a:fillRect/>
          </a:stretch>
        </p:blipFill>
        <p:spPr>
          <a:xfrm>
            <a:off x="4835394" y="4676773"/>
            <a:ext cx="2400300" cy="1247775"/>
          </a:xfrm>
          <a:prstGeom prst="rect">
            <a:avLst/>
          </a:prstGeom>
        </p:spPr>
      </p:pic>
      <p:sp>
        <p:nvSpPr>
          <p:cNvPr id="6" name="TextBox 5"/>
          <p:cNvSpPr txBox="1"/>
          <p:nvPr/>
        </p:nvSpPr>
        <p:spPr>
          <a:xfrm>
            <a:off x="922479" y="2005510"/>
            <a:ext cx="10520104" cy="2462213"/>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a:latin typeface="Courier New" panose="02070309020205020404" pitchFamily="49" charset="0"/>
                <a:cs typeface="Courier New" panose="02070309020205020404" pitchFamily="49" charset="0"/>
              </a:rPr>
              <a:t>library(</a:t>
            </a:r>
            <a:r>
              <a:rPr lang="en-US" sz="1400" dirty="0" err="1">
                <a:latin typeface="Courier New" panose="02070309020205020404" pitchFamily="49" charset="0"/>
                <a:cs typeface="Courier New" panose="02070309020205020404" pitchFamily="49" charset="0"/>
              </a:rPr>
              <a:t>htmlTable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iris.table.formula</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 formula(</a:t>
            </a:r>
            <a:r>
              <a:rPr lang="en-US" sz="1400" dirty="0" err="1">
                <a:latin typeface="Courier New" panose="02070309020205020404" pitchFamily="49" charset="0"/>
                <a:cs typeface="Courier New" panose="02070309020205020404" pitchFamily="49" charset="0"/>
              </a:rPr>
              <a:t>Petal.Length~Petal.Width+Sepal.Length+Sepal.Width</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iris.table.model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iris.table.formula,data</a:t>
            </a:r>
            <a:r>
              <a:rPr lang="en-US" sz="1400" dirty="0">
                <a:latin typeface="Courier New" panose="02070309020205020404" pitchFamily="49" charset="0"/>
                <a:cs typeface="Courier New" panose="02070309020205020404" pitchFamily="49" charset="0"/>
              </a:rPr>
              <a:t>=iris);</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cbind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iris.table.model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confint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iris.table.model</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table.data</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format(</a:t>
            </a:r>
            <a:r>
              <a:rPr lang="en-US" sz="1400" dirty="0" err="1" smtClean="0">
                <a:latin typeface="Courier New" panose="02070309020205020404" pitchFamily="49" charset="0"/>
                <a:cs typeface="Courier New" panose="02070309020205020404" pitchFamily="49" charset="0"/>
              </a:rPr>
              <a:t>table.data,digits</a:t>
            </a:r>
            <a:r>
              <a:rPr lang="en-US" sz="1400" dirty="0" smtClean="0">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table.data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colnames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table.data</a:t>
            </a:r>
            <a:r>
              <a:rPr lang="en-US" sz="1400" dirty="0">
                <a:latin typeface="Courier New" panose="02070309020205020404" pitchFamily="49" charset="0"/>
                <a:cs typeface="Courier New" panose="02070309020205020404" pitchFamily="49" charset="0"/>
              </a:rPr>
              <a:t>) &lt;- c("</a:t>
            </a:r>
            <a:r>
              <a:rPr lang="en-US" sz="1400" dirty="0" err="1">
                <a:latin typeface="Courier New" panose="02070309020205020404" pitchFamily="49" charset="0"/>
                <a:cs typeface="Courier New" panose="02070309020205020404" pitchFamily="49" charset="0"/>
              </a:rPr>
              <a:t>est</a:t>
            </a:r>
            <a:r>
              <a:rPr lang="en-US" sz="1400" dirty="0">
                <a:latin typeface="Courier New" panose="02070309020205020404" pitchFamily="49" charset="0"/>
                <a:cs typeface="Courier New" panose="02070309020205020404" pitchFamily="49" charset="0"/>
              </a:rPr>
              <a:t>.","L CI", "U CI");</a:t>
            </a:r>
          </a:p>
          <a:p>
            <a:r>
              <a:rPr lang="en-US" sz="1400" b="1" dirty="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htmlTable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table.data</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8472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Table Results for Swiss Model: Exercise </a:t>
            </a:r>
            <a:r>
              <a:rPr lang="en-US"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8676" y="752130"/>
            <a:ext cx="11107271" cy="283154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warpbreaks</a:t>
            </a:r>
            <a:r>
              <a:rPr lang="en-US" dirty="0" smtClean="0">
                <a:latin typeface="Times New Roman" panose="02020603050405020304" pitchFamily="18" charset="0"/>
                <a:cs typeface="Times New Roman" panose="02020603050405020304" pitchFamily="18" charset="0"/>
              </a:rPr>
              <a:t> dataset </a:t>
            </a:r>
            <a:r>
              <a:rPr lang="en-US" dirty="0" smtClean="0">
                <a:latin typeface="Times New Roman" panose="02020603050405020304" pitchFamily="18" charset="0"/>
                <a:cs typeface="Times New Roman" panose="02020603050405020304" pitchFamily="18" charset="0"/>
              </a:rPr>
              <a:t>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Please generate a table for the LASSO and Ridge coefficients for the </a:t>
            </a:r>
            <a:r>
              <a:rPr lang="en-US" dirty="0" err="1" smtClean="0">
                <a:latin typeface="Times New Roman" panose="02020603050405020304" pitchFamily="18" charset="0"/>
                <a:cs typeface="Times New Roman" panose="02020603050405020304" pitchFamily="18" charset="0"/>
              </a:rPr>
              <a:t>warpbreaks</a:t>
            </a:r>
            <a:r>
              <a:rPr lang="en-US" dirty="0" smtClean="0">
                <a:latin typeface="Times New Roman" panose="02020603050405020304" pitchFamily="18" charset="0"/>
                <a:cs typeface="Times New Roman" panose="02020603050405020304" pitchFamily="18" charset="0"/>
              </a:rPr>
              <a:t> dataset with breaks regressed as a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oisson count linked linearly by the identity function to a linear combination of the two categorical variables tension and wool.</a:t>
            </a:r>
          </a:p>
          <a:p>
            <a:pPr marL="1371600" lvl="2" indent="-457200">
              <a:buFont typeface="+mj-lt"/>
              <a:buAutoNum type="arabicPeriod"/>
            </a:pPr>
            <a:r>
              <a:rPr lang="en-US" b="1" dirty="0" smtClean="0">
                <a:latin typeface="Times New Roman" panose="02020603050405020304" pitchFamily="18" charset="0"/>
                <a:cs typeface="Times New Roman" panose="02020603050405020304" pitchFamily="18" charset="0"/>
              </a:rPr>
              <a:t>Which Model Variable selection technique (LASSO, Ridge, or Elastic Net) drops the wool variable from the model?</a:t>
            </a:r>
          </a:p>
          <a:p>
            <a:pPr marL="1371600" lvl="2"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93441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092" y="676101"/>
            <a:ext cx="10204441" cy="6740307"/>
          </a:xfrm>
          <a:prstGeom prst="rect">
            <a:avLst/>
          </a:prstGeom>
        </p:spPr>
        <p:txBody>
          <a:bodyPr wrap="square">
            <a:spAutoFit/>
          </a:bodyPr>
          <a:lstStyle/>
          <a:p>
            <a:r>
              <a:rPr lang="en-US" b="1" dirty="0" smtClean="0"/>
              <a:t>Statistical Analysis of Genomics Data Course Penn State (STAT 555) [Includes RNA-</a:t>
            </a:r>
            <a:r>
              <a:rPr lang="en-US" b="1" dirty="0" err="1" smtClean="0"/>
              <a:t>Seq</a:t>
            </a:r>
            <a:r>
              <a:rPr lang="en-US" b="1" dirty="0" smtClean="0"/>
              <a:t> Data]: </a:t>
            </a:r>
          </a:p>
          <a:p>
            <a:pPr marL="285750" indent="-285750">
              <a:buFont typeface="Arial" panose="020B0604020202020204" pitchFamily="34" charset="0"/>
              <a:buChar char="•"/>
            </a:pPr>
            <a:r>
              <a:rPr lang="en-US" dirty="0" smtClean="0">
                <a:hlinkClick r:id="rId2"/>
              </a:rPr>
              <a:t>https</a:t>
            </a:r>
            <a:r>
              <a:rPr lang="en-US" dirty="0">
                <a:hlinkClick r:id="rId2"/>
              </a:rPr>
              <a:t>://online.stat.psu.edu/stat555</a:t>
            </a:r>
            <a:r>
              <a:rPr lang="en-US" dirty="0" smtClean="0">
                <a:hlinkClick r:id="rId2"/>
              </a:rPr>
              <a:t>/</a:t>
            </a:r>
            <a:endParaRPr lang="en-US" dirty="0" smtClean="0"/>
          </a:p>
          <a:p>
            <a:r>
              <a:rPr lang="en-US" b="1" dirty="0" smtClean="0"/>
              <a:t>Penn State University Introduction to R (STAT 484) Textbook, Resources, and Course Notes: </a:t>
            </a:r>
          </a:p>
          <a:p>
            <a:pPr marL="285750" indent="-285750">
              <a:buFont typeface="Arial" panose="020B0604020202020204" pitchFamily="34" charset="0"/>
              <a:buChar char="•"/>
            </a:pPr>
            <a:r>
              <a:rPr lang="en-US" dirty="0"/>
              <a:t>Textbook: </a:t>
            </a:r>
            <a:r>
              <a:rPr lang="en-US" dirty="0">
                <a:hlinkClick r:id="rId3"/>
              </a:rPr>
              <a:t>https://</a:t>
            </a:r>
            <a:r>
              <a:rPr lang="en-US" dirty="0" smtClean="0">
                <a:hlinkClick r:id="rId3"/>
              </a:rPr>
              <a:t>online.stat.psu.edu/statprogram/sites/statprogram/files/EssentialR.pdf</a:t>
            </a:r>
            <a:endParaRPr lang="en-US" dirty="0" smtClean="0"/>
          </a:p>
          <a:p>
            <a:pPr marL="285750" indent="-285750">
              <a:buFont typeface="Arial" panose="020B0604020202020204" pitchFamily="34" charset="0"/>
              <a:buChar char="•"/>
            </a:pPr>
            <a:r>
              <a:rPr lang="en-US" dirty="0"/>
              <a:t>Resources</a:t>
            </a:r>
            <a:r>
              <a:rPr lang="en-US" dirty="0" smtClean="0"/>
              <a:t>: </a:t>
            </a:r>
            <a:r>
              <a:rPr lang="en-US" dirty="0" smtClean="0">
                <a:hlinkClick r:id="rId4"/>
              </a:rPr>
              <a:t>https</a:t>
            </a:r>
            <a:r>
              <a:rPr lang="en-US" dirty="0">
                <a:hlinkClick r:id="rId4"/>
              </a:rPr>
              <a:t>://</a:t>
            </a:r>
            <a:r>
              <a:rPr lang="en-US" dirty="0" smtClean="0">
                <a:hlinkClick r:id="rId4"/>
              </a:rPr>
              <a:t>online.stat.psu.edu/statprogram/sites/statprogram/files/EssentialRfiles.zip</a:t>
            </a:r>
            <a:endParaRPr lang="en-US" dirty="0" smtClean="0"/>
          </a:p>
          <a:p>
            <a:pPr marL="285750" indent="-285750">
              <a:buFont typeface="Arial" panose="020B0604020202020204" pitchFamily="34" charset="0"/>
              <a:buChar char="•"/>
            </a:pPr>
            <a:r>
              <a:rPr lang="en-US" dirty="0"/>
              <a:t>Course Notes: </a:t>
            </a:r>
            <a:r>
              <a:rPr lang="en-US" dirty="0">
                <a:hlinkClick r:id="rId5"/>
              </a:rPr>
              <a:t>https://online.stat.psu.edu/stat484</a:t>
            </a:r>
            <a:r>
              <a:rPr lang="en-US" dirty="0" smtClean="0">
                <a:hlinkClick r:id="rId5"/>
              </a:rPr>
              <a:t>/</a:t>
            </a:r>
            <a:r>
              <a:rPr lang="en-US" dirty="0" smtClean="0"/>
              <a:t> </a:t>
            </a:r>
          </a:p>
          <a:p>
            <a:r>
              <a:rPr lang="en-US" b="1" dirty="0" smtClean="0"/>
              <a:t>Penn State University Intermediate R (STAT 485) Course Notes: </a:t>
            </a:r>
          </a:p>
          <a:p>
            <a:pPr marL="285750" indent="-285750">
              <a:buFont typeface="Arial" panose="020B0604020202020204" pitchFamily="34" charset="0"/>
              <a:buChar char="•"/>
            </a:pPr>
            <a:r>
              <a:rPr lang="en-US" dirty="0"/>
              <a:t>Course Notes: </a:t>
            </a:r>
            <a:r>
              <a:rPr lang="en-US" dirty="0">
                <a:hlinkClick r:id="rId6"/>
              </a:rPr>
              <a:t>https://online.stat.psu.edu/stat485</a:t>
            </a:r>
            <a:r>
              <a:rPr lang="en-US" dirty="0" smtClean="0">
                <a:hlinkClick r:id="rId6"/>
              </a:rPr>
              <a:t>/</a:t>
            </a:r>
            <a:endParaRPr lang="en-US" dirty="0" smtClean="0"/>
          </a:p>
          <a:p>
            <a:endParaRPr lang="en-US" dirty="0" smtClean="0"/>
          </a:p>
          <a:p>
            <a:r>
              <a:rPr lang="en-US" b="1" dirty="0" smtClean="0"/>
              <a:t>Some Basic R Exercises for Practice from geeksforgeeks.org:</a:t>
            </a:r>
          </a:p>
          <a:p>
            <a:pPr marL="285750" indent="-285750">
              <a:buFont typeface="Arial" panose="020B0604020202020204" pitchFamily="34" charset="0"/>
              <a:buChar char="•"/>
            </a:pPr>
            <a:r>
              <a:rPr lang="en-US" dirty="0">
                <a:hlinkClick r:id="rId7"/>
              </a:rPr>
              <a:t>https://www.geeksforgeeks.org/r-programming-exercises-practice-questions-and-solutions</a:t>
            </a:r>
            <a:r>
              <a:rPr lang="en-US" dirty="0" smtClean="0">
                <a:hlinkClick r:id="rId7"/>
              </a:rPr>
              <a:t>/</a:t>
            </a:r>
            <a:endParaRPr lang="en-US" dirty="0" smtClean="0"/>
          </a:p>
          <a:p>
            <a:r>
              <a:rPr lang="en-US" b="1" dirty="0" smtClean="0"/>
              <a:t>Some Basic R Exercises for Practicing using the DAAG package </a:t>
            </a:r>
          </a:p>
          <a:p>
            <a:r>
              <a:rPr lang="en-US" b="1" dirty="0"/>
              <a:t>	</a:t>
            </a:r>
            <a:r>
              <a:rPr lang="en-US" b="1" dirty="0" smtClean="0"/>
              <a:t>(Associated with the textbook “Data Analysis and Graphics Using R”):</a:t>
            </a:r>
          </a:p>
          <a:p>
            <a:pPr marL="285750" indent="-285750">
              <a:buFont typeface="Arial" panose="020B0604020202020204" pitchFamily="34" charset="0"/>
              <a:buChar char="•"/>
            </a:pPr>
            <a:r>
              <a:rPr lang="en-US" dirty="0">
                <a:hlinkClick r:id="rId8"/>
              </a:rPr>
              <a:t>https://maths-people.anu.edu.au/~</a:t>
            </a:r>
            <a:r>
              <a:rPr lang="en-US" dirty="0" smtClean="0">
                <a:hlinkClick r:id="rId8"/>
              </a:rPr>
              <a:t>johnm/courses/r/exercises/pdf/r-exercises.pdf</a:t>
            </a:r>
            <a:endParaRPr lang="en-US" dirty="0" smtClean="0"/>
          </a:p>
          <a:p>
            <a:r>
              <a:rPr lang="en-US" b="1" dirty="0" smtClean="0"/>
              <a:t>Some Basic Mathematical Exercises that will strengthen skills in any language including R:</a:t>
            </a:r>
          </a:p>
          <a:p>
            <a:pPr marL="285750" indent="-285750">
              <a:buFont typeface="Arial" panose="020B0604020202020204" pitchFamily="34" charset="0"/>
              <a:buChar char="•"/>
            </a:pPr>
            <a:r>
              <a:rPr lang="en-US" b="1" dirty="0">
                <a:hlinkClick r:id="rId9"/>
              </a:rPr>
              <a:t>https://</a:t>
            </a:r>
            <a:r>
              <a:rPr lang="en-US" b="1" dirty="0" smtClean="0">
                <a:hlinkClick r:id="rId9"/>
              </a:rPr>
              <a:t>projecteuler.net/</a:t>
            </a:r>
            <a:endParaRPr lang="en-US" b="1" dirty="0" smtClean="0"/>
          </a:p>
          <a:p>
            <a:pPr marL="285750" indent="-285750">
              <a:buFont typeface="Arial" panose="020B0604020202020204" pitchFamily="34" charset="0"/>
              <a:buChar char="•"/>
            </a:pPr>
            <a:endParaRPr lang="en-US" b="1" dirty="0"/>
          </a:p>
          <a:p>
            <a:r>
              <a:rPr lang="en-US" b="1" dirty="0" smtClean="0"/>
              <a:t>Some Good Books for Helping to Learn R</a:t>
            </a:r>
            <a:r>
              <a:rPr lang="en-US" b="1" dirty="0" smtClean="0"/>
              <a:t>:</a:t>
            </a:r>
          </a:p>
          <a:p>
            <a:r>
              <a:rPr lang="en-US" b="1" dirty="0">
                <a:hlinkClick r:id="rId10"/>
              </a:rPr>
              <a:t>https://www.oreilly.com/library/view/r-for-data/9781491910382</a:t>
            </a:r>
            <a:r>
              <a:rPr lang="en-US" b="1" dirty="0" smtClean="0">
                <a:hlinkClick r:id="rId10"/>
              </a:rPr>
              <a:t>/</a:t>
            </a:r>
            <a:endParaRPr lang="en-US" b="1" dirty="0" smtClean="0"/>
          </a:p>
          <a:p>
            <a:r>
              <a:rPr lang="en-US" b="1" dirty="0">
                <a:hlinkClick r:id="rId11"/>
              </a:rPr>
              <a:t>https://www.oreilly.com/library/view/learning-r/9781449357160</a:t>
            </a:r>
            <a:r>
              <a:rPr lang="en-US" b="1" dirty="0" smtClean="0">
                <a:hlinkClick r:id="rId11"/>
              </a:rPr>
              <a:t>/</a:t>
            </a:r>
            <a:endParaRPr lang="en-US" b="1" dirty="0" smtClean="0"/>
          </a:p>
          <a:p>
            <a:endParaRPr lang="en-US" b="1" dirty="0" smtClean="0"/>
          </a:p>
          <a:p>
            <a:endParaRPr lang="en-US" dirty="0" smtClean="0"/>
          </a:p>
          <a:p>
            <a:endParaRPr lang="en-US" dirty="0" smtClean="0"/>
          </a:p>
          <a:p>
            <a:pPr marL="285750" indent="-285750">
              <a:buFont typeface="Arial" panose="020B0604020202020204" pitchFamily="34" charset="0"/>
              <a:buChar char="•"/>
            </a:pPr>
            <a:endParaRPr lang="en-US" dirty="0" smtClean="0"/>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dirty="0" smtClean="0">
                <a:latin typeface="Times New Roman" panose="02020603050405020304" pitchFamily="18" charset="0"/>
                <a:cs typeface="Times New Roman" panose="02020603050405020304" pitchFamily="18" charset="0"/>
              </a:rPr>
              <a:t>Additional Resources for Learning Statistics &amp; The R Programming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743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Thank You For Your Attention &amp; Interest In the R Programming Language</a:t>
            </a:r>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3219292" y="3371648"/>
            <a:ext cx="534281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Questions/Comments/Responses?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7424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i="1" dirty="0" smtClean="0">
                <a:latin typeface="Times New Roman" panose="02020603050405020304" pitchFamily="18" charset="0"/>
                <a:cs typeface="Times New Roman" panose="02020603050405020304" pitchFamily="18" charset="0"/>
              </a:rPr>
              <a:t>Bonus: using the Survival Package for Cox Proportional Hazards Regression</a:t>
            </a:r>
            <a:endParaRPr lang="en-US"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83" y="1058738"/>
            <a:ext cx="7060347" cy="954107"/>
          </a:xfrm>
          <a:prstGeom prst="rect">
            <a:avLst/>
          </a:prstGeom>
          <a:noFill/>
          <a:ln>
            <a:solidFill>
              <a:schemeClr val="tx1"/>
            </a:solidFill>
          </a:ln>
        </p:spPr>
        <p:txBody>
          <a:bodyPr wrap="square" rtlCol="0">
            <a:spAutoFit/>
          </a:bodyPr>
          <a:lstStyle/>
          <a:p>
            <a:r>
              <a:rPr lang="en-US" sz="1400" b="1" dirty="0" smtClean="0"/>
              <a:t>R&gt;</a:t>
            </a:r>
            <a:r>
              <a:rPr lang="en-US" sz="1400" dirty="0" smtClean="0"/>
              <a:t> library(survival)</a:t>
            </a:r>
            <a:endParaRPr lang="en-US" sz="1400" dirty="0"/>
          </a:p>
          <a:p>
            <a:r>
              <a:rPr lang="en-US" sz="1400" b="1" dirty="0"/>
              <a:t>R&gt;</a:t>
            </a:r>
            <a:r>
              <a:rPr lang="en-US" sz="1400" dirty="0"/>
              <a:t> </a:t>
            </a:r>
            <a:r>
              <a:rPr lang="en-US" sz="1400" dirty="0" smtClean="0"/>
              <a:t>formula(</a:t>
            </a:r>
            <a:r>
              <a:rPr lang="en-US" sz="1400" dirty="0" err="1" smtClean="0"/>
              <a:t>Surv</a:t>
            </a:r>
            <a:r>
              <a:rPr lang="en-US" sz="1400" dirty="0" smtClean="0"/>
              <a:t>(</a:t>
            </a:r>
            <a:r>
              <a:rPr lang="en-US" sz="1400" dirty="0" err="1" smtClean="0"/>
              <a:t>lung$time,lung$status</a:t>
            </a:r>
            <a:r>
              <a:rPr lang="en-US" sz="1400" dirty="0"/>
              <a:t>)~</a:t>
            </a:r>
            <a:r>
              <a:rPr lang="en-US" sz="1400" dirty="0" err="1" smtClean="0"/>
              <a:t>age+as.factor</a:t>
            </a:r>
            <a:r>
              <a:rPr lang="en-US" sz="1400" dirty="0" smtClean="0"/>
              <a:t>(sex)+</a:t>
            </a:r>
            <a:r>
              <a:rPr lang="en-US" sz="1400" dirty="0" err="1" smtClean="0"/>
              <a:t>meal.cal+wt.loss</a:t>
            </a:r>
            <a:r>
              <a:rPr lang="en-US" sz="1400" dirty="0"/>
              <a:t>) -&gt; </a:t>
            </a:r>
            <a:r>
              <a:rPr lang="en-US" sz="1400" dirty="0" err="1" smtClean="0"/>
              <a:t>cox.formula</a:t>
            </a:r>
            <a:r>
              <a:rPr lang="en-US" sz="1400" dirty="0"/>
              <a:t>;</a:t>
            </a:r>
          </a:p>
          <a:p>
            <a:r>
              <a:rPr lang="en-US" sz="1400" b="1" dirty="0"/>
              <a:t>R&gt;</a:t>
            </a:r>
            <a:r>
              <a:rPr lang="en-US" sz="1400" dirty="0"/>
              <a:t> </a:t>
            </a:r>
            <a:r>
              <a:rPr lang="en-US" sz="1400" dirty="0" err="1" smtClean="0"/>
              <a:t>coxph</a:t>
            </a:r>
            <a:r>
              <a:rPr lang="en-US" sz="1400" dirty="0" smtClean="0"/>
              <a:t>(</a:t>
            </a:r>
            <a:r>
              <a:rPr lang="en-US" sz="1400" dirty="0" err="1" smtClean="0"/>
              <a:t>cox.formula,data</a:t>
            </a:r>
            <a:r>
              <a:rPr lang="en-US" sz="1400" dirty="0" smtClean="0"/>
              <a:t>=lung</a:t>
            </a:r>
            <a:r>
              <a:rPr lang="en-US" sz="1400" dirty="0"/>
              <a:t>) -&gt; </a:t>
            </a:r>
            <a:r>
              <a:rPr lang="en-US" sz="1400" dirty="0" err="1"/>
              <a:t>cox.model</a:t>
            </a:r>
            <a:r>
              <a:rPr lang="en-US" sz="1400" dirty="0" smtClean="0"/>
              <a:t>;</a:t>
            </a:r>
            <a:endParaRPr lang="en-US" sz="1400" dirty="0"/>
          </a:p>
          <a:p>
            <a:r>
              <a:rPr lang="en-US" sz="1400" b="1" dirty="0"/>
              <a:t>R&gt;</a:t>
            </a:r>
            <a:r>
              <a:rPr lang="en-US" sz="1400" dirty="0"/>
              <a:t> </a:t>
            </a:r>
            <a:r>
              <a:rPr lang="en-US" sz="1400" dirty="0" smtClean="0"/>
              <a:t>summary(</a:t>
            </a:r>
            <a:r>
              <a:rPr lang="en-US" sz="1400" dirty="0" err="1" smtClean="0"/>
              <a:t>cox.model</a:t>
            </a:r>
            <a:r>
              <a:rPr lang="en-US" sz="1400" dirty="0" smtClean="0"/>
              <a:t>)</a:t>
            </a:r>
            <a:endParaRPr lang="en-US" sz="1400" dirty="0"/>
          </a:p>
        </p:txBody>
      </p:sp>
      <p:sp>
        <p:nvSpPr>
          <p:cNvPr id="7" name="TextBox 6"/>
          <p:cNvSpPr txBox="1"/>
          <p:nvPr/>
        </p:nvSpPr>
        <p:spPr>
          <a:xfrm>
            <a:off x="6703582" y="2347079"/>
            <a:ext cx="4904509"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Syntax for Cox Proportional hazards is essentially the same as the other models, however, the outcome variable must first be a survival object (using the </a:t>
            </a:r>
            <a:r>
              <a:rPr lang="en-US" dirty="0" err="1" smtClean="0"/>
              <a:t>Surv</a:t>
            </a:r>
            <a:r>
              <a:rPr lang="en-US" dirty="0" smtClean="0"/>
              <a:t> function, in the same way we used the </a:t>
            </a:r>
            <a:r>
              <a:rPr lang="en-US" dirty="0" err="1" smtClean="0"/>
              <a:t>as.factor</a:t>
            </a:r>
            <a:r>
              <a:rPr lang="en-US" dirty="0" smtClean="0"/>
              <a:t>, and </a:t>
            </a:r>
            <a:r>
              <a:rPr lang="en-US" dirty="0" err="1" smtClean="0"/>
              <a:t>as.ordered</a:t>
            </a:r>
            <a:r>
              <a:rPr lang="en-US" dirty="0" smtClean="0"/>
              <a:t> functions earlier)</a:t>
            </a:r>
          </a:p>
          <a:p>
            <a:pPr marL="285750" indent="-285750">
              <a:buFont typeface="Arial" panose="020B0604020202020204" pitchFamily="34" charset="0"/>
              <a:buChar char="•"/>
            </a:pPr>
            <a:r>
              <a:rPr lang="en-US" dirty="0" smtClean="0"/>
              <a:t>“The hazard (probability of dying in the current instant given survival up to instant) of death from lung cancer is statistically significantly associated with a -0.46381 factor decrease for being female.”</a:t>
            </a:r>
            <a:endParaRPr lang="en-US" dirty="0"/>
          </a:p>
        </p:txBody>
      </p:sp>
      <p:pic>
        <p:nvPicPr>
          <p:cNvPr id="8" name="Picture 7"/>
          <p:cNvPicPr>
            <a:picLocks noChangeAspect="1"/>
          </p:cNvPicPr>
          <p:nvPr/>
        </p:nvPicPr>
        <p:blipFill>
          <a:blip r:embed="rId2"/>
          <a:stretch>
            <a:fillRect/>
          </a:stretch>
        </p:blipFill>
        <p:spPr>
          <a:xfrm>
            <a:off x="307671" y="2456787"/>
            <a:ext cx="5917387" cy="4248061"/>
          </a:xfrm>
          <a:prstGeom prst="rect">
            <a:avLst/>
          </a:prstGeom>
        </p:spPr>
      </p:pic>
    </p:spTree>
    <p:extLst>
      <p:ext uri="{BB962C8B-B14F-4D97-AF65-F5344CB8AC3E}">
        <p14:creationId xmlns:p14="http://schemas.microsoft.com/office/powerpoint/2010/main" val="3662463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3265" y="1799830"/>
            <a:ext cx="6060890" cy="4611990"/>
          </a:xfrm>
          <a:prstGeom prst="rect">
            <a:avLst/>
          </a:prstGeom>
        </p:spPr>
      </p:pic>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i="1" dirty="0" smtClean="0">
                <a:latin typeface="Times New Roman" panose="02020603050405020304" pitchFamily="18" charset="0"/>
                <a:cs typeface="Times New Roman" panose="02020603050405020304" pitchFamily="18" charset="0"/>
              </a:rPr>
              <a:t>Bonus: </a:t>
            </a:r>
            <a:r>
              <a:rPr lang="en-US" i="1" dirty="0" err="1" smtClean="0">
                <a:latin typeface="Times New Roman" panose="02020603050405020304" pitchFamily="18" charset="0"/>
                <a:cs typeface="Times New Roman" panose="02020603050405020304" pitchFamily="18" charset="0"/>
              </a:rPr>
              <a:t>Assesing</a:t>
            </a:r>
            <a:r>
              <a:rPr lang="en-US" i="1" dirty="0" smtClean="0">
                <a:latin typeface="Times New Roman" panose="02020603050405020304" pitchFamily="18" charset="0"/>
                <a:cs typeface="Times New Roman" panose="02020603050405020304" pitchFamily="18" charset="0"/>
              </a:rPr>
              <a:t> Cox Proportiona</a:t>
            </a:r>
            <a:r>
              <a:rPr lang="en-US" i="1" dirty="0" smtClean="0">
                <a:latin typeface="Times New Roman" panose="02020603050405020304" pitchFamily="18" charset="0"/>
                <a:cs typeface="Times New Roman" panose="02020603050405020304" pitchFamily="18" charset="0"/>
              </a:rPr>
              <a:t>l Hazards Assumptions</a:t>
            </a:r>
            <a:endParaRPr lang="en-US"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9614" y="939714"/>
            <a:ext cx="2624374" cy="738664"/>
          </a:xfrm>
          <a:prstGeom prst="rect">
            <a:avLst/>
          </a:prstGeom>
          <a:noFill/>
          <a:ln>
            <a:solidFill>
              <a:schemeClr val="tx1"/>
            </a:solidFill>
          </a:ln>
        </p:spPr>
        <p:txBody>
          <a:bodyPr wrap="square" rtlCol="0">
            <a:spAutoFit/>
          </a:bodyPr>
          <a:lstStyle/>
          <a:p>
            <a:r>
              <a:rPr lang="en-US" sz="1400" b="1" dirty="0" smtClean="0"/>
              <a:t>R&gt;</a:t>
            </a:r>
            <a:r>
              <a:rPr lang="en-US" sz="1400" dirty="0"/>
              <a:t> library(</a:t>
            </a:r>
            <a:r>
              <a:rPr lang="en-US" sz="1400" dirty="0" err="1"/>
              <a:t>survminer</a:t>
            </a:r>
            <a:r>
              <a:rPr lang="en-US" sz="1400" dirty="0"/>
              <a:t>)</a:t>
            </a:r>
          </a:p>
          <a:p>
            <a:r>
              <a:rPr lang="en-US" sz="1400" b="1" dirty="0"/>
              <a:t>R&gt;</a:t>
            </a:r>
            <a:r>
              <a:rPr lang="en-US" sz="1400" dirty="0"/>
              <a:t> </a:t>
            </a:r>
            <a:r>
              <a:rPr lang="en-US" sz="1400" dirty="0" smtClean="0"/>
              <a:t>plot(</a:t>
            </a:r>
            <a:r>
              <a:rPr lang="en-US" sz="1400" dirty="0" err="1" smtClean="0"/>
              <a:t>cox.zph</a:t>
            </a:r>
            <a:r>
              <a:rPr lang="en-US" sz="1400" dirty="0" smtClean="0"/>
              <a:t>(</a:t>
            </a:r>
            <a:r>
              <a:rPr lang="en-US" sz="1400" dirty="0" err="1" smtClean="0"/>
              <a:t>cox.model</a:t>
            </a:r>
            <a:r>
              <a:rPr lang="en-US" sz="1400" dirty="0"/>
              <a:t>))</a:t>
            </a:r>
          </a:p>
          <a:p>
            <a:r>
              <a:rPr lang="en-US" sz="1400" b="1" dirty="0"/>
              <a:t>R&gt;</a:t>
            </a:r>
            <a:r>
              <a:rPr lang="en-US" sz="1400" dirty="0"/>
              <a:t> </a:t>
            </a:r>
            <a:r>
              <a:rPr lang="en-US" sz="1400" dirty="0" err="1" smtClean="0"/>
              <a:t>ggcoxzph</a:t>
            </a:r>
            <a:r>
              <a:rPr lang="en-US" sz="1400" dirty="0" smtClean="0"/>
              <a:t>(</a:t>
            </a:r>
            <a:r>
              <a:rPr lang="en-US" sz="1400" dirty="0" err="1" smtClean="0"/>
              <a:t>cox.zph</a:t>
            </a:r>
            <a:r>
              <a:rPr lang="en-US" sz="1400" dirty="0" smtClean="0"/>
              <a:t>(</a:t>
            </a:r>
            <a:r>
              <a:rPr lang="en-US" sz="1400" dirty="0" err="1" smtClean="0"/>
              <a:t>cox.model</a:t>
            </a:r>
            <a:r>
              <a:rPr lang="en-US" sz="1400" dirty="0"/>
              <a:t>))</a:t>
            </a:r>
          </a:p>
        </p:txBody>
      </p:sp>
      <p:sp>
        <p:nvSpPr>
          <p:cNvPr id="5" name="TextBox 4"/>
          <p:cNvSpPr txBox="1"/>
          <p:nvPr/>
        </p:nvSpPr>
        <p:spPr>
          <a:xfrm>
            <a:off x="7096046" y="1345150"/>
            <a:ext cx="4640014"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determine whether the actual variables do produce a set of values have hazards which are parallel (proportional) across their entire range, we can investigate the </a:t>
            </a:r>
            <a:r>
              <a:rPr lang="en-US" dirty="0" err="1" smtClean="0"/>
              <a:t>Schoenfeld</a:t>
            </a:r>
            <a:r>
              <a:rPr lang="en-US" dirty="0" smtClean="0"/>
              <a:t> Individual Test results.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Schoenfeld</a:t>
            </a:r>
            <a:r>
              <a:rPr lang="en-US" dirty="0" smtClean="0"/>
              <a:t> Individual Test Positive results (</a:t>
            </a:r>
            <a:r>
              <a:rPr lang="en-US" dirty="0" err="1" smtClean="0"/>
              <a:t>pvalue</a:t>
            </a:r>
            <a:r>
              <a:rPr lang="en-US" dirty="0" smtClean="0"/>
              <a:t> below 0.05) indicate violations of proportional hazards, </a:t>
            </a:r>
            <a:r>
              <a:rPr lang="en-US" dirty="0" err="1" smtClean="0"/>
              <a:t>ie</a:t>
            </a:r>
            <a:r>
              <a:rPr lang="en-US" dirty="0" smtClean="0"/>
              <a:t> drift from horizontal line in the residuals plots.</a:t>
            </a:r>
          </a:p>
          <a:p>
            <a:endParaRPr lang="en-US" dirty="0"/>
          </a:p>
          <a:p>
            <a:endParaRPr lang="en-US" dirty="0"/>
          </a:p>
        </p:txBody>
      </p:sp>
    </p:spTree>
    <p:extLst>
      <p:ext uri="{BB962C8B-B14F-4D97-AF65-F5344CB8AC3E}">
        <p14:creationId xmlns:p14="http://schemas.microsoft.com/office/powerpoint/2010/main" val="185349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8975" y="2870466"/>
            <a:ext cx="2095500" cy="1571625"/>
          </a:xfrm>
          <a:prstGeom prst="rect">
            <a:avLst/>
          </a:prstGeom>
        </p:spPr>
      </p:pic>
      <p:sp>
        <p:nvSpPr>
          <p:cNvPr id="3" name="TextBox 2"/>
          <p:cNvSpPr txBox="1"/>
          <p:nvPr/>
        </p:nvSpPr>
        <p:spPr>
          <a:xfrm>
            <a:off x="3183621" y="2491596"/>
            <a:ext cx="1149292" cy="369332"/>
          </a:xfrm>
          <a:prstGeom prst="rect">
            <a:avLst/>
          </a:prstGeom>
          <a:noFill/>
        </p:spPr>
        <p:txBody>
          <a:bodyPr wrap="square" rtlCol="0">
            <a:spAutoFit/>
          </a:bodyPr>
          <a:lstStyle/>
          <a:p>
            <a:r>
              <a:rPr lang="en-US" dirty="0" err="1" smtClean="0"/>
              <a:t>Setosa</a:t>
            </a:r>
            <a:endParaRPr lang="en-US" dirty="0"/>
          </a:p>
        </p:txBody>
      </p:sp>
      <p:pic>
        <p:nvPicPr>
          <p:cNvPr id="4" name="Picture 3"/>
          <p:cNvPicPr>
            <a:picLocks noChangeAspect="1"/>
          </p:cNvPicPr>
          <p:nvPr/>
        </p:nvPicPr>
        <p:blipFill>
          <a:blip r:embed="rId3"/>
          <a:stretch>
            <a:fillRect/>
          </a:stretch>
        </p:blipFill>
        <p:spPr>
          <a:xfrm>
            <a:off x="7497292" y="2523862"/>
            <a:ext cx="2095500" cy="2095500"/>
          </a:xfrm>
          <a:prstGeom prst="rect">
            <a:avLst/>
          </a:prstGeom>
        </p:spPr>
      </p:pic>
      <p:sp>
        <p:nvSpPr>
          <p:cNvPr id="5" name="TextBox 4"/>
          <p:cNvSpPr txBox="1"/>
          <p:nvPr/>
        </p:nvSpPr>
        <p:spPr>
          <a:xfrm>
            <a:off x="7978163" y="2155820"/>
            <a:ext cx="1149292" cy="369332"/>
          </a:xfrm>
          <a:prstGeom prst="rect">
            <a:avLst/>
          </a:prstGeom>
          <a:noFill/>
        </p:spPr>
        <p:txBody>
          <a:bodyPr wrap="square" rtlCol="0">
            <a:spAutoFit/>
          </a:bodyPr>
          <a:lstStyle/>
          <a:p>
            <a:r>
              <a:rPr lang="en-US" dirty="0" err="1" smtClean="0"/>
              <a:t>Virginica</a:t>
            </a:r>
            <a:endParaRPr lang="en-US" dirty="0"/>
          </a:p>
        </p:txBody>
      </p:sp>
      <p:pic>
        <p:nvPicPr>
          <p:cNvPr id="6" name="Picture 5"/>
          <p:cNvPicPr>
            <a:picLocks noChangeAspect="1"/>
          </p:cNvPicPr>
          <p:nvPr/>
        </p:nvPicPr>
        <p:blipFill>
          <a:blip r:embed="rId4"/>
          <a:stretch>
            <a:fillRect/>
          </a:stretch>
        </p:blipFill>
        <p:spPr>
          <a:xfrm>
            <a:off x="4972750" y="2523862"/>
            <a:ext cx="2095500" cy="2095500"/>
          </a:xfrm>
          <a:prstGeom prst="rect">
            <a:avLst/>
          </a:prstGeom>
        </p:spPr>
      </p:pic>
      <p:sp>
        <p:nvSpPr>
          <p:cNvPr id="7" name="TextBox 6"/>
          <p:cNvSpPr txBox="1"/>
          <p:nvPr/>
        </p:nvSpPr>
        <p:spPr>
          <a:xfrm>
            <a:off x="5447251" y="2122264"/>
            <a:ext cx="1149292" cy="369332"/>
          </a:xfrm>
          <a:prstGeom prst="rect">
            <a:avLst/>
          </a:prstGeom>
          <a:noFill/>
        </p:spPr>
        <p:txBody>
          <a:bodyPr wrap="square" rtlCol="0">
            <a:spAutoFit/>
          </a:bodyPr>
          <a:lstStyle/>
          <a:p>
            <a:r>
              <a:rPr lang="en-US" dirty="0" smtClean="0"/>
              <a:t>Versicolor</a:t>
            </a:r>
            <a:endParaRPr lang="en-US" dirty="0"/>
          </a:p>
        </p:txBody>
      </p:sp>
      <p:sp>
        <p:nvSpPr>
          <p:cNvPr id="8" name="TextBox 7"/>
          <p:cNvSpPr txBox="1"/>
          <p:nvPr/>
        </p:nvSpPr>
        <p:spPr>
          <a:xfrm>
            <a:off x="9425380" y="4974455"/>
            <a:ext cx="3548543" cy="369332"/>
          </a:xfrm>
          <a:prstGeom prst="rect">
            <a:avLst/>
          </a:prstGeom>
          <a:noFill/>
        </p:spPr>
        <p:txBody>
          <a:bodyPr wrap="square" rtlCol="0">
            <a:spAutoFit/>
          </a:bodyPr>
          <a:lstStyle/>
          <a:p>
            <a:r>
              <a:rPr lang="en-US" dirty="0" smtClean="0"/>
              <a:t>Images Wikipedia</a:t>
            </a:r>
            <a:r>
              <a:rPr lang="en-US" dirty="0"/>
              <a:t>.</a:t>
            </a:r>
          </a:p>
        </p:txBody>
      </p:sp>
      <p:cxnSp>
        <p:nvCxnSpPr>
          <p:cNvPr id="10" name="Straight Arrow Connector 9"/>
          <p:cNvCxnSpPr/>
          <p:nvPr/>
        </p:nvCxnSpPr>
        <p:spPr>
          <a:xfrm flipH="1">
            <a:off x="8898467" y="1286933"/>
            <a:ext cx="872066" cy="18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425380" y="2040467"/>
            <a:ext cx="1725220" cy="112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92792" y="770467"/>
            <a:ext cx="1134475" cy="369332"/>
          </a:xfrm>
          <a:prstGeom prst="rect">
            <a:avLst/>
          </a:prstGeom>
          <a:noFill/>
        </p:spPr>
        <p:txBody>
          <a:bodyPr wrap="square" rtlCol="0">
            <a:spAutoFit/>
          </a:bodyPr>
          <a:lstStyle/>
          <a:p>
            <a:r>
              <a:rPr lang="en-US" dirty="0" smtClean="0"/>
              <a:t>Petal</a:t>
            </a:r>
            <a:endParaRPr lang="en-US" dirty="0"/>
          </a:p>
        </p:txBody>
      </p:sp>
      <p:sp>
        <p:nvSpPr>
          <p:cNvPr id="14" name="TextBox 13"/>
          <p:cNvSpPr txBox="1"/>
          <p:nvPr/>
        </p:nvSpPr>
        <p:spPr>
          <a:xfrm>
            <a:off x="11150600" y="1667934"/>
            <a:ext cx="1134475" cy="369332"/>
          </a:xfrm>
          <a:prstGeom prst="rect">
            <a:avLst/>
          </a:prstGeom>
          <a:noFill/>
        </p:spPr>
        <p:txBody>
          <a:bodyPr wrap="square" rtlCol="0">
            <a:spAutoFit/>
          </a:bodyPr>
          <a:lstStyle/>
          <a:p>
            <a:r>
              <a:rPr lang="en-US" dirty="0" smtClean="0"/>
              <a:t>Sepal</a:t>
            </a:r>
            <a:endParaRPr lang="en-US" dirty="0"/>
          </a:p>
        </p:txBody>
      </p:sp>
      <p:cxnSp>
        <p:nvCxnSpPr>
          <p:cNvPr id="16" name="Straight Arrow Connector 15"/>
          <p:cNvCxnSpPr/>
          <p:nvPr/>
        </p:nvCxnSpPr>
        <p:spPr>
          <a:xfrm flipH="1">
            <a:off x="4123267" y="1667934"/>
            <a:ext cx="338666" cy="170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332913" y="2037266"/>
            <a:ext cx="371562" cy="172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307667" y="1667934"/>
            <a:ext cx="1388533" cy="170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96543" y="3945467"/>
            <a:ext cx="244524" cy="1718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61725" y="5664200"/>
            <a:ext cx="1134475" cy="369332"/>
          </a:xfrm>
          <a:prstGeom prst="rect">
            <a:avLst/>
          </a:prstGeom>
          <a:noFill/>
        </p:spPr>
        <p:txBody>
          <a:bodyPr wrap="square" rtlCol="0">
            <a:spAutoFit/>
          </a:bodyPr>
          <a:lstStyle/>
          <a:p>
            <a:r>
              <a:rPr lang="en-US" dirty="0" smtClean="0"/>
              <a:t>Sepal</a:t>
            </a:r>
            <a:endParaRPr lang="en-US" dirty="0"/>
          </a:p>
        </p:txBody>
      </p:sp>
      <p:sp>
        <p:nvSpPr>
          <p:cNvPr id="25" name="TextBox 24"/>
          <p:cNvSpPr txBox="1"/>
          <p:nvPr/>
        </p:nvSpPr>
        <p:spPr>
          <a:xfrm>
            <a:off x="4538134" y="1671135"/>
            <a:ext cx="1134475" cy="369332"/>
          </a:xfrm>
          <a:prstGeom prst="rect">
            <a:avLst/>
          </a:prstGeom>
          <a:noFill/>
        </p:spPr>
        <p:txBody>
          <a:bodyPr wrap="square" rtlCol="0">
            <a:spAutoFit/>
          </a:bodyPr>
          <a:lstStyle/>
          <a:p>
            <a:r>
              <a:rPr lang="en-US" dirty="0" smtClean="0"/>
              <a:t>Sepal</a:t>
            </a:r>
            <a:endParaRPr lang="en-US" dirty="0"/>
          </a:p>
        </p:txBody>
      </p:sp>
      <p:sp>
        <p:nvSpPr>
          <p:cNvPr id="26" name="TextBox 25"/>
          <p:cNvSpPr txBox="1"/>
          <p:nvPr/>
        </p:nvSpPr>
        <p:spPr>
          <a:xfrm>
            <a:off x="7907925" y="1301803"/>
            <a:ext cx="1134475" cy="369332"/>
          </a:xfrm>
          <a:prstGeom prst="rect">
            <a:avLst/>
          </a:prstGeom>
          <a:noFill/>
        </p:spPr>
        <p:txBody>
          <a:bodyPr wrap="square" rtlCol="0">
            <a:spAutoFit/>
          </a:bodyPr>
          <a:lstStyle/>
          <a:p>
            <a:r>
              <a:rPr lang="en-US" dirty="0" smtClean="0"/>
              <a:t>Petal</a:t>
            </a:r>
            <a:endParaRPr lang="en-US" dirty="0"/>
          </a:p>
        </p:txBody>
      </p:sp>
      <p:sp>
        <p:nvSpPr>
          <p:cNvPr id="27" name="TextBox 26"/>
          <p:cNvSpPr txBox="1"/>
          <p:nvPr/>
        </p:nvSpPr>
        <p:spPr>
          <a:xfrm>
            <a:off x="4224926" y="1286933"/>
            <a:ext cx="1134475" cy="369332"/>
          </a:xfrm>
          <a:prstGeom prst="rect">
            <a:avLst/>
          </a:prstGeom>
          <a:noFill/>
        </p:spPr>
        <p:txBody>
          <a:bodyPr wrap="square" rtlCol="0">
            <a:spAutoFit/>
          </a:bodyPr>
          <a:lstStyle/>
          <a:p>
            <a:r>
              <a:rPr lang="en-US" dirty="0" smtClean="0"/>
              <a:t>Petal</a:t>
            </a:r>
            <a:endParaRPr lang="en-US" dirty="0"/>
          </a:p>
        </p:txBody>
      </p:sp>
      <p:sp>
        <p:nvSpPr>
          <p:cNvPr id="28"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Iris Dataset Guide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extBox 28"/>
              <p:cNvSpPr txBox="1"/>
              <p:nvPr/>
            </p:nvSpPr>
            <p:spPr>
              <a:xfrm>
                <a:off x="423333" y="1483268"/>
                <a:ext cx="2185642" cy="369332"/>
              </a:xfrm>
              <a:prstGeom prst="rect">
                <a:avLst/>
              </a:prstGeom>
              <a:noFill/>
            </p:spPr>
            <p:txBody>
              <a:bodyPr wrap="square" rtlCol="0">
                <a:spAutoFit/>
              </a:bodyPr>
              <a:lstStyle/>
              <a:p>
                <a:r>
                  <a:rPr lang="en-US" dirty="0" smtClean="0"/>
                  <a:t>1 cm </a:t>
                </a:r>
                <a14:m>
                  <m:oMath xmlns:m="http://schemas.openxmlformats.org/officeDocument/2006/math">
                    <m:r>
                      <a:rPr lang="en-US" b="0" i="1" smtClean="0">
                        <a:latin typeface="Cambria Math" panose="02040503050406030204" pitchFamily="18" charset="0"/>
                      </a:rPr>
                      <m:t>≈0.39370</m:t>
                    </m:r>
                  </m:oMath>
                </a14:m>
                <a:r>
                  <a:rPr lang="en-US" dirty="0" smtClean="0"/>
                  <a:t> in.</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23333" y="1483268"/>
                <a:ext cx="2185642" cy="369332"/>
              </a:xfrm>
              <a:prstGeom prst="rect">
                <a:avLst/>
              </a:prstGeom>
              <a:blipFill>
                <a:blip r:embed="rId5"/>
                <a:stretch>
                  <a:fillRect l="-2228" t="-8197" b="-24590"/>
                </a:stretch>
              </a:blipFill>
            </p:spPr>
            <p:txBody>
              <a:bodyPr/>
              <a:lstStyle/>
              <a:p>
                <a:r>
                  <a:rPr lang="en-US">
                    <a:noFill/>
                  </a:rPr>
                  <a:t> </a:t>
                </a:r>
              </a:p>
            </p:txBody>
          </p:sp>
        </mc:Fallback>
      </mc:AlternateContent>
      <p:sp>
        <p:nvSpPr>
          <p:cNvPr id="30" name="TextBox 29"/>
          <p:cNvSpPr txBox="1"/>
          <p:nvPr/>
        </p:nvSpPr>
        <p:spPr>
          <a:xfrm>
            <a:off x="2608975" y="855134"/>
            <a:ext cx="3826992" cy="369332"/>
          </a:xfrm>
          <a:prstGeom prst="rect">
            <a:avLst/>
          </a:prstGeom>
          <a:noFill/>
        </p:spPr>
        <p:txBody>
          <a:bodyPr wrap="square" rtlCol="0">
            <a:spAutoFit/>
          </a:bodyPr>
          <a:lstStyle/>
          <a:p>
            <a:r>
              <a:rPr lang="en-US" dirty="0" smtClean="0">
                <a:solidFill>
                  <a:srgbClr val="FF0000"/>
                </a:solidFill>
              </a:rPr>
              <a:t>N=150 samples, 50 of each type</a:t>
            </a:r>
            <a:endParaRPr lang="en-US" dirty="0">
              <a:solidFill>
                <a:srgbClr val="FF0000"/>
              </a:solidFill>
            </a:endParaRPr>
          </a:p>
        </p:txBody>
      </p:sp>
      <p:sp>
        <p:nvSpPr>
          <p:cNvPr id="31" name="TextBox 30"/>
          <p:cNvSpPr txBox="1"/>
          <p:nvPr/>
        </p:nvSpPr>
        <p:spPr>
          <a:xfrm>
            <a:off x="541867" y="5110202"/>
            <a:ext cx="2980266" cy="923330"/>
          </a:xfrm>
          <a:prstGeom prst="rect">
            <a:avLst/>
          </a:prstGeom>
          <a:noFill/>
        </p:spPr>
        <p:txBody>
          <a:bodyPr wrap="square" rtlCol="0">
            <a:spAutoFit/>
          </a:bodyPr>
          <a:lstStyle/>
          <a:p>
            <a:r>
              <a:rPr lang="en-US" dirty="0" smtClean="0">
                <a:solidFill>
                  <a:schemeClr val="bg1">
                    <a:lumMod val="10000"/>
                  </a:schemeClr>
                </a:solidFill>
              </a:rPr>
              <a:t>Dataset captured by Edgar Anderson (English Botanist) and Popularized by Fisher.</a:t>
            </a:r>
            <a:endParaRPr lang="en-US" dirty="0">
              <a:solidFill>
                <a:schemeClr val="bg1">
                  <a:lumMod val="10000"/>
                </a:schemeClr>
              </a:solidFill>
            </a:endParaRPr>
          </a:p>
        </p:txBody>
      </p:sp>
    </p:spTree>
    <p:extLst>
      <p:ext uri="{BB962C8B-B14F-4D97-AF65-F5344CB8AC3E}">
        <p14:creationId xmlns:p14="http://schemas.microsoft.com/office/powerpoint/2010/main" val="4232706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5322</TotalTime>
  <Words>11017</Words>
  <Application>Microsoft Office PowerPoint</Application>
  <PresentationFormat>Widescreen</PresentationFormat>
  <Paragraphs>734</Paragraphs>
  <Slides>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329</cp:revision>
  <dcterms:created xsi:type="dcterms:W3CDTF">2022-01-26T22:55:45Z</dcterms:created>
  <dcterms:modified xsi:type="dcterms:W3CDTF">2022-05-10T16:37:05Z</dcterms:modified>
</cp:coreProperties>
</file>