
<file path=[Content_Types].xml><?xml version="1.0" encoding="utf-8"?>
<Types xmlns="http://schemas.openxmlformats.org/package/2006/content-types">
  <Default Extension="png;charset=UTF-8"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9" r:id="rId3"/>
    <p:sldId id="260" r:id="rId4"/>
    <p:sldId id="266" r:id="rId5"/>
    <p:sldId id="262" r:id="rId6"/>
    <p:sldId id="263" r:id="rId7"/>
    <p:sldId id="268" r:id="rId8"/>
    <p:sldId id="269" r:id="rId9"/>
    <p:sldId id="271" r:id="rId10"/>
    <p:sldId id="270" r:id="rId11"/>
    <p:sldId id="272" r:id="rId12"/>
    <p:sldId id="273" r:id="rId13"/>
    <p:sldId id="274" r:id="rId14"/>
    <p:sldId id="275" r:id="rId15"/>
    <p:sldId id="279" r:id="rId16"/>
    <p:sldId id="276" r:id="rId17"/>
    <p:sldId id="280" r:id="rId18"/>
    <p:sldId id="278" r:id="rId19"/>
    <p:sldId id="281" r:id="rId20"/>
    <p:sldId id="283" r:id="rId21"/>
    <p:sldId id="284" r:id="rId22"/>
    <p:sldId id="285" r:id="rId23"/>
    <p:sldId id="286" r:id="rId24"/>
    <p:sldId id="287" r:id="rId25"/>
    <p:sldId id="288" r:id="rId26"/>
    <p:sldId id="289" r:id="rId27"/>
    <p:sldId id="290" r:id="rId28"/>
    <p:sldId id="291" r:id="rId29"/>
    <p:sldId id="293" r:id="rId30"/>
    <p:sldId id="282" r:id="rId31"/>
    <p:sldId id="267" r:id="rId32"/>
    <p:sldId id="292" r:id="rId33"/>
    <p:sldId id="294" r:id="rId34"/>
    <p:sldId id="277" r:id="rId35"/>
    <p:sldId id="265"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606"/>
    <a:srgbClr val="D1740E"/>
    <a:srgbClr val="2929FE"/>
    <a:srgbClr val="008B00"/>
    <a:srgbClr val="3AAD3A"/>
    <a:srgbClr val="D53F3F"/>
    <a:srgbClr val="4D4D4D"/>
    <a:srgbClr val="00A4D3"/>
    <a:srgbClr val="D6E0E1"/>
    <a:srgbClr val="0051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CF03D-7616-D849-AED6-B1A31805000A}" v="25" dt="2022-02-09T17:21: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3256" autoAdjust="0"/>
  </p:normalViewPr>
  <p:slideViewPr>
    <p:cSldViewPr snapToGrid="0" snapToObjects="1">
      <p:cViewPr varScale="1">
        <p:scale>
          <a:sx n="106" d="100"/>
          <a:sy n="106" d="100"/>
        </p:scale>
        <p:origin x="1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Ellen Anderson" userId="a31074e2-8d0d-498f-b9fd-412d315ff10a" providerId="ADAL" clId="{F64CF03D-7616-D849-AED6-B1A31805000A}"/>
    <pc:docChg chg="custSel modSld modMainMaster">
      <pc:chgData name="Elizabeth Ellen Anderson" userId="a31074e2-8d0d-498f-b9fd-412d315ff10a" providerId="ADAL" clId="{F64CF03D-7616-D849-AED6-B1A31805000A}" dt="2022-02-09T17:22:00.801" v="234" actId="20577"/>
      <pc:docMkLst>
        <pc:docMk/>
      </pc:docMkLst>
      <pc:sldChg chg="modSp mod">
        <pc:chgData name="Elizabeth Ellen Anderson" userId="a31074e2-8d0d-498f-b9fd-412d315ff10a" providerId="ADAL" clId="{F64CF03D-7616-D849-AED6-B1A31805000A}" dt="2022-02-09T17:21:53.250" v="230" actId="20577"/>
        <pc:sldMkLst>
          <pc:docMk/>
          <pc:sldMk cId="2218106710" sldId="256"/>
        </pc:sldMkLst>
        <pc:spChg chg="mod">
          <ac:chgData name="Elizabeth Ellen Anderson" userId="a31074e2-8d0d-498f-b9fd-412d315ff10a" providerId="ADAL" clId="{F64CF03D-7616-D849-AED6-B1A31805000A}" dt="2022-02-09T17:21:53.250" v="230" actId="20577"/>
          <ac:spMkLst>
            <pc:docMk/>
            <pc:sldMk cId="2218106710" sldId="256"/>
            <ac:spMk id="2" creationId="{0A0F4567-0AAE-1D49-AE12-48857C1D2609}"/>
          </ac:spMkLst>
        </pc:spChg>
        <pc:spChg chg="mod">
          <ac:chgData name="Elizabeth Ellen Anderson" userId="a31074e2-8d0d-498f-b9fd-412d315ff10a" providerId="ADAL" clId="{F64CF03D-7616-D849-AED6-B1A31805000A}" dt="2022-02-09T17:21:51.589" v="229" actId="20577"/>
          <ac:spMkLst>
            <pc:docMk/>
            <pc:sldMk cId="2218106710" sldId="256"/>
            <ac:spMk id="3" creationId="{E09A54E2-9982-3544-8ED4-43643EC01DDF}"/>
          </ac:spMkLst>
        </pc:spChg>
      </pc:sldChg>
      <pc:sldChg chg="modSp mod modNotesTx">
        <pc:chgData name="Elizabeth Ellen Anderson" userId="a31074e2-8d0d-498f-b9fd-412d315ff10a" providerId="ADAL" clId="{F64CF03D-7616-D849-AED6-B1A31805000A}" dt="2022-02-09T17:22:00.801" v="234" actId="20577"/>
        <pc:sldMkLst>
          <pc:docMk/>
          <pc:sldMk cId="3805892855" sldId="257"/>
        </pc:sldMkLst>
        <pc:spChg chg="mod">
          <ac:chgData name="Elizabeth Ellen Anderson" userId="a31074e2-8d0d-498f-b9fd-412d315ff10a" providerId="ADAL" clId="{F64CF03D-7616-D849-AED6-B1A31805000A}" dt="2022-02-09T17:22:00.801" v="234" actId="20577"/>
          <ac:spMkLst>
            <pc:docMk/>
            <pc:sldMk cId="3805892855" sldId="257"/>
            <ac:spMk id="2" creationId="{636FB483-8A01-854E-9BBE-55E0C355A79B}"/>
          </ac:spMkLst>
        </pc:spChg>
        <pc:spChg chg="mod">
          <ac:chgData name="Elizabeth Ellen Anderson" userId="a31074e2-8d0d-498f-b9fd-412d315ff10a" providerId="ADAL" clId="{F64CF03D-7616-D849-AED6-B1A31805000A}" dt="2022-02-09T17:21:58.481" v="233" actId="20577"/>
          <ac:spMkLst>
            <pc:docMk/>
            <pc:sldMk cId="3805892855" sldId="257"/>
            <ac:spMk id="3" creationId="{9507CA92-4317-E24F-A7BE-0A9451C930B4}"/>
          </ac:spMkLst>
        </pc:spChg>
      </pc:sldChg>
      <pc:sldChg chg="modNotesTx">
        <pc:chgData name="Elizabeth Ellen Anderson" userId="a31074e2-8d0d-498f-b9fd-412d315ff10a" providerId="ADAL" clId="{F64CF03D-7616-D849-AED6-B1A31805000A}" dt="2022-01-31T19:47:49.125" v="87" actId="20577"/>
        <pc:sldMkLst>
          <pc:docMk/>
          <pc:sldMk cId="2033533123" sldId="258"/>
        </pc:sldMkLst>
      </pc:sldChg>
      <pc:sldMasterChg chg="delSp modSp mod modSldLayout">
        <pc:chgData name="Elizabeth Ellen Anderson" userId="a31074e2-8d0d-498f-b9fd-412d315ff10a" providerId="ADAL" clId="{F64CF03D-7616-D849-AED6-B1A31805000A}" dt="2022-01-31T19:50:38.478" v="149" actId="20577"/>
        <pc:sldMasterMkLst>
          <pc:docMk/>
          <pc:sldMasterMk cId="326115187" sldId="2147483648"/>
        </pc:sldMasterMkLst>
        <pc:spChg chg="del">
          <ac:chgData name="Elizabeth Ellen Anderson" userId="a31074e2-8d0d-498f-b9fd-412d315ff10a" providerId="ADAL" clId="{F64CF03D-7616-D849-AED6-B1A31805000A}" dt="2022-01-31T19:45:27.957" v="79" actId="478"/>
          <ac:spMkLst>
            <pc:docMk/>
            <pc:sldMasterMk cId="326115187" sldId="2147483648"/>
            <ac:spMk id="5" creationId="{0BF46273-4BB8-2E4B-A435-BE37E0245EA0}"/>
          </ac:spMkLst>
        </pc:spChg>
        <pc:spChg chg="mod">
          <ac:chgData name="Elizabeth Ellen Anderson" userId="a31074e2-8d0d-498f-b9fd-412d315ff10a" providerId="ADAL" clId="{F64CF03D-7616-D849-AED6-B1A31805000A}" dt="2022-01-31T19:45:45.355" v="81" actId="122"/>
          <ac:spMkLst>
            <pc:docMk/>
            <pc:sldMasterMk cId="326115187" sldId="2147483648"/>
            <ac:spMk id="6" creationId="{C9137B1A-2278-5F41-A012-74D32556E263}"/>
          </ac:spMkLst>
        </pc:spChg>
        <pc:sldLayoutChg chg="delSp mod">
          <pc:chgData name="Elizabeth Ellen Anderson" userId="a31074e2-8d0d-498f-b9fd-412d315ff10a" providerId="ADAL" clId="{F64CF03D-7616-D849-AED6-B1A31805000A}" dt="2022-01-31T19:45:58.114" v="82" actId="478"/>
          <pc:sldLayoutMkLst>
            <pc:docMk/>
            <pc:sldMasterMk cId="326115187" sldId="2147483648"/>
            <pc:sldLayoutMk cId="409690965" sldId="2147483649"/>
          </pc:sldLayoutMkLst>
          <pc:spChg chg="del">
            <ac:chgData name="Elizabeth Ellen Anderson" userId="a31074e2-8d0d-498f-b9fd-412d315ff10a" providerId="ADAL" clId="{F64CF03D-7616-D849-AED6-B1A31805000A}" dt="2022-01-31T19:45:58.114" v="82" actId="478"/>
            <ac:spMkLst>
              <pc:docMk/>
              <pc:sldMasterMk cId="326115187" sldId="2147483648"/>
              <pc:sldLayoutMk cId="409690965" sldId="2147483649"/>
              <ac:spMk id="5" creationId="{7AB4751A-4519-3C45-8DDB-AA0A52CB80EE}"/>
            </ac:spMkLst>
          </pc:spChg>
        </pc:sldLayoutChg>
        <pc:sldLayoutChg chg="delSp modSp mod">
          <pc:chgData name="Elizabeth Ellen Anderson" userId="a31074e2-8d0d-498f-b9fd-412d315ff10a" providerId="ADAL" clId="{F64CF03D-7616-D849-AED6-B1A31805000A}" dt="2022-01-31T19:48:39.686" v="90" actId="6014"/>
          <pc:sldLayoutMkLst>
            <pc:docMk/>
            <pc:sldMasterMk cId="326115187" sldId="2147483648"/>
            <pc:sldLayoutMk cId="1896481974" sldId="2147483650"/>
          </pc:sldLayoutMkLst>
          <pc:spChg chg="mod">
            <ac:chgData name="Elizabeth Ellen Anderson" userId="a31074e2-8d0d-498f-b9fd-412d315ff10a" providerId="ADAL" clId="{F64CF03D-7616-D849-AED6-B1A31805000A}" dt="2022-01-31T19:45:15.825" v="78" actId="14100"/>
            <ac:spMkLst>
              <pc:docMk/>
              <pc:sldMasterMk cId="326115187" sldId="2147483648"/>
              <pc:sldLayoutMk cId="1896481974" sldId="2147483650"/>
              <ac:spMk id="3" creationId="{492B92E7-71D7-F441-A35D-90F967B28BD1}"/>
            </ac:spMkLst>
          </pc:spChg>
          <pc:spChg chg="del">
            <ac:chgData name="Elizabeth Ellen Anderson" userId="a31074e2-8d0d-498f-b9fd-412d315ff10a" providerId="ADAL" clId="{F64CF03D-7616-D849-AED6-B1A31805000A}" dt="2022-01-31T19:46:03.866" v="83" actId="478"/>
            <ac:spMkLst>
              <pc:docMk/>
              <pc:sldMasterMk cId="326115187" sldId="2147483648"/>
              <pc:sldLayoutMk cId="1896481974" sldId="2147483650"/>
              <ac:spMk id="5" creationId="{C2E88442-FAFA-7B4F-9D20-828D72E99CE7}"/>
            </ac:spMkLst>
          </pc:spChg>
          <pc:cxnChg chg="mod">
            <ac:chgData name="Elizabeth Ellen Anderson" userId="a31074e2-8d0d-498f-b9fd-412d315ff10a" providerId="ADAL" clId="{F64CF03D-7616-D849-AED6-B1A31805000A}" dt="2022-01-31T19:45:06.354" v="77" actId="14100"/>
            <ac:cxnSpMkLst>
              <pc:docMk/>
              <pc:sldMasterMk cId="326115187" sldId="2147483648"/>
              <pc:sldLayoutMk cId="1896481974" sldId="2147483650"/>
              <ac:cxnSpMk id="14" creationId="{BEF67D03-BC2D-8946-A85F-2D3994D07345}"/>
            </ac:cxnSpMkLst>
          </pc:cxnChg>
        </pc:sldLayoutChg>
        <pc:sldLayoutChg chg="delSp modSp mod">
          <pc:chgData name="Elizabeth Ellen Anderson" userId="a31074e2-8d0d-498f-b9fd-412d315ff10a" providerId="ADAL" clId="{F64CF03D-7616-D849-AED6-B1A31805000A}" dt="2022-01-31T19:50:38.478" v="149" actId="20577"/>
          <pc:sldLayoutMkLst>
            <pc:docMk/>
            <pc:sldMasterMk cId="326115187" sldId="2147483648"/>
            <pc:sldLayoutMk cId="3079968668" sldId="2147483652"/>
          </pc:sldLayoutMkLst>
          <pc:spChg chg="mod">
            <ac:chgData name="Elizabeth Ellen Anderson" userId="a31074e2-8d0d-498f-b9fd-412d315ff10a" providerId="ADAL" clId="{F64CF03D-7616-D849-AED6-B1A31805000A}" dt="2022-01-31T19:50:31.353" v="135" actId="20577"/>
            <ac:spMkLst>
              <pc:docMk/>
              <pc:sldMasterMk cId="326115187" sldId="2147483648"/>
              <pc:sldLayoutMk cId="3079968668" sldId="2147483652"/>
              <ac:spMk id="4" creationId="{CE6759F6-7CAD-9141-880B-8D212910AD81}"/>
            </ac:spMkLst>
          </pc:spChg>
          <pc:spChg chg="del">
            <ac:chgData name="Elizabeth Ellen Anderson" userId="a31074e2-8d0d-498f-b9fd-412d315ff10a" providerId="ADAL" clId="{F64CF03D-7616-D849-AED6-B1A31805000A}" dt="2022-01-31T19:46:08.494" v="84" actId="478"/>
            <ac:spMkLst>
              <pc:docMk/>
              <pc:sldMasterMk cId="326115187" sldId="2147483648"/>
              <pc:sldLayoutMk cId="3079968668" sldId="2147483652"/>
              <ac:spMk id="6" creationId="{9CF8E264-CF6D-5F41-95B5-974D0990D142}"/>
            </ac:spMkLst>
          </pc:spChg>
          <pc:spChg chg="mod">
            <ac:chgData name="Elizabeth Ellen Anderson" userId="a31074e2-8d0d-498f-b9fd-412d315ff10a" providerId="ADAL" clId="{F64CF03D-7616-D849-AED6-B1A31805000A}" dt="2022-01-31T19:50:38.478" v="149" actId="20577"/>
            <ac:spMkLst>
              <pc:docMk/>
              <pc:sldMasterMk cId="326115187" sldId="2147483648"/>
              <pc:sldLayoutMk cId="3079968668" sldId="2147483652"/>
              <ac:spMk id="11" creationId="{F9AAC502-2012-5040-90B2-4E49198C902A}"/>
            </ac:spMkLst>
          </pc:spChg>
          <pc:spChg chg="mod">
            <ac:chgData name="Elizabeth Ellen Anderson" userId="a31074e2-8d0d-498f-b9fd-412d315ff10a" providerId="ADAL" clId="{F64CF03D-7616-D849-AED6-B1A31805000A}" dt="2022-01-31T19:44:43.246" v="76" actId="14100"/>
            <ac:spMkLst>
              <pc:docMk/>
              <pc:sldMasterMk cId="326115187" sldId="2147483648"/>
              <pc:sldLayoutMk cId="3079968668" sldId="2147483652"/>
              <ac:spMk id="15" creationId="{C65107F8-309C-CA43-A35C-49D6D947613B}"/>
            </ac:spMkLst>
          </pc:spChg>
        </pc:sldLayoutChg>
        <pc:sldLayoutChg chg="delSp modSp mod">
          <pc:chgData name="Elizabeth Ellen Anderson" userId="a31074e2-8d0d-498f-b9fd-412d315ff10a" providerId="ADAL" clId="{F64CF03D-7616-D849-AED6-B1A31805000A}" dt="2022-01-31T19:50:01.758" v="117" actId="20577"/>
          <pc:sldLayoutMkLst>
            <pc:docMk/>
            <pc:sldMasterMk cId="326115187" sldId="2147483648"/>
            <pc:sldLayoutMk cId="3533537759" sldId="2147483654"/>
          </pc:sldLayoutMkLst>
          <pc:spChg chg="mod">
            <ac:chgData name="Elizabeth Ellen Anderson" userId="a31074e2-8d0d-498f-b9fd-412d315ff10a" providerId="ADAL" clId="{F64CF03D-7616-D849-AED6-B1A31805000A}" dt="2022-01-31T19:50:01.758" v="117" actId="20577"/>
            <ac:spMkLst>
              <pc:docMk/>
              <pc:sldMasterMk cId="326115187" sldId="2147483648"/>
              <pc:sldLayoutMk cId="3533537759" sldId="2147483654"/>
              <ac:spMk id="2" creationId="{F4EFF386-BA54-4A43-98F2-EDF41D6F80FD}"/>
            </ac:spMkLst>
          </pc:spChg>
          <pc:spChg chg="del">
            <ac:chgData name="Elizabeth Ellen Anderson" userId="a31074e2-8d0d-498f-b9fd-412d315ff10a" providerId="ADAL" clId="{F64CF03D-7616-D849-AED6-B1A31805000A}" dt="2022-01-31T19:46:13.381" v="85" actId="478"/>
            <ac:spMkLst>
              <pc:docMk/>
              <pc:sldMasterMk cId="326115187" sldId="2147483648"/>
              <pc:sldLayoutMk cId="3533537759" sldId="2147483654"/>
              <ac:spMk id="4" creationId="{95F1D851-BB0B-BC45-880A-00F50CC9ABC3}"/>
            </ac:spMkLst>
          </pc:spChg>
        </pc:sldLayoutChg>
        <pc:sldLayoutChg chg="delSp mod">
          <pc:chgData name="Elizabeth Ellen Anderson" userId="a31074e2-8d0d-498f-b9fd-412d315ff10a" providerId="ADAL" clId="{F64CF03D-7616-D849-AED6-B1A31805000A}" dt="2022-01-31T19:46:18.394" v="86" actId="478"/>
          <pc:sldLayoutMkLst>
            <pc:docMk/>
            <pc:sldMasterMk cId="326115187" sldId="2147483648"/>
            <pc:sldLayoutMk cId="1505503989" sldId="2147483655"/>
          </pc:sldLayoutMkLst>
          <pc:spChg chg="del">
            <ac:chgData name="Elizabeth Ellen Anderson" userId="a31074e2-8d0d-498f-b9fd-412d315ff10a" providerId="ADAL" clId="{F64CF03D-7616-D849-AED6-B1A31805000A}" dt="2022-01-31T19:46:18.394" v="86" actId="478"/>
            <ac:spMkLst>
              <pc:docMk/>
              <pc:sldMasterMk cId="326115187" sldId="2147483648"/>
              <pc:sldLayoutMk cId="1505503989" sldId="2147483655"/>
              <ac:spMk id="3" creationId="{E5735EF3-B6E7-CD44-ADE9-E7CB225EA27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8C98-4CB3-174D-B081-3039D0753C62}"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30426-E460-0742-AFCA-43EB1DD1B97F}" type="slidenum">
              <a:rPr lang="en-US" smtClean="0"/>
              <a:t>‹#›</a:t>
            </a:fld>
            <a:endParaRPr lang="en-US" dirty="0"/>
          </a:p>
        </p:txBody>
      </p:sp>
    </p:spTree>
    <p:extLst>
      <p:ext uri="{BB962C8B-B14F-4D97-AF65-F5344CB8AC3E}">
        <p14:creationId xmlns:p14="http://schemas.microsoft.com/office/powerpoint/2010/main" val="63547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B30426-E460-0742-AFCA-43EB1DD1B97F}" type="slidenum">
              <a:rPr lang="en-US" smtClean="0"/>
              <a:t>6</a:t>
            </a:fld>
            <a:endParaRPr lang="en-US" dirty="0"/>
          </a:p>
        </p:txBody>
      </p:sp>
    </p:spTree>
    <p:extLst>
      <p:ext uri="{BB962C8B-B14F-4D97-AF65-F5344CB8AC3E}">
        <p14:creationId xmlns:p14="http://schemas.microsoft.com/office/powerpoint/2010/main" val="331253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30426-E460-0742-AFCA-43EB1DD1B97F}" type="slidenum">
              <a:rPr lang="en-US" smtClean="0"/>
              <a:t>30</a:t>
            </a:fld>
            <a:endParaRPr lang="en-US" dirty="0"/>
          </a:p>
        </p:txBody>
      </p:sp>
    </p:spTree>
    <p:extLst>
      <p:ext uri="{BB962C8B-B14F-4D97-AF65-F5344CB8AC3E}">
        <p14:creationId xmlns:p14="http://schemas.microsoft.com/office/powerpoint/2010/main" val="2640636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charset=UTF-8"/><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charset=UTF-8"/><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E208E-326A-0D40-90E2-CFEC27E19F0D}"/>
              </a:ext>
            </a:extLst>
          </p:cNvPr>
          <p:cNvSpPr/>
          <p:nvPr userDrawn="1"/>
        </p:nvSpPr>
        <p:spPr>
          <a:xfrm>
            <a:off x="139148" y="129209"/>
            <a:ext cx="11946835" cy="660220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BCFEC-0C72-3649-AA9B-172E99A762EC}"/>
              </a:ext>
            </a:extLst>
          </p:cNvPr>
          <p:cNvSpPr>
            <a:spLocks noGrp="1"/>
          </p:cNvSpPr>
          <p:nvPr>
            <p:ph type="ctrTitle"/>
          </p:nvPr>
        </p:nvSpPr>
        <p:spPr>
          <a:xfrm>
            <a:off x="1524000" y="1122363"/>
            <a:ext cx="9144000" cy="2141952"/>
          </a:xfrm>
        </p:spPr>
        <p:txBody>
          <a:bodyPr anchor="b">
            <a:normAutofit/>
          </a:bodyPr>
          <a:lstStyle>
            <a:lvl1pPr algn="l">
              <a:defRPr sz="4400" b="1">
                <a:solidFill>
                  <a:schemeClr val="bg1"/>
                </a:solidFill>
                <a:latin typeface="Helvetica"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30116759-20EB-374E-A065-EBA970CE4117}"/>
              </a:ext>
            </a:extLst>
          </p:cNvPr>
          <p:cNvSpPr>
            <a:spLocks noGrp="1"/>
          </p:cNvSpPr>
          <p:nvPr>
            <p:ph type="subTitle" idx="1"/>
          </p:nvPr>
        </p:nvSpPr>
        <p:spPr>
          <a:xfrm>
            <a:off x="1524000" y="3602038"/>
            <a:ext cx="9144000" cy="906490"/>
          </a:xfrm>
        </p:spPr>
        <p:txBody>
          <a:bodyPr/>
          <a:lstStyle>
            <a:lvl1pPr marL="0" indent="0" algn="l">
              <a:buNone/>
              <a:defRPr sz="24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B2A4C8F-B07D-1040-A3B7-A561EDD37C61}"/>
              </a:ext>
            </a:extLst>
          </p:cNvPr>
          <p:cNvSpPr>
            <a:spLocks noGrp="1"/>
          </p:cNvSpPr>
          <p:nvPr>
            <p:ph type="dt" sz="half" idx="10"/>
          </p:nvPr>
        </p:nvSpPr>
        <p:spPr/>
        <p:txBody>
          <a:bodyPr/>
          <a:lstStyle>
            <a:lvl1pPr>
              <a:defRPr>
                <a:solidFill>
                  <a:schemeClr val="bg1"/>
                </a:solidFill>
              </a:defRPr>
            </a:lvl1pPr>
          </a:lstStyle>
          <a:p>
            <a:fld id="{32338A89-9E82-4046-8247-794AEC633712}" type="datetimeFigureOut">
              <a:rPr lang="en-US" smtClean="0"/>
              <a:pPr/>
              <a:t>5/20/2022</a:t>
            </a:fld>
            <a:endParaRPr lang="en-US" dirty="0"/>
          </a:p>
        </p:txBody>
      </p:sp>
      <p:sp>
        <p:nvSpPr>
          <p:cNvPr id="6" name="Slide Number Placeholder 5">
            <a:extLst>
              <a:ext uri="{FF2B5EF4-FFF2-40B4-BE49-F238E27FC236}">
                <a16:creationId xmlns:a16="http://schemas.microsoft.com/office/drawing/2014/main" id="{7D6DF0A8-39FD-6345-B67C-68D0C9798448}"/>
              </a:ext>
            </a:extLst>
          </p:cNvPr>
          <p:cNvSpPr>
            <a:spLocks noGrp="1"/>
          </p:cNvSpPr>
          <p:nvPr>
            <p:ph type="sldNum" sz="quarter" idx="12"/>
          </p:nvPr>
        </p:nvSpPr>
        <p:spPr/>
        <p:txBody>
          <a:bodyPr/>
          <a:lstStyle>
            <a:lvl1pPr>
              <a:defRPr>
                <a:solidFill>
                  <a:schemeClr val="bg1"/>
                </a:solidFill>
              </a:defRPr>
            </a:lvl1pPr>
          </a:lstStyle>
          <a:p>
            <a:fld id="{51CBEAB3-1095-154A-BF2C-0E040F3337A0}" type="slidenum">
              <a:rPr lang="en-US" smtClean="0"/>
              <a:pPr/>
              <a:t>‹#›</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6DB57DC0-34DB-1C46-B28E-421B4553E8C1}"/>
              </a:ext>
            </a:extLst>
          </p:cNvPr>
          <p:cNvPicPr>
            <a:picLocks noChangeAspect="1"/>
          </p:cNvPicPr>
          <p:nvPr userDrawn="1"/>
        </p:nvPicPr>
        <p:blipFill>
          <a:blip r:embed="rId2"/>
          <a:stretch>
            <a:fillRect/>
          </a:stretch>
        </p:blipFill>
        <p:spPr>
          <a:xfrm>
            <a:off x="5685183" y="4508531"/>
            <a:ext cx="6165297" cy="1875222"/>
          </a:xfrm>
          <a:prstGeom prst="rect">
            <a:avLst/>
          </a:prstGeom>
        </p:spPr>
      </p:pic>
      <p:cxnSp>
        <p:nvCxnSpPr>
          <p:cNvPr id="13" name="Straight Connector 12">
            <a:extLst>
              <a:ext uri="{FF2B5EF4-FFF2-40B4-BE49-F238E27FC236}">
                <a16:creationId xmlns:a16="http://schemas.microsoft.com/office/drawing/2014/main" id="{DCE7C508-0C26-F649-9656-6BB111AB7041}"/>
              </a:ext>
            </a:extLst>
          </p:cNvPr>
          <p:cNvCxnSpPr>
            <a:cxnSpLocks/>
          </p:cNvCxnSpPr>
          <p:nvPr userDrawn="1"/>
        </p:nvCxnSpPr>
        <p:spPr>
          <a:xfrm>
            <a:off x="838200" y="3429000"/>
            <a:ext cx="105918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Content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6D793-4348-FF4D-B6AE-69A409F270AE}"/>
              </a:ext>
            </a:extLst>
          </p:cNvPr>
          <p:cNvSpPr/>
          <p:nvPr userDrawn="1"/>
        </p:nvSpPr>
        <p:spPr>
          <a:xfrm>
            <a:off x="122585" y="136525"/>
            <a:ext cx="11966713" cy="5399571"/>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AB23BA-67B9-FD4E-AE57-81336CC35A68}"/>
              </a:ext>
            </a:extLst>
          </p:cNvPr>
          <p:cNvSpPr>
            <a:spLocks noGrp="1"/>
          </p:cNvSpPr>
          <p:nvPr>
            <p:ph type="title"/>
          </p:nvPr>
        </p:nvSpPr>
        <p:spPr>
          <a:xfrm>
            <a:off x="1336430" y="855784"/>
            <a:ext cx="10017369" cy="656493"/>
          </a:xfrm>
        </p:spPr>
        <p:txBody>
          <a:bodyPr>
            <a:normAutofit/>
          </a:bodyPr>
          <a:lstStyle>
            <a:lvl1pPr>
              <a:defRPr sz="2800" b="1" i="0">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92B92E7-71D7-F441-A35D-90F967B28BD1}"/>
              </a:ext>
            </a:extLst>
          </p:cNvPr>
          <p:cNvSpPr>
            <a:spLocks noGrp="1"/>
          </p:cNvSpPr>
          <p:nvPr>
            <p:ph idx="1"/>
          </p:nvPr>
        </p:nvSpPr>
        <p:spPr>
          <a:xfrm>
            <a:off x="838200" y="1825625"/>
            <a:ext cx="10515600" cy="3600151"/>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1BD7A47-D2C6-DD4C-B4C3-568C7C02B276}"/>
              </a:ext>
            </a:extLst>
          </p:cNvPr>
          <p:cNvSpPr>
            <a:spLocks noGrp="1"/>
          </p:cNvSpPr>
          <p:nvPr>
            <p:ph type="dt" sz="half" idx="10"/>
          </p:nvPr>
        </p:nvSpPr>
        <p:spPr/>
        <p:txBody>
          <a:bodyPr/>
          <a:lstStyle/>
          <a:p>
            <a:fld id="{32338A89-9E82-4046-8247-794AEC633712}" type="datetimeFigureOut">
              <a:rPr lang="en-US" smtClean="0"/>
              <a:t>5/20/2022</a:t>
            </a:fld>
            <a:endParaRPr lang="en-US" dirty="0"/>
          </a:p>
        </p:txBody>
      </p:sp>
      <p:sp>
        <p:nvSpPr>
          <p:cNvPr id="6" name="Slide Number Placeholder 5">
            <a:extLst>
              <a:ext uri="{FF2B5EF4-FFF2-40B4-BE49-F238E27FC236}">
                <a16:creationId xmlns:a16="http://schemas.microsoft.com/office/drawing/2014/main" id="{46A21059-55E3-4A41-8325-097824C73F27}"/>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5CEDC29F-B052-344B-B801-7557B076A55B}"/>
              </a:ext>
            </a:extLst>
          </p:cNvPr>
          <p:cNvPicPr>
            <a:picLocks noChangeAspect="1"/>
          </p:cNvPicPr>
          <p:nvPr userDrawn="1"/>
        </p:nvPicPr>
        <p:blipFill>
          <a:blip r:embed="rId3"/>
          <a:stretch>
            <a:fillRect/>
          </a:stretch>
        </p:blipFill>
        <p:spPr>
          <a:xfrm>
            <a:off x="8358809" y="5613876"/>
            <a:ext cx="3641530" cy="1107599"/>
          </a:xfrm>
          <a:prstGeom prst="rect">
            <a:avLst/>
          </a:prstGeom>
        </p:spPr>
      </p:pic>
      <p:grpSp>
        <p:nvGrpSpPr>
          <p:cNvPr id="15" name="Group 14">
            <a:extLst>
              <a:ext uri="{FF2B5EF4-FFF2-40B4-BE49-F238E27FC236}">
                <a16:creationId xmlns:a16="http://schemas.microsoft.com/office/drawing/2014/main" id="{8FDE9E48-9FFB-1B4B-BA6B-D4D707B29A92}"/>
              </a:ext>
            </a:extLst>
          </p:cNvPr>
          <p:cNvGrpSpPr/>
          <p:nvPr userDrawn="1"/>
        </p:nvGrpSpPr>
        <p:grpSpPr>
          <a:xfrm>
            <a:off x="800100" y="1022599"/>
            <a:ext cx="393700" cy="400840"/>
            <a:chOff x="800100" y="1022599"/>
            <a:chExt cx="393700" cy="400840"/>
          </a:xfrm>
        </p:grpSpPr>
        <p:sp>
          <p:nvSpPr>
            <p:cNvPr id="11" name="Rectangle 10">
              <a:extLst>
                <a:ext uri="{FF2B5EF4-FFF2-40B4-BE49-F238E27FC236}">
                  <a16:creationId xmlns:a16="http://schemas.microsoft.com/office/drawing/2014/main" id="{C43E9B80-42EF-8847-A041-F68EBD805B1F}"/>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08255C-9965-3946-BC09-9D0CAC78534F}"/>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BEF67D03-BC2D-8946-A85F-2D3994D07345}"/>
              </a:ext>
            </a:extLst>
          </p:cNvPr>
          <p:cNvCxnSpPr>
            <a:cxnSpLocks/>
          </p:cNvCxnSpPr>
          <p:nvPr userDrawn="1"/>
        </p:nvCxnSpPr>
        <p:spPr>
          <a:xfrm>
            <a:off x="838200" y="1512277"/>
            <a:ext cx="10515599"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Graph/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803DCF-B468-DC4C-BAEC-80A170101350}"/>
              </a:ext>
            </a:extLst>
          </p:cNvPr>
          <p:cNvSpPr/>
          <p:nvPr userDrawn="1"/>
        </p:nvSpPr>
        <p:spPr>
          <a:xfrm>
            <a:off x="104155" y="119270"/>
            <a:ext cx="7811517" cy="5427586"/>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65107F8-309C-CA43-A35C-49D6D947613B}"/>
              </a:ext>
            </a:extLst>
          </p:cNvPr>
          <p:cNvSpPr/>
          <p:nvPr userDrawn="1"/>
        </p:nvSpPr>
        <p:spPr>
          <a:xfrm>
            <a:off x="8033287" y="119271"/>
            <a:ext cx="4041099" cy="5427586"/>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116C7-0DF5-F34C-8E73-D98F54537830}"/>
              </a:ext>
            </a:extLst>
          </p:cNvPr>
          <p:cNvSpPr>
            <a:spLocks noGrp="1"/>
          </p:cNvSpPr>
          <p:nvPr>
            <p:ph type="title"/>
          </p:nvPr>
        </p:nvSpPr>
        <p:spPr>
          <a:xfrm>
            <a:off x="1242646" y="386862"/>
            <a:ext cx="6142892" cy="1101970"/>
          </a:xfrm>
        </p:spPr>
        <p:txBody>
          <a:bodyPr anchor="b">
            <a:normAutofit/>
          </a:bodyPr>
          <a:lstStyle>
            <a:lvl1pPr>
              <a:defRPr sz="2800" b="1">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F8E2812-8463-0942-B922-8119CC0CA19A}"/>
              </a:ext>
            </a:extLst>
          </p:cNvPr>
          <p:cNvSpPr>
            <a:spLocks noGrp="1"/>
          </p:cNvSpPr>
          <p:nvPr>
            <p:ph sz="half" idx="1"/>
          </p:nvPr>
        </p:nvSpPr>
        <p:spPr>
          <a:xfrm>
            <a:off x="697524" y="1708395"/>
            <a:ext cx="6688014" cy="3773660"/>
          </a:xfrm>
        </p:spPr>
        <p:txBody>
          <a:bodyPr>
            <a:normAutofit/>
          </a:bodyPr>
          <a:lstStyle>
            <a:lvl1pPr marL="228600" indent="-228600">
              <a:buClr>
                <a:srgbClr val="00A4D3"/>
              </a:buClr>
              <a:buFont typeface="Wingdings" pitchFamily="2" charset="2"/>
              <a:buChar char="§"/>
              <a:defRPr sz="2000">
                <a:solidFill>
                  <a:schemeClr val="bg1"/>
                </a:solidFill>
                <a:latin typeface="Helvetica" pitchFamily="2" charset="0"/>
              </a:defRPr>
            </a:lvl1pPr>
            <a:lvl2pPr marL="685800" indent="-228600">
              <a:buClr>
                <a:srgbClr val="00A4D3"/>
              </a:buClr>
              <a:buFont typeface="Wingdings" pitchFamily="2" charset="2"/>
              <a:buChar char="§"/>
              <a:defRPr sz="1800">
                <a:solidFill>
                  <a:schemeClr val="bg1"/>
                </a:solidFill>
                <a:latin typeface="Helvetica" pitchFamily="2" charset="0"/>
              </a:defRPr>
            </a:lvl2pPr>
            <a:lvl3pPr marL="1143000" indent="-228600">
              <a:buClr>
                <a:srgbClr val="00A4D3"/>
              </a:buClr>
              <a:buFont typeface="Wingdings" pitchFamily="2" charset="2"/>
              <a:buChar char="§"/>
              <a:defRPr sz="1600">
                <a:solidFill>
                  <a:schemeClr val="bg1"/>
                </a:solidFill>
                <a:latin typeface="Helvetica" pitchFamily="2" charset="0"/>
              </a:defRPr>
            </a:lvl3pPr>
            <a:lvl4pPr marL="1600200" indent="-228600">
              <a:buClr>
                <a:srgbClr val="00A4D3"/>
              </a:buClr>
              <a:buFont typeface="Wingdings" pitchFamily="2" charset="2"/>
              <a:buChar char="§"/>
              <a:defRPr sz="1400">
                <a:solidFill>
                  <a:schemeClr val="bg1"/>
                </a:solidFill>
                <a:latin typeface="Helvetica" pitchFamily="2" charset="0"/>
              </a:defRPr>
            </a:lvl4pPr>
            <a:lvl5pPr marL="2057400" indent="-228600">
              <a:buClr>
                <a:srgbClr val="00A4D3"/>
              </a:buClr>
              <a:buFont typeface="Wingdings" pitchFamily="2" charset="2"/>
              <a:buChar char="§"/>
              <a:defRPr sz="1400">
                <a:solidFill>
                  <a:schemeClr val="bg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E6759F6-7CAD-9141-880B-8D212910AD81}"/>
              </a:ext>
            </a:extLst>
          </p:cNvPr>
          <p:cNvSpPr>
            <a:spLocks noGrp="1"/>
          </p:cNvSpPr>
          <p:nvPr>
            <p:ph sz="half" idx="2" hasCustomPrompt="1"/>
          </p:nvPr>
        </p:nvSpPr>
        <p:spPr>
          <a:xfrm>
            <a:off x="8510954" y="797170"/>
            <a:ext cx="3489385" cy="1019908"/>
          </a:xfrm>
        </p:spPr>
        <p:txBody>
          <a:bodyPr>
            <a:normAutofit/>
          </a:bodyPr>
          <a:lstStyle>
            <a:lvl1pPr marL="0" indent="0">
              <a:buNone/>
              <a:defRPr sz="2000" b="1">
                <a:solidFill>
                  <a:srgbClr val="4D4D4D"/>
                </a:solidFill>
                <a:latin typeface="Helvetica" pitchFamily="2" charset="0"/>
              </a:defRPr>
            </a:lvl1pPr>
            <a:lvl2pPr>
              <a:defRPr sz="1600">
                <a:solidFill>
                  <a:srgbClr val="4D4D4D"/>
                </a:solidFill>
                <a:latin typeface="Helvetica" pitchFamily="2" charset="0"/>
              </a:defRPr>
            </a:lvl2pPr>
            <a:lvl3pPr>
              <a:defRPr sz="14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 Header</a:t>
            </a:r>
          </a:p>
        </p:txBody>
      </p:sp>
      <p:sp>
        <p:nvSpPr>
          <p:cNvPr id="5" name="Date Placeholder 4">
            <a:extLst>
              <a:ext uri="{FF2B5EF4-FFF2-40B4-BE49-F238E27FC236}">
                <a16:creationId xmlns:a16="http://schemas.microsoft.com/office/drawing/2014/main" id="{C0113635-D560-BB4E-A700-0B8D482887BD}"/>
              </a:ext>
            </a:extLst>
          </p:cNvPr>
          <p:cNvSpPr>
            <a:spLocks noGrp="1"/>
          </p:cNvSpPr>
          <p:nvPr>
            <p:ph type="dt" sz="half" idx="10"/>
          </p:nvPr>
        </p:nvSpPr>
        <p:spPr/>
        <p:txBody>
          <a:bodyPr/>
          <a:lstStyle/>
          <a:p>
            <a:fld id="{32338A89-9E82-4046-8247-794AEC633712}" type="datetimeFigureOut">
              <a:rPr lang="en-US" smtClean="0"/>
              <a:t>5/20/2022</a:t>
            </a:fld>
            <a:endParaRPr lang="en-US" dirty="0"/>
          </a:p>
        </p:txBody>
      </p:sp>
      <p:sp>
        <p:nvSpPr>
          <p:cNvPr id="7" name="Slide Number Placeholder 6">
            <a:extLst>
              <a:ext uri="{FF2B5EF4-FFF2-40B4-BE49-F238E27FC236}">
                <a16:creationId xmlns:a16="http://schemas.microsoft.com/office/drawing/2014/main" id="{D2A224F6-6E55-5F4A-AD55-3E3667991861}"/>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7A4611C1-5927-BF45-9446-68A0EA870E47}"/>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1" name="Content Placeholder 3">
            <a:extLst>
              <a:ext uri="{FF2B5EF4-FFF2-40B4-BE49-F238E27FC236}">
                <a16:creationId xmlns:a16="http://schemas.microsoft.com/office/drawing/2014/main" id="{F9AAC502-2012-5040-90B2-4E49198C902A}"/>
              </a:ext>
            </a:extLst>
          </p:cNvPr>
          <p:cNvSpPr>
            <a:spLocks noGrp="1"/>
          </p:cNvSpPr>
          <p:nvPr>
            <p:ph sz="half" idx="13" hasCustomPrompt="1"/>
          </p:nvPr>
        </p:nvSpPr>
        <p:spPr>
          <a:xfrm>
            <a:off x="8510953" y="1992923"/>
            <a:ext cx="3489385" cy="3489132"/>
          </a:xfrm>
        </p:spPr>
        <p:txBody>
          <a:bodyPr>
            <a:normAutofit/>
          </a:bodyPr>
          <a:lstStyle>
            <a:lvl1pPr marL="0" indent="0">
              <a:buNone/>
              <a:defRPr sz="2000">
                <a:solidFill>
                  <a:srgbClr val="4D4D4D"/>
                </a:solidFill>
                <a:latin typeface="Helvetica" pitchFamily="2" charset="0"/>
              </a:defRPr>
            </a:lvl1pPr>
            <a:lvl2pPr>
              <a:defRPr sz="1800">
                <a:solidFill>
                  <a:srgbClr val="4D4D4D"/>
                </a:solidFill>
                <a:latin typeface="Helvetica" pitchFamily="2" charset="0"/>
              </a:defRPr>
            </a:lvl2pPr>
            <a:lvl3pPr>
              <a:defRPr sz="16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a:t>
            </a:r>
          </a:p>
        </p:txBody>
      </p:sp>
      <p:cxnSp>
        <p:nvCxnSpPr>
          <p:cNvPr id="12" name="Straight Connector 11">
            <a:extLst>
              <a:ext uri="{FF2B5EF4-FFF2-40B4-BE49-F238E27FC236}">
                <a16:creationId xmlns:a16="http://schemas.microsoft.com/office/drawing/2014/main" id="{CF22D7F4-C0D8-EA46-AFE5-728F74E56AB9}"/>
              </a:ext>
            </a:extLst>
          </p:cNvPr>
          <p:cNvCxnSpPr>
            <a:cxnSpLocks/>
          </p:cNvCxnSpPr>
          <p:nvPr userDrawn="1"/>
        </p:nvCxnSpPr>
        <p:spPr>
          <a:xfrm>
            <a:off x="838200" y="1512277"/>
            <a:ext cx="6547338"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DCF6429-5186-0E41-8EF9-A9EC5003B2F4}"/>
              </a:ext>
            </a:extLst>
          </p:cNvPr>
          <p:cNvGrpSpPr/>
          <p:nvPr userDrawn="1"/>
        </p:nvGrpSpPr>
        <p:grpSpPr>
          <a:xfrm>
            <a:off x="800100" y="1022599"/>
            <a:ext cx="393700" cy="400840"/>
            <a:chOff x="800100" y="1022599"/>
            <a:chExt cx="393700" cy="400840"/>
          </a:xfrm>
        </p:grpSpPr>
        <p:sp>
          <p:nvSpPr>
            <p:cNvPr id="17" name="Rectangle 16">
              <a:extLst>
                <a:ext uri="{FF2B5EF4-FFF2-40B4-BE49-F238E27FC236}">
                  <a16:creationId xmlns:a16="http://schemas.microsoft.com/office/drawing/2014/main" id="{E165ACDF-592E-4D4A-8CCF-89D261F0D816}"/>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78F6F4-6D7F-9A46-B7E1-669A99AF973B}"/>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96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2A647B-F355-1B42-B60A-12B8CA558E68}"/>
              </a:ext>
            </a:extLst>
          </p:cNvPr>
          <p:cNvSpPr/>
          <p:nvPr userDrawn="1"/>
        </p:nvSpPr>
        <p:spPr>
          <a:xfrm>
            <a:off x="119270" y="119270"/>
            <a:ext cx="11966713" cy="141135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BDA3D-B39C-F240-BA97-60FFF65817F4}"/>
              </a:ext>
            </a:extLst>
          </p:cNvPr>
          <p:cNvSpPr/>
          <p:nvPr userDrawn="1"/>
        </p:nvSpPr>
        <p:spPr>
          <a:xfrm>
            <a:off x="122585" y="2696816"/>
            <a:ext cx="11966713" cy="2839280"/>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F3BE97C-7AC6-864E-A705-48D9500DCC73}"/>
              </a:ext>
            </a:extLst>
          </p:cNvPr>
          <p:cNvSpPr/>
          <p:nvPr userDrawn="1"/>
        </p:nvSpPr>
        <p:spPr>
          <a:xfrm>
            <a:off x="107674" y="1643268"/>
            <a:ext cx="11966713" cy="872805"/>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F386-BA54-4A43-98F2-EDF41D6F80FD}"/>
              </a:ext>
            </a:extLst>
          </p:cNvPr>
          <p:cNvSpPr>
            <a:spLocks noGrp="1"/>
          </p:cNvSpPr>
          <p:nvPr>
            <p:ph type="title" hasCustomPrompt="1"/>
          </p:nvPr>
        </p:nvSpPr>
        <p:spPr>
          <a:xfrm>
            <a:off x="1231900" y="1643268"/>
            <a:ext cx="9684578" cy="872805"/>
          </a:xfrm>
        </p:spPr>
        <p:txBody>
          <a:bodyPr>
            <a:normAutofit/>
          </a:bodyPr>
          <a:lstStyle>
            <a:lvl1pPr>
              <a:defRPr sz="2800" b="1" i="0">
                <a:solidFill>
                  <a:srgbClr val="4D4D4D"/>
                </a:solidFill>
                <a:latin typeface="Helvetica" pitchFamily="2" charset="0"/>
              </a:defRPr>
            </a:lvl1pPr>
          </a:lstStyle>
          <a:p>
            <a:r>
              <a:rPr lang="en-US" dirty="0"/>
              <a:t>Section Divider</a:t>
            </a:r>
          </a:p>
        </p:txBody>
      </p:sp>
      <p:sp>
        <p:nvSpPr>
          <p:cNvPr id="3" name="Date Placeholder 2">
            <a:extLst>
              <a:ext uri="{FF2B5EF4-FFF2-40B4-BE49-F238E27FC236}">
                <a16:creationId xmlns:a16="http://schemas.microsoft.com/office/drawing/2014/main" id="{B872BABD-11C5-8C4E-9DC2-71C65CA4FBC6}"/>
              </a:ext>
            </a:extLst>
          </p:cNvPr>
          <p:cNvSpPr>
            <a:spLocks noGrp="1"/>
          </p:cNvSpPr>
          <p:nvPr>
            <p:ph type="dt" sz="half" idx="10"/>
          </p:nvPr>
        </p:nvSpPr>
        <p:spPr/>
        <p:txBody>
          <a:bodyPr/>
          <a:lstStyle/>
          <a:p>
            <a:fld id="{32338A89-9E82-4046-8247-794AEC633712}" type="datetimeFigureOut">
              <a:rPr lang="en-US" smtClean="0"/>
              <a:t>5/20/2022</a:t>
            </a:fld>
            <a:endParaRPr lang="en-US" dirty="0"/>
          </a:p>
        </p:txBody>
      </p:sp>
      <p:sp>
        <p:nvSpPr>
          <p:cNvPr id="5" name="Slide Number Placeholder 4">
            <a:extLst>
              <a:ext uri="{FF2B5EF4-FFF2-40B4-BE49-F238E27FC236}">
                <a16:creationId xmlns:a16="http://schemas.microsoft.com/office/drawing/2014/main" id="{2472F556-133E-CB4D-AA1A-61AF12863A54}"/>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1" name="Picture 10" descr="Text&#10;&#10;Description automatically generated with low confidence">
            <a:extLst>
              <a:ext uri="{FF2B5EF4-FFF2-40B4-BE49-F238E27FC236}">
                <a16:creationId xmlns:a16="http://schemas.microsoft.com/office/drawing/2014/main" id="{5E6DF08D-B377-BA46-A02A-08AF89D7D49D}"/>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8" name="Rectangle 17">
            <a:extLst>
              <a:ext uri="{FF2B5EF4-FFF2-40B4-BE49-F238E27FC236}">
                <a16:creationId xmlns:a16="http://schemas.microsoft.com/office/drawing/2014/main" id="{9D5E10EE-2A98-5F40-A38D-EFDDF4264052}"/>
              </a:ext>
            </a:extLst>
          </p:cNvPr>
          <p:cNvSpPr/>
          <p:nvPr userDrawn="1"/>
        </p:nvSpPr>
        <p:spPr>
          <a:xfrm>
            <a:off x="838200" y="1940715"/>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1E83AC-2BE0-2F4E-B232-C4BD6AAAC8E6}"/>
              </a:ext>
            </a:extLst>
          </p:cNvPr>
          <p:cNvSpPr/>
          <p:nvPr userDrawn="1"/>
        </p:nvSpPr>
        <p:spPr>
          <a:xfrm>
            <a:off x="800100" y="1901825"/>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53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7FD33-665B-8541-929C-BA9707B5AB14}"/>
              </a:ext>
            </a:extLst>
          </p:cNvPr>
          <p:cNvSpPr>
            <a:spLocks noGrp="1"/>
          </p:cNvSpPr>
          <p:nvPr>
            <p:ph type="dt" sz="half" idx="10"/>
          </p:nvPr>
        </p:nvSpPr>
        <p:spPr/>
        <p:txBody>
          <a:bodyPr/>
          <a:lstStyle/>
          <a:p>
            <a:fld id="{32338A89-9E82-4046-8247-794AEC633712}" type="datetimeFigureOut">
              <a:rPr lang="en-US" smtClean="0"/>
              <a:t>5/20/2022</a:t>
            </a:fld>
            <a:endParaRPr lang="en-US" dirty="0"/>
          </a:p>
        </p:txBody>
      </p:sp>
      <p:sp>
        <p:nvSpPr>
          <p:cNvPr id="4" name="Slide Number Placeholder 3">
            <a:extLst>
              <a:ext uri="{FF2B5EF4-FFF2-40B4-BE49-F238E27FC236}">
                <a16:creationId xmlns:a16="http://schemas.microsoft.com/office/drawing/2014/main" id="{E30A28C6-39A7-F547-B540-0FEE5B66E842}"/>
              </a:ext>
            </a:extLst>
          </p:cNvPr>
          <p:cNvSpPr>
            <a:spLocks noGrp="1"/>
          </p:cNvSpPr>
          <p:nvPr>
            <p:ph type="sldNum" sz="quarter" idx="12"/>
          </p:nvPr>
        </p:nvSpPr>
        <p:spPr/>
        <p:txBody>
          <a:bodyPr/>
          <a:lstStyle/>
          <a:p>
            <a:fld id="{51CBEAB3-1095-154A-BF2C-0E040F3337A0}" type="slidenum">
              <a:rPr lang="en-US" smtClean="0"/>
              <a:t>‹#›</a:t>
            </a:fld>
            <a:endParaRPr lang="en-US" dirty="0"/>
          </a:p>
        </p:txBody>
      </p:sp>
      <p:sp>
        <p:nvSpPr>
          <p:cNvPr id="9" name="Rectangle 8">
            <a:extLst>
              <a:ext uri="{FF2B5EF4-FFF2-40B4-BE49-F238E27FC236}">
                <a16:creationId xmlns:a16="http://schemas.microsoft.com/office/drawing/2014/main" id="{8C9BF3A2-B870-584B-88E8-7A36AFC9B040}"/>
              </a:ext>
            </a:extLst>
          </p:cNvPr>
          <p:cNvSpPr/>
          <p:nvPr userDrawn="1"/>
        </p:nvSpPr>
        <p:spPr>
          <a:xfrm>
            <a:off x="550985" y="777157"/>
            <a:ext cx="920750" cy="93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10;&#10;Description automatically generated with low confidence">
            <a:extLst>
              <a:ext uri="{FF2B5EF4-FFF2-40B4-BE49-F238E27FC236}">
                <a16:creationId xmlns:a16="http://schemas.microsoft.com/office/drawing/2014/main" id="{B435DC8B-2F50-F641-90B7-5ACD42DB364B}"/>
              </a:ext>
            </a:extLst>
          </p:cNvPr>
          <p:cNvPicPr>
            <a:picLocks noChangeAspect="1"/>
          </p:cNvPicPr>
          <p:nvPr userDrawn="1"/>
        </p:nvPicPr>
        <p:blipFill>
          <a:blip r:embed="rId2"/>
          <a:stretch>
            <a:fillRect/>
          </a:stretch>
        </p:blipFill>
        <p:spPr>
          <a:xfrm>
            <a:off x="8358809" y="5613876"/>
            <a:ext cx="3641530" cy="1107599"/>
          </a:xfrm>
          <a:prstGeom prst="rect">
            <a:avLst/>
          </a:prstGeom>
        </p:spPr>
      </p:pic>
    </p:spTree>
    <p:extLst>
      <p:ext uri="{BB962C8B-B14F-4D97-AF65-F5344CB8AC3E}">
        <p14:creationId xmlns:p14="http://schemas.microsoft.com/office/powerpoint/2010/main" val="1505503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2C209-99FB-E34C-AB4D-38F43629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259D64-5EA7-D14B-BBD3-49E4650A6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9C5BB8-B006-8446-B6CE-4C1CDDAC5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Helvetica" pitchFamily="2" charset="0"/>
              </a:defRPr>
            </a:lvl1pPr>
          </a:lstStyle>
          <a:p>
            <a:fld id="{32338A89-9E82-4046-8247-794AEC633712}" type="datetimeFigureOut">
              <a:rPr lang="en-US" smtClean="0"/>
              <a:pPr/>
              <a:t>5/20/2022</a:t>
            </a:fld>
            <a:endParaRPr lang="en-US" dirty="0"/>
          </a:p>
        </p:txBody>
      </p:sp>
      <p:sp>
        <p:nvSpPr>
          <p:cNvPr id="6" name="Slide Number Placeholder 5">
            <a:extLst>
              <a:ext uri="{FF2B5EF4-FFF2-40B4-BE49-F238E27FC236}">
                <a16:creationId xmlns:a16="http://schemas.microsoft.com/office/drawing/2014/main" id="{C9137B1A-2278-5F41-A012-74D32556E263}"/>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100">
                <a:solidFill>
                  <a:schemeClr val="tx1">
                    <a:tint val="75000"/>
                  </a:schemeClr>
                </a:solidFill>
                <a:latin typeface="Helvetica" pitchFamily="2" charset="0"/>
              </a:defRPr>
            </a:lvl1pPr>
          </a:lstStyle>
          <a:p>
            <a:fld id="{51CBEAB3-1095-154A-BF2C-0E040F3337A0}" type="slidenum">
              <a:rPr lang="en-US" smtClean="0"/>
              <a:pPr/>
              <a:t>‹#›</a:t>
            </a:fld>
            <a:endParaRPr lang="en-US" dirty="0"/>
          </a:p>
        </p:txBody>
      </p:sp>
    </p:spTree>
    <p:extLst>
      <p:ext uri="{BB962C8B-B14F-4D97-AF65-F5344CB8AC3E}">
        <p14:creationId xmlns:p14="http://schemas.microsoft.com/office/powerpoint/2010/main" val="32611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hyperlink" Target="https://software.broadinstitute.org/software/igv/interpreting_pair_orientations" TargetMode="External"/><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hyperlink" Target="https://www.youtube.com/watch?v=E_G8z_2gTY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ncbi.nlm.nih.gov/snp" TargetMode="External"/><Relationship Id="rId2" Type="http://schemas.openxmlformats.org/officeDocument/2006/relationships/hyperlink" Target="https://bmcgenomics.biomedcentral.com/articles/10.1186/s12864-015-2328-0" TargetMode="External"/><Relationship Id="rId1" Type="http://schemas.openxmlformats.org/officeDocument/2006/relationships/slideLayout" Target="../slideLayouts/slideLayout5.xml"/><Relationship Id="rId5" Type="http://schemas.openxmlformats.org/officeDocument/2006/relationships/hyperlink" Target="https://www.sciencedirect.com/science/article/pii/S1872497310001717?casa_token=iaK_PoBbpWkAAAAA:wOh2kUT40v7QPVi23PzkZPk_-FAfw1NEWSc84B55GYKbyb1vp-wqF4hMgoFU0qagVSxw-gTEgw" TargetMode="External"/><Relationship Id="rId4" Type="http://schemas.openxmlformats.org/officeDocument/2006/relationships/hyperlink" Target="https://www.ncbi.nlm.nih.gov/pmc/articles/PMC3057002/pdf/439_2010_Article_939.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image" Target="../media/image62.png"/><Relationship Id="rId5" Type="http://schemas.openxmlformats.org/officeDocument/2006/relationships/hyperlink" Target="https://www.ncbi.nlm.nih.gov/snp" TargetMode="External"/><Relationship Id="rId4" Type="http://schemas.openxmlformats.org/officeDocument/2006/relationships/hyperlink" Target="https://bmcgenomics.biomedcentral.com/articles/10.1186/s12864-015-2328-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ncbi.nlm.nih.gov/pmc/articles/PMC3057002/" TargetMode="External"/><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www.sciencedirect.com/science/article/pii/S1872497310001717?via%3Dihub" TargetMode="External"/><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www.sciencedirect.com/science/article/pii/S1872497310001717?via%3Dihub" TargetMode="External"/><Relationship Id="rId3" Type="http://schemas.openxmlformats.org/officeDocument/2006/relationships/hyperlink" Target="https://www.youtube.com/watch?v=E_G8z_2gTYM" TargetMode="External"/><Relationship Id="rId7" Type="http://schemas.openxmlformats.org/officeDocument/2006/relationships/hyperlink" Target="https://www.ncbi.nlm.nih.gov/pmc/articles/PMC3057002/"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bmcgenomics.biomedcentral.com/articles/10.1186/s12864-015-2328-0" TargetMode="External"/><Relationship Id="rId11" Type="http://schemas.openxmlformats.org/officeDocument/2006/relationships/hyperlink" Target="https://www.ncbi.nlm.nih.gov/sra/" TargetMode="External"/><Relationship Id="rId5" Type="http://schemas.openxmlformats.org/officeDocument/2006/relationships/hyperlink" Target="https://www.broadinstitute.org/" TargetMode="External"/><Relationship Id="rId10" Type="http://schemas.openxmlformats.org/officeDocument/2006/relationships/hyperlink" Target="https://www.ncbi.nlm.nih.gov/snp/" TargetMode="External"/><Relationship Id="rId4" Type="http://schemas.openxmlformats.org/officeDocument/2006/relationships/hyperlink" Target="https://software.broadinstitute.org/software/igv/UserGuide" TargetMode="External"/><Relationship Id="rId9" Type="http://schemas.openxmlformats.org/officeDocument/2006/relationships/hyperlink" Target="https://www.ncbi.nlm.nih.gov/"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amtools.github.io/hts-specs/VCFv4.2.pdf" TargetMode="External"/><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broadinstitute.org/about-us" TargetMode="External"/><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choosealicense.com/licenses/mit/"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samtools.github.io/hts-specs/SAMv1.pdf" TargetMode="Externa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sra/" TargetMode="External"/><Relationship Id="rId2" Type="http://schemas.openxmlformats.org/officeDocument/2006/relationships/hyperlink" Target="https://www.reneshbedre.com/blog/ncbi_sra_toolkit.html" TargetMode="Externa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567-0AAE-1D49-AE12-48857C1D2609}"/>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Introduction to NGS Analysis (Day 2</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Session IV</a:t>
            </a:r>
            <a:endParaRPr lang="en-US" dirty="0"/>
          </a:p>
        </p:txBody>
      </p:sp>
      <p:sp>
        <p:nvSpPr>
          <p:cNvPr id="4" name="Subtitle 2">
            <a:extLst>
              <a:ext uri="{FF2B5EF4-FFF2-40B4-BE49-F238E27FC236}">
                <a16:creationId xmlns:a16="http://schemas.microsoft.com/office/drawing/2014/main" id="{E09A54E2-9982-3544-8ED4-43643EC01DDF}"/>
              </a:ext>
            </a:extLst>
          </p:cNvPr>
          <p:cNvSpPr>
            <a:spLocks noGrp="1"/>
          </p:cNvSpPr>
          <p:nvPr>
            <p:ph type="subTitle" idx="1"/>
          </p:nvPr>
        </p:nvSpPr>
        <p:spPr>
          <a:xfrm>
            <a:off x="1524000" y="3602038"/>
            <a:ext cx="9144000" cy="906490"/>
          </a:xfrm>
        </p:spPr>
        <p:txBody>
          <a:bodyPr>
            <a:normAutofit fontScale="70000" lnSpcReduction="20000"/>
          </a:bodyPr>
          <a:lstStyle/>
          <a:p>
            <a:r>
              <a:rPr lang="en-US" b="1" dirty="0" err="1">
                <a:latin typeface="Times New Roman" panose="02020603050405020304" pitchFamily="18" charset="0"/>
                <a:cs typeface="Times New Roman" panose="02020603050405020304" pitchFamily="18" charset="0"/>
              </a:rPr>
              <a:t>Lyda</a:t>
            </a:r>
            <a:r>
              <a:rPr lang="en-US" b="1" dirty="0">
                <a:latin typeface="Times New Roman" panose="02020603050405020304" pitchFamily="18" charset="0"/>
                <a:cs typeface="Times New Roman" panose="02020603050405020304" pitchFamily="18" charset="0"/>
              </a:rPr>
              <a:t> Hill </a:t>
            </a:r>
            <a:r>
              <a:rPr lang="en-US" dirty="0">
                <a:latin typeface="Times New Roman" panose="02020603050405020304" pitchFamily="18" charset="0"/>
                <a:cs typeface="Times New Roman" panose="02020603050405020304" pitchFamily="18" charset="0"/>
              </a:rPr>
              <a:t>department of Bioinformatics 2022 </a:t>
            </a:r>
            <a:r>
              <a:rPr lang="en-US" dirty="0" err="1">
                <a:latin typeface="Times New Roman" panose="02020603050405020304" pitchFamily="18" charset="0"/>
                <a:cs typeface="Times New Roman" panose="02020603050405020304" pitchFamily="18" charset="0"/>
              </a:rPr>
              <a:t>Nanocourse</a:t>
            </a:r>
            <a:r>
              <a:rPr lang="en-US" dirty="0">
                <a:latin typeface="Times New Roman" panose="02020603050405020304" pitchFamily="18" charset="0"/>
                <a:cs typeface="Times New Roman" panose="02020603050405020304" pitchFamily="18" charset="0"/>
              </a:rPr>
              <a:t> Series</a:t>
            </a:r>
          </a:p>
          <a:p>
            <a:r>
              <a:rPr lang="en-US" b="1" dirty="0">
                <a:latin typeface="Times New Roman" panose="02020603050405020304" pitchFamily="18" charset="0"/>
                <a:cs typeface="Times New Roman" panose="02020603050405020304" pitchFamily="18" charset="0"/>
              </a:rPr>
              <a:t>Date &amp; Time: </a:t>
            </a:r>
            <a:r>
              <a:rPr lang="en-US" dirty="0">
                <a:latin typeface="Times New Roman" panose="02020603050405020304" pitchFamily="18" charset="0"/>
                <a:cs typeface="Times New Roman" panose="02020603050405020304" pitchFamily="18" charset="0"/>
              </a:rPr>
              <a:t>May 19-20: 9AM-5PM (NG3.202)</a:t>
            </a:r>
          </a:p>
          <a:p>
            <a:r>
              <a:rPr lang="en-US" b="1" dirty="0">
                <a:latin typeface="Times New Roman" panose="02020603050405020304" pitchFamily="18" charset="0"/>
                <a:cs typeface="Times New Roman" panose="02020603050405020304" pitchFamily="18" charset="0"/>
              </a:rPr>
              <a:t>Course Instructors: </a:t>
            </a:r>
            <a:r>
              <a:rPr lang="en-US" dirty="0">
                <a:latin typeface="Times New Roman" panose="02020603050405020304" pitchFamily="18" charset="0"/>
                <a:cs typeface="Times New Roman" panose="02020603050405020304" pitchFamily="18" charset="0"/>
              </a:rPr>
              <a:t>Bo Li, Daehwan Kim, Christopher </a:t>
            </a:r>
            <a:r>
              <a:rPr lang="en-US" dirty="0" smtClean="0">
                <a:latin typeface="Times New Roman" panose="02020603050405020304" pitchFamily="18" charset="0"/>
                <a:cs typeface="Times New Roman" panose="02020603050405020304" pitchFamily="18" charset="0"/>
              </a:rPr>
              <a:t>Chaney</a:t>
            </a:r>
            <a:r>
              <a:rPr lang="en-US" dirty="0">
                <a:latin typeface="Times New Roman" panose="02020603050405020304" pitchFamily="18" charset="0"/>
                <a:cs typeface="Times New Roman" panose="02020603050405020304" pitchFamily="18" charset="0"/>
              </a:rPr>
              <a:t>, &amp; </a:t>
            </a:r>
            <a:r>
              <a:rPr lang="en-US" b="1" u="sng" dirty="0">
                <a:latin typeface="Times New Roman" panose="02020603050405020304" pitchFamily="18" charset="0"/>
                <a:cs typeface="Times New Roman" panose="02020603050405020304" pitchFamily="18" charset="0"/>
              </a:rPr>
              <a:t>Micah Thornton </a:t>
            </a:r>
          </a:p>
        </p:txBody>
      </p:sp>
    </p:spTree>
    <p:extLst>
      <p:ext uri="{BB962C8B-B14F-4D97-AF65-F5344CB8AC3E}">
        <p14:creationId xmlns:p14="http://schemas.microsoft.com/office/powerpoint/2010/main" val="22181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92557" y="294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a:latin typeface="Times New Roman" panose="02020603050405020304" pitchFamily="18" charset="0"/>
                <a:cs typeface="Times New Roman" panose="02020603050405020304" pitchFamily="18" charset="0"/>
              </a:rPr>
              <a:t>Loading a Sequence Alignment Map File (aligned sequencing reads file)</a:t>
            </a:r>
          </a:p>
        </p:txBody>
      </p:sp>
      <p:sp>
        <p:nvSpPr>
          <p:cNvPr id="3" name="TextBox 2"/>
          <p:cNvSpPr txBox="1"/>
          <p:nvPr/>
        </p:nvSpPr>
        <p:spPr>
          <a:xfrm>
            <a:off x="149144" y="951517"/>
            <a:ext cx="11439292" cy="1200329"/>
          </a:xfrm>
          <a:prstGeom prst="rect">
            <a:avLst/>
          </a:prstGeom>
          <a:noFill/>
        </p:spPr>
        <p:txBody>
          <a:bodyPr wrap="square" rtlCol="0">
            <a:spAutoFit/>
          </a:bodyPr>
          <a:lstStyle/>
          <a:p>
            <a:pPr marL="342900" indent="-342900">
              <a:buAutoNum type="arabicPeriod"/>
            </a:pPr>
            <a:r>
              <a:rPr lang="en-US" dirty="0" smtClean="0"/>
              <a:t>In this section we will look at some human sequencing reads that have been aligned to the human reference genome (GRCh38) using the HISAT2 software aligner. </a:t>
            </a:r>
          </a:p>
          <a:p>
            <a:pPr marL="342900" indent="-342900">
              <a:buAutoNum type="arabicPeriod"/>
            </a:pPr>
            <a:r>
              <a:rPr lang="en-US" dirty="0" smtClean="0"/>
              <a:t>The data has been converted into the binary format (BAM) using </a:t>
            </a:r>
            <a:r>
              <a:rPr lang="en-US" dirty="0" err="1" smtClean="0"/>
              <a:t>samtools</a:t>
            </a:r>
            <a:r>
              <a:rPr lang="en-US" dirty="0" smtClean="0"/>
              <a:t>, and an index has been properly created using the same (BAI). </a:t>
            </a:r>
            <a:endParaRPr lang="en-US" dirty="0"/>
          </a:p>
        </p:txBody>
      </p:sp>
      <p:grpSp>
        <p:nvGrpSpPr>
          <p:cNvPr id="14" name="Group 13"/>
          <p:cNvGrpSpPr/>
          <p:nvPr/>
        </p:nvGrpSpPr>
        <p:grpSpPr>
          <a:xfrm>
            <a:off x="240859" y="2151846"/>
            <a:ext cx="6017708" cy="4219931"/>
            <a:chOff x="591322" y="2312143"/>
            <a:chExt cx="6017708" cy="4219931"/>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22" y="2312143"/>
              <a:ext cx="6017708" cy="4219931"/>
            </a:xfrm>
            <a:prstGeom prst="rect">
              <a:avLst/>
            </a:prstGeom>
            <a:ln>
              <a:solidFill>
                <a:schemeClr val="tx1"/>
              </a:solidFill>
            </a:ln>
          </p:spPr>
        </p:pic>
        <p:sp>
          <p:nvSpPr>
            <p:cNvPr id="6" name="Rectangle 5"/>
            <p:cNvSpPr/>
            <p:nvPr/>
          </p:nvSpPr>
          <p:spPr>
            <a:xfrm>
              <a:off x="591322" y="2544024"/>
              <a:ext cx="875339" cy="15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7070" y="3528448"/>
              <a:ext cx="3639493" cy="369332"/>
            </a:xfrm>
            <a:prstGeom prst="rect">
              <a:avLst/>
            </a:prstGeom>
            <a:noFill/>
          </p:spPr>
          <p:txBody>
            <a:bodyPr wrap="square" rtlCol="0">
              <a:spAutoFit/>
            </a:bodyPr>
            <a:lstStyle/>
            <a:p>
              <a:r>
                <a:rPr lang="en-US" dirty="0" smtClean="0">
                  <a:solidFill>
                    <a:srgbClr val="FF0000"/>
                  </a:solidFill>
                </a:rPr>
                <a:t>Load BAM and BAI files into IGV.</a:t>
              </a:r>
              <a:endParaRPr lang="en-US" dirty="0">
                <a:solidFill>
                  <a:srgbClr val="FF0000"/>
                </a:solidFill>
              </a:endParaRPr>
            </a:p>
          </p:txBody>
        </p:sp>
        <p:cxnSp>
          <p:nvCxnSpPr>
            <p:cNvPr id="9" name="Straight Arrow Connector 8"/>
            <p:cNvCxnSpPr>
              <a:stCxn id="6" idx="3"/>
              <a:endCxn id="7" idx="0"/>
            </p:cNvCxnSpPr>
            <p:nvPr/>
          </p:nvCxnSpPr>
          <p:spPr>
            <a:xfrm>
              <a:off x="1466661" y="2620979"/>
              <a:ext cx="1880156" cy="9074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1344415" y="3673785"/>
            <a:ext cx="4239089" cy="2098780"/>
            <a:chOff x="7186865" y="2014281"/>
            <a:chExt cx="4465013" cy="2197156"/>
          </a:xfrm>
        </p:grpSpPr>
        <p:pic>
          <p:nvPicPr>
            <p:cNvPr id="10" name="Picture 9"/>
            <p:cNvPicPr>
              <a:picLocks noChangeAspect="1"/>
            </p:cNvPicPr>
            <p:nvPr/>
          </p:nvPicPr>
          <p:blipFill>
            <a:blip r:embed="rId3"/>
            <a:stretch>
              <a:fillRect/>
            </a:stretch>
          </p:blipFill>
          <p:spPr>
            <a:xfrm>
              <a:off x="7186865" y="2014281"/>
              <a:ext cx="4465013" cy="2197156"/>
            </a:xfrm>
            <a:prstGeom prst="rect">
              <a:avLst/>
            </a:prstGeom>
            <a:ln>
              <a:solidFill>
                <a:schemeClr val="bg1">
                  <a:lumMod val="10000"/>
                </a:schemeClr>
              </a:solidFill>
            </a:ln>
          </p:spPr>
        </p:pic>
        <p:sp>
          <p:nvSpPr>
            <p:cNvPr id="11" name="Rectangle 10"/>
            <p:cNvSpPr/>
            <p:nvPr/>
          </p:nvSpPr>
          <p:spPr>
            <a:xfrm>
              <a:off x="7760262" y="2775568"/>
              <a:ext cx="3342011" cy="97105"/>
            </a:xfrm>
            <a:prstGeom prst="rect">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60262" y="3042088"/>
              <a:ext cx="3405507" cy="923330"/>
            </a:xfrm>
            <a:prstGeom prst="rect">
              <a:avLst/>
            </a:prstGeom>
            <a:noFill/>
            <a:ln>
              <a:solidFill>
                <a:schemeClr val="bg1">
                  <a:lumMod val="10000"/>
                </a:schemeClr>
              </a:solidFill>
            </a:ln>
          </p:spPr>
          <p:txBody>
            <a:bodyPr wrap="square" rtlCol="0">
              <a:spAutoFit/>
            </a:bodyPr>
            <a:lstStyle/>
            <a:p>
              <a:pPr algn="ctr"/>
              <a:r>
                <a:rPr lang="en-US" dirty="0" smtClean="0">
                  <a:solidFill>
                    <a:schemeClr val="accent4"/>
                  </a:solidFill>
                </a:rPr>
                <a:t>Locate and select the .bam file (.</a:t>
              </a:r>
              <a:r>
                <a:rPr lang="en-US" dirty="0" err="1" smtClean="0">
                  <a:solidFill>
                    <a:schemeClr val="accent4"/>
                  </a:solidFill>
                </a:rPr>
                <a:t>bai</a:t>
              </a:r>
              <a:r>
                <a:rPr lang="en-US" dirty="0" smtClean="0">
                  <a:solidFill>
                    <a:schemeClr val="accent4"/>
                  </a:solidFill>
                </a:rPr>
                <a:t> </a:t>
              </a:r>
              <a:r>
                <a:rPr lang="en-US" b="1" dirty="0" smtClean="0">
                  <a:solidFill>
                    <a:schemeClr val="accent4"/>
                  </a:solidFill>
                </a:rPr>
                <a:t>*must* </a:t>
              </a:r>
              <a:r>
                <a:rPr lang="en-US" dirty="0" smtClean="0">
                  <a:solidFill>
                    <a:schemeClr val="accent4"/>
                  </a:solidFill>
                </a:rPr>
                <a:t>be within the same directory). </a:t>
              </a:r>
              <a:endParaRPr lang="en-US" dirty="0">
                <a:solidFill>
                  <a:schemeClr val="accent4"/>
                </a:solidFill>
              </a:endParaRPr>
            </a:p>
          </p:txBody>
        </p:sp>
      </p:grpSp>
      <p:pic>
        <p:nvPicPr>
          <p:cNvPr id="17" name="Picture 16"/>
          <p:cNvPicPr>
            <a:picLocks noChangeAspect="1"/>
          </p:cNvPicPr>
          <p:nvPr/>
        </p:nvPicPr>
        <p:blipFill>
          <a:blip r:embed="rId4"/>
          <a:stretch>
            <a:fillRect/>
          </a:stretch>
        </p:blipFill>
        <p:spPr>
          <a:xfrm>
            <a:off x="5816827" y="2383727"/>
            <a:ext cx="2485602" cy="4121957"/>
          </a:xfrm>
          <a:prstGeom prst="rect">
            <a:avLst/>
          </a:prstGeom>
          <a:ln>
            <a:solidFill>
              <a:schemeClr val="bg1">
                <a:lumMod val="10000"/>
              </a:schemeClr>
            </a:solidFill>
          </a:ln>
        </p:spPr>
      </p:pic>
      <p:sp>
        <p:nvSpPr>
          <p:cNvPr id="18" name="Rectangle 17"/>
          <p:cNvSpPr/>
          <p:nvPr/>
        </p:nvSpPr>
        <p:spPr>
          <a:xfrm>
            <a:off x="5816827" y="3609048"/>
            <a:ext cx="891470" cy="45315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8" idx="3"/>
          </p:cNvCxnSpPr>
          <p:nvPr/>
        </p:nvCxnSpPr>
        <p:spPr>
          <a:xfrm flipV="1">
            <a:off x="6708297" y="2922347"/>
            <a:ext cx="1982549" cy="91327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90846" y="1860517"/>
            <a:ext cx="2756687" cy="1200329"/>
          </a:xfrm>
          <a:prstGeom prst="rect">
            <a:avLst/>
          </a:prstGeom>
          <a:noFill/>
          <a:ln>
            <a:solidFill>
              <a:schemeClr val="accent6">
                <a:lumMod val="50000"/>
              </a:schemeClr>
            </a:solidFill>
          </a:ln>
        </p:spPr>
        <p:txBody>
          <a:bodyPr wrap="square" rtlCol="0">
            <a:spAutoFit/>
          </a:bodyPr>
          <a:lstStyle/>
          <a:p>
            <a:r>
              <a:rPr lang="en-US" dirty="0" smtClean="0"/>
              <a:t>Loaded files appear in the left-hand column (along with rows for coverage). These are called </a:t>
            </a:r>
            <a:r>
              <a:rPr lang="en-US" b="1" dirty="0" smtClean="0"/>
              <a:t>TRACKS.</a:t>
            </a:r>
            <a:endParaRPr lang="en-US" dirty="0"/>
          </a:p>
        </p:txBody>
      </p:sp>
      <p:pic>
        <p:nvPicPr>
          <p:cNvPr id="23" name="Picture 22"/>
          <p:cNvPicPr>
            <a:picLocks noChangeAspect="1"/>
          </p:cNvPicPr>
          <p:nvPr/>
        </p:nvPicPr>
        <p:blipFill>
          <a:blip r:embed="rId5"/>
          <a:stretch>
            <a:fillRect/>
          </a:stretch>
        </p:blipFill>
        <p:spPr>
          <a:xfrm>
            <a:off x="7226187" y="3368151"/>
            <a:ext cx="2454753" cy="1901676"/>
          </a:xfrm>
          <a:prstGeom prst="rect">
            <a:avLst/>
          </a:prstGeom>
          <a:ln>
            <a:solidFill>
              <a:srgbClr val="4D4D4D"/>
            </a:solidFill>
          </a:ln>
        </p:spPr>
      </p:pic>
      <p:sp>
        <p:nvSpPr>
          <p:cNvPr id="24" name="Oval 23"/>
          <p:cNvSpPr/>
          <p:nvPr/>
        </p:nvSpPr>
        <p:spPr>
          <a:xfrm>
            <a:off x="8140588" y="4400986"/>
            <a:ext cx="1327093" cy="776084"/>
          </a:xfrm>
          <a:prstGeom prst="ellipse">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880375" y="3010237"/>
            <a:ext cx="2055377" cy="2308324"/>
          </a:xfrm>
          <a:prstGeom prst="rect">
            <a:avLst/>
          </a:prstGeom>
          <a:noFill/>
        </p:spPr>
        <p:txBody>
          <a:bodyPr wrap="square" rtlCol="0">
            <a:spAutoFit/>
          </a:bodyPr>
          <a:lstStyle/>
          <a:p>
            <a:r>
              <a:rPr lang="en-US" dirty="0" smtClean="0">
                <a:solidFill>
                  <a:schemeClr val="bg1">
                    <a:lumMod val="10000"/>
                  </a:schemeClr>
                </a:solidFill>
              </a:rPr>
              <a:t>To save memory, </a:t>
            </a:r>
          </a:p>
          <a:p>
            <a:endParaRPr lang="en-US" dirty="0">
              <a:solidFill>
                <a:schemeClr val="bg1">
                  <a:lumMod val="10000"/>
                </a:schemeClr>
              </a:solidFill>
            </a:endParaRPr>
          </a:p>
          <a:p>
            <a:r>
              <a:rPr lang="en-US" dirty="0" smtClean="0">
                <a:solidFill>
                  <a:schemeClr val="bg1">
                    <a:lumMod val="10000"/>
                  </a:schemeClr>
                </a:solidFill>
              </a:rPr>
              <a:t>At this full genome level resolution (all chromosomes shown) reads not shown, must zoom in first.</a:t>
            </a:r>
            <a:endParaRPr lang="en-US" dirty="0">
              <a:solidFill>
                <a:schemeClr val="bg1">
                  <a:lumMod val="10000"/>
                </a:schemeClr>
              </a:solidFill>
            </a:endParaRPr>
          </a:p>
        </p:txBody>
      </p:sp>
      <p:sp>
        <p:nvSpPr>
          <p:cNvPr id="26" name="Oval 25"/>
          <p:cNvSpPr/>
          <p:nvPr/>
        </p:nvSpPr>
        <p:spPr>
          <a:xfrm>
            <a:off x="3036813" y="2209828"/>
            <a:ext cx="323681" cy="2913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Oval 26"/>
          <p:cNvSpPr/>
          <p:nvPr/>
        </p:nvSpPr>
        <p:spPr>
          <a:xfrm>
            <a:off x="5061708" y="3997466"/>
            <a:ext cx="323681" cy="2913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8" name="Oval 27"/>
          <p:cNvSpPr/>
          <p:nvPr/>
        </p:nvSpPr>
        <p:spPr>
          <a:xfrm>
            <a:off x="7816907" y="2391979"/>
            <a:ext cx="323681" cy="2913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237608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92557" y="294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Selecting a new location in a reference genome with IGV</a:t>
            </a:r>
            <a:endParaRPr lang="en-US"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9144" y="951517"/>
            <a:ext cx="11439292" cy="1200329"/>
          </a:xfrm>
          <a:prstGeom prst="rect">
            <a:avLst/>
          </a:prstGeom>
          <a:noFill/>
        </p:spPr>
        <p:txBody>
          <a:bodyPr wrap="square" rtlCol="0">
            <a:spAutoFit/>
          </a:bodyPr>
          <a:lstStyle/>
          <a:p>
            <a:pPr marL="342900" indent="-342900">
              <a:buAutoNum type="arabicPeriod"/>
            </a:pPr>
            <a:r>
              <a:rPr lang="en-US" dirty="0" smtClean="0"/>
              <a:t>IGV Will not display reads at the full-reference level, (or in many cases even the chromosome level by default). </a:t>
            </a:r>
          </a:p>
          <a:p>
            <a:pPr marL="800100" lvl="1" indent="-342900">
              <a:buAutoNum type="arabicPeriod"/>
            </a:pPr>
            <a:r>
              <a:rPr lang="en-US" dirty="0" smtClean="0"/>
              <a:t>We will change this in view&gt;preferences soon. </a:t>
            </a:r>
          </a:p>
          <a:p>
            <a:pPr marL="342900" indent="-342900">
              <a:buAutoNum type="arabicPeriod"/>
            </a:pPr>
            <a:r>
              <a:rPr lang="en-US" dirty="0" smtClean="0"/>
              <a:t>For now, we can change both the window zoom level (range) and location by specifying them in the “Enter a gene or locus” search box in the center of the top tool bar.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57" y="2151846"/>
            <a:ext cx="3744718" cy="4551770"/>
          </a:xfrm>
          <a:prstGeom prst="rect">
            <a:avLst/>
          </a:prstGeom>
          <a:ln>
            <a:solidFill>
              <a:srgbClr val="4D4D4D"/>
            </a:solidFill>
          </a:ln>
        </p:spPr>
      </p:pic>
      <p:sp>
        <p:nvSpPr>
          <p:cNvPr id="8" name="Rectangle 7"/>
          <p:cNvSpPr/>
          <p:nvPr/>
        </p:nvSpPr>
        <p:spPr>
          <a:xfrm>
            <a:off x="2290046" y="2306230"/>
            <a:ext cx="1440382" cy="50979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8" idx="3"/>
          </p:cNvCxnSpPr>
          <p:nvPr/>
        </p:nvCxnSpPr>
        <p:spPr>
          <a:xfrm flipV="1">
            <a:off x="3730428" y="2306230"/>
            <a:ext cx="1691236" cy="25489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21664" y="1892698"/>
            <a:ext cx="6028567" cy="923330"/>
          </a:xfrm>
          <a:prstGeom prst="rect">
            <a:avLst/>
          </a:prstGeom>
          <a:noFill/>
        </p:spPr>
        <p:txBody>
          <a:bodyPr wrap="square" rtlCol="0">
            <a:spAutoFit/>
          </a:bodyPr>
          <a:lstStyle/>
          <a:p>
            <a:r>
              <a:rPr lang="en-US" dirty="0">
                <a:solidFill>
                  <a:schemeClr val="accent5"/>
                </a:solidFill>
              </a:rPr>
              <a:t>W</a:t>
            </a:r>
            <a:r>
              <a:rPr lang="en-US" dirty="0" smtClean="0">
                <a:solidFill>
                  <a:schemeClr val="accent5"/>
                </a:solidFill>
              </a:rPr>
              <a:t>e would like to view between reference locus 149,400,514 and 149,400,594 (90 bases) on chromosome 6.  </a:t>
            </a:r>
          </a:p>
          <a:p>
            <a:r>
              <a:rPr lang="en-US" b="1" u="sng" dirty="0" smtClean="0">
                <a:solidFill>
                  <a:schemeClr val="accent5"/>
                </a:solidFill>
              </a:rPr>
              <a:t>We can specify this as: “6:</a:t>
            </a:r>
            <a:r>
              <a:rPr lang="en-US" b="1" u="sng" dirty="0">
                <a:solidFill>
                  <a:schemeClr val="accent5"/>
                </a:solidFill>
              </a:rPr>
              <a:t> </a:t>
            </a:r>
            <a:r>
              <a:rPr lang="en-US" b="1" u="sng" dirty="0" smtClean="0">
                <a:solidFill>
                  <a:schemeClr val="accent5"/>
                </a:solidFill>
              </a:rPr>
              <a:t>149,400,514-149,400,594”</a:t>
            </a:r>
            <a:endParaRPr lang="en-US" b="1" u="sng" dirty="0">
              <a:solidFill>
                <a:schemeClr val="accent5"/>
              </a:solidFill>
            </a:endParaRPr>
          </a:p>
        </p:txBody>
      </p:sp>
      <p:pic>
        <p:nvPicPr>
          <p:cNvPr id="18" name="Picture 17"/>
          <p:cNvPicPr>
            <a:picLocks noChangeAspect="1"/>
          </p:cNvPicPr>
          <p:nvPr/>
        </p:nvPicPr>
        <p:blipFill>
          <a:blip r:embed="rId3"/>
          <a:stretch>
            <a:fillRect/>
          </a:stretch>
        </p:blipFill>
        <p:spPr>
          <a:xfrm>
            <a:off x="4118194" y="2913131"/>
            <a:ext cx="4475270" cy="3790485"/>
          </a:xfrm>
          <a:prstGeom prst="rect">
            <a:avLst/>
          </a:prstGeom>
          <a:ln>
            <a:solidFill>
              <a:srgbClr val="4D4D4D"/>
            </a:solidFill>
          </a:ln>
        </p:spPr>
      </p:pic>
      <p:sp>
        <p:nvSpPr>
          <p:cNvPr id="19" name="Rectangle 18"/>
          <p:cNvSpPr/>
          <p:nvPr/>
        </p:nvSpPr>
        <p:spPr>
          <a:xfrm>
            <a:off x="4118194" y="6020474"/>
            <a:ext cx="4475270" cy="2427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118194" y="3811349"/>
            <a:ext cx="4475270" cy="218485"/>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18194" y="4102662"/>
            <a:ext cx="4475270" cy="190972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698938" y="2913131"/>
            <a:ext cx="3285366" cy="2862322"/>
          </a:xfrm>
          <a:prstGeom prst="rect">
            <a:avLst/>
          </a:prstGeom>
          <a:noFill/>
          <a:ln>
            <a:noFill/>
          </a:ln>
        </p:spPr>
        <p:txBody>
          <a:bodyPr wrap="square" rtlCol="0">
            <a:spAutoFit/>
          </a:bodyPr>
          <a:lstStyle/>
          <a:p>
            <a:r>
              <a:rPr lang="en-US" dirty="0" smtClean="0"/>
              <a:t>At this level of resolution (90 </a:t>
            </a:r>
            <a:r>
              <a:rPr lang="en-US" dirty="0" err="1" smtClean="0"/>
              <a:t>bp</a:t>
            </a:r>
            <a:r>
              <a:rPr lang="en-US" dirty="0" smtClean="0"/>
              <a:t>) we get </a:t>
            </a:r>
            <a:r>
              <a:rPr lang="en-US" dirty="0" smtClean="0">
                <a:solidFill>
                  <a:schemeClr val="accent4"/>
                </a:solidFill>
              </a:rPr>
              <a:t>coverage information from the bam/</a:t>
            </a:r>
            <a:r>
              <a:rPr lang="en-US" dirty="0" err="1" smtClean="0">
                <a:solidFill>
                  <a:schemeClr val="accent4"/>
                </a:solidFill>
              </a:rPr>
              <a:t>bai</a:t>
            </a:r>
            <a:r>
              <a:rPr lang="en-US" dirty="0" smtClean="0">
                <a:solidFill>
                  <a:schemeClr val="accent4"/>
                </a:solidFill>
              </a:rPr>
              <a:t> in the form of a histogram</a:t>
            </a:r>
            <a:r>
              <a:rPr lang="en-US" dirty="0" smtClean="0"/>
              <a:t>, </a:t>
            </a:r>
            <a:r>
              <a:rPr lang="en-US" dirty="0" smtClean="0">
                <a:solidFill>
                  <a:schemeClr val="accent5"/>
                </a:solidFill>
              </a:rPr>
              <a:t>read alignment information where reference matches are grey, and alternative bases are colored and labeled from the bam/</a:t>
            </a:r>
            <a:r>
              <a:rPr lang="en-US" dirty="0" err="1" smtClean="0">
                <a:solidFill>
                  <a:schemeClr val="accent5"/>
                </a:solidFill>
              </a:rPr>
              <a:t>bai</a:t>
            </a:r>
            <a:r>
              <a:rPr lang="en-US" dirty="0" smtClean="0"/>
              <a:t>, </a:t>
            </a:r>
            <a:r>
              <a:rPr lang="en-US" dirty="0" smtClean="0">
                <a:solidFill>
                  <a:srgbClr val="FF0000"/>
                </a:solidFill>
              </a:rPr>
              <a:t>and reference sequence information from the reference selected.  </a:t>
            </a:r>
            <a:endParaRPr lang="en-US" dirty="0">
              <a:solidFill>
                <a:srgbClr val="FF0000"/>
              </a:solidFill>
            </a:endParaRPr>
          </a:p>
        </p:txBody>
      </p:sp>
      <p:sp>
        <p:nvSpPr>
          <p:cNvPr id="23" name="TextBox 22"/>
          <p:cNvSpPr txBox="1"/>
          <p:nvPr/>
        </p:nvSpPr>
        <p:spPr>
          <a:xfrm>
            <a:off x="11795671" y="-22600"/>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93893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9198" y="957967"/>
            <a:ext cx="7084535" cy="3351040"/>
          </a:xfrm>
          <a:prstGeom prst="rect">
            <a:avLst/>
          </a:prstGeom>
          <a:ln>
            <a:solidFill>
              <a:schemeClr val="bg1">
                <a:lumMod val="10000"/>
              </a:schemeClr>
            </a:solidFill>
          </a:ln>
        </p:spPr>
      </p:pic>
      <p:sp>
        <p:nvSpPr>
          <p:cNvPr id="4" name="Title 1">
            <a:extLst>
              <a:ext uri="{FF2B5EF4-FFF2-40B4-BE49-F238E27FC236}">
                <a16:creationId xmlns:a16="http://schemas.microsoft.com/office/drawing/2014/main" id="{9AFB0349-C502-D4D6-F134-8A6B824DDF2A}"/>
              </a:ext>
            </a:extLst>
          </p:cNvPr>
          <p:cNvSpPr txBox="1">
            <a:spLocks/>
          </p:cNvSpPr>
          <p:nvPr/>
        </p:nvSpPr>
        <p:spPr>
          <a:xfrm>
            <a:off x="292557" y="294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Selecting a new location in a reference genome with IGV (changing visibility range)</a:t>
            </a:r>
            <a:endParaRPr lang="en-US"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338598" y="1456566"/>
            <a:ext cx="1586039" cy="27513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16861" y="2267665"/>
            <a:ext cx="4121940" cy="4524315"/>
          </a:xfrm>
          <a:prstGeom prst="rect">
            <a:avLst/>
          </a:prstGeom>
          <a:noFill/>
        </p:spPr>
        <p:txBody>
          <a:bodyPr wrap="square" rtlCol="0">
            <a:spAutoFit/>
          </a:bodyPr>
          <a:lstStyle/>
          <a:p>
            <a:r>
              <a:rPr lang="en-US" dirty="0" smtClean="0">
                <a:solidFill>
                  <a:srgbClr val="FFC000"/>
                </a:solidFill>
              </a:rPr>
              <a:t>Change the zoom level for this region to examine the coverage in the file on a larger scale.</a:t>
            </a:r>
          </a:p>
          <a:p>
            <a:endParaRPr lang="en-US" dirty="0">
              <a:solidFill>
                <a:srgbClr val="FFC000"/>
              </a:solidFill>
            </a:endParaRPr>
          </a:p>
          <a:p>
            <a:r>
              <a:rPr lang="en-US" dirty="0" smtClean="0">
                <a:solidFill>
                  <a:srgbClr val="FFC000"/>
                </a:solidFill>
              </a:rPr>
              <a:t>chr6:149,375,541-149,450,594</a:t>
            </a:r>
          </a:p>
          <a:p>
            <a:endParaRPr lang="en-US" dirty="0">
              <a:solidFill>
                <a:srgbClr val="FFC000"/>
              </a:solidFill>
            </a:endParaRPr>
          </a:p>
          <a:p>
            <a:r>
              <a:rPr lang="en-US" dirty="0" smtClean="0">
                <a:solidFill>
                  <a:srgbClr val="FFC000"/>
                </a:solidFill>
              </a:rPr>
              <a:t>Note, zoom in to see coverage re-appears.</a:t>
            </a:r>
          </a:p>
          <a:p>
            <a:endParaRPr lang="en-US" dirty="0">
              <a:solidFill>
                <a:srgbClr val="FFC000"/>
              </a:solidFill>
            </a:endParaRPr>
          </a:p>
          <a:p>
            <a:pPr marL="285750" indent="-285750">
              <a:buFont typeface="Arial" panose="020B0604020202020204" pitchFamily="34" charset="0"/>
              <a:buChar char="•"/>
            </a:pPr>
            <a:r>
              <a:rPr lang="en-US" dirty="0" smtClean="0">
                <a:solidFill>
                  <a:schemeClr val="bg1">
                    <a:lumMod val="10000"/>
                  </a:schemeClr>
                </a:solidFill>
              </a:rPr>
              <a:t>To change the default for displaying coverage to allow viewing at this level go to </a:t>
            </a:r>
          </a:p>
          <a:p>
            <a:pPr marL="742950" lvl="1" indent="-285750">
              <a:buFont typeface="Arial" panose="020B0604020202020204" pitchFamily="34" charset="0"/>
              <a:buChar char="•"/>
            </a:pPr>
            <a:r>
              <a:rPr lang="en-US" dirty="0" smtClean="0">
                <a:solidFill>
                  <a:schemeClr val="bg1">
                    <a:lumMod val="10000"/>
                  </a:schemeClr>
                </a:solidFill>
              </a:rPr>
              <a:t>view&gt;preferences&gt;Alignments</a:t>
            </a:r>
          </a:p>
          <a:p>
            <a:pPr marL="742950" lvl="1" indent="-285750">
              <a:buFont typeface="Arial" panose="020B0604020202020204" pitchFamily="34" charset="0"/>
              <a:buChar char="•"/>
            </a:pPr>
            <a:r>
              <a:rPr lang="en-US" dirty="0" smtClean="0">
                <a:solidFill>
                  <a:schemeClr val="bg1">
                    <a:lumMod val="10000"/>
                  </a:schemeClr>
                </a:solidFill>
              </a:rPr>
              <a:t>In the Alignment Track Options box, change the Visibility range threshold (kb) from 30 to 60 and press “save”.</a:t>
            </a:r>
            <a:endParaRPr lang="en-US" dirty="0">
              <a:solidFill>
                <a:schemeClr val="bg1">
                  <a:lumMod val="1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5" y="5308374"/>
            <a:ext cx="1727245" cy="1500267"/>
          </a:xfrm>
          <a:prstGeom prst="rect">
            <a:avLst/>
          </a:prstGeom>
          <a:ln>
            <a:solidFill>
              <a:srgbClr val="FF0000"/>
            </a:solidFill>
          </a:ln>
        </p:spPr>
      </p:pic>
      <p:sp>
        <p:nvSpPr>
          <p:cNvPr id="8" name="Rectangle 7"/>
          <p:cNvSpPr/>
          <p:nvPr/>
        </p:nvSpPr>
        <p:spPr>
          <a:xfrm>
            <a:off x="709052" y="1101231"/>
            <a:ext cx="258945" cy="1132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2"/>
            <a:endCxn id="7" idx="0"/>
          </p:cNvCxnSpPr>
          <p:nvPr/>
        </p:nvCxnSpPr>
        <p:spPr>
          <a:xfrm>
            <a:off x="838525" y="1214519"/>
            <a:ext cx="71083" cy="40938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5719679" y="3307154"/>
            <a:ext cx="4791876" cy="2507440"/>
          </a:xfrm>
          <a:prstGeom prst="rect">
            <a:avLst/>
          </a:prstGeom>
          <a:solidFill>
            <a:schemeClr val="accent6"/>
          </a:solidFill>
        </p:spPr>
      </p:pic>
      <p:sp>
        <p:nvSpPr>
          <p:cNvPr id="14" name="Rectangle 13"/>
          <p:cNvSpPr/>
          <p:nvPr/>
        </p:nvSpPr>
        <p:spPr>
          <a:xfrm>
            <a:off x="5785804" y="4442527"/>
            <a:ext cx="4612461" cy="32368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060934" y="4936140"/>
            <a:ext cx="4159306" cy="369332"/>
          </a:xfrm>
          <a:prstGeom prst="rect">
            <a:avLst/>
          </a:prstGeom>
          <a:solidFill>
            <a:schemeClr val="accent6"/>
          </a:solidFill>
          <a:ln>
            <a:solidFill>
              <a:schemeClr val="accent6">
                <a:lumMod val="10000"/>
              </a:schemeClr>
            </a:solidFill>
          </a:ln>
        </p:spPr>
        <p:txBody>
          <a:bodyPr wrap="square" rtlCol="0">
            <a:spAutoFit/>
          </a:bodyPr>
          <a:lstStyle/>
          <a:p>
            <a:r>
              <a:rPr lang="en-US" dirty="0" smtClean="0">
                <a:solidFill>
                  <a:schemeClr val="accent6">
                    <a:lumMod val="25000"/>
                  </a:schemeClr>
                </a:solidFill>
              </a:rPr>
              <a:t>Change visibility range threshold to 60 kb.</a:t>
            </a:r>
            <a:endParaRPr lang="en-US" dirty="0">
              <a:solidFill>
                <a:schemeClr val="accent6">
                  <a:lumMod val="25000"/>
                </a:schemeClr>
              </a:solidFill>
            </a:endParaRPr>
          </a:p>
        </p:txBody>
      </p:sp>
      <p:pic>
        <p:nvPicPr>
          <p:cNvPr id="16" name="Picture 15"/>
          <p:cNvPicPr>
            <a:picLocks noChangeAspect="1"/>
          </p:cNvPicPr>
          <p:nvPr/>
        </p:nvPicPr>
        <p:blipFill>
          <a:blip r:embed="rId5"/>
          <a:stretch>
            <a:fillRect/>
          </a:stretch>
        </p:blipFill>
        <p:spPr>
          <a:xfrm>
            <a:off x="8243816" y="588840"/>
            <a:ext cx="3634052" cy="3720167"/>
          </a:xfrm>
          <a:prstGeom prst="rect">
            <a:avLst/>
          </a:prstGeom>
          <a:ln>
            <a:solidFill>
              <a:schemeClr val="bg1">
                <a:lumMod val="10000"/>
              </a:schemeClr>
            </a:solidFill>
          </a:ln>
        </p:spPr>
      </p:pic>
      <p:sp>
        <p:nvSpPr>
          <p:cNvPr id="17" name="TextBox 16"/>
          <p:cNvSpPr txBox="1"/>
          <p:nvPr/>
        </p:nvSpPr>
        <p:spPr>
          <a:xfrm>
            <a:off x="9095448" y="1909720"/>
            <a:ext cx="2128205" cy="2031325"/>
          </a:xfrm>
          <a:prstGeom prst="rect">
            <a:avLst/>
          </a:prstGeom>
          <a:noFill/>
        </p:spPr>
        <p:txBody>
          <a:bodyPr wrap="square" rtlCol="0">
            <a:spAutoFit/>
          </a:bodyPr>
          <a:lstStyle/>
          <a:p>
            <a:r>
              <a:rPr lang="en-US" dirty="0" smtClean="0"/>
              <a:t>Now we can see reads at this level of resolution, </a:t>
            </a:r>
          </a:p>
          <a:p>
            <a:endParaRPr lang="en-US" dirty="0"/>
          </a:p>
          <a:p>
            <a:r>
              <a:rPr lang="en-US" dirty="0" smtClean="0"/>
              <a:t>Note reference just displays gene at this level.</a:t>
            </a:r>
            <a:endParaRPr lang="en-US" dirty="0"/>
          </a:p>
        </p:txBody>
      </p:sp>
      <p:sp>
        <p:nvSpPr>
          <p:cNvPr id="19" name="TextBox 18"/>
          <p:cNvSpPr txBox="1"/>
          <p:nvPr/>
        </p:nvSpPr>
        <p:spPr>
          <a:xfrm>
            <a:off x="11795671" y="-22600"/>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231225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92557" y="294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9268" y="685946"/>
            <a:ext cx="5208138" cy="2929578"/>
          </a:xfrm>
          <a:prstGeom prst="rect">
            <a:avLst/>
          </a:prstGeom>
        </p:spPr>
      </p:pic>
      <p:sp>
        <p:nvSpPr>
          <p:cNvPr id="4" name="Rectangle 3"/>
          <p:cNvSpPr/>
          <p:nvPr/>
        </p:nvSpPr>
        <p:spPr>
          <a:xfrm>
            <a:off x="179268" y="954859"/>
            <a:ext cx="5421663" cy="364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80301" y="1505118"/>
            <a:ext cx="3220630" cy="646331"/>
          </a:xfrm>
          <a:prstGeom prst="rect">
            <a:avLst/>
          </a:prstGeom>
          <a:noFill/>
        </p:spPr>
        <p:txBody>
          <a:bodyPr wrap="square" rtlCol="0">
            <a:spAutoFit/>
          </a:bodyPr>
          <a:lstStyle/>
          <a:p>
            <a:r>
              <a:rPr lang="en-US" dirty="0" smtClean="0">
                <a:solidFill>
                  <a:srgbClr val="FF0000"/>
                </a:solidFill>
              </a:rPr>
              <a:t>Click and drag in this area to select a region to investigate</a:t>
            </a:r>
            <a:endParaRPr lang="en-US" dirty="0">
              <a:solidFill>
                <a:srgbClr val="FF0000"/>
              </a:solidFill>
            </a:endParaRPr>
          </a:p>
        </p:txBody>
      </p:sp>
      <p:sp>
        <p:nvSpPr>
          <p:cNvPr id="6" name="Title 1">
            <a:extLst>
              <a:ext uri="{FF2B5EF4-FFF2-40B4-BE49-F238E27FC236}">
                <a16:creationId xmlns:a16="http://schemas.microsoft.com/office/drawing/2014/main" id="{9AFB0349-C502-D4D6-F134-8A6B824DDF2A}"/>
              </a:ext>
            </a:extLst>
          </p:cNvPr>
          <p:cNvSpPr txBox="1">
            <a:spLocks/>
          </p:cNvSpPr>
          <p:nvPr/>
        </p:nvSpPr>
        <p:spPr>
          <a:xfrm>
            <a:off x="444957" y="1818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Navigating in the IGV Browser Window.</a:t>
            </a:r>
            <a:endParaRPr lang="en-US" u="sng"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779617" y="1577947"/>
            <a:ext cx="1196289" cy="1764147"/>
          </a:xfrm>
          <a:prstGeom prst="rect">
            <a:avLst/>
          </a:prstGeom>
          <a:ln w="19050">
            <a:solidFill>
              <a:schemeClr val="accent4"/>
            </a:solidFill>
          </a:ln>
        </p:spPr>
      </p:pic>
      <p:sp>
        <p:nvSpPr>
          <p:cNvPr id="10" name="Rectangle 9"/>
          <p:cNvSpPr/>
          <p:nvPr/>
        </p:nvSpPr>
        <p:spPr>
          <a:xfrm>
            <a:off x="2047285" y="838346"/>
            <a:ext cx="267037" cy="48065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a:off x="779617" y="1319001"/>
            <a:ext cx="1196289" cy="258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975906" y="1319001"/>
            <a:ext cx="338416" cy="258946"/>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a:off x="5765946" y="685946"/>
            <a:ext cx="6111922" cy="4858635"/>
          </a:xfrm>
          <a:prstGeom prst="rect">
            <a:avLst/>
          </a:prstGeom>
        </p:spPr>
      </p:pic>
      <p:sp>
        <p:nvSpPr>
          <p:cNvPr id="16" name="TextBox 15"/>
          <p:cNvSpPr txBox="1"/>
          <p:nvPr/>
        </p:nvSpPr>
        <p:spPr>
          <a:xfrm>
            <a:off x="308741" y="3867993"/>
            <a:ext cx="509484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4"/>
                </a:solidFill>
              </a:rPr>
              <a:t>At this level of resolution we can see bases are labeled by color in the reference</a:t>
            </a:r>
          </a:p>
          <a:p>
            <a:pPr marL="285750" indent="-285750">
              <a:buFont typeface="Arial" panose="020B0604020202020204" pitchFamily="34" charset="0"/>
              <a:buChar char="•"/>
            </a:pPr>
            <a:r>
              <a:rPr lang="en-US" dirty="0" smtClean="0">
                <a:solidFill>
                  <a:schemeClr val="accent4"/>
                </a:solidFill>
              </a:rPr>
              <a:t>Those reads with base calls differing from the reference are marked by color, those which are the same are grey.</a:t>
            </a:r>
            <a:endParaRPr lang="en-US" dirty="0">
              <a:solidFill>
                <a:schemeClr val="accent4"/>
              </a:solidFill>
            </a:endParaRPr>
          </a:p>
        </p:txBody>
      </p:sp>
      <p:sp>
        <p:nvSpPr>
          <p:cNvPr id="17" name="TextBox 16"/>
          <p:cNvSpPr txBox="1"/>
          <p:nvPr/>
        </p:nvSpPr>
        <p:spPr>
          <a:xfrm>
            <a:off x="8140587" y="653680"/>
            <a:ext cx="2880765" cy="369332"/>
          </a:xfrm>
          <a:prstGeom prst="rect">
            <a:avLst/>
          </a:prstGeom>
          <a:noFill/>
        </p:spPr>
        <p:txBody>
          <a:bodyPr wrap="square" rtlCol="0">
            <a:spAutoFit/>
          </a:bodyPr>
          <a:lstStyle/>
          <a:p>
            <a:r>
              <a:rPr lang="en-US" dirty="0" smtClean="0">
                <a:solidFill>
                  <a:schemeClr val="bg1">
                    <a:lumMod val="10000"/>
                  </a:schemeClr>
                </a:solidFill>
              </a:rPr>
              <a:t>6:149,399,793-149,400,268</a:t>
            </a:r>
            <a:endParaRPr lang="en-US" dirty="0">
              <a:solidFill>
                <a:schemeClr val="bg1">
                  <a:lumMod val="10000"/>
                </a:schemeClr>
              </a:solidFill>
            </a:endParaRPr>
          </a:p>
        </p:txBody>
      </p:sp>
      <p:sp>
        <p:nvSpPr>
          <p:cNvPr id="18" name="Rectangle 17"/>
          <p:cNvSpPr/>
          <p:nvPr/>
        </p:nvSpPr>
        <p:spPr>
          <a:xfrm>
            <a:off x="5765946" y="5122258"/>
            <a:ext cx="6111922" cy="3074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8" idx="1"/>
            <a:endCxn id="16" idx="3"/>
          </p:cNvCxnSpPr>
          <p:nvPr/>
        </p:nvCxnSpPr>
        <p:spPr>
          <a:xfrm flipH="1" flipV="1">
            <a:off x="5403590" y="4606657"/>
            <a:ext cx="362356" cy="6693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765946" y="1982549"/>
            <a:ext cx="6111922" cy="30506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TextBox 21"/>
          <p:cNvSpPr txBox="1"/>
          <p:nvPr/>
        </p:nvSpPr>
        <p:spPr>
          <a:xfrm>
            <a:off x="308741" y="5271435"/>
            <a:ext cx="5094849"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Click and drag in this region to pan manually in the sample. </a:t>
            </a:r>
          </a:p>
          <a:p>
            <a:pPr marL="285750" indent="-285750">
              <a:buFont typeface="Arial" panose="020B0604020202020204" pitchFamily="34" charset="0"/>
              <a:buChar char="•"/>
            </a:pPr>
            <a:r>
              <a:rPr lang="en-US" dirty="0" smtClean="0">
                <a:solidFill>
                  <a:srgbClr val="002060"/>
                </a:solidFill>
              </a:rPr>
              <a:t>Scroll in this region to view more reads and files.</a:t>
            </a:r>
            <a:endParaRPr lang="en-US" dirty="0">
              <a:solidFill>
                <a:srgbClr val="002060"/>
              </a:solidFill>
            </a:endParaRPr>
          </a:p>
        </p:txBody>
      </p:sp>
      <p:cxnSp>
        <p:nvCxnSpPr>
          <p:cNvPr id="23" name="Straight Arrow Connector 22"/>
          <p:cNvCxnSpPr>
            <a:stCxn id="21" idx="1"/>
            <a:endCxn id="22" idx="3"/>
          </p:cNvCxnSpPr>
          <p:nvPr/>
        </p:nvCxnSpPr>
        <p:spPr>
          <a:xfrm flipH="1">
            <a:off x="5403590" y="3507898"/>
            <a:ext cx="362356" cy="222520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795671" y="-22600"/>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212649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444957" y="1818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Navigating in the IGV Browser Window.</a:t>
            </a:r>
            <a:endParaRPr lang="en-US"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4957" y="838346"/>
            <a:ext cx="8001036" cy="3872842"/>
          </a:xfrm>
          <a:prstGeom prst="rect">
            <a:avLst/>
          </a:prstGeom>
        </p:spPr>
      </p:pic>
      <p:sp>
        <p:nvSpPr>
          <p:cNvPr id="5" name="Rectangle 4"/>
          <p:cNvSpPr/>
          <p:nvPr/>
        </p:nvSpPr>
        <p:spPr>
          <a:xfrm>
            <a:off x="7297271" y="1039906"/>
            <a:ext cx="1148722" cy="1882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16122" y="208311"/>
            <a:ext cx="2859742" cy="646331"/>
          </a:xfrm>
          <a:prstGeom prst="rect">
            <a:avLst/>
          </a:prstGeom>
          <a:noFill/>
        </p:spPr>
        <p:txBody>
          <a:bodyPr wrap="square" rtlCol="0">
            <a:spAutoFit/>
          </a:bodyPr>
          <a:lstStyle/>
          <a:p>
            <a:r>
              <a:rPr lang="en-US" dirty="0" smtClean="0">
                <a:solidFill>
                  <a:srgbClr val="FF0000"/>
                </a:solidFill>
              </a:rPr>
              <a:t>Zoom in and out manually with ‘+’ and ‘-’ buttons here.</a:t>
            </a:r>
            <a:endParaRPr lang="en-US" dirty="0">
              <a:solidFill>
                <a:srgbClr val="FF0000"/>
              </a:solidFill>
            </a:endParaRPr>
          </a:p>
        </p:txBody>
      </p:sp>
      <p:sp>
        <p:nvSpPr>
          <p:cNvPr id="7" name="TextBox 6"/>
          <p:cNvSpPr txBox="1"/>
          <p:nvPr/>
        </p:nvSpPr>
        <p:spPr>
          <a:xfrm>
            <a:off x="1341428" y="744071"/>
            <a:ext cx="3006455" cy="369332"/>
          </a:xfrm>
          <a:prstGeom prst="rect">
            <a:avLst/>
          </a:prstGeom>
          <a:noFill/>
        </p:spPr>
        <p:txBody>
          <a:bodyPr wrap="square" rtlCol="0">
            <a:spAutoFit/>
          </a:bodyPr>
          <a:lstStyle/>
          <a:p>
            <a:r>
              <a:rPr lang="en-US" dirty="0" smtClean="0">
                <a:solidFill>
                  <a:schemeClr val="bg1">
                    <a:lumMod val="10000"/>
                  </a:schemeClr>
                </a:solidFill>
              </a:rPr>
              <a:t>6:149,399,226-149,400,834</a:t>
            </a:r>
            <a:endParaRPr lang="en-US" dirty="0">
              <a:solidFill>
                <a:schemeClr val="bg1">
                  <a:lumMod val="10000"/>
                </a:schemeClr>
              </a:solidFill>
            </a:endParaRPr>
          </a:p>
        </p:txBody>
      </p:sp>
      <p:sp>
        <p:nvSpPr>
          <p:cNvPr id="8" name="TextBox 7"/>
          <p:cNvSpPr txBox="1"/>
          <p:nvPr/>
        </p:nvSpPr>
        <p:spPr>
          <a:xfrm>
            <a:off x="8611841" y="1039906"/>
            <a:ext cx="2949388" cy="3970318"/>
          </a:xfrm>
          <a:prstGeom prst="rect">
            <a:avLst/>
          </a:prstGeom>
          <a:noFill/>
          <a:ln>
            <a:solidFill>
              <a:schemeClr val="accent1"/>
            </a:solidFill>
          </a:ln>
        </p:spPr>
        <p:txBody>
          <a:bodyPr wrap="square" rtlCol="0">
            <a:spAutoFit/>
          </a:bodyPr>
          <a:lstStyle/>
          <a:p>
            <a:r>
              <a:rPr lang="en-US" dirty="0" smtClean="0"/>
              <a:t>Notice at this level of resolution that reads are sometimes displayed with different colors. </a:t>
            </a:r>
          </a:p>
          <a:p>
            <a:endParaRPr lang="en-US" dirty="0"/>
          </a:p>
          <a:p>
            <a:r>
              <a:rPr lang="en-US" dirty="0" smtClean="0">
                <a:solidFill>
                  <a:srgbClr val="D53F3F"/>
                </a:solidFill>
              </a:rPr>
              <a:t>Red indicates there is possible evidence of deletion</a:t>
            </a:r>
          </a:p>
          <a:p>
            <a:endParaRPr lang="en-US" dirty="0">
              <a:solidFill>
                <a:srgbClr val="D53F3F"/>
              </a:solidFill>
            </a:endParaRPr>
          </a:p>
          <a:p>
            <a:r>
              <a:rPr lang="en-US" dirty="0" smtClean="0">
                <a:solidFill>
                  <a:schemeClr val="accent1"/>
                </a:solidFill>
              </a:rPr>
              <a:t>Blue indicates that there is possible evidence of an insertion</a:t>
            </a:r>
          </a:p>
          <a:p>
            <a:endParaRPr lang="en-US" dirty="0">
              <a:solidFill>
                <a:srgbClr val="3AAD3A"/>
              </a:solidFill>
            </a:endParaRPr>
          </a:p>
          <a:p>
            <a:r>
              <a:rPr lang="en-US" dirty="0" smtClean="0">
                <a:solidFill>
                  <a:srgbClr val="3AAD3A"/>
                </a:solidFill>
              </a:rPr>
              <a:t>Green indicates orientation of the read orientation RL</a:t>
            </a:r>
          </a:p>
        </p:txBody>
      </p:sp>
      <p:sp>
        <p:nvSpPr>
          <p:cNvPr id="10" name="TextBox 9"/>
          <p:cNvSpPr txBox="1"/>
          <p:nvPr/>
        </p:nvSpPr>
        <p:spPr>
          <a:xfrm>
            <a:off x="2947387" y="4648435"/>
            <a:ext cx="5625354" cy="2308324"/>
          </a:xfrm>
          <a:prstGeom prst="rect">
            <a:avLst/>
          </a:prstGeom>
          <a:noFill/>
        </p:spPr>
        <p:txBody>
          <a:bodyPr wrap="square" rtlCol="0">
            <a:spAutoFit/>
          </a:bodyPr>
          <a:lstStyle/>
          <a:p>
            <a:r>
              <a:rPr lang="en-US" dirty="0" smtClean="0"/>
              <a:t>We can change what the colors refer to, by </a:t>
            </a:r>
            <a:r>
              <a:rPr lang="en-US" b="1" dirty="0" smtClean="0"/>
              <a:t>right clicking </a:t>
            </a:r>
            <a:r>
              <a:rPr lang="en-US" dirty="0" smtClean="0"/>
              <a:t>in the read display area (we can see it is insert size (red and blue) and pair orientation (shades of blue and green) by default).  For more info about interpreting these see:</a:t>
            </a:r>
          </a:p>
          <a:p>
            <a:endParaRPr lang="en-US" dirty="0"/>
          </a:p>
          <a:p>
            <a:r>
              <a:rPr lang="en-US" dirty="0">
                <a:hlinkClick r:id="rId3"/>
              </a:rPr>
              <a:t>https://</a:t>
            </a:r>
            <a:r>
              <a:rPr lang="en-US" dirty="0" smtClean="0">
                <a:hlinkClick r:id="rId3"/>
              </a:rPr>
              <a:t>software.broadinstitute.org/software/igv/interpreting_pair_orientations</a:t>
            </a:r>
            <a:endParaRPr lang="en-US" dirty="0" smtClean="0"/>
          </a:p>
          <a:p>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61" y="2399223"/>
            <a:ext cx="2675869" cy="4094541"/>
          </a:xfrm>
          <a:prstGeom prst="rect">
            <a:avLst/>
          </a:prstGeom>
          <a:ln>
            <a:solidFill>
              <a:schemeClr val="bg1">
                <a:lumMod val="10000"/>
              </a:schemeClr>
            </a:solidFill>
          </a:ln>
        </p:spPr>
      </p:pic>
      <p:sp>
        <p:nvSpPr>
          <p:cNvPr id="13" name="TextBox 12"/>
          <p:cNvSpPr txBox="1"/>
          <p:nvPr/>
        </p:nvSpPr>
        <p:spPr>
          <a:xfrm>
            <a:off x="11795671" y="-22600"/>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421998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444957" y="1818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Navigating in the IGV Browser Window.</a:t>
            </a:r>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1521" y="730770"/>
            <a:ext cx="11182267" cy="4783143"/>
          </a:xfrm>
          <a:prstGeom prst="rect">
            <a:avLst/>
          </a:prstGeom>
        </p:spPr>
      </p:pic>
      <p:sp>
        <p:nvSpPr>
          <p:cNvPr id="4" name="TextBox 3"/>
          <p:cNvSpPr txBox="1"/>
          <p:nvPr/>
        </p:nvSpPr>
        <p:spPr>
          <a:xfrm>
            <a:off x="1461247" y="653680"/>
            <a:ext cx="6938682" cy="369332"/>
          </a:xfrm>
          <a:prstGeom prst="rect">
            <a:avLst/>
          </a:prstGeom>
          <a:noFill/>
        </p:spPr>
        <p:txBody>
          <a:bodyPr wrap="square" rtlCol="0">
            <a:spAutoFit/>
          </a:bodyPr>
          <a:lstStyle/>
          <a:p>
            <a:r>
              <a:rPr lang="en-US" dirty="0" smtClean="0"/>
              <a:t>6:149,400,156-149,400,194</a:t>
            </a:r>
            <a:endParaRPr lang="en-US" dirty="0"/>
          </a:p>
        </p:txBody>
      </p:sp>
      <p:sp>
        <p:nvSpPr>
          <p:cNvPr id="6" name="Rectangle 5"/>
          <p:cNvSpPr/>
          <p:nvPr/>
        </p:nvSpPr>
        <p:spPr>
          <a:xfrm>
            <a:off x="444957" y="2976282"/>
            <a:ext cx="1706572" cy="8785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024180" y="3343835"/>
            <a:ext cx="2307208" cy="8785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5262" y="5782270"/>
            <a:ext cx="7686031" cy="923330"/>
          </a:xfrm>
          <a:prstGeom prst="rect">
            <a:avLst/>
          </a:prstGeom>
          <a:noFill/>
        </p:spPr>
        <p:txBody>
          <a:bodyPr wrap="square" rtlCol="0">
            <a:spAutoFit/>
          </a:bodyPr>
          <a:lstStyle/>
          <a:p>
            <a:r>
              <a:rPr lang="en-US" dirty="0" smtClean="0">
                <a:solidFill>
                  <a:schemeClr val="tx2">
                    <a:lumMod val="75000"/>
                  </a:schemeClr>
                </a:solidFill>
              </a:rPr>
              <a:t>By Default, at this higher level of resolution the actual reference and base character is shown, we can see that they are also shaded lighter and darker by default depending on the quality value.</a:t>
            </a:r>
            <a:endParaRPr lang="en-US" dirty="0">
              <a:solidFill>
                <a:schemeClr val="tx2">
                  <a:lumMod val="75000"/>
                </a:schemeClr>
              </a:solidFill>
            </a:endParaRPr>
          </a:p>
        </p:txBody>
      </p:sp>
      <p:sp>
        <p:nvSpPr>
          <p:cNvPr id="9" name="TextBox 8"/>
          <p:cNvSpPr txBox="1"/>
          <p:nvPr/>
        </p:nvSpPr>
        <p:spPr>
          <a:xfrm>
            <a:off x="11795671" y="-22600"/>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85198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444957" y="1818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Changing IGV Window Options</a:t>
            </a:r>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141" r="48578"/>
          <a:stretch/>
        </p:blipFill>
        <p:spPr>
          <a:xfrm>
            <a:off x="5867091" y="119100"/>
            <a:ext cx="2174249" cy="6608448"/>
          </a:xfrm>
          <a:prstGeom prst="rect">
            <a:avLst/>
          </a:prstGeom>
          <a:ln>
            <a:solidFill>
              <a:schemeClr val="bg1">
                <a:lumMod val="10000"/>
              </a:schemeClr>
            </a:solidFill>
          </a:ln>
        </p:spPr>
      </p:pic>
      <p:sp>
        <p:nvSpPr>
          <p:cNvPr id="4" name="TextBox 3"/>
          <p:cNvSpPr txBox="1"/>
          <p:nvPr/>
        </p:nvSpPr>
        <p:spPr>
          <a:xfrm>
            <a:off x="97992" y="1001666"/>
            <a:ext cx="5656731" cy="5632311"/>
          </a:xfrm>
          <a:prstGeom prst="rect">
            <a:avLst/>
          </a:prstGeom>
          <a:noFill/>
        </p:spPr>
        <p:txBody>
          <a:bodyPr wrap="square" rtlCol="0">
            <a:spAutoFit/>
          </a:bodyPr>
          <a:lstStyle/>
          <a:p>
            <a:r>
              <a:rPr lang="en-US" dirty="0" smtClean="0"/>
              <a:t>In the right click menu, we can toggle the options in the display window, for instance, we can:</a:t>
            </a:r>
          </a:p>
          <a:p>
            <a:pPr marL="800100" lvl="1" indent="-342900">
              <a:buFont typeface="+mj-lt"/>
              <a:buAutoNum type="arabicPeriod"/>
            </a:pPr>
            <a:r>
              <a:rPr lang="en-US" dirty="0" smtClean="0"/>
              <a:t>Change the name on the left, with rename track…</a:t>
            </a:r>
          </a:p>
          <a:p>
            <a:pPr marL="800100" lvl="1" indent="-342900">
              <a:buFont typeface="+mj-lt"/>
              <a:buAutoNum type="arabicPeriod"/>
            </a:pPr>
            <a:r>
              <a:rPr lang="en-US" dirty="0" smtClean="0"/>
              <a:t>Change the Experiment type (other, RNA, 3</a:t>
            </a:r>
            <a:r>
              <a:rPr lang="en-US" baseline="30000" dirty="0" smtClean="0"/>
              <a:t>rd</a:t>
            </a:r>
            <a:r>
              <a:rPr lang="en-US" dirty="0" smtClean="0"/>
              <a:t> gen)</a:t>
            </a:r>
          </a:p>
          <a:p>
            <a:pPr marL="800100" lvl="1" indent="-342900">
              <a:buFont typeface="+mj-lt"/>
              <a:buAutoNum type="arabicPeriod"/>
            </a:pPr>
            <a:r>
              <a:rPr lang="en-US" dirty="0" smtClean="0"/>
              <a:t>Add additional alignments</a:t>
            </a:r>
          </a:p>
          <a:p>
            <a:pPr marL="800100" lvl="1" indent="-342900">
              <a:buFont typeface="+mj-lt"/>
              <a:buAutoNum type="arabicPeriod"/>
            </a:pPr>
            <a:r>
              <a:rPr lang="en-US" dirty="0" smtClean="0"/>
              <a:t>Group alignments, </a:t>
            </a:r>
          </a:p>
          <a:p>
            <a:pPr marL="800100" lvl="1" indent="-342900">
              <a:buFont typeface="+mj-lt"/>
              <a:buAutoNum type="arabicPeriod"/>
            </a:pPr>
            <a:r>
              <a:rPr lang="en-US" dirty="0" smtClean="0"/>
              <a:t>Sort alignments,</a:t>
            </a:r>
          </a:p>
          <a:p>
            <a:pPr marL="800100" lvl="1" indent="-342900">
              <a:buFont typeface="+mj-lt"/>
              <a:buAutoNum type="arabicPeriod"/>
            </a:pPr>
            <a:r>
              <a:rPr lang="en-US" dirty="0" smtClean="0"/>
              <a:t>Color alignments,</a:t>
            </a:r>
          </a:p>
          <a:p>
            <a:pPr marL="800100" lvl="1" indent="-342900">
              <a:buFont typeface="+mj-lt"/>
              <a:buAutoNum type="arabicPeriod"/>
            </a:pPr>
            <a:r>
              <a:rPr lang="en-US" dirty="0" smtClean="0"/>
              <a:t>Repack – redisplay</a:t>
            </a:r>
          </a:p>
          <a:p>
            <a:pPr marL="800100" lvl="1" indent="-342900">
              <a:buFont typeface="+mj-lt"/>
              <a:buAutoNum type="arabicPeriod"/>
            </a:pPr>
            <a:r>
              <a:rPr lang="en-US" dirty="0" smtClean="0"/>
              <a:t>Toggle shading characters (darker for higher quality)</a:t>
            </a:r>
          </a:p>
          <a:p>
            <a:pPr marL="800100" lvl="1" indent="-342900">
              <a:buFont typeface="+mj-lt"/>
              <a:buAutoNum type="arabicPeriod"/>
            </a:pPr>
            <a:r>
              <a:rPr lang="en-US" dirty="0" smtClean="0"/>
              <a:t>Toggle Whether the mismatched bases are highlighted.</a:t>
            </a:r>
          </a:p>
          <a:p>
            <a:pPr marL="800100" lvl="1" indent="-342900">
              <a:buFont typeface="+mj-lt"/>
              <a:buAutoNum type="arabicPeriod"/>
            </a:pPr>
            <a:r>
              <a:rPr lang="en-US" dirty="0" smtClean="0"/>
              <a:t>Toggle Whether all of the bases are shown</a:t>
            </a:r>
            <a:endParaRPr lang="en-US" dirty="0"/>
          </a:p>
          <a:p>
            <a:pPr marL="800100" lvl="1" indent="-342900">
              <a:buFont typeface="+mj-lt"/>
              <a:buAutoNum type="arabicPeriod"/>
            </a:pPr>
            <a:r>
              <a:rPr lang="en-US" dirty="0" smtClean="0"/>
              <a:t>Toggle quick consensus mode (only highlight alternative bases If consensus of base calls at loci [mode] is different.</a:t>
            </a:r>
          </a:p>
          <a:p>
            <a:pPr marL="800100" lvl="1" indent="-342900">
              <a:buFont typeface="+mj-lt"/>
              <a:buAutoNum type="arabicPeriod"/>
            </a:pPr>
            <a:r>
              <a:rPr lang="en-US" dirty="0" smtClean="0"/>
              <a:t>Toggle display to show pairs (and identify inserts)</a:t>
            </a:r>
          </a:p>
          <a:p>
            <a:pPr marL="800100" lvl="1" indent="-342900">
              <a:buFont typeface="+mj-lt"/>
              <a:buAutoNum type="arabicPeriod"/>
            </a:pPr>
            <a:r>
              <a:rPr lang="en-US" dirty="0" smtClean="0"/>
              <a:t>Change insert options.</a:t>
            </a:r>
          </a:p>
          <a:p>
            <a:pPr marL="800100" lvl="1" indent="-342900">
              <a:buFont typeface="+mj-lt"/>
              <a:buAutoNum type="arabicPeriod"/>
            </a:pPr>
            <a:endParaRPr lang="en-US" dirty="0" smtClean="0"/>
          </a:p>
        </p:txBody>
      </p:sp>
      <p:pic>
        <p:nvPicPr>
          <p:cNvPr id="5" name="Picture 4"/>
          <p:cNvPicPr>
            <a:picLocks noChangeAspect="1"/>
          </p:cNvPicPr>
          <p:nvPr/>
        </p:nvPicPr>
        <p:blipFill>
          <a:blip r:embed="rId3"/>
          <a:stretch>
            <a:fillRect/>
          </a:stretch>
        </p:blipFill>
        <p:spPr>
          <a:xfrm>
            <a:off x="10240665" y="3482767"/>
            <a:ext cx="1696961" cy="2147025"/>
          </a:xfrm>
          <a:prstGeom prst="rect">
            <a:avLst/>
          </a:prstGeom>
        </p:spPr>
      </p:pic>
      <p:pic>
        <p:nvPicPr>
          <p:cNvPr id="6" name="Picture 5"/>
          <p:cNvPicPr>
            <a:picLocks noChangeAspect="1"/>
          </p:cNvPicPr>
          <p:nvPr/>
        </p:nvPicPr>
        <p:blipFill>
          <a:blip r:embed="rId4"/>
          <a:stretch>
            <a:fillRect/>
          </a:stretch>
        </p:blipFill>
        <p:spPr>
          <a:xfrm>
            <a:off x="8648980" y="172659"/>
            <a:ext cx="1076325" cy="657225"/>
          </a:xfrm>
          <a:prstGeom prst="rect">
            <a:avLst/>
          </a:prstGeom>
        </p:spPr>
      </p:pic>
      <p:cxnSp>
        <p:nvCxnSpPr>
          <p:cNvPr id="8" name="Straight Arrow Connector 7"/>
          <p:cNvCxnSpPr>
            <a:endCxn id="6" idx="1"/>
          </p:cNvCxnSpPr>
          <p:nvPr/>
        </p:nvCxnSpPr>
        <p:spPr>
          <a:xfrm flipV="1">
            <a:off x="8041340" y="501272"/>
            <a:ext cx="607640" cy="47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041340" y="744071"/>
            <a:ext cx="2303931" cy="63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5"/>
          <a:stretch>
            <a:fillRect/>
          </a:stretch>
        </p:blipFill>
        <p:spPr>
          <a:xfrm>
            <a:off x="10345271" y="76459"/>
            <a:ext cx="1526833" cy="2319897"/>
          </a:xfrm>
          <a:prstGeom prst="rect">
            <a:avLst/>
          </a:prstGeom>
        </p:spPr>
      </p:pic>
      <p:pic>
        <p:nvPicPr>
          <p:cNvPr id="24" name="Picture 23"/>
          <p:cNvPicPr>
            <a:picLocks noChangeAspect="1"/>
          </p:cNvPicPr>
          <p:nvPr/>
        </p:nvPicPr>
        <p:blipFill>
          <a:blip r:embed="rId6"/>
          <a:stretch>
            <a:fillRect/>
          </a:stretch>
        </p:blipFill>
        <p:spPr>
          <a:xfrm>
            <a:off x="8268990" y="1640541"/>
            <a:ext cx="1819275" cy="2571750"/>
          </a:xfrm>
          <a:prstGeom prst="rect">
            <a:avLst/>
          </a:prstGeom>
        </p:spPr>
      </p:pic>
      <p:cxnSp>
        <p:nvCxnSpPr>
          <p:cNvPr id="26" name="Elbow Connector 25"/>
          <p:cNvCxnSpPr>
            <a:endCxn id="5" idx="1"/>
          </p:cNvCxnSpPr>
          <p:nvPr/>
        </p:nvCxnSpPr>
        <p:spPr>
          <a:xfrm rot="16200000" flipH="1">
            <a:off x="7802672" y="2118286"/>
            <a:ext cx="2781267" cy="2094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041340" y="1775012"/>
            <a:ext cx="1046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041340" y="1640541"/>
            <a:ext cx="295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93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Changing IGV Window Options (2)</a:t>
            </a:r>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141" r="48578"/>
          <a:stretch/>
        </p:blipFill>
        <p:spPr>
          <a:xfrm>
            <a:off x="5867091" y="119100"/>
            <a:ext cx="2174249" cy="6608448"/>
          </a:xfrm>
          <a:prstGeom prst="rect">
            <a:avLst/>
          </a:prstGeom>
          <a:ln>
            <a:solidFill>
              <a:schemeClr val="bg1">
                <a:lumMod val="10000"/>
              </a:schemeClr>
            </a:solidFill>
          </a:ln>
        </p:spPr>
      </p:pic>
      <p:sp>
        <p:nvSpPr>
          <p:cNvPr id="4" name="TextBox 3"/>
          <p:cNvSpPr txBox="1"/>
          <p:nvPr/>
        </p:nvSpPr>
        <p:spPr>
          <a:xfrm>
            <a:off x="210360" y="976402"/>
            <a:ext cx="5656731" cy="5632311"/>
          </a:xfrm>
          <a:prstGeom prst="rect">
            <a:avLst/>
          </a:prstGeom>
          <a:noFill/>
        </p:spPr>
        <p:txBody>
          <a:bodyPr wrap="square" rtlCol="0">
            <a:spAutoFit/>
          </a:bodyPr>
          <a:lstStyle/>
          <a:p>
            <a:r>
              <a:rPr lang="en-US" dirty="0" smtClean="0"/>
              <a:t>In the right click menu, we can toggle the options in the display window, for instance, we can:</a:t>
            </a:r>
          </a:p>
          <a:p>
            <a:pPr lvl="1"/>
            <a:r>
              <a:rPr lang="en-US" dirty="0" smtClean="0"/>
              <a:t>14. Change the vertical resolution (scrunch in the rows to show them all at once (squished), maximum detail (Expanded), and medium detail (Collapsed)).</a:t>
            </a:r>
          </a:p>
          <a:p>
            <a:pPr lvl="1"/>
            <a:r>
              <a:rPr lang="en-US" dirty="0" smtClean="0"/>
              <a:t>15. Select a specific read by it’s name [if you happened to know it]. </a:t>
            </a:r>
          </a:p>
          <a:p>
            <a:pPr lvl="1"/>
            <a:r>
              <a:rPr lang="en-US" dirty="0" smtClean="0"/>
              <a:t>16. Clear your selection. </a:t>
            </a:r>
          </a:p>
          <a:p>
            <a:pPr lvl="1"/>
            <a:r>
              <a:rPr lang="en-US" dirty="0" smtClean="0"/>
              <a:t>17. Copy the consensus (only for the selected region).</a:t>
            </a:r>
          </a:p>
          <a:p>
            <a:pPr lvl="1"/>
            <a:r>
              <a:rPr lang="en-US" dirty="0" smtClean="0"/>
              <a:t>18. Display a sashimi plot [more useful for RNA sequences].</a:t>
            </a:r>
          </a:p>
          <a:p>
            <a:pPr lvl="1"/>
            <a:r>
              <a:rPr lang="en-US" dirty="0" smtClean="0"/>
              <a:t>19. Show and hide default tracks (junctions off by default, really only useful for RNA-</a:t>
            </a:r>
            <a:r>
              <a:rPr lang="en-US" dirty="0" err="1" smtClean="0"/>
              <a:t>Seq</a:t>
            </a:r>
            <a:r>
              <a:rPr lang="en-US" dirty="0" smtClean="0"/>
              <a:t>).</a:t>
            </a:r>
          </a:p>
          <a:p>
            <a:pPr lvl="1"/>
            <a:r>
              <a:rPr lang="en-US" dirty="0" smtClean="0"/>
              <a:t>20. Can save images of the current display</a:t>
            </a:r>
          </a:p>
          <a:p>
            <a:pPr lvl="1"/>
            <a:r>
              <a:rPr lang="en-US" dirty="0" smtClean="0"/>
              <a:t>21. You can select specific alignments, and export them.</a:t>
            </a:r>
          </a:p>
          <a:p>
            <a:pPr lvl="1"/>
            <a:r>
              <a:rPr lang="en-US" dirty="0" smtClean="0"/>
              <a:t>22. If you have a lot of tracks you can export track names to read them back in later.</a:t>
            </a:r>
          </a:p>
          <a:p>
            <a:pPr lvl="1"/>
            <a:r>
              <a:rPr lang="en-US" dirty="0" smtClean="0"/>
              <a:t>23. Remove the track (you will have to add it back later to interpret it again).</a:t>
            </a:r>
          </a:p>
        </p:txBody>
      </p:sp>
      <p:pic>
        <p:nvPicPr>
          <p:cNvPr id="5" name="Picture 4"/>
          <p:cNvPicPr>
            <a:picLocks noChangeAspect="1"/>
          </p:cNvPicPr>
          <p:nvPr/>
        </p:nvPicPr>
        <p:blipFill>
          <a:blip r:embed="rId3"/>
          <a:stretch>
            <a:fillRect/>
          </a:stretch>
        </p:blipFill>
        <p:spPr>
          <a:xfrm>
            <a:off x="10240665" y="3482767"/>
            <a:ext cx="1696961" cy="2147025"/>
          </a:xfrm>
          <a:prstGeom prst="rect">
            <a:avLst/>
          </a:prstGeom>
        </p:spPr>
      </p:pic>
      <p:pic>
        <p:nvPicPr>
          <p:cNvPr id="6" name="Picture 5"/>
          <p:cNvPicPr>
            <a:picLocks noChangeAspect="1"/>
          </p:cNvPicPr>
          <p:nvPr/>
        </p:nvPicPr>
        <p:blipFill>
          <a:blip r:embed="rId4"/>
          <a:stretch>
            <a:fillRect/>
          </a:stretch>
        </p:blipFill>
        <p:spPr>
          <a:xfrm>
            <a:off x="8648980" y="172659"/>
            <a:ext cx="1076325" cy="657225"/>
          </a:xfrm>
          <a:prstGeom prst="rect">
            <a:avLst/>
          </a:prstGeom>
        </p:spPr>
      </p:pic>
      <p:cxnSp>
        <p:nvCxnSpPr>
          <p:cNvPr id="8" name="Straight Arrow Connector 7"/>
          <p:cNvCxnSpPr>
            <a:endCxn id="6" idx="1"/>
          </p:cNvCxnSpPr>
          <p:nvPr/>
        </p:nvCxnSpPr>
        <p:spPr>
          <a:xfrm flipV="1">
            <a:off x="8041340" y="501272"/>
            <a:ext cx="607640" cy="47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041340" y="744071"/>
            <a:ext cx="2303931" cy="63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5"/>
          <a:stretch>
            <a:fillRect/>
          </a:stretch>
        </p:blipFill>
        <p:spPr>
          <a:xfrm>
            <a:off x="10345271" y="76459"/>
            <a:ext cx="1526833" cy="2319897"/>
          </a:xfrm>
          <a:prstGeom prst="rect">
            <a:avLst/>
          </a:prstGeom>
        </p:spPr>
      </p:pic>
      <p:pic>
        <p:nvPicPr>
          <p:cNvPr id="24" name="Picture 23"/>
          <p:cNvPicPr>
            <a:picLocks noChangeAspect="1"/>
          </p:cNvPicPr>
          <p:nvPr/>
        </p:nvPicPr>
        <p:blipFill>
          <a:blip r:embed="rId6"/>
          <a:stretch>
            <a:fillRect/>
          </a:stretch>
        </p:blipFill>
        <p:spPr>
          <a:xfrm>
            <a:off x="8268990" y="1640541"/>
            <a:ext cx="1819275" cy="2571750"/>
          </a:xfrm>
          <a:prstGeom prst="rect">
            <a:avLst/>
          </a:prstGeom>
        </p:spPr>
      </p:pic>
      <p:cxnSp>
        <p:nvCxnSpPr>
          <p:cNvPr id="26" name="Elbow Connector 25"/>
          <p:cNvCxnSpPr>
            <a:endCxn id="5" idx="1"/>
          </p:cNvCxnSpPr>
          <p:nvPr/>
        </p:nvCxnSpPr>
        <p:spPr>
          <a:xfrm rot="16200000" flipH="1">
            <a:off x="7802672" y="2118286"/>
            <a:ext cx="2781267" cy="2094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041340" y="1775012"/>
            <a:ext cx="1046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041340" y="1640541"/>
            <a:ext cx="295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9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Displaying info about a specific base call</a:t>
            </a:r>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25506" y="641626"/>
            <a:ext cx="8220635" cy="3964513"/>
          </a:xfrm>
          <a:prstGeom prst="rect">
            <a:avLst/>
          </a:prstGeom>
          <a:ln>
            <a:solidFill>
              <a:schemeClr val="bg1">
                <a:lumMod val="10000"/>
              </a:schemeClr>
            </a:solidFill>
          </a:ln>
        </p:spPr>
      </p:pic>
      <p:sp>
        <p:nvSpPr>
          <p:cNvPr id="4" name="Rectangle 3"/>
          <p:cNvSpPr/>
          <p:nvPr/>
        </p:nvSpPr>
        <p:spPr>
          <a:xfrm>
            <a:off x="5737412" y="928495"/>
            <a:ext cx="1757082" cy="1034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77905" y="4901160"/>
            <a:ext cx="5567084" cy="1235590"/>
            <a:chOff x="277905" y="4901160"/>
            <a:chExt cx="5567084" cy="1235590"/>
          </a:xfrm>
        </p:grpSpPr>
        <p:sp>
          <p:nvSpPr>
            <p:cNvPr id="5" name="TextBox 4"/>
            <p:cNvSpPr txBox="1"/>
            <p:nvPr/>
          </p:nvSpPr>
          <p:spPr>
            <a:xfrm>
              <a:off x="277905" y="4936421"/>
              <a:ext cx="3612777" cy="1200329"/>
            </a:xfrm>
            <a:prstGeom prst="rect">
              <a:avLst/>
            </a:prstGeom>
            <a:noFill/>
          </p:spPr>
          <p:txBody>
            <a:bodyPr wrap="square" rtlCol="0">
              <a:spAutoFit/>
            </a:bodyPr>
            <a:lstStyle/>
            <a:p>
              <a:r>
                <a:rPr lang="en-US" dirty="0" smtClean="0">
                  <a:solidFill>
                    <a:srgbClr val="FF0000"/>
                  </a:solidFill>
                </a:rPr>
                <a:t>Information can be toggled to be displayed:</a:t>
              </a:r>
            </a:p>
            <a:p>
              <a:pPr marL="342900" indent="-342900">
                <a:buAutoNum type="arabicPeriod"/>
              </a:pPr>
              <a:r>
                <a:rPr lang="en-US" dirty="0" smtClean="0">
                  <a:solidFill>
                    <a:srgbClr val="FF0000"/>
                  </a:solidFill>
                </a:rPr>
                <a:t>On mouse-button click.</a:t>
              </a:r>
            </a:p>
            <a:p>
              <a:pPr marL="342900" indent="-342900">
                <a:buAutoNum type="arabicPeriod"/>
              </a:pPr>
              <a:r>
                <a:rPr lang="en-US" dirty="0" smtClean="0">
                  <a:solidFill>
                    <a:srgbClr val="FF0000"/>
                  </a:solidFill>
                </a:rPr>
                <a:t>On mouse-cursor hover.</a:t>
              </a:r>
              <a:endParaRPr lang="en-US" dirty="0">
                <a:solidFill>
                  <a:srgbClr val="FF0000"/>
                </a:solidFill>
              </a:endParaRPr>
            </a:p>
          </p:txBody>
        </p:sp>
        <p:sp>
          <p:nvSpPr>
            <p:cNvPr id="6" name="TextBox 5"/>
            <p:cNvSpPr txBox="1"/>
            <p:nvPr/>
          </p:nvSpPr>
          <p:spPr>
            <a:xfrm>
              <a:off x="3971365" y="4901160"/>
              <a:ext cx="1873624" cy="1200329"/>
            </a:xfrm>
            <a:prstGeom prst="rect">
              <a:avLst/>
            </a:prstGeom>
            <a:noFill/>
          </p:spPr>
          <p:txBody>
            <a:bodyPr wrap="square" rtlCol="0">
              <a:spAutoFit/>
            </a:bodyPr>
            <a:lstStyle/>
            <a:p>
              <a:r>
                <a:rPr lang="en-US" dirty="0" smtClean="0">
                  <a:solidFill>
                    <a:srgbClr val="FF0000"/>
                  </a:solidFill>
                </a:rPr>
                <a:t>Can be persisted to compare. </a:t>
              </a:r>
            </a:p>
            <a:p>
              <a:endParaRPr lang="en-US" dirty="0">
                <a:solidFill>
                  <a:srgbClr val="FF0000"/>
                </a:solidFill>
              </a:endParaRPr>
            </a:p>
            <a:p>
              <a:r>
                <a:rPr lang="en-US" dirty="0" smtClean="0">
                  <a:solidFill>
                    <a:srgbClr val="FF0000"/>
                  </a:solidFill>
                </a:rPr>
                <a:t>Not persistent! </a:t>
              </a:r>
              <a:endParaRPr lang="en-US" dirty="0">
                <a:solidFill>
                  <a:srgbClr val="FF0000"/>
                </a:solidFill>
              </a:endParaRPr>
            </a:p>
          </p:txBody>
        </p:sp>
        <p:cxnSp>
          <p:nvCxnSpPr>
            <p:cNvPr id="8" name="Straight Arrow Connector 7"/>
            <p:cNvCxnSpPr/>
            <p:nvPr/>
          </p:nvCxnSpPr>
          <p:spPr>
            <a:xfrm flipV="1">
              <a:off x="3092823" y="5271948"/>
              <a:ext cx="878542" cy="38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64540" y="5953266"/>
              <a:ext cx="806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p:nvPicPr>
        <p:blipFill>
          <a:blip r:embed="rId3"/>
          <a:stretch>
            <a:fillRect/>
          </a:stretch>
        </p:blipFill>
        <p:spPr>
          <a:xfrm>
            <a:off x="9054355" y="228001"/>
            <a:ext cx="2555564" cy="3867150"/>
          </a:xfrm>
          <a:prstGeom prst="rect">
            <a:avLst/>
          </a:prstGeom>
          <a:ln>
            <a:solidFill>
              <a:schemeClr val="bg1">
                <a:lumMod val="10000"/>
              </a:schemeClr>
            </a:solidFill>
          </a:ln>
        </p:spPr>
      </p:pic>
      <p:sp>
        <p:nvSpPr>
          <p:cNvPr id="12" name="Right Brace 11"/>
          <p:cNvSpPr/>
          <p:nvPr/>
        </p:nvSpPr>
        <p:spPr>
          <a:xfrm rot="5400000">
            <a:off x="10189790" y="3121080"/>
            <a:ext cx="349623" cy="2620495"/>
          </a:xfrm>
          <a:prstGeom prst="rightBrac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861036" y="4810283"/>
            <a:ext cx="5934635" cy="923330"/>
          </a:xfrm>
          <a:prstGeom prst="rect">
            <a:avLst/>
          </a:prstGeom>
          <a:noFill/>
          <a:ln>
            <a:solidFill>
              <a:schemeClr val="bg1">
                <a:lumMod val="10000"/>
              </a:schemeClr>
            </a:solidFill>
          </a:ln>
        </p:spPr>
        <p:txBody>
          <a:bodyPr wrap="square" rtlCol="0">
            <a:spAutoFit/>
          </a:bodyPr>
          <a:lstStyle/>
          <a:p>
            <a:r>
              <a:rPr lang="en-US" dirty="0" smtClean="0"/>
              <a:t>Recall that IGV is primarily a tool for displaying the results of sequence alignment, therefore the information we find here is what we would see in the SAM file.</a:t>
            </a:r>
            <a:endParaRPr lang="en-US" dirty="0"/>
          </a:p>
        </p:txBody>
      </p:sp>
      <p:sp>
        <p:nvSpPr>
          <p:cNvPr id="15" name="TextBox 14"/>
          <p:cNvSpPr txBox="1"/>
          <p:nvPr/>
        </p:nvSpPr>
        <p:spPr>
          <a:xfrm>
            <a:off x="11795671" y="-22600"/>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105375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A few additional notes on basic analysis with IGV:</a:t>
            </a:r>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290917" y="860175"/>
            <a:ext cx="1510914" cy="1648270"/>
          </a:xfrm>
          <a:prstGeom prst="rect">
            <a:avLst/>
          </a:prstGeom>
        </p:spPr>
      </p:pic>
      <p:sp>
        <p:nvSpPr>
          <p:cNvPr id="4" name="TextBox 3"/>
          <p:cNvSpPr txBox="1"/>
          <p:nvPr/>
        </p:nvSpPr>
        <p:spPr>
          <a:xfrm>
            <a:off x="3019226" y="1246093"/>
            <a:ext cx="6866963" cy="646331"/>
          </a:xfrm>
          <a:prstGeom prst="rect">
            <a:avLst/>
          </a:prstGeom>
          <a:noFill/>
        </p:spPr>
        <p:txBody>
          <a:bodyPr wrap="square" rtlCol="0">
            <a:spAutoFit/>
          </a:bodyPr>
          <a:lstStyle/>
          <a:p>
            <a:r>
              <a:rPr lang="en-US" dirty="0" smtClean="0">
                <a:solidFill>
                  <a:schemeClr val="bg1">
                    <a:lumMod val="10000"/>
                  </a:schemeClr>
                </a:solidFill>
              </a:rPr>
              <a:t>These symbols in the view window indicate gaps in the alignment, which is evidence of deletion.</a:t>
            </a:r>
            <a:endParaRPr lang="en-US" dirty="0">
              <a:solidFill>
                <a:schemeClr val="bg1">
                  <a:lumMod val="10000"/>
                </a:schemeClr>
              </a:solidFill>
            </a:endParaRPr>
          </a:p>
        </p:txBody>
      </p:sp>
      <p:pic>
        <p:nvPicPr>
          <p:cNvPr id="5" name="Picture 4"/>
          <p:cNvPicPr>
            <a:picLocks noChangeAspect="1"/>
          </p:cNvPicPr>
          <p:nvPr/>
        </p:nvPicPr>
        <p:blipFill>
          <a:blip r:embed="rId3"/>
          <a:stretch>
            <a:fillRect/>
          </a:stretch>
        </p:blipFill>
        <p:spPr>
          <a:xfrm>
            <a:off x="933176" y="2707342"/>
            <a:ext cx="1868655" cy="2485184"/>
          </a:xfrm>
          <a:prstGeom prst="rect">
            <a:avLst/>
          </a:prstGeom>
        </p:spPr>
      </p:pic>
      <p:sp>
        <p:nvSpPr>
          <p:cNvPr id="6" name="Rectangle 5"/>
          <p:cNvSpPr/>
          <p:nvPr/>
        </p:nvSpPr>
        <p:spPr>
          <a:xfrm>
            <a:off x="1622612" y="3962400"/>
            <a:ext cx="1281953" cy="12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3"/>
          </p:cNvCxnSpPr>
          <p:nvPr/>
        </p:nvCxnSpPr>
        <p:spPr>
          <a:xfrm flipH="1">
            <a:off x="2904565" y="3110753"/>
            <a:ext cx="1568823" cy="1466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51294" y="2277035"/>
            <a:ext cx="3361765" cy="646331"/>
          </a:xfrm>
          <a:prstGeom prst="rect">
            <a:avLst/>
          </a:prstGeom>
          <a:noFill/>
        </p:spPr>
        <p:txBody>
          <a:bodyPr wrap="square" rtlCol="0">
            <a:spAutoFit/>
          </a:bodyPr>
          <a:lstStyle/>
          <a:p>
            <a:r>
              <a:rPr lang="en-US" b="1" dirty="0" smtClean="0">
                <a:ln w="22225">
                  <a:solidFill>
                    <a:schemeClr val="accent2"/>
                  </a:solidFill>
                  <a:prstDash val="solid"/>
                </a:ln>
                <a:solidFill>
                  <a:schemeClr val="accent2">
                    <a:lumMod val="40000"/>
                    <a:lumOff val="60000"/>
                  </a:schemeClr>
                </a:solidFill>
              </a:rPr>
              <a:t>Hollow</a:t>
            </a:r>
            <a:r>
              <a:rPr lang="en-US" dirty="0" smtClean="0"/>
              <a:t> reads represent low quality alignments </a:t>
            </a:r>
            <a:endParaRPr lang="en-US" dirty="0"/>
          </a:p>
        </p:txBody>
      </p:sp>
      <p:sp>
        <p:nvSpPr>
          <p:cNvPr id="10" name="Rectangle 9"/>
          <p:cNvSpPr/>
          <p:nvPr/>
        </p:nvSpPr>
        <p:spPr>
          <a:xfrm>
            <a:off x="210360" y="6211669"/>
            <a:ext cx="7750455" cy="646331"/>
          </a:xfrm>
          <a:prstGeom prst="rect">
            <a:avLst/>
          </a:prstGeom>
        </p:spPr>
        <p:txBody>
          <a:bodyPr wrap="none">
            <a:spAutoFit/>
          </a:bodyPr>
          <a:lstStyle/>
          <a:p>
            <a:r>
              <a:rPr lang="en-US" dirty="0" smtClean="0"/>
              <a:t>* From Official video tutorial: </a:t>
            </a:r>
            <a:r>
              <a:rPr lang="en-US" dirty="0" smtClean="0">
                <a:hlinkClick r:id="rId4"/>
              </a:rPr>
              <a:t>https</a:t>
            </a:r>
            <a:r>
              <a:rPr lang="en-US" dirty="0">
                <a:hlinkClick r:id="rId4"/>
              </a:rPr>
              <a:t>://</a:t>
            </a:r>
            <a:r>
              <a:rPr lang="en-US" dirty="0" smtClean="0">
                <a:hlinkClick r:id="rId4"/>
              </a:rPr>
              <a:t>www.youtube.com/watch?v=E_G8z_2gTYM</a:t>
            </a:r>
            <a:endParaRPr lang="en-US" dirty="0" smtClean="0"/>
          </a:p>
          <a:p>
            <a:endParaRPr lang="en-US" dirty="0"/>
          </a:p>
        </p:txBody>
      </p:sp>
      <p:pic>
        <p:nvPicPr>
          <p:cNvPr id="11" name="Picture 10"/>
          <p:cNvPicPr>
            <a:picLocks noChangeAspect="1"/>
          </p:cNvPicPr>
          <p:nvPr/>
        </p:nvPicPr>
        <p:blipFill>
          <a:blip r:embed="rId5"/>
          <a:stretch>
            <a:fillRect/>
          </a:stretch>
        </p:blipFill>
        <p:spPr>
          <a:xfrm>
            <a:off x="10201836" y="1648616"/>
            <a:ext cx="1828800" cy="3600450"/>
          </a:xfrm>
          <a:prstGeom prst="rect">
            <a:avLst/>
          </a:prstGeom>
        </p:spPr>
      </p:pic>
      <p:sp>
        <p:nvSpPr>
          <p:cNvPr id="12" name="Rectangle 11"/>
          <p:cNvSpPr/>
          <p:nvPr/>
        </p:nvSpPr>
        <p:spPr>
          <a:xfrm>
            <a:off x="10721788" y="3818964"/>
            <a:ext cx="636494" cy="615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81665" y="2643699"/>
            <a:ext cx="300082" cy="369332"/>
          </a:xfrm>
          <a:prstGeom prst="rect">
            <a:avLst/>
          </a:prstGeom>
        </p:spPr>
        <p:txBody>
          <a:bodyPr wrap="square">
            <a:spAutoFit/>
          </a:bodyPr>
          <a:lstStyle/>
          <a:p>
            <a:r>
              <a:rPr lang="en-US" dirty="0"/>
              <a:t>*</a:t>
            </a:r>
          </a:p>
        </p:txBody>
      </p:sp>
      <p:sp>
        <p:nvSpPr>
          <p:cNvPr id="14" name="Rectangle 13"/>
          <p:cNvSpPr/>
          <p:nvPr/>
        </p:nvSpPr>
        <p:spPr>
          <a:xfrm>
            <a:off x="9121824" y="1630687"/>
            <a:ext cx="300082" cy="369332"/>
          </a:xfrm>
          <a:prstGeom prst="rect">
            <a:avLst/>
          </a:prstGeom>
        </p:spPr>
        <p:txBody>
          <a:bodyPr wrap="none">
            <a:spAutoFit/>
          </a:bodyPr>
          <a:lstStyle/>
          <a:p>
            <a:r>
              <a:rPr lang="en-US" dirty="0"/>
              <a:t>*</a:t>
            </a:r>
          </a:p>
        </p:txBody>
      </p:sp>
      <p:pic>
        <p:nvPicPr>
          <p:cNvPr id="15" name="Picture 14"/>
          <p:cNvPicPr>
            <a:picLocks noChangeAspect="1"/>
          </p:cNvPicPr>
          <p:nvPr/>
        </p:nvPicPr>
        <p:blipFill>
          <a:blip r:embed="rId6"/>
          <a:stretch>
            <a:fillRect/>
          </a:stretch>
        </p:blipFill>
        <p:spPr>
          <a:xfrm>
            <a:off x="7740463" y="2000019"/>
            <a:ext cx="2219325" cy="1581150"/>
          </a:xfrm>
          <a:prstGeom prst="rect">
            <a:avLst/>
          </a:prstGeom>
        </p:spPr>
      </p:pic>
      <p:cxnSp>
        <p:nvCxnSpPr>
          <p:cNvPr id="17" name="Straight Arrow Connector 16"/>
          <p:cNvCxnSpPr>
            <a:stCxn id="12" idx="1"/>
            <a:endCxn id="15" idx="3"/>
          </p:cNvCxnSpPr>
          <p:nvPr/>
        </p:nvCxnSpPr>
        <p:spPr>
          <a:xfrm flipH="1" flipV="1">
            <a:off x="9959788" y="2790594"/>
            <a:ext cx="762000" cy="1335902"/>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26708" y="121511"/>
            <a:ext cx="2680446" cy="1477328"/>
          </a:xfrm>
          <a:prstGeom prst="rect">
            <a:avLst/>
          </a:prstGeom>
          <a:noFill/>
        </p:spPr>
        <p:txBody>
          <a:bodyPr wrap="square" rtlCol="0">
            <a:spAutoFit/>
          </a:bodyPr>
          <a:lstStyle/>
          <a:p>
            <a:r>
              <a:rPr lang="en-US" dirty="0" smtClean="0">
                <a:solidFill>
                  <a:schemeClr val="bg1">
                    <a:lumMod val="10000"/>
                  </a:schemeClr>
                </a:solidFill>
              </a:rPr>
              <a:t>Insertions are shown by integers in these purple icons, when clicked the inserted bases will be displayed.</a:t>
            </a:r>
            <a:endParaRPr lang="en-US" dirty="0">
              <a:solidFill>
                <a:schemeClr val="bg1">
                  <a:lumMod val="10000"/>
                </a:schemeClr>
              </a:solidFill>
            </a:endParaRPr>
          </a:p>
        </p:txBody>
      </p:sp>
    </p:spTree>
    <p:extLst>
      <p:ext uri="{BB962C8B-B14F-4D97-AF65-F5344CB8AC3E}">
        <p14:creationId xmlns:p14="http://schemas.microsoft.com/office/powerpoint/2010/main" val="25280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0445-FD60-F345-B8BC-C6D68C6D6867}"/>
              </a:ext>
            </a:extLst>
          </p:cNvPr>
          <p:cNvSpPr>
            <a:spLocks noGrp="1"/>
          </p:cNvSpPr>
          <p:nvPr>
            <p:ph type="title"/>
          </p:nvPr>
        </p:nvSpPr>
        <p:spPr>
          <a:xfrm>
            <a:off x="1231900" y="1643268"/>
            <a:ext cx="10671484" cy="872805"/>
          </a:xfrm>
        </p:spPr>
        <p:txBody>
          <a:bodyPr>
            <a:normAutofit/>
          </a:bodyPr>
          <a:lstStyle/>
          <a:p>
            <a:r>
              <a:rPr lang="en-US" dirty="0"/>
              <a:t>Day 2: </a:t>
            </a:r>
            <a:r>
              <a:rPr lang="en-US" dirty="0" smtClean="0"/>
              <a:t>Session </a:t>
            </a:r>
            <a:r>
              <a:rPr lang="en-US" dirty="0"/>
              <a:t>IV (Using IGV, and Genotype Information to Assess Phenotype in Human Genomic Data)</a:t>
            </a:r>
          </a:p>
        </p:txBody>
      </p:sp>
    </p:spTree>
    <p:extLst>
      <p:ext uri="{BB962C8B-B14F-4D97-AF65-F5344CB8AC3E}">
        <p14:creationId xmlns:p14="http://schemas.microsoft.com/office/powerpoint/2010/main" val="49612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7233" y="785061"/>
            <a:ext cx="7672815" cy="5611905"/>
          </a:xfrm>
          <a:prstGeom prst="rect">
            <a:avLst/>
          </a:prstGeom>
        </p:spPr>
      </p:pic>
      <p:sp>
        <p:nvSpPr>
          <p:cNvPr id="3"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Display helpful centerline in view window</a:t>
            </a:r>
            <a:endParaRPr lang="en-US"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04093" y="729425"/>
            <a:ext cx="3962401" cy="1477328"/>
          </a:xfrm>
          <a:prstGeom prst="rect">
            <a:avLst/>
          </a:prstGeom>
          <a:noFill/>
        </p:spPr>
        <p:txBody>
          <a:bodyPr wrap="square" rtlCol="0">
            <a:spAutoFit/>
          </a:bodyPr>
          <a:lstStyle/>
          <a:p>
            <a:r>
              <a:rPr lang="en-US" dirty="0" smtClean="0"/>
              <a:t>To access the settings for displaying the centerline on the plot (dotted vertical lines) go through: </a:t>
            </a:r>
          </a:p>
          <a:p>
            <a:endParaRPr lang="en-US" dirty="0"/>
          </a:p>
          <a:p>
            <a:r>
              <a:rPr lang="en-US" dirty="0" smtClean="0">
                <a:latin typeface="Courier New" panose="02070309020205020404" pitchFamily="49" charset="0"/>
                <a:cs typeface="Courier New" panose="02070309020205020404" pitchFamily="49" charset="0"/>
              </a:rPr>
              <a:t>view&gt;preferences&gt;alignments</a:t>
            </a:r>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2743199" y="3657601"/>
            <a:ext cx="3576918" cy="923330"/>
          </a:xfrm>
          <a:prstGeom prst="rect">
            <a:avLst/>
          </a:prstGeom>
          <a:noFill/>
        </p:spPr>
        <p:txBody>
          <a:bodyPr wrap="square" rtlCol="0">
            <a:spAutoFit/>
          </a:bodyPr>
          <a:lstStyle/>
          <a:p>
            <a:r>
              <a:rPr lang="en-US" dirty="0" smtClean="0"/>
              <a:t>In the 3</a:t>
            </a:r>
            <a:r>
              <a:rPr lang="en-US" baseline="30000" dirty="0" smtClean="0"/>
              <a:t>rd</a:t>
            </a:r>
            <a:r>
              <a:rPr lang="en-US" dirty="0" smtClean="0"/>
              <a:t> to last section of the Alignment Track Options tick the box next to show center line.</a:t>
            </a:r>
            <a:endParaRPr lang="en-US" dirty="0"/>
          </a:p>
        </p:txBody>
      </p:sp>
      <p:sp>
        <p:nvSpPr>
          <p:cNvPr id="6" name="TextBox 5"/>
          <p:cNvSpPr txBox="1"/>
          <p:nvPr/>
        </p:nvSpPr>
        <p:spPr>
          <a:xfrm>
            <a:off x="8355106" y="3263153"/>
            <a:ext cx="3325906" cy="2031325"/>
          </a:xfrm>
          <a:prstGeom prst="rect">
            <a:avLst/>
          </a:prstGeom>
          <a:noFill/>
        </p:spPr>
        <p:txBody>
          <a:bodyPr wrap="square" rtlCol="0">
            <a:spAutoFit/>
          </a:bodyPr>
          <a:lstStyle/>
          <a:p>
            <a:r>
              <a:rPr lang="en-US" dirty="0" smtClean="0"/>
              <a:t>Note there are many useful options to explore here, depending on your experiment you may want to spend some time customizing your view window to display information in the most meaningful way.</a:t>
            </a:r>
            <a:endParaRPr lang="en-US" dirty="0"/>
          </a:p>
        </p:txBody>
      </p:sp>
      <p:sp>
        <p:nvSpPr>
          <p:cNvPr id="7" name="TextBox 6"/>
          <p:cNvSpPr txBox="1"/>
          <p:nvPr/>
        </p:nvSpPr>
        <p:spPr>
          <a:xfrm>
            <a:off x="11795671" y="-22600"/>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375566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Viewing SNV information.</a:t>
            </a:r>
            <a:endParaRPr lang="en-US" u="sng" dirty="0">
              <a:latin typeface="Times New Roman" panose="02020603050405020304" pitchFamily="18" charset="0"/>
              <a:cs typeface="Times New Roman" panose="02020603050405020304" pitchFamily="18" charset="0"/>
            </a:endParaRPr>
          </a:p>
        </p:txBody>
      </p:sp>
      <p:sp>
        <p:nvSpPr>
          <p:cNvPr id="3" name="Rectangle 2"/>
          <p:cNvSpPr/>
          <p:nvPr/>
        </p:nvSpPr>
        <p:spPr>
          <a:xfrm>
            <a:off x="812917" y="785061"/>
            <a:ext cx="3071675" cy="369332"/>
          </a:xfrm>
          <a:prstGeom prst="rect">
            <a:avLst/>
          </a:prstGeom>
        </p:spPr>
        <p:txBody>
          <a:bodyPr wrap="none">
            <a:spAutoFit/>
          </a:bodyPr>
          <a:lstStyle/>
          <a:p>
            <a:r>
              <a:rPr lang="en-US" dirty="0"/>
              <a:t>chr6:149,400,976-149,401,130</a:t>
            </a:r>
          </a:p>
        </p:txBody>
      </p:sp>
      <p:pic>
        <p:nvPicPr>
          <p:cNvPr id="4" name="Picture 3"/>
          <p:cNvPicPr>
            <a:picLocks noChangeAspect="1"/>
          </p:cNvPicPr>
          <p:nvPr/>
        </p:nvPicPr>
        <p:blipFill>
          <a:blip r:embed="rId2"/>
          <a:stretch>
            <a:fillRect/>
          </a:stretch>
        </p:blipFill>
        <p:spPr>
          <a:xfrm>
            <a:off x="306376" y="1264022"/>
            <a:ext cx="4701640" cy="5154986"/>
          </a:xfrm>
          <a:prstGeom prst="rect">
            <a:avLst/>
          </a:prstGeom>
        </p:spPr>
      </p:pic>
      <p:sp>
        <p:nvSpPr>
          <p:cNvPr id="5" name="Rectangle 4"/>
          <p:cNvSpPr/>
          <p:nvPr/>
        </p:nvSpPr>
        <p:spPr>
          <a:xfrm>
            <a:off x="2895600" y="1783976"/>
            <a:ext cx="304800" cy="510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8" idx="1"/>
          </p:cNvCxnSpPr>
          <p:nvPr/>
        </p:nvCxnSpPr>
        <p:spPr>
          <a:xfrm flipV="1">
            <a:off x="3200400" y="901877"/>
            <a:ext cx="2357718" cy="1137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58118" y="163213"/>
            <a:ext cx="3003176" cy="1477328"/>
          </a:xfrm>
          <a:prstGeom prst="rect">
            <a:avLst/>
          </a:prstGeom>
          <a:noFill/>
        </p:spPr>
        <p:txBody>
          <a:bodyPr wrap="square" rtlCol="0">
            <a:spAutoFit/>
          </a:bodyPr>
          <a:lstStyle/>
          <a:p>
            <a:r>
              <a:rPr lang="en-US" dirty="0" smtClean="0">
                <a:solidFill>
                  <a:schemeClr val="tx2">
                    <a:lumMod val="60000"/>
                    <a:lumOff val="40000"/>
                  </a:schemeClr>
                </a:solidFill>
              </a:rPr>
              <a:t>Examine Histogram colors in the coverage TRACK for a quick peak at how the base call distribution is broken down for a specific position.</a:t>
            </a:r>
            <a:endParaRPr lang="en-US" dirty="0">
              <a:solidFill>
                <a:schemeClr val="tx2">
                  <a:lumMod val="60000"/>
                  <a:lumOff val="40000"/>
                </a:schemeClr>
              </a:solidFill>
            </a:endParaRPr>
          </a:p>
        </p:txBody>
      </p:sp>
      <p:sp>
        <p:nvSpPr>
          <p:cNvPr id="10" name="TextBox 9"/>
          <p:cNvSpPr txBox="1"/>
          <p:nvPr/>
        </p:nvSpPr>
        <p:spPr>
          <a:xfrm>
            <a:off x="11811000" y="5643094"/>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pic>
        <p:nvPicPr>
          <p:cNvPr id="11" name="Picture 10"/>
          <p:cNvPicPr>
            <a:picLocks noChangeAspect="1"/>
          </p:cNvPicPr>
          <p:nvPr/>
        </p:nvPicPr>
        <p:blipFill>
          <a:blip r:embed="rId3"/>
          <a:stretch>
            <a:fillRect/>
          </a:stretch>
        </p:blipFill>
        <p:spPr>
          <a:xfrm>
            <a:off x="5280213" y="1975139"/>
            <a:ext cx="3281081" cy="2166555"/>
          </a:xfrm>
          <a:prstGeom prst="rect">
            <a:avLst/>
          </a:prstGeom>
          <a:ln>
            <a:solidFill>
              <a:schemeClr val="bg1">
                <a:lumMod val="10000"/>
              </a:schemeClr>
            </a:solidFill>
          </a:ln>
          <a:effectLst>
            <a:outerShdw blurRad="50800" dist="38100" dir="8100000" algn="tr" rotWithShape="0">
              <a:prstClr val="black">
                <a:alpha val="40000"/>
              </a:prstClr>
            </a:outerShdw>
          </a:effectLst>
        </p:spPr>
      </p:pic>
      <p:sp>
        <p:nvSpPr>
          <p:cNvPr id="13" name="TextBox 12"/>
          <p:cNvSpPr txBox="1"/>
          <p:nvPr/>
        </p:nvSpPr>
        <p:spPr>
          <a:xfrm>
            <a:off x="5109882" y="4442765"/>
            <a:ext cx="3451412" cy="1200329"/>
          </a:xfrm>
          <a:prstGeom prst="rect">
            <a:avLst/>
          </a:prstGeom>
          <a:noFill/>
        </p:spPr>
        <p:txBody>
          <a:bodyPr wrap="square" rtlCol="0">
            <a:spAutoFit/>
          </a:bodyPr>
          <a:lstStyle/>
          <a:p>
            <a:r>
              <a:rPr lang="en-US" dirty="0" smtClean="0"/>
              <a:t>Click the bar in the coverage track for a more detailed breakdown of the distribution of base calls at a particular locus.</a:t>
            </a:r>
            <a:endParaRPr lang="en-US" dirty="0"/>
          </a:p>
        </p:txBody>
      </p:sp>
      <p:sp>
        <p:nvSpPr>
          <p:cNvPr id="14" name="TextBox 13"/>
          <p:cNvSpPr txBox="1"/>
          <p:nvPr/>
        </p:nvSpPr>
        <p:spPr>
          <a:xfrm>
            <a:off x="8624046" y="88624"/>
            <a:ext cx="1721225" cy="5755422"/>
          </a:xfrm>
          <a:prstGeom prst="rect">
            <a:avLst/>
          </a:prstGeom>
          <a:noFill/>
        </p:spPr>
        <p:txBody>
          <a:bodyPr wrap="square" rtlCol="0">
            <a:spAutoFit/>
          </a:bodyPr>
          <a:lstStyle/>
          <a:p>
            <a:r>
              <a:rPr lang="en-US" sz="1600" b="1" u="sng" dirty="0" smtClean="0"/>
              <a:t>Note: </a:t>
            </a:r>
            <a:r>
              <a:rPr lang="en-US" sz="1600" dirty="0" smtClean="0"/>
              <a:t>Colored bars indicate imbalance in read base calls with frequency greater than a value defined by the user under </a:t>
            </a:r>
          </a:p>
          <a:p>
            <a:endParaRPr lang="en-US" sz="1600" b="1" u="sng" dirty="0"/>
          </a:p>
          <a:p>
            <a:r>
              <a:rPr lang="en-US" sz="1600" dirty="0" smtClean="0"/>
              <a:t>view&gt;preferences&gt;alignments</a:t>
            </a:r>
            <a:endParaRPr lang="en-US" sz="1600" dirty="0"/>
          </a:p>
          <a:p>
            <a:endParaRPr lang="en-US" sz="1600" dirty="0" smtClean="0"/>
          </a:p>
          <a:p>
            <a:r>
              <a:rPr lang="en-US" sz="1600" dirty="0" smtClean="0"/>
              <a:t>In the Coverage Track Options box, in the Coverage allele-fraction threshold change 0.2f (20 percent </a:t>
            </a:r>
            <a:r>
              <a:rPr lang="en-US" sz="1600" i="1" dirty="0" smtClean="0"/>
              <a:t>f-floating point</a:t>
            </a:r>
            <a:r>
              <a:rPr lang="en-US" sz="1600" dirty="0" smtClean="0"/>
              <a:t>) for example to 0.001f, ridiculous, but can now see even one mismatch.</a:t>
            </a:r>
            <a:endParaRPr lang="en-US" sz="1600" dirty="0"/>
          </a:p>
        </p:txBody>
      </p:sp>
      <p:pic>
        <p:nvPicPr>
          <p:cNvPr id="15" name="Picture 14"/>
          <p:cNvPicPr>
            <a:picLocks noChangeAspect="1"/>
          </p:cNvPicPr>
          <p:nvPr/>
        </p:nvPicPr>
        <p:blipFill>
          <a:blip r:embed="rId4"/>
          <a:stretch>
            <a:fillRect/>
          </a:stretch>
        </p:blipFill>
        <p:spPr>
          <a:xfrm>
            <a:off x="10345271" y="113365"/>
            <a:ext cx="1761439" cy="5219347"/>
          </a:xfrm>
          <a:prstGeom prst="rect">
            <a:avLst/>
          </a:prstGeom>
        </p:spPr>
      </p:pic>
    </p:spTree>
    <p:extLst>
      <p:ext uri="{BB962C8B-B14F-4D97-AF65-F5344CB8AC3E}">
        <p14:creationId xmlns:p14="http://schemas.microsoft.com/office/powerpoint/2010/main" val="225519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Viewing SNV information.</a:t>
            </a:r>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14897" y="1985953"/>
            <a:ext cx="4655942" cy="4479831"/>
          </a:xfrm>
          <a:prstGeom prst="rect">
            <a:avLst/>
          </a:prstGeom>
        </p:spPr>
      </p:pic>
      <p:sp>
        <p:nvSpPr>
          <p:cNvPr id="4" name="TextBox 3"/>
          <p:cNvSpPr txBox="1"/>
          <p:nvPr/>
        </p:nvSpPr>
        <p:spPr>
          <a:xfrm>
            <a:off x="352144" y="708211"/>
            <a:ext cx="886357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Sorting reads by base can allow easy identification of </a:t>
            </a:r>
            <a:r>
              <a:rPr lang="en-US" dirty="0" err="1" smtClean="0"/>
              <a:t>snps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 these reads are also sorted in descending order of base call quality by default</a:t>
            </a:r>
            <a:endParaRPr lang="en-US" dirty="0"/>
          </a:p>
        </p:txBody>
      </p:sp>
      <p:pic>
        <p:nvPicPr>
          <p:cNvPr id="5" name="Picture 4"/>
          <p:cNvPicPr>
            <a:picLocks noChangeAspect="1"/>
          </p:cNvPicPr>
          <p:nvPr/>
        </p:nvPicPr>
        <p:blipFill>
          <a:blip r:embed="rId3"/>
          <a:stretch>
            <a:fillRect/>
          </a:stretch>
        </p:blipFill>
        <p:spPr>
          <a:xfrm>
            <a:off x="5823622" y="1813028"/>
            <a:ext cx="2163930" cy="4652756"/>
          </a:xfrm>
          <a:prstGeom prst="rect">
            <a:avLst/>
          </a:prstGeom>
        </p:spPr>
      </p:pic>
      <p:sp>
        <p:nvSpPr>
          <p:cNvPr id="6" name="TextBox 5"/>
          <p:cNvSpPr txBox="1"/>
          <p:nvPr/>
        </p:nvSpPr>
        <p:spPr>
          <a:xfrm>
            <a:off x="8283389" y="4430722"/>
            <a:ext cx="3368847" cy="1477328"/>
          </a:xfrm>
          <a:prstGeom prst="rect">
            <a:avLst/>
          </a:prstGeom>
          <a:noFill/>
        </p:spPr>
        <p:txBody>
          <a:bodyPr wrap="square" rtlCol="0">
            <a:spAutoFit/>
          </a:bodyPr>
          <a:lstStyle/>
          <a:p>
            <a:r>
              <a:rPr lang="en-US" dirty="0" smtClean="0"/>
              <a:t>Recall, decreasing quality is evidenced by fading of the intensity of the color displayed.</a:t>
            </a:r>
          </a:p>
          <a:p>
            <a:endParaRPr lang="en-US" dirty="0"/>
          </a:p>
          <a:p>
            <a:endParaRPr lang="en-US" dirty="0"/>
          </a:p>
        </p:txBody>
      </p:sp>
      <p:sp>
        <p:nvSpPr>
          <p:cNvPr id="7" name="TextBox 6"/>
          <p:cNvSpPr txBox="1"/>
          <p:nvPr/>
        </p:nvSpPr>
        <p:spPr>
          <a:xfrm>
            <a:off x="8310281" y="2178388"/>
            <a:ext cx="3881719" cy="923330"/>
          </a:xfrm>
          <a:prstGeom prst="rect">
            <a:avLst/>
          </a:prstGeom>
          <a:noFill/>
        </p:spPr>
        <p:txBody>
          <a:bodyPr wrap="square" rtlCol="0">
            <a:spAutoFit/>
          </a:bodyPr>
          <a:lstStyle/>
          <a:p>
            <a:r>
              <a:rPr lang="en-US" dirty="0" smtClean="0"/>
              <a:t>Be Cautious of setting values too low,</a:t>
            </a:r>
          </a:p>
          <a:p>
            <a:r>
              <a:rPr lang="en-US" dirty="0" smtClean="0"/>
              <a:t>This may make the visualization </a:t>
            </a:r>
          </a:p>
          <a:p>
            <a:r>
              <a:rPr lang="en-US" dirty="0" smtClean="0"/>
              <a:t>Misleading.</a:t>
            </a:r>
            <a:endParaRPr lang="en-US" dirty="0"/>
          </a:p>
        </p:txBody>
      </p:sp>
    </p:spTree>
    <p:extLst>
      <p:ext uri="{BB962C8B-B14F-4D97-AF65-F5344CB8AC3E}">
        <p14:creationId xmlns:p14="http://schemas.microsoft.com/office/powerpoint/2010/main" val="90104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Viewing SNV information.</a:t>
            </a:r>
            <a:endParaRPr lang="en-US"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39271" y="681318"/>
            <a:ext cx="1115209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also use IGV to make determinations as to whether particular variants indicate homozygous or heterozygous.</a:t>
            </a:r>
          </a:p>
          <a:p>
            <a:pPr marL="285750" indent="-285750">
              <a:buFont typeface="Arial" panose="020B0604020202020204" pitchFamily="34" charset="0"/>
              <a:buChar char="•"/>
            </a:pPr>
            <a:r>
              <a:rPr lang="en-US" dirty="0" smtClean="0">
                <a:solidFill>
                  <a:schemeClr val="bg1">
                    <a:lumMod val="10000"/>
                  </a:schemeClr>
                </a:solidFill>
              </a:rPr>
              <a:t>Consider Chr6:149,400,904</a:t>
            </a:r>
            <a:endParaRPr lang="en-US" dirty="0">
              <a:solidFill>
                <a:schemeClr val="bg1">
                  <a:lumMod val="10000"/>
                </a:schemeClr>
              </a:solidFill>
            </a:endParaRPr>
          </a:p>
        </p:txBody>
      </p:sp>
      <p:pic>
        <p:nvPicPr>
          <p:cNvPr id="4" name="Picture 3"/>
          <p:cNvPicPr>
            <a:picLocks noChangeAspect="1"/>
          </p:cNvPicPr>
          <p:nvPr/>
        </p:nvPicPr>
        <p:blipFill>
          <a:blip r:embed="rId2"/>
          <a:stretch>
            <a:fillRect/>
          </a:stretch>
        </p:blipFill>
        <p:spPr>
          <a:xfrm>
            <a:off x="558143" y="1604648"/>
            <a:ext cx="3012990" cy="4919472"/>
          </a:xfrm>
          <a:prstGeom prst="rect">
            <a:avLst/>
          </a:prstGeom>
          <a:ln>
            <a:solidFill>
              <a:schemeClr val="bg1">
                <a:lumMod val="10000"/>
              </a:schemeClr>
            </a:solidFill>
          </a:ln>
        </p:spPr>
      </p:pic>
      <p:pic>
        <p:nvPicPr>
          <p:cNvPr id="5" name="Picture 4"/>
          <p:cNvPicPr>
            <a:picLocks noChangeAspect="1"/>
          </p:cNvPicPr>
          <p:nvPr/>
        </p:nvPicPr>
        <p:blipFill>
          <a:blip r:embed="rId3"/>
          <a:stretch>
            <a:fillRect/>
          </a:stretch>
        </p:blipFill>
        <p:spPr>
          <a:xfrm>
            <a:off x="2737866" y="1846516"/>
            <a:ext cx="2571750" cy="2543175"/>
          </a:xfrm>
          <a:prstGeom prst="rect">
            <a:avLst/>
          </a:prstGeom>
          <a:ln>
            <a:solidFill>
              <a:schemeClr val="bg1">
                <a:lumMod val="10000"/>
              </a:schemeClr>
            </a:solidFill>
          </a:ln>
        </p:spPr>
      </p:pic>
      <p:cxnSp>
        <p:nvCxnSpPr>
          <p:cNvPr id="7" name="Straight Arrow Connector 6"/>
          <p:cNvCxnSpPr/>
          <p:nvPr/>
        </p:nvCxnSpPr>
        <p:spPr>
          <a:xfrm flipV="1">
            <a:off x="4745736" y="1846516"/>
            <a:ext cx="2340864" cy="128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5648" y="1208617"/>
            <a:ext cx="6486055" cy="646331"/>
          </a:xfrm>
          <a:prstGeom prst="rect">
            <a:avLst/>
          </a:prstGeom>
          <a:noFill/>
        </p:spPr>
        <p:txBody>
          <a:bodyPr wrap="square" rtlCol="0">
            <a:spAutoFit/>
          </a:bodyPr>
          <a:lstStyle/>
          <a:p>
            <a:r>
              <a:rPr lang="en-US" dirty="0" smtClean="0">
                <a:solidFill>
                  <a:srgbClr val="002060"/>
                </a:solidFill>
              </a:rPr>
              <a:t>All reads </a:t>
            </a:r>
            <a:r>
              <a:rPr lang="en-US" dirty="0">
                <a:solidFill>
                  <a:srgbClr val="002060"/>
                </a:solidFill>
              </a:rPr>
              <a:t>mapping to location </a:t>
            </a:r>
            <a:r>
              <a:rPr lang="en-US" dirty="0" smtClean="0">
                <a:solidFill>
                  <a:srgbClr val="002060"/>
                </a:solidFill>
              </a:rPr>
              <a:t>differ from reference, and therefore</a:t>
            </a:r>
          </a:p>
          <a:p>
            <a:r>
              <a:rPr lang="en-US" dirty="0" smtClean="0">
                <a:solidFill>
                  <a:srgbClr val="002060"/>
                </a:solidFill>
              </a:rPr>
              <a:t>this variant (A-&gt;G) appears to be homozygous in the sample. </a:t>
            </a:r>
            <a:endParaRPr lang="en-US" dirty="0">
              <a:solidFill>
                <a:srgbClr val="002060"/>
              </a:solidFill>
            </a:endParaRPr>
          </a:p>
        </p:txBody>
      </p:sp>
      <p:pic>
        <p:nvPicPr>
          <p:cNvPr id="9" name="Picture 8"/>
          <p:cNvPicPr>
            <a:picLocks noChangeAspect="1"/>
          </p:cNvPicPr>
          <p:nvPr/>
        </p:nvPicPr>
        <p:blipFill>
          <a:blip r:embed="rId4"/>
          <a:stretch>
            <a:fillRect/>
          </a:stretch>
        </p:blipFill>
        <p:spPr>
          <a:xfrm>
            <a:off x="6858779" y="2016946"/>
            <a:ext cx="1273846" cy="4009262"/>
          </a:xfrm>
          <a:prstGeom prst="rect">
            <a:avLst/>
          </a:prstGeom>
          <a:ln>
            <a:solidFill>
              <a:schemeClr val="bg1">
                <a:lumMod val="10000"/>
              </a:schemeClr>
            </a:solidFill>
          </a:ln>
        </p:spPr>
      </p:pic>
      <p:pic>
        <p:nvPicPr>
          <p:cNvPr id="10" name="Picture 9"/>
          <p:cNvPicPr>
            <a:picLocks noChangeAspect="1"/>
          </p:cNvPicPr>
          <p:nvPr/>
        </p:nvPicPr>
        <p:blipFill>
          <a:blip r:embed="rId5"/>
          <a:stretch>
            <a:fillRect/>
          </a:stretch>
        </p:blipFill>
        <p:spPr>
          <a:xfrm>
            <a:off x="5686044" y="3118104"/>
            <a:ext cx="1623836" cy="1850013"/>
          </a:xfrm>
          <a:prstGeom prst="rect">
            <a:avLst/>
          </a:prstGeom>
          <a:ln>
            <a:solidFill>
              <a:schemeClr val="bg1">
                <a:lumMod val="10000"/>
              </a:schemeClr>
            </a:solidFill>
          </a:ln>
        </p:spPr>
      </p:pic>
      <p:sp>
        <p:nvSpPr>
          <p:cNvPr id="11" name="Rectangle 10"/>
          <p:cNvSpPr/>
          <p:nvPr/>
        </p:nvSpPr>
        <p:spPr>
          <a:xfrm>
            <a:off x="5433214" y="6488668"/>
            <a:ext cx="3026791"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lumMod val="10000"/>
                  </a:schemeClr>
                </a:solidFill>
              </a:rPr>
              <a:t>Consider </a:t>
            </a:r>
            <a:r>
              <a:rPr lang="en-US" dirty="0" smtClean="0">
                <a:solidFill>
                  <a:schemeClr val="bg1">
                    <a:lumMod val="10000"/>
                  </a:schemeClr>
                </a:solidFill>
              </a:rPr>
              <a:t>Chr6:149,400,829</a:t>
            </a:r>
            <a:endParaRPr lang="en-US" dirty="0">
              <a:solidFill>
                <a:schemeClr val="bg1">
                  <a:lumMod val="10000"/>
                </a:schemeClr>
              </a:solidFill>
            </a:endParaRPr>
          </a:p>
        </p:txBody>
      </p:sp>
      <p:sp>
        <p:nvSpPr>
          <p:cNvPr id="12" name="TextBox 11"/>
          <p:cNvSpPr txBox="1"/>
          <p:nvPr/>
        </p:nvSpPr>
        <p:spPr>
          <a:xfrm>
            <a:off x="3794198" y="5494105"/>
            <a:ext cx="3030835" cy="646331"/>
          </a:xfrm>
          <a:prstGeom prst="rect">
            <a:avLst/>
          </a:prstGeom>
          <a:noFill/>
        </p:spPr>
        <p:txBody>
          <a:bodyPr wrap="square" rtlCol="0">
            <a:spAutoFit/>
          </a:bodyPr>
          <a:lstStyle/>
          <a:p>
            <a:r>
              <a:rPr lang="en-US" dirty="0" smtClean="0">
                <a:solidFill>
                  <a:srgbClr val="FF0000"/>
                </a:solidFill>
              </a:rPr>
              <a:t>Nearly split 50-50 indicates heterozygous for the variant.</a:t>
            </a:r>
            <a:endParaRPr lang="en-US" dirty="0">
              <a:solidFill>
                <a:srgbClr val="FF0000"/>
              </a:solidFill>
            </a:endParaRPr>
          </a:p>
        </p:txBody>
      </p:sp>
      <p:cxnSp>
        <p:nvCxnSpPr>
          <p:cNvPr id="13" name="Straight Arrow Connector 12"/>
          <p:cNvCxnSpPr/>
          <p:nvPr/>
        </p:nvCxnSpPr>
        <p:spPr>
          <a:xfrm flipH="1">
            <a:off x="4974336" y="3858768"/>
            <a:ext cx="711708" cy="1554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6"/>
          <a:stretch>
            <a:fillRect/>
          </a:stretch>
        </p:blipFill>
        <p:spPr>
          <a:xfrm>
            <a:off x="9966490" y="2016946"/>
            <a:ext cx="2085213" cy="3396302"/>
          </a:xfrm>
          <a:prstGeom prst="rect">
            <a:avLst/>
          </a:prstGeom>
        </p:spPr>
      </p:pic>
      <p:sp>
        <p:nvSpPr>
          <p:cNvPr id="17" name="TextBox 16"/>
          <p:cNvSpPr txBox="1"/>
          <p:nvPr/>
        </p:nvSpPr>
        <p:spPr>
          <a:xfrm>
            <a:off x="8220456" y="2229608"/>
            <a:ext cx="1942137" cy="2862322"/>
          </a:xfrm>
          <a:prstGeom prst="rect">
            <a:avLst/>
          </a:prstGeom>
          <a:noFill/>
        </p:spPr>
        <p:txBody>
          <a:bodyPr wrap="square" rtlCol="0">
            <a:spAutoFit/>
          </a:bodyPr>
          <a:lstStyle/>
          <a:p>
            <a:r>
              <a:rPr lang="en-US" dirty="0" smtClean="0">
                <a:solidFill>
                  <a:schemeClr val="bg1">
                    <a:lumMod val="10000"/>
                  </a:schemeClr>
                </a:solidFill>
              </a:rPr>
              <a:t>Can investigate strand bias (variant only appearing in near 50-50 ratio on strands of specific orientation) by coloring alignments by read strand.</a:t>
            </a:r>
            <a:endParaRPr lang="en-US" dirty="0">
              <a:solidFill>
                <a:schemeClr val="bg1">
                  <a:lumMod val="10000"/>
                </a:schemeClr>
              </a:solidFill>
            </a:endParaRPr>
          </a:p>
        </p:txBody>
      </p:sp>
    </p:spTree>
    <p:extLst>
      <p:ext uri="{BB962C8B-B14F-4D97-AF65-F5344CB8AC3E}">
        <p14:creationId xmlns:p14="http://schemas.microsoft.com/office/powerpoint/2010/main" val="243111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859536" y="2816904"/>
            <a:ext cx="10241280"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pPr algn="ctr"/>
            <a:r>
              <a:rPr lang="en-US" u="sng" dirty="0" smtClean="0">
                <a:latin typeface="Times New Roman" panose="02020603050405020304" pitchFamily="18" charset="0"/>
                <a:cs typeface="Times New Roman" panose="02020603050405020304" pitchFamily="18" charset="0"/>
              </a:rPr>
              <a:t>Break</a:t>
            </a:r>
          </a:p>
          <a:p>
            <a:pPr algn="ctr"/>
            <a:r>
              <a:rPr lang="en-US" dirty="0" smtClean="0">
                <a:latin typeface="Times New Roman" panose="02020603050405020304" pitchFamily="18" charset="0"/>
                <a:cs typeface="Times New Roman" panose="02020603050405020304" pitchFamily="18" charset="0"/>
              </a:rPr>
              <a:t>We will continue with an exercise after a short 5 minute break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48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u="sng" dirty="0" smtClean="0">
                <a:latin typeface="Times New Roman" panose="02020603050405020304" pitchFamily="18" charset="0"/>
                <a:cs typeface="Times New Roman" panose="02020603050405020304" pitchFamily="18" charset="0"/>
              </a:rPr>
              <a:t>Exercise 1 (1/2): Getting information about DNA variants from online databases</a:t>
            </a:r>
            <a:endParaRPr lang="en-US" sz="2400" u="sng" dirty="0">
              <a:latin typeface="Times New Roman" panose="02020603050405020304" pitchFamily="18" charset="0"/>
              <a:cs typeface="Times New Roman" panose="02020603050405020304" pitchFamily="18" charset="0"/>
            </a:endParaRPr>
          </a:p>
        </p:txBody>
      </p:sp>
      <p:sp>
        <p:nvSpPr>
          <p:cNvPr id="3" name="Rectangle 2"/>
          <p:cNvSpPr/>
          <p:nvPr/>
        </p:nvSpPr>
        <p:spPr>
          <a:xfrm>
            <a:off x="210360" y="979385"/>
            <a:ext cx="11923414" cy="4801314"/>
          </a:xfrm>
          <a:prstGeom prst="rect">
            <a:avLst/>
          </a:prstGeom>
        </p:spPr>
        <p:txBody>
          <a:bodyPr wrap="square">
            <a:spAutoFit/>
          </a:bodyPr>
          <a:lstStyle/>
          <a:p>
            <a:pPr>
              <a:buFont typeface="+mj-lt"/>
              <a:buAutoNum type="arabicPeriod"/>
            </a:pPr>
            <a:r>
              <a:rPr lang="en-US" dirty="0" smtClean="0">
                <a:latin typeface="Times New Roman" panose="02020603050405020304" pitchFamily="18" charset="0"/>
                <a:cs typeface="Times New Roman" panose="02020603050405020304" pitchFamily="18" charset="0"/>
              </a:rPr>
              <a:t> Look </a:t>
            </a:r>
            <a:r>
              <a:rPr lang="en-US" dirty="0">
                <a:latin typeface="Times New Roman" panose="02020603050405020304" pitchFamily="18" charset="0"/>
                <a:cs typeface="Times New Roman" panose="02020603050405020304" pitchFamily="18" charset="0"/>
              </a:rPr>
              <a:t>at the region: </a:t>
            </a:r>
            <a:r>
              <a:rPr lang="en-US" dirty="0" smtClean="0">
                <a:latin typeface="Times New Roman" panose="02020603050405020304" pitchFamily="18" charset="0"/>
                <a:cs typeface="Times New Roman" panose="02020603050405020304" pitchFamily="18" charset="0"/>
              </a:rPr>
              <a:t>6:149,400,514-149,400,594</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 Can </a:t>
            </a:r>
            <a:r>
              <a:rPr lang="en-US" dirty="0">
                <a:latin typeface="Times New Roman" panose="02020603050405020304" pitchFamily="18" charset="0"/>
                <a:cs typeface="Times New Roman" panose="02020603050405020304" pitchFamily="18" charset="0"/>
              </a:rPr>
              <a:t>you see an SNV?</a:t>
            </a:r>
          </a:p>
          <a:p>
            <a:pPr lvl="1"/>
            <a:r>
              <a:rPr lang="en-US" dirty="0" smtClean="0">
                <a:latin typeface="Times New Roman" panose="02020603050405020304" pitchFamily="18" charset="0"/>
                <a:cs typeface="Times New Roman" panose="02020603050405020304" pitchFamily="18" charset="0"/>
              </a:rPr>
              <a:t>b. At </a:t>
            </a:r>
            <a:r>
              <a:rPr lang="en-US" dirty="0">
                <a:latin typeface="Times New Roman" panose="02020603050405020304" pitchFamily="18" charset="0"/>
                <a:cs typeface="Times New Roman" panose="02020603050405020304" pitchFamily="18" charset="0"/>
              </a:rPr>
              <a:t>what position?</a:t>
            </a:r>
          </a:p>
          <a:p>
            <a:pPr lvl="1"/>
            <a:r>
              <a:rPr lang="en-US" dirty="0" smtClean="0">
                <a:latin typeface="Times New Roman" panose="02020603050405020304" pitchFamily="18" charset="0"/>
                <a:cs typeface="Times New Roman" panose="02020603050405020304" pitchFamily="18" charset="0"/>
              </a:rPr>
              <a:t>c. How </a:t>
            </a:r>
            <a:r>
              <a:rPr lang="en-US" dirty="0">
                <a:latin typeface="Times New Roman" panose="02020603050405020304" pitchFamily="18" charset="0"/>
                <a:cs typeface="Times New Roman" panose="02020603050405020304" pitchFamily="18" charset="0"/>
              </a:rPr>
              <a:t>many reads support the alt allele?</a:t>
            </a:r>
          </a:p>
          <a:p>
            <a:pPr lvl="1"/>
            <a:r>
              <a:rPr lang="en-US" dirty="0" smtClean="0">
                <a:latin typeface="Times New Roman" panose="02020603050405020304" pitchFamily="18" charset="0"/>
                <a:cs typeface="Times New Roman" panose="02020603050405020304" pitchFamily="18" charset="0"/>
              </a:rPr>
              <a:t>d. How </a:t>
            </a:r>
            <a:r>
              <a:rPr lang="en-US" dirty="0">
                <a:latin typeface="Times New Roman" panose="02020603050405020304" pitchFamily="18" charset="0"/>
                <a:cs typeface="Times New Roman" panose="02020603050405020304" pitchFamily="18" charset="0"/>
              </a:rPr>
              <a:t>many reads support the ref allele?</a:t>
            </a:r>
          </a:p>
          <a:p>
            <a:pPr lvl="1"/>
            <a:r>
              <a:rPr lang="en-US" dirty="0" smtClean="0">
                <a:latin typeface="Times New Roman" panose="02020603050405020304" pitchFamily="18" charset="0"/>
                <a:cs typeface="Times New Roman" panose="02020603050405020304" pitchFamily="18" charset="0"/>
              </a:rPr>
              <a:t>e. Which </a:t>
            </a:r>
            <a:r>
              <a:rPr lang="en-US" dirty="0">
                <a:latin typeface="Times New Roman" panose="02020603050405020304" pitchFamily="18" charset="0"/>
                <a:cs typeface="Times New Roman" panose="02020603050405020304" pitchFamily="18" charset="0"/>
              </a:rPr>
              <a:t>gene is this region a part of?</a:t>
            </a:r>
          </a:p>
          <a:p>
            <a:pPr lvl="1"/>
            <a:r>
              <a:rPr lang="en-US" dirty="0" smtClean="0">
                <a:latin typeface="Times New Roman" panose="02020603050405020304" pitchFamily="18" charset="0"/>
                <a:cs typeface="Times New Roman" panose="02020603050405020304" pitchFamily="18" charset="0"/>
              </a:rPr>
              <a:t>f. Use </a:t>
            </a:r>
            <a:r>
              <a:rPr lang="en-US" dirty="0">
                <a:latin typeface="Times New Roman" panose="02020603050405020304" pitchFamily="18" charset="0"/>
                <a:cs typeface="Times New Roman" panose="02020603050405020304" pitchFamily="18" charset="0"/>
              </a:rPr>
              <a:t>the following databases to find clinical information associated with this variant: MONDO (ID: 0010863), </a:t>
            </a:r>
            <a:r>
              <a:rPr lang="en-US" dirty="0" err="1">
                <a:latin typeface="Times New Roman" panose="02020603050405020304" pitchFamily="18" charset="0"/>
                <a:cs typeface="Times New Roman" panose="02020603050405020304" pitchFamily="18" charset="0"/>
              </a:rPr>
              <a:t>MedGen</a:t>
            </a:r>
            <a:r>
              <a:rPr lang="en-US" dirty="0">
                <a:latin typeface="Times New Roman" panose="02020603050405020304" pitchFamily="18" charset="0"/>
                <a:cs typeface="Times New Roman" panose="02020603050405020304" pitchFamily="18" charset="0"/>
              </a:rPr>
              <a:t> (ID: C1838260) and OMIM (ID: 600320</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you have time, examine these other positions: </a:t>
            </a:r>
          </a:p>
          <a:p>
            <a:pPr marL="742950" lvl="1" indent="-285750">
              <a:buFont typeface="+mj-lt"/>
              <a:buAutoNum type="alphaLcPeriod"/>
            </a:pPr>
            <a:r>
              <a:rPr lang="en-US" dirty="0">
                <a:latin typeface="Times New Roman" panose="02020603050405020304" pitchFamily="18" charset="0"/>
                <a:cs typeface="Times New Roman" panose="02020603050405020304" pitchFamily="18" charset="0"/>
              </a:rPr>
              <a:t>7:96,184,336-96,184,416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MONDO (ID: 0011601), </a:t>
            </a:r>
            <a:r>
              <a:rPr lang="en-US" dirty="0" err="1">
                <a:latin typeface="Times New Roman" panose="02020603050405020304" pitchFamily="18" charset="0"/>
                <a:cs typeface="Times New Roman" panose="02020603050405020304" pitchFamily="18" charset="0"/>
              </a:rPr>
              <a:t>MedGen</a:t>
            </a:r>
            <a:r>
              <a:rPr lang="en-US" dirty="0">
                <a:latin typeface="Times New Roman" panose="02020603050405020304" pitchFamily="18" charset="0"/>
                <a:cs typeface="Times New Roman" panose="02020603050405020304" pitchFamily="18" charset="0"/>
              </a:rPr>
              <a:t> (ID: C1853942), OMIM (ID: 605814), and </a:t>
            </a:r>
            <a:r>
              <a:rPr lang="en-US" dirty="0" err="1">
                <a:latin typeface="Times New Roman" panose="02020603050405020304" pitchFamily="18" charset="0"/>
                <a:cs typeface="Times New Roman" panose="02020603050405020304" pitchFamily="18" charset="0"/>
              </a:rPr>
              <a:t>Orphanet</a:t>
            </a:r>
            <a:r>
              <a:rPr lang="en-US" dirty="0">
                <a:latin typeface="Times New Roman" panose="02020603050405020304" pitchFamily="18" charset="0"/>
                <a:cs typeface="Times New Roman" panose="02020603050405020304" pitchFamily="18" charset="0"/>
              </a:rPr>
              <a:t> (ID: ORPHA247598))</a:t>
            </a:r>
          </a:p>
          <a:p>
            <a:pPr marL="742950" lvl="1" indent="-285750">
              <a:buFont typeface="+mj-lt"/>
              <a:buAutoNum type="alphaLcPeriod"/>
            </a:pPr>
            <a:r>
              <a:rPr lang="en-US" dirty="0" smtClean="0">
                <a:latin typeface="Times New Roman" panose="02020603050405020304" pitchFamily="18" charset="0"/>
                <a:cs typeface="Times New Roman" panose="02020603050405020304" pitchFamily="18" charset="0"/>
              </a:rPr>
              <a:t>10:52,771,435-52,771,515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MONDO (ID: 0013714), </a:t>
            </a:r>
            <a:r>
              <a:rPr lang="en-US" dirty="0" err="1">
                <a:latin typeface="Times New Roman" panose="02020603050405020304" pitchFamily="18" charset="0"/>
                <a:cs typeface="Times New Roman" panose="02020603050405020304" pitchFamily="18" charset="0"/>
              </a:rPr>
              <a:t>MedGen</a:t>
            </a:r>
            <a:r>
              <a:rPr lang="en-US" dirty="0">
                <a:latin typeface="Times New Roman" panose="02020603050405020304" pitchFamily="18" charset="0"/>
                <a:cs typeface="Times New Roman" panose="02020603050405020304" pitchFamily="18" charset="0"/>
              </a:rPr>
              <a:t> (ID: C3280586), and OMIM (ID: 614372)</a:t>
            </a:r>
          </a:p>
          <a:p>
            <a:pPr marL="742950" lvl="1" indent="-285750">
              <a:buFont typeface="+mj-lt"/>
              <a:buAutoNum type="alphaLcPeriod"/>
            </a:pPr>
            <a:r>
              <a:rPr lang="en-US" dirty="0" smtClean="0">
                <a:latin typeface="Times New Roman" panose="02020603050405020304" pitchFamily="18" charset="0"/>
                <a:cs typeface="Times New Roman" panose="02020603050405020304" pitchFamily="18" charset="0"/>
              </a:rPr>
              <a:t>16:23,619,946-23,620,026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MONDO (ID: 0016419), </a:t>
            </a:r>
            <a:r>
              <a:rPr lang="en-US" dirty="0" err="1">
                <a:latin typeface="Times New Roman" panose="02020603050405020304" pitchFamily="18" charset="0"/>
                <a:cs typeface="Times New Roman" panose="02020603050405020304" pitchFamily="18" charset="0"/>
              </a:rPr>
              <a:t>MedGen</a:t>
            </a:r>
            <a:r>
              <a:rPr lang="en-US" dirty="0">
                <a:latin typeface="Times New Roman" panose="02020603050405020304" pitchFamily="18" charset="0"/>
                <a:cs typeface="Times New Roman" panose="02020603050405020304" pitchFamily="18" charset="0"/>
              </a:rPr>
              <a:t> (ID: C0006142), OMIM (ID: 114480), </a:t>
            </a:r>
            <a:r>
              <a:rPr lang="en-US" dirty="0" err="1">
                <a:latin typeface="Times New Roman" panose="02020603050405020304" pitchFamily="18" charset="0"/>
                <a:cs typeface="Times New Roman" panose="02020603050405020304" pitchFamily="18" charset="0"/>
              </a:rPr>
              <a:t>Orphanet</a:t>
            </a:r>
            <a:r>
              <a:rPr lang="en-US" dirty="0">
                <a:latin typeface="Times New Roman" panose="02020603050405020304" pitchFamily="18" charset="0"/>
                <a:cs typeface="Times New Roman" panose="02020603050405020304" pitchFamily="18" charset="0"/>
              </a:rPr>
              <a:t> (ID: ORPHA227535), and SNOMED_CT (ID: 254843006</a:t>
            </a:r>
            <a:r>
              <a:rPr lang="en-US" dirty="0" smtClean="0">
                <a:latin typeface="Times New Roman" panose="02020603050405020304" pitchFamily="18" charset="0"/>
                <a:cs typeface="Times New Roman" panose="02020603050405020304" pitchFamily="18" charset="0"/>
              </a:rPr>
              <a:t>)</a:t>
            </a:r>
          </a:p>
        </p:txBody>
      </p:sp>
      <p:sp>
        <p:nvSpPr>
          <p:cNvPr id="4" name="TextBox 3"/>
          <p:cNvSpPr txBox="1"/>
          <p:nvPr/>
        </p:nvSpPr>
        <p:spPr>
          <a:xfrm>
            <a:off x="210360" y="6292158"/>
            <a:ext cx="6989275" cy="369332"/>
          </a:xfrm>
          <a:prstGeom prst="rect">
            <a:avLst/>
          </a:prstGeom>
          <a:noFill/>
        </p:spPr>
        <p:txBody>
          <a:bodyPr wrap="square" rtlCol="0">
            <a:spAutoFit/>
          </a:bodyPr>
          <a:lstStyle/>
          <a:p>
            <a:r>
              <a:rPr lang="en-US" dirty="0" smtClean="0">
                <a:solidFill>
                  <a:schemeClr val="bg1">
                    <a:lumMod val="10000"/>
                  </a:schemeClr>
                </a:solidFill>
              </a:rPr>
              <a:t>(Exercises from workshop alignment by Dr. D. Kim)</a:t>
            </a:r>
            <a:endParaRPr lang="en-US" dirty="0">
              <a:solidFill>
                <a:schemeClr val="bg1">
                  <a:lumMod val="10000"/>
                </a:schemeClr>
              </a:solidFill>
            </a:endParaRPr>
          </a:p>
        </p:txBody>
      </p:sp>
    </p:spTree>
    <p:extLst>
      <p:ext uri="{BB962C8B-B14F-4D97-AF65-F5344CB8AC3E}">
        <p14:creationId xmlns:p14="http://schemas.microsoft.com/office/powerpoint/2010/main" val="4106536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360" y="988709"/>
            <a:ext cx="11513877" cy="4524315"/>
          </a:xfrm>
          <a:prstGeom prst="rect">
            <a:avLst/>
          </a:prstGeom>
        </p:spPr>
        <p:txBody>
          <a:bodyPr wrap="square">
            <a:spAutoFit/>
          </a:bodyPr>
          <a:lstStyle/>
          <a:p>
            <a:pPr marL="742950" lvl="1" indent="-285750">
              <a:buFont typeface="+mj-lt"/>
              <a:buAutoNum type="alphaLcPeriod"/>
            </a:pPr>
            <a:endParaRPr lang="en-US" dirty="0"/>
          </a:p>
          <a:p>
            <a:pPr>
              <a:buFont typeface="+mj-lt"/>
              <a:buAutoNum type="arabicPeriod"/>
            </a:pPr>
            <a:r>
              <a:rPr lang="en-US" dirty="0"/>
              <a:t>Can you identify the most likely ethnicity</a:t>
            </a:r>
            <a:r>
              <a:rPr lang="en-US" dirty="0" smtClean="0"/>
              <a:t>?</a:t>
            </a:r>
          </a:p>
          <a:p>
            <a:endParaRPr lang="en-US" dirty="0"/>
          </a:p>
          <a:p>
            <a:pPr marL="742950" lvl="1" indent="-285750">
              <a:buFont typeface="Arial" panose="020B0604020202020204" pitchFamily="34" charset="0"/>
              <a:buChar char="•"/>
            </a:pPr>
            <a:r>
              <a:rPr lang="en-US" dirty="0"/>
              <a:t>Please refer to Figure 3 in the following paper: </a:t>
            </a:r>
            <a:r>
              <a:rPr lang="en-US" dirty="0" smtClean="0">
                <a:hlinkClick r:id="rId2"/>
              </a:rPr>
              <a:t>Tao </a:t>
            </a:r>
            <a:r>
              <a:rPr lang="en-US" dirty="0">
                <a:hlinkClick r:id="rId2"/>
              </a:rPr>
              <a:t>Huang et al. 2015, Genetic differences among ethnic groups</a:t>
            </a:r>
            <a:r>
              <a:rPr lang="en-US" dirty="0"/>
              <a:t> </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When </a:t>
            </a:r>
            <a:r>
              <a:rPr lang="en-US" dirty="0"/>
              <a:t>you search SNP location and allele frequency (e.g., rs6023406), use the </a:t>
            </a:r>
            <a:r>
              <a:rPr lang="en-US" dirty="0" err="1"/>
              <a:t>dbSNP</a:t>
            </a:r>
            <a:r>
              <a:rPr lang="en-US" dirty="0"/>
              <a:t> database available </a:t>
            </a:r>
            <a:r>
              <a:rPr lang="en-US" dirty="0">
                <a:hlinkClick r:id="rId3"/>
              </a:rPr>
              <a:t>here</a:t>
            </a:r>
            <a:r>
              <a:rPr lang="en-US" dirty="0"/>
              <a:t> </a:t>
            </a:r>
            <a:endParaRPr lang="en-US" dirty="0" smtClean="0"/>
          </a:p>
          <a:p>
            <a:pPr lvl="1"/>
            <a:endParaRPr lang="en-US" dirty="0" smtClean="0"/>
          </a:p>
          <a:p>
            <a:endParaRPr lang="en-US" dirty="0" smtClean="0"/>
          </a:p>
          <a:p>
            <a:r>
              <a:rPr lang="en-US" dirty="0" smtClean="0"/>
              <a:t>2. Can </a:t>
            </a:r>
            <a:r>
              <a:rPr lang="en-US" dirty="0"/>
              <a:t>you identify the most likely eye color</a:t>
            </a:r>
            <a:r>
              <a:rPr lang="en-US" dirty="0" smtClean="0"/>
              <a:t>?</a:t>
            </a:r>
            <a:endParaRPr lang="en-US" dirty="0"/>
          </a:p>
          <a:p>
            <a:pPr marL="742950" lvl="1" indent="-285750">
              <a:buFont typeface="Arial" panose="020B0604020202020204" pitchFamily="34" charset="0"/>
              <a:buChar char="•"/>
            </a:pPr>
            <a:r>
              <a:rPr lang="en-US" dirty="0"/>
              <a:t>Please refer to Table 1 in the following paper: </a:t>
            </a:r>
            <a:r>
              <a:rPr lang="en-US" dirty="0" err="1" smtClean="0">
                <a:hlinkClick r:id="rId4"/>
              </a:rPr>
              <a:t>Branicki</a:t>
            </a:r>
            <a:r>
              <a:rPr lang="en-US" dirty="0" smtClean="0">
                <a:hlinkClick r:id="rId4"/>
              </a:rPr>
              <a:t> </a:t>
            </a:r>
            <a:r>
              <a:rPr lang="en-US" dirty="0">
                <a:hlinkClick r:id="rId4"/>
              </a:rPr>
              <a:t>et al. 2011, Model-based prediction of human hair color using DNA variants</a:t>
            </a:r>
            <a:r>
              <a:rPr lang="en-US" dirty="0"/>
              <a:t> </a:t>
            </a:r>
            <a:endParaRPr lang="en-US" dirty="0" smtClean="0"/>
          </a:p>
          <a:p>
            <a:pPr lvl="1"/>
            <a:endParaRPr lang="en-US" dirty="0" smtClean="0"/>
          </a:p>
          <a:p>
            <a:endParaRPr lang="en-US" dirty="0" smtClean="0"/>
          </a:p>
          <a:p>
            <a:r>
              <a:rPr lang="en-US" dirty="0" smtClean="0"/>
              <a:t>3. Can </a:t>
            </a:r>
            <a:r>
              <a:rPr lang="en-US" dirty="0"/>
              <a:t>you identify the most likely hair color</a:t>
            </a:r>
            <a:r>
              <a:rPr lang="en-US" dirty="0" smtClean="0"/>
              <a:t>?</a:t>
            </a:r>
            <a:endParaRPr lang="en-US" dirty="0"/>
          </a:p>
          <a:p>
            <a:pPr marL="742950" lvl="1" indent="-285750">
              <a:buFont typeface="Arial" panose="020B0604020202020204" pitchFamily="34" charset="0"/>
              <a:buChar char="•"/>
            </a:pPr>
            <a:r>
              <a:rPr lang="en-US" dirty="0"/>
              <a:t>Please refer to Table 2 in the following paper: </a:t>
            </a:r>
            <a:r>
              <a:rPr lang="en-US" dirty="0" err="1" smtClean="0">
                <a:hlinkClick r:id="rId5"/>
              </a:rPr>
              <a:t>Spichenok</a:t>
            </a:r>
            <a:r>
              <a:rPr lang="en-US" dirty="0" smtClean="0">
                <a:hlinkClick r:id="rId5"/>
              </a:rPr>
              <a:t> </a:t>
            </a:r>
            <a:r>
              <a:rPr lang="en-US" dirty="0">
                <a:hlinkClick r:id="rId5"/>
              </a:rPr>
              <a:t>et al. 2010, Prediction of eye and skin color in </a:t>
            </a:r>
            <a:r>
              <a:rPr lang="en-US" dirty="0" smtClean="0">
                <a:hlinkClick r:id="rId5"/>
              </a:rPr>
              <a:t>diverse populations using seven SNPs </a:t>
            </a:r>
            <a:endParaRPr lang="en-US" dirty="0"/>
          </a:p>
        </p:txBody>
      </p:sp>
      <p:sp>
        <p:nvSpPr>
          <p:cNvPr id="4"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u="sng" dirty="0" smtClean="0">
                <a:latin typeface="Times New Roman" panose="02020603050405020304" pitchFamily="18" charset="0"/>
                <a:cs typeface="Times New Roman" panose="02020603050405020304" pitchFamily="18" charset="0"/>
              </a:rPr>
              <a:t>Exercise 1 (2/2): Determining Likely Phenotypes from current literature.</a:t>
            </a:r>
            <a:endParaRPr lang="en-US" sz="2400"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10360" y="6292158"/>
            <a:ext cx="6989275" cy="369332"/>
          </a:xfrm>
          <a:prstGeom prst="rect">
            <a:avLst/>
          </a:prstGeom>
          <a:noFill/>
        </p:spPr>
        <p:txBody>
          <a:bodyPr wrap="square" rtlCol="0">
            <a:spAutoFit/>
          </a:bodyPr>
          <a:lstStyle/>
          <a:p>
            <a:r>
              <a:rPr lang="en-US" dirty="0" smtClean="0">
                <a:solidFill>
                  <a:schemeClr val="bg1">
                    <a:lumMod val="10000"/>
                  </a:schemeClr>
                </a:solidFill>
              </a:rPr>
              <a:t>(Exercises from workshop alignment by Dr. D. Kim)</a:t>
            </a:r>
            <a:endParaRPr lang="en-US" dirty="0">
              <a:solidFill>
                <a:schemeClr val="bg1">
                  <a:lumMod val="10000"/>
                </a:schemeClr>
              </a:solidFill>
            </a:endParaRPr>
          </a:p>
        </p:txBody>
      </p:sp>
    </p:spTree>
    <p:extLst>
      <p:ext uri="{BB962C8B-B14F-4D97-AF65-F5344CB8AC3E}">
        <p14:creationId xmlns:p14="http://schemas.microsoft.com/office/powerpoint/2010/main" val="13817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807" y="136470"/>
            <a:ext cx="8266680" cy="5239445"/>
          </a:xfrm>
          <a:prstGeom prst="rect">
            <a:avLst/>
          </a:prstGeom>
        </p:spPr>
      </p:pic>
      <p:sp>
        <p:nvSpPr>
          <p:cNvPr id="5" name="Title 1">
            <a:extLst>
              <a:ext uri="{FF2B5EF4-FFF2-40B4-BE49-F238E27FC236}">
                <a16:creationId xmlns:a16="http://schemas.microsoft.com/office/drawing/2014/main" id="{9AFB0349-C502-D4D6-F134-8A6B824DDF2A}"/>
              </a:ext>
            </a:extLst>
          </p:cNvPr>
          <p:cNvSpPr txBox="1">
            <a:spLocks/>
          </p:cNvSpPr>
          <p:nvPr/>
        </p:nvSpPr>
        <p:spPr>
          <a:xfrm>
            <a:off x="8443864" y="364657"/>
            <a:ext cx="3748136"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u="sng" dirty="0" smtClean="0">
                <a:latin typeface="Times New Roman" panose="02020603050405020304" pitchFamily="18" charset="0"/>
                <a:cs typeface="Times New Roman" panose="02020603050405020304" pitchFamily="18" charset="0"/>
              </a:rPr>
              <a:t>Huang et al. Ethnicity SNP Exercise.</a:t>
            </a:r>
            <a:endParaRPr lang="en-US" sz="2400"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197728" y="5137719"/>
            <a:ext cx="6049979" cy="1720281"/>
          </a:xfrm>
          <a:prstGeom prst="rect">
            <a:avLst/>
          </a:prstGeom>
        </p:spPr>
      </p:pic>
      <p:sp>
        <p:nvSpPr>
          <p:cNvPr id="7" name="Rectangle 6"/>
          <p:cNvSpPr/>
          <p:nvPr/>
        </p:nvSpPr>
        <p:spPr>
          <a:xfrm>
            <a:off x="9607640" y="2159984"/>
            <a:ext cx="1169744" cy="369332"/>
          </a:xfrm>
          <a:prstGeom prst="rect">
            <a:avLst/>
          </a:prstGeom>
        </p:spPr>
        <p:txBody>
          <a:bodyPr wrap="none">
            <a:spAutoFit/>
          </a:bodyPr>
          <a:lstStyle/>
          <a:p>
            <a:r>
              <a:rPr lang="en-US" dirty="0"/>
              <a:t>rs6023406</a:t>
            </a:r>
          </a:p>
        </p:txBody>
      </p:sp>
      <p:sp>
        <p:nvSpPr>
          <p:cNvPr id="8" name="Rectangle 7"/>
          <p:cNvSpPr/>
          <p:nvPr/>
        </p:nvSpPr>
        <p:spPr>
          <a:xfrm>
            <a:off x="8464296" y="1144786"/>
            <a:ext cx="3727704" cy="923330"/>
          </a:xfrm>
          <a:prstGeom prst="rect">
            <a:avLst/>
          </a:prstGeom>
        </p:spPr>
        <p:txBody>
          <a:bodyPr wrap="square">
            <a:spAutoFit/>
          </a:bodyPr>
          <a:lstStyle/>
          <a:p>
            <a:r>
              <a:rPr lang="en-US" dirty="0">
                <a:hlinkClick r:id="rId4"/>
              </a:rPr>
              <a:t>https://bmcgenomics.biomedcentral.com/articles/10.1186/s12864-015-2328-0</a:t>
            </a:r>
            <a:endParaRPr lang="en-US" dirty="0"/>
          </a:p>
        </p:txBody>
      </p:sp>
      <p:sp>
        <p:nvSpPr>
          <p:cNvPr id="9" name="Rectangle 8"/>
          <p:cNvSpPr/>
          <p:nvPr/>
        </p:nvSpPr>
        <p:spPr>
          <a:xfrm>
            <a:off x="8556080" y="2507456"/>
            <a:ext cx="3424335" cy="369332"/>
          </a:xfrm>
          <a:prstGeom prst="rect">
            <a:avLst/>
          </a:prstGeom>
        </p:spPr>
        <p:txBody>
          <a:bodyPr wrap="none">
            <a:spAutoFit/>
          </a:bodyPr>
          <a:lstStyle/>
          <a:p>
            <a:r>
              <a:rPr lang="en-US" dirty="0">
                <a:hlinkClick r:id="rId5"/>
              </a:rPr>
              <a:t>https://www.ncbi.nlm.nih.gov/snp</a:t>
            </a:r>
            <a:endParaRPr lang="en-US" dirty="0"/>
          </a:p>
        </p:txBody>
      </p:sp>
      <p:pic>
        <p:nvPicPr>
          <p:cNvPr id="10" name="Picture 9"/>
          <p:cNvPicPr>
            <a:picLocks noChangeAspect="1"/>
          </p:cNvPicPr>
          <p:nvPr/>
        </p:nvPicPr>
        <p:blipFill>
          <a:blip r:embed="rId6"/>
          <a:stretch>
            <a:fillRect/>
          </a:stretch>
        </p:blipFill>
        <p:spPr>
          <a:xfrm>
            <a:off x="8556080" y="3017520"/>
            <a:ext cx="3473366" cy="1642490"/>
          </a:xfrm>
          <a:prstGeom prst="rect">
            <a:avLst/>
          </a:prstGeom>
        </p:spPr>
      </p:pic>
      <p:sp>
        <p:nvSpPr>
          <p:cNvPr id="11" name="Rectangle 10"/>
          <p:cNvSpPr/>
          <p:nvPr/>
        </p:nvSpPr>
        <p:spPr>
          <a:xfrm>
            <a:off x="9015984" y="3300984"/>
            <a:ext cx="2697480" cy="201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095232" y="3892296"/>
            <a:ext cx="1603248" cy="76771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43864" y="4910328"/>
            <a:ext cx="3653648" cy="923330"/>
          </a:xfrm>
          <a:prstGeom prst="rect">
            <a:avLst/>
          </a:prstGeom>
          <a:noFill/>
        </p:spPr>
        <p:txBody>
          <a:bodyPr wrap="square" rtlCol="0">
            <a:spAutoFit/>
          </a:bodyPr>
          <a:lstStyle/>
          <a:p>
            <a:r>
              <a:rPr lang="en-US" dirty="0" smtClean="0">
                <a:solidFill>
                  <a:srgbClr val="FF0606"/>
                </a:solidFill>
              </a:rPr>
              <a:t>Search for SNP name, </a:t>
            </a:r>
            <a:r>
              <a:rPr lang="en-US" dirty="0" smtClean="0">
                <a:solidFill>
                  <a:schemeClr val="accent4"/>
                </a:solidFill>
              </a:rPr>
              <a:t>get info about location and variants! </a:t>
            </a:r>
            <a:r>
              <a:rPr lang="en-US" dirty="0" smtClean="0">
                <a:solidFill>
                  <a:srgbClr val="FFC000"/>
                </a:solidFill>
              </a:rPr>
              <a:t>Including location. (chr20:54603422)</a:t>
            </a:r>
            <a:endParaRPr lang="en-US" dirty="0">
              <a:solidFill>
                <a:srgbClr val="FFC000"/>
              </a:solidFill>
            </a:endParaRPr>
          </a:p>
        </p:txBody>
      </p:sp>
      <p:sp>
        <p:nvSpPr>
          <p:cNvPr id="14" name="Rectangle 13"/>
          <p:cNvSpPr/>
          <p:nvPr/>
        </p:nvSpPr>
        <p:spPr>
          <a:xfrm>
            <a:off x="9208008" y="4133088"/>
            <a:ext cx="1124712" cy="12801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78807" y="5493252"/>
            <a:ext cx="2049101" cy="1200329"/>
          </a:xfrm>
          <a:prstGeom prst="rect">
            <a:avLst/>
          </a:prstGeom>
        </p:spPr>
        <p:txBody>
          <a:bodyPr wrap="square">
            <a:spAutoFit/>
          </a:bodyPr>
          <a:lstStyle/>
          <a:p>
            <a:r>
              <a:rPr lang="en-US" sz="1200" dirty="0"/>
              <a:t>Huang, T., Shu, Y. &amp; </a:t>
            </a:r>
            <a:r>
              <a:rPr lang="en-US" sz="1200" dirty="0" err="1"/>
              <a:t>Cai</a:t>
            </a:r>
            <a:r>
              <a:rPr lang="en-US" sz="1200" dirty="0"/>
              <a:t>, YD. Genetic differences among ethnic groups. </a:t>
            </a:r>
            <a:r>
              <a:rPr lang="en-US" sz="1200" i="1" dirty="0"/>
              <a:t>BMC Genomics</a:t>
            </a:r>
            <a:r>
              <a:rPr lang="en-US" sz="1200" dirty="0"/>
              <a:t> </a:t>
            </a:r>
            <a:r>
              <a:rPr lang="en-US" sz="1200" b="1" dirty="0"/>
              <a:t>16, </a:t>
            </a:r>
            <a:r>
              <a:rPr lang="en-US" sz="1200" dirty="0"/>
              <a:t>1093 (2015). https://doi.org/10.1186/s12864-015-2328-0</a:t>
            </a:r>
          </a:p>
        </p:txBody>
      </p:sp>
    </p:spTree>
    <p:extLst>
      <p:ext uri="{BB962C8B-B14F-4D97-AF65-F5344CB8AC3E}">
        <p14:creationId xmlns:p14="http://schemas.microsoft.com/office/powerpoint/2010/main" val="2767435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5595041" y="364657"/>
            <a:ext cx="627103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u="sng" dirty="0" err="1" smtClean="0">
                <a:latin typeface="Times New Roman" panose="02020603050405020304" pitchFamily="18" charset="0"/>
                <a:cs typeface="Times New Roman" panose="02020603050405020304" pitchFamily="18" charset="0"/>
              </a:rPr>
              <a:t>Branicki</a:t>
            </a:r>
            <a:r>
              <a:rPr lang="en-US" sz="2400" u="sng" dirty="0" smtClean="0">
                <a:latin typeface="Times New Roman" panose="02020603050405020304" pitchFamily="18" charset="0"/>
                <a:cs typeface="Times New Roman" panose="02020603050405020304" pitchFamily="18" charset="0"/>
              </a:rPr>
              <a:t> et al. Hair-Color SNP Exercise.</a:t>
            </a:r>
            <a:endParaRPr lang="en-US" sz="2400"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7691" y="147374"/>
            <a:ext cx="5341985" cy="6585904"/>
          </a:xfrm>
          <a:prstGeom prst="rect">
            <a:avLst/>
          </a:prstGeom>
        </p:spPr>
      </p:pic>
      <p:sp>
        <p:nvSpPr>
          <p:cNvPr id="5" name="Rectangle 4"/>
          <p:cNvSpPr/>
          <p:nvPr/>
        </p:nvSpPr>
        <p:spPr>
          <a:xfrm>
            <a:off x="6166823" y="863273"/>
            <a:ext cx="5699252" cy="646331"/>
          </a:xfrm>
          <a:prstGeom prst="rect">
            <a:avLst/>
          </a:prstGeom>
        </p:spPr>
        <p:txBody>
          <a:bodyPr wrap="none">
            <a:spAutoFit/>
          </a:bodyPr>
          <a:lstStyle/>
          <a:p>
            <a:r>
              <a:rPr lang="en-US" dirty="0">
                <a:hlinkClick r:id="rId3"/>
              </a:rPr>
              <a:t>https://www.ncbi.nlm.nih.gov/pmc/articles/PMC3057002</a:t>
            </a:r>
            <a:r>
              <a:rPr lang="en-US" dirty="0" smtClean="0">
                <a:hlinkClick r:id="rId3"/>
              </a:rPr>
              <a:t>/</a:t>
            </a:r>
            <a:endParaRPr lang="en-US" dirty="0" smtClean="0"/>
          </a:p>
          <a:p>
            <a:endParaRPr lang="en-US" dirty="0"/>
          </a:p>
        </p:txBody>
      </p:sp>
      <p:sp>
        <p:nvSpPr>
          <p:cNvPr id="6" name="TextBox 5"/>
          <p:cNvSpPr txBox="1"/>
          <p:nvPr/>
        </p:nvSpPr>
        <p:spPr>
          <a:xfrm>
            <a:off x="6645243" y="1282057"/>
            <a:ext cx="5287224" cy="646331"/>
          </a:xfrm>
          <a:prstGeom prst="rect">
            <a:avLst/>
          </a:prstGeom>
          <a:noFill/>
        </p:spPr>
        <p:txBody>
          <a:bodyPr wrap="square" rtlCol="0">
            <a:spAutoFit/>
          </a:bodyPr>
          <a:lstStyle/>
          <a:p>
            <a:r>
              <a:rPr lang="en-US" dirty="0" smtClean="0">
                <a:solidFill>
                  <a:schemeClr val="bg1">
                    <a:lumMod val="10000"/>
                  </a:schemeClr>
                </a:solidFill>
              </a:rPr>
              <a:t>Probably a good idea to check those statistically significant variants first.</a:t>
            </a:r>
            <a:endParaRPr lang="en-US" dirty="0">
              <a:solidFill>
                <a:schemeClr val="bg1">
                  <a:lumMod val="10000"/>
                </a:schemeClr>
              </a:solidFill>
            </a:endParaRPr>
          </a:p>
        </p:txBody>
      </p:sp>
      <p:sp>
        <p:nvSpPr>
          <p:cNvPr id="7" name="Rectangle 6"/>
          <p:cNvSpPr/>
          <p:nvPr/>
        </p:nvSpPr>
        <p:spPr>
          <a:xfrm>
            <a:off x="6645243" y="3220832"/>
            <a:ext cx="4873782" cy="1200329"/>
          </a:xfrm>
          <a:prstGeom prst="rect">
            <a:avLst/>
          </a:prstGeom>
        </p:spPr>
        <p:txBody>
          <a:bodyPr wrap="square">
            <a:spAutoFit/>
          </a:bodyPr>
          <a:lstStyle/>
          <a:p>
            <a:r>
              <a:rPr lang="en-US" dirty="0" err="1"/>
              <a:t>Branicki</a:t>
            </a:r>
            <a:r>
              <a:rPr lang="en-US" dirty="0"/>
              <a:t>, </a:t>
            </a:r>
            <a:r>
              <a:rPr lang="en-US" dirty="0" err="1"/>
              <a:t>Wojciech</a:t>
            </a:r>
            <a:r>
              <a:rPr lang="en-US" dirty="0"/>
              <a:t> et al. “Model-based prediction of human hair color using DNA variants.” </a:t>
            </a:r>
            <a:r>
              <a:rPr lang="en-US" i="1" dirty="0"/>
              <a:t>Human genetics</a:t>
            </a:r>
            <a:r>
              <a:rPr lang="en-US" dirty="0"/>
              <a:t> vol. 129,4 (2011): 443-54. doi:10.1007/s00439-010-0939-8</a:t>
            </a:r>
          </a:p>
        </p:txBody>
      </p:sp>
    </p:spTree>
    <p:extLst>
      <p:ext uri="{BB962C8B-B14F-4D97-AF65-F5344CB8AC3E}">
        <p14:creationId xmlns:p14="http://schemas.microsoft.com/office/powerpoint/2010/main" val="3658738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0604" y="1464398"/>
            <a:ext cx="5024437" cy="4649118"/>
          </a:xfrm>
          <a:prstGeom prst="rect">
            <a:avLst/>
          </a:prstGeom>
        </p:spPr>
      </p:pic>
      <p:sp>
        <p:nvSpPr>
          <p:cNvPr id="3" name="Title 1">
            <a:extLst>
              <a:ext uri="{FF2B5EF4-FFF2-40B4-BE49-F238E27FC236}">
                <a16:creationId xmlns:a16="http://schemas.microsoft.com/office/drawing/2014/main" id="{9AFB0349-C502-D4D6-F134-8A6B824DDF2A}"/>
              </a:ext>
            </a:extLst>
          </p:cNvPr>
          <p:cNvSpPr txBox="1">
            <a:spLocks/>
          </p:cNvSpPr>
          <p:nvPr/>
        </p:nvSpPr>
        <p:spPr>
          <a:xfrm>
            <a:off x="570604" y="209209"/>
            <a:ext cx="627103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u="sng" dirty="0" err="1" smtClean="0">
                <a:latin typeface="Times New Roman" panose="02020603050405020304" pitchFamily="18" charset="0"/>
                <a:cs typeface="Times New Roman" panose="02020603050405020304" pitchFamily="18" charset="0"/>
              </a:rPr>
              <a:t>Spichenok</a:t>
            </a:r>
            <a:r>
              <a:rPr lang="en-US" sz="2400" u="sng" dirty="0" smtClean="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et al. </a:t>
            </a:r>
            <a:r>
              <a:rPr lang="en-US" sz="2400" u="sng" dirty="0" smtClean="0">
                <a:latin typeface="Times New Roman" panose="02020603050405020304" pitchFamily="18" charset="0"/>
                <a:cs typeface="Times New Roman" panose="02020603050405020304" pitchFamily="18" charset="0"/>
              </a:rPr>
              <a:t>Eye-Color SNP Exercise.</a:t>
            </a:r>
            <a:endParaRPr lang="en-US" sz="2400" u="sng" dirty="0">
              <a:latin typeface="Times New Roman" panose="02020603050405020304" pitchFamily="18" charset="0"/>
              <a:cs typeface="Times New Roman" panose="02020603050405020304" pitchFamily="18" charset="0"/>
            </a:endParaRPr>
          </a:p>
        </p:txBody>
      </p:sp>
      <p:sp>
        <p:nvSpPr>
          <p:cNvPr id="4" name="Rectangle 3"/>
          <p:cNvSpPr/>
          <p:nvPr/>
        </p:nvSpPr>
        <p:spPr>
          <a:xfrm>
            <a:off x="6298826" y="1825822"/>
            <a:ext cx="4484483" cy="923330"/>
          </a:xfrm>
          <a:prstGeom prst="rect">
            <a:avLst/>
          </a:prstGeom>
        </p:spPr>
        <p:txBody>
          <a:bodyPr wrap="square">
            <a:spAutoFit/>
          </a:bodyPr>
          <a:lstStyle/>
          <a:p>
            <a:r>
              <a:rPr lang="en-US" dirty="0">
                <a:hlinkClick r:id="rId3"/>
              </a:rPr>
              <a:t>https://</a:t>
            </a:r>
            <a:r>
              <a:rPr lang="en-US" dirty="0" smtClean="0">
                <a:hlinkClick r:id="rId3"/>
              </a:rPr>
              <a:t>www.sciencedirect.com/science/article/pii/S1872497310001717?via%3Dihub</a:t>
            </a:r>
            <a:endParaRPr lang="en-US" dirty="0" smtClean="0"/>
          </a:p>
          <a:p>
            <a:endParaRPr lang="en-US" dirty="0"/>
          </a:p>
        </p:txBody>
      </p:sp>
      <p:sp>
        <p:nvSpPr>
          <p:cNvPr id="6" name="Rectangle 5"/>
          <p:cNvSpPr/>
          <p:nvPr/>
        </p:nvSpPr>
        <p:spPr>
          <a:xfrm>
            <a:off x="5818843" y="3246781"/>
            <a:ext cx="6056376" cy="1754326"/>
          </a:xfrm>
          <a:prstGeom prst="rect">
            <a:avLst/>
          </a:prstGeom>
        </p:spPr>
        <p:txBody>
          <a:bodyPr wrap="square">
            <a:spAutoFit/>
          </a:bodyPr>
          <a:lstStyle/>
          <a:p>
            <a:r>
              <a:rPr lang="en-US" dirty="0" err="1"/>
              <a:t>Spichenok</a:t>
            </a:r>
            <a:r>
              <a:rPr lang="en-US" dirty="0"/>
              <a:t> O, </a:t>
            </a:r>
            <a:r>
              <a:rPr lang="en-US" dirty="0" err="1"/>
              <a:t>Budimlija</a:t>
            </a:r>
            <a:r>
              <a:rPr lang="en-US" dirty="0"/>
              <a:t> ZM, Mitchell AA, Jenny A, </a:t>
            </a:r>
            <a:r>
              <a:rPr lang="en-US" dirty="0" err="1"/>
              <a:t>Kovacevic</a:t>
            </a:r>
            <a:r>
              <a:rPr lang="en-US" dirty="0"/>
              <a:t> L, </a:t>
            </a:r>
            <a:r>
              <a:rPr lang="en-US" dirty="0" err="1"/>
              <a:t>Marjanovic</a:t>
            </a:r>
            <a:r>
              <a:rPr lang="en-US" dirty="0"/>
              <a:t> D, </a:t>
            </a:r>
            <a:r>
              <a:rPr lang="en-US" dirty="0" err="1"/>
              <a:t>Caragine</a:t>
            </a:r>
            <a:r>
              <a:rPr lang="en-US" dirty="0"/>
              <a:t> T, </a:t>
            </a:r>
            <a:r>
              <a:rPr lang="en-US" dirty="0" err="1"/>
              <a:t>Prinz</a:t>
            </a:r>
            <a:r>
              <a:rPr lang="en-US" dirty="0"/>
              <a:t> M, </a:t>
            </a:r>
            <a:r>
              <a:rPr lang="en-US" dirty="0" err="1"/>
              <a:t>Wurmbach</a:t>
            </a:r>
            <a:r>
              <a:rPr lang="en-US" dirty="0"/>
              <a:t> E. Prediction of eye and skin color in diverse populations using seven SNPs. Forensic </a:t>
            </a:r>
            <a:r>
              <a:rPr lang="en-US" dirty="0" err="1"/>
              <a:t>Sci</a:t>
            </a:r>
            <a:r>
              <a:rPr lang="en-US" dirty="0"/>
              <a:t> </a:t>
            </a:r>
            <a:r>
              <a:rPr lang="en-US" dirty="0" err="1"/>
              <a:t>Int</a:t>
            </a:r>
            <a:r>
              <a:rPr lang="en-US" dirty="0"/>
              <a:t> Genet. 2011 Nov;5(5):472-8. </a:t>
            </a:r>
            <a:r>
              <a:rPr lang="en-US" dirty="0" err="1"/>
              <a:t>doi</a:t>
            </a:r>
            <a:r>
              <a:rPr lang="en-US" dirty="0"/>
              <a:t>: 10.1016/j.fsigen.2010.10.005. </a:t>
            </a:r>
            <a:r>
              <a:rPr lang="en-US" dirty="0" err="1"/>
              <a:t>Epub</a:t>
            </a:r>
            <a:r>
              <a:rPr lang="en-US" dirty="0"/>
              <a:t> 2010 Nov 2. PMID: 21050833.</a:t>
            </a:r>
          </a:p>
        </p:txBody>
      </p:sp>
    </p:spTree>
    <p:extLst>
      <p:ext uri="{BB962C8B-B14F-4D97-AF65-F5344CB8AC3E}">
        <p14:creationId xmlns:p14="http://schemas.microsoft.com/office/powerpoint/2010/main" val="248247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0230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a:latin typeface="Times New Roman" panose="02020603050405020304" pitchFamily="18" charset="0"/>
                <a:cs typeface="Times New Roman" panose="02020603050405020304" pitchFamily="18" charset="0"/>
              </a:rPr>
              <a:t>What you will learn in this </a:t>
            </a:r>
            <a:r>
              <a:rPr lang="en-US" dirty="0" smtClean="0">
                <a:latin typeface="Times New Roman" panose="02020603050405020304" pitchFamily="18" charset="0"/>
                <a:cs typeface="Times New Roman" panose="02020603050405020304" pitchFamily="18" charset="0"/>
              </a:rPr>
              <a:t>Session </a:t>
            </a:r>
            <a:r>
              <a:rPr lang="en-US" dirty="0">
                <a:latin typeface="Times New Roman" panose="02020603050405020304" pitchFamily="18" charset="0"/>
                <a:cs typeface="Times New Roman" panose="02020603050405020304" pitchFamily="18" charset="0"/>
              </a:rPr>
              <a:t>(2 Parts)</a:t>
            </a:r>
          </a:p>
        </p:txBody>
      </p:sp>
      <p:sp>
        <p:nvSpPr>
          <p:cNvPr id="3" name="TextBox 2"/>
          <p:cNvSpPr txBox="1"/>
          <p:nvPr/>
        </p:nvSpPr>
        <p:spPr>
          <a:xfrm>
            <a:off x="473626" y="1305196"/>
            <a:ext cx="11578459" cy="4524315"/>
          </a:xfrm>
          <a:prstGeom prst="rect">
            <a:avLst/>
          </a:prstGeom>
          <a:noFill/>
        </p:spPr>
        <p:txBody>
          <a:bodyPr wrap="square" rtlCol="0">
            <a:spAutoFit/>
          </a:bodyPr>
          <a:lstStyle/>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What is the Integrative Genomics Viewer (IGV)?</a:t>
            </a: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History &amp; Background Information.</a:t>
            </a: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How to Access the IGV:</a:t>
            </a:r>
          </a:p>
          <a:p>
            <a:pPr marL="1200150" lvl="2"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Local installation of IGV.</a:t>
            </a:r>
          </a:p>
          <a:p>
            <a:pPr marL="1200150" lvl="2"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Accessing IGV using the BioHPC and training accounts (associated with this </a:t>
            </a:r>
            <a:r>
              <a:rPr lang="en-US" i="1" dirty="0" err="1">
                <a:latin typeface="Times New Roman" panose="02020603050405020304" pitchFamily="18" charset="0"/>
                <a:cs typeface="Times New Roman" panose="02020603050405020304" pitchFamily="18" charset="0"/>
              </a:rPr>
              <a:t>nanocourse</a:t>
            </a:r>
            <a:r>
              <a:rPr lang="en-US" i="1" dirty="0" smtClean="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a:t>
            </a:r>
            <a:r>
              <a:rPr lang="en-US" i="1" dirty="0">
                <a:latin typeface="Times New Roman" panose="02020603050405020304" pitchFamily="18" charset="0"/>
                <a:cs typeface="Times New Roman" panose="02020603050405020304" pitchFamily="18" charset="0"/>
              </a:rPr>
              <a:t>to analyze human and other kinds of </a:t>
            </a:r>
            <a:r>
              <a:rPr lang="en-US" b="1" i="1" dirty="0" smtClean="0">
                <a:latin typeface="Times New Roman" panose="02020603050405020304" pitchFamily="18" charset="0"/>
                <a:cs typeface="Times New Roman" panose="02020603050405020304" pitchFamily="18" charset="0"/>
              </a:rPr>
              <a:t>DNA</a:t>
            </a:r>
            <a:r>
              <a:rPr lang="en-US" i="1" dirty="0" smtClean="0">
                <a:latin typeface="Times New Roman" panose="02020603050405020304" pitchFamily="18" charset="0"/>
                <a:cs typeface="Times New Roman" panose="02020603050405020304" pitchFamily="18" charset="0"/>
              </a:rPr>
              <a:t> sequencing </a:t>
            </a:r>
            <a:r>
              <a:rPr lang="en-US" i="1" dirty="0">
                <a:latin typeface="Times New Roman" panose="02020603050405020304" pitchFamily="18" charset="0"/>
                <a:cs typeface="Times New Roman" panose="02020603050405020304" pitchFamily="18" charset="0"/>
              </a:rPr>
              <a:t>data to determine where variants are. </a:t>
            </a:r>
            <a:endParaRPr lang="en-US" i="1"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to load the proper data, and find information in online databases.</a:t>
            </a:r>
          </a:p>
          <a:p>
            <a:pPr marL="742950" lvl="1"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to determine whether SNPs are hetero or homozygous </a:t>
            </a:r>
          </a:p>
          <a:p>
            <a:pPr marL="1200150" lvl="2"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Introduction to checking for errors such as strand bias.</a:t>
            </a:r>
          </a:p>
          <a:p>
            <a:pPr marL="285750" indent="-285750">
              <a:buFont typeface="Arial" panose="020B0604020202020204" pitchFamily="34" charset="0"/>
              <a:buChar char="•"/>
            </a:pPr>
            <a:endParaRPr lang="en-US"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a:t>
            </a:r>
            <a:r>
              <a:rPr lang="en-US" i="1" dirty="0">
                <a:latin typeface="Times New Roman" panose="02020603050405020304" pitchFamily="18" charset="0"/>
                <a:cs typeface="Times New Roman" panose="02020603050405020304" pitchFamily="18" charset="0"/>
              </a:rPr>
              <a:t>to analyze </a:t>
            </a:r>
            <a:r>
              <a:rPr lang="en-US" i="1" dirty="0" smtClean="0">
                <a:latin typeface="Times New Roman" panose="02020603050405020304" pitchFamily="18" charset="0"/>
                <a:cs typeface="Times New Roman" panose="02020603050405020304" pitchFamily="18" charset="0"/>
              </a:rPr>
              <a:t>mouse and </a:t>
            </a:r>
            <a:r>
              <a:rPr lang="en-US" i="1" dirty="0">
                <a:latin typeface="Times New Roman" panose="02020603050405020304" pitchFamily="18" charset="0"/>
                <a:cs typeface="Times New Roman" panose="02020603050405020304" pitchFamily="18" charset="0"/>
              </a:rPr>
              <a:t>other kinds of </a:t>
            </a:r>
            <a:r>
              <a:rPr lang="en-US" b="1" i="1" dirty="0" smtClean="0">
                <a:latin typeface="Times New Roman" panose="02020603050405020304" pitchFamily="18" charset="0"/>
                <a:cs typeface="Times New Roman" panose="02020603050405020304" pitchFamily="18" charset="0"/>
              </a:rPr>
              <a:t>RNA</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sequencing data to determine where variants are. </a:t>
            </a: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488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590" y="958334"/>
            <a:ext cx="10013126" cy="6186309"/>
          </a:xfrm>
          <a:prstGeom prst="rect">
            <a:avLst/>
          </a:prstGeom>
        </p:spPr>
        <p:txBody>
          <a:bodyPr wrap="none">
            <a:spAutoFit/>
          </a:bodyPr>
          <a:lstStyle/>
          <a:p>
            <a:pPr marL="285750" indent="-285750">
              <a:buFont typeface="Arial" panose="020B0604020202020204" pitchFamily="34" charset="0"/>
              <a:buChar char="•"/>
            </a:pPr>
            <a:r>
              <a:rPr lang="en-US" dirty="0" smtClean="0"/>
              <a:t>IGV video Tutorials.</a:t>
            </a:r>
          </a:p>
          <a:p>
            <a:pPr marL="742950" lvl="1" indent="-285750">
              <a:buFont typeface="Arial" panose="020B0604020202020204" pitchFamily="34" charset="0"/>
              <a:buChar char="•"/>
            </a:pPr>
            <a:r>
              <a:rPr lang="en-US" dirty="0" smtClean="0">
                <a:hlinkClick r:id="rId3"/>
              </a:rPr>
              <a:t>https</a:t>
            </a:r>
            <a:r>
              <a:rPr lang="en-US" dirty="0">
                <a:hlinkClick r:id="rId3"/>
              </a:rPr>
              <a:t>://</a:t>
            </a:r>
            <a:r>
              <a:rPr lang="en-US" dirty="0" smtClean="0">
                <a:hlinkClick r:id="rId3"/>
              </a:rPr>
              <a:t>www.youtube.com/watch?v=E_G8z_2gTYM</a:t>
            </a:r>
            <a:endParaRPr lang="en-US" dirty="0" smtClean="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IGV Manual, and Installation Tutorial</a:t>
            </a:r>
          </a:p>
          <a:p>
            <a:pPr marL="742950" lvl="1" indent="-285750">
              <a:buFont typeface="Arial" panose="020B0604020202020204" pitchFamily="34" charset="0"/>
              <a:buChar char="•"/>
            </a:pPr>
            <a:r>
              <a:rPr lang="en-US" dirty="0">
                <a:hlinkClick r:id="rId4"/>
              </a:rPr>
              <a:t>https://</a:t>
            </a:r>
            <a:r>
              <a:rPr lang="en-US" dirty="0" smtClean="0">
                <a:hlinkClick r:id="rId4"/>
              </a:rPr>
              <a:t>software.broadinstitute.org/software/igv/UserGuide</a:t>
            </a:r>
            <a:endParaRPr lang="en-US" dirty="0" smtClean="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Broad Institute Website</a:t>
            </a:r>
          </a:p>
          <a:p>
            <a:pPr marL="742950" lvl="1" indent="-285750">
              <a:buFont typeface="Arial" panose="020B0604020202020204" pitchFamily="34" charset="0"/>
              <a:buChar char="•"/>
            </a:pPr>
            <a:r>
              <a:rPr lang="en-US" dirty="0">
                <a:hlinkClick r:id="rId5"/>
              </a:rPr>
              <a:t>https://www.broadinstitute.org</a:t>
            </a:r>
            <a:r>
              <a:rPr lang="en-US" dirty="0" smtClean="0">
                <a:hlinkClick r:id="rId5"/>
              </a:rPr>
              <a:t>/</a:t>
            </a:r>
            <a:endParaRPr lang="en-US" dirty="0" smtClean="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Papers for Exercises </a:t>
            </a:r>
          </a:p>
          <a:p>
            <a:pPr marL="742950" lvl="1" indent="-285750">
              <a:buFont typeface="Arial" panose="020B0604020202020204" pitchFamily="34" charset="0"/>
              <a:buChar char="•"/>
            </a:pPr>
            <a:r>
              <a:rPr lang="en-US" dirty="0" smtClean="0"/>
              <a:t>Ethnicity -</a:t>
            </a:r>
            <a:r>
              <a:rPr lang="en-US" dirty="0">
                <a:hlinkClick r:id="rId6"/>
              </a:rPr>
              <a:t>https://</a:t>
            </a:r>
            <a:r>
              <a:rPr lang="en-US" dirty="0" smtClean="0">
                <a:hlinkClick r:id="rId6"/>
              </a:rPr>
              <a:t>bmcgenomics.biomedcentral.com/articles/10.1186/s12864-015-2328-0</a:t>
            </a:r>
            <a:endParaRPr lang="en-US" dirty="0" smtClean="0"/>
          </a:p>
          <a:p>
            <a:pPr marL="742950" lvl="1" indent="-285750">
              <a:buFont typeface="Arial" panose="020B0604020202020204" pitchFamily="34" charset="0"/>
              <a:buChar char="•"/>
            </a:pPr>
            <a:r>
              <a:rPr lang="en-US" dirty="0" smtClean="0"/>
              <a:t>Hair-Color - </a:t>
            </a:r>
            <a:r>
              <a:rPr lang="en-US" dirty="0">
                <a:hlinkClick r:id="rId7"/>
              </a:rPr>
              <a:t>https://www.ncbi.nlm.nih.gov/pmc/articles/PMC3057002</a:t>
            </a:r>
            <a:r>
              <a:rPr lang="en-US" dirty="0" smtClean="0">
                <a:hlinkClick r:id="rId7"/>
              </a:rPr>
              <a:t>/</a:t>
            </a:r>
            <a:endParaRPr lang="en-US" dirty="0" smtClean="0"/>
          </a:p>
          <a:p>
            <a:pPr marL="742950" lvl="1" indent="-285750">
              <a:buFont typeface="Arial" panose="020B0604020202020204" pitchFamily="34" charset="0"/>
              <a:buChar char="•"/>
            </a:pPr>
            <a:r>
              <a:rPr lang="en-US" dirty="0" smtClean="0"/>
              <a:t>Eye-Color - </a:t>
            </a:r>
            <a:r>
              <a:rPr lang="en-US" dirty="0">
                <a:hlinkClick r:id="rId8"/>
              </a:rPr>
              <a:t>https://www.sciencedirect.com/science/article/pii/S1872497310001717?via%3Dihub</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Databases</a:t>
            </a:r>
          </a:p>
          <a:p>
            <a:pPr marL="742950" lvl="1" indent="-285750">
              <a:buFont typeface="Arial" panose="020B0604020202020204" pitchFamily="34" charset="0"/>
              <a:buChar char="•"/>
            </a:pPr>
            <a:r>
              <a:rPr lang="en-US" dirty="0"/>
              <a:t>NCBI - </a:t>
            </a:r>
            <a:r>
              <a:rPr lang="en-US" dirty="0">
                <a:hlinkClick r:id="rId9"/>
              </a:rPr>
              <a:t>https://www.ncbi.nlm.nih.gov</a:t>
            </a:r>
            <a:r>
              <a:rPr lang="en-US" dirty="0" smtClean="0">
                <a:hlinkClick r:id="rId9"/>
              </a:rPr>
              <a:t>/</a:t>
            </a:r>
            <a:endParaRPr lang="en-US" dirty="0" smtClean="0"/>
          </a:p>
          <a:p>
            <a:pPr marL="742950" lvl="1" indent="-285750">
              <a:buFont typeface="Arial" panose="020B0604020202020204" pitchFamily="34" charset="0"/>
              <a:buChar char="•"/>
            </a:pPr>
            <a:r>
              <a:rPr lang="en-US" dirty="0"/>
              <a:t>SNP - </a:t>
            </a:r>
            <a:r>
              <a:rPr lang="en-US" dirty="0">
                <a:hlinkClick r:id="rId10"/>
              </a:rPr>
              <a:t>https://www.ncbi.nlm.nih.gov/snp</a:t>
            </a:r>
            <a:r>
              <a:rPr lang="en-US" dirty="0" smtClean="0">
                <a:hlinkClick r:id="rId10"/>
              </a:rPr>
              <a:t>/</a:t>
            </a:r>
            <a:endParaRPr lang="en-US" dirty="0" smtClean="0"/>
          </a:p>
          <a:p>
            <a:pPr marL="742950" lvl="1" indent="-285750">
              <a:buFont typeface="Arial" panose="020B0604020202020204" pitchFamily="34" charset="0"/>
              <a:buChar char="•"/>
            </a:pPr>
            <a:r>
              <a:rPr lang="en-US" dirty="0"/>
              <a:t>SRA - </a:t>
            </a:r>
            <a:r>
              <a:rPr lang="en-US" dirty="0">
                <a:hlinkClick r:id="rId11"/>
              </a:rPr>
              <a:t>https://www.ncbi.nlm.nih.gov/sra</a:t>
            </a:r>
            <a:r>
              <a:rPr lang="en-US" dirty="0" smtClean="0">
                <a:hlinkClick r:id="rId11"/>
              </a:rPr>
              <a:t>/</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lvl="1"/>
            <a:endParaRPr lang="en-US" dirty="0"/>
          </a:p>
        </p:txBody>
      </p:sp>
      <p:sp>
        <p:nvSpPr>
          <p:cNvPr id="3"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Resources on this section:</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44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36FB483-8A01-854E-9BBE-55E0C355A79B}"/>
                  </a:ext>
                </a:extLst>
              </p:cNvPr>
              <p:cNvSpPr txBox="1">
                <a:spLocks/>
              </p:cNvSpPr>
              <p:nvPr/>
            </p:nvSpPr>
            <p:spPr>
              <a:xfrm>
                <a:off x="1029730" y="2929464"/>
                <a:ext cx="10363200" cy="1189456"/>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pPr algn="ctr"/>
                <a:r>
                  <a:rPr lang="en-US" dirty="0" smtClean="0">
                    <a:latin typeface="Times New Roman" panose="02020603050405020304" pitchFamily="18" charset="0"/>
                    <a:cs typeface="Times New Roman" panose="02020603050405020304" pitchFamily="18" charset="0"/>
                  </a:rPr>
                  <a:t>Part 2: NGS RNA-</a:t>
                </a:r>
                <a:r>
                  <a:rPr lang="en-US" dirty="0" err="1">
                    <a:latin typeface="Times New Roman" panose="02020603050405020304" pitchFamily="18" charset="0"/>
                    <a:cs typeface="Times New Roman" panose="02020603050405020304" pitchFamily="18" charset="0"/>
                  </a:rPr>
                  <a:t>Seq</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Example and Exercises with IGV</a:t>
                </a:r>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𝟎</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𝟓</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𝟏</m:t>
                    </m:r>
                  </m:oMath>
                </a14:m>
                <a:r>
                  <a:rPr lang="en-US" sz="1800" i="1" dirty="0">
                    <a:latin typeface="Times New Roman" panose="02020603050405020304" pitchFamily="18" charset="0"/>
                    <a:cs typeface="Times New Roman" panose="02020603050405020304" pitchFamily="18" charset="0"/>
                  </a:rPr>
                  <a:t> hour</a:t>
                </a:r>
                <a14:m>
                  <m:oMath xmlns:m="http://schemas.openxmlformats.org/officeDocument/2006/math">
                    <m:r>
                      <a:rPr lang="en-US" sz="1800" b="1" i="1" smtClean="0">
                        <a:latin typeface="Cambria Math" panose="02040503050406030204" pitchFamily="18" charset="0"/>
                        <a:cs typeface="Times New Roman" panose="02020603050405020304" pitchFamily="18" charset="0"/>
                      </a:rPr>
                      <m:t>)</m:t>
                    </m:r>
                  </m:oMath>
                </a14:m>
                <a:endParaRPr lang="en-US" sz="1800" i="1"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636FB483-8A01-854E-9BBE-55E0C355A79B}"/>
                  </a:ext>
                </a:extLst>
              </p:cNvPr>
              <p:cNvSpPr txBox="1">
                <a:spLocks noRot="1" noChangeAspect="1" noMove="1" noResize="1" noEditPoints="1" noAdjustHandles="1" noChangeArrowheads="1" noChangeShapeType="1" noTextEdit="1"/>
              </p:cNvSpPr>
              <p:nvPr/>
            </p:nvSpPr>
            <p:spPr>
              <a:xfrm>
                <a:off x="1029730" y="2929464"/>
                <a:ext cx="10363200" cy="1189456"/>
              </a:xfrm>
              <a:prstGeom prst="rect">
                <a:avLst/>
              </a:prstGeom>
              <a:blipFill>
                <a:blip r:embed="rId2"/>
                <a:stretch>
                  <a:fillRect t="-9231"/>
                </a:stretch>
              </a:blipFill>
            </p:spPr>
            <p:txBody>
              <a:bodyPr/>
              <a:lstStyle/>
              <a:p>
                <a:r>
                  <a:rPr lang="en-US">
                    <a:noFill/>
                  </a:rPr>
                  <a:t> </a:t>
                </a:r>
              </a:p>
            </p:txBody>
          </p:sp>
        </mc:Fallback>
      </mc:AlternateContent>
    </p:spTree>
    <p:extLst>
      <p:ext uri="{BB962C8B-B14F-4D97-AF65-F5344CB8AC3E}">
        <p14:creationId xmlns:p14="http://schemas.microsoft.com/office/powerpoint/2010/main" val="83148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We can </a:t>
            </a:r>
            <a:r>
              <a:rPr lang="en-US" u="sng" dirty="0">
                <a:latin typeface="Times New Roman" panose="02020603050405020304" pitchFamily="18" charset="0"/>
                <a:cs typeface="Times New Roman" panose="02020603050405020304" pitchFamily="18" charset="0"/>
              </a:rPr>
              <a:t>a</a:t>
            </a:r>
            <a:r>
              <a:rPr lang="en-US" u="sng" dirty="0" smtClean="0">
                <a:latin typeface="Times New Roman" panose="02020603050405020304" pitchFamily="18" charset="0"/>
                <a:cs typeface="Times New Roman" panose="02020603050405020304" pitchFamily="18" charset="0"/>
              </a:rPr>
              <a:t>lso use HISAT2 to align </a:t>
            </a:r>
            <a:r>
              <a:rPr lang="en-US" u="sng" dirty="0" err="1" smtClean="0">
                <a:latin typeface="Times New Roman" panose="02020603050405020304" pitchFamily="18" charset="0"/>
                <a:cs typeface="Times New Roman" panose="02020603050405020304" pitchFamily="18" charset="0"/>
              </a:rPr>
              <a:t>RNASeq</a:t>
            </a:r>
            <a:r>
              <a:rPr lang="en-US" u="sng" dirty="0" smtClean="0">
                <a:latin typeface="Times New Roman" panose="02020603050405020304" pitchFamily="18" charset="0"/>
                <a:cs typeface="Times New Roman" panose="02020603050405020304" pitchFamily="18" charset="0"/>
              </a:rPr>
              <a:t> data and produce SAM/BAM with </a:t>
            </a:r>
            <a:r>
              <a:rPr lang="en-US" u="sng" dirty="0" err="1" smtClean="0">
                <a:latin typeface="Times New Roman" panose="02020603050405020304" pitchFamily="18" charset="0"/>
                <a:cs typeface="Times New Roman" panose="02020603050405020304" pitchFamily="18" charset="0"/>
              </a:rPr>
              <a:t>samtools</a:t>
            </a:r>
            <a:endParaRPr lang="en-US" u="sng"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23626" y="1010245"/>
            <a:ext cx="10711927"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The file name and path to the real </a:t>
            </a:r>
            <a:r>
              <a:rPr kumimoji="0" lang="en-US" altLang="en-US" sz="1400" b="1" i="0" u="none" strike="noStrike" cap="none" normalizeH="0" baseline="0" dirty="0" smtClean="0">
                <a:ln>
                  <a:noFill/>
                </a:ln>
                <a:solidFill>
                  <a:schemeClr val="tx1"/>
                </a:solidFill>
                <a:effectLst/>
                <a:latin typeface="Arial" panose="020B0604020202020204" pitchFamily="34" charset="0"/>
              </a:rPr>
              <a:t>RNA</a:t>
            </a:r>
            <a:r>
              <a:rPr kumimoji="0" lang="en-US" altLang="en-US" sz="1400" b="0" i="0" u="none" strike="noStrike" cap="none" normalizeH="0" baseline="0" dirty="0" smtClean="0">
                <a:ln>
                  <a:noFill/>
                </a:ln>
                <a:solidFill>
                  <a:schemeClr val="tx1"/>
                </a:solidFill>
                <a:effectLst/>
                <a:latin typeface="Arial" panose="020B0604020202020204" pitchFamily="34" charset="0"/>
              </a:rPr>
              <a:t> single-end sequencing reads for this workshop is: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400" b="0" i="0" u="none" strike="noStrike" cap="none" normalizeH="0" baseline="0" dirty="0" smtClean="0">
                <a:ln>
                  <a:noFill/>
                </a:ln>
                <a:solidFill>
                  <a:schemeClr val="tx1"/>
                </a:solidFill>
                <a:effectLst/>
                <a:latin typeface="Arial" panose="020B0604020202020204" pitchFamily="34" charset="0"/>
              </a:rPr>
              <a:t> session3/reads/RNA.heart.e11.rep1.fastq.gz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400" b="0" i="0" u="none" strike="noStrike" cap="none" normalizeH="0" baseline="0" dirty="0" smtClean="0">
                <a:ln>
                  <a:noFill/>
                </a:ln>
                <a:solidFill>
                  <a:schemeClr val="tx1"/>
                </a:solidFill>
                <a:effectLst/>
                <a:latin typeface="Arial" panose="020B0604020202020204" pitchFamily="34" charset="0"/>
              </a:rPr>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400" b="0" i="0" u="none" strike="noStrike" cap="none" normalizeH="0" baseline="0" dirty="0" smtClean="0">
                <a:ln>
                  <a:noFill/>
                </a:ln>
                <a:solidFill>
                  <a:schemeClr val="tx1"/>
                </a:solidFill>
                <a:effectLst/>
                <a:latin typeface="Arial" panose="020B0604020202020204" pitchFamily="34" charset="0"/>
              </a:rPr>
              <a:t>To examine the file, you can optionally perform the following commands: </a:t>
            </a:r>
            <a:br>
              <a:rPr kumimoji="0" lang="en-US" altLang="en-US" sz="1400" b="0" i="0" u="none" strike="noStrike" cap="none" normalizeH="0" baseline="0" dirty="0" smtClean="0">
                <a:ln>
                  <a:noFill/>
                </a:ln>
                <a:solidFill>
                  <a:schemeClr val="tx1"/>
                </a:solidFill>
                <a:effectLst/>
                <a:latin typeface="Arial" panose="020B0604020202020204" pitchFamily="34" charset="0"/>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chemeClr val="tx1"/>
                </a:solidFill>
                <a:effectLst/>
                <a:latin typeface="Arial" panose="020B0604020202020204" pitchFamily="34" charset="0"/>
              </a:rPr>
              <a:t>Extract a compressed read file and redirect to a text file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gzip</a:t>
            </a:r>
            <a:r>
              <a:rPr kumimoji="0" lang="en-US" alt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-cd session3/reads/RNA.heart.e11.rep1.fastq.gz &gt; RNA.heart.e11.rep1.fastq </a:t>
            </a:r>
            <a:r>
              <a:rPr kumimoji="0" lang="en-US" altLang="en-US" sz="600" b="0" i="0" u="none" strike="noStrike" cap="none" normalizeH="0" baseline="0" dirty="0" smtClean="0">
                <a:ln>
                  <a:noFill/>
                </a:ln>
                <a:solidFill>
                  <a:schemeClr val="tx1"/>
                </a:solidFill>
                <a:effectLst/>
              </a:rPr>
              <a:t/>
            </a:r>
            <a:br>
              <a:rPr kumimoji="0" lang="en-US" altLang="en-US" sz="6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chemeClr val="tx1"/>
                </a:solidFill>
                <a:effectLst/>
                <a:latin typeface="Arial" panose="020B0604020202020204" pitchFamily="34" charset="0"/>
              </a:rPr>
              <a:t>Display the text file; to stop the command, type </a:t>
            </a:r>
            <a:r>
              <a:rPr kumimoji="0" lang="en-US" altLang="en-US" sz="1400" b="0" i="1" u="none" strike="noStrike" cap="none" normalizeH="0" baseline="0" dirty="0" err="1" smtClean="0">
                <a:ln>
                  <a:noFill/>
                </a:ln>
                <a:solidFill>
                  <a:schemeClr val="tx1"/>
                </a:solidFill>
                <a:effectLst/>
                <a:latin typeface="Arial" panose="020B0604020202020204" pitchFamily="34" charset="0"/>
              </a:rPr>
              <a:t>ctrl+c</a:t>
            </a:r>
            <a:r>
              <a:rPr kumimoji="0" lang="en-US" altLang="en-US" sz="1400" b="0" i="0" u="none" strike="noStrike" cap="none" normalizeH="0" baseline="0" dirty="0" smtClean="0">
                <a:ln>
                  <a:noFill/>
                </a:ln>
                <a:solidFill>
                  <a:schemeClr val="tx1"/>
                </a:solidFill>
                <a:effectLst/>
                <a:latin typeface="Arial" panose="020B0604020202020204" pitchFamily="34" charset="0"/>
              </a:rPr>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cat RNA.heart.e11.rep1.fastq </a:t>
            </a:r>
            <a:r>
              <a:rPr kumimoji="0" lang="en-US" altLang="en-US" sz="600" b="0" i="0" u="none" strike="noStrike" cap="none" normalizeH="0" baseline="0" dirty="0" smtClean="0">
                <a:ln>
                  <a:noFill/>
                </a:ln>
                <a:solidFill>
                  <a:schemeClr val="tx1"/>
                </a:solidFill>
                <a:effectLst/>
              </a:rPr>
              <a:t/>
            </a:r>
            <a:br>
              <a:rPr kumimoji="0" lang="en-US" altLang="en-US" sz="6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smtClean="0">
                <a:ln>
                  <a:noFill/>
                </a:ln>
                <a:solidFill>
                  <a:schemeClr val="tx1"/>
                </a:solidFill>
                <a:effectLst/>
                <a:latin typeface="Arial" panose="020B0604020202020204" pitchFamily="34" charset="0"/>
              </a:rPr>
              <a:t>Display the first 10 lines of the read file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head RNA.heart.e11.rep1.fastq </a:t>
            </a:r>
            <a:r>
              <a:rPr kumimoji="0" lang="en-US" altLang="en-US" sz="600" b="0" i="0" u="none" strike="noStrike" cap="none" normalizeH="0" baseline="0" dirty="0" smtClean="0">
                <a:ln>
                  <a:noFill/>
                </a:ln>
                <a:solidFill>
                  <a:schemeClr val="tx1"/>
                </a:solidFill>
                <a:effectLst/>
              </a:rPr>
              <a:t/>
            </a:r>
            <a:br>
              <a:rPr kumimoji="0" lang="en-US" altLang="en-US" sz="6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smtClean="0">
                <a:ln>
                  <a:noFill/>
                </a:ln>
                <a:solidFill>
                  <a:schemeClr val="tx1"/>
                </a:solidFill>
                <a:effectLst/>
                <a:latin typeface="Arial" panose="020B0604020202020204" pitchFamily="34" charset="0"/>
              </a:rPr>
              <a:t>Display the first page of the read file; type </a:t>
            </a:r>
            <a:r>
              <a:rPr kumimoji="0" lang="en-US" altLang="en-US" sz="1400" b="0" i="1" u="none" strike="noStrike" cap="none" normalizeH="0" baseline="0" dirty="0" smtClean="0">
                <a:ln>
                  <a:noFill/>
                </a:ln>
                <a:solidFill>
                  <a:schemeClr val="tx1"/>
                </a:solidFill>
                <a:effectLst/>
                <a:latin typeface="Arial" panose="020B0604020202020204" pitchFamily="34" charset="0"/>
              </a:rPr>
              <a:t>space</a:t>
            </a:r>
            <a:r>
              <a:rPr kumimoji="0" lang="en-US" altLang="en-US" sz="1400" b="0" i="0" u="none" strike="noStrike" cap="none" normalizeH="0" baseline="0" dirty="0" smtClean="0">
                <a:ln>
                  <a:noFill/>
                </a:ln>
                <a:solidFill>
                  <a:schemeClr val="tx1"/>
                </a:solidFill>
                <a:effectLst/>
                <a:latin typeface="Arial" panose="020B0604020202020204" pitchFamily="34" charset="0"/>
              </a:rPr>
              <a:t> to go to the next page, and type </a:t>
            </a:r>
            <a:r>
              <a:rPr kumimoji="0" lang="en-US" altLang="en-US" sz="1400" b="0" i="1" u="none" strike="noStrike" cap="none" normalizeH="0" baseline="0" dirty="0" smtClean="0">
                <a:ln>
                  <a:noFill/>
                </a:ln>
                <a:solidFill>
                  <a:schemeClr val="tx1"/>
                </a:solidFill>
                <a:effectLst/>
                <a:latin typeface="Arial" panose="020B0604020202020204" pitchFamily="34" charset="0"/>
              </a:rPr>
              <a:t>q</a:t>
            </a:r>
            <a:r>
              <a:rPr kumimoji="0" lang="en-US" altLang="en-US" sz="1400" b="0" i="0" u="none" strike="noStrike" cap="none" normalizeH="0" baseline="0" dirty="0" smtClean="0">
                <a:ln>
                  <a:noFill/>
                </a:ln>
                <a:solidFill>
                  <a:schemeClr val="tx1"/>
                </a:solidFill>
                <a:effectLst/>
                <a:latin typeface="Arial" panose="020B0604020202020204" pitchFamily="34" charset="0"/>
              </a:rPr>
              <a:t> to quit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less RNA.heart.e11.rep1.fastq </a:t>
            </a:r>
            <a:r>
              <a:rPr kumimoji="0" lang="en-US" altLang="en-US" sz="600" b="0" i="0" u="none" strike="noStrike" cap="none" normalizeH="0" baseline="0" dirty="0" smtClean="0">
                <a:ln>
                  <a:noFill/>
                </a:ln>
                <a:solidFill>
                  <a:schemeClr val="tx1"/>
                </a:solidFill>
                <a:effectLst/>
              </a:rPr>
              <a:t/>
            </a:r>
            <a:br>
              <a:rPr kumimoji="0" lang="en-US" altLang="en-US" sz="6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smtClean="0">
                <a:ln>
                  <a:noFill/>
                </a:ln>
                <a:solidFill>
                  <a:schemeClr val="tx1"/>
                </a:solidFill>
                <a:effectLst/>
                <a:latin typeface="Arial" panose="020B0604020202020204" pitchFamily="34" charset="0"/>
              </a:rPr>
              <a:t>Display the first page of the read file directly on the compressed file using pipe |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gzip</a:t>
            </a:r>
            <a:r>
              <a:rPr kumimoji="0" lang="en-US" alt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-cd session3/reads/RNA.heart.e11.rep1.fastq.gz | less </a:t>
            </a:r>
            <a:r>
              <a:rPr kumimoji="0" lang="en-US" altLang="en-US" sz="600" b="0" i="0" u="none" strike="noStrike" cap="none" normalizeH="0" baseline="0" dirty="0" smtClean="0">
                <a:ln>
                  <a:noFill/>
                </a:ln>
                <a:solidFill>
                  <a:schemeClr val="tx1"/>
                </a:solidFill>
                <a:effectLst/>
              </a:rPr>
              <a:t/>
            </a:r>
            <a:br>
              <a:rPr kumimoji="0" lang="en-US" altLang="en-US" sz="6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0" i="0" u="none" strike="noStrike" cap="none" normalizeH="0" baseline="0" dirty="0" smtClean="0">
                <a:ln>
                  <a:noFill/>
                </a:ln>
                <a:solidFill>
                  <a:schemeClr val="tx1"/>
                </a:solidFill>
                <a:effectLst/>
                <a:latin typeface="Arial" panose="020B0604020202020204" pitchFamily="34" charset="0"/>
              </a:rPr>
              <a:t>Count the number of lines in a read file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wc</a:t>
            </a:r>
            <a:r>
              <a:rPr kumimoji="0" lang="en-US" alt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 RNA.heart.e11.rep1.fastq </a:t>
            </a:r>
            <a:r>
              <a:rPr kumimoji="0" lang="en-US" altLang="en-US" sz="600" b="0" i="0" u="none" strike="noStrike" cap="none" normalizeH="0" baseline="0" dirty="0" smtClean="0">
                <a:ln>
                  <a:noFill/>
                </a:ln>
                <a:solidFill>
                  <a:schemeClr val="tx1"/>
                </a:solidFill>
                <a:effectLst/>
              </a:rPr>
              <a:t/>
            </a:r>
            <a:br>
              <a:rPr kumimoji="0" lang="en-US" altLang="en-US" sz="6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0" i="0" u="none" strike="noStrike" cap="none" normalizeH="0" baseline="0" dirty="0" smtClean="0">
                <a:ln>
                  <a:noFill/>
                </a:ln>
                <a:solidFill>
                  <a:schemeClr val="tx1"/>
                </a:solidFill>
                <a:effectLst/>
                <a:latin typeface="Arial" panose="020B0604020202020204" pitchFamily="34" charset="0"/>
              </a:rPr>
              <a:t>Divide the number of lines we calculated above by 4 to get the number of reads </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expr 113425724 / 4 </a:t>
            </a:r>
            <a:r>
              <a:rPr kumimoji="0" lang="en-US" alt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endParaRPr kumimoji="0" lang="en-US" altLang="en-US" sz="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
            </a:r>
            <a:br>
              <a:rPr kumimoji="0" lang="en-US" altLang="en-US" sz="1400" b="0" i="0" u="none" strike="noStrike" cap="none" normalizeH="0" baseline="0" dirty="0" smtClean="0">
                <a:ln>
                  <a:noFill/>
                </a:ln>
                <a:solidFill>
                  <a:schemeClr val="tx1"/>
                </a:solidFill>
                <a:effectLst/>
                <a:latin typeface="Arial" panose="020B0604020202020204" pitchFamily="34" charset="0"/>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8339750" y="2075978"/>
            <a:ext cx="3663991" cy="1754326"/>
          </a:xfrm>
          <a:prstGeom prst="rect">
            <a:avLst/>
          </a:prstGeom>
          <a:noFill/>
        </p:spPr>
        <p:txBody>
          <a:bodyPr wrap="square" rtlCol="0">
            <a:spAutoFit/>
          </a:bodyPr>
          <a:lstStyle/>
          <a:p>
            <a:r>
              <a:rPr lang="en-US" dirty="0" smtClean="0">
                <a:solidFill>
                  <a:schemeClr val="bg1">
                    <a:lumMod val="10000"/>
                  </a:schemeClr>
                </a:solidFill>
              </a:rPr>
              <a:t>(Exercises from workshop alignment by Dr. D. Kim)</a:t>
            </a:r>
          </a:p>
          <a:p>
            <a:endParaRPr lang="en-US" dirty="0">
              <a:solidFill>
                <a:schemeClr val="bg1">
                  <a:lumMod val="10000"/>
                </a:schemeClr>
              </a:solidFill>
            </a:endParaRPr>
          </a:p>
          <a:p>
            <a:r>
              <a:rPr lang="en-US" dirty="0" smtClean="0">
                <a:solidFill>
                  <a:schemeClr val="bg1">
                    <a:lumMod val="10000"/>
                  </a:schemeClr>
                </a:solidFill>
              </a:rPr>
              <a:t>Linux commands from Dr. Kim For information on manipulating sequences with the </a:t>
            </a:r>
            <a:r>
              <a:rPr lang="en-US" dirty="0" err="1" smtClean="0">
                <a:solidFill>
                  <a:schemeClr val="bg1">
                    <a:lumMod val="10000"/>
                  </a:schemeClr>
                </a:solidFill>
              </a:rPr>
              <a:t>commandline</a:t>
            </a:r>
            <a:r>
              <a:rPr lang="en-US" dirty="0" smtClean="0">
                <a:solidFill>
                  <a:schemeClr val="bg1">
                    <a:lumMod val="10000"/>
                  </a:schemeClr>
                </a:solidFill>
              </a:rPr>
              <a:t>.</a:t>
            </a:r>
            <a:endParaRPr lang="en-US" dirty="0">
              <a:solidFill>
                <a:schemeClr val="bg1">
                  <a:lumMod val="10000"/>
                </a:schemeClr>
              </a:solidFill>
            </a:endParaRPr>
          </a:p>
        </p:txBody>
      </p:sp>
    </p:spTree>
    <p:extLst>
      <p:ext uri="{BB962C8B-B14F-4D97-AF65-F5344CB8AC3E}">
        <p14:creationId xmlns:p14="http://schemas.microsoft.com/office/powerpoint/2010/main" val="1712566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We can </a:t>
            </a:r>
            <a:r>
              <a:rPr lang="en-US" u="sng" dirty="0">
                <a:latin typeface="Times New Roman" panose="02020603050405020304" pitchFamily="18" charset="0"/>
                <a:cs typeface="Times New Roman" panose="02020603050405020304" pitchFamily="18" charset="0"/>
              </a:rPr>
              <a:t>a</a:t>
            </a:r>
            <a:r>
              <a:rPr lang="en-US" u="sng" dirty="0" smtClean="0">
                <a:latin typeface="Times New Roman" panose="02020603050405020304" pitchFamily="18" charset="0"/>
                <a:cs typeface="Times New Roman" panose="02020603050405020304" pitchFamily="18" charset="0"/>
              </a:rPr>
              <a:t>lso use HISAT2 to align </a:t>
            </a:r>
            <a:r>
              <a:rPr lang="en-US" u="sng" dirty="0" err="1" smtClean="0">
                <a:latin typeface="Times New Roman" panose="02020603050405020304" pitchFamily="18" charset="0"/>
                <a:cs typeface="Times New Roman" panose="02020603050405020304" pitchFamily="18" charset="0"/>
              </a:rPr>
              <a:t>RNASeq</a:t>
            </a:r>
            <a:r>
              <a:rPr lang="en-US" u="sng" dirty="0" smtClean="0">
                <a:latin typeface="Times New Roman" panose="02020603050405020304" pitchFamily="18" charset="0"/>
                <a:cs typeface="Times New Roman" panose="02020603050405020304" pitchFamily="18" charset="0"/>
              </a:rPr>
              <a:t> data and produce SAM/BAM with </a:t>
            </a:r>
            <a:r>
              <a:rPr lang="en-US" u="sng" dirty="0" err="1" smtClean="0">
                <a:latin typeface="Times New Roman" panose="02020603050405020304" pitchFamily="18" charset="0"/>
                <a:cs typeface="Times New Roman" panose="02020603050405020304" pitchFamily="18" charset="0"/>
              </a:rPr>
              <a:t>samtools</a:t>
            </a:r>
            <a:endParaRPr lang="en-US" u="sng"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210360" y="1010769"/>
            <a:ext cx="957909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We will use HISAT2 with a graph index to align reads as follows: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session3/programs/hisat2 -p 8 -x session3/indexes/mouse/</a:t>
            </a:r>
            <a:r>
              <a:rPr kumimoji="0" lang="en-US" altLang="en-US" sz="12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genome_snp_tran</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-U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session3/reads/RNA.heart.e11.rep1.fastq.gz &gt; heart.e11.sam </a:t>
            </a:r>
            <a:r>
              <a:rPr kumimoji="0" lang="en-US" altLang="en-US" sz="1000" b="0" i="0" u="none" strike="noStrike" cap="none" normalizeH="0" baseline="0" dirty="0" smtClean="0">
                <a:ln>
                  <a:noFill/>
                </a:ln>
                <a:solidFill>
                  <a:srgbClr val="FF0000"/>
                </a:solidFill>
                <a:effectLst/>
              </a:rPr>
              <a:t/>
            </a:r>
            <a:br>
              <a:rPr kumimoji="0" lang="en-US" altLang="en-US" sz="1000" b="0" i="0" u="none" strike="noStrike" cap="none" normalizeH="0" baseline="0" dirty="0" smtClean="0">
                <a:ln>
                  <a:noFill/>
                </a:ln>
                <a:solidFill>
                  <a:srgbClr val="FF0000"/>
                </a:solidFill>
                <a:effectLst/>
              </a:rPr>
            </a:br>
            <a:endParaRPr kumimoji="0" lang="en-US" altLang="en-US" sz="10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en-US" altLang="en-US" sz="1000" dirty="0">
              <a:solidFill>
                <a:srgbClr val="FF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Look at the SAM file (use </a:t>
            </a:r>
            <a:r>
              <a:rPr kumimoji="0" lang="en-US" altLang="en-US" sz="1600" b="0" i="1" u="none" strike="noStrike" cap="none" normalizeH="0" baseline="0" dirty="0" smtClean="0">
                <a:ln>
                  <a:noFill/>
                </a:ln>
                <a:solidFill>
                  <a:schemeClr val="bg1">
                    <a:lumMod val="10000"/>
                  </a:schemeClr>
                </a:solidFill>
                <a:effectLst/>
                <a:latin typeface="Arial" panose="020B0604020202020204" pitchFamily="34" charset="0"/>
              </a:rPr>
              <a:t>space </a:t>
            </a: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to go to the next page and </a:t>
            </a:r>
            <a:r>
              <a:rPr kumimoji="0" lang="en-US" altLang="en-US" sz="1600" b="0" i="1" u="none" strike="noStrike" cap="none" normalizeH="0" baseline="0" dirty="0" smtClean="0">
                <a:ln>
                  <a:noFill/>
                </a:ln>
                <a:solidFill>
                  <a:schemeClr val="bg1">
                    <a:lumMod val="10000"/>
                  </a:schemeClr>
                </a:solidFill>
                <a:effectLst/>
                <a:latin typeface="Arial" panose="020B0604020202020204" pitchFamily="34" charset="0"/>
              </a:rPr>
              <a:t>q </a:t>
            </a: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to quit)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less heart.e11.sam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Convert the SAM file into a BAM file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session3/programs/</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samtools</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view -@ 8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smtClean="0">
                <a:solidFill>
                  <a:srgbClr val="FF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bS</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heart.e11.sam &gt; heart.e11.unsorted.bam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Create a sorted BAM file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session3/programs/</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samtools</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sort -@ 8 heart.e11.unsorted.bam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FF0000"/>
                </a:solidFill>
                <a:latin typeface="Courier New" panose="02070309020205020404" pitchFamily="49" charset="0"/>
                <a:cs typeface="Courier New" panose="02070309020205020404" pitchFamily="49" charset="0"/>
              </a:rPr>
              <a:t> </a:t>
            </a:r>
            <a:r>
              <a:rPr lang="en-US" altLang="en-US" sz="1600" dirty="0" smtClean="0">
                <a:solidFill>
                  <a:srgbClr val="FF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-o heart.e11.sorted.bam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Make an index for the sorted BAM file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session3/programs/</a:t>
            </a:r>
            <a:r>
              <a:rPr kumimoji="0" lang="en-US" altLang="en-US" sz="12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samtools</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index heart.e11.sorted.bam </a:t>
            </a:r>
            <a:endParaRPr kumimoji="0" lang="en-US" altLang="en-US" sz="2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Look at the sorted alignments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session3/programs/</a:t>
            </a:r>
            <a:r>
              <a:rPr kumimoji="0" lang="en-US" altLang="en-US" sz="12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samtools</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view heart.e11.sorted.bam | less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Look at alignments between 61,989,341 and 61,990,361 on Chromosome 15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session3/programs/</a:t>
            </a:r>
            <a:r>
              <a:rPr kumimoji="0" lang="en-US" altLang="en-US" sz="12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samtools</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view heart.e11.sorted.bam 15:61,989,341-61,990,361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0" i="0" u="none" strike="noStrike" cap="none" normalizeH="0" baseline="0" dirty="0" smtClean="0">
                <a:ln>
                  <a:noFill/>
                </a:ln>
                <a:solidFill>
                  <a:schemeClr val="bg1">
                    <a:lumMod val="10000"/>
                  </a:schemeClr>
                </a:solidFill>
                <a:effectLst/>
                <a:latin typeface="Arial" panose="020B0604020202020204" pitchFamily="34" charset="0"/>
              </a:rPr>
              <a:t>Look at bases of reads located at a particular locus to identify variants </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session3/programs/</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samtools</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mpileup</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FF0000"/>
                </a:solidFill>
                <a:latin typeface="Courier New" panose="02070309020205020404" pitchFamily="49" charset="0"/>
                <a:cs typeface="Courier New" panose="02070309020205020404" pitchFamily="49" charset="0"/>
              </a:rPr>
              <a:t> </a:t>
            </a:r>
            <a:r>
              <a:rPr lang="en-US" altLang="en-US" sz="1600" dirty="0" smtClean="0">
                <a:solidFill>
                  <a:srgbClr val="FF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-f session3/indexes/mouse/</a:t>
            </a:r>
            <a:r>
              <a:rPr kumimoji="0" lang="en-US" alt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genome.fa</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FF0000"/>
                </a:solidFill>
                <a:latin typeface="Courier New" panose="02070309020205020404" pitchFamily="49" charset="0"/>
                <a:cs typeface="Courier New" panose="02070309020205020404" pitchFamily="49" charset="0"/>
              </a:rPr>
              <a:t> </a:t>
            </a:r>
            <a:r>
              <a:rPr lang="en-US" altLang="en-US" sz="1600" dirty="0" smtClean="0">
                <a:solidFill>
                  <a:srgbClr val="FF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 15:61,989,341-61,990,361 heart.e11.sorted.bam </a:t>
            </a:r>
            <a:endPar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9941859" y="849405"/>
            <a:ext cx="2043954" cy="3139321"/>
          </a:xfrm>
          <a:prstGeom prst="rect">
            <a:avLst/>
          </a:prstGeom>
          <a:noFill/>
          <a:ln>
            <a:solidFill>
              <a:schemeClr val="bg1">
                <a:lumMod val="10000"/>
              </a:schemeClr>
            </a:solidFill>
          </a:ln>
        </p:spPr>
        <p:txBody>
          <a:bodyPr wrap="square" rtlCol="0">
            <a:spAutoFit/>
          </a:bodyPr>
          <a:lstStyle/>
          <a:p>
            <a:r>
              <a:rPr lang="en-US" dirty="0" smtClean="0">
                <a:solidFill>
                  <a:schemeClr val="bg1">
                    <a:lumMod val="10000"/>
                  </a:schemeClr>
                </a:solidFill>
              </a:rPr>
              <a:t>(Exercises from workshop alignment by Dr. D. Kim)</a:t>
            </a:r>
          </a:p>
          <a:p>
            <a:endParaRPr lang="en-US" dirty="0">
              <a:solidFill>
                <a:schemeClr val="bg1">
                  <a:lumMod val="10000"/>
                </a:schemeClr>
              </a:solidFill>
            </a:endParaRPr>
          </a:p>
          <a:p>
            <a:r>
              <a:rPr lang="en-US" dirty="0" smtClean="0">
                <a:solidFill>
                  <a:schemeClr val="bg1">
                    <a:lumMod val="10000"/>
                  </a:schemeClr>
                </a:solidFill>
              </a:rPr>
              <a:t>Linux commands from Dr. Kim For information on manipulating sequences with the </a:t>
            </a:r>
            <a:r>
              <a:rPr lang="en-US" dirty="0" err="1" smtClean="0">
                <a:solidFill>
                  <a:schemeClr val="bg1">
                    <a:lumMod val="10000"/>
                  </a:schemeClr>
                </a:solidFill>
              </a:rPr>
              <a:t>commandline</a:t>
            </a:r>
            <a:r>
              <a:rPr lang="en-US" dirty="0" smtClean="0">
                <a:solidFill>
                  <a:schemeClr val="bg1">
                    <a:lumMod val="10000"/>
                  </a:schemeClr>
                </a:solidFill>
              </a:rPr>
              <a:t>.</a:t>
            </a:r>
            <a:endParaRPr lang="en-US" dirty="0">
              <a:solidFill>
                <a:schemeClr val="bg1">
                  <a:lumMod val="10000"/>
                </a:schemeClr>
              </a:solidFill>
            </a:endParaRPr>
          </a:p>
        </p:txBody>
      </p:sp>
      <p:sp>
        <p:nvSpPr>
          <p:cNvPr id="7" name="Right Brace 6"/>
          <p:cNvSpPr/>
          <p:nvPr/>
        </p:nvSpPr>
        <p:spPr>
          <a:xfrm>
            <a:off x="7288306" y="1133879"/>
            <a:ext cx="233082" cy="711362"/>
          </a:xfrm>
          <a:prstGeom prst="rightBrac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10000"/>
                </a:schemeClr>
              </a:solidFill>
            </a:endParaRPr>
          </a:p>
        </p:txBody>
      </p:sp>
      <p:sp>
        <p:nvSpPr>
          <p:cNvPr id="8" name="TextBox 7"/>
          <p:cNvSpPr txBox="1"/>
          <p:nvPr/>
        </p:nvSpPr>
        <p:spPr>
          <a:xfrm>
            <a:off x="7521388" y="1141355"/>
            <a:ext cx="2554941" cy="646331"/>
          </a:xfrm>
          <a:prstGeom prst="rect">
            <a:avLst/>
          </a:prstGeom>
          <a:noFill/>
        </p:spPr>
        <p:txBody>
          <a:bodyPr wrap="square" rtlCol="0">
            <a:spAutoFit/>
          </a:bodyPr>
          <a:lstStyle/>
          <a:p>
            <a:r>
              <a:rPr lang="en-US" dirty="0" smtClean="0">
                <a:solidFill>
                  <a:schemeClr val="bg1">
                    <a:lumMod val="10000"/>
                  </a:schemeClr>
                </a:solidFill>
              </a:rPr>
              <a:t>Align to reference (Mouse transcriptome)</a:t>
            </a:r>
            <a:endParaRPr lang="en-US" dirty="0">
              <a:solidFill>
                <a:schemeClr val="bg1">
                  <a:lumMod val="10000"/>
                </a:schemeClr>
              </a:solidFill>
            </a:endParaRPr>
          </a:p>
        </p:txBody>
      </p:sp>
      <p:sp>
        <p:nvSpPr>
          <p:cNvPr id="9" name="Right Brace 8"/>
          <p:cNvSpPr/>
          <p:nvPr/>
        </p:nvSpPr>
        <p:spPr>
          <a:xfrm>
            <a:off x="7288306" y="2268071"/>
            <a:ext cx="564777" cy="4365811"/>
          </a:xfrm>
          <a:prstGeom prst="rightBrac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15836" y="3988726"/>
            <a:ext cx="2420470" cy="1477328"/>
          </a:xfrm>
          <a:prstGeom prst="rect">
            <a:avLst/>
          </a:prstGeom>
          <a:noFill/>
        </p:spPr>
        <p:txBody>
          <a:bodyPr wrap="square" rtlCol="0">
            <a:spAutoFit/>
          </a:bodyPr>
          <a:lstStyle/>
          <a:p>
            <a:r>
              <a:rPr lang="en-US" dirty="0" smtClean="0">
                <a:solidFill>
                  <a:schemeClr val="bg1">
                    <a:lumMod val="10000"/>
                  </a:schemeClr>
                </a:solidFill>
              </a:rPr>
              <a:t>Use </a:t>
            </a:r>
            <a:r>
              <a:rPr lang="en-US" dirty="0" err="1" smtClean="0">
                <a:solidFill>
                  <a:schemeClr val="bg1">
                    <a:lumMod val="10000"/>
                  </a:schemeClr>
                </a:solidFill>
              </a:rPr>
              <a:t>Samtools</a:t>
            </a:r>
            <a:r>
              <a:rPr lang="en-US" dirty="0" smtClean="0">
                <a:solidFill>
                  <a:schemeClr val="bg1">
                    <a:lumMod val="10000"/>
                  </a:schemeClr>
                </a:solidFill>
              </a:rPr>
              <a:t> to produce binary sequence alignment map and index for bam file.</a:t>
            </a:r>
            <a:endParaRPr lang="en-US" dirty="0">
              <a:solidFill>
                <a:schemeClr val="bg1">
                  <a:lumMod val="10000"/>
                </a:schemeClr>
              </a:solidFill>
            </a:endParaRPr>
          </a:p>
        </p:txBody>
      </p:sp>
    </p:spTree>
    <p:extLst>
      <p:ext uri="{BB962C8B-B14F-4D97-AF65-F5344CB8AC3E}">
        <p14:creationId xmlns:p14="http://schemas.microsoft.com/office/powerpoint/2010/main" val="699720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6370" y="1106300"/>
            <a:ext cx="3381375" cy="5057775"/>
          </a:xfrm>
          <a:prstGeom prst="rect">
            <a:avLst/>
          </a:prstGeom>
        </p:spPr>
      </p:pic>
      <p:sp>
        <p:nvSpPr>
          <p:cNvPr id="4"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smtClean="0">
                <a:latin typeface="Times New Roman" panose="02020603050405020304" pitchFamily="18" charset="0"/>
                <a:cs typeface="Times New Roman" panose="02020603050405020304" pitchFamily="18" charset="0"/>
              </a:rPr>
              <a:t>Download the mouse Genome for displaying the RNA-</a:t>
            </a:r>
            <a:r>
              <a:rPr lang="en-US" u="sng" dirty="0" err="1" smtClean="0">
                <a:latin typeface="Times New Roman" panose="02020603050405020304" pitchFamily="18" charset="0"/>
                <a:cs typeface="Times New Roman" panose="02020603050405020304" pitchFamily="18" charset="0"/>
              </a:rPr>
              <a:t>Seq</a:t>
            </a:r>
            <a:r>
              <a:rPr lang="en-US" u="sng" dirty="0" smtClean="0">
                <a:latin typeface="Times New Roman" panose="02020603050405020304" pitchFamily="18" charset="0"/>
                <a:cs typeface="Times New Roman" panose="02020603050405020304" pitchFamily="18" charset="0"/>
              </a:rPr>
              <a:t> Alignment Results</a:t>
            </a:r>
            <a:endParaRPr lang="en-US" u="sng"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3942589" y="785061"/>
            <a:ext cx="7853082"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rPr>
              <a:t>Now we will look at the alignment using IGV (Integrative Genomics Viewer):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rPr>
              <a:t>Run IGV </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module add IGV/2.3.90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igv.sh </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rPr>
              <a:t>Load the genome using: Genomes -&gt; Load from Server -&gt; Select Mouse mm10</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rPr>
              <a:t>Open the BAM file using File -&gt; Load From File in IGV and choose heart.e11.sorted.bam </a:t>
            </a:r>
            <a:br>
              <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rPr>
            </a:br>
            <a:endPar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rPr>
              <a:t>Look through genomic regions for genes such as Brca1, </a:t>
            </a:r>
            <a:r>
              <a:rPr kumimoji="0" lang="en-US" altLang="en-US" sz="1800" b="0" i="0" u="none" strike="noStrike" cap="none" normalizeH="0" baseline="0" dirty="0" err="1" smtClean="0">
                <a:ln>
                  <a:noFill/>
                </a:ln>
                <a:solidFill>
                  <a:schemeClr val="bg1">
                    <a:lumMod val="10000"/>
                  </a:schemeClr>
                </a:solidFill>
                <a:effectLst/>
                <a:latin typeface="Arial" panose="020B0604020202020204" pitchFamily="34" charset="0"/>
              </a:rPr>
              <a:t>Myc</a:t>
            </a:r>
            <a:r>
              <a:rPr kumimoji="0" lang="en-US" altLang="en-US" sz="1800" b="0" i="0" u="none" strike="noStrike" cap="none" normalizeH="0" baseline="0" dirty="0" smtClean="0">
                <a:ln>
                  <a:noFill/>
                </a:ln>
                <a:solidFill>
                  <a:schemeClr val="bg1">
                    <a:lumMod val="10000"/>
                  </a:schemeClr>
                </a:solidFill>
                <a:effectLst/>
                <a:latin typeface="Arial" panose="020B0604020202020204" pitchFamily="34" charset="0"/>
              </a:rPr>
              <a:t>, and Cav1 </a:t>
            </a:r>
          </a:p>
        </p:txBody>
      </p:sp>
      <p:pic>
        <p:nvPicPr>
          <p:cNvPr id="6" name="Picture 5"/>
          <p:cNvPicPr>
            <a:picLocks noChangeAspect="1"/>
          </p:cNvPicPr>
          <p:nvPr/>
        </p:nvPicPr>
        <p:blipFill>
          <a:blip r:embed="rId3"/>
          <a:stretch>
            <a:fillRect/>
          </a:stretch>
        </p:blipFill>
        <p:spPr>
          <a:xfrm>
            <a:off x="4073617" y="4539503"/>
            <a:ext cx="3686175" cy="2076450"/>
          </a:xfrm>
          <a:prstGeom prst="rect">
            <a:avLst/>
          </a:prstGeom>
        </p:spPr>
      </p:pic>
    </p:spTree>
    <p:extLst>
      <p:ext uri="{BB962C8B-B14F-4D97-AF65-F5344CB8AC3E}">
        <p14:creationId xmlns:p14="http://schemas.microsoft.com/office/powerpoint/2010/main" val="3853073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1692481" y="2743200"/>
            <a:ext cx="8487300" cy="1254266"/>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pPr algn="ctr"/>
            <a:r>
              <a:rPr lang="en-US" dirty="0">
                <a:latin typeface="Times New Roman" panose="02020603050405020304" pitchFamily="18" charset="0"/>
                <a:cs typeface="Times New Roman" panose="02020603050405020304" pitchFamily="18" charset="0"/>
              </a:rPr>
              <a:t>Thank you for your attention &amp; Interest!</a:t>
            </a:r>
          </a:p>
          <a:p>
            <a:pPr algn="ctr"/>
            <a:r>
              <a:rPr lang="en-US" dirty="0">
                <a:latin typeface="Times New Roman" panose="02020603050405020304" pitchFamily="18" charset="0"/>
                <a:cs typeface="Times New Roman" panose="02020603050405020304" pitchFamily="18" charset="0"/>
              </a:rPr>
              <a:t>Please </a:t>
            </a:r>
            <a:r>
              <a:rPr lang="en-US" u="sng" dirty="0">
                <a:latin typeface="Times New Roman" panose="02020603050405020304" pitchFamily="18" charset="0"/>
                <a:cs typeface="Times New Roman" panose="02020603050405020304" pitchFamily="18" charset="0"/>
              </a:rPr>
              <a:t>do not</a:t>
            </a:r>
            <a:r>
              <a:rPr lang="en-US" dirty="0">
                <a:latin typeface="Times New Roman" panose="02020603050405020304" pitchFamily="18" charset="0"/>
                <a:cs typeface="Times New Roman" panose="02020603050405020304" pitchFamily="18" charset="0"/>
              </a:rPr>
              <a:t> forget to complete the course survey! </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u="sng"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383634" y="197224"/>
            <a:ext cx="11611142" cy="1254266"/>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pPr algn="ctr"/>
            <a:r>
              <a:rPr lang="en-US" dirty="0" err="1" smtClean="0">
                <a:solidFill>
                  <a:schemeClr val="bg1">
                    <a:lumMod val="10000"/>
                  </a:schemeClr>
                </a:solidFill>
                <a:latin typeface="Times New Roman" panose="02020603050405020304" pitchFamily="18" charset="0"/>
                <a:cs typeface="Times New Roman" panose="02020603050405020304" pitchFamily="18" charset="0"/>
              </a:rPr>
              <a:t>Lyda</a:t>
            </a:r>
            <a:r>
              <a:rPr lang="en-US" dirty="0" smtClean="0">
                <a:solidFill>
                  <a:schemeClr val="bg1">
                    <a:lumMod val="10000"/>
                  </a:schemeClr>
                </a:solidFill>
                <a:latin typeface="Times New Roman" panose="02020603050405020304" pitchFamily="18" charset="0"/>
                <a:cs typeface="Times New Roman" panose="02020603050405020304" pitchFamily="18" charset="0"/>
              </a:rPr>
              <a:t> Hill Department of Bioinformatics 2022 </a:t>
            </a:r>
            <a:r>
              <a:rPr lang="en-US" dirty="0" err="1" smtClean="0">
                <a:solidFill>
                  <a:schemeClr val="bg1">
                    <a:lumMod val="10000"/>
                  </a:schemeClr>
                </a:solidFill>
                <a:latin typeface="Times New Roman" panose="02020603050405020304" pitchFamily="18" charset="0"/>
                <a:cs typeface="Times New Roman" panose="02020603050405020304" pitchFamily="18" charset="0"/>
              </a:rPr>
              <a:t>Nanocourse</a:t>
            </a:r>
            <a:r>
              <a:rPr lang="en-US" dirty="0" smtClean="0">
                <a:solidFill>
                  <a:schemeClr val="bg1">
                    <a:lumMod val="10000"/>
                  </a:schemeClr>
                </a:solidFill>
                <a:latin typeface="Times New Roman" panose="02020603050405020304" pitchFamily="18" charset="0"/>
                <a:cs typeface="Times New Roman" panose="02020603050405020304" pitchFamily="18" charset="0"/>
              </a:rPr>
              <a:t> Series </a:t>
            </a:r>
          </a:p>
          <a:p>
            <a:pPr algn="ctr"/>
            <a:r>
              <a:rPr lang="en-US" u="sng" dirty="0" smtClean="0">
                <a:solidFill>
                  <a:schemeClr val="bg1">
                    <a:lumMod val="10000"/>
                  </a:schemeClr>
                </a:solidFill>
                <a:latin typeface="Times New Roman" panose="02020603050405020304" pitchFamily="18" charset="0"/>
                <a:cs typeface="Times New Roman" panose="02020603050405020304" pitchFamily="18" charset="0"/>
              </a:rPr>
              <a:t>Introduction to NGS Analysis</a:t>
            </a:r>
            <a:endParaRPr lang="en-US" u="sng"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93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359" y="785061"/>
            <a:ext cx="9631425" cy="4486186"/>
          </a:xfrm>
          <a:prstGeom prst="rect">
            <a:avLst/>
          </a:prstGeom>
        </p:spPr>
      </p:pic>
      <p:sp>
        <p:nvSpPr>
          <p:cNvPr id="3" name="Title 1">
            <a:extLst>
              <a:ext uri="{FF2B5EF4-FFF2-40B4-BE49-F238E27FC236}">
                <a16:creationId xmlns:a16="http://schemas.microsoft.com/office/drawing/2014/main" id="{9AFB0349-C502-D4D6-F134-8A6B824DDF2A}"/>
              </a:ext>
            </a:extLst>
          </p:cNvPr>
          <p:cNvSpPr txBox="1">
            <a:spLocks/>
          </p:cNvSpPr>
          <p:nvPr/>
        </p:nvSpPr>
        <p:spPr>
          <a:xfrm>
            <a:off x="210360" y="128568"/>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i="1" u="sng" dirty="0" smtClean="0">
                <a:latin typeface="Times New Roman" panose="02020603050405020304" pitchFamily="18" charset="0"/>
                <a:cs typeface="Times New Roman" panose="02020603050405020304" pitchFamily="18" charset="0"/>
              </a:rPr>
              <a:t>Bonus: VCF File Format</a:t>
            </a:r>
            <a:endParaRPr lang="en-US" i="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1820291" y="5817206"/>
            <a:ext cx="5019323" cy="369332"/>
          </a:xfrm>
          <a:prstGeom prst="rect">
            <a:avLst/>
          </a:prstGeom>
        </p:spPr>
        <p:txBody>
          <a:bodyPr wrap="none">
            <a:spAutoFit/>
          </a:bodyPr>
          <a:lstStyle/>
          <a:p>
            <a:r>
              <a:rPr lang="en-US" dirty="0">
                <a:solidFill>
                  <a:srgbClr val="3E75B9"/>
                </a:solidFill>
                <a:latin typeface="Arial" panose="020B0604020202020204" pitchFamily="34" charset="0"/>
                <a:hlinkClick r:id="rId3"/>
              </a:rPr>
              <a:t>http://samtools.github.io/hts-specs/VCFv4.2.pdf</a:t>
            </a:r>
            <a:endParaRPr lang="en-US" dirty="0"/>
          </a:p>
        </p:txBody>
      </p:sp>
      <p:sp>
        <p:nvSpPr>
          <p:cNvPr id="5" name="TextBox 4"/>
          <p:cNvSpPr txBox="1"/>
          <p:nvPr/>
        </p:nvSpPr>
        <p:spPr>
          <a:xfrm>
            <a:off x="10004612" y="1021976"/>
            <a:ext cx="2133600" cy="3416320"/>
          </a:xfrm>
          <a:prstGeom prst="rect">
            <a:avLst/>
          </a:prstGeom>
          <a:noFill/>
        </p:spPr>
        <p:txBody>
          <a:bodyPr wrap="square" rtlCol="0">
            <a:spAutoFit/>
          </a:bodyPr>
          <a:lstStyle/>
          <a:p>
            <a:r>
              <a:rPr lang="en-US" dirty="0" smtClean="0">
                <a:solidFill>
                  <a:schemeClr val="bg1">
                    <a:lumMod val="10000"/>
                  </a:schemeClr>
                </a:solidFill>
              </a:rPr>
              <a:t>The Variant Call File </a:t>
            </a:r>
            <a:r>
              <a:rPr lang="en-US" dirty="0" err="1" smtClean="0">
                <a:solidFill>
                  <a:schemeClr val="bg1">
                    <a:lumMod val="10000"/>
                  </a:schemeClr>
                </a:solidFill>
              </a:rPr>
              <a:t>File</a:t>
            </a:r>
            <a:r>
              <a:rPr lang="en-US" dirty="0" smtClean="0">
                <a:solidFill>
                  <a:schemeClr val="bg1">
                    <a:lumMod val="10000"/>
                  </a:schemeClr>
                </a:solidFill>
              </a:rPr>
              <a:t> Format contains information about differences observed In a particular sample, these are often much smaller and contain much of the vital information to reconstruct an individual genome from a reference.</a:t>
            </a:r>
            <a:endParaRPr lang="en-US" dirty="0">
              <a:solidFill>
                <a:schemeClr val="bg1">
                  <a:lumMod val="10000"/>
                </a:schemeClr>
              </a:solidFill>
            </a:endParaRPr>
          </a:p>
        </p:txBody>
      </p:sp>
    </p:spTree>
    <p:extLst>
      <p:ext uri="{BB962C8B-B14F-4D97-AF65-F5344CB8AC3E}">
        <p14:creationId xmlns:p14="http://schemas.microsoft.com/office/powerpoint/2010/main" val="133650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36FB483-8A01-854E-9BBE-55E0C355A79B}"/>
                  </a:ext>
                </a:extLst>
              </p:cNvPr>
              <p:cNvSpPr txBox="1">
                <a:spLocks/>
              </p:cNvSpPr>
              <p:nvPr/>
            </p:nvSpPr>
            <p:spPr>
              <a:xfrm>
                <a:off x="1029730" y="2929464"/>
                <a:ext cx="10363200" cy="1189456"/>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pPr algn="ctr"/>
                <a:r>
                  <a:rPr lang="en-US" dirty="0" smtClean="0">
                    <a:latin typeface="Times New Roman" panose="02020603050405020304" pitchFamily="18" charset="0"/>
                    <a:cs typeface="Times New Roman" panose="02020603050405020304" pitchFamily="18" charset="0"/>
                  </a:rPr>
                  <a:t>Part 1: NGS Analysis with The Broad Institute IGV</a:t>
                </a:r>
              </a:p>
              <a:p>
                <a:pPr algn="ctr"/>
                <a:r>
                  <a:rPr lang="en-US" sz="2400" i="1" dirty="0">
                    <a:latin typeface="Times New Roman" panose="02020603050405020304" pitchFamily="18" charset="0"/>
                    <a:cs typeface="Times New Roman" panose="02020603050405020304" pitchFamily="18" charset="0"/>
                  </a:rPr>
                  <a:t>Usage, Examples, and Exercises</a:t>
                </a:r>
              </a:p>
              <a:p>
                <a:pPr algn="ctr"/>
                <a14:m>
                  <m:oMath xmlns:m="http://schemas.openxmlformats.org/officeDocument/2006/math">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𝟑</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𝟑</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𝟓</m:t>
                    </m:r>
                  </m:oMath>
                </a14:m>
                <a:r>
                  <a:rPr lang="en-US" sz="1800" i="1" dirty="0">
                    <a:latin typeface="Times New Roman" panose="02020603050405020304" pitchFamily="18" charset="0"/>
                    <a:cs typeface="Times New Roman" panose="02020603050405020304" pitchFamily="18" charset="0"/>
                  </a:rPr>
                  <a:t> hours</a:t>
                </a:r>
                <a14:m>
                  <m:oMath xmlns:m="http://schemas.openxmlformats.org/officeDocument/2006/math">
                    <m:r>
                      <a:rPr lang="en-US" sz="1800" b="1" i="1" smtClean="0">
                        <a:latin typeface="Cambria Math" panose="02040503050406030204" pitchFamily="18" charset="0"/>
                        <a:cs typeface="Times New Roman" panose="02020603050405020304" pitchFamily="18" charset="0"/>
                      </a:rPr>
                      <m:t>)</m:t>
                    </m:r>
                  </m:oMath>
                </a14:m>
                <a:endParaRPr lang="en-US" sz="1800" i="1"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636FB483-8A01-854E-9BBE-55E0C355A79B}"/>
                  </a:ext>
                </a:extLst>
              </p:cNvPr>
              <p:cNvSpPr txBox="1">
                <a:spLocks noRot="1" noChangeAspect="1" noMove="1" noResize="1" noEditPoints="1" noAdjustHandles="1" noChangeArrowheads="1" noChangeShapeType="1" noTextEdit="1"/>
              </p:cNvSpPr>
              <p:nvPr/>
            </p:nvSpPr>
            <p:spPr>
              <a:xfrm>
                <a:off x="1029730" y="2929464"/>
                <a:ext cx="10363200" cy="1189456"/>
              </a:xfrm>
              <a:prstGeom prst="rect">
                <a:avLst/>
              </a:prstGeom>
              <a:blipFill>
                <a:blip r:embed="rId2"/>
                <a:stretch>
                  <a:fillRect t="-9231"/>
                </a:stretch>
              </a:blipFill>
            </p:spPr>
            <p:txBody>
              <a:bodyPr/>
              <a:lstStyle/>
              <a:p>
                <a:r>
                  <a:rPr lang="en-US">
                    <a:noFill/>
                  </a:rPr>
                  <a:t> </a:t>
                </a:r>
              </a:p>
            </p:txBody>
          </p:sp>
        </mc:Fallback>
      </mc:AlternateContent>
    </p:spTree>
    <p:extLst>
      <p:ext uri="{BB962C8B-B14F-4D97-AF65-F5344CB8AC3E}">
        <p14:creationId xmlns:p14="http://schemas.microsoft.com/office/powerpoint/2010/main" val="404697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71974" y="283221"/>
            <a:ext cx="4009435" cy="1522709"/>
          </a:xfrm>
          <a:prstGeom prst="rect">
            <a:avLst/>
          </a:prstGeom>
        </p:spPr>
      </p:pic>
      <p:sp>
        <p:nvSpPr>
          <p:cNvPr id="3" name="Title 1">
            <a:extLst>
              <a:ext uri="{FF2B5EF4-FFF2-40B4-BE49-F238E27FC236}">
                <a16:creationId xmlns:a16="http://schemas.microsoft.com/office/drawing/2014/main" id="{636FB483-8A01-854E-9BBE-55E0C355A79B}"/>
              </a:ext>
            </a:extLst>
          </p:cNvPr>
          <p:cNvSpPr txBox="1">
            <a:spLocks/>
          </p:cNvSpPr>
          <p:nvPr/>
        </p:nvSpPr>
        <p:spPr>
          <a:xfrm>
            <a:off x="292558" y="283221"/>
            <a:ext cx="7694282"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a:latin typeface="Times New Roman" panose="02020603050405020304" pitchFamily="18" charset="0"/>
                <a:cs typeface="Times New Roman" panose="02020603050405020304" pitchFamily="18" charset="0"/>
              </a:rPr>
              <a:t>The Broad Institute Integrative Genomics Viewer</a:t>
            </a:r>
          </a:p>
        </p:txBody>
      </p:sp>
      <p:sp>
        <p:nvSpPr>
          <p:cNvPr id="4" name="TextBox 3"/>
          <p:cNvSpPr txBox="1"/>
          <p:nvPr/>
        </p:nvSpPr>
        <p:spPr>
          <a:xfrm>
            <a:off x="138807" y="842610"/>
            <a:ext cx="7726651" cy="6155531"/>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Developed and Maintained by the </a:t>
            </a:r>
            <a:r>
              <a:rPr lang="en-US" sz="1600" b="1" i="1" dirty="0">
                <a:latin typeface="Times New Roman" panose="02020603050405020304" pitchFamily="18" charset="0"/>
                <a:cs typeface="Times New Roman" panose="02020603050405020304" pitchFamily="18" charset="0"/>
              </a:rPr>
              <a:t>Broad Institute</a:t>
            </a:r>
            <a:r>
              <a:rPr lang="en-US" sz="1600" i="1"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A </a:t>
            </a:r>
            <a:r>
              <a:rPr lang="en-US" sz="1600" b="1" i="1" dirty="0">
                <a:latin typeface="Times New Roman" panose="02020603050405020304" pitchFamily="18" charset="0"/>
                <a:cs typeface="Times New Roman" panose="02020603050405020304" pitchFamily="18" charset="0"/>
              </a:rPr>
              <a:t>Joint Institute of Harvard and MIT</a:t>
            </a:r>
            <a:r>
              <a:rPr lang="en-US" sz="1600" i="1"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Founded in </a:t>
            </a:r>
            <a:r>
              <a:rPr lang="en-US" sz="1600" b="1" i="1" dirty="0">
                <a:latin typeface="Times New Roman" panose="02020603050405020304" pitchFamily="18" charset="0"/>
                <a:cs typeface="Times New Roman" panose="02020603050405020304" pitchFamily="18" charset="0"/>
              </a:rPr>
              <a:t>2004</a:t>
            </a:r>
            <a:r>
              <a:rPr lang="en-US" sz="1600" i="1" dirty="0">
                <a:latin typeface="Times New Roman" panose="02020603050405020304" pitchFamily="18" charset="0"/>
                <a:cs typeface="Times New Roman" panose="02020603050405020304" pitchFamily="18" charset="0"/>
              </a:rPr>
              <a:t> (from organizational remnants of the Human Genome Project) for the purposes of [from </a:t>
            </a:r>
            <a:r>
              <a:rPr lang="en-US" sz="1600" i="1" dirty="0">
                <a:latin typeface="Times New Roman" panose="02020603050405020304" pitchFamily="18" charset="0"/>
                <a:cs typeface="Times New Roman" panose="02020603050405020304" pitchFamily="18" charset="0"/>
                <a:hlinkClick r:id="rId3"/>
              </a:rPr>
              <a:t>https://www.broadinstitute.org/about-us</a:t>
            </a:r>
            <a:r>
              <a:rPr lang="en-US" sz="1600" i="1" dirty="0">
                <a:latin typeface="Times New Roman" panose="02020603050405020304" pitchFamily="18" charset="0"/>
                <a:cs typeface="Times New Roman" panose="02020603050405020304" pitchFamily="18" charset="0"/>
              </a:rPr>
              <a:t> ]: </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“Illuminating Human Disease”</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“Reading and Editing Genomes” </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“Sharing Data and Tools” </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“Building Communities” </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“Developing Diagnostics and Treatments” </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“Collaborating, Innovating, and Empowering” </a:t>
            </a:r>
          </a:p>
          <a:p>
            <a:pPr lvl="2"/>
            <a:endParaRPr lang="en-US" sz="16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i="1" dirty="0">
                <a:latin typeface="Times New Roman" panose="02020603050405020304" pitchFamily="18" charset="0"/>
                <a:cs typeface="Times New Roman" panose="02020603050405020304" pitchFamily="18" charset="0"/>
              </a:rPr>
              <a:t>Integrative Genomics Viewer (IGV) </a:t>
            </a:r>
            <a:r>
              <a:rPr lang="en-US" sz="1600" i="1" dirty="0">
                <a:latin typeface="Times New Roman" panose="02020603050405020304" pitchFamily="18" charset="0"/>
                <a:cs typeface="Times New Roman" panose="02020603050405020304" pitchFamily="18" charset="0"/>
              </a:rPr>
              <a:t>is a software environment for analyzing NGS data</a:t>
            </a:r>
          </a:p>
          <a:p>
            <a:pPr marL="742950" lvl="1"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Provided and maintained by The Broad Institute, with IGV team based at UC San Diego, and MIT/Harvard Broad Institute.</a:t>
            </a:r>
          </a:p>
          <a:p>
            <a:pPr marL="742950" lvl="1"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Supported by funding from:</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The National Cancer Institute (NCI) </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The National Institutes of Health (NIH)</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Informatics Technology for Cancer Research (ITCR) </a:t>
            </a:r>
          </a:p>
          <a:p>
            <a:pPr marL="1200150" lvl="2"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Starr Cancer Consortium </a:t>
            </a: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Written in Java, hence allowing use of platform independent </a:t>
            </a:r>
            <a:r>
              <a:rPr lang="en-US" i="1" dirty="0" err="1">
                <a:latin typeface="Times New Roman" panose="02020603050405020304" pitchFamily="18" charset="0"/>
                <a:cs typeface="Times New Roman" panose="02020603050405020304" pitchFamily="18" charset="0"/>
              </a:rPr>
              <a:t>jvm</a:t>
            </a:r>
            <a:r>
              <a:rPr lang="en-US" i="1"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8995762" y="1937401"/>
            <a:ext cx="2124075" cy="657225"/>
          </a:xfrm>
          <a:prstGeom prst="rect">
            <a:avLst/>
          </a:prstGeom>
        </p:spPr>
      </p:pic>
      <p:pic>
        <p:nvPicPr>
          <p:cNvPr id="6" name="Picture 5"/>
          <p:cNvPicPr>
            <a:picLocks noChangeAspect="1"/>
          </p:cNvPicPr>
          <p:nvPr/>
        </p:nvPicPr>
        <p:blipFill>
          <a:blip r:embed="rId5"/>
          <a:stretch>
            <a:fillRect/>
          </a:stretch>
        </p:blipFill>
        <p:spPr>
          <a:xfrm>
            <a:off x="8034191" y="2726098"/>
            <a:ext cx="4047218" cy="2485659"/>
          </a:xfrm>
          <a:prstGeom prst="rect">
            <a:avLst/>
          </a:prstGeom>
        </p:spPr>
      </p:pic>
      <p:sp>
        <p:nvSpPr>
          <p:cNvPr id="7" name="Rectangle 6"/>
          <p:cNvSpPr/>
          <p:nvPr/>
        </p:nvSpPr>
        <p:spPr>
          <a:xfrm>
            <a:off x="8071974" y="5189970"/>
            <a:ext cx="3746614" cy="646331"/>
          </a:xfrm>
          <a:prstGeom prst="rect">
            <a:avLst/>
          </a:prstGeom>
        </p:spPr>
        <p:txBody>
          <a:bodyPr wrap="square">
            <a:spAutoFit/>
          </a:bodyPr>
          <a:lstStyle/>
          <a:p>
            <a:r>
              <a:rPr lang="en-US" sz="1200" dirty="0"/>
              <a:t>From Robinson, J., </a:t>
            </a:r>
            <a:r>
              <a:rPr lang="en-US" sz="1200" dirty="0" err="1"/>
              <a:t>Thorvaldsdóttir</a:t>
            </a:r>
            <a:r>
              <a:rPr lang="en-US" sz="1200" dirty="0"/>
              <a:t>, H., </a:t>
            </a:r>
            <a:r>
              <a:rPr lang="en-US" sz="1200" dirty="0" err="1"/>
              <a:t>Winckler</a:t>
            </a:r>
            <a:r>
              <a:rPr lang="en-US" sz="1200" dirty="0"/>
              <a:t>, W. </a:t>
            </a:r>
            <a:r>
              <a:rPr lang="en-US" sz="1200" i="1" dirty="0"/>
              <a:t>et al.</a:t>
            </a:r>
            <a:r>
              <a:rPr lang="en-US" sz="1200" dirty="0"/>
              <a:t> Integrative genomics viewer. </a:t>
            </a:r>
            <a:r>
              <a:rPr lang="en-US" sz="1200" i="1" dirty="0"/>
              <a:t>Nat </a:t>
            </a:r>
            <a:r>
              <a:rPr lang="en-US" sz="1200" i="1" dirty="0" err="1"/>
              <a:t>Biotechnol</a:t>
            </a:r>
            <a:r>
              <a:rPr lang="en-US" sz="1200" dirty="0"/>
              <a:t> </a:t>
            </a:r>
            <a:r>
              <a:rPr lang="en-US" sz="1200" b="1" dirty="0"/>
              <a:t>29, </a:t>
            </a:r>
            <a:r>
              <a:rPr lang="en-US" sz="1200" dirty="0"/>
              <a:t>24–26 (2011). https://doi.org/10.1038/nbt.1754</a:t>
            </a:r>
          </a:p>
        </p:txBody>
      </p:sp>
      <p:sp>
        <p:nvSpPr>
          <p:cNvPr id="8" name="TextBox 7"/>
          <p:cNvSpPr txBox="1"/>
          <p:nvPr/>
        </p:nvSpPr>
        <p:spPr>
          <a:xfrm>
            <a:off x="11818588" y="5338294"/>
            <a:ext cx="762000" cy="1200329"/>
          </a:xfrm>
          <a:prstGeom prst="rect">
            <a:avLst/>
          </a:prstGeom>
          <a:noFill/>
        </p:spPr>
        <p:txBody>
          <a:bodyPr wrap="square" rtlCol="0">
            <a:spAutoFit/>
          </a:bodyPr>
          <a:lstStyle/>
          <a:p>
            <a:r>
              <a:rPr lang="en-US" dirty="0" smtClean="0">
                <a:solidFill>
                  <a:srgbClr val="008B00"/>
                </a:solidFill>
              </a:rPr>
              <a:t>A</a:t>
            </a:r>
          </a:p>
          <a:p>
            <a:r>
              <a:rPr lang="en-US" dirty="0" smtClean="0">
                <a:solidFill>
                  <a:srgbClr val="2929FE"/>
                </a:solidFill>
              </a:rPr>
              <a:t>C</a:t>
            </a:r>
          </a:p>
          <a:p>
            <a:r>
              <a:rPr lang="en-US" dirty="0" smtClean="0">
                <a:solidFill>
                  <a:srgbClr val="D1740E"/>
                </a:solidFill>
              </a:rPr>
              <a:t>G</a:t>
            </a:r>
          </a:p>
          <a:p>
            <a:r>
              <a:rPr lang="en-US" dirty="0">
                <a:solidFill>
                  <a:srgbClr val="FF0606"/>
                </a:solidFill>
              </a:rPr>
              <a:t>T</a:t>
            </a:r>
          </a:p>
        </p:txBody>
      </p:sp>
    </p:spTree>
    <p:extLst>
      <p:ext uri="{BB962C8B-B14F-4D97-AF65-F5344CB8AC3E}">
        <p14:creationId xmlns:p14="http://schemas.microsoft.com/office/powerpoint/2010/main" val="324187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8" y="283221"/>
            <a:ext cx="7694282"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a:latin typeface="Times New Roman" panose="02020603050405020304" pitchFamily="18" charset="0"/>
                <a:cs typeface="Times New Roman" panose="02020603050405020304" pitchFamily="18" charset="0"/>
              </a:rPr>
              <a:t>Locally Installing the IGV</a:t>
            </a:r>
          </a:p>
        </p:txBody>
      </p:sp>
      <p:sp>
        <p:nvSpPr>
          <p:cNvPr id="3" name="TextBox 2">
            <a:extLst>
              <a:ext uri="{FF2B5EF4-FFF2-40B4-BE49-F238E27FC236}">
                <a16:creationId xmlns:a16="http://schemas.microsoft.com/office/drawing/2014/main" id="{B3B159A8-03A5-78B6-0839-3F80B9FB0894}"/>
              </a:ext>
            </a:extLst>
          </p:cNvPr>
          <p:cNvSpPr txBox="1"/>
          <p:nvPr/>
        </p:nvSpPr>
        <p:spPr>
          <a:xfrm>
            <a:off x="64571" y="935082"/>
            <a:ext cx="5082408" cy="2492990"/>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IGV is freely available for download and use, and since it was written using java, versions exist for all major operating systems (on which the JVM can run):</a:t>
            </a: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AE6B5D-01F3-159F-643F-5EB270F5D647}"/>
              </a:ext>
            </a:extLst>
          </p:cNvPr>
          <p:cNvPicPr>
            <a:picLocks noChangeAspect="1"/>
          </p:cNvPicPr>
          <p:nvPr/>
        </p:nvPicPr>
        <p:blipFill>
          <a:blip r:embed="rId3"/>
          <a:stretch>
            <a:fillRect/>
          </a:stretch>
        </p:blipFill>
        <p:spPr>
          <a:xfrm>
            <a:off x="7045022" y="401216"/>
            <a:ext cx="4972807" cy="4385388"/>
          </a:xfrm>
          <a:prstGeom prst="rect">
            <a:avLst/>
          </a:prstGeom>
        </p:spPr>
      </p:pic>
      <p:sp>
        <p:nvSpPr>
          <p:cNvPr id="6" name="Rectangle 5">
            <a:extLst>
              <a:ext uri="{FF2B5EF4-FFF2-40B4-BE49-F238E27FC236}">
                <a16:creationId xmlns:a16="http://schemas.microsoft.com/office/drawing/2014/main" id="{DC96974E-0AC3-A026-D7EE-8EB83F2D6117}"/>
              </a:ext>
            </a:extLst>
          </p:cNvPr>
          <p:cNvSpPr/>
          <p:nvPr/>
        </p:nvSpPr>
        <p:spPr>
          <a:xfrm>
            <a:off x="8358188" y="2740818"/>
            <a:ext cx="821532" cy="28764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ABF566-3D52-B37A-59B9-2F52C8EFA7C9}"/>
              </a:ext>
            </a:extLst>
          </p:cNvPr>
          <p:cNvSpPr/>
          <p:nvPr/>
        </p:nvSpPr>
        <p:spPr>
          <a:xfrm>
            <a:off x="8358190" y="3074192"/>
            <a:ext cx="821532" cy="28764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9663F5-BFE7-1BCF-9D3F-CAA1D7521A75}"/>
              </a:ext>
            </a:extLst>
          </p:cNvPr>
          <p:cNvSpPr/>
          <p:nvPr/>
        </p:nvSpPr>
        <p:spPr>
          <a:xfrm>
            <a:off x="8355803" y="2405059"/>
            <a:ext cx="821532" cy="28764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0" name="Rectangle 9">
            <a:extLst>
              <a:ext uri="{FF2B5EF4-FFF2-40B4-BE49-F238E27FC236}">
                <a16:creationId xmlns:a16="http://schemas.microsoft.com/office/drawing/2014/main" id="{C214CCD1-7ED0-E2F3-358D-2682BDB857E0}"/>
              </a:ext>
            </a:extLst>
          </p:cNvPr>
          <p:cNvSpPr/>
          <p:nvPr/>
        </p:nvSpPr>
        <p:spPr>
          <a:xfrm>
            <a:off x="1172000" y="1835195"/>
            <a:ext cx="1390261" cy="391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Mac OS</a:t>
            </a:r>
          </a:p>
        </p:txBody>
      </p:sp>
      <p:sp>
        <p:nvSpPr>
          <p:cNvPr id="11" name="Rectangle 10">
            <a:extLst>
              <a:ext uri="{FF2B5EF4-FFF2-40B4-BE49-F238E27FC236}">
                <a16:creationId xmlns:a16="http://schemas.microsoft.com/office/drawing/2014/main" id="{C0A9FBA4-EAC5-F75F-D5CF-0BB2A8396A71}"/>
              </a:ext>
            </a:extLst>
          </p:cNvPr>
          <p:cNvSpPr/>
          <p:nvPr/>
        </p:nvSpPr>
        <p:spPr>
          <a:xfrm>
            <a:off x="1172001" y="2348932"/>
            <a:ext cx="1390261" cy="391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Windows </a:t>
            </a:r>
          </a:p>
        </p:txBody>
      </p:sp>
      <p:sp>
        <p:nvSpPr>
          <p:cNvPr id="12" name="Rectangle 11">
            <a:extLst>
              <a:ext uri="{FF2B5EF4-FFF2-40B4-BE49-F238E27FC236}">
                <a16:creationId xmlns:a16="http://schemas.microsoft.com/office/drawing/2014/main" id="{09165DB8-CB5F-02B2-C383-696ECB96AFAD}"/>
              </a:ext>
            </a:extLst>
          </p:cNvPr>
          <p:cNvSpPr/>
          <p:nvPr/>
        </p:nvSpPr>
        <p:spPr>
          <a:xfrm>
            <a:off x="1172001" y="2862669"/>
            <a:ext cx="1390261"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a:t>
            </a:r>
          </a:p>
        </p:txBody>
      </p:sp>
      <p:cxnSp>
        <p:nvCxnSpPr>
          <p:cNvPr id="14" name="Connector: Elbow 13">
            <a:extLst>
              <a:ext uri="{FF2B5EF4-FFF2-40B4-BE49-F238E27FC236}">
                <a16:creationId xmlns:a16="http://schemas.microsoft.com/office/drawing/2014/main" id="{7AAEF023-F427-26AE-703F-8DCFBA7AAB5E}"/>
              </a:ext>
            </a:extLst>
          </p:cNvPr>
          <p:cNvCxnSpPr>
            <a:stCxn id="10" idx="3"/>
            <a:endCxn id="9" idx="1"/>
          </p:cNvCxnSpPr>
          <p:nvPr/>
        </p:nvCxnSpPr>
        <p:spPr>
          <a:xfrm>
            <a:off x="2562261" y="2031138"/>
            <a:ext cx="5793542" cy="517746"/>
          </a:xfrm>
          <a:prstGeom prst="bentConnector3">
            <a:avLst>
              <a:gd name="adj1" fmla="val 54993"/>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a:extLst>
              <a:ext uri="{FF2B5EF4-FFF2-40B4-BE49-F238E27FC236}">
                <a16:creationId xmlns:a16="http://schemas.microsoft.com/office/drawing/2014/main" id="{8EB77AB7-89B5-CF85-B043-7C473639A86E}"/>
              </a:ext>
            </a:extLst>
          </p:cNvPr>
          <p:cNvCxnSpPr>
            <a:stCxn id="12" idx="3"/>
            <a:endCxn id="8" idx="1"/>
          </p:cNvCxnSpPr>
          <p:nvPr/>
        </p:nvCxnSpPr>
        <p:spPr>
          <a:xfrm>
            <a:off x="2562262" y="3058612"/>
            <a:ext cx="5795928" cy="15940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8DA4825-D190-8E16-7B09-A04FB049540A}"/>
              </a:ext>
            </a:extLst>
          </p:cNvPr>
          <p:cNvCxnSpPr>
            <a:stCxn id="11" idx="3"/>
            <a:endCxn id="6" idx="1"/>
          </p:cNvCxnSpPr>
          <p:nvPr/>
        </p:nvCxnSpPr>
        <p:spPr>
          <a:xfrm>
            <a:off x="2562262" y="2544875"/>
            <a:ext cx="5795926" cy="339768"/>
          </a:xfrm>
          <a:prstGeom prst="bentConnector3">
            <a:avLst>
              <a:gd name="adj1" fmla="val 51288"/>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6" name="Straight Connector 35">
            <a:extLst>
              <a:ext uri="{FF2B5EF4-FFF2-40B4-BE49-F238E27FC236}">
                <a16:creationId xmlns:a16="http://schemas.microsoft.com/office/drawing/2014/main" id="{1F91F7AA-758A-30AA-9E71-B85E9B1DA2DD}"/>
              </a:ext>
            </a:extLst>
          </p:cNvPr>
          <p:cNvCxnSpPr>
            <a:cxnSpLocks/>
          </p:cNvCxnSpPr>
          <p:nvPr/>
        </p:nvCxnSpPr>
        <p:spPr>
          <a:xfrm>
            <a:off x="157877" y="3428072"/>
            <a:ext cx="6802016" cy="0"/>
          </a:xfrm>
          <a:prstGeom prst="line">
            <a:avLst/>
          </a:prstGeom>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CA67C60B-66DE-EAF6-C07C-C28FFD99C2E6}"/>
              </a:ext>
            </a:extLst>
          </p:cNvPr>
          <p:cNvPicPr>
            <a:picLocks noChangeAspect="1"/>
          </p:cNvPicPr>
          <p:nvPr/>
        </p:nvPicPr>
        <p:blipFill>
          <a:blip r:embed="rId4"/>
          <a:stretch>
            <a:fillRect/>
          </a:stretch>
        </p:blipFill>
        <p:spPr>
          <a:xfrm>
            <a:off x="329852" y="3642395"/>
            <a:ext cx="2838490" cy="1754201"/>
          </a:xfrm>
          <a:prstGeom prst="rect">
            <a:avLst/>
          </a:prstGeom>
        </p:spPr>
      </p:pic>
      <p:sp>
        <p:nvSpPr>
          <p:cNvPr id="40" name="TextBox 39">
            <a:extLst>
              <a:ext uri="{FF2B5EF4-FFF2-40B4-BE49-F238E27FC236}">
                <a16:creationId xmlns:a16="http://schemas.microsoft.com/office/drawing/2014/main" id="{EB935512-7431-3F04-684E-E3B4FEEB826D}"/>
              </a:ext>
            </a:extLst>
          </p:cNvPr>
          <p:cNvSpPr txBox="1"/>
          <p:nvPr/>
        </p:nvSpPr>
        <p:spPr>
          <a:xfrm>
            <a:off x="206337" y="5531277"/>
            <a:ext cx="3085519"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Note: Must agree to The MIT License to install and use IGV.</a:t>
            </a:r>
          </a:p>
        </p:txBody>
      </p:sp>
      <p:pic>
        <p:nvPicPr>
          <p:cNvPr id="42" name="Picture 41">
            <a:extLst>
              <a:ext uri="{FF2B5EF4-FFF2-40B4-BE49-F238E27FC236}">
                <a16:creationId xmlns:a16="http://schemas.microsoft.com/office/drawing/2014/main" id="{79236CFB-370C-A063-B04B-5CC55CBF687A}"/>
              </a:ext>
            </a:extLst>
          </p:cNvPr>
          <p:cNvPicPr>
            <a:picLocks noChangeAspect="1"/>
          </p:cNvPicPr>
          <p:nvPr/>
        </p:nvPicPr>
        <p:blipFill>
          <a:blip r:embed="rId5"/>
          <a:stretch>
            <a:fillRect/>
          </a:stretch>
        </p:blipFill>
        <p:spPr>
          <a:xfrm>
            <a:off x="4867060" y="3860116"/>
            <a:ext cx="1919888" cy="1318758"/>
          </a:xfrm>
          <a:prstGeom prst="rect">
            <a:avLst/>
          </a:prstGeom>
        </p:spPr>
      </p:pic>
      <p:sp>
        <p:nvSpPr>
          <p:cNvPr id="43" name="Oval 42">
            <a:extLst>
              <a:ext uri="{FF2B5EF4-FFF2-40B4-BE49-F238E27FC236}">
                <a16:creationId xmlns:a16="http://schemas.microsoft.com/office/drawing/2014/main" id="{2554A586-4367-3052-06FD-D5E186BCF229}"/>
              </a:ext>
            </a:extLst>
          </p:cNvPr>
          <p:cNvSpPr/>
          <p:nvPr/>
        </p:nvSpPr>
        <p:spPr>
          <a:xfrm>
            <a:off x="408743" y="4918399"/>
            <a:ext cx="86221" cy="7984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B4B643CF-4187-9EDF-D910-0CD2AC627B87}"/>
              </a:ext>
            </a:extLst>
          </p:cNvPr>
          <p:cNvCxnSpPr>
            <a:cxnSpLocks/>
            <a:stCxn id="43" idx="2"/>
            <a:endCxn id="40" idx="1"/>
          </p:cNvCxnSpPr>
          <p:nvPr/>
        </p:nvCxnSpPr>
        <p:spPr>
          <a:xfrm rot="10800000" flipV="1">
            <a:off x="206337" y="4958320"/>
            <a:ext cx="202406" cy="1034622"/>
          </a:xfrm>
          <a:prstGeom prst="bentConnector3">
            <a:avLst>
              <a:gd name="adj1" fmla="val 162745"/>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48" name="Connector: Elbow 47">
            <a:extLst>
              <a:ext uri="{FF2B5EF4-FFF2-40B4-BE49-F238E27FC236}">
                <a16:creationId xmlns:a16="http://schemas.microsoft.com/office/drawing/2014/main" id="{D36C6F6E-9212-BCC6-625D-ABB136AD010D}"/>
              </a:ext>
            </a:extLst>
          </p:cNvPr>
          <p:cNvCxnSpPr>
            <a:stCxn id="39" idx="3"/>
            <a:endCxn id="42" idx="1"/>
          </p:cNvCxnSpPr>
          <p:nvPr/>
        </p:nvCxnSpPr>
        <p:spPr>
          <a:xfrm flipV="1">
            <a:off x="3168342" y="4519495"/>
            <a:ext cx="169871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CBB5423-8FDB-927D-5B32-203EF68200A4}"/>
              </a:ext>
            </a:extLst>
          </p:cNvPr>
          <p:cNvSpPr/>
          <p:nvPr/>
        </p:nvSpPr>
        <p:spPr>
          <a:xfrm>
            <a:off x="6410131" y="4998240"/>
            <a:ext cx="376817" cy="1806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5445A4F-01A7-92D4-57A5-AD85D8918433}"/>
              </a:ext>
            </a:extLst>
          </p:cNvPr>
          <p:cNvSpPr txBox="1"/>
          <p:nvPr/>
        </p:nvSpPr>
        <p:spPr>
          <a:xfrm>
            <a:off x="4139699" y="5226438"/>
            <a:ext cx="57959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Very non-restrictive license.</a:t>
            </a:r>
          </a:p>
          <a:p>
            <a:pPr marL="285750" indent="-285750">
              <a:buFont typeface="Arial" panose="020B0604020202020204" pitchFamily="34" charset="0"/>
              <a:buChar char="•"/>
            </a:pPr>
            <a:r>
              <a:rPr lang="en-US" dirty="0"/>
              <a:t>May do many things, as long as copy of original license included.</a:t>
            </a:r>
          </a:p>
          <a:p>
            <a:endParaRPr lang="en-US" dirty="0"/>
          </a:p>
          <a:p>
            <a:pPr marL="285750" indent="-285750">
              <a:buFont typeface="Arial" panose="020B0604020202020204" pitchFamily="34" charset="0"/>
              <a:buChar char="•"/>
            </a:pPr>
            <a:r>
              <a:rPr lang="en-US" dirty="0"/>
              <a:t>More info: </a:t>
            </a:r>
            <a:r>
              <a:rPr lang="en-US" dirty="0">
                <a:hlinkClick r:id="rId6"/>
              </a:rPr>
              <a:t>https://choosealicense.com/licenses/mit/</a:t>
            </a:r>
            <a:endParaRPr lang="en-US" dirty="0"/>
          </a:p>
          <a:p>
            <a:endParaRPr lang="en-US" dirty="0"/>
          </a:p>
        </p:txBody>
      </p:sp>
    </p:spTree>
    <p:extLst>
      <p:ext uri="{BB962C8B-B14F-4D97-AF65-F5344CB8AC3E}">
        <p14:creationId xmlns:p14="http://schemas.microsoft.com/office/powerpoint/2010/main" val="221382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22A12C-5D09-37A3-C818-7127E162019E}"/>
              </a:ext>
            </a:extLst>
          </p:cNvPr>
          <p:cNvPicPr>
            <a:picLocks noChangeAspect="1"/>
          </p:cNvPicPr>
          <p:nvPr/>
        </p:nvPicPr>
        <p:blipFill>
          <a:blip r:embed="rId2"/>
          <a:stretch>
            <a:fillRect/>
          </a:stretch>
        </p:blipFill>
        <p:spPr>
          <a:xfrm>
            <a:off x="8600266" y="4111917"/>
            <a:ext cx="3324255" cy="996594"/>
          </a:xfrm>
          <a:prstGeom prst="rect">
            <a:avLst/>
          </a:prstGeom>
        </p:spPr>
      </p:pic>
      <p:sp>
        <p:nvSpPr>
          <p:cNvPr id="4" name="Title 1">
            <a:extLst>
              <a:ext uri="{FF2B5EF4-FFF2-40B4-BE49-F238E27FC236}">
                <a16:creationId xmlns:a16="http://schemas.microsoft.com/office/drawing/2014/main" id="{784859C9-A95E-7C18-D154-93A7A6C50E9A}"/>
              </a:ext>
            </a:extLst>
          </p:cNvPr>
          <p:cNvSpPr txBox="1">
            <a:spLocks/>
          </p:cNvSpPr>
          <p:nvPr/>
        </p:nvSpPr>
        <p:spPr>
          <a:xfrm>
            <a:off x="292558" y="161923"/>
            <a:ext cx="7694282"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a:latin typeface="Times New Roman" panose="02020603050405020304" pitchFamily="18" charset="0"/>
                <a:cs typeface="Times New Roman" panose="02020603050405020304" pitchFamily="18" charset="0"/>
              </a:rPr>
              <a:t>Installing new reference genomes in IGV</a:t>
            </a:r>
          </a:p>
        </p:txBody>
      </p:sp>
      <p:sp>
        <p:nvSpPr>
          <p:cNvPr id="5" name="TextBox 4">
            <a:extLst>
              <a:ext uri="{FF2B5EF4-FFF2-40B4-BE49-F238E27FC236}">
                <a16:creationId xmlns:a16="http://schemas.microsoft.com/office/drawing/2014/main" id="{80A797C0-2C43-6168-10D2-4875436AD0DF}"/>
              </a:ext>
            </a:extLst>
          </p:cNvPr>
          <p:cNvSpPr txBox="1"/>
          <p:nvPr/>
        </p:nvSpPr>
        <p:spPr>
          <a:xfrm>
            <a:off x="718457" y="746449"/>
            <a:ext cx="73431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Recall that reference genomes are very large files which contain FASTA format versions of the consensus of many samples of the same organism.</a:t>
            </a:r>
          </a:p>
          <a:p>
            <a:pPr marL="742950" lvl="1" indent="-285750">
              <a:buFont typeface="Arial" panose="020B0604020202020204" pitchFamily="34" charset="0"/>
              <a:buChar char="•"/>
            </a:pPr>
            <a:r>
              <a:rPr lang="en-US" dirty="0"/>
              <a:t>The most commonly used version of the human reference genome is called GRCh38, which was the </a:t>
            </a:r>
            <a:r>
              <a:rPr lang="en-US" dirty="0" err="1"/>
              <a:t>co-ordinated</a:t>
            </a:r>
            <a:r>
              <a:rPr lang="en-US" dirty="0"/>
              <a:t> result (by the Genome Reference Consortium) of many different studies including</a:t>
            </a:r>
          </a:p>
          <a:p>
            <a:pPr marL="1200150" lvl="2" indent="-285750">
              <a:buFont typeface="Arial" panose="020B0604020202020204" pitchFamily="34" charset="0"/>
              <a:buChar char="•"/>
            </a:pPr>
            <a:r>
              <a:rPr lang="en-US" dirty="0"/>
              <a:t>1000 Genomes Project</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GRCh38 was released in December of 2013.</a:t>
            </a:r>
          </a:p>
          <a:p>
            <a:pPr marL="1200150" lvl="2" indent="-285750">
              <a:buFont typeface="Arial" panose="020B0604020202020204" pitchFamily="34" charset="0"/>
              <a:buChar char="•"/>
            </a:pPr>
            <a:r>
              <a:rPr lang="en-US" dirty="0"/>
              <a:t>Most recent </a:t>
            </a:r>
            <a:r>
              <a:rPr lang="en-US" i="1" dirty="0"/>
              <a:t>version </a:t>
            </a:r>
            <a:r>
              <a:rPr lang="en-US" dirty="0"/>
              <a:t>February 2022</a:t>
            </a:r>
          </a:p>
          <a:p>
            <a:pPr marL="1657350" lvl="3" indent="-285750">
              <a:buFont typeface="Arial" panose="020B0604020202020204" pitchFamily="34" charset="0"/>
              <a:buChar char="•"/>
            </a:pPr>
            <a:r>
              <a:rPr lang="en-US" i="1" dirty="0"/>
              <a:t>Gapless except chromosome Y.</a:t>
            </a:r>
            <a:endParaRPr lang="en-US" dirty="0"/>
          </a:p>
          <a:p>
            <a:pPr marL="742950" lvl="1" indent="-285750">
              <a:buFont typeface="Arial" panose="020B0604020202020204" pitchFamily="34" charset="0"/>
              <a:buChar char="•"/>
            </a:pPr>
            <a:endParaRPr lang="en-US" i="1" dirty="0"/>
          </a:p>
          <a:p>
            <a:pPr marL="742950" lvl="1" indent="-285750">
              <a:buFont typeface="Arial" panose="020B0604020202020204" pitchFamily="34" charset="0"/>
              <a:buChar char="•"/>
            </a:pPr>
            <a:r>
              <a:rPr lang="en-US" dirty="0"/>
              <a:t>Many different references available for download!</a:t>
            </a:r>
          </a:p>
          <a:p>
            <a:pPr lvl="1"/>
            <a:endParaRPr lang="en-US" dirty="0"/>
          </a:p>
          <a:p>
            <a:pPr marL="742950" lvl="1" indent="-285750">
              <a:buFont typeface="Arial" panose="020B0604020202020204" pitchFamily="34" charset="0"/>
              <a:buChar char="•"/>
            </a:pPr>
            <a:r>
              <a:rPr lang="en-US" dirty="0"/>
              <a:t>Can also install directly from downloaded or </a:t>
            </a:r>
          </a:p>
          <a:p>
            <a:pPr lvl="1"/>
            <a:r>
              <a:rPr lang="en-US" dirty="0"/>
              <a:t>Manually assembled FASTA reference file.</a:t>
            </a:r>
          </a:p>
          <a:p>
            <a:pPr marL="1200150" lvl="2"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EF18EE5B-46A3-D0F2-28C8-8C19C3D36365}"/>
              </a:ext>
            </a:extLst>
          </p:cNvPr>
          <p:cNvPicPr>
            <a:picLocks noChangeAspect="1"/>
          </p:cNvPicPr>
          <p:nvPr/>
        </p:nvPicPr>
        <p:blipFill>
          <a:blip r:embed="rId3"/>
          <a:stretch>
            <a:fillRect/>
          </a:stretch>
        </p:blipFill>
        <p:spPr>
          <a:xfrm>
            <a:off x="8230384" y="623534"/>
            <a:ext cx="3544848" cy="2277154"/>
          </a:xfrm>
          <a:prstGeom prst="rect">
            <a:avLst/>
          </a:prstGeom>
        </p:spPr>
      </p:pic>
      <p:pic>
        <p:nvPicPr>
          <p:cNvPr id="11" name="Picture 10">
            <a:extLst>
              <a:ext uri="{FF2B5EF4-FFF2-40B4-BE49-F238E27FC236}">
                <a16:creationId xmlns:a16="http://schemas.microsoft.com/office/drawing/2014/main" id="{E204503C-271C-DBA5-4E10-F65700B0BA7C}"/>
              </a:ext>
            </a:extLst>
          </p:cNvPr>
          <p:cNvPicPr>
            <a:picLocks noChangeAspect="1"/>
          </p:cNvPicPr>
          <p:nvPr/>
        </p:nvPicPr>
        <p:blipFill>
          <a:blip r:embed="rId4"/>
          <a:stretch>
            <a:fillRect/>
          </a:stretch>
        </p:blipFill>
        <p:spPr>
          <a:xfrm>
            <a:off x="6203079" y="3379587"/>
            <a:ext cx="2027305" cy="3058638"/>
          </a:xfrm>
          <a:prstGeom prst="rect">
            <a:avLst/>
          </a:prstGeom>
        </p:spPr>
      </p:pic>
      <p:cxnSp>
        <p:nvCxnSpPr>
          <p:cNvPr id="13" name="Connector: Elbow 12">
            <a:extLst>
              <a:ext uri="{FF2B5EF4-FFF2-40B4-BE49-F238E27FC236}">
                <a16:creationId xmlns:a16="http://schemas.microsoft.com/office/drawing/2014/main" id="{47FF0EB7-B507-20EB-E202-AF5878769F6D}"/>
              </a:ext>
            </a:extLst>
          </p:cNvPr>
          <p:cNvCxnSpPr>
            <a:cxnSpLocks/>
            <a:stCxn id="9" idx="2"/>
          </p:cNvCxnSpPr>
          <p:nvPr/>
        </p:nvCxnSpPr>
        <p:spPr>
          <a:xfrm rot="5400000">
            <a:off x="8588284" y="2542788"/>
            <a:ext cx="1056625" cy="17724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CB2A6586-189C-FA51-F8C7-51B796E36368}"/>
              </a:ext>
            </a:extLst>
          </p:cNvPr>
          <p:cNvCxnSpPr>
            <a:stCxn id="11" idx="3"/>
            <a:endCxn id="3" idx="1"/>
          </p:cNvCxnSpPr>
          <p:nvPr/>
        </p:nvCxnSpPr>
        <p:spPr>
          <a:xfrm flipV="1">
            <a:off x="8230384" y="4610214"/>
            <a:ext cx="369882" cy="29869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1" name="Picture 20">
            <a:extLst>
              <a:ext uri="{FF2B5EF4-FFF2-40B4-BE49-F238E27FC236}">
                <a16:creationId xmlns:a16="http://schemas.microsoft.com/office/drawing/2014/main" id="{FE2C5FDC-A959-5902-02CD-16EE54126878}"/>
              </a:ext>
            </a:extLst>
          </p:cNvPr>
          <p:cNvPicPr>
            <a:picLocks noChangeAspect="1"/>
          </p:cNvPicPr>
          <p:nvPr/>
        </p:nvPicPr>
        <p:blipFill rotWithShape="1">
          <a:blip r:embed="rId5"/>
          <a:srcRect l="2" r="77575" b="73878"/>
          <a:stretch/>
        </p:blipFill>
        <p:spPr>
          <a:xfrm>
            <a:off x="1697128" y="4911296"/>
            <a:ext cx="2862001" cy="1875441"/>
          </a:xfrm>
          <a:prstGeom prst="rect">
            <a:avLst/>
          </a:prstGeom>
        </p:spPr>
      </p:pic>
    </p:spTree>
    <p:extLst>
      <p:ext uri="{BB962C8B-B14F-4D97-AF65-F5344CB8AC3E}">
        <p14:creationId xmlns:p14="http://schemas.microsoft.com/office/powerpoint/2010/main" val="96407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410-3190-E71A-F240-86638FCDB899}"/>
              </a:ext>
            </a:extLst>
          </p:cNvPr>
          <p:cNvSpPr txBox="1">
            <a:spLocks/>
          </p:cNvSpPr>
          <p:nvPr/>
        </p:nvSpPr>
        <p:spPr>
          <a:xfrm>
            <a:off x="292557" y="294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a:latin typeface="Times New Roman" panose="02020603050405020304" pitchFamily="18" charset="0"/>
                <a:cs typeface="Times New Roman" panose="02020603050405020304" pitchFamily="18" charset="0"/>
              </a:rPr>
              <a:t>Loading a Sequence Alignment Map File (aligned sequencing reads file)</a:t>
            </a:r>
          </a:p>
        </p:txBody>
      </p:sp>
      <p:sp>
        <p:nvSpPr>
          <p:cNvPr id="4" name="TextBox 3">
            <a:extLst>
              <a:ext uri="{FF2B5EF4-FFF2-40B4-BE49-F238E27FC236}">
                <a16:creationId xmlns:a16="http://schemas.microsoft.com/office/drawing/2014/main" id="{790DF33A-E431-C3DC-8182-A50F81830530}"/>
              </a:ext>
            </a:extLst>
          </p:cNvPr>
          <p:cNvSpPr txBox="1"/>
          <p:nvPr/>
        </p:nvSpPr>
        <p:spPr>
          <a:xfrm>
            <a:off x="9067428" y="4371405"/>
            <a:ext cx="2993943" cy="1384995"/>
          </a:xfrm>
          <a:prstGeom prst="rect">
            <a:avLst/>
          </a:prstGeom>
          <a:noFill/>
        </p:spPr>
        <p:txBody>
          <a:bodyPr wrap="square">
            <a:spAutoFit/>
          </a:bodyPr>
          <a:lstStyle/>
          <a:p>
            <a:r>
              <a:rPr lang="en-US" sz="1200" dirty="0">
                <a:solidFill>
                  <a:schemeClr val="bg1">
                    <a:lumMod val="10000"/>
                  </a:schemeClr>
                </a:solidFill>
              </a:rPr>
              <a:t>Format Specification Images all defined in SAM format document, images from document available below, with more detail:</a:t>
            </a:r>
            <a:endParaRPr lang="en-US" sz="1200" dirty="0">
              <a:solidFill>
                <a:schemeClr val="bg1">
                  <a:lumMod val="10000"/>
                </a:schemeClr>
              </a:solidFill>
              <a:hlinkClick r:id="rId2">
                <a:extLst>
                  <a:ext uri="{A12FA001-AC4F-418D-AE19-62706E023703}">
                    <ahyp:hlinkClr xmlns="" xmlns:ahyp="http://schemas.microsoft.com/office/drawing/2018/hyperlinkcolor" val="tx"/>
                  </a:ext>
                </a:extLst>
              </a:hlinkClick>
            </a:endParaRPr>
          </a:p>
          <a:p>
            <a:endParaRPr lang="en-US" sz="1200" dirty="0">
              <a:solidFill>
                <a:srgbClr val="02A3D2"/>
              </a:solidFill>
              <a:hlinkClick r:id="rId2">
                <a:extLst>
                  <a:ext uri="{A12FA001-AC4F-418D-AE19-62706E023703}">
                    <ahyp:hlinkClr xmlns="" xmlns:ahyp="http://schemas.microsoft.com/office/drawing/2018/hyperlinkcolor" val="tx"/>
                  </a:ext>
                </a:extLst>
              </a:hlinkClick>
            </a:endParaRPr>
          </a:p>
          <a:p>
            <a:r>
              <a:rPr lang="en-US" sz="1200" dirty="0">
                <a:solidFill>
                  <a:srgbClr val="02A3D2"/>
                </a:solidFill>
                <a:hlinkClick r:id="rId2">
                  <a:extLst>
                    <a:ext uri="{A12FA001-AC4F-418D-AE19-62706E023703}">
                      <ahyp:hlinkClr xmlns="" xmlns:ahyp="http://schemas.microsoft.com/office/drawing/2018/hyperlinkcolor" val="tx"/>
                    </a:ext>
                  </a:extLst>
                </a:hlinkClick>
              </a:rPr>
              <a:t>https://samtools.github.io/hts-specs/SAMv1.pdf</a:t>
            </a:r>
            <a:endParaRPr lang="en-US" sz="1200" dirty="0"/>
          </a:p>
          <a:p>
            <a:r>
              <a:rPr lang="en-US" sz="1200" dirty="0"/>
              <a:t>(SAM Specification)</a:t>
            </a:r>
          </a:p>
        </p:txBody>
      </p:sp>
      <p:pic>
        <p:nvPicPr>
          <p:cNvPr id="6" name="Picture 5">
            <a:extLst>
              <a:ext uri="{FF2B5EF4-FFF2-40B4-BE49-F238E27FC236}">
                <a16:creationId xmlns:a16="http://schemas.microsoft.com/office/drawing/2014/main" id="{40C7163C-6CA3-0DBB-4A3F-B558FC593E48}"/>
              </a:ext>
            </a:extLst>
          </p:cNvPr>
          <p:cNvPicPr>
            <a:picLocks noChangeAspect="1"/>
          </p:cNvPicPr>
          <p:nvPr/>
        </p:nvPicPr>
        <p:blipFill>
          <a:blip r:embed="rId3"/>
          <a:stretch>
            <a:fillRect/>
          </a:stretch>
        </p:blipFill>
        <p:spPr>
          <a:xfrm>
            <a:off x="8534387" y="3133220"/>
            <a:ext cx="3617735" cy="1168431"/>
          </a:xfrm>
          <a:prstGeom prst="rect">
            <a:avLst/>
          </a:prstGeom>
          <a:ln>
            <a:solidFill>
              <a:schemeClr val="bg1">
                <a:lumMod val="10000"/>
              </a:schemeClr>
            </a:solidFill>
          </a:ln>
        </p:spPr>
      </p:pic>
      <p:pic>
        <p:nvPicPr>
          <p:cNvPr id="8" name="Picture 7">
            <a:extLst>
              <a:ext uri="{FF2B5EF4-FFF2-40B4-BE49-F238E27FC236}">
                <a16:creationId xmlns:a16="http://schemas.microsoft.com/office/drawing/2014/main" id="{FB619C78-B617-10ED-E5D5-20AC36EB822E}"/>
              </a:ext>
            </a:extLst>
          </p:cNvPr>
          <p:cNvPicPr>
            <a:picLocks noChangeAspect="1"/>
          </p:cNvPicPr>
          <p:nvPr/>
        </p:nvPicPr>
        <p:blipFill>
          <a:blip r:embed="rId4"/>
          <a:stretch>
            <a:fillRect/>
          </a:stretch>
        </p:blipFill>
        <p:spPr>
          <a:xfrm>
            <a:off x="110949" y="2565039"/>
            <a:ext cx="4754415" cy="1403627"/>
          </a:xfrm>
          <a:prstGeom prst="rect">
            <a:avLst/>
          </a:prstGeom>
        </p:spPr>
      </p:pic>
      <p:pic>
        <p:nvPicPr>
          <p:cNvPr id="10" name="Picture 9">
            <a:extLst>
              <a:ext uri="{FF2B5EF4-FFF2-40B4-BE49-F238E27FC236}">
                <a16:creationId xmlns:a16="http://schemas.microsoft.com/office/drawing/2014/main" id="{371798EC-1AAC-15C0-F5B3-A4932F63D11D}"/>
              </a:ext>
            </a:extLst>
          </p:cNvPr>
          <p:cNvPicPr>
            <a:picLocks noChangeAspect="1"/>
          </p:cNvPicPr>
          <p:nvPr/>
        </p:nvPicPr>
        <p:blipFill>
          <a:blip r:embed="rId5"/>
          <a:stretch>
            <a:fillRect/>
          </a:stretch>
        </p:blipFill>
        <p:spPr>
          <a:xfrm>
            <a:off x="6850554" y="1320003"/>
            <a:ext cx="4570115" cy="1168430"/>
          </a:xfrm>
          <a:prstGeom prst="rect">
            <a:avLst/>
          </a:prstGeom>
          <a:ln>
            <a:solidFill>
              <a:schemeClr val="accent4"/>
            </a:solidFill>
          </a:ln>
        </p:spPr>
      </p:pic>
      <p:sp>
        <p:nvSpPr>
          <p:cNvPr id="11" name="TextBox 10">
            <a:extLst>
              <a:ext uri="{FF2B5EF4-FFF2-40B4-BE49-F238E27FC236}">
                <a16:creationId xmlns:a16="http://schemas.microsoft.com/office/drawing/2014/main" id="{521F4BE9-3EF3-BE6E-1118-2545B1687336}"/>
              </a:ext>
            </a:extLst>
          </p:cNvPr>
          <p:cNvSpPr txBox="1"/>
          <p:nvPr/>
        </p:nvSpPr>
        <p:spPr>
          <a:xfrm>
            <a:off x="111967" y="2158579"/>
            <a:ext cx="5682343" cy="369332"/>
          </a:xfrm>
          <a:prstGeom prst="rect">
            <a:avLst/>
          </a:prstGeom>
          <a:noFill/>
        </p:spPr>
        <p:txBody>
          <a:bodyPr wrap="square" rtlCol="0">
            <a:spAutoFit/>
          </a:bodyPr>
          <a:lstStyle/>
          <a:p>
            <a:r>
              <a:rPr lang="en-US" dirty="0"/>
              <a:t>Example Queries and Reference (input reads to aligner)</a:t>
            </a:r>
          </a:p>
        </p:txBody>
      </p:sp>
      <p:sp>
        <p:nvSpPr>
          <p:cNvPr id="12" name="TextBox 11">
            <a:extLst>
              <a:ext uri="{FF2B5EF4-FFF2-40B4-BE49-F238E27FC236}">
                <a16:creationId xmlns:a16="http://schemas.microsoft.com/office/drawing/2014/main" id="{5C500AE2-CFC2-84AB-CA1B-6BA1B2598592}"/>
              </a:ext>
            </a:extLst>
          </p:cNvPr>
          <p:cNvSpPr txBox="1"/>
          <p:nvPr/>
        </p:nvSpPr>
        <p:spPr>
          <a:xfrm>
            <a:off x="7376112" y="884543"/>
            <a:ext cx="3518998" cy="369332"/>
          </a:xfrm>
          <a:prstGeom prst="rect">
            <a:avLst/>
          </a:prstGeom>
          <a:noFill/>
        </p:spPr>
        <p:txBody>
          <a:bodyPr wrap="square" rtlCol="0">
            <a:spAutoFit/>
          </a:bodyPr>
          <a:lstStyle/>
          <a:p>
            <a:r>
              <a:rPr lang="en-US" dirty="0"/>
              <a:t>Example SAM output (input to </a:t>
            </a:r>
            <a:r>
              <a:rPr lang="en-US" dirty="0" err="1"/>
              <a:t>igv</a:t>
            </a:r>
            <a:r>
              <a:rPr lang="en-US" dirty="0"/>
              <a:t>)</a:t>
            </a:r>
          </a:p>
        </p:txBody>
      </p:sp>
      <p:cxnSp>
        <p:nvCxnSpPr>
          <p:cNvPr id="14" name="Connector: Elbow 13">
            <a:extLst>
              <a:ext uri="{FF2B5EF4-FFF2-40B4-BE49-F238E27FC236}">
                <a16:creationId xmlns:a16="http://schemas.microsoft.com/office/drawing/2014/main" id="{DBA1FA96-9650-CFE1-9436-B6D03EECABF3}"/>
              </a:ext>
            </a:extLst>
          </p:cNvPr>
          <p:cNvCxnSpPr>
            <a:cxnSpLocks/>
            <a:stCxn id="8" idx="3"/>
            <a:endCxn id="10" idx="1"/>
          </p:cNvCxnSpPr>
          <p:nvPr/>
        </p:nvCxnSpPr>
        <p:spPr>
          <a:xfrm flipV="1">
            <a:off x="4865364" y="1904218"/>
            <a:ext cx="1985190" cy="1362635"/>
          </a:xfrm>
          <a:prstGeom prst="bentConnector3">
            <a:avLst>
              <a:gd name="adj1" fmla="val 32140"/>
            </a:avLst>
          </a:prstGeom>
          <a:ln>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564211A-AC3E-E364-12B1-29CA856A5E77}"/>
              </a:ext>
            </a:extLst>
          </p:cNvPr>
          <p:cNvSpPr txBox="1"/>
          <p:nvPr/>
        </p:nvSpPr>
        <p:spPr>
          <a:xfrm>
            <a:off x="5485809" y="1933762"/>
            <a:ext cx="1824135" cy="1169551"/>
          </a:xfrm>
          <a:prstGeom prst="rect">
            <a:avLst/>
          </a:prstGeom>
          <a:noFill/>
        </p:spPr>
        <p:txBody>
          <a:bodyPr wrap="square" rtlCol="0">
            <a:spAutoFit/>
          </a:bodyPr>
          <a:lstStyle/>
          <a:p>
            <a:r>
              <a:rPr lang="en-US" sz="1400" dirty="0">
                <a:solidFill>
                  <a:schemeClr val="accent4"/>
                </a:solidFill>
              </a:rPr>
              <a:t>Alignment tool: </a:t>
            </a:r>
          </a:p>
          <a:p>
            <a:pPr marL="285750" indent="-285750">
              <a:buFont typeface="Arial" panose="020B0604020202020204" pitchFamily="34" charset="0"/>
              <a:buChar char="•"/>
            </a:pPr>
            <a:r>
              <a:rPr lang="en-US" sz="1400" dirty="0">
                <a:solidFill>
                  <a:schemeClr val="accent4"/>
                </a:solidFill>
              </a:rPr>
              <a:t>HISAT2</a:t>
            </a:r>
          </a:p>
          <a:p>
            <a:pPr marL="285750" indent="-285750">
              <a:buFont typeface="Arial" panose="020B0604020202020204" pitchFamily="34" charset="0"/>
              <a:buChar char="•"/>
            </a:pPr>
            <a:r>
              <a:rPr lang="en-US" sz="1400" dirty="0">
                <a:solidFill>
                  <a:schemeClr val="accent4"/>
                </a:solidFill>
              </a:rPr>
              <a:t>Bowtie</a:t>
            </a:r>
          </a:p>
          <a:p>
            <a:pPr marL="285750" indent="-285750">
              <a:buFont typeface="Arial" panose="020B0604020202020204" pitchFamily="34" charset="0"/>
              <a:buChar char="•"/>
            </a:pPr>
            <a:r>
              <a:rPr lang="en-US" sz="1400" dirty="0">
                <a:solidFill>
                  <a:schemeClr val="accent4"/>
                </a:solidFill>
              </a:rPr>
              <a:t>BWT</a:t>
            </a:r>
          </a:p>
          <a:p>
            <a:pPr marL="285750" indent="-285750">
              <a:buFont typeface="Arial" panose="020B0604020202020204" pitchFamily="34" charset="0"/>
              <a:buChar char="•"/>
            </a:pPr>
            <a:r>
              <a:rPr lang="en-US" sz="1400" dirty="0">
                <a:solidFill>
                  <a:schemeClr val="accent4"/>
                </a:solidFill>
              </a:rPr>
              <a:t>STAR</a:t>
            </a:r>
          </a:p>
        </p:txBody>
      </p:sp>
      <p:sp>
        <p:nvSpPr>
          <p:cNvPr id="16" name="TextBox 15">
            <a:extLst>
              <a:ext uri="{FF2B5EF4-FFF2-40B4-BE49-F238E27FC236}">
                <a16:creationId xmlns:a16="http://schemas.microsoft.com/office/drawing/2014/main" id="{CF3EC2AC-C3AB-0ECE-DFC0-A00748C47DA8}"/>
              </a:ext>
            </a:extLst>
          </p:cNvPr>
          <p:cNvSpPr txBox="1"/>
          <p:nvPr/>
        </p:nvSpPr>
        <p:spPr>
          <a:xfrm>
            <a:off x="10720009" y="2808535"/>
            <a:ext cx="1513868" cy="369332"/>
          </a:xfrm>
          <a:prstGeom prst="rect">
            <a:avLst/>
          </a:prstGeom>
          <a:noFill/>
        </p:spPr>
        <p:txBody>
          <a:bodyPr wrap="square" rtlCol="0">
            <a:spAutoFit/>
          </a:bodyPr>
          <a:lstStyle/>
          <a:p>
            <a:r>
              <a:rPr lang="en-US" dirty="0"/>
              <a:t>Fields of SAM</a:t>
            </a:r>
          </a:p>
        </p:txBody>
      </p:sp>
      <p:pic>
        <p:nvPicPr>
          <p:cNvPr id="18" name="Picture 17">
            <a:extLst>
              <a:ext uri="{FF2B5EF4-FFF2-40B4-BE49-F238E27FC236}">
                <a16:creationId xmlns:a16="http://schemas.microsoft.com/office/drawing/2014/main" id="{EC2581C0-543E-686B-C792-C71D8D0B17E6}"/>
              </a:ext>
            </a:extLst>
          </p:cNvPr>
          <p:cNvPicPr>
            <a:picLocks noChangeAspect="1"/>
          </p:cNvPicPr>
          <p:nvPr/>
        </p:nvPicPr>
        <p:blipFill>
          <a:blip r:embed="rId6"/>
          <a:stretch>
            <a:fillRect/>
          </a:stretch>
        </p:blipFill>
        <p:spPr>
          <a:xfrm>
            <a:off x="5640084" y="3784620"/>
            <a:ext cx="2865680" cy="2499924"/>
          </a:xfrm>
          <a:prstGeom prst="rect">
            <a:avLst/>
          </a:prstGeom>
          <a:ln>
            <a:solidFill>
              <a:schemeClr val="accent1"/>
            </a:solidFill>
          </a:ln>
        </p:spPr>
      </p:pic>
      <p:sp>
        <p:nvSpPr>
          <p:cNvPr id="25" name="TextBox 24">
            <a:extLst>
              <a:ext uri="{FF2B5EF4-FFF2-40B4-BE49-F238E27FC236}">
                <a16:creationId xmlns:a16="http://schemas.microsoft.com/office/drawing/2014/main" id="{A3632361-AAD2-4432-F398-8046E1061711}"/>
              </a:ext>
            </a:extLst>
          </p:cNvPr>
          <p:cNvSpPr txBox="1"/>
          <p:nvPr/>
        </p:nvSpPr>
        <p:spPr>
          <a:xfrm>
            <a:off x="5071187" y="6316145"/>
            <a:ext cx="3088433" cy="369332"/>
          </a:xfrm>
          <a:prstGeom prst="rect">
            <a:avLst/>
          </a:prstGeom>
          <a:noFill/>
        </p:spPr>
        <p:txBody>
          <a:bodyPr wrap="square" rtlCol="0">
            <a:spAutoFit/>
          </a:bodyPr>
          <a:lstStyle/>
          <a:p>
            <a:r>
              <a:rPr lang="en-US" dirty="0"/>
              <a:t>BAM – Binary Encoding of SAM</a:t>
            </a:r>
          </a:p>
        </p:txBody>
      </p:sp>
      <p:pic>
        <p:nvPicPr>
          <p:cNvPr id="27" name="Picture 26">
            <a:extLst>
              <a:ext uri="{FF2B5EF4-FFF2-40B4-BE49-F238E27FC236}">
                <a16:creationId xmlns:a16="http://schemas.microsoft.com/office/drawing/2014/main" id="{B8564B7E-8AEC-029D-224E-0E2234D0AF96}"/>
              </a:ext>
            </a:extLst>
          </p:cNvPr>
          <p:cNvPicPr>
            <a:picLocks noChangeAspect="1"/>
          </p:cNvPicPr>
          <p:nvPr/>
        </p:nvPicPr>
        <p:blipFill>
          <a:blip r:embed="rId7"/>
          <a:stretch>
            <a:fillRect/>
          </a:stretch>
        </p:blipFill>
        <p:spPr>
          <a:xfrm>
            <a:off x="111967" y="4008176"/>
            <a:ext cx="2907165" cy="2108718"/>
          </a:xfrm>
          <a:prstGeom prst="rect">
            <a:avLst/>
          </a:prstGeom>
          <a:ln>
            <a:solidFill>
              <a:schemeClr val="accent5"/>
            </a:solidFill>
          </a:ln>
        </p:spPr>
      </p:pic>
      <p:cxnSp>
        <p:nvCxnSpPr>
          <p:cNvPr id="29" name="Straight Arrow Connector 28">
            <a:extLst>
              <a:ext uri="{FF2B5EF4-FFF2-40B4-BE49-F238E27FC236}">
                <a16:creationId xmlns:a16="http://schemas.microsoft.com/office/drawing/2014/main" id="{F6E3FBB1-6622-0DB0-8558-332BF87EC049}"/>
              </a:ext>
            </a:extLst>
          </p:cNvPr>
          <p:cNvCxnSpPr>
            <a:cxnSpLocks/>
            <a:stCxn id="18" idx="1"/>
            <a:endCxn id="27" idx="3"/>
          </p:cNvCxnSpPr>
          <p:nvPr/>
        </p:nvCxnSpPr>
        <p:spPr>
          <a:xfrm flipH="1">
            <a:off x="3019132" y="5034582"/>
            <a:ext cx="2620952" cy="2795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0" name="Oval 29">
            <a:extLst>
              <a:ext uri="{FF2B5EF4-FFF2-40B4-BE49-F238E27FC236}">
                <a16:creationId xmlns:a16="http://schemas.microsoft.com/office/drawing/2014/main" id="{AB2337EC-C9E7-F213-F1C2-837F11E94728}"/>
              </a:ext>
            </a:extLst>
          </p:cNvPr>
          <p:cNvSpPr/>
          <p:nvPr/>
        </p:nvSpPr>
        <p:spPr>
          <a:xfrm>
            <a:off x="63410" y="648623"/>
            <a:ext cx="5592147" cy="1472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Two Result Files necessary for display:</a:t>
            </a:r>
          </a:p>
          <a:p>
            <a:pPr marL="342900" indent="-342900" algn="ctr">
              <a:buFont typeface="+mj-lt"/>
              <a:buAutoNum type="arabicPeriod"/>
            </a:pPr>
            <a:r>
              <a:rPr lang="en-US" dirty="0"/>
              <a:t>Binary Alignment Map (.bam)</a:t>
            </a:r>
          </a:p>
          <a:p>
            <a:pPr marL="342900" indent="-342900" algn="ctr">
              <a:buFont typeface="+mj-lt"/>
              <a:buAutoNum type="arabicPeriod"/>
            </a:pPr>
            <a:r>
              <a:rPr lang="en-US" dirty="0"/>
              <a:t>Binary Alignment Index (.bai)</a:t>
            </a:r>
          </a:p>
        </p:txBody>
      </p:sp>
      <p:sp>
        <p:nvSpPr>
          <p:cNvPr id="31" name="TextBox 30">
            <a:extLst>
              <a:ext uri="{FF2B5EF4-FFF2-40B4-BE49-F238E27FC236}">
                <a16:creationId xmlns:a16="http://schemas.microsoft.com/office/drawing/2014/main" id="{558F246A-F54B-E6F4-9D49-B6B93C6E3DE7}"/>
              </a:ext>
            </a:extLst>
          </p:cNvPr>
          <p:cNvSpPr txBox="1"/>
          <p:nvPr/>
        </p:nvSpPr>
        <p:spPr>
          <a:xfrm>
            <a:off x="109674" y="6093477"/>
            <a:ext cx="3088433" cy="369332"/>
          </a:xfrm>
          <a:prstGeom prst="rect">
            <a:avLst/>
          </a:prstGeom>
          <a:noFill/>
        </p:spPr>
        <p:txBody>
          <a:bodyPr wrap="square" rtlCol="0">
            <a:spAutoFit/>
          </a:bodyPr>
          <a:lstStyle/>
          <a:p>
            <a:r>
              <a:rPr lang="en-US" dirty="0"/>
              <a:t>BAI – Binary Alignment Index</a:t>
            </a:r>
          </a:p>
        </p:txBody>
      </p:sp>
      <p:sp>
        <p:nvSpPr>
          <p:cNvPr id="32" name="TextBox 31">
            <a:extLst>
              <a:ext uri="{FF2B5EF4-FFF2-40B4-BE49-F238E27FC236}">
                <a16:creationId xmlns:a16="http://schemas.microsoft.com/office/drawing/2014/main" id="{C99599C3-2FBC-DDA7-ACA9-066587FF7F0B}"/>
              </a:ext>
            </a:extLst>
          </p:cNvPr>
          <p:cNvSpPr txBox="1"/>
          <p:nvPr/>
        </p:nvSpPr>
        <p:spPr>
          <a:xfrm>
            <a:off x="7171050" y="2565039"/>
            <a:ext cx="4498867" cy="307777"/>
          </a:xfrm>
          <a:prstGeom prst="rect">
            <a:avLst/>
          </a:prstGeom>
          <a:noFill/>
        </p:spPr>
        <p:txBody>
          <a:bodyPr wrap="square" rtlCol="0">
            <a:spAutoFit/>
          </a:bodyPr>
          <a:lstStyle/>
          <a:p>
            <a:r>
              <a:rPr lang="en-US" sz="1400" dirty="0" err="1">
                <a:solidFill>
                  <a:schemeClr val="tx2"/>
                </a:solidFill>
                <a:latin typeface="Courier New" panose="02070309020205020404" pitchFamily="49" charset="0"/>
                <a:cs typeface="Courier New" panose="02070309020205020404" pitchFamily="49" charset="0"/>
              </a:rPr>
              <a:t>samtools</a:t>
            </a:r>
            <a:r>
              <a:rPr lang="en-US" sz="1400" dirty="0">
                <a:solidFill>
                  <a:schemeClr val="tx2"/>
                </a:solidFill>
                <a:latin typeface="Courier New" panose="02070309020205020404" pitchFamily="49" charset="0"/>
                <a:cs typeface="Courier New" panose="02070309020205020404" pitchFamily="49" charset="0"/>
              </a:rPr>
              <a:t> </a:t>
            </a:r>
            <a:r>
              <a:rPr lang="en-US" sz="1400" dirty="0" smtClean="0">
                <a:solidFill>
                  <a:schemeClr val="tx2"/>
                </a:solidFill>
                <a:latin typeface="Courier New" panose="02070309020205020404" pitchFamily="49" charset="0"/>
                <a:cs typeface="Courier New" panose="02070309020205020404" pitchFamily="49" charset="0"/>
              </a:rPr>
              <a:t>view -</a:t>
            </a:r>
            <a:r>
              <a:rPr lang="en-US" sz="1400" dirty="0" err="1" smtClean="0">
                <a:solidFill>
                  <a:schemeClr val="tx2"/>
                </a:solidFill>
                <a:latin typeface="Courier New" panose="02070309020205020404" pitchFamily="49" charset="0"/>
                <a:cs typeface="Courier New" panose="02070309020205020404" pitchFamily="49" charset="0"/>
              </a:rPr>
              <a:t>bS</a:t>
            </a:r>
            <a:r>
              <a:rPr lang="en-US" sz="1400" dirty="0" smtClean="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file.sam</a:t>
            </a:r>
            <a:r>
              <a:rPr lang="en-US" sz="1400" dirty="0">
                <a:solidFill>
                  <a:schemeClr val="tx2"/>
                </a:solidFill>
                <a:latin typeface="Courier New" panose="02070309020205020404" pitchFamily="49" charset="0"/>
                <a:cs typeface="Courier New" panose="02070309020205020404" pitchFamily="49" charset="0"/>
              </a:rPr>
              <a:t> &gt; </a:t>
            </a:r>
            <a:r>
              <a:rPr lang="en-US" sz="1400" dirty="0" err="1">
                <a:solidFill>
                  <a:schemeClr val="tx2"/>
                </a:solidFill>
                <a:latin typeface="Courier New" panose="02070309020205020404" pitchFamily="49" charset="0"/>
                <a:cs typeface="Courier New" panose="02070309020205020404" pitchFamily="49" charset="0"/>
              </a:rPr>
              <a:t>file.bam</a:t>
            </a:r>
            <a:endParaRPr lang="en-US" sz="1400" dirty="0">
              <a:solidFill>
                <a:schemeClr val="tx2"/>
              </a:solidFill>
              <a:latin typeface="Courier New" panose="02070309020205020404" pitchFamily="49" charset="0"/>
              <a:cs typeface="Courier New" panose="02070309020205020404" pitchFamily="49" charset="0"/>
            </a:endParaRPr>
          </a:p>
        </p:txBody>
      </p:sp>
      <p:cxnSp>
        <p:nvCxnSpPr>
          <p:cNvPr id="42" name="Connector: Elbow 41">
            <a:extLst>
              <a:ext uri="{FF2B5EF4-FFF2-40B4-BE49-F238E27FC236}">
                <a16:creationId xmlns:a16="http://schemas.microsoft.com/office/drawing/2014/main" id="{AED3A560-D116-876A-9CB8-C47BAA6CB0EC}"/>
              </a:ext>
            </a:extLst>
          </p:cNvPr>
          <p:cNvCxnSpPr>
            <a:cxnSpLocks/>
            <a:stCxn id="10" idx="2"/>
            <a:endCxn id="18" idx="0"/>
          </p:cNvCxnSpPr>
          <p:nvPr/>
        </p:nvCxnSpPr>
        <p:spPr>
          <a:xfrm rot="5400000">
            <a:off x="7456175" y="2105182"/>
            <a:ext cx="1296187" cy="2062688"/>
          </a:xfrm>
          <a:prstGeom prst="bentConnector3">
            <a:avLst>
              <a:gd name="adj1" fmla="val 32004"/>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B9B8B68-3377-51A9-9163-FF8EAF1D9E88}"/>
              </a:ext>
            </a:extLst>
          </p:cNvPr>
          <p:cNvSpPr txBox="1"/>
          <p:nvPr/>
        </p:nvSpPr>
        <p:spPr>
          <a:xfrm>
            <a:off x="3034605" y="4301651"/>
            <a:ext cx="2620952" cy="646331"/>
          </a:xfrm>
          <a:prstGeom prst="rect">
            <a:avLst/>
          </a:prstGeom>
          <a:noFill/>
        </p:spPr>
        <p:txBody>
          <a:bodyPr wrap="square" rtlCol="0">
            <a:spAutoFit/>
          </a:bodyPr>
          <a:lstStyle/>
          <a:p>
            <a:r>
              <a:rPr lang="en-US" sz="1200" dirty="0" err="1">
                <a:solidFill>
                  <a:schemeClr val="accent5"/>
                </a:solidFill>
                <a:latin typeface="Courier New" panose="02070309020205020404" pitchFamily="49" charset="0"/>
                <a:cs typeface="Courier New" panose="02070309020205020404" pitchFamily="49" charset="0"/>
              </a:rPr>
              <a:t>samtools</a:t>
            </a:r>
            <a:r>
              <a:rPr lang="en-US" sz="1200" dirty="0">
                <a:solidFill>
                  <a:schemeClr val="accent5"/>
                </a:solidFill>
                <a:latin typeface="Courier New" panose="02070309020205020404" pitchFamily="49" charset="0"/>
                <a:cs typeface="Courier New" panose="02070309020205020404" pitchFamily="49" charset="0"/>
              </a:rPr>
              <a:t> sort </a:t>
            </a:r>
            <a:r>
              <a:rPr lang="en-US" sz="1200" dirty="0" err="1">
                <a:solidFill>
                  <a:schemeClr val="accent5"/>
                </a:solidFill>
                <a:latin typeface="Courier New" panose="02070309020205020404" pitchFamily="49" charset="0"/>
                <a:cs typeface="Courier New" panose="02070309020205020404" pitchFamily="49" charset="0"/>
              </a:rPr>
              <a:t>file.bam</a:t>
            </a:r>
            <a:r>
              <a:rPr lang="en-US" sz="1200" dirty="0">
                <a:solidFill>
                  <a:schemeClr val="accent5"/>
                </a:solidFill>
                <a:latin typeface="Courier New" panose="02070309020205020404" pitchFamily="49" charset="0"/>
                <a:cs typeface="Courier New" panose="02070309020205020404" pitchFamily="49" charset="0"/>
              </a:rPr>
              <a:t> </a:t>
            </a:r>
            <a:r>
              <a:rPr lang="en-US" sz="1200" dirty="0" smtClean="0">
                <a:solidFill>
                  <a:schemeClr val="accent5"/>
                </a:solidFill>
                <a:latin typeface="Courier New" panose="02070309020205020404" pitchFamily="49" charset="0"/>
                <a:cs typeface="Courier New" panose="02070309020205020404" pitchFamily="49" charset="0"/>
              </a:rPr>
              <a:t>–o file</a:t>
            </a:r>
            <a:endParaRPr lang="en-US" sz="1200" dirty="0">
              <a:solidFill>
                <a:schemeClr val="accent5"/>
              </a:solidFill>
              <a:latin typeface="Courier New" panose="02070309020205020404" pitchFamily="49" charset="0"/>
              <a:cs typeface="Courier New" panose="02070309020205020404" pitchFamily="49" charset="0"/>
            </a:endParaRPr>
          </a:p>
          <a:p>
            <a:r>
              <a:rPr lang="en-US" sz="1200" dirty="0" err="1">
                <a:solidFill>
                  <a:schemeClr val="accent5"/>
                </a:solidFill>
                <a:latin typeface="Courier New" panose="02070309020205020404" pitchFamily="49" charset="0"/>
                <a:cs typeface="Courier New" panose="02070309020205020404" pitchFamily="49" charset="0"/>
              </a:rPr>
              <a:t>samtools</a:t>
            </a:r>
            <a:r>
              <a:rPr lang="en-US" sz="1200" dirty="0">
                <a:solidFill>
                  <a:schemeClr val="accent5"/>
                </a:solidFill>
                <a:latin typeface="Courier New" panose="02070309020205020404" pitchFamily="49" charset="0"/>
                <a:cs typeface="Courier New" panose="02070309020205020404" pitchFamily="49" charset="0"/>
              </a:rPr>
              <a:t> index </a:t>
            </a:r>
            <a:r>
              <a:rPr lang="en-US" sz="1200" dirty="0" err="1">
                <a:solidFill>
                  <a:schemeClr val="accent5"/>
                </a:solidFill>
                <a:latin typeface="Courier New" panose="02070309020205020404" pitchFamily="49" charset="0"/>
                <a:cs typeface="Courier New" panose="02070309020205020404" pitchFamily="49" charset="0"/>
              </a:rPr>
              <a:t>file.bam</a:t>
            </a:r>
            <a:endParaRPr lang="en-US" sz="1200" dirty="0">
              <a:solidFill>
                <a:schemeClr val="accent5"/>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FF0000"/>
                </a:solidFill>
                <a:effectLst/>
                <a:latin typeface="Arial Unicode MS" panose="020B0604020202020204" pitchFamily="34" charset="-128"/>
              </a:rPr>
              <a:t>-bS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64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86F982-B0AE-6B9F-FA0D-8BE9F974D22C}"/>
              </a:ext>
            </a:extLst>
          </p:cNvPr>
          <p:cNvSpPr txBox="1"/>
          <p:nvPr/>
        </p:nvSpPr>
        <p:spPr>
          <a:xfrm>
            <a:off x="9273473" y="2024040"/>
            <a:ext cx="2838031" cy="738664"/>
          </a:xfrm>
          <a:prstGeom prst="rect">
            <a:avLst/>
          </a:prstGeom>
          <a:noFill/>
        </p:spPr>
        <p:txBody>
          <a:bodyPr wrap="square">
            <a:spAutoFit/>
          </a:bodyPr>
          <a:lstStyle/>
          <a:p>
            <a:r>
              <a:rPr lang="en-US" sz="1400" dirty="0">
                <a:hlinkClick r:id="rId2"/>
              </a:rPr>
              <a:t>https://www.reneshbedre.com/blog/ncbi_sra_toolkit.html</a:t>
            </a:r>
            <a:endParaRPr lang="en-US" sz="1400" dirty="0"/>
          </a:p>
          <a:p>
            <a:r>
              <a:rPr lang="en-US" sz="1400" dirty="0"/>
              <a:t>(SRA Toolkit Download Full Tutorial)</a:t>
            </a:r>
          </a:p>
        </p:txBody>
      </p:sp>
      <p:sp>
        <p:nvSpPr>
          <p:cNvPr id="4" name="Title 1">
            <a:extLst>
              <a:ext uri="{FF2B5EF4-FFF2-40B4-BE49-F238E27FC236}">
                <a16:creationId xmlns:a16="http://schemas.microsoft.com/office/drawing/2014/main" id="{55678BD6-A99B-0067-DC9C-6583A711982A}"/>
              </a:ext>
            </a:extLst>
          </p:cNvPr>
          <p:cNvSpPr txBox="1">
            <a:spLocks/>
          </p:cNvSpPr>
          <p:nvPr/>
        </p:nvSpPr>
        <p:spPr>
          <a:xfrm>
            <a:off x="292557" y="29453"/>
            <a:ext cx="115853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u="sng" dirty="0">
                <a:latin typeface="Times New Roman" panose="02020603050405020304" pitchFamily="18" charset="0"/>
                <a:cs typeface="Times New Roman" panose="02020603050405020304" pitchFamily="18" charset="0"/>
              </a:rPr>
              <a:t>Finding and downloading Read Files for your analyses using SRA</a:t>
            </a:r>
          </a:p>
        </p:txBody>
      </p:sp>
      <p:grpSp>
        <p:nvGrpSpPr>
          <p:cNvPr id="12" name="Group 11">
            <a:extLst>
              <a:ext uri="{FF2B5EF4-FFF2-40B4-BE49-F238E27FC236}">
                <a16:creationId xmlns:a16="http://schemas.microsoft.com/office/drawing/2014/main" id="{E4082F29-E772-6B93-1E7E-449CF9DECA20}"/>
              </a:ext>
            </a:extLst>
          </p:cNvPr>
          <p:cNvGrpSpPr/>
          <p:nvPr/>
        </p:nvGrpSpPr>
        <p:grpSpPr>
          <a:xfrm>
            <a:off x="3284745" y="1062987"/>
            <a:ext cx="8826759" cy="961053"/>
            <a:chOff x="597159" y="867747"/>
            <a:chExt cx="8826759" cy="961053"/>
          </a:xfrm>
        </p:grpSpPr>
        <p:sp>
          <p:nvSpPr>
            <p:cNvPr id="8" name="Rectangle 3">
              <a:extLst>
                <a:ext uri="{FF2B5EF4-FFF2-40B4-BE49-F238E27FC236}">
                  <a16:creationId xmlns:a16="http://schemas.microsoft.com/office/drawing/2014/main" id="{FAB75FBF-C44F-BD5C-55C1-A79DC11CC1A6}"/>
                </a:ext>
              </a:extLst>
            </p:cNvPr>
            <p:cNvSpPr>
              <a:spLocks noChangeArrowheads="1"/>
            </p:cNvSpPr>
            <p:nvPr/>
          </p:nvSpPr>
          <p:spPr bwMode="auto">
            <a:xfrm>
              <a:off x="690465" y="957847"/>
              <a:ext cx="873345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C20CB9"/>
                  </a:solidFill>
                  <a:effectLst/>
                  <a:latin typeface="Courier New" panose="02070309020205020404" pitchFamily="49" charset="0"/>
                </a:rPr>
                <a:t>wget</a:t>
              </a:r>
              <a:r>
                <a:rPr kumimoji="0" lang="en-US" altLang="en-US" sz="1200" b="0" i="0" u="none" strike="noStrike" cap="none" normalizeH="0" baseline="0" dirty="0">
                  <a:ln>
                    <a:noFill/>
                  </a:ln>
                  <a:solidFill>
                    <a:schemeClr val="tx1"/>
                  </a:solidFill>
                  <a:effectLst/>
                  <a:latin typeface="Courier New" panose="02070309020205020404" pitchFamily="49" charset="0"/>
                </a:rPr>
                <a:t> http:</a:t>
              </a:r>
              <a:r>
                <a:rPr kumimoji="0" lang="en-US" altLang="en-US" sz="1200" b="1"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rPr>
                <a:t>ftp-trace.ncbi.nlm.nih.gov</a:t>
              </a:r>
              <a:r>
                <a:rPr kumimoji="0" lang="en-US" altLang="en-US" sz="1200" b="1"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rPr>
                <a:t>sra</a:t>
              </a:r>
              <a:r>
                <a:rPr kumimoji="0" lang="en-US" altLang="en-US" sz="1200" b="1"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rPr>
                <a:t>sdk</a:t>
              </a:r>
              <a:r>
                <a:rPr kumimoji="0" lang="en-US" altLang="en-US" sz="1200" b="1"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rPr>
                <a:t>2.4.1</a:t>
              </a:r>
              <a:r>
                <a:rPr kumimoji="0" lang="en-US" altLang="en-US" sz="1200" b="1"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rPr>
                <a:t>sratoolkit.2.4.1-ubuntu64.tar.gz</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EB297369-892B-0256-C049-5F18B52B5DDE}"/>
                </a:ext>
              </a:extLst>
            </p:cNvPr>
            <p:cNvSpPr>
              <a:spLocks noChangeArrowheads="1"/>
            </p:cNvSpPr>
            <p:nvPr/>
          </p:nvSpPr>
          <p:spPr bwMode="auto">
            <a:xfrm>
              <a:off x="690465" y="1474061"/>
              <a:ext cx="519725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7A0874"/>
                  </a:solidFill>
                  <a:effectLst/>
                  <a:latin typeface="Courier New" panose="02070309020205020404" pitchFamily="49" charset="0"/>
                </a:rPr>
                <a:t>export</a:t>
              </a:r>
              <a:r>
                <a:rPr kumimoji="0" lang="en-US" altLang="en-US" sz="1100" b="0" i="0" u="none" strike="noStrike" cap="none" normalizeH="0" baseline="0">
                  <a:ln>
                    <a:noFill/>
                  </a:ln>
                  <a:solidFill>
                    <a:schemeClr val="tx1"/>
                  </a:solidFill>
                  <a:effectLst/>
                  <a:latin typeface="Courier New" panose="02070309020205020404" pitchFamily="49" charset="0"/>
                </a:rPr>
                <a:t> </a:t>
              </a:r>
              <a:r>
                <a:rPr kumimoji="0" lang="en-US" altLang="en-US" sz="1100" b="0" i="0" u="none" strike="noStrike" cap="none" normalizeH="0" baseline="0">
                  <a:ln>
                    <a:noFill/>
                  </a:ln>
                  <a:solidFill>
                    <a:srgbClr val="007800"/>
                  </a:solidFill>
                  <a:effectLst/>
                  <a:latin typeface="Courier New" panose="02070309020205020404" pitchFamily="49" charset="0"/>
                </a:rPr>
                <a:t>PATH</a:t>
              </a:r>
              <a:r>
                <a:rPr kumimoji="0" lang="en-US" altLang="en-US" sz="1100" b="0" i="0" u="none" strike="noStrike" cap="none" normalizeH="0" baseline="0">
                  <a:ln>
                    <a:noFill/>
                  </a:ln>
                  <a:solidFill>
                    <a:schemeClr val="tx1"/>
                  </a:solidFill>
                  <a:effectLst/>
                  <a:latin typeface="Courier New" panose="02070309020205020404" pitchFamily="49" charset="0"/>
                </a:rPr>
                <a:t>=</a:t>
              </a:r>
              <a:r>
                <a:rPr kumimoji="0" lang="en-US" altLang="en-US" sz="1100" b="0" i="0" u="none" strike="noStrike" cap="none" normalizeH="0" baseline="0">
                  <a:ln>
                    <a:noFill/>
                  </a:ln>
                  <a:solidFill>
                    <a:srgbClr val="007800"/>
                  </a:solidFill>
                  <a:effectLst/>
                  <a:latin typeface="Courier New" panose="02070309020205020404" pitchFamily="49" charset="0"/>
                </a:rPr>
                <a:t>$PATH</a:t>
              </a:r>
              <a:r>
                <a:rPr kumimoji="0" lang="en-US" altLang="en-US" sz="1100" b="0" i="0" u="none" strike="noStrike" cap="none" normalizeH="0" baseline="0">
                  <a:ln>
                    <a:noFill/>
                  </a:ln>
                  <a:solidFill>
                    <a:schemeClr val="tx1"/>
                  </a:solidFill>
                  <a:effectLst/>
                  <a:latin typeface="Courier New" panose="02070309020205020404" pitchFamily="49" charset="0"/>
                </a:rPr>
                <a:t>:</a:t>
              </a:r>
              <a:r>
                <a:rPr kumimoji="0" lang="en-US" altLang="en-US" sz="1100" b="1" i="0" u="none" strike="noStrike" cap="none" normalizeH="0" baseline="0">
                  <a:ln>
                    <a:noFill/>
                  </a:ln>
                  <a:solidFill>
                    <a:srgbClr val="000000"/>
                  </a:solidFill>
                  <a:effectLst/>
                  <a:latin typeface="Courier New" panose="02070309020205020404" pitchFamily="49" charset="0"/>
                </a:rPr>
                <a:t>/</a:t>
              </a:r>
              <a:r>
                <a:rPr kumimoji="0" lang="en-US" altLang="en-US" sz="1100" b="0" i="0" u="none" strike="noStrike" cap="none" normalizeH="0" baseline="0">
                  <a:ln>
                    <a:noFill/>
                  </a:ln>
                  <a:solidFill>
                    <a:schemeClr val="tx1"/>
                  </a:solidFill>
                  <a:effectLst/>
                  <a:latin typeface="Courier New" panose="02070309020205020404" pitchFamily="49" charset="0"/>
                </a:rPr>
                <a:t>directory</a:t>
              </a:r>
              <a:r>
                <a:rPr kumimoji="0" lang="en-US" altLang="en-US" sz="1100" b="1" i="0" u="none" strike="noStrike" cap="none" normalizeH="0" baseline="0">
                  <a:ln>
                    <a:noFill/>
                  </a:ln>
                  <a:solidFill>
                    <a:srgbClr val="000000"/>
                  </a:solidFill>
                  <a:effectLst/>
                  <a:latin typeface="Courier New" panose="02070309020205020404" pitchFamily="49" charset="0"/>
                </a:rPr>
                <a:t>/</a:t>
              </a:r>
              <a:r>
                <a:rPr kumimoji="0" lang="en-US" altLang="en-US" sz="1100" b="0" i="0" u="none" strike="noStrike" cap="none" normalizeH="0" baseline="0">
                  <a:ln>
                    <a:noFill/>
                  </a:ln>
                  <a:solidFill>
                    <a:schemeClr val="tx1"/>
                  </a:solidFill>
                  <a:effectLst/>
                  <a:latin typeface="Courier New" panose="02070309020205020404" pitchFamily="49" charset="0"/>
                </a:rPr>
                <a:t>sratoolkit.2.4.1-ubuntu64</a:t>
              </a:r>
              <a:r>
                <a:rPr kumimoji="0" lang="en-US" altLang="en-US" sz="1100" b="1" i="0" u="none" strike="noStrike" cap="none" normalizeH="0" baseline="0">
                  <a:ln>
                    <a:noFill/>
                  </a:ln>
                  <a:solidFill>
                    <a:srgbClr val="000000"/>
                  </a:solidFill>
                  <a:effectLst/>
                  <a:latin typeface="Courier New" panose="02070309020205020404" pitchFamily="49" charset="0"/>
                </a:rPr>
                <a:t>/</a:t>
              </a:r>
              <a:r>
                <a:rPr kumimoji="0" lang="en-US" altLang="en-US" sz="1100" b="0" i="0" u="none" strike="noStrike" cap="none" normalizeH="0" baseline="0">
                  <a:ln>
                    <a:noFill/>
                  </a:ln>
                  <a:solidFill>
                    <a:schemeClr val="tx1"/>
                  </a:solidFill>
                  <a:effectLst/>
                  <a:latin typeface="Courier New" panose="02070309020205020404" pitchFamily="49" charset="0"/>
                </a:rPr>
                <a:t>bin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6C62B23A-6962-C081-4DDB-10605A04BE75}"/>
                </a:ext>
              </a:extLst>
            </p:cNvPr>
            <p:cNvSpPr>
              <a:spLocks noChangeArrowheads="1"/>
            </p:cNvSpPr>
            <p:nvPr/>
          </p:nvSpPr>
          <p:spPr bwMode="auto">
            <a:xfrm>
              <a:off x="690465" y="1212276"/>
              <a:ext cx="369364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C20CB9"/>
                  </a:solidFill>
                  <a:effectLst/>
                  <a:latin typeface="Courier New" panose="02070309020205020404" pitchFamily="49" charset="0"/>
                </a:rPr>
                <a:t>tar</a:t>
              </a:r>
              <a:r>
                <a:rPr kumimoji="0" lang="en-US" altLang="en-US" sz="1100" b="0" i="0" u="none" strike="noStrike" cap="none" normalizeH="0" baseline="0">
                  <a:ln>
                    <a:noFill/>
                  </a:ln>
                  <a:solidFill>
                    <a:schemeClr val="tx1"/>
                  </a:solidFill>
                  <a:effectLst/>
                  <a:latin typeface="Courier New" panose="02070309020205020404" pitchFamily="49" charset="0"/>
                </a:rPr>
                <a:t> xzvf sratoolkit.2.4.1-ubuntu64.tar.gz</a:t>
              </a:r>
              <a:r>
                <a:rPr kumimoji="0" lang="en-US" altLang="en-US" sz="10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8295CDF5-5EC7-28E1-B178-EA88F245E82C}"/>
                </a:ext>
              </a:extLst>
            </p:cNvPr>
            <p:cNvSpPr/>
            <p:nvPr/>
          </p:nvSpPr>
          <p:spPr>
            <a:xfrm>
              <a:off x="597159" y="867747"/>
              <a:ext cx="8826759" cy="96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4B38F25-CCE6-D1A4-2E10-7DC990CA0B40}"/>
              </a:ext>
            </a:extLst>
          </p:cNvPr>
          <p:cNvSpPr txBox="1"/>
          <p:nvPr/>
        </p:nvSpPr>
        <p:spPr>
          <a:xfrm>
            <a:off x="2071809" y="582185"/>
            <a:ext cx="7541529" cy="369332"/>
          </a:xfrm>
          <a:prstGeom prst="rect">
            <a:avLst/>
          </a:prstGeom>
          <a:noFill/>
        </p:spPr>
        <p:txBody>
          <a:bodyPr wrap="square" rtlCol="0">
            <a:spAutoFit/>
          </a:bodyPr>
          <a:lstStyle/>
          <a:p>
            <a:r>
              <a:rPr lang="en-US" dirty="0" smtClean="0"/>
              <a:t>One way: Get </a:t>
            </a:r>
            <a:r>
              <a:rPr lang="en-US" dirty="0" err="1"/>
              <a:t>sra</a:t>
            </a:r>
            <a:r>
              <a:rPr lang="en-US" dirty="0"/>
              <a:t>-toolkit for </a:t>
            </a:r>
            <a:r>
              <a:rPr lang="en-US" dirty="0" err="1"/>
              <a:t>linux</a:t>
            </a:r>
            <a:r>
              <a:rPr lang="en-US" dirty="0"/>
              <a:t>! (or windows subsystem for </a:t>
            </a:r>
            <a:r>
              <a:rPr lang="en-US" dirty="0" err="1"/>
              <a:t>linux</a:t>
            </a:r>
            <a:r>
              <a:rPr lang="en-US" dirty="0"/>
              <a:t>)</a:t>
            </a:r>
          </a:p>
        </p:txBody>
      </p:sp>
      <p:sp>
        <p:nvSpPr>
          <p:cNvPr id="2" name="Rectangle 1"/>
          <p:cNvSpPr/>
          <p:nvPr/>
        </p:nvSpPr>
        <p:spPr>
          <a:xfrm>
            <a:off x="3468510" y="1689773"/>
            <a:ext cx="4990640" cy="261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3"/>
            <a:endCxn id="7" idx="1"/>
          </p:cNvCxnSpPr>
          <p:nvPr/>
        </p:nvCxnSpPr>
        <p:spPr>
          <a:xfrm flipV="1">
            <a:off x="8459150" y="760293"/>
            <a:ext cx="1595451" cy="1060285"/>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54601" y="437127"/>
            <a:ext cx="2298139" cy="646331"/>
          </a:xfrm>
          <a:prstGeom prst="rect">
            <a:avLst/>
          </a:prstGeom>
          <a:noFill/>
        </p:spPr>
        <p:txBody>
          <a:bodyPr wrap="square" rtlCol="0">
            <a:spAutoFit/>
          </a:bodyPr>
          <a:lstStyle/>
          <a:p>
            <a:r>
              <a:rPr lang="en-US" dirty="0" smtClean="0"/>
              <a:t>Note: Add to .</a:t>
            </a:r>
            <a:r>
              <a:rPr lang="en-US" dirty="0" err="1" smtClean="0"/>
              <a:t>bashrc</a:t>
            </a:r>
            <a:r>
              <a:rPr lang="en-US" dirty="0" smtClean="0"/>
              <a:t> for persistent use</a:t>
            </a:r>
            <a:endParaRPr lang="en-US" dirty="0"/>
          </a:p>
        </p:txBody>
      </p:sp>
      <p:sp>
        <p:nvSpPr>
          <p:cNvPr id="15" name="TextBox 14"/>
          <p:cNvSpPr txBox="1"/>
          <p:nvPr/>
        </p:nvSpPr>
        <p:spPr>
          <a:xfrm>
            <a:off x="2322990" y="2361143"/>
            <a:ext cx="6950483" cy="954107"/>
          </a:xfrm>
          <a:prstGeom prst="rect">
            <a:avLst/>
          </a:prstGeom>
          <a:noFill/>
          <a:ln>
            <a:solidFill>
              <a:schemeClr val="bg1">
                <a:lumMod val="10000"/>
              </a:schemeClr>
            </a:solidFill>
          </a:ln>
        </p:spPr>
        <p:txBody>
          <a:bodyPr wrap="square" rtlCol="0">
            <a:spAutoFit/>
          </a:bodyPr>
          <a:lstStyle/>
          <a:p>
            <a:r>
              <a:rPr lang="en-US" sz="1400" dirty="0" smtClean="0">
                <a:latin typeface="Courier New" panose="02070309020205020404" pitchFamily="49" charset="0"/>
                <a:cs typeface="Courier New" panose="02070309020205020404" pitchFamily="49" charset="0"/>
              </a:rPr>
              <a:t>Use ‘</a:t>
            </a:r>
            <a:r>
              <a:rPr lang="en-US" sz="1400" dirty="0" err="1" smtClean="0">
                <a:latin typeface="Courier New" panose="02070309020205020404" pitchFamily="49" charset="0"/>
                <a:cs typeface="Courier New" panose="02070309020205020404" pitchFamily="49" charset="0"/>
              </a:rPr>
              <a:t>prefetch</a:t>
            </a:r>
            <a:r>
              <a:rPr lang="en-US" sz="1400" dirty="0" smtClean="0">
                <a:latin typeface="Courier New" panose="02070309020205020404" pitchFamily="49" charset="0"/>
                <a:cs typeface="Courier New" panose="02070309020205020404" pitchFamily="49" charset="0"/>
              </a:rPr>
              <a:t>’ command to speed up </a:t>
            </a:r>
            <a:r>
              <a:rPr lang="en-US" sz="1400" dirty="0" err="1" smtClean="0">
                <a:latin typeface="Courier New" panose="02070309020205020404" pitchFamily="49" charset="0"/>
                <a:cs typeface="Courier New" panose="02070309020205020404" pitchFamily="49" charset="0"/>
              </a:rPr>
              <a:t>fastq</a:t>
            </a:r>
            <a:r>
              <a:rPr lang="en-US" sz="1400" dirty="0" smtClean="0">
                <a:latin typeface="Courier New" panose="02070309020205020404" pitchFamily="49" charset="0"/>
                <a:cs typeface="Courier New" panose="02070309020205020404" pitchFamily="49" charset="0"/>
              </a:rPr>
              <a:t>-dump</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To download only a specific number of reads uses the –X flag with </a:t>
            </a:r>
            <a:r>
              <a:rPr lang="en-US" sz="1400" dirty="0" err="1" smtClean="0">
                <a:latin typeface="Courier New" panose="02070309020205020404" pitchFamily="49" charset="0"/>
                <a:cs typeface="Courier New" panose="02070309020205020404" pitchFamily="49" charset="0"/>
              </a:rPr>
              <a:t>fastq</a:t>
            </a:r>
            <a:r>
              <a:rPr lang="en-US" sz="1400" dirty="0" smtClean="0">
                <a:latin typeface="Courier New" panose="02070309020205020404" pitchFamily="49" charset="0"/>
                <a:cs typeface="Courier New" panose="02070309020205020404" pitchFamily="49" charset="0"/>
              </a:rPr>
              <a:t>-dump (note </a:t>
            </a:r>
            <a:r>
              <a:rPr lang="en-US" sz="1400" dirty="0" err="1" smtClean="0">
                <a:latin typeface="Courier New" panose="02070309020205020404" pitchFamily="49" charset="0"/>
                <a:cs typeface="Courier New" panose="02070309020205020404" pitchFamily="49" charset="0"/>
              </a:rPr>
              <a:t>prefetch</a:t>
            </a:r>
            <a:r>
              <a:rPr lang="en-US" sz="1400" dirty="0" smtClean="0">
                <a:latin typeface="Courier New" panose="02070309020205020404" pitchFamily="49" charset="0"/>
                <a:cs typeface="Courier New" panose="02070309020205020404" pitchFamily="49" charset="0"/>
              </a:rPr>
              <a:t> fetches the entire file by default, the –X flag for </a:t>
            </a:r>
            <a:r>
              <a:rPr lang="en-US" sz="1400" dirty="0" err="1" smtClean="0">
                <a:latin typeface="Courier New" panose="02070309020205020404" pitchFamily="49" charset="0"/>
                <a:cs typeface="Courier New" panose="02070309020205020404" pitchFamily="49" charset="0"/>
              </a:rPr>
              <a:t>prefetch</a:t>
            </a:r>
            <a:r>
              <a:rPr lang="en-US" sz="1400" dirty="0" smtClean="0">
                <a:latin typeface="Courier New" panose="02070309020205020404" pitchFamily="49" charset="0"/>
                <a:cs typeface="Courier New" panose="02070309020205020404" pitchFamily="49" charset="0"/>
              </a:rPr>
              <a:t> does something different.)</a:t>
            </a:r>
            <a:endParaRPr lang="en-US" sz="1400" dirty="0">
              <a:latin typeface="Courier New" panose="02070309020205020404" pitchFamily="49" charset="0"/>
              <a:cs typeface="Courier New" panose="02070309020205020404" pitchFamily="49" charset="0"/>
            </a:endParaRPr>
          </a:p>
        </p:txBody>
      </p:sp>
      <p:sp>
        <p:nvSpPr>
          <p:cNvPr id="16" name="TextBox 15"/>
          <p:cNvSpPr txBox="1"/>
          <p:nvPr/>
        </p:nvSpPr>
        <p:spPr>
          <a:xfrm>
            <a:off x="149144" y="951517"/>
            <a:ext cx="2869185" cy="5355312"/>
          </a:xfrm>
          <a:prstGeom prst="rect">
            <a:avLst/>
          </a:prstGeom>
          <a:noFill/>
        </p:spPr>
        <p:txBody>
          <a:bodyPr wrap="square" rtlCol="0">
            <a:spAutoFit/>
          </a:bodyPr>
          <a:lstStyle/>
          <a:p>
            <a:pPr marL="342900" indent="-342900">
              <a:buAutoNum type="arabicPeriod"/>
            </a:pPr>
            <a:r>
              <a:rPr lang="en-US" dirty="0" smtClean="0"/>
              <a:t>Go to the sequencing reads archive (NCBI SRA)</a:t>
            </a:r>
          </a:p>
          <a:p>
            <a:pPr marL="800100" lvl="1" indent="-342900">
              <a:buAutoNum type="arabicPeriod"/>
            </a:pPr>
            <a:r>
              <a:rPr lang="en-US" dirty="0">
                <a:hlinkClick r:id="rId3"/>
              </a:rPr>
              <a:t>https://www.ncbi.nlm.nih.gov/sra</a:t>
            </a:r>
            <a:r>
              <a:rPr lang="en-US" dirty="0" smtClean="0">
                <a:hlinkClick r:id="rId3"/>
              </a:rPr>
              <a:t>/</a:t>
            </a:r>
            <a:endParaRPr lang="en-US" dirty="0" smtClean="0"/>
          </a:p>
          <a:p>
            <a:pPr marL="342900" indent="-342900">
              <a:buAutoNum type="arabicPeriod"/>
            </a:pPr>
            <a:r>
              <a:rPr lang="en-US" dirty="0" smtClean="0"/>
              <a:t>Create your search for the terms you are interested in investigating (</a:t>
            </a:r>
            <a:r>
              <a:rPr lang="en-US" dirty="0" err="1" smtClean="0"/>
              <a:t>Ie</a:t>
            </a:r>
            <a:r>
              <a:rPr lang="en-US" dirty="0" smtClean="0"/>
              <a:t>. “CMML”)</a:t>
            </a:r>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smtClean="0">
                <a:solidFill>
                  <a:schemeClr val="accent4"/>
                </a:solidFill>
              </a:rPr>
              <a:t>Select a result from those displayed </a:t>
            </a:r>
            <a:r>
              <a:rPr lang="en-US" dirty="0" smtClean="0"/>
              <a:t>(</a:t>
            </a:r>
            <a:r>
              <a:rPr lang="en-US" dirty="0" smtClean="0">
                <a:solidFill>
                  <a:srgbClr val="FF0000"/>
                </a:solidFill>
              </a:rPr>
              <a:t>Bonus, use filters to subset the results displayed</a:t>
            </a:r>
            <a:r>
              <a:rPr lang="en-US" dirty="0" smtClean="0"/>
              <a:t>)</a:t>
            </a:r>
            <a:endParaRPr lang="en-US" dirty="0"/>
          </a:p>
        </p:txBody>
      </p:sp>
      <p:pic>
        <p:nvPicPr>
          <p:cNvPr id="17" name="Picture 16"/>
          <p:cNvPicPr>
            <a:picLocks noChangeAspect="1"/>
          </p:cNvPicPr>
          <p:nvPr/>
        </p:nvPicPr>
        <p:blipFill>
          <a:blip r:embed="rId4"/>
          <a:stretch>
            <a:fillRect/>
          </a:stretch>
        </p:blipFill>
        <p:spPr>
          <a:xfrm>
            <a:off x="149144" y="3439050"/>
            <a:ext cx="4666759" cy="1572623"/>
          </a:xfrm>
          <a:prstGeom prst="rect">
            <a:avLst/>
          </a:prstGeom>
          <a:ln w="9525">
            <a:solidFill>
              <a:schemeClr val="bg1">
                <a:lumMod val="10000"/>
              </a:schemeClr>
            </a:solidFill>
          </a:ln>
        </p:spPr>
      </p:pic>
      <p:pic>
        <p:nvPicPr>
          <p:cNvPr id="18" name="Picture 17"/>
          <p:cNvPicPr>
            <a:picLocks noChangeAspect="1"/>
          </p:cNvPicPr>
          <p:nvPr/>
        </p:nvPicPr>
        <p:blipFill>
          <a:blip r:embed="rId5"/>
          <a:stretch>
            <a:fillRect/>
          </a:stretch>
        </p:blipFill>
        <p:spPr>
          <a:xfrm>
            <a:off x="3107520" y="4539633"/>
            <a:ext cx="4212333" cy="1939517"/>
          </a:xfrm>
          <a:prstGeom prst="rect">
            <a:avLst/>
          </a:prstGeom>
          <a:ln>
            <a:solidFill>
              <a:schemeClr val="bg1">
                <a:lumMod val="10000"/>
              </a:schemeClr>
            </a:solidFill>
          </a:ln>
        </p:spPr>
      </p:pic>
      <p:sp>
        <p:nvSpPr>
          <p:cNvPr id="20" name="Rectangle 19"/>
          <p:cNvSpPr/>
          <p:nvPr/>
        </p:nvSpPr>
        <p:spPr>
          <a:xfrm>
            <a:off x="3018329" y="5011673"/>
            <a:ext cx="558351" cy="1467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924637" y="6228297"/>
            <a:ext cx="2225310"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6"/>
          <a:stretch>
            <a:fillRect/>
          </a:stretch>
        </p:blipFill>
        <p:spPr>
          <a:xfrm>
            <a:off x="5284099" y="3576680"/>
            <a:ext cx="3989374" cy="2265200"/>
          </a:xfrm>
          <a:prstGeom prst="rect">
            <a:avLst/>
          </a:prstGeom>
          <a:ln>
            <a:solidFill>
              <a:schemeClr val="bg1">
                <a:lumMod val="10000"/>
              </a:schemeClr>
            </a:solidFill>
          </a:ln>
        </p:spPr>
      </p:pic>
      <p:sp>
        <p:nvSpPr>
          <p:cNvPr id="23" name="Oval 22"/>
          <p:cNvSpPr/>
          <p:nvPr/>
        </p:nvSpPr>
        <p:spPr>
          <a:xfrm>
            <a:off x="234668" y="3576680"/>
            <a:ext cx="323681" cy="2913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4" name="Oval 23"/>
          <p:cNvSpPr/>
          <p:nvPr/>
        </p:nvSpPr>
        <p:spPr>
          <a:xfrm>
            <a:off x="3122904" y="4539633"/>
            <a:ext cx="323681" cy="2913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Oval 24"/>
          <p:cNvSpPr/>
          <p:nvPr/>
        </p:nvSpPr>
        <p:spPr>
          <a:xfrm>
            <a:off x="5348835" y="3703883"/>
            <a:ext cx="323681" cy="2913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Rectangle 25"/>
          <p:cNvSpPr/>
          <p:nvPr/>
        </p:nvSpPr>
        <p:spPr>
          <a:xfrm>
            <a:off x="5510676" y="5704886"/>
            <a:ext cx="396510" cy="8901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6" idx="3"/>
          </p:cNvCxnSpPr>
          <p:nvPr/>
        </p:nvCxnSpPr>
        <p:spPr>
          <a:xfrm flipV="1">
            <a:off x="5907186" y="3503851"/>
            <a:ext cx="3778980" cy="224554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9" name="TextBox 28"/>
          <p:cNvSpPr txBox="1"/>
          <p:nvPr/>
        </p:nvSpPr>
        <p:spPr>
          <a:xfrm>
            <a:off x="7173589" y="3268903"/>
            <a:ext cx="5025154" cy="307777"/>
          </a:xfrm>
          <a:prstGeom prst="rect">
            <a:avLst/>
          </a:prstGeom>
          <a:noFill/>
        </p:spPr>
        <p:txBody>
          <a:bodyPr wrap="square" rtlCol="0">
            <a:spAutoFit/>
          </a:bodyPr>
          <a:lstStyle/>
          <a:p>
            <a:r>
              <a:rPr lang="en-US" sz="1400" b="1" dirty="0" err="1">
                <a:solidFill>
                  <a:schemeClr val="accent5"/>
                </a:solidFill>
                <a:latin typeface="Courier New" panose="02070309020205020404" pitchFamily="49" charset="0"/>
                <a:cs typeface="Courier New" panose="02070309020205020404" pitchFamily="49" charset="0"/>
              </a:rPr>
              <a:t>f</a:t>
            </a:r>
            <a:r>
              <a:rPr lang="en-US" sz="1400" b="1" dirty="0" err="1" smtClean="0">
                <a:solidFill>
                  <a:schemeClr val="accent5"/>
                </a:solidFill>
                <a:latin typeface="Courier New" panose="02070309020205020404" pitchFamily="49" charset="0"/>
                <a:cs typeface="Courier New" panose="02070309020205020404" pitchFamily="49" charset="0"/>
              </a:rPr>
              <a:t>astq</a:t>
            </a:r>
            <a:r>
              <a:rPr lang="en-US" sz="1400" b="1" dirty="0" smtClean="0">
                <a:solidFill>
                  <a:schemeClr val="accent5"/>
                </a:solidFill>
                <a:latin typeface="Courier New" panose="02070309020205020404" pitchFamily="49" charset="0"/>
                <a:cs typeface="Courier New" panose="02070309020205020404" pitchFamily="49" charset="0"/>
              </a:rPr>
              <a:t>-dump –X &lt;# reads/pairs&gt; ERR3299798</a:t>
            </a:r>
            <a:r>
              <a:rPr lang="en-US" sz="1400" dirty="0">
                <a:solidFill>
                  <a:schemeClr val="accent5"/>
                </a:solidFill>
                <a:latin typeface="Courier New" panose="02070309020205020404" pitchFamily="49" charset="0"/>
                <a:cs typeface="Courier New" panose="02070309020205020404" pitchFamily="49" charset="0"/>
              </a:rPr>
              <a:t>	</a:t>
            </a:r>
          </a:p>
        </p:txBody>
      </p:sp>
      <p:sp>
        <p:nvSpPr>
          <p:cNvPr id="34" name="TextBox 33"/>
          <p:cNvSpPr txBox="1"/>
          <p:nvPr/>
        </p:nvSpPr>
        <p:spPr>
          <a:xfrm>
            <a:off x="9419129" y="4292338"/>
            <a:ext cx="2692375" cy="1077218"/>
          </a:xfrm>
          <a:prstGeom prst="rect">
            <a:avLst/>
          </a:prstGeom>
          <a:noFill/>
        </p:spPr>
        <p:txBody>
          <a:bodyPr wrap="square" rtlCol="0">
            <a:spAutoFit/>
          </a:bodyPr>
          <a:lstStyle/>
          <a:p>
            <a:r>
              <a:rPr lang="en-US" sz="1600" dirty="0" smtClean="0"/>
              <a:t>This will download a </a:t>
            </a:r>
            <a:r>
              <a:rPr lang="en-US" sz="1600" dirty="0" err="1" smtClean="0"/>
              <a:t>fastq</a:t>
            </a:r>
            <a:r>
              <a:rPr lang="en-US" sz="1600" dirty="0" smtClean="0"/>
              <a:t> file, </a:t>
            </a:r>
          </a:p>
          <a:p>
            <a:endParaRPr lang="en-US" sz="1600" dirty="0">
              <a:solidFill>
                <a:srgbClr val="FF0000"/>
              </a:solidFill>
            </a:endParaRPr>
          </a:p>
          <a:p>
            <a:r>
              <a:rPr lang="en-US" sz="1600" dirty="0" smtClean="0">
                <a:solidFill>
                  <a:srgbClr val="FF0000"/>
                </a:solidFill>
              </a:rPr>
              <a:t>Caution, </a:t>
            </a:r>
            <a:r>
              <a:rPr lang="en-US" sz="1600" dirty="0" err="1" smtClean="0">
                <a:solidFill>
                  <a:srgbClr val="FF0000"/>
                </a:solidFill>
              </a:rPr>
              <a:t>fastq</a:t>
            </a:r>
            <a:r>
              <a:rPr lang="en-US" sz="1600" dirty="0" smtClean="0">
                <a:solidFill>
                  <a:srgbClr val="FF0000"/>
                </a:solidFill>
              </a:rPr>
              <a:t> files can be quite large!</a:t>
            </a:r>
            <a:endParaRPr lang="en-US" sz="1600" dirty="0">
              <a:solidFill>
                <a:srgbClr val="FF0000"/>
              </a:solidFill>
            </a:endParaRPr>
          </a:p>
        </p:txBody>
      </p:sp>
    </p:spTree>
    <p:extLst>
      <p:ext uri="{BB962C8B-B14F-4D97-AF65-F5344CB8AC3E}">
        <p14:creationId xmlns:p14="http://schemas.microsoft.com/office/powerpoint/2010/main" val="3947748971"/>
      </p:ext>
    </p:extLst>
  </p:cSld>
  <p:clrMapOvr>
    <a:masterClrMapping/>
  </p:clrMapOvr>
</p:sld>
</file>

<file path=ppt/theme/theme1.xml><?xml version="1.0" encoding="utf-8"?>
<a:theme xmlns:a="http://schemas.openxmlformats.org/drawingml/2006/main" name="Office Theme">
  <a:themeElements>
    <a:clrScheme name="Custom 1">
      <a:dk1>
        <a:srgbClr val="626462"/>
      </a:dk1>
      <a:lt1>
        <a:srgbClr val="EEF2F3"/>
      </a:lt1>
      <a:dk2>
        <a:srgbClr val="005284"/>
      </a:dk2>
      <a:lt2>
        <a:srgbClr val="EEF2F3"/>
      </a:lt2>
      <a:accent1>
        <a:srgbClr val="005284"/>
      </a:accent1>
      <a:accent2>
        <a:srgbClr val="626462"/>
      </a:accent2>
      <a:accent3>
        <a:srgbClr val="02A3D2"/>
      </a:accent3>
      <a:accent4>
        <a:srgbClr val="3CAF2C"/>
      </a:accent4>
      <a:accent5>
        <a:srgbClr val="8348AD"/>
      </a:accent5>
      <a:accent6>
        <a:srgbClr val="FEFFFF"/>
      </a:accent6>
      <a:hlink>
        <a:srgbClr val="02A3D2"/>
      </a:hlink>
      <a:folHlink>
        <a:srgbClr val="C22AC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4203</TotalTime>
  <Words>3558</Words>
  <Application>Microsoft Office PowerPoint</Application>
  <PresentationFormat>Widescreen</PresentationFormat>
  <Paragraphs>403</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 Unicode MS</vt:lpstr>
      <vt:lpstr>Arial</vt:lpstr>
      <vt:lpstr>Calibri</vt:lpstr>
      <vt:lpstr>Cambria Math</vt:lpstr>
      <vt:lpstr>Courier New</vt:lpstr>
      <vt:lpstr>Helvetica</vt:lpstr>
      <vt:lpstr>Times New Roman</vt:lpstr>
      <vt:lpstr>Wingdings</vt:lpstr>
      <vt:lpstr>Office Theme</vt:lpstr>
      <vt:lpstr>Introduction to NGS Analysis (Day 2) Session IV</vt:lpstr>
      <vt:lpstr>Day 2: Session IV (Using IGV, and Genotype Information to Assess Phenotype in Human Genomic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Ellen Anderson</dc:creator>
  <cp:lastModifiedBy>Micah Thornton</cp:lastModifiedBy>
  <cp:revision>294</cp:revision>
  <dcterms:created xsi:type="dcterms:W3CDTF">2022-01-26T22:55:45Z</dcterms:created>
  <dcterms:modified xsi:type="dcterms:W3CDTF">2022-05-20T21:53:04Z</dcterms:modified>
</cp:coreProperties>
</file>