
<file path=[Content_Types].xml><?xml version="1.0" encoding="utf-8"?>
<Types xmlns="http://schemas.openxmlformats.org/package/2006/content-types">
  <Default Extension="jpeg" ContentType="image/jpeg"/>
  <Default Extension="png" ContentType="image/png"/>
  <Default Extension="png;charset=UTF-8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6" r:id="rId5"/>
    <p:sldId id="262" r:id="rId6"/>
    <p:sldId id="263" r:id="rId7"/>
    <p:sldId id="268" r:id="rId8"/>
    <p:sldId id="269" r:id="rId9"/>
    <p:sldId id="271" r:id="rId10"/>
    <p:sldId id="270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A4D3"/>
    <a:srgbClr val="D6E0E1"/>
    <a:srgbClr val="005184"/>
    <a:srgbClr val="F2F5F4"/>
    <a:srgbClr val="00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CF03D-7616-D849-AED6-B1A31805000A}" v="25" dt="2022-02-09T17:21:1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119"/>
  </p:normalViewPr>
  <p:slideViewPr>
    <p:cSldViewPr snapToGrid="0" snapToObjects="1">
      <p:cViewPr varScale="1">
        <p:scale>
          <a:sx n="103" d="100"/>
          <a:sy n="103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Ellen Anderson" userId="a31074e2-8d0d-498f-b9fd-412d315ff10a" providerId="ADAL" clId="{F64CF03D-7616-D849-AED6-B1A31805000A}"/>
    <pc:docChg chg="custSel modSld modMainMaster">
      <pc:chgData name="Elizabeth Ellen Anderson" userId="a31074e2-8d0d-498f-b9fd-412d315ff10a" providerId="ADAL" clId="{F64CF03D-7616-D849-AED6-B1A31805000A}" dt="2022-02-09T17:22:00.801" v="234" actId="20577"/>
      <pc:docMkLst>
        <pc:docMk/>
      </pc:docMkLst>
      <pc:sldChg chg="modSp mod">
        <pc:chgData name="Elizabeth Ellen Anderson" userId="a31074e2-8d0d-498f-b9fd-412d315ff10a" providerId="ADAL" clId="{F64CF03D-7616-D849-AED6-B1A31805000A}" dt="2022-02-09T17:21:53.250" v="230" actId="20577"/>
        <pc:sldMkLst>
          <pc:docMk/>
          <pc:sldMk cId="2218106710" sldId="256"/>
        </pc:sldMkLst>
        <pc:spChg chg="mod">
          <ac:chgData name="Elizabeth Ellen Anderson" userId="a31074e2-8d0d-498f-b9fd-412d315ff10a" providerId="ADAL" clId="{F64CF03D-7616-D849-AED6-B1A31805000A}" dt="2022-02-09T17:21:53.250" v="230" actId="20577"/>
          <ac:spMkLst>
            <pc:docMk/>
            <pc:sldMk cId="2218106710" sldId="256"/>
            <ac:spMk id="2" creationId="{0A0F4567-0AAE-1D49-AE12-48857C1D2609}"/>
          </ac:spMkLst>
        </pc:spChg>
        <pc:spChg chg="mod">
          <ac:chgData name="Elizabeth Ellen Anderson" userId="a31074e2-8d0d-498f-b9fd-412d315ff10a" providerId="ADAL" clId="{F64CF03D-7616-D849-AED6-B1A31805000A}" dt="2022-02-09T17:21:51.589" v="229" actId="20577"/>
          <ac:spMkLst>
            <pc:docMk/>
            <pc:sldMk cId="2218106710" sldId="256"/>
            <ac:spMk id="3" creationId="{E09A54E2-9982-3544-8ED4-43643EC01DDF}"/>
          </ac:spMkLst>
        </pc:spChg>
      </pc:sldChg>
      <pc:sldChg chg="modSp mod modNotesTx">
        <pc:chgData name="Elizabeth Ellen Anderson" userId="a31074e2-8d0d-498f-b9fd-412d315ff10a" providerId="ADAL" clId="{F64CF03D-7616-D849-AED6-B1A31805000A}" dt="2022-02-09T17:22:00.801" v="234" actId="20577"/>
        <pc:sldMkLst>
          <pc:docMk/>
          <pc:sldMk cId="3805892855" sldId="257"/>
        </pc:sldMkLst>
        <pc:spChg chg="mod">
          <ac:chgData name="Elizabeth Ellen Anderson" userId="a31074e2-8d0d-498f-b9fd-412d315ff10a" providerId="ADAL" clId="{F64CF03D-7616-D849-AED6-B1A31805000A}" dt="2022-02-09T17:22:00.801" v="234" actId="20577"/>
          <ac:spMkLst>
            <pc:docMk/>
            <pc:sldMk cId="3805892855" sldId="257"/>
            <ac:spMk id="2" creationId="{636FB483-8A01-854E-9BBE-55E0C355A79B}"/>
          </ac:spMkLst>
        </pc:spChg>
        <pc:spChg chg="mod">
          <ac:chgData name="Elizabeth Ellen Anderson" userId="a31074e2-8d0d-498f-b9fd-412d315ff10a" providerId="ADAL" clId="{F64CF03D-7616-D849-AED6-B1A31805000A}" dt="2022-02-09T17:21:58.481" v="233" actId="20577"/>
          <ac:spMkLst>
            <pc:docMk/>
            <pc:sldMk cId="3805892855" sldId="257"/>
            <ac:spMk id="3" creationId="{9507CA92-4317-E24F-A7BE-0A9451C930B4}"/>
          </ac:spMkLst>
        </pc:spChg>
      </pc:sldChg>
      <pc:sldChg chg="modNotesTx">
        <pc:chgData name="Elizabeth Ellen Anderson" userId="a31074e2-8d0d-498f-b9fd-412d315ff10a" providerId="ADAL" clId="{F64CF03D-7616-D849-AED6-B1A31805000A}" dt="2022-01-31T19:47:49.125" v="87" actId="20577"/>
        <pc:sldMkLst>
          <pc:docMk/>
          <pc:sldMk cId="2033533123" sldId="258"/>
        </pc:sldMkLst>
      </pc:sldChg>
      <pc:sldMasterChg chg="delSp modSp mod modSldLayout">
        <pc:chgData name="Elizabeth Ellen Anderson" userId="a31074e2-8d0d-498f-b9fd-412d315ff10a" providerId="ADAL" clId="{F64CF03D-7616-D849-AED6-B1A31805000A}" dt="2022-01-31T19:50:38.478" v="149" actId="20577"/>
        <pc:sldMasterMkLst>
          <pc:docMk/>
          <pc:sldMasterMk cId="326115187" sldId="2147483648"/>
        </pc:sldMasterMkLst>
        <pc:spChg chg="del">
          <ac:chgData name="Elizabeth Ellen Anderson" userId="a31074e2-8d0d-498f-b9fd-412d315ff10a" providerId="ADAL" clId="{F64CF03D-7616-D849-AED6-B1A31805000A}" dt="2022-01-31T19:45:27.957" v="79" actId="478"/>
          <ac:spMkLst>
            <pc:docMk/>
            <pc:sldMasterMk cId="326115187" sldId="2147483648"/>
            <ac:spMk id="5" creationId="{0BF46273-4BB8-2E4B-A435-BE37E0245EA0}"/>
          </ac:spMkLst>
        </pc:spChg>
        <pc:spChg chg="mod">
          <ac:chgData name="Elizabeth Ellen Anderson" userId="a31074e2-8d0d-498f-b9fd-412d315ff10a" providerId="ADAL" clId="{F64CF03D-7616-D849-AED6-B1A31805000A}" dt="2022-01-31T19:45:45.355" v="81" actId="122"/>
          <ac:spMkLst>
            <pc:docMk/>
            <pc:sldMasterMk cId="326115187" sldId="2147483648"/>
            <ac:spMk id="6" creationId="{C9137B1A-2278-5F41-A012-74D32556E263}"/>
          </ac:spMkLst>
        </pc:spChg>
        <pc:sldLayoutChg chg="delSp mod">
          <pc:chgData name="Elizabeth Ellen Anderson" userId="a31074e2-8d0d-498f-b9fd-412d315ff10a" providerId="ADAL" clId="{F64CF03D-7616-D849-AED6-B1A31805000A}" dt="2022-01-31T19:45:58.114" v="82" actId="478"/>
          <pc:sldLayoutMkLst>
            <pc:docMk/>
            <pc:sldMasterMk cId="326115187" sldId="2147483648"/>
            <pc:sldLayoutMk cId="409690965" sldId="2147483649"/>
          </pc:sldLayoutMkLst>
          <pc:spChg chg="del">
            <ac:chgData name="Elizabeth Ellen Anderson" userId="a31074e2-8d0d-498f-b9fd-412d315ff10a" providerId="ADAL" clId="{F64CF03D-7616-D849-AED6-B1A31805000A}" dt="2022-01-31T19:45:58.114" v="82" actId="478"/>
            <ac:spMkLst>
              <pc:docMk/>
              <pc:sldMasterMk cId="326115187" sldId="2147483648"/>
              <pc:sldLayoutMk cId="409690965" sldId="2147483649"/>
              <ac:spMk id="5" creationId="{7AB4751A-4519-3C45-8DDB-AA0A52CB80EE}"/>
            </ac:spMkLst>
          </pc:spChg>
        </pc:sldLayoutChg>
        <pc:sldLayoutChg chg="delSp modSp mod">
          <pc:chgData name="Elizabeth Ellen Anderson" userId="a31074e2-8d0d-498f-b9fd-412d315ff10a" providerId="ADAL" clId="{F64CF03D-7616-D849-AED6-B1A31805000A}" dt="2022-01-31T19:48:39.686" v="90" actId="6014"/>
          <pc:sldLayoutMkLst>
            <pc:docMk/>
            <pc:sldMasterMk cId="326115187" sldId="2147483648"/>
            <pc:sldLayoutMk cId="1896481974" sldId="2147483650"/>
          </pc:sldLayoutMkLst>
          <pc:spChg chg="mod">
            <ac:chgData name="Elizabeth Ellen Anderson" userId="a31074e2-8d0d-498f-b9fd-412d315ff10a" providerId="ADAL" clId="{F64CF03D-7616-D849-AED6-B1A31805000A}" dt="2022-01-31T19:45:15.825" v="78" actId="14100"/>
            <ac:spMkLst>
              <pc:docMk/>
              <pc:sldMasterMk cId="326115187" sldId="2147483648"/>
              <pc:sldLayoutMk cId="1896481974" sldId="2147483650"/>
              <ac:spMk id="3" creationId="{492B92E7-71D7-F441-A35D-90F967B28BD1}"/>
            </ac:spMkLst>
          </pc:spChg>
          <pc:spChg chg="del">
            <ac:chgData name="Elizabeth Ellen Anderson" userId="a31074e2-8d0d-498f-b9fd-412d315ff10a" providerId="ADAL" clId="{F64CF03D-7616-D849-AED6-B1A31805000A}" dt="2022-01-31T19:46:03.866" v="83" actId="478"/>
            <ac:spMkLst>
              <pc:docMk/>
              <pc:sldMasterMk cId="326115187" sldId="2147483648"/>
              <pc:sldLayoutMk cId="1896481974" sldId="2147483650"/>
              <ac:spMk id="5" creationId="{C2E88442-FAFA-7B4F-9D20-828D72E99CE7}"/>
            </ac:spMkLst>
          </pc:spChg>
          <pc:cxnChg chg="mod">
            <ac:chgData name="Elizabeth Ellen Anderson" userId="a31074e2-8d0d-498f-b9fd-412d315ff10a" providerId="ADAL" clId="{F64CF03D-7616-D849-AED6-B1A31805000A}" dt="2022-01-31T19:45:06.354" v="77" actId="14100"/>
            <ac:cxnSpMkLst>
              <pc:docMk/>
              <pc:sldMasterMk cId="326115187" sldId="2147483648"/>
              <pc:sldLayoutMk cId="1896481974" sldId="2147483650"/>
              <ac:cxnSpMk id="14" creationId="{BEF67D03-BC2D-8946-A85F-2D3994D07345}"/>
            </ac:cxnSpMkLst>
          </pc:cxnChg>
        </pc:sldLayoutChg>
        <pc:sldLayoutChg chg="delSp modSp mod">
          <pc:chgData name="Elizabeth Ellen Anderson" userId="a31074e2-8d0d-498f-b9fd-412d315ff10a" providerId="ADAL" clId="{F64CF03D-7616-D849-AED6-B1A31805000A}" dt="2022-01-31T19:50:38.478" v="149" actId="20577"/>
          <pc:sldLayoutMkLst>
            <pc:docMk/>
            <pc:sldMasterMk cId="326115187" sldId="2147483648"/>
            <pc:sldLayoutMk cId="3079968668" sldId="2147483652"/>
          </pc:sldLayoutMkLst>
          <pc:spChg chg="mod">
            <ac:chgData name="Elizabeth Ellen Anderson" userId="a31074e2-8d0d-498f-b9fd-412d315ff10a" providerId="ADAL" clId="{F64CF03D-7616-D849-AED6-B1A31805000A}" dt="2022-01-31T19:50:31.353" v="135" actId="20577"/>
            <ac:spMkLst>
              <pc:docMk/>
              <pc:sldMasterMk cId="326115187" sldId="2147483648"/>
              <pc:sldLayoutMk cId="3079968668" sldId="2147483652"/>
              <ac:spMk id="4" creationId="{CE6759F6-7CAD-9141-880B-8D212910AD81}"/>
            </ac:spMkLst>
          </pc:spChg>
          <pc:spChg chg="del">
            <ac:chgData name="Elizabeth Ellen Anderson" userId="a31074e2-8d0d-498f-b9fd-412d315ff10a" providerId="ADAL" clId="{F64CF03D-7616-D849-AED6-B1A31805000A}" dt="2022-01-31T19:46:08.494" v="84" actId="478"/>
            <ac:spMkLst>
              <pc:docMk/>
              <pc:sldMasterMk cId="326115187" sldId="2147483648"/>
              <pc:sldLayoutMk cId="3079968668" sldId="2147483652"/>
              <ac:spMk id="6" creationId="{9CF8E264-CF6D-5F41-95B5-974D0990D142}"/>
            </ac:spMkLst>
          </pc:spChg>
          <pc:spChg chg="mod">
            <ac:chgData name="Elizabeth Ellen Anderson" userId="a31074e2-8d0d-498f-b9fd-412d315ff10a" providerId="ADAL" clId="{F64CF03D-7616-D849-AED6-B1A31805000A}" dt="2022-01-31T19:50:38.478" v="149" actId="20577"/>
            <ac:spMkLst>
              <pc:docMk/>
              <pc:sldMasterMk cId="326115187" sldId="2147483648"/>
              <pc:sldLayoutMk cId="3079968668" sldId="2147483652"/>
              <ac:spMk id="11" creationId="{F9AAC502-2012-5040-90B2-4E49198C902A}"/>
            </ac:spMkLst>
          </pc:spChg>
          <pc:spChg chg="mod">
            <ac:chgData name="Elizabeth Ellen Anderson" userId="a31074e2-8d0d-498f-b9fd-412d315ff10a" providerId="ADAL" clId="{F64CF03D-7616-D849-AED6-B1A31805000A}" dt="2022-01-31T19:44:43.246" v="76" actId="14100"/>
            <ac:spMkLst>
              <pc:docMk/>
              <pc:sldMasterMk cId="326115187" sldId="2147483648"/>
              <pc:sldLayoutMk cId="3079968668" sldId="2147483652"/>
              <ac:spMk id="15" creationId="{C65107F8-309C-CA43-A35C-49D6D947613B}"/>
            </ac:spMkLst>
          </pc:spChg>
        </pc:sldLayoutChg>
        <pc:sldLayoutChg chg="delSp modSp mod">
          <pc:chgData name="Elizabeth Ellen Anderson" userId="a31074e2-8d0d-498f-b9fd-412d315ff10a" providerId="ADAL" clId="{F64CF03D-7616-D849-AED6-B1A31805000A}" dt="2022-01-31T19:50:01.758" v="117" actId="20577"/>
          <pc:sldLayoutMkLst>
            <pc:docMk/>
            <pc:sldMasterMk cId="326115187" sldId="2147483648"/>
            <pc:sldLayoutMk cId="3533537759" sldId="2147483654"/>
          </pc:sldLayoutMkLst>
          <pc:spChg chg="mod">
            <ac:chgData name="Elizabeth Ellen Anderson" userId="a31074e2-8d0d-498f-b9fd-412d315ff10a" providerId="ADAL" clId="{F64CF03D-7616-D849-AED6-B1A31805000A}" dt="2022-01-31T19:50:01.758" v="117" actId="20577"/>
            <ac:spMkLst>
              <pc:docMk/>
              <pc:sldMasterMk cId="326115187" sldId="2147483648"/>
              <pc:sldLayoutMk cId="3533537759" sldId="2147483654"/>
              <ac:spMk id="2" creationId="{F4EFF386-BA54-4A43-98F2-EDF41D6F80FD}"/>
            </ac:spMkLst>
          </pc:spChg>
          <pc:spChg chg="del">
            <ac:chgData name="Elizabeth Ellen Anderson" userId="a31074e2-8d0d-498f-b9fd-412d315ff10a" providerId="ADAL" clId="{F64CF03D-7616-D849-AED6-B1A31805000A}" dt="2022-01-31T19:46:13.381" v="85" actId="478"/>
            <ac:spMkLst>
              <pc:docMk/>
              <pc:sldMasterMk cId="326115187" sldId="2147483648"/>
              <pc:sldLayoutMk cId="3533537759" sldId="2147483654"/>
              <ac:spMk id="4" creationId="{95F1D851-BB0B-BC45-880A-00F50CC9ABC3}"/>
            </ac:spMkLst>
          </pc:spChg>
        </pc:sldLayoutChg>
        <pc:sldLayoutChg chg="delSp mod">
          <pc:chgData name="Elizabeth Ellen Anderson" userId="a31074e2-8d0d-498f-b9fd-412d315ff10a" providerId="ADAL" clId="{F64CF03D-7616-D849-AED6-B1A31805000A}" dt="2022-01-31T19:46:18.394" v="86" actId="478"/>
          <pc:sldLayoutMkLst>
            <pc:docMk/>
            <pc:sldMasterMk cId="326115187" sldId="2147483648"/>
            <pc:sldLayoutMk cId="1505503989" sldId="2147483655"/>
          </pc:sldLayoutMkLst>
          <pc:spChg chg="del">
            <ac:chgData name="Elizabeth Ellen Anderson" userId="a31074e2-8d0d-498f-b9fd-412d315ff10a" providerId="ADAL" clId="{F64CF03D-7616-D849-AED6-B1A31805000A}" dt="2022-01-31T19:46:18.394" v="86" actId="478"/>
            <ac:spMkLst>
              <pc:docMk/>
              <pc:sldMasterMk cId="326115187" sldId="2147483648"/>
              <pc:sldLayoutMk cId="1505503989" sldId="2147483655"/>
              <ac:spMk id="3" creationId="{E5735EF3-B6E7-CD44-ADE9-E7CB225EA27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C8C98-4CB3-174D-B081-3039D0753C6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0426-E460-0742-AFCA-43EB1DD1B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9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about-u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oosealicense.com/licenses/mit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eshbedre.com/blog/ncbi_sra_toolkit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NGS Analysis (Day 2)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19-20: 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Chaney, &amp; Micah Thornton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1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0349-C502-D4D6-F134-8A6B824DDF2A}"/>
              </a:ext>
            </a:extLst>
          </p:cNvPr>
          <p:cNvSpPr txBox="1">
            <a:spLocks/>
          </p:cNvSpPr>
          <p:nvPr/>
        </p:nvSpPr>
        <p:spPr>
          <a:xfrm>
            <a:off x="292557" y="29453"/>
            <a:ext cx="1158531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 Sequence Alignment Map File (aligned sequencing reads file)</a:t>
            </a:r>
          </a:p>
        </p:txBody>
      </p:sp>
    </p:spTree>
    <p:extLst>
      <p:ext uri="{BB962C8B-B14F-4D97-AF65-F5344CB8AC3E}">
        <p14:creationId xmlns:p14="http://schemas.microsoft.com/office/powerpoint/2010/main" val="237608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2: NGS RNA-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 Alignment using Hisat2</a:t>
                </a:r>
              </a:p>
              <a:p>
                <a:pPr algn="ctr"/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Usage, Examples, and Exercises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(≈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hours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  <a:blipFill>
                <a:blip r:embed="rId2"/>
                <a:stretch>
                  <a:fillRect t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48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for Further Information and Practice </a:t>
            </a:r>
          </a:p>
        </p:txBody>
      </p:sp>
    </p:spTree>
    <p:extLst>
      <p:ext uri="{BB962C8B-B14F-4D97-AF65-F5344CB8AC3E}">
        <p14:creationId xmlns:p14="http://schemas.microsoft.com/office/powerpoint/2010/main" val="393002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692481" y="2743200"/>
            <a:ext cx="8487300" cy="12542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 &amp; Interest!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forget to complete the course survey!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3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2: Section IV (Using IGV, and Genotype Information to Assess Phenotype in Human Genomic Data)</a:t>
            </a:r>
          </a:p>
        </p:txBody>
      </p:sp>
    </p:spTree>
    <p:extLst>
      <p:ext uri="{BB962C8B-B14F-4D97-AF65-F5344CB8AC3E}">
        <p14:creationId xmlns:p14="http://schemas.microsoft.com/office/powerpoint/2010/main" val="4961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will learn in this Section (2 Parts)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557" y="1100518"/>
            <a:ext cx="11578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Integrative Genomics Viewer (IGV)?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&amp; Background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the IGV: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installation of IGV.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IGV using the BioHPC and training accounts (associated with this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human and other kinds of sequencing data to determine where variants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RNA Sequencing Data using the Hisat2 Alignment tool.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1: NGS Analysis with The Broad Institute IGV</a:t>
                </a:r>
              </a:p>
              <a:p>
                <a:pPr algn="ctr"/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Usage, Examples, and Exercises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(≈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hours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FB483-8A01-854E-9BBE-55E0C355A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2929464"/>
                <a:ext cx="10363200" cy="1189456"/>
              </a:xfrm>
              <a:prstGeom prst="rect">
                <a:avLst/>
              </a:prstGeom>
              <a:blipFill>
                <a:blip r:embed="rId2"/>
                <a:stretch>
                  <a:fillRect t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7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974" y="283221"/>
            <a:ext cx="4009435" cy="15227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8" y="283221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Broad Institute Integrative Genomics Viewer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07" y="842610"/>
            <a:ext cx="772665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and Maintained by the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Institute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Institute of Harvard and MIT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(from organizational remnants of the Human Genome Project) for the purposes of [from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https://www.broadinstitute.org/about-us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“Illuminating Human Disease”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“Reading and Editing Genomes”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“Sharing Data and Tools”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“Building Communities”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“Developing Diagnostics and Treatments”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“Collaborating, Innovating, and Empowering” </a:t>
            </a:r>
          </a:p>
          <a:p>
            <a:pPr lvl="2"/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Integrative Genomics Viewer (IGV)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environment for analyzing NGS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and maintained by The Broad Institute, with IGV team based at UC San Diego, and MIT/Harvard Broad Institute.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funding from: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Cancer Institute (NCI)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Institutes of Health (NIH)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Informatics Technology for Cancer Research (ITCR)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Starr Cancer Consortium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Java, hence allowing use of platform independent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762" y="1937401"/>
            <a:ext cx="21240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191" y="2726098"/>
            <a:ext cx="4047218" cy="24856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71974" y="5189970"/>
            <a:ext cx="3746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From Robinson, J., </a:t>
            </a:r>
            <a:r>
              <a:rPr lang="en-US" sz="1200" dirty="0" err="1"/>
              <a:t>Thorvaldsdóttir</a:t>
            </a:r>
            <a:r>
              <a:rPr lang="en-US" sz="1200" dirty="0"/>
              <a:t>, H., </a:t>
            </a:r>
            <a:r>
              <a:rPr lang="en-US" sz="1200" dirty="0" err="1"/>
              <a:t>Winckler</a:t>
            </a:r>
            <a:r>
              <a:rPr lang="en-US" sz="1200" dirty="0"/>
              <a:t>, W. </a:t>
            </a:r>
            <a:r>
              <a:rPr lang="en-US" sz="1200" i="1" dirty="0"/>
              <a:t>et al.</a:t>
            </a:r>
            <a:r>
              <a:rPr lang="en-US" sz="1200" dirty="0"/>
              <a:t> Integrative genomics viewer. </a:t>
            </a:r>
            <a:r>
              <a:rPr lang="en-US" sz="1200" i="1" dirty="0"/>
              <a:t>Nat </a:t>
            </a:r>
            <a:r>
              <a:rPr lang="en-US" sz="1200" i="1" dirty="0" err="1"/>
              <a:t>Biotechnol</a:t>
            </a:r>
            <a:r>
              <a:rPr lang="en-US" sz="1200" dirty="0"/>
              <a:t> </a:t>
            </a:r>
            <a:r>
              <a:rPr lang="en-US" sz="1200" b="1" dirty="0"/>
              <a:t>29, </a:t>
            </a:r>
            <a:r>
              <a:rPr lang="en-US" sz="1200" dirty="0"/>
              <a:t>24–26 (2011). https://doi.org/10.1038/nbt.1754</a:t>
            </a:r>
          </a:p>
        </p:txBody>
      </p:sp>
    </p:spTree>
    <p:extLst>
      <p:ext uri="{BB962C8B-B14F-4D97-AF65-F5344CB8AC3E}">
        <p14:creationId xmlns:p14="http://schemas.microsoft.com/office/powerpoint/2010/main" val="324187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8" y="283221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Installing the IGV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59A8-03A5-78B6-0839-3F80B9FB0894}"/>
              </a:ext>
            </a:extLst>
          </p:cNvPr>
          <p:cNvSpPr txBox="1"/>
          <p:nvPr/>
        </p:nvSpPr>
        <p:spPr>
          <a:xfrm>
            <a:off x="64571" y="935082"/>
            <a:ext cx="50824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IGV is freely available for download and use, and since it was written using java, versions exist for all major operating systems (on which the JVM can run):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E6B5D-01F3-159F-643F-5EB270F5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22" y="401216"/>
            <a:ext cx="4972807" cy="43853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96974E-0AC3-A026-D7EE-8EB83F2D6117}"/>
              </a:ext>
            </a:extLst>
          </p:cNvPr>
          <p:cNvSpPr/>
          <p:nvPr/>
        </p:nvSpPr>
        <p:spPr>
          <a:xfrm>
            <a:off x="8358188" y="2740818"/>
            <a:ext cx="821532" cy="2876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BF566-3D52-B37A-59B9-2F52C8EFA7C9}"/>
              </a:ext>
            </a:extLst>
          </p:cNvPr>
          <p:cNvSpPr/>
          <p:nvPr/>
        </p:nvSpPr>
        <p:spPr>
          <a:xfrm>
            <a:off x="8358190" y="3074192"/>
            <a:ext cx="821532" cy="2876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663F5-BFE7-1BCF-9D3F-CAA1D7521A75}"/>
              </a:ext>
            </a:extLst>
          </p:cNvPr>
          <p:cNvSpPr/>
          <p:nvPr/>
        </p:nvSpPr>
        <p:spPr>
          <a:xfrm>
            <a:off x="8355803" y="2405059"/>
            <a:ext cx="821532" cy="28764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4CCD1-7ED0-E2F3-358D-2682BDB857E0}"/>
              </a:ext>
            </a:extLst>
          </p:cNvPr>
          <p:cNvSpPr/>
          <p:nvPr/>
        </p:nvSpPr>
        <p:spPr>
          <a:xfrm>
            <a:off x="1172000" y="1835195"/>
            <a:ext cx="1390261" cy="391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9FBA4-EAC5-F75F-D5CF-0BB2A8396A71}"/>
              </a:ext>
            </a:extLst>
          </p:cNvPr>
          <p:cNvSpPr/>
          <p:nvPr/>
        </p:nvSpPr>
        <p:spPr>
          <a:xfrm>
            <a:off x="1172001" y="2348932"/>
            <a:ext cx="1390261" cy="391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165DB8-CB5F-02B2-C383-696ECB96AFAD}"/>
              </a:ext>
            </a:extLst>
          </p:cNvPr>
          <p:cNvSpPr/>
          <p:nvPr/>
        </p:nvSpPr>
        <p:spPr>
          <a:xfrm>
            <a:off x="1172001" y="2862669"/>
            <a:ext cx="1390261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AEF023-F427-26AE-703F-8DCFBA7AAB5E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2562261" y="2031138"/>
            <a:ext cx="5793542" cy="517746"/>
          </a:xfrm>
          <a:prstGeom prst="bentConnector3">
            <a:avLst>
              <a:gd name="adj1" fmla="val 54993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B77AB7-89B5-CF85-B043-7C473639A86E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2562262" y="3058612"/>
            <a:ext cx="5795928" cy="159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8DA4825-D190-8E16-7B09-A04FB049540A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562262" y="2544875"/>
            <a:ext cx="5795926" cy="339768"/>
          </a:xfrm>
          <a:prstGeom prst="bentConnector3">
            <a:avLst>
              <a:gd name="adj1" fmla="val 51288"/>
            </a:avLst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91F7AA-758A-30AA-9E71-B85E9B1DA2DD}"/>
              </a:ext>
            </a:extLst>
          </p:cNvPr>
          <p:cNvCxnSpPr>
            <a:cxnSpLocks/>
          </p:cNvCxnSpPr>
          <p:nvPr/>
        </p:nvCxnSpPr>
        <p:spPr>
          <a:xfrm>
            <a:off x="157877" y="3428072"/>
            <a:ext cx="6802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A67C60B-66DE-EAF6-C07C-C28FFD99C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52" y="3642395"/>
            <a:ext cx="2838490" cy="17542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935512-7431-3F04-684E-E3B4FEEB826D}"/>
              </a:ext>
            </a:extLst>
          </p:cNvPr>
          <p:cNvSpPr txBox="1"/>
          <p:nvPr/>
        </p:nvSpPr>
        <p:spPr>
          <a:xfrm>
            <a:off x="206337" y="5531277"/>
            <a:ext cx="308551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Must agree to The MIT License to install and use IGV.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236CFB-370C-A063-B04B-5CC55CBF6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060" y="3860116"/>
            <a:ext cx="1919888" cy="1318758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2554A586-4367-3052-06FD-D5E186BCF229}"/>
              </a:ext>
            </a:extLst>
          </p:cNvPr>
          <p:cNvSpPr/>
          <p:nvPr/>
        </p:nvSpPr>
        <p:spPr>
          <a:xfrm>
            <a:off x="408743" y="4918399"/>
            <a:ext cx="86221" cy="798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4B643CF-4187-9EDF-D910-0CD2AC627B87}"/>
              </a:ext>
            </a:extLst>
          </p:cNvPr>
          <p:cNvCxnSpPr>
            <a:cxnSpLocks/>
            <a:stCxn id="43" idx="2"/>
            <a:endCxn id="40" idx="1"/>
          </p:cNvCxnSpPr>
          <p:nvPr/>
        </p:nvCxnSpPr>
        <p:spPr>
          <a:xfrm rot="10800000" flipV="1">
            <a:off x="206337" y="4958320"/>
            <a:ext cx="202406" cy="1034622"/>
          </a:xfrm>
          <a:prstGeom prst="bentConnector3">
            <a:avLst>
              <a:gd name="adj1" fmla="val 162745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36C6F6E-9212-BCC6-625D-ABB136AD010D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3168342" y="4519495"/>
            <a:ext cx="169871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CBB5423-8FDB-927D-5B32-203EF68200A4}"/>
              </a:ext>
            </a:extLst>
          </p:cNvPr>
          <p:cNvSpPr/>
          <p:nvPr/>
        </p:nvSpPr>
        <p:spPr>
          <a:xfrm>
            <a:off x="6410131" y="4998240"/>
            <a:ext cx="376817" cy="1806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445A4F-01A7-92D4-57A5-AD85D8918433}"/>
              </a:ext>
            </a:extLst>
          </p:cNvPr>
          <p:cNvSpPr txBox="1"/>
          <p:nvPr/>
        </p:nvSpPr>
        <p:spPr>
          <a:xfrm>
            <a:off x="4139699" y="5226438"/>
            <a:ext cx="5795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non-restrictive license.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do many things, as long as copy of original license included.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info: </a:t>
            </a:r>
            <a:r>
              <a:rPr lang="en-US" dirty="0">
                <a:hlinkClick r:id="rId6"/>
              </a:rPr>
              <a:t>https://choosealicense.com/licenses/mit/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2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2A12C-5D09-37A3-C818-7127E162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266" y="4111917"/>
            <a:ext cx="3324255" cy="99659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4859C9-A95E-7C18-D154-93A7A6C50E9A}"/>
              </a:ext>
            </a:extLst>
          </p:cNvPr>
          <p:cNvSpPr txBox="1">
            <a:spLocks/>
          </p:cNvSpPr>
          <p:nvPr/>
        </p:nvSpPr>
        <p:spPr>
          <a:xfrm>
            <a:off x="292558" y="161923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reference genomes in IGV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797C0-2C43-6168-10D2-4875436AD0DF}"/>
              </a:ext>
            </a:extLst>
          </p:cNvPr>
          <p:cNvSpPr txBox="1"/>
          <p:nvPr/>
        </p:nvSpPr>
        <p:spPr>
          <a:xfrm>
            <a:off x="718457" y="746449"/>
            <a:ext cx="7343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that reference genomes are very large files which contain FASTA format versions of the consensus of many samples of the same organism.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most commonly used version of the human reference genome is called GRCh38, which was the </a:t>
            </a:r>
            <a:r>
              <a:rPr lang="en-US" dirty="0" err="1"/>
              <a:t>co-ordinated</a:t>
            </a:r>
            <a:r>
              <a:rPr lang="en-US" dirty="0"/>
              <a:t> result (by the Genome Reference Consortium) of many different studies including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1000 Genomes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GRCh38 was released in December of 2013.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recent </a:t>
            </a:r>
            <a:r>
              <a:rPr lang="en-US" i="1" dirty="0"/>
              <a:t>version </a:t>
            </a:r>
            <a:r>
              <a:rPr lang="en-US" dirty="0"/>
              <a:t>February 2022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Gapless except chromosome 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different references available for download!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also install directly from downloaded or </a:t>
            </a:r>
          </a:p>
          <a:p>
            <a:pPr lvl="1"/>
            <a:r>
              <a:rPr lang="en-US" dirty="0"/>
              <a:t>Manually assembled FASTA reference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8EE5B-46A3-D0F2-28C8-8C19C3D3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384" y="623534"/>
            <a:ext cx="3544848" cy="2277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4503C-271C-DBA5-4E10-F65700B0B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79" y="3379587"/>
            <a:ext cx="2027305" cy="3058638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7FF0EB7-B507-20EB-E202-AF5878769F6D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8588284" y="2542788"/>
            <a:ext cx="1056625" cy="1772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B2A6586-189C-FA51-F8C7-51B796E36368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8230384" y="4610214"/>
            <a:ext cx="369882" cy="29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E2C5FDC-A959-5902-02CD-16EE541268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" r="77575" b="73878"/>
          <a:stretch/>
        </p:blipFill>
        <p:spPr>
          <a:xfrm>
            <a:off x="1697128" y="4911296"/>
            <a:ext cx="2862001" cy="18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7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5410-3190-E71A-F240-86638FCDB899}"/>
              </a:ext>
            </a:extLst>
          </p:cNvPr>
          <p:cNvSpPr txBox="1">
            <a:spLocks/>
          </p:cNvSpPr>
          <p:nvPr/>
        </p:nvSpPr>
        <p:spPr>
          <a:xfrm>
            <a:off x="292557" y="29453"/>
            <a:ext cx="1158531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 Sequence Alignment Map File (aligned sequencing reads file)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DF33A-E431-C3DC-8182-A50F81830530}"/>
              </a:ext>
            </a:extLst>
          </p:cNvPr>
          <p:cNvSpPr txBox="1"/>
          <p:nvPr/>
        </p:nvSpPr>
        <p:spPr>
          <a:xfrm>
            <a:off x="9067428" y="4371405"/>
            <a:ext cx="29939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Format Specification Images all defined in SAM format document, images from document available below, with more detail:</a:t>
            </a:r>
            <a:endParaRPr lang="en-US" sz="1200" dirty="0">
              <a:solidFill>
                <a:schemeClr val="bg1">
                  <a:lumMod val="1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200" dirty="0">
              <a:solidFill>
                <a:srgbClr val="02A3D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 dirty="0">
                <a:solidFill>
                  <a:srgbClr val="02A3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https://samtools.github.io/hts-specs/SAMv1.pdf</a:t>
            </a:r>
            <a:endParaRPr lang="en-US" sz="1200" dirty="0"/>
          </a:p>
          <a:p>
            <a:r>
              <a:rPr lang="en-US" sz="1200" dirty="0"/>
              <a:t>(SAM Specification)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7163C-6CA3-0DBB-4A3F-B558FC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87" y="3133220"/>
            <a:ext cx="3617735" cy="1168431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19C78-B617-10ED-E5D5-20AC36EB8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49" y="2565039"/>
            <a:ext cx="4754415" cy="1403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1798EC-1AAC-15C0-F5B3-A4932F63D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554" y="1320003"/>
            <a:ext cx="4570115" cy="116843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F4BE9-3EF3-BE6E-1118-2545B1687336}"/>
              </a:ext>
            </a:extLst>
          </p:cNvPr>
          <p:cNvSpPr txBox="1"/>
          <p:nvPr/>
        </p:nvSpPr>
        <p:spPr>
          <a:xfrm>
            <a:off x="111967" y="2158579"/>
            <a:ext cx="5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Queries and Reference (input reads to aligner)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00AE2-CFC2-84AB-CA1B-6BA1B2598592}"/>
              </a:ext>
            </a:extLst>
          </p:cNvPr>
          <p:cNvSpPr txBox="1"/>
          <p:nvPr/>
        </p:nvSpPr>
        <p:spPr>
          <a:xfrm>
            <a:off x="7376112" y="884543"/>
            <a:ext cx="351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SAM output (input to </a:t>
            </a:r>
            <a:r>
              <a:rPr lang="en-US" dirty="0" err="1"/>
              <a:t>igv</a:t>
            </a:r>
            <a:r>
              <a:rPr lang="en-US" dirty="0"/>
              <a:t>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BA1FA96-9650-CFE1-9436-B6D03EECAB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865364" y="1904218"/>
            <a:ext cx="1985190" cy="1362635"/>
          </a:xfrm>
          <a:prstGeom prst="bentConnector3">
            <a:avLst>
              <a:gd name="adj1" fmla="val 3214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64211A-AC3E-E364-12B1-29CA856A5E77}"/>
              </a:ext>
            </a:extLst>
          </p:cNvPr>
          <p:cNvSpPr txBox="1"/>
          <p:nvPr/>
        </p:nvSpPr>
        <p:spPr>
          <a:xfrm>
            <a:off x="5485809" y="1933762"/>
            <a:ext cx="1824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Alignment tool: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HISAT2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Bowtie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BWT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STAR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3EC2AC-C3AB-0ECE-DFC0-A00748C47DA8}"/>
              </a:ext>
            </a:extLst>
          </p:cNvPr>
          <p:cNvSpPr txBox="1"/>
          <p:nvPr/>
        </p:nvSpPr>
        <p:spPr>
          <a:xfrm>
            <a:off x="10720009" y="2808535"/>
            <a:ext cx="151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 of SAM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2581C0-543E-686B-C792-C71D8D0B1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084" y="3784620"/>
            <a:ext cx="2865680" cy="2499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632361-AAD2-4432-F398-8046E1061711}"/>
              </a:ext>
            </a:extLst>
          </p:cNvPr>
          <p:cNvSpPr txBox="1"/>
          <p:nvPr/>
        </p:nvSpPr>
        <p:spPr>
          <a:xfrm>
            <a:off x="5071187" y="6316145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BAM – Binary Encoding of SAM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8564B7E-8AEC-029D-224E-0E2234D0A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" y="4008176"/>
            <a:ext cx="2907165" cy="210871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E3FBB1-6622-0DB0-8558-332BF87EC049}"/>
              </a:ext>
            </a:extLst>
          </p:cNvPr>
          <p:cNvCxnSpPr>
            <a:cxnSpLocks/>
            <a:stCxn id="18" idx="1"/>
            <a:endCxn id="27" idx="3"/>
          </p:cNvCxnSpPr>
          <p:nvPr/>
        </p:nvCxnSpPr>
        <p:spPr>
          <a:xfrm flipH="1">
            <a:off x="3019132" y="5034582"/>
            <a:ext cx="2620952" cy="2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B2337EC-C9E7-F213-F1C2-837F11E94728}"/>
              </a:ext>
            </a:extLst>
          </p:cNvPr>
          <p:cNvSpPr/>
          <p:nvPr/>
        </p:nvSpPr>
        <p:spPr>
          <a:xfrm>
            <a:off x="63410" y="648623"/>
            <a:ext cx="5592147" cy="1472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Result Files necessary for display: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Binary Alignment Map (.bam)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Binary Alignment Index (.bai)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F246A-F54B-E6F4-9D49-B6B93C6E3DE7}"/>
              </a:ext>
            </a:extLst>
          </p:cNvPr>
          <p:cNvSpPr txBox="1"/>
          <p:nvPr/>
        </p:nvSpPr>
        <p:spPr>
          <a:xfrm>
            <a:off x="109674" y="6093477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BAI – Binary Alignment Index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9599C3-2FBC-DDA7-ACA9-066587FF7F0B}"/>
              </a:ext>
            </a:extLst>
          </p:cNvPr>
          <p:cNvSpPr txBox="1"/>
          <p:nvPr/>
        </p:nvSpPr>
        <p:spPr>
          <a:xfrm>
            <a:off x="7044301" y="2853182"/>
            <a:ext cx="372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file.sam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file.bam</a:t>
            </a: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ED3A560-D116-876A-9CB8-C47BAA6CB0E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7456175" y="2105182"/>
            <a:ext cx="1296187" cy="2062688"/>
          </a:xfrm>
          <a:prstGeom prst="bentConnector3">
            <a:avLst>
              <a:gd name="adj1" fmla="val 32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9B8B68-3377-51A9-9163-FF8EAF1D9E88}"/>
              </a:ext>
            </a:extLst>
          </p:cNvPr>
          <p:cNvSpPr txBox="1"/>
          <p:nvPr/>
        </p:nvSpPr>
        <p:spPr>
          <a:xfrm>
            <a:off x="3019132" y="5094136"/>
            <a:ext cx="307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 </a:t>
            </a:r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file.bam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file.bam</a:t>
            </a:r>
            <a:endParaRPr lang="en-US" sz="12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86F982-B0AE-6B9F-FA0D-8BE9F974D22C}"/>
              </a:ext>
            </a:extLst>
          </p:cNvPr>
          <p:cNvSpPr txBox="1"/>
          <p:nvPr/>
        </p:nvSpPr>
        <p:spPr>
          <a:xfrm>
            <a:off x="501521" y="595954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https://www.reneshbedre.com/blog/ncbi_sra_toolkit.html</a:t>
            </a:r>
            <a:endParaRPr lang="en-US" dirty="0"/>
          </a:p>
          <a:p>
            <a:r>
              <a:rPr lang="en-US" dirty="0"/>
              <a:t>(SRA Toolkit Download Full Tutorial)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678BD6-A99B-0067-DC9C-6583A711982A}"/>
              </a:ext>
            </a:extLst>
          </p:cNvPr>
          <p:cNvSpPr txBox="1">
            <a:spLocks/>
          </p:cNvSpPr>
          <p:nvPr/>
        </p:nvSpPr>
        <p:spPr>
          <a:xfrm>
            <a:off x="292557" y="29453"/>
            <a:ext cx="11585311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and downloading Read Files for your analyses using SRA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082F29-E772-6B93-1E7E-449CF9DECA20}"/>
              </a:ext>
            </a:extLst>
          </p:cNvPr>
          <p:cNvGrpSpPr/>
          <p:nvPr/>
        </p:nvGrpSpPr>
        <p:grpSpPr>
          <a:xfrm>
            <a:off x="1324947" y="993359"/>
            <a:ext cx="8826759" cy="961053"/>
            <a:chOff x="597159" y="867747"/>
            <a:chExt cx="8826759" cy="961053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AB75FBF-C44F-BD5C-55C1-A79DC11C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65" y="957847"/>
              <a:ext cx="873345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C20CB9"/>
                  </a:solidFill>
                  <a:effectLst/>
                  <a:latin typeface="Courier New" panose="02070309020205020404" pitchFamily="49" charset="0"/>
                </a:rPr>
                <a:t>wget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 http: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ftp-trace.ncbi.nlm.nih.gov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sra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sdk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2.4.1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sratoolkit.2.4.1-ubuntu64.tar.gz</a:t>
              </a: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B297369-892B-0256-C049-5F18B52B5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65" y="1474061"/>
              <a:ext cx="519725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7A0874"/>
                  </a:solidFill>
                  <a:effectLst/>
                  <a:latin typeface="Courier New" panose="02070309020205020404" pitchFamily="49" charset="0"/>
                </a:rPr>
                <a:t>export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7800"/>
                  </a:solidFill>
                  <a:effectLst/>
                  <a:latin typeface="Courier New" panose="02070309020205020404" pitchFamily="49" charset="0"/>
                </a:rPr>
                <a:t>PATH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=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7800"/>
                  </a:solidFill>
                  <a:effectLst/>
                  <a:latin typeface="Courier New" panose="02070309020205020404" pitchFamily="49" charset="0"/>
                </a:rPr>
                <a:t>$PATH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:</a:t>
              </a: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directory</a:t>
              </a: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sratoolkit.2.4.1-ubuntu64</a:t>
              </a: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/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bin 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6C62B23A-6962-C081-4DDB-10605A04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65" y="1212276"/>
              <a:ext cx="369364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C20CB9"/>
                  </a:solidFill>
                  <a:effectLst/>
                  <a:latin typeface="Courier New" panose="02070309020205020404" pitchFamily="49" charset="0"/>
                </a:rPr>
                <a:t>tar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 xzvf sratoolkit.2.4.1-ubuntu64.tar.gz</a:t>
              </a: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95CDF5-5EC7-28E1-B178-EA88F245E82C}"/>
                </a:ext>
              </a:extLst>
            </p:cNvPr>
            <p:cNvSpPr/>
            <p:nvPr/>
          </p:nvSpPr>
          <p:spPr>
            <a:xfrm>
              <a:off x="597159" y="867747"/>
              <a:ext cx="8826759" cy="961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4B38F25-CCE6-D1A4-2E10-7DC990CA0B40}"/>
              </a:ext>
            </a:extLst>
          </p:cNvPr>
          <p:cNvSpPr txBox="1"/>
          <p:nvPr/>
        </p:nvSpPr>
        <p:spPr>
          <a:xfrm>
            <a:off x="2379306" y="582185"/>
            <a:ext cx="586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sra</a:t>
            </a:r>
            <a:r>
              <a:rPr lang="en-US" dirty="0"/>
              <a:t>-toolkit for </a:t>
            </a:r>
            <a:r>
              <a:rPr lang="en-US" dirty="0" err="1"/>
              <a:t>linux</a:t>
            </a:r>
            <a:r>
              <a:rPr lang="en-US" dirty="0"/>
              <a:t>! (or windows subsystem for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774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833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Helvetica</vt:lpstr>
      <vt:lpstr>Times New Roman</vt:lpstr>
      <vt:lpstr>Wingdings</vt:lpstr>
      <vt:lpstr>Office Theme</vt:lpstr>
      <vt:lpstr>Introduction to NGS Analysis (Day 2)</vt:lpstr>
      <vt:lpstr>Day 2: Section IV (Using IGV, and Genotype Information to Assess Phenotype in Human Genomic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Ellen Anderson</dc:creator>
  <cp:lastModifiedBy>Micah Thornton</cp:lastModifiedBy>
  <cp:revision>53</cp:revision>
  <dcterms:created xsi:type="dcterms:W3CDTF">2022-01-26T22:55:45Z</dcterms:created>
  <dcterms:modified xsi:type="dcterms:W3CDTF">2022-05-18T04:11:35Z</dcterms:modified>
</cp:coreProperties>
</file>