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CC8E-F9D7-DBBB-6816-1ADFF2F26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2C6BB-83ED-0351-9CE0-85696811A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66566-9A81-2C3D-16FE-AD011B36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6572-718D-4646-BFC7-41623CD021A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C14EC-1887-1163-5FD0-06BA081B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1A878-951E-D3D0-EEDB-34D5CCEB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0B30-26D9-4E7B-9878-946EB88F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9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5905-E6C0-8A39-2AE7-2AC93D75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44008-3419-4184-6473-1B78828AE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0C066-2B4C-B305-BA68-E6DF692E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6572-718D-4646-BFC7-41623CD021A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2D1E5-9784-76E8-62ED-34D3022DE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65E18-BEDA-0B4E-77A1-3E2F33C1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0B30-26D9-4E7B-9878-946EB88F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1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40023-8916-EE83-B4D7-2063FBF11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8CA8D-6318-103B-4B22-64687ADE2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27C00-E716-2F08-EDBA-BDE32D1D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6572-718D-4646-BFC7-41623CD021A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884B4-237A-BD4D-1FC8-EBCC35B0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19542-4F9C-8434-4CAB-BEE14A5A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0B30-26D9-4E7B-9878-946EB88F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9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C730-7C29-24AE-67CC-D6319819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BB6DC-3BE5-F530-CD2B-4CE9E274D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2B2A7-0228-1D89-E176-4E947C01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6572-718D-4646-BFC7-41623CD021A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E388D-BA95-1FE2-8142-D8786ADA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61451-132D-ECC7-221C-B5AB7AF0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0B30-26D9-4E7B-9878-946EB88F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1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09B9-D478-32BF-F8E9-83C26B78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A97FF-7E47-0F79-AF5B-44C182868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620B9-CBB2-ADA2-1B19-C9E311EF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6572-718D-4646-BFC7-41623CD021A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33396-A614-55BF-9846-44F9C80A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BB9DD-2D93-6DE2-36E2-F0AAF20D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0B30-26D9-4E7B-9878-946EB88F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0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D0BB-7DC8-FB40-5C80-593C4E22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6F330-96C1-8302-970B-9C303931A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3A319-7958-BE59-5CCF-D8E8AA6C1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A02A6-8D1C-C6DB-A40D-4884A893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6572-718D-4646-BFC7-41623CD021A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21698-3C57-10E7-1A00-A2100AA8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88E57-2D77-CFE2-83FA-67E9F3D7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0B30-26D9-4E7B-9878-946EB88F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3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508A-0AA4-9EE6-67A7-6D93CE72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D6575-4A22-7709-BB86-7597359DE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D82AB-7BF2-E819-449E-6ACD7817C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D2325-6BCB-3C44-3ABD-938694C06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EDFFE1-15E5-8461-124C-F6B7EA228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EFF02-710F-048A-295C-04862FD0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6572-718D-4646-BFC7-41623CD021A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BE08A-D84E-3E45-FED5-740B58CA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5533B-B9A3-E1C8-43B5-5D99206B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0B30-26D9-4E7B-9878-946EB88F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1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E502-D8E4-2570-E889-77B5C661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3EDA2-D405-B539-F64F-17CD9343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6572-718D-4646-BFC7-41623CD021A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B7A89-B25A-7520-9671-FF53C3DF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A692E-DB92-4FD4-A0E8-C8B19C68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0B30-26D9-4E7B-9878-946EB88F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8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1E802-2607-2E7E-ED70-30B52EB6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6572-718D-4646-BFC7-41623CD021A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A84D0-3631-AA3F-48C1-266DD2F3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670D9-6D14-16DB-143B-5522F879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0B30-26D9-4E7B-9878-946EB88F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3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54F4-CB23-8914-5D0E-50FFA84C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70BA2-1C88-D9E1-8EA1-8528B370D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3757D-4548-82F1-C2B8-135FA1403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19EB1-920A-E6C2-7FCC-D7351F97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6572-718D-4646-BFC7-41623CD021A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06850-892D-AC4E-456C-8C8F826B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BFCA7-7422-56FD-C631-4D912EC4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0B30-26D9-4E7B-9878-946EB88F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3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E010-058F-93AC-099F-3DAEE34B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584A-6200-B6C9-F3AC-C305123CB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0A75B-0189-618A-68AE-1FB488279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F5776-9A36-B043-A2F4-394127AA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6572-718D-4646-BFC7-41623CD021A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DA7D8-EAC3-A56B-126E-3002D52C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4BE4B-08F4-C337-E953-F5FFF7DF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0B30-26D9-4E7B-9878-946EB88F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3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EC60C-A96E-07D1-CBAB-BEF59DF8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0DF75-9DB5-AAC1-CC0A-4AEB4FF19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4AE65-D5DC-4DD8-E5E3-0A71EF959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16572-718D-4646-BFC7-41623CD021A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F4468-966E-AA15-42F0-6ADB76BBE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7A143-16BC-5C88-B27B-CBB80A714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00B30-26D9-4E7B-9878-946EB88F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1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FBAB-5521-276A-C16C-F8931C0B7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4001" y="910696"/>
            <a:ext cx="12530667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Granger Clustering Test for Randomness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5EDC8-AACE-5E96-DEA7-79ED2A533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06763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Micah Andrew Thornton</a:t>
            </a:r>
          </a:p>
        </p:txBody>
      </p:sp>
    </p:spTree>
    <p:extLst>
      <p:ext uri="{BB962C8B-B14F-4D97-AF65-F5344CB8AC3E}">
        <p14:creationId xmlns:p14="http://schemas.microsoft.com/office/powerpoint/2010/main" val="412585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DD8A8AC-3AA9-406B-B864-3C1E40BB1F6E}"/>
              </a:ext>
            </a:extLst>
          </p:cNvPr>
          <p:cNvSpPr/>
          <p:nvPr/>
        </p:nvSpPr>
        <p:spPr>
          <a:xfrm>
            <a:off x="7340600" y="4402666"/>
            <a:ext cx="4089400" cy="2370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D2D4BF-8045-EFE7-E028-9A08912970D4}"/>
              </a:ext>
            </a:extLst>
          </p:cNvPr>
          <p:cNvSpPr/>
          <p:nvPr/>
        </p:nvSpPr>
        <p:spPr>
          <a:xfrm>
            <a:off x="2667000" y="4402667"/>
            <a:ext cx="4470400" cy="2370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302C3D-3C0C-57E3-CD26-1685D054B615}"/>
              </a:ext>
            </a:extLst>
          </p:cNvPr>
          <p:cNvSpPr/>
          <p:nvPr/>
        </p:nvSpPr>
        <p:spPr>
          <a:xfrm>
            <a:off x="2667000" y="3530600"/>
            <a:ext cx="4470400" cy="2370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4266C-8D25-4A8E-6A20-39237C4EE496}"/>
              </a:ext>
            </a:extLst>
          </p:cNvPr>
          <p:cNvSpPr/>
          <p:nvPr/>
        </p:nvSpPr>
        <p:spPr>
          <a:xfrm>
            <a:off x="2032000" y="4402667"/>
            <a:ext cx="431800" cy="2370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E6571-278E-A9ED-16F0-E514646F872B}"/>
              </a:ext>
            </a:extLst>
          </p:cNvPr>
          <p:cNvSpPr/>
          <p:nvPr/>
        </p:nvSpPr>
        <p:spPr>
          <a:xfrm>
            <a:off x="2032000" y="3530600"/>
            <a:ext cx="431800" cy="2370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958B0-17E9-313E-5FA8-DB436896D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Granger-Causality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32A61-9982-2DA8-45ED-28086D4D70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1025"/>
                <a:ext cx="11218333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Granger Causality is a protocol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time series is useful in predicting another series.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 two models, 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 model – Caused series only related to lagged values of self</a:t>
                </a: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prediction error and error variance,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acc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𝑣𝑎𝑟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 model – Caused series related to lagged values of self and causal series</a:t>
                </a: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prediction error and error variance,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acc>
                    <m:d>
                      <m:dPr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𝑣𝑎𝑟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 a ratio of these error variances, </a:t>
                </a: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a F-statistic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acc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)/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acc>
                    <m:d>
                      <m:dPr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compare to F-distribution with numerator and denominator degrees of freedom given by number of observations minus parameters in null model, and parameters in full model respectively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32A61-9982-2DA8-45ED-28086D4D7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1025"/>
                <a:ext cx="11218333" cy="4351338"/>
              </a:xfrm>
              <a:blipFill>
                <a:blip r:embed="rId2"/>
                <a:stretch>
                  <a:fillRect l="-761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04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219F-D1AD-39FF-2978-0E454B05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Granger-Causality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B007B-B46C-0AE1-5615-C814FD7A5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two time series A and B, indexed by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of the same size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could say that B granger-causes A for a given model structure,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is better predicted when lagged values of B are included in the model, 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 variance of prediction of </a:t>
            </a:r>
          </a:p>
          <a:p>
            <a:pPr lvl="4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by the proper lagged values of A, and the proper lagged values of B is lower than</a:t>
            </a:r>
          </a:p>
          <a:p>
            <a:pPr lvl="4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predicted by the proper lagged values of A only.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Granger-Causality can be assessed in any modeled relationship.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E42AE81-0EF6-B5FF-5536-90526929EA5F}"/>
              </a:ext>
            </a:extLst>
          </p:cNvPr>
          <p:cNvGrpSpPr/>
          <p:nvPr/>
        </p:nvGrpSpPr>
        <p:grpSpPr>
          <a:xfrm>
            <a:off x="4588933" y="4766733"/>
            <a:ext cx="3742267" cy="1868410"/>
            <a:chOff x="2353733" y="4817533"/>
            <a:chExt cx="3742267" cy="18684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EA3958-C0EF-8CC6-9ED9-9D18CCCD9825}"/>
                </a:ext>
              </a:extLst>
            </p:cNvPr>
            <p:cNvSpPr/>
            <p:nvPr/>
          </p:nvSpPr>
          <p:spPr>
            <a:xfrm>
              <a:off x="2429933" y="4885267"/>
              <a:ext cx="694267" cy="2201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A2B691-16F1-451C-8EE8-5AAE2976BFDB}"/>
                </a:ext>
              </a:extLst>
            </p:cNvPr>
            <p:cNvSpPr/>
            <p:nvPr/>
          </p:nvSpPr>
          <p:spPr>
            <a:xfrm>
              <a:off x="3124200" y="4885267"/>
              <a:ext cx="1515533" cy="220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D15B1F3-B54C-D34A-32E3-4183F419A538}"/>
                </a:ext>
              </a:extLst>
            </p:cNvPr>
            <p:cNvSpPr txBox="1"/>
            <p:nvPr/>
          </p:nvSpPr>
          <p:spPr>
            <a:xfrm>
              <a:off x="2353733" y="4817533"/>
              <a:ext cx="3742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0110110101101010010     0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0F6E40BB-EC97-08C2-1C4E-F725E5690EAF}"/>
                </a:ext>
              </a:extLst>
            </p:cNvPr>
            <p:cNvCxnSpPr/>
            <p:nvPr/>
          </p:nvCxnSpPr>
          <p:spPr>
            <a:xfrm rot="16200000" flipH="1">
              <a:off x="2607733" y="5257799"/>
              <a:ext cx="592667" cy="2878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624BE4-F5FD-5C48-3954-EEFD0847B459}"/>
                </a:ext>
              </a:extLst>
            </p:cNvPr>
            <p:cNvSpPr/>
            <p:nvPr/>
          </p:nvSpPr>
          <p:spPr>
            <a:xfrm rot="15038542">
              <a:off x="2848707" y="5691204"/>
              <a:ext cx="355600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E5258E1-AA45-E04A-0569-2995D6644374}"/>
                </a:ext>
              </a:extLst>
            </p:cNvPr>
            <p:cNvSpPr/>
            <p:nvPr/>
          </p:nvSpPr>
          <p:spPr>
            <a:xfrm rot="5400000" flipH="1">
              <a:off x="2955476" y="5740403"/>
              <a:ext cx="168114" cy="270934"/>
            </a:xfrm>
            <a:custGeom>
              <a:avLst/>
              <a:gdLst>
                <a:gd name="connsiteX0" fmla="*/ 0 w 604391"/>
                <a:gd name="connsiteY0" fmla="*/ 694267 h 694267"/>
                <a:gd name="connsiteX1" fmla="*/ 42333 w 604391"/>
                <a:gd name="connsiteY1" fmla="*/ 533400 h 694267"/>
                <a:gd name="connsiteX2" fmla="*/ 143933 w 604391"/>
                <a:gd name="connsiteY2" fmla="*/ 440267 h 694267"/>
                <a:gd name="connsiteX3" fmla="*/ 321733 w 604391"/>
                <a:gd name="connsiteY3" fmla="*/ 397933 h 694267"/>
                <a:gd name="connsiteX4" fmla="*/ 457200 w 604391"/>
                <a:gd name="connsiteY4" fmla="*/ 372533 h 694267"/>
                <a:gd name="connsiteX5" fmla="*/ 524933 w 604391"/>
                <a:gd name="connsiteY5" fmla="*/ 304800 h 694267"/>
                <a:gd name="connsiteX6" fmla="*/ 567266 w 604391"/>
                <a:gd name="connsiteY6" fmla="*/ 220133 h 694267"/>
                <a:gd name="connsiteX7" fmla="*/ 601133 w 604391"/>
                <a:gd name="connsiteY7" fmla="*/ 101600 h 694267"/>
                <a:gd name="connsiteX8" fmla="*/ 601133 w 604391"/>
                <a:gd name="connsiteY8" fmla="*/ 0 h 69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4391" h="694267">
                  <a:moveTo>
                    <a:pt x="0" y="694267"/>
                  </a:moveTo>
                  <a:cubicBezTo>
                    <a:pt x="9172" y="635000"/>
                    <a:pt x="18344" y="575733"/>
                    <a:pt x="42333" y="533400"/>
                  </a:cubicBezTo>
                  <a:cubicBezTo>
                    <a:pt x="66322" y="491067"/>
                    <a:pt x="97366" y="462845"/>
                    <a:pt x="143933" y="440267"/>
                  </a:cubicBezTo>
                  <a:cubicBezTo>
                    <a:pt x="190500" y="417689"/>
                    <a:pt x="269522" y="409222"/>
                    <a:pt x="321733" y="397933"/>
                  </a:cubicBezTo>
                  <a:cubicBezTo>
                    <a:pt x="373944" y="386644"/>
                    <a:pt x="423333" y="388055"/>
                    <a:pt x="457200" y="372533"/>
                  </a:cubicBezTo>
                  <a:cubicBezTo>
                    <a:pt x="491067" y="357011"/>
                    <a:pt x="506589" y="330200"/>
                    <a:pt x="524933" y="304800"/>
                  </a:cubicBezTo>
                  <a:cubicBezTo>
                    <a:pt x="543277" y="279400"/>
                    <a:pt x="554566" y="254000"/>
                    <a:pt x="567266" y="220133"/>
                  </a:cubicBezTo>
                  <a:cubicBezTo>
                    <a:pt x="579966" y="186266"/>
                    <a:pt x="595489" y="138289"/>
                    <a:pt x="601133" y="101600"/>
                  </a:cubicBezTo>
                  <a:cubicBezTo>
                    <a:pt x="606777" y="64911"/>
                    <a:pt x="603955" y="32455"/>
                    <a:pt x="601133" y="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53D7E57-F1E4-726B-5DF3-B848CA099B0F}"/>
                </a:ext>
              </a:extLst>
            </p:cNvPr>
            <p:cNvSpPr/>
            <p:nvPr/>
          </p:nvSpPr>
          <p:spPr>
            <a:xfrm rot="15038542">
              <a:off x="3509761" y="5707532"/>
              <a:ext cx="355600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43A0F7-3DA2-4325-4149-E18F739DBCBA}"/>
                </a:ext>
              </a:extLst>
            </p:cNvPr>
            <p:cNvSpPr/>
            <p:nvPr/>
          </p:nvSpPr>
          <p:spPr>
            <a:xfrm rot="5400000" flipH="1">
              <a:off x="3603504" y="5756731"/>
              <a:ext cx="168114" cy="270934"/>
            </a:xfrm>
            <a:custGeom>
              <a:avLst/>
              <a:gdLst>
                <a:gd name="connsiteX0" fmla="*/ 0 w 604391"/>
                <a:gd name="connsiteY0" fmla="*/ 694267 h 694267"/>
                <a:gd name="connsiteX1" fmla="*/ 42333 w 604391"/>
                <a:gd name="connsiteY1" fmla="*/ 533400 h 694267"/>
                <a:gd name="connsiteX2" fmla="*/ 143933 w 604391"/>
                <a:gd name="connsiteY2" fmla="*/ 440267 h 694267"/>
                <a:gd name="connsiteX3" fmla="*/ 321733 w 604391"/>
                <a:gd name="connsiteY3" fmla="*/ 397933 h 694267"/>
                <a:gd name="connsiteX4" fmla="*/ 457200 w 604391"/>
                <a:gd name="connsiteY4" fmla="*/ 372533 h 694267"/>
                <a:gd name="connsiteX5" fmla="*/ 524933 w 604391"/>
                <a:gd name="connsiteY5" fmla="*/ 304800 h 694267"/>
                <a:gd name="connsiteX6" fmla="*/ 567266 w 604391"/>
                <a:gd name="connsiteY6" fmla="*/ 220133 h 694267"/>
                <a:gd name="connsiteX7" fmla="*/ 601133 w 604391"/>
                <a:gd name="connsiteY7" fmla="*/ 101600 h 694267"/>
                <a:gd name="connsiteX8" fmla="*/ 601133 w 604391"/>
                <a:gd name="connsiteY8" fmla="*/ 0 h 69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4391" h="694267">
                  <a:moveTo>
                    <a:pt x="0" y="694267"/>
                  </a:moveTo>
                  <a:cubicBezTo>
                    <a:pt x="9172" y="635000"/>
                    <a:pt x="18344" y="575733"/>
                    <a:pt x="42333" y="533400"/>
                  </a:cubicBezTo>
                  <a:cubicBezTo>
                    <a:pt x="66322" y="491067"/>
                    <a:pt x="97366" y="462845"/>
                    <a:pt x="143933" y="440267"/>
                  </a:cubicBezTo>
                  <a:cubicBezTo>
                    <a:pt x="190500" y="417689"/>
                    <a:pt x="269522" y="409222"/>
                    <a:pt x="321733" y="397933"/>
                  </a:cubicBezTo>
                  <a:cubicBezTo>
                    <a:pt x="373944" y="386644"/>
                    <a:pt x="423333" y="388055"/>
                    <a:pt x="457200" y="372533"/>
                  </a:cubicBezTo>
                  <a:cubicBezTo>
                    <a:pt x="491067" y="357011"/>
                    <a:pt x="506589" y="330200"/>
                    <a:pt x="524933" y="304800"/>
                  </a:cubicBezTo>
                  <a:cubicBezTo>
                    <a:pt x="543277" y="279400"/>
                    <a:pt x="554566" y="254000"/>
                    <a:pt x="567266" y="220133"/>
                  </a:cubicBezTo>
                  <a:cubicBezTo>
                    <a:pt x="579966" y="186266"/>
                    <a:pt x="595489" y="138289"/>
                    <a:pt x="601133" y="101600"/>
                  </a:cubicBezTo>
                  <a:cubicBezTo>
                    <a:pt x="606777" y="64911"/>
                    <a:pt x="603955" y="32455"/>
                    <a:pt x="601133" y="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33C0DCC-C046-107D-88A4-5CAC602E5DC7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rot="5400000">
              <a:off x="3440101" y="5312217"/>
              <a:ext cx="600758" cy="22370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DFBAA7F-C819-F787-1607-C27B34D8B9A8}"/>
                </a:ext>
              </a:extLst>
            </p:cNvPr>
            <p:cNvSpPr/>
            <p:nvPr/>
          </p:nvSpPr>
          <p:spPr>
            <a:xfrm rot="15038542">
              <a:off x="3141133" y="6323477"/>
              <a:ext cx="355600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B621F427-F4B0-C981-95DD-981B70373662}"/>
                </a:ext>
              </a:extLst>
            </p:cNvPr>
            <p:cNvCxnSpPr>
              <a:stCxn id="9" idx="2"/>
              <a:endCxn id="16" idx="6"/>
            </p:cNvCxnSpPr>
            <p:nvPr/>
          </p:nvCxnSpPr>
          <p:spPr>
            <a:xfrm rot="16200000" flipH="1">
              <a:off x="3024333" y="6104727"/>
              <a:ext cx="296775" cy="17455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A06A146B-A43A-87DD-A54C-D1E67EF0396D}"/>
                </a:ext>
              </a:extLst>
            </p:cNvPr>
            <p:cNvCxnSpPr>
              <a:stCxn id="11" idx="1"/>
              <a:endCxn id="16" idx="5"/>
            </p:cNvCxnSpPr>
            <p:nvPr/>
          </p:nvCxnSpPr>
          <p:spPr>
            <a:xfrm rot="10800000" flipV="1">
              <a:off x="3400457" y="6054096"/>
              <a:ext cx="205580" cy="292147"/>
            </a:xfrm>
            <a:prstGeom prst="bentConnector3">
              <a:avLst>
                <a:gd name="adj1" fmla="val 1117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380BBE7D-0C87-CFF2-7036-4C814D174F5B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3483803" y="5186865"/>
              <a:ext cx="1486130" cy="1396612"/>
            </a:xfrm>
            <a:prstGeom prst="bentConnector3">
              <a:avLst>
                <a:gd name="adj1" fmla="val 10013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69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41B7-3BB5-CF6C-08BC-C07974A7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Granger Causality Clustering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A336C0-EC05-97FC-E12C-90033FF8BD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set of time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 2, 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of same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 a matrix of granger metrics (p-values) for all pairs, </a:t>
                </a: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 signals together depending on significance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completely unrelated series,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we would see some spurious rejections, at 0.05 level, with T = 20, </a:t>
                </a: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20*20 = 400 tests we would expect to see 20 rejections only</a:t>
                </a:r>
              </a:p>
              <a:p>
                <a:pPr lvl="3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more rejections would indicate some correlation, 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fewer rejections, the more “random” the sequence appears to be.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ratio of rejections to possible rejections as metric, 1 indicates pure correlation, 0 indicates pure randomness.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A336C0-EC05-97FC-E12C-90033FF8B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48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BDAB-BBA0-CF58-9CF4-88E533B5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Granger-Causality Clustering Test for Randomness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A71EFB-E5E9-DC38-8F1A-76698FB767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Take starting binary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break it into substrings of equal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perform granger-causality clustering procedure. </a:t>
                </a:r>
              </a:p>
              <a:p>
                <a:r>
                  <a:rPr lang="en-US" dirty="0"/>
                  <a:t>Generate a score matrix which </a:t>
                </a:r>
              </a:p>
              <a:p>
                <a:pPr lvl="1"/>
                <a:r>
                  <a:rPr lang="en-US" dirty="0"/>
                  <a:t>Containing the p-values of all F-tests, </a:t>
                </a:r>
              </a:p>
              <a:p>
                <a:pPr lvl="2"/>
                <a:r>
                  <a:rPr lang="en-US" dirty="0"/>
                  <a:t>these are the probabilities of observing data as predictive, or more predictive by random chance alone, </a:t>
                </a:r>
              </a:p>
              <a:p>
                <a:pPr lvl="1"/>
                <a:r>
                  <a:rPr lang="en-US" dirty="0"/>
                  <a:t>The  these values -&gt; </a:t>
                </a:r>
              </a:p>
              <a:p>
                <a:pPr lvl="2"/>
                <a:r>
                  <a:rPr lang="en-US" dirty="0"/>
                  <a:t>The more likely the data actually is as random as it appears.</a:t>
                </a:r>
              </a:p>
              <a:p>
                <a:r>
                  <a:rPr lang="en-US" dirty="0"/>
                  <a:t>Generate some summary of the data in the matrix </a:t>
                </a:r>
              </a:p>
              <a:p>
                <a:pPr lvl="1"/>
                <a:r>
                  <a:rPr lang="en-US" dirty="0"/>
                  <a:t>The product of all values</a:t>
                </a:r>
              </a:p>
              <a:p>
                <a:pPr lvl="1"/>
                <a:r>
                  <a:rPr lang="en-US" dirty="0"/>
                  <a:t>The average p-value</a:t>
                </a:r>
              </a:p>
              <a:p>
                <a:pPr lvl="1"/>
                <a:r>
                  <a:rPr lang="en-US" dirty="0" err="1"/>
                  <a:t>Etc</a:t>
                </a:r>
                <a:r>
                  <a:rPr lang="en-US" dirty="0"/>
                  <a:t>…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A71EFB-E5E9-DC38-8F1A-76698FB76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C745442-E6E0-E8A4-D184-4651926F3F73}"/>
              </a:ext>
            </a:extLst>
          </p:cNvPr>
          <p:cNvSpPr txBox="1"/>
          <p:nvPr/>
        </p:nvSpPr>
        <p:spPr>
          <a:xfrm>
            <a:off x="7078134" y="1321356"/>
            <a:ext cx="489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0111010001011010101110001010101001001110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8AB0A68-DF0A-7305-057A-5484DABA493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9592080" y="1623608"/>
            <a:ext cx="537983" cy="672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F94124-54B4-B044-3993-6B256A36A76E}"/>
                  </a:ext>
                </a:extLst>
              </p:cNvPr>
              <p:cNvSpPr txBox="1"/>
              <p:nvPr/>
            </p:nvSpPr>
            <p:spPr>
              <a:xfrm>
                <a:off x="8898627" y="4438443"/>
                <a:ext cx="2350218" cy="1213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F94124-54B4-B044-3993-6B256A36A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8627" y="4438443"/>
                <a:ext cx="2350218" cy="12136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9B58DE-25D8-008D-89E3-E47F71A6ED49}"/>
                  </a:ext>
                </a:extLst>
              </p:cNvPr>
              <p:cNvSpPr txBox="1"/>
              <p:nvPr/>
            </p:nvSpPr>
            <p:spPr>
              <a:xfrm>
                <a:off x="6536107" y="1321356"/>
                <a:ext cx="626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=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9B58DE-25D8-008D-89E3-E47F71A6E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107" y="1321356"/>
                <a:ext cx="626533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FB6B09-8E4D-96CB-6063-76E5D1BF6FB8}"/>
                  </a:ext>
                </a:extLst>
              </p:cNvPr>
              <p:cNvSpPr txBox="1"/>
              <p:nvPr/>
            </p:nvSpPr>
            <p:spPr>
              <a:xfrm>
                <a:off x="8977941" y="222378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FB6B09-8E4D-96CB-6063-76E5D1BF6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941" y="2223785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373BCF-9719-6D96-F9F4-9C1ACFE483D4}"/>
                  </a:ext>
                </a:extLst>
              </p:cNvPr>
              <p:cNvSpPr txBox="1"/>
              <p:nvPr/>
            </p:nvSpPr>
            <p:spPr>
              <a:xfrm>
                <a:off x="8977941" y="246225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373BCF-9719-6D96-F9F4-9C1ACFE48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941" y="2462253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088FA9-7E1C-DD83-D21D-30D312F33B11}"/>
                  </a:ext>
                </a:extLst>
              </p:cNvPr>
              <p:cNvSpPr txBox="1"/>
              <p:nvPr/>
            </p:nvSpPr>
            <p:spPr>
              <a:xfrm>
                <a:off x="8977941" y="275688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088FA9-7E1C-DD83-D21D-30D312F33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941" y="2756882"/>
                <a:ext cx="6096000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92C6C7-26CF-C6DA-75FF-0E72FAD86EF0}"/>
                  </a:ext>
                </a:extLst>
              </p:cNvPr>
              <p:cNvSpPr txBox="1"/>
              <p:nvPr/>
            </p:nvSpPr>
            <p:spPr>
              <a:xfrm>
                <a:off x="8977941" y="3060816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92C6C7-26CF-C6DA-75FF-0E72FAD86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941" y="3060816"/>
                <a:ext cx="6096000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A001311-05EA-2079-4BB3-9DF1533F8C2D}"/>
              </a:ext>
            </a:extLst>
          </p:cNvPr>
          <p:cNvCxnSpPr>
            <a:cxnSpLocks/>
            <a:stCxn id="5" idx="3"/>
            <a:endCxn id="10" idx="3"/>
          </p:cNvCxnSpPr>
          <p:nvPr/>
        </p:nvCxnSpPr>
        <p:spPr>
          <a:xfrm>
            <a:off x="10869283" y="2828836"/>
            <a:ext cx="379562" cy="2216408"/>
          </a:xfrm>
          <a:prstGeom prst="bentConnector3">
            <a:avLst>
              <a:gd name="adj1" fmla="val 1602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CA5662-1356-7AD6-D9D8-38B9449224F2}"/>
              </a:ext>
            </a:extLst>
          </p:cNvPr>
          <p:cNvSpPr txBox="1"/>
          <p:nvPr/>
        </p:nvSpPr>
        <p:spPr>
          <a:xfrm>
            <a:off x="9525001" y="2228671"/>
            <a:ext cx="1344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0111010001</a:t>
            </a:r>
          </a:p>
          <a:p>
            <a:r>
              <a:rPr lang="en-US" dirty="0"/>
              <a:t>0110101011</a:t>
            </a:r>
          </a:p>
          <a:p>
            <a:r>
              <a:rPr lang="en-US" dirty="0"/>
              <a:t>1000101010</a:t>
            </a:r>
          </a:p>
          <a:p>
            <a:r>
              <a:rPr lang="en-US" dirty="0"/>
              <a:t>1001001110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E073107-B388-2CBC-036F-79EA2DEB74E8}"/>
                  </a:ext>
                </a:extLst>
              </p:cNvPr>
              <p:cNvSpPr txBox="1"/>
              <p:nvPr/>
            </p:nvSpPr>
            <p:spPr>
              <a:xfrm>
                <a:off x="4454455" y="5029101"/>
                <a:ext cx="4114888" cy="1828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d>
                              <m:dPr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a value from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distribution with numerator and denominator degrees of freedom given by the parameters in the full and null models respectively.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E073107-B388-2CBC-036F-79EA2DEB7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55" y="5029101"/>
                <a:ext cx="4114888" cy="1828899"/>
              </a:xfrm>
              <a:prstGeom prst="rect">
                <a:avLst/>
              </a:prstGeom>
              <a:blipFill>
                <a:blip r:embed="rId9"/>
                <a:stretch>
                  <a:fillRect l="-1333" b="-4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CBB31C9-B1D1-B584-A33F-C495DCBAC961}"/>
              </a:ext>
            </a:extLst>
          </p:cNvPr>
          <p:cNvCxnSpPr>
            <a:cxnSpLocks/>
          </p:cNvCxnSpPr>
          <p:nvPr/>
        </p:nvCxnSpPr>
        <p:spPr>
          <a:xfrm rot="5400000">
            <a:off x="9811278" y="5914504"/>
            <a:ext cx="52491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8FC35AA-046B-4425-13E9-72304224B135}"/>
                  </a:ext>
                </a:extLst>
              </p:cNvPr>
              <p:cNvSpPr txBox="1"/>
              <p:nvPr/>
            </p:nvSpPr>
            <p:spPr>
              <a:xfrm>
                <a:off x="8898627" y="6060489"/>
                <a:ext cx="2251495" cy="79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=1,…,4</m:t>
                          </m:r>
                        </m:sub>
                        <m:sup/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=1,…,4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8FC35AA-046B-4425-13E9-72304224B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8627" y="6060489"/>
                <a:ext cx="2251495" cy="7958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16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AD47-5028-11C8-11E2-C90E2489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Logistic Granger-Causality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080BD-9B06-23FA-36F5-1375D58247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Gaussian Granger-Causality,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OLS procedures to check if a series is caused by another series </a:t>
                </a: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assumed to have a gaussian distribution 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Iteratively reweighted least squares (IRLS)</a:t>
                </a: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logistic regression models to the binary data.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the logistic regression model 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= lagged values of itself only, 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based on the results of t-tests </a:t>
                </a: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(checked at a significance level designated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include or exclude terms from the “null” model.</a:t>
                </a: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(which does not contain lagged values of the causal sequence). 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logistic regression model 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= lagged values of itself + lagged values of causal sequence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based on the results of t-tests </a:t>
                </a: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(checked at a significance level designated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include or exclude terms from the “full” model.</a:t>
                </a: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(which does not contain lagged values of the causal sequence). 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estimate of the error variance for the full and null model form ratio, and produce F-statistic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080BD-9B06-23FA-36F5-1375D58247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95869CF-E44D-8EF0-F0B3-C0590BF97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075" y="1270456"/>
            <a:ext cx="4447262" cy="1802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A85B6C-978B-0017-06CF-F62D988D0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446" y="3167173"/>
            <a:ext cx="5371621" cy="6174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6D5537-871F-CA41-9AB4-F11B53718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2972" y="3878374"/>
            <a:ext cx="3575468" cy="12354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DBCA44-2D2B-8F7F-B3B3-64CDB4E3F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9446" y="5295288"/>
            <a:ext cx="5456976" cy="3501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4BDD6F-84CA-6FC8-0F05-291C00F19D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4809" y="6031844"/>
            <a:ext cx="3858163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4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C9E4-540B-C68F-4CC5-EAA3E442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760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Study for Simple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83648B-A274-60EA-236C-1366594667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77100" cy="4351338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two random binary sequences that are not related.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whether there is a granger causal relationship between them varying 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lag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2,5,10,20</m:t>
                        </m:r>
                      </m:e>
                    </m:d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Significance to keep in null model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∈{0.1, 0.05, 0.01, 0.005}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Significance to keep in the full model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0.1,0.05,0.01,0.005</m:t>
                        </m:r>
                      </m:e>
                    </m:d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Sequence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∈{100,1000,10000}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83648B-A274-60EA-236C-1366594667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77100" cy="4351338"/>
              </a:xfrm>
              <a:blipFill>
                <a:blip r:embed="rId2"/>
                <a:stretch>
                  <a:fillRect l="-1000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97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62AA-F223-2FEF-95C4-87E8AF7E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3" y="186267"/>
            <a:ext cx="11277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Study of Logistic Granger Causality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9B4201A-FD24-ABB0-545D-F5034675F6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3749B2-4451-FBD4-21A2-4FE7C38F9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8" y="1253066"/>
            <a:ext cx="3612445" cy="5418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F27CB8-4904-AF36-46AD-365E09324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088" y="1238515"/>
            <a:ext cx="3736623" cy="56049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089886-A68E-E272-1E1B-B4AE7D8AF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469" y="1253066"/>
            <a:ext cx="3736623" cy="56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7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2746-5BC6-0B9B-26F6-5FF190CD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 with Granger Clustering Randomness Test (GCRT)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DA1BB-EABE-C2A2-CDA7-013C75374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 writing IRLS procedure for implementing granger causality in C++.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the surrounding procedures for the granger clustering test.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some unit tests for the full granger clustering randomness test.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GCRT into STEER.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0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842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Logistic Granger Clustering Test for Randomness</vt:lpstr>
      <vt:lpstr>Granger-Causality</vt:lpstr>
      <vt:lpstr>The Granger-Causality Protocol</vt:lpstr>
      <vt:lpstr>The Granger Causality Clustering Approach</vt:lpstr>
      <vt:lpstr>The Granger-Causality Clustering Test for Randomness</vt:lpstr>
      <vt:lpstr>The Logistic Granger-Causality Test</vt:lpstr>
      <vt:lpstr>Simulation Study for Simple Logistic Regression</vt:lpstr>
      <vt:lpstr>Simulation Study of Logistic Granger Causality</vt:lpstr>
      <vt:lpstr>Next Steps with Granger Clustering Randomness Test (GCRT)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Non-linear Granger Clustering Test</dc:title>
  <dc:creator>Micah Thornton</dc:creator>
  <cp:lastModifiedBy>Micah Thornton</cp:lastModifiedBy>
  <cp:revision>2</cp:revision>
  <dcterms:created xsi:type="dcterms:W3CDTF">2023-03-16T10:03:22Z</dcterms:created>
  <dcterms:modified xsi:type="dcterms:W3CDTF">2023-05-23T23:42:36Z</dcterms:modified>
</cp:coreProperties>
</file>