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3" r:id="rId3"/>
    <p:sldId id="304" r:id="rId4"/>
    <p:sldId id="305" r:id="rId5"/>
    <p:sldId id="306" r:id="rId6"/>
    <p:sldId id="308" r:id="rId7"/>
    <p:sldId id="307" r:id="rId8"/>
    <p:sldId id="309" r:id="rId9"/>
    <p:sldId id="314" r:id="rId10"/>
    <p:sldId id="315" r:id="rId11"/>
    <p:sldId id="319" r:id="rId12"/>
    <p:sldId id="318" r:id="rId13"/>
    <p:sldId id="321" r:id="rId14"/>
    <p:sldId id="320" r:id="rId15"/>
    <p:sldId id="311" r:id="rId16"/>
    <p:sldId id="31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3A"/>
    <a:srgbClr val="E4D672"/>
    <a:srgbClr val="FFB61F"/>
    <a:srgbClr val="497BB9"/>
    <a:srgbClr val="5087CD"/>
    <a:srgbClr val="032B66"/>
    <a:srgbClr val="0A125A"/>
    <a:srgbClr val="050A3D"/>
    <a:srgbClr val="FBFBF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94" autoAdjust="0"/>
  </p:normalViewPr>
  <p:slideViewPr>
    <p:cSldViewPr>
      <p:cViewPr>
        <p:scale>
          <a:sx n="130" d="100"/>
          <a:sy n="130" d="100"/>
        </p:scale>
        <p:origin x="-912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571693422953"/>
          <c:y val="0.0655085942831749"/>
          <c:w val="0.791365388413633"/>
          <c:h val="0.711148134078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5000 patterns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175.0</c:v>
                </c:pt>
                <c:pt idx="2">
                  <c:v>1974.0</c:v>
                </c:pt>
                <c:pt idx="3">
                  <c:v>0.0</c:v>
                </c:pt>
                <c:pt idx="4">
                  <c:v>175.0</c:v>
                </c:pt>
                <c:pt idx="5">
                  <c:v>1974.0</c:v>
                </c:pt>
                <c:pt idx="6">
                  <c:v>220.0</c:v>
                </c:pt>
                <c:pt idx="7">
                  <c:v>2124.0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10000 patterns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0.0</c:v>
                </c:pt>
                <c:pt idx="1">
                  <c:v>354.0</c:v>
                </c:pt>
                <c:pt idx="2">
                  <c:v>3890.0</c:v>
                </c:pt>
                <c:pt idx="3">
                  <c:v>0.0</c:v>
                </c:pt>
                <c:pt idx="4">
                  <c:v>358.0</c:v>
                </c:pt>
                <c:pt idx="5">
                  <c:v>3890.0</c:v>
                </c:pt>
                <c:pt idx="6">
                  <c:v>454.0</c:v>
                </c:pt>
                <c:pt idx="7">
                  <c:v>4216.0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9690920"/>
        <c:axId val="2059693928"/>
      </c:barChart>
      <c:catAx>
        <c:axId val="2059690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59693928"/>
        <c:crosses val="autoZero"/>
        <c:auto val="1"/>
        <c:lblAlgn val="ctr"/>
        <c:lblOffset val="100"/>
        <c:noMultiLvlLbl val="0"/>
      </c:catAx>
      <c:valAx>
        <c:axId val="2059693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59690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7078503623054"/>
          <c:y val="0.866956538879193"/>
          <c:w val="0.580831585842314"/>
          <c:h val="0.087301410954338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220193028198"/>
          <c:y val="0.152853386660741"/>
          <c:w val="0.759034457164334"/>
          <c:h val="0.451177646928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Pattern Set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40,000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0.4812</c:v>
                </c:pt>
                <c:pt idx="1">
                  <c:v>0.4911</c:v>
                </c:pt>
                <c:pt idx="2">
                  <c:v>0.503</c:v>
                </c:pt>
                <c:pt idx="3">
                  <c:v>0.5119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Pattern Set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40,000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0.4802</c:v>
                </c:pt>
                <c:pt idx="1">
                  <c:v>0.4911</c:v>
                </c:pt>
                <c:pt idx="2">
                  <c:v>0.503</c:v>
                </c:pt>
                <c:pt idx="3">
                  <c:v>0.5129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277752"/>
        <c:axId val="-2124274808"/>
      </c:barChart>
      <c:catAx>
        <c:axId val="-2124277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274808"/>
        <c:crosses val="autoZero"/>
        <c:auto val="1"/>
        <c:lblAlgn val="ctr"/>
        <c:lblOffset val="100"/>
        <c:noMultiLvlLbl val="0"/>
      </c:catAx>
      <c:valAx>
        <c:axId val="-21242748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277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277748098911"/>
          <c:y val="0.797918749768544"/>
          <c:w val="0.648378608050642"/>
          <c:h val="0.0978817168462763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87.0</c:v>
                </c:pt>
                <c:pt idx="1">
                  <c:v>129.0</c:v>
                </c:pt>
                <c:pt idx="2">
                  <c:v>74.0</c:v>
                </c:pt>
                <c:pt idx="3">
                  <c:v>15.0</c:v>
                </c:pt>
                <c:pt idx="4">
                  <c:v>51.0</c:v>
                </c:pt>
                <c:pt idx="5">
                  <c:v>46.0</c:v>
                </c:pt>
                <c:pt idx="6">
                  <c:v>8.0</c:v>
                </c:pt>
                <c:pt idx="7">
                  <c:v>10.0</c:v>
                </c:pt>
                <c:pt idx="8">
                  <c:v>4.0</c:v>
                </c:pt>
                <c:pt idx="9">
                  <c:v>22.0</c:v>
                </c:pt>
                <c:pt idx="10">
                  <c:v>33.0</c:v>
                </c:pt>
                <c:pt idx="11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87.0</c:v>
                </c:pt>
                <c:pt idx="1">
                  <c:v>128.0</c:v>
                </c:pt>
                <c:pt idx="2">
                  <c:v>78.0</c:v>
                </c:pt>
                <c:pt idx="3">
                  <c:v>15.0</c:v>
                </c:pt>
                <c:pt idx="4">
                  <c:v>56.0</c:v>
                </c:pt>
                <c:pt idx="5">
                  <c:v>46.0</c:v>
                </c:pt>
                <c:pt idx="6">
                  <c:v>8.0</c:v>
                </c:pt>
                <c:pt idx="7">
                  <c:v>10.0</c:v>
                </c:pt>
                <c:pt idx="8">
                  <c:v>4.0</c:v>
                </c:pt>
                <c:pt idx="9">
                  <c:v>24.0</c:v>
                </c:pt>
                <c:pt idx="10">
                  <c:v>34.0</c:v>
                </c:pt>
                <c:pt idx="11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88.0</c:v>
                </c:pt>
                <c:pt idx="1">
                  <c:v>134.0</c:v>
                </c:pt>
                <c:pt idx="2">
                  <c:v>79.0</c:v>
                </c:pt>
                <c:pt idx="3">
                  <c:v>18.0</c:v>
                </c:pt>
                <c:pt idx="4">
                  <c:v>55.0</c:v>
                </c:pt>
                <c:pt idx="5">
                  <c:v>48.0</c:v>
                </c:pt>
                <c:pt idx="6">
                  <c:v>8.0</c:v>
                </c:pt>
                <c:pt idx="7">
                  <c:v>10.0</c:v>
                </c:pt>
                <c:pt idx="8">
                  <c:v>4.0</c:v>
                </c:pt>
                <c:pt idx="9">
                  <c:v>23.0</c:v>
                </c:pt>
                <c:pt idx="10">
                  <c:v>35.0</c:v>
                </c:pt>
                <c:pt idx="11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88.0</c:v>
                </c:pt>
                <c:pt idx="1">
                  <c:v>135.0</c:v>
                </c:pt>
                <c:pt idx="2">
                  <c:v>79.0</c:v>
                </c:pt>
                <c:pt idx="3">
                  <c:v>21.0</c:v>
                </c:pt>
                <c:pt idx="4">
                  <c:v>57.0</c:v>
                </c:pt>
                <c:pt idx="5">
                  <c:v>49.0</c:v>
                </c:pt>
                <c:pt idx="6">
                  <c:v>8.0</c:v>
                </c:pt>
                <c:pt idx="7">
                  <c:v>11.0</c:v>
                </c:pt>
                <c:pt idx="8">
                  <c:v>4.0</c:v>
                </c:pt>
                <c:pt idx="9">
                  <c:v>23.0</c:v>
                </c:pt>
                <c:pt idx="10">
                  <c:v>37.0</c:v>
                </c:pt>
                <c:pt idx="1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217384"/>
        <c:axId val="-2124214296"/>
      </c:barChart>
      <c:catAx>
        <c:axId val="-21242173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4214296"/>
        <c:crosses val="autoZero"/>
        <c:auto val="1"/>
        <c:lblAlgn val="ctr"/>
        <c:lblOffset val="100"/>
        <c:noMultiLvlLbl val="0"/>
      </c:catAx>
      <c:valAx>
        <c:axId val="-2124214296"/>
        <c:scaling>
          <c:orientation val="minMax"/>
          <c:max val="14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421738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25400"/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0.87</c:v>
                </c:pt>
                <c:pt idx="1">
                  <c:v>0.645</c:v>
                </c:pt>
                <c:pt idx="2">
                  <c:v>0.37</c:v>
                </c:pt>
                <c:pt idx="3">
                  <c:v>0.3</c:v>
                </c:pt>
                <c:pt idx="4">
                  <c:v>0.68</c:v>
                </c:pt>
                <c:pt idx="5">
                  <c:v>0.613333333333333</c:v>
                </c:pt>
                <c:pt idx="6">
                  <c:v>0.1</c:v>
                </c:pt>
                <c:pt idx="7">
                  <c:v>0.2</c:v>
                </c:pt>
                <c:pt idx="8">
                  <c:v>0.05</c:v>
                </c:pt>
                <c:pt idx="9">
                  <c:v>0.733333333333333</c:v>
                </c:pt>
                <c:pt idx="10">
                  <c:v>0.55</c:v>
                </c:pt>
                <c:pt idx="11">
                  <c:v>0.6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0.87</c:v>
                </c:pt>
                <c:pt idx="1">
                  <c:v>0.64</c:v>
                </c:pt>
                <c:pt idx="2">
                  <c:v>0.39</c:v>
                </c:pt>
                <c:pt idx="3">
                  <c:v>0.3</c:v>
                </c:pt>
                <c:pt idx="4">
                  <c:v>0.746666666666667</c:v>
                </c:pt>
                <c:pt idx="5">
                  <c:v>0.613333333333333</c:v>
                </c:pt>
                <c:pt idx="6">
                  <c:v>0.1</c:v>
                </c:pt>
                <c:pt idx="7">
                  <c:v>0.2</c:v>
                </c:pt>
                <c:pt idx="8">
                  <c:v>0.05</c:v>
                </c:pt>
                <c:pt idx="9">
                  <c:v>0.8</c:v>
                </c:pt>
                <c:pt idx="10">
                  <c:v>0.566666666666667</c:v>
                </c:pt>
                <c:pt idx="11">
                  <c:v>0.6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0.88</c:v>
                </c:pt>
                <c:pt idx="1">
                  <c:v>0.67</c:v>
                </c:pt>
                <c:pt idx="2">
                  <c:v>0.395</c:v>
                </c:pt>
                <c:pt idx="3">
                  <c:v>0.36</c:v>
                </c:pt>
                <c:pt idx="4">
                  <c:v>0.733333333333333</c:v>
                </c:pt>
                <c:pt idx="5">
                  <c:v>0.64</c:v>
                </c:pt>
                <c:pt idx="6">
                  <c:v>0.1</c:v>
                </c:pt>
                <c:pt idx="7">
                  <c:v>0.2</c:v>
                </c:pt>
                <c:pt idx="8">
                  <c:v>0.05</c:v>
                </c:pt>
                <c:pt idx="9">
                  <c:v>0.766666666666667</c:v>
                </c:pt>
                <c:pt idx="10">
                  <c:v>0.583333333333333</c:v>
                </c:pt>
                <c:pt idx="11">
                  <c:v>0.6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0.88</c:v>
                </c:pt>
                <c:pt idx="1">
                  <c:v>0.675</c:v>
                </c:pt>
                <c:pt idx="2">
                  <c:v>0.395</c:v>
                </c:pt>
                <c:pt idx="3">
                  <c:v>0.42</c:v>
                </c:pt>
                <c:pt idx="4">
                  <c:v>0.76</c:v>
                </c:pt>
                <c:pt idx="5">
                  <c:v>0.653333333333333</c:v>
                </c:pt>
                <c:pt idx="6">
                  <c:v>0.1</c:v>
                </c:pt>
                <c:pt idx="7">
                  <c:v>0.22</c:v>
                </c:pt>
                <c:pt idx="8">
                  <c:v>0.05</c:v>
                </c:pt>
                <c:pt idx="9">
                  <c:v>0.766666666666667</c:v>
                </c:pt>
                <c:pt idx="10">
                  <c:v>0.616666666666667</c:v>
                </c:pt>
                <c:pt idx="11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176568"/>
        <c:axId val="-2124173480"/>
      </c:barChart>
      <c:catAx>
        <c:axId val="-21241765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173480"/>
        <c:crosses val="autoZero"/>
        <c:auto val="1"/>
        <c:lblAlgn val="ctr"/>
        <c:lblOffset val="100"/>
        <c:noMultiLvlLbl val="0"/>
      </c:catAx>
      <c:valAx>
        <c:axId val="-2124173480"/>
        <c:scaling>
          <c:orientation val="minMax"/>
        </c:scaling>
        <c:delete val="0"/>
        <c:axPos val="l"/>
        <c:majorGridlines/>
        <c:numFmt formatCode="0.00%" sourceLinked="0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4176568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25400"/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0.87</c:v>
                </c:pt>
                <c:pt idx="1">
                  <c:v>0.575</c:v>
                </c:pt>
                <c:pt idx="2">
                  <c:v>0.3</c:v>
                </c:pt>
                <c:pt idx="3">
                  <c:v>0.26</c:v>
                </c:pt>
                <c:pt idx="4">
                  <c:v>0.7067</c:v>
                </c:pt>
                <c:pt idx="5">
                  <c:v>0.5067</c:v>
                </c:pt>
                <c:pt idx="6">
                  <c:v>0.1</c:v>
                </c:pt>
                <c:pt idx="7">
                  <c:v>0.34</c:v>
                </c:pt>
                <c:pt idx="8">
                  <c:v>0.0625</c:v>
                </c:pt>
                <c:pt idx="9">
                  <c:v>0.7333</c:v>
                </c:pt>
                <c:pt idx="10">
                  <c:v>0.7</c:v>
                </c:pt>
                <c:pt idx="1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0.87</c:v>
                </c:pt>
                <c:pt idx="1">
                  <c:v>0.63</c:v>
                </c:pt>
                <c:pt idx="2">
                  <c:v>0.335</c:v>
                </c:pt>
                <c:pt idx="3">
                  <c:v>0.36</c:v>
                </c:pt>
                <c:pt idx="4">
                  <c:v>0.72</c:v>
                </c:pt>
                <c:pt idx="5">
                  <c:v>0.5733</c:v>
                </c:pt>
                <c:pt idx="6">
                  <c:v>0.1</c:v>
                </c:pt>
                <c:pt idx="7">
                  <c:v>0.32</c:v>
                </c:pt>
                <c:pt idx="8">
                  <c:v>0.0625</c:v>
                </c:pt>
                <c:pt idx="9">
                  <c:v>0.7667</c:v>
                </c:pt>
                <c:pt idx="10">
                  <c:v>0.75</c:v>
                </c:pt>
                <c:pt idx="1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0.88</c:v>
                </c:pt>
                <c:pt idx="1">
                  <c:v>0.665</c:v>
                </c:pt>
                <c:pt idx="2">
                  <c:v>0.345</c:v>
                </c:pt>
                <c:pt idx="3">
                  <c:v>0.42</c:v>
                </c:pt>
                <c:pt idx="4">
                  <c:v>0.7333</c:v>
                </c:pt>
                <c:pt idx="5">
                  <c:v>0.5733</c:v>
                </c:pt>
                <c:pt idx="6">
                  <c:v>0.1</c:v>
                </c:pt>
                <c:pt idx="7">
                  <c:v>0.38</c:v>
                </c:pt>
                <c:pt idx="8">
                  <c:v>0.0625</c:v>
                </c:pt>
                <c:pt idx="9">
                  <c:v>0.7333</c:v>
                </c:pt>
                <c:pt idx="10">
                  <c:v>0.75</c:v>
                </c:pt>
                <c:pt idx="11">
                  <c:v>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0.88</c:v>
                </c:pt>
                <c:pt idx="1">
                  <c:v>0.64</c:v>
                </c:pt>
                <c:pt idx="2">
                  <c:v>0.355</c:v>
                </c:pt>
                <c:pt idx="3">
                  <c:v>0.38</c:v>
                </c:pt>
                <c:pt idx="4">
                  <c:v>0.7333</c:v>
                </c:pt>
                <c:pt idx="5">
                  <c:v>0.6133</c:v>
                </c:pt>
                <c:pt idx="6">
                  <c:v>0.1</c:v>
                </c:pt>
                <c:pt idx="7">
                  <c:v>0.36</c:v>
                </c:pt>
                <c:pt idx="8">
                  <c:v>0.0625</c:v>
                </c:pt>
                <c:pt idx="9">
                  <c:v>0.7667</c:v>
                </c:pt>
                <c:pt idx="10">
                  <c:v>0.75</c:v>
                </c:pt>
                <c:pt idx="1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828568"/>
        <c:axId val="-2123825480"/>
      </c:barChart>
      <c:catAx>
        <c:axId val="-21238285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825480"/>
        <c:crosses val="autoZero"/>
        <c:auto val="1"/>
        <c:lblAlgn val="ctr"/>
        <c:lblOffset val="100"/>
        <c:noMultiLvlLbl val="0"/>
      </c:catAx>
      <c:valAx>
        <c:axId val="-2123825480"/>
        <c:scaling>
          <c:orientation val="minMax"/>
        </c:scaling>
        <c:delete val="0"/>
        <c:axPos val="l"/>
        <c:majorGridlines/>
        <c:numFmt formatCode="0.00%" sourceLinked="0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828568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87.0</c:v>
                </c:pt>
                <c:pt idx="1">
                  <c:v>115.0</c:v>
                </c:pt>
                <c:pt idx="2">
                  <c:v>60.0</c:v>
                </c:pt>
                <c:pt idx="3">
                  <c:v>13.0</c:v>
                </c:pt>
                <c:pt idx="4">
                  <c:v>53.0</c:v>
                </c:pt>
                <c:pt idx="5">
                  <c:v>38.0</c:v>
                </c:pt>
                <c:pt idx="6">
                  <c:v>8.0</c:v>
                </c:pt>
                <c:pt idx="7">
                  <c:v>17.0</c:v>
                </c:pt>
                <c:pt idx="8">
                  <c:v>5.0</c:v>
                </c:pt>
                <c:pt idx="9">
                  <c:v>22.0</c:v>
                </c:pt>
                <c:pt idx="10">
                  <c:v>42.0</c:v>
                </c:pt>
                <c:pt idx="11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87.0</c:v>
                </c:pt>
                <c:pt idx="1">
                  <c:v>126.0</c:v>
                </c:pt>
                <c:pt idx="2">
                  <c:v>67.0</c:v>
                </c:pt>
                <c:pt idx="3">
                  <c:v>18.0</c:v>
                </c:pt>
                <c:pt idx="4">
                  <c:v>54.0</c:v>
                </c:pt>
                <c:pt idx="5">
                  <c:v>43.0</c:v>
                </c:pt>
                <c:pt idx="6">
                  <c:v>8.0</c:v>
                </c:pt>
                <c:pt idx="7">
                  <c:v>16.0</c:v>
                </c:pt>
                <c:pt idx="8">
                  <c:v>5.0</c:v>
                </c:pt>
                <c:pt idx="9">
                  <c:v>23.0</c:v>
                </c:pt>
                <c:pt idx="10">
                  <c:v>45.0</c:v>
                </c:pt>
                <c:pt idx="11">
                  <c:v>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88.0</c:v>
                </c:pt>
                <c:pt idx="1">
                  <c:v>133.0</c:v>
                </c:pt>
                <c:pt idx="2">
                  <c:v>69.0</c:v>
                </c:pt>
                <c:pt idx="3">
                  <c:v>21.0</c:v>
                </c:pt>
                <c:pt idx="4">
                  <c:v>55.0</c:v>
                </c:pt>
                <c:pt idx="5">
                  <c:v>43.0</c:v>
                </c:pt>
                <c:pt idx="6">
                  <c:v>8.0</c:v>
                </c:pt>
                <c:pt idx="7">
                  <c:v>19.0</c:v>
                </c:pt>
                <c:pt idx="8">
                  <c:v>5.0</c:v>
                </c:pt>
                <c:pt idx="9">
                  <c:v>22.0</c:v>
                </c:pt>
                <c:pt idx="10">
                  <c:v>45.0</c:v>
                </c:pt>
                <c:pt idx="11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88.0</c:v>
                </c:pt>
                <c:pt idx="1">
                  <c:v>128.0</c:v>
                </c:pt>
                <c:pt idx="2">
                  <c:v>71.0</c:v>
                </c:pt>
                <c:pt idx="3">
                  <c:v>19.0</c:v>
                </c:pt>
                <c:pt idx="4">
                  <c:v>55.0</c:v>
                </c:pt>
                <c:pt idx="5">
                  <c:v>46.0</c:v>
                </c:pt>
                <c:pt idx="6">
                  <c:v>8.0</c:v>
                </c:pt>
                <c:pt idx="7">
                  <c:v>18.0</c:v>
                </c:pt>
                <c:pt idx="8">
                  <c:v>5.0</c:v>
                </c:pt>
                <c:pt idx="9">
                  <c:v>23.0</c:v>
                </c:pt>
                <c:pt idx="10">
                  <c:v>45.0</c:v>
                </c:pt>
                <c:pt idx="11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786168"/>
        <c:axId val="-2123783080"/>
      </c:barChart>
      <c:catAx>
        <c:axId val="-21237861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783080"/>
        <c:crosses val="autoZero"/>
        <c:auto val="1"/>
        <c:lblAlgn val="ctr"/>
        <c:lblOffset val="100"/>
        <c:noMultiLvlLbl val="0"/>
      </c:catAx>
      <c:valAx>
        <c:axId val="-2123783080"/>
        <c:scaling>
          <c:orientation val="minMax"/>
          <c:max val="14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7861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762627756252"/>
          <c:y val="0.0705477169203422"/>
          <c:w val="0.795629783810607"/>
          <c:h val="0.533483316668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Pattern Set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Sheet1!$A$2:$A$5</c:f>
              <c:numCache>
                <c:formatCode>#,##0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  <c:pt idx="3">
                  <c:v>40000.0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465.0</c:v>
                </c:pt>
                <c:pt idx="1">
                  <c:v>497.0</c:v>
                </c:pt>
                <c:pt idx="2">
                  <c:v>513.0</c:v>
                </c:pt>
                <c:pt idx="3">
                  <c:v>511.0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Pattern Set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Sheet1!$A$2:$A$5</c:f>
              <c:numCache>
                <c:formatCode>#,##0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  <c:pt idx="3">
                  <c:v>40000.0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478.0</c:v>
                </c:pt>
                <c:pt idx="1">
                  <c:v>494.0</c:v>
                </c:pt>
                <c:pt idx="2">
                  <c:v>508.0</c:v>
                </c:pt>
                <c:pt idx="3">
                  <c:v>521.0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747320"/>
        <c:axId val="-2123744280"/>
      </c:barChart>
      <c:catAx>
        <c:axId val="-2123747320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744280"/>
        <c:crosses val="autoZero"/>
        <c:auto val="1"/>
        <c:lblAlgn val="ctr"/>
        <c:lblOffset val="100"/>
        <c:noMultiLvlLbl val="0"/>
      </c:catAx>
      <c:valAx>
        <c:axId val="-2123744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747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3507789434639"/>
          <c:y val="0.797918749768544"/>
          <c:w val="0.719281169016697"/>
          <c:h val="0.1801873865866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220193028198"/>
          <c:y val="0.152853386660741"/>
          <c:w val="0.759034457164334"/>
          <c:h val="0.451177646928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Pattern Set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40,000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0.46039603960396</c:v>
                </c:pt>
                <c:pt idx="1">
                  <c:v>0.492079207920792</c:v>
                </c:pt>
                <c:pt idx="2">
                  <c:v>0.507920792079208</c:v>
                </c:pt>
                <c:pt idx="3">
                  <c:v>0.505940594059406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Pattern Set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40,000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0.473267326732673</c:v>
                </c:pt>
                <c:pt idx="1">
                  <c:v>0.489108910891089</c:v>
                </c:pt>
                <c:pt idx="2">
                  <c:v>0.502970297029703</c:v>
                </c:pt>
                <c:pt idx="3">
                  <c:v>0.515841584158416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705784"/>
        <c:axId val="-2123702840"/>
      </c:barChart>
      <c:catAx>
        <c:axId val="-2123705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702840"/>
        <c:crosses val="autoZero"/>
        <c:auto val="1"/>
        <c:lblAlgn val="ctr"/>
        <c:lblOffset val="100"/>
        <c:noMultiLvlLbl val="0"/>
      </c:catAx>
      <c:valAx>
        <c:axId val="-212370284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705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277748098911"/>
          <c:y val="0.797918749768544"/>
          <c:w val="0.648378608050642"/>
          <c:h val="0.0978817168462763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88.0</c:v>
                </c:pt>
                <c:pt idx="1">
                  <c:v>126.0</c:v>
                </c:pt>
                <c:pt idx="2">
                  <c:v>59.0</c:v>
                </c:pt>
                <c:pt idx="3">
                  <c:v>15.0</c:v>
                </c:pt>
                <c:pt idx="4">
                  <c:v>55.0</c:v>
                </c:pt>
                <c:pt idx="5">
                  <c:v>37.0</c:v>
                </c:pt>
                <c:pt idx="6">
                  <c:v>8.0</c:v>
                </c:pt>
                <c:pt idx="7">
                  <c:v>16.0</c:v>
                </c:pt>
                <c:pt idx="8">
                  <c:v>5.0</c:v>
                </c:pt>
                <c:pt idx="9">
                  <c:v>22.0</c:v>
                </c:pt>
                <c:pt idx="10">
                  <c:v>42.0</c:v>
                </c:pt>
                <c:pt idx="11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87.0</c:v>
                </c:pt>
                <c:pt idx="1">
                  <c:v>128.0</c:v>
                </c:pt>
                <c:pt idx="2">
                  <c:v>65.0</c:v>
                </c:pt>
                <c:pt idx="3">
                  <c:v>17.0</c:v>
                </c:pt>
                <c:pt idx="4">
                  <c:v>54.0</c:v>
                </c:pt>
                <c:pt idx="5">
                  <c:v>41.0</c:v>
                </c:pt>
                <c:pt idx="6">
                  <c:v>8.0</c:v>
                </c:pt>
                <c:pt idx="7">
                  <c:v>19.0</c:v>
                </c:pt>
                <c:pt idx="8">
                  <c:v>5.0</c:v>
                </c:pt>
                <c:pt idx="9">
                  <c:v>23.0</c:v>
                </c:pt>
                <c:pt idx="10">
                  <c:v>42.0</c:v>
                </c:pt>
                <c:pt idx="11">
                  <c:v>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87.0</c:v>
                </c:pt>
                <c:pt idx="1">
                  <c:v>132.0</c:v>
                </c:pt>
                <c:pt idx="2">
                  <c:v>67.0</c:v>
                </c:pt>
                <c:pt idx="3">
                  <c:v>20.0</c:v>
                </c:pt>
                <c:pt idx="4">
                  <c:v>56.0</c:v>
                </c:pt>
                <c:pt idx="5">
                  <c:v>45.0</c:v>
                </c:pt>
                <c:pt idx="6">
                  <c:v>8.0</c:v>
                </c:pt>
                <c:pt idx="7">
                  <c:v>17.0</c:v>
                </c:pt>
                <c:pt idx="8">
                  <c:v>5.0</c:v>
                </c:pt>
                <c:pt idx="9">
                  <c:v>23.0</c:v>
                </c:pt>
                <c:pt idx="10">
                  <c:v>43.0</c:v>
                </c:pt>
                <c:pt idx="11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88.0</c:v>
                </c:pt>
                <c:pt idx="1">
                  <c:v>134.0</c:v>
                </c:pt>
                <c:pt idx="2">
                  <c:v>74.0</c:v>
                </c:pt>
                <c:pt idx="3">
                  <c:v>20.0</c:v>
                </c:pt>
                <c:pt idx="4">
                  <c:v>55.0</c:v>
                </c:pt>
                <c:pt idx="5">
                  <c:v>46.0</c:v>
                </c:pt>
                <c:pt idx="6">
                  <c:v>8.0</c:v>
                </c:pt>
                <c:pt idx="7">
                  <c:v>19.0</c:v>
                </c:pt>
                <c:pt idx="8">
                  <c:v>5.0</c:v>
                </c:pt>
                <c:pt idx="9">
                  <c:v>23.0</c:v>
                </c:pt>
                <c:pt idx="10">
                  <c:v>44.0</c:v>
                </c:pt>
                <c:pt idx="11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645416"/>
        <c:axId val="-2123642328"/>
      </c:barChart>
      <c:catAx>
        <c:axId val="-21236454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642328"/>
        <c:crosses val="autoZero"/>
        <c:auto val="1"/>
        <c:lblAlgn val="ctr"/>
        <c:lblOffset val="100"/>
        <c:noMultiLvlLbl val="0"/>
      </c:catAx>
      <c:valAx>
        <c:axId val="-2123642328"/>
        <c:scaling>
          <c:orientation val="minMax"/>
          <c:max val="14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6454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25400"/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0.88</c:v>
                </c:pt>
                <c:pt idx="1">
                  <c:v>0.63</c:v>
                </c:pt>
                <c:pt idx="2">
                  <c:v>0.295</c:v>
                </c:pt>
                <c:pt idx="3">
                  <c:v>0.3</c:v>
                </c:pt>
                <c:pt idx="4">
                  <c:v>0.7333</c:v>
                </c:pt>
                <c:pt idx="5">
                  <c:v>0.4933</c:v>
                </c:pt>
                <c:pt idx="6">
                  <c:v>0.1</c:v>
                </c:pt>
                <c:pt idx="7">
                  <c:v>0.32</c:v>
                </c:pt>
                <c:pt idx="8">
                  <c:v>0.0625</c:v>
                </c:pt>
                <c:pt idx="9">
                  <c:v>0.7333</c:v>
                </c:pt>
                <c:pt idx="10">
                  <c:v>0.7</c:v>
                </c:pt>
                <c:pt idx="1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0.87</c:v>
                </c:pt>
                <c:pt idx="1">
                  <c:v>0.64</c:v>
                </c:pt>
                <c:pt idx="2">
                  <c:v>0.325</c:v>
                </c:pt>
                <c:pt idx="3">
                  <c:v>0.34</c:v>
                </c:pt>
                <c:pt idx="4">
                  <c:v>0.72</c:v>
                </c:pt>
                <c:pt idx="5">
                  <c:v>0.5467</c:v>
                </c:pt>
                <c:pt idx="6">
                  <c:v>0.1</c:v>
                </c:pt>
                <c:pt idx="7">
                  <c:v>0.38</c:v>
                </c:pt>
                <c:pt idx="8">
                  <c:v>0.0625</c:v>
                </c:pt>
                <c:pt idx="9">
                  <c:v>0.7667</c:v>
                </c:pt>
                <c:pt idx="10">
                  <c:v>0.7</c:v>
                </c:pt>
                <c:pt idx="1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0.87</c:v>
                </c:pt>
                <c:pt idx="1">
                  <c:v>0.66</c:v>
                </c:pt>
                <c:pt idx="2">
                  <c:v>0.335</c:v>
                </c:pt>
                <c:pt idx="3">
                  <c:v>0.4</c:v>
                </c:pt>
                <c:pt idx="4">
                  <c:v>0.7467</c:v>
                </c:pt>
                <c:pt idx="5">
                  <c:v>0.6</c:v>
                </c:pt>
                <c:pt idx="6">
                  <c:v>0.1</c:v>
                </c:pt>
                <c:pt idx="7">
                  <c:v>0.34</c:v>
                </c:pt>
                <c:pt idx="8">
                  <c:v>0.0625</c:v>
                </c:pt>
                <c:pt idx="9">
                  <c:v>0.7667</c:v>
                </c:pt>
                <c:pt idx="10">
                  <c:v>0.7167</c:v>
                </c:pt>
                <c:pt idx="11">
                  <c:v>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0.88</c:v>
                </c:pt>
                <c:pt idx="1">
                  <c:v>0.67</c:v>
                </c:pt>
                <c:pt idx="2">
                  <c:v>0.37</c:v>
                </c:pt>
                <c:pt idx="3">
                  <c:v>0.4</c:v>
                </c:pt>
                <c:pt idx="4">
                  <c:v>0.7333</c:v>
                </c:pt>
                <c:pt idx="5">
                  <c:v>0.6133</c:v>
                </c:pt>
                <c:pt idx="6">
                  <c:v>0.1</c:v>
                </c:pt>
                <c:pt idx="7">
                  <c:v>0.38</c:v>
                </c:pt>
                <c:pt idx="8">
                  <c:v>0.0625</c:v>
                </c:pt>
                <c:pt idx="9">
                  <c:v>0.7667</c:v>
                </c:pt>
                <c:pt idx="10">
                  <c:v>0.7333</c:v>
                </c:pt>
                <c:pt idx="1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604600"/>
        <c:axId val="-2123601512"/>
      </c:barChart>
      <c:catAx>
        <c:axId val="-21236046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601512"/>
        <c:crosses val="autoZero"/>
        <c:auto val="1"/>
        <c:lblAlgn val="ctr"/>
        <c:lblOffset val="100"/>
        <c:noMultiLvlLbl val="0"/>
      </c:catAx>
      <c:valAx>
        <c:axId val="-2123601512"/>
        <c:scaling>
          <c:orientation val="minMax"/>
        </c:scaling>
        <c:delete val="0"/>
        <c:axPos val="l"/>
        <c:majorGridlines/>
        <c:numFmt formatCode="0.00%" sourceLinked="0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604600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762627756252"/>
          <c:y val="0.0705477169203422"/>
          <c:w val="0.795629783810607"/>
          <c:h val="0.533483316668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stuck_@n3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 fautls set </c:v>
                </c:pt>
                <c:pt idx="1">
                  <c:v>2nd fault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527.0</c:v>
                </c:pt>
                <c:pt idx="1">
                  <c:v>508.0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stuck_@n7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 fautls set </c:v>
                </c:pt>
                <c:pt idx="1">
                  <c:v>2nd fault Set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538.0</c:v>
                </c:pt>
                <c:pt idx="1">
                  <c:v>524.0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 fautls set </c:v>
                </c:pt>
                <c:pt idx="1">
                  <c:v>2nd fault Set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518.0</c:v>
                </c:pt>
                <c:pt idx="1">
                  <c:v>521.0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6859640"/>
        <c:axId val="-2086856568"/>
      </c:barChart>
      <c:catAx>
        <c:axId val="-2086859640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86856568"/>
        <c:crosses val="autoZero"/>
        <c:auto val="1"/>
        <c:lblAlgn val="ctr"/>
        <c:lblOffset val="100"/>
        <c:noMultiLvlLbl val="0"/>
      </c:catAx>
      <c:valAx>
        <c:axId val="-2086856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086859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3507789434639"/>
          <c:y val="0.797918749768544"/>
          <c:w val="0.720975082831665"/>
          <c:h val="0.202081191765385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571693422953"/>
          <c:y val="0.0655085942831749"/>
          <c:w val="0.791365388413633"/>
          <c:h val="0.711148134078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5000 patterns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22.0</c:v>
                </c:pt>
                <c:pt idx="1">
                  <c:v>2068.0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56.0</c:v>
                </c:pt>
                <c:pt idx="11">
                  <c:v>34.0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10000 patterns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45.0</c:v>
                </c:pt>
                <c:pt idx="1">
                  <c:v>4151.0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102.0</c:v>
                </c:pt>
                <c:pt idx="11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456440"/>
        <c:axId val="2060453512"/>
      </c:barChart>
      <c:catAx>
        <c:axId val="2060456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60453512"/>
        <c:crosses val="autoZero"/>
        <c:auto val="1"/>
        <c:lblAlgn val="ctr"/>
        <c:lblOffset val="100"/>
        <c:noMultiLvlLbl val="0"/>
      </c:catAx>
      <c:valAx>
        <c:axId val="2060453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60456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7078503623054"/>
          <c:y val="0.866956538879193"/>
          <c:w val="0.580831585842314"/>
          <c:h val="0.087301410954338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220193028198"/>
          <c:y val="0.152853386660741"/>
          <c:w val="0.759034457164334"/>
          <c:h val="0.451177646928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stuck_@n3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 fautls set</c:v>
                </c:pt>
                <c:pt idx="1">
                  <c:v>2nd fault Set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0.521782178217822</c:v>
                </c:pt>
                <c:pt idx="1">
                  <c:v>0.502970297029703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stuck_@n7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 fautls set</c:v>
                </c:pt>
                <c:pt idx="1">
                  <c:v>2nd fault Set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0.532673267326733</c:v>
                </c:pt>
                <c:pt idx="1">
                  <c:v>0.518811881188119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rgbClr val="B3A2C7"/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 fautls set</c:v>
                </c:pt>
                <c:pt idx="1">
                  <c:v>2nd fault Set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0.512871287128713</c:v>
                </c:pt>
                <c:pt idx="1">
                  <c:v>0.515841584158416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238584"/>
        <c:axId val="-2123201144"/>
      </c:barChart>
      <c:catAx>
        <c:axId val="-2118238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3201144"/>
        <c:crosses val="autoZero"/>
        <c:auto val="1"/>
        <c:lblAlgn val="ctr"/>
        <c:lblOffset val="100"/>
        <c:noMultiLvlLbl val="0"/>
      </c:catAx>
      <c:valAx>
        <c:axId val="-212320114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18238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277748098911"/>
          <c:y val="0.839806503037133"/>
          <c:w val="0.747542235259912"/>
          <c:h val="0.160193496962867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rgbClr val="DFBD3A"/>
              </a:solidFill>
            </c:spPr>
          </c:dPt>
          <c:dLbls>
            <c:dLbl>
              <c:idx val="1"/>
              <c:layout>
                <c:manualLayout>
                  <c:x val="0.0442303005759217"/>
                  <c:y val="-0.072260917827534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028430980787081"/>
                  <c:y val="-0.03908554756642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0408028140242482"/>
                  <c:y val="-0.1206317439523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RE</c:v>
                </c:pt>
                <c:pt idx="1">
                  <c:v>TI</c:v>
                </c:pt>
                <c:pt idx="2">
                  <c:v>Green</c:v>
                </c:pt>
                <c:pt idx="3">
                  <c:v>Blue</c:v>
                </c:pt>
                <c:pt idx="4">
                  <c:v>Yellow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413.0</c:v>
                </c:pt>
                <c:pt idx="1">
                  <c:v>4.0</c:v>
                </c:pt>
                <c:pt idx="2">
                  <c:v>23.0</c:v>
                </c:pt>
                <c:pt idx="3">
                  <c:v>43.0</c:v>
                </c:pt>
                <c:pt idx="4">
                  <c:v>527.0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rgbClr val="DFBD3A"/>
              </a:solidFill>
            </c:spPr>
          </c:dPt>
          <c:dLbls>
            <c:dLbl>
              <c:idx val="1"/>
              <c:layout>
                <c:manualLayout>
                  <c:x val="0.0394481258354806"/>
                  <c:y val="-0.020391236737102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0371567137701545"/>
                  <c:y val="0.01073782213466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RE</c:v>
                </c:pt>
                <c:pt idx="1">
                  <c:v>TI</c:v>
                </c:pt>
                <c:pt idx="2">
                  <c:v>Green</c:v>
                </c:pt>
                <c:pt idx="3">
                  <c:v>Blue</c:v>
                </c:pt>
                <c:pt idx="4">
                  <c:v>Yellow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411.0</c:v>
                </c:pt>
                <c:pt idx="1">
                  <c:v>4.0</c:v>
                </c:pt>
                <c:pt idx="2">
                  <c:v>26.0</c:v>
                </c:pt>
                <c:pt idx="3">
                  <c:v>65.0</c:v>
                </c:pt>
                <c:pt idx="4">
                  <c:v>508.0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rgbClr val="DFBD3A"/>
              </a:solidFill>
            </c:spPr>
          </c:dPt>
          <c:dLbls>
            <c:dLbl>
              <c:idx val="2"/>
              <c:layout>
                <c:manualLayout>
                  <c:x val="-0.0270368704552541"/>
                  <c:y val="-0.032132838985169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0518369822707871"/>
                  <c:y val="-0.062334995049851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RE</c:v>
                </c:pt>
                <c:pt idx="1">
                  <c:v>TI</c:v>
                </c:pt>
                <c:pt idx="2">
                  <c:v>Green</c:v>
                </c:pt>
                <c:pt idx="3">
                  <c:v>Blue</c:v>
                </c:pt>
                <c:pt idx="4">
                  <c:v>Yellow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413.0</c:v>
                </c:pt>
                <c:pt idx="1">
                  <c:v>4.0</c:v>
                </c:pt>
                <c:pt idx="2">
                  <c:v>25.0</c:v>
                </c:pt>
                <c:pt idx="3">
                  <c:v>30.0</c:v>
                </c:pt>
                <c:pt idx="4">
                  <c:v>538.0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rgbClr val="DFBD3A"/>
              </a:solidFill>
            </c:spPr>
          </c:dPt>
          <c:dLbls>
            <c:dLbl>
              <c:idx val="1"/>
              <c:layout>
                <c:manualLayout>
                  <c:x val="0.0394481258354806"/>
                  <c:y val="-0.06007992739782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0371567137701546"/>
                  <c:y val="0.01073782213466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0391618673194018"/>
                  <c:y val="-0.10514065421962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RE</c:v>
                </c:pt>
                <c:pt idx="1">
                  <c:v>TI</c:v>
                </c:pt>
                <c:pt idx="2">
                  <c:v>Green</c:v>
                </c:pt>
                <c:pt idx="3">
                  <c:v>Blue</c:v>
                </c:pt>
                <c:pt idx="4">
                  <c:v>Yellow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411.0</c:v>
                </c:pt>
                <c:pt idx="1">
                  <c:v>4.0</c:v>
                </c:pt>
                <c:pt idx="2">
                  <c:v>23.0</c:v>
                </c:pt>
                <c:pt idx="3">
                  <c:v>52.0</c:v>
                </c:pt>
                <c:pt idx="4">
                  <c:v>524.0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detected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Sheet1!$A$2:$A$44</c:f>
              <c:strCache>
                <c:ptCount val="43"/>
                <c:pt idx="0">
                  <c:v>/AND2_12/OUT</c:v>
                </c:pt>
                <c:pt idx="1">
                  <c:v>/AND2_79/OUT</c:v>
                </c:pt>
                <c:pt idx="2">
                  <c:v>/AND2_87/OUT</c:v>
                </c:pt>
                <c:pt idx="3">
                  <c:v>/AND2_92/OUT</c:v>
                </c:pt>
                <c:pt idx="4">
                  <c:v>/AND3_0/OUT</c:v>
                </c:pt>
                <c:pt idx="5">
                  <c:v>/AND3_4/OUT</c:v>
                </c:pt>
                <c:pt idx="6">
                  <c:v>/AND3_15/OUT</c:v>
                </c:pt>
                <c:pt idx="7">
                  <c:v>/AND3_61/OUT</c:v>
                </c:pt>
                <c:pt idx="8">
                  <c:v>/AND3_63/OUT</c:v>
                </c:pt>
                <c:pt idx="9">
                  <c:v>/AND3_98/OUT</c:v>
                </c:pt>
                <c:pt idx="10">
                  <c:v>/AND3_100/OUT</c:v>
                </c:pt>
                <c:pt idx="11">
                  <c:v>/AND3_141/OUT</c:v>
                </c:pt>
                <c:pt idx="12">
                  <c:v>/AND3_160/OUT</c:v>
                </c:pt>
                <c:pt idx="13">
                  <c:v>/AND4_26/OUT</c:v>
                </c:pt>
                <c:pt idx="14">
                  <c:v>/AND4_42/OUT</c:v>
                </c:pt>
                <c:pt idx="15">
                  <c:v>/AND4_51/OUT</c:v>
                </c:pt>
                <c:pt idx="16">
                  <c:v>/AND4_67/OUT</c:v>
                </c:pt>
                <c:pt idx="17">
                  <c:v>/AND4_72/OUT</c:v>
                </c:pt>
                <c:pt idx="18">
                  <c:v>/AND4_86/OUT</c:v>
                </c:pt>
                <c:pt idx="19">
                  <c:v>/AND4_91/OUT</c:v>
                </c:pt>
                <c:pt idx="20">
                  <c:v>/AND4_105/OUT</c:v>
                </c:pt>
                <c:pt idx="21">
                  <c:v>/AND4_117/OUT</c:v>
                </c:pt>
                <c:pt idx="22">
                  <c:v>/AND4_121/OUT</c:v>
                </c:pt>
                <c:pt idx="23">
                  <c:v>/AND4_126/OUT</c:v>
                </c:pt>
                <c:pt idx="24">
                  <c:v>/AND4_131/OUT</c:v>
                </c:pt>
                <c:pt idx="25">
                  <c:v>/AND4_143/OUT</c:v>
                </c:pt>
                <c:pt idx="26">
                  <c:v>/AND4_161/OUT</c:v>
                </c:pt>
                <c:pt idx="27">
                  <c:v>/AND4_163/OUT</c:v>
                </c:pt>
                <c:pt idx="28">
                  <c:v>/AND4_183/OUT</c:v>
                </c:pt>
                <c:pt idx="29">
                  <c:v>/AND4_189/OUT</c:v>
                </c:pt>
                <c:pt idx="30">
                  <c:v>/AND4_196/OUT</c:v>
                </c:pt>
                <c:pt idx="31">
                  <c:v>/NAND2_25/OUT</c:v>
                </c:pt>
                <c:pt idx="32">
                  <c:v>/NAND4_44/OUT</c:v>
                </c:pt>
                <c:pt idx="33">
                  <c:v>/NOR3_0/OUT</c:v>
                </c:pt>
                <c:pt idx="34">
                  <c:v>/NOR3_11/OUT</c:v>
                </c:pt>
                <c:pt idx="35">
                  <c:v>/NOR3_17/OUT</c:v>
                </c:pt>
                <c:pt idx="36">
                  <c:v>/NOR3_51/OUT</c:v>
                </c:pt>
                <c:pt idx="37">
                  <c:v>/NOR4_2/OUT</c:v>
                </c:pt>
                <c:pt idx="38">
                  <c:v>/OR3_21/OUT</c:v>
                </c:pt>
                <c:pt idx="39">
                  <c:v>/OR3_28/OUT</c:v>
                </c:pt>
                <c:pt idx="40">
                  <c:v>/OR3_49/OUT</c:v>
                </c:pt>
                <c:pt idx="41">
                  <c:v>/OR4_16/OUT</c:v>
                </c:pt>
                <c:pt idx="42">
                  <c:v>/OR4_73/OUT</c:v>
                </c:pt>
              </c:strCache>
            </c:str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88.0</c:v>
                </c:pt>
                <c:pt idx="1">
                  <c:v>109.0</c:v>
                </c:pt>
                <c:pt idx="2">
                  <c:v>523.0</c:v>
                </c:pt>
                <c:pt idx="3">
                  <c:v>211.0</c:v>
                </c:pt>
                <c:pt idx="4">
                  <c:v>34.0</c:v>
                </c:pt>
                <c:pt idx="5">
                  <c:v>6.0</c:v>
                </c:pt>
                <c:pt idx="6">
                  <c:v>35.0</c:v>
                </c:pt>
                <c:pt idx="7">
                  <c:v>560.0</c:v>
                </c:pt>
                <c:pt idx="8">
                  <c:v>27.0</c:v>
                </c:pt>
                <c:pt idx="9">
                  <c:v>11.0</c:v>
                </c:pt>
                <c:pt idx="10">
                  <c:v>9.0</c:v>
                </c:pt>
                <c:pt idx="11">
                  <c:v>52.0</c:v>
                </c:pt>
                <c:pt idx="12">
                  <c:v>7.0</c:v>
                </c:pt>
                <c:pt idx="13">
                  <c:v>814.0</c:v>
                </c:pt>
                <c:pt idx="14">
                  <c:v>1674.0</c:v>
                </c:pt>
                <c:pt idx="15">
                  <c:v>23.0</c:v>
                </c:pt>
                <c:pt idx="16">
                  <c:v>11.0</c:v>
                </c:pt>
                <c:pt idx="17">
                  <c:v>4710.0</c:v>
                </c:pt>
                <c:pt idx="18">
                  <c:v>182.0</c:v>
                </c:pt>
                <c:pt idx="19">
                  <c:v>11.0</c:v>
                </c:pt>
                <c:pt idx="20">
                  <c:v>13.0</c:v>
                </c:pt>
                <c:pt idx="21">
                  <c:v>53.0</c:v>
                </c:pt>
                <c:pt idx="22">
                  <c:v>100.0</c:v>
                </c:pt>
                <c:pt idx="23">
                  <c:v>182.0</c:v>
                </c:pt>
                <c:pt idx="24">
                  <c:v>11.0</c:v>
                </c:pt>
                <c:pt idx="25">
                  <c:v>182.0</c:v>
                </c:pt>
                <c:pt idx="26">
                  <c:v>2253.0</c:v>
                </c:pt>
                <c:pt idx="27">
                  <c:v>59.0</c:v>
                </c:pt>
                <c:pt idx="28">
                  <c:v>47.0</c:v>
                </c:pt>
                <c:pt idx="29">
                  <c:v>460.0</c:v>
                </c:pt>
                <c:pt idx="30">
                  <c:v>182.0</c:v>
                </c:pt>
                <c:pt idx="31">
                  <c:v>4.0</c:v>
                </c:pt>
                <c:pt idx="32">
                  <c:v>2.0</c:v>
                </c:pt>
                <c:pt idx="33">
                  <c:v>264.0</c:v>
                </c:pt>
                <c:pt idx="34">
                  <c:v>63.0</c:v>
                </c:pt>
                <c:pt idx="35">
                  <c:v>2.0</c:v>
                </c:pt>
                <c:pt idx="36">
                  <c:v>159.0</c:v>
                </c:pt>
                <c:pt idx="37">
                  <c:v>1859.0</c:v>
                </c:pt>
                <c:pt idx="38">
                  <c:v>4.0</c:v>
                </c:pt>
                <c:pt idx="39">
                  <c:v>216.0</c:v>
                </c:pt>
                <c:pt idx="40">
                  <c:v>366.0</c:v>
                </c:pt>
                <c:pt idx="41">
                  <c:v>61.0</c:v>
                </c:pt>
                <c:pt idx="42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460328"/>
        <c:axId val="-2123457320"/>
      </c:barChart>
      <c:catAx>
        <c:axId val="-212346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457320"/>
        <c:crosses val="autoZero"/>
        <c:auto val="1"/>
        <c:lblAlgn val="ctr"/>
        <c:lblOffset val="100"/>
        <c:noMultiLvlLbl val="0"/>
      </c:catAx>
      <c:valAx>
        <c:axId val="-21234573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34603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5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detected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Sheet1!$A$2:$A$66</c:f>
              <c:strCache>
                <c:ptCount val="65"/>
                <c:pt idx="0">
                  <c:v>/AND2_12/OUT</c:v>
                </c:pt>
                <c:pt idx="1">
                  <c:v>/AND2_79/OUT</c:v>
                </c:pt>
                <c:pt idx="2">
                  <c:v>/AND2_87/OUT</c:v>
                </c:pt>
                <c:pt idx="3">
                  <c:v>/AND2_92/OUT</c:v>
                </c:pt>
                <c:pt idx="4">
                  <c:v>/AND3_2/OUT</c:v>
                </c:pt>
                <c:pt idx="5">
                  <c:v>/AND3_15/OUT</c:v>
                </c:pt>
                <c:pt idx="6">
                  <c:v>/AND3_27/OUT</c:v>
                </c:pt>
                <c:pt idx="7">
                  <c:v>/AND3_61/OUT</c:v>
                </c:pt>
                <c:pt idx="8">
                  <c:v>/AND3_63/OUT</c:v>
                </c:pt>
                <c:pt idx="9">
                  <c:v>/AND3_67/OUT</c:v>
                </c:pt>
                <c:pt idx="10">
                  <c:v>/AND3_80/OUT</c:v>
                </c:pt>
                <c:pt idx="11">
                  <c:v>/AND3_84/OUT</c:v>
                </c:pt>
                <c:pt idx="12">
                  <c:v>/AND3_98/OUT</c:v>
                </c:pt>
                <c:pt idx="13">
                  <c:v>/AND3_110/OUT</c:v>
                </c:pt>
                <c:pt idx="14">
                  <c:v>/AND3_141/OUT</c:v>
                </c:pt>
                <c:pt idx="15">
                  <c:v>/AND3_147/OUT</c:v>
                </c:pt>
                <c:pt idx="16">
                  <c:v>/AND4_6/OUT</c:v>
                </c:pt>
                <c:pt idx="17">
                  <c:v>/AND4_9/OUT</c:v>
                </c:pt>
                <c:pt idx="18">
                  <c:v>/AND4_15/OUT</c:v>
                </c:pt>
                <c:pt idx="19">
                  <c:v>/AND4_26/OUT</c:v>
                </c:pt>
                <c:pt idx="20">
                  <c:v>/AND4_46/OUT</c:v>
                </c:pt>
                <c:pt idx="21">
                  <c:v>/AND4_48/OUT</c:v>
                </c:pt>
                <c:pt idx="22">
                  <c:v>/AND4_66/OUT</c:v>
                </c:pt>
                <c:pt idx="23">
                  <c:v>/AND4_67/OUT</c:v>
                </c:pt>
                <c:pt idx="24">
                  <c:v>/AND4_77/OUT</c:v>
                </c:pt>
                <c:pt idx="25">
                  <c:v>/AND4_79/OUT</c:v>
                </c:pt>
                <c:pt idx="26">
                  <c:v>/AND4_86/OUT</c:v>
                </c:pt>
                <c:pt idx="27">
                  <c:v>/AND4_88/OUT</c:v>
                </c:pt>
                <c:pt idx="28">
                  <c:v>/AND4_91/OUT</c:v>
                </c:pt>
                <c:pt idx="29">
                  <c:v>/AND4_98/OUT</c:v>
                </c:pt>
                <c:pt idx="30">
                  <c:v>/AND4_105/OUT</c:v>
                </c:pt>
                <c:pt idx="31">
                  <c:v>/AND4_117/OUT</c:v>
                </c:pt>
                <c:pt idx="32">
                  <c:v>/AND4_118/OUT</c:v>
                </c:pt>
                <c:pt idx="33">
                  <c:v>/AND4_120/OUT</c:v>
                </c:pt>
                <c:pt idx="34">
                  <c:v>/AND4_126/OUT</c:v>
                </c:pt>
                <c:pt idx="35">
                  <c:v>/AND4_128/OUT</c:v>
                </c:pt>
                <c:pt idx="36">
                  <c:v>/AND4_131/OUT</c:v>
                </c:pt>
                <c:pt idx="37">
                  <c:v>/AND4_136/OUT</c:v>
                </c:pt>
                <c:pt idx="38">
                  <c:v>/AND4_143/OUT</c:v>
                </c:pt>
                <c:pt idx="39">
                  <c:v>/AND4_144/OUT</c:v>
                </c:pt>
                <c:pt idx="40">
                  <c:v>/AND4_151/OUT</c:v>
                </c:pt>
                <c:pt idx="41">
                  <c:v>/AND4_161/OUT</c:v>
                </c:pt>
                <c:pt idx="42">
                  <c:v>/AND4_163/OUT</c:v>
                </c:pt>
                <c:pt idx="43">
                  <c:v>/AND4_165/OUT</c:v>
                </c:pt>
                <c:pt idx="44">
                  <c:v>/AND4_183/OUT</c:v>
                </c:pt>
                <c:pt idx="45">
                  <c:v>/AND4_196/OUT</c:v>
                </c:pt>
                <c:pt idx="46">
                  <c:v>/NAND2_25/OUT</c:v>
                </c:pt>
                <c:pt idx="47">
                  <c:v>/NAND3_69/OUT</c:v>
                </c:pt>
                <c:pt idx="48">
                  <c:v>/NAND3_71/OUT</c:v>
                </c:pt>
                <c:pt idx="49">
                  <c:v>/NAND4_46/OUT</c:v>
                </c:pt>
                <c:pt idx="50">
                  <c:v>/NAND4_58/OUT</c:v>
                </c:pt>
                <c:pt idx="51">
                  <c:v>/NAND4_65/OUT</c:v>
                </c:pt>
                <c:pt idx="52">
                  <c:v>/NAND4_70/OUT</c:v>
                </c:pt>
                <c:pt idx="53">
                  <c:v>/NOR3_17/OUT</c:v>
                </c:pt>
                <c:pt idx="54">
                  <c:v>/NOR3_51/OUT</c:v>
                </c:pt>
                <c:pt idx="55">
                  <c:v>/OR3_20/OUT</c:v>
                </c:pt>
                <c:pt idx="56">
                  <c:v>/OR3_21/OUT</c:v>
                </c:pt>
                <c:pt idx="57">
                  <c:v>/OR3_30/OUT</c:v>
                </c:pt>
                <c:pt idx="58">
                  <c:v>/OR3_35/OUT</c:v>
                </c:pt>
                <c:pt idx="59">
                  <c:v>/OR3_37/OUT</c:v>
                </c:pt>
                <c:pt idx="60">
                  <c:v>/OR3_43/OUT</c:v>
                </c:pt>
                <c:pt idx="61">
                  <c:v>/OR3_44/OUT</c:v>
                </c:pt>
                <c:pt idx="62">
                  <c:v>/OR3_45/OUT</c:v>
                </c:pt>
                <c:pt idx="63">
                  <c:v>/OR3_49/OUT</c:v>
                </c:pt>
                <c:pt idx="64">
                  <c:v>/OR4_40/OUT</c:v>
                </c:pt>
              </c:strCache>
            </c:str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72.0</c:v>
                </c:pt>
                <c:pt idx="1">
                  <c:v>80.0</c:v>
                </c:pt>
                <c:pt idx="2">
                  <c:v>498.0</c:v>
                </c:pt>
                <c:pt idx="3">
                  <c:v>195.0</c:v>
                </c:pt>
                <c:pt idx="4">
                  <c:v>19.0</c:v>
                </c:pt>
                <c:pt idx="5">
                  <c:v>33.0</c:v>
                </c:pt>
                <c:pt idx="6">
                  <c:v>51.0</c:v>
                </c:pt>
                <c:pt idx="7">
                  <c:v>67.0</c:v>
                </c:pt>
                <c:pt idx="8">
                  <c:v>42.0</c:v>
                </c:pt>
                <c:pt idx="9">
                  <c:v>249.0</c:v>
                </c:pt>
                <c:pt idx="10">
                  <c:v>363.0</c:v>
                </c:pt>
                <c:pt idx="11">
                  <c:v>15.0</c:v>
                </c:pt>
                <c:pt idx="12">
                  <c:v>18.0</c:v>
                </c:pt>
                <c:pt idx="13">
                  <c:v>27.0</c:v>
                </c:pt>
                <c:pt idx="14">
                  <c:v>72.0</c:v>
                </c:pt>
                <c:pt idx="15">
                  <c:v>5.0</c:v>
                </c:pt>
                <c:pt idx="16">
                  <c:v>15.0</c:v>
                </c:pt>
                <c:pt idx="17">
                  <c:v>7.0</c:v>
                </c:pt>
                <c:pt idx="18">
                  <c:v>534.0</c:v>
                </c:pt>
                <c:pt idx="19">
                  <c:v>9.0</c:v>
                </c:pt>
                <c:pt idx="20">
                  <c:v>1259.0</c:v>
                </c:pt>
                <c:pt idx="21">
                  <c:v>3.0</c:v>
                </c:pt>
                <c:pt idx="22">
                  <c:v>14.0</c:v>
                </c:pt>
                <c:pt idx="23">
                  <c:v>1422.0</c:v>
                </c:pt>
                <c:pt idx="24">
                  <c:v>257.0</c:v>
                </c:pt>
                <c:pt idx="25">
                  <c:v>5.0</c:v>
                </c:pt>
                <c:pt idx="26">
                  <c:v>127.0</c:v>
                </c:pt>
                <c:pt idx="27">
                  <c:v>416.0</c:v>
                </c:pt>
                <c:pt idx="28">
                  <c:v>1.0</c:v>
                </c:pt>
                <c:pt idx="29">
                  <c:v>8.0</c:v>
                </c:pt>
                <c:pt idx="30">
                  <c:v>24.0</c:v>
                </c:pt>
                <c:pt idx="31">
                  <c:v>1.0</c:v>
                </c:pt>
                <c:pt idx="32">
                  <c:v>22.0</c:v>
                </c:pt>
                <c:pt idx="33">
                  <c:v>5.0</c:v>
                </c:pt>
                <c:pt idx="34">
                  <c:v>127.0</c:v>
                </c:pt>
                <c:pt idx="35">
                  <c:v>20.0</c:v>
                </c:pt>
                <c:pt idx="36">
                  <c:v>11.0</c:v>
                </c:pt>
                <c:pt idx="37">
                  <c:v>6.0</c:v>
                </c:pt>
                <c:pt idx="38">
                  <c:v>127.0</c:v>
                </c:pt>
                <c:pt idx="39">
                  <c:v>205.0</c:v>
                </c:pt>
                <c:pt idx="40">
                  <c:v>1.0</c:v>
                </c:pt>
                <c:pt idx="41">
                  <c:v>147.0</c:v>
                </c:pt>
                <c:pt idx="42">
                  <c:v>9.0</c:v>
                </c:pt>
                <c:pt idx="43">
                  <c:v>28.0</c:v>
                </c:pt>
                <c:pt idx="44">
                  <c:v>129.0</c:v>
                </c:pt>
                <c:pt idx="45">
                  <c:v>234.0</c:v>
                </c:pt>
                <c:pt idx="46">
                  <c:v>3.0</c:v>
                </c:pt>
                <c:pt idx="47">
                  <c:v>8.0</c:v>
                </c:pt>
                <c:pt idx="48">
                  <c:v>140.0</c:v>
                </c:pt>
                <c:pt idx="49">
                  <c:v>5.0</c:v>
                </c:pt>
                <c:pt idx="50">
                  <c:v>9.0</c:v>
                </c:pt>
                <c:pt idx="51">
                  <c:v>1009.0</c:v>
                </c:pt>
                <c:pt idx="52">
                  <c:v>810.0</c:v>
                </c:pt>
                <c:pt idx="53">
                  <c:v>6.0</c:v>
                </c:pt>
                <c:pt idx="54">
                  <c:v>40.0</c:v>
                </c:pt>
                <c:pt idx="55">
                  <c:v>86.0</c:v>
                </c:pt>
                <c:pt idx="56">
                  <c:v>210.0</c:v>
                </c:pt>
                <c:pt idx="57">
                  <c:v>5.0</c:v>
                </c:pt>
                <c:pt idx="58">
                  <c:v>17.0</c:v>
                </c:pt>
                <c:pt idx="59">
                  <c:v>1.0</c:v>
                </c:pt>
                <c:pt idx="60">
                  <c:v>63.0</c:v>
                </c:pt>
                <c:pt idx="61">
                  <c:v>2.0</c:v>
                </c:pt>
                <c:pt idx="62">
                  <c:v>26.0</c:v>
                </c:pt>
                <c:pt idx="63">
                  <c:v>202.0</c:v>
                </c:pt>
                <c:pt idx="64">
                  <c:v>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0702664"/>
        <c:axId val="-2030699624"/>
      </c:barChart>
      <c:catAx>
        <c:axId val="-203070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030699624"/>
        <c:crosses val="autoZero"/>
        <c:auto val="1"/>
        <c:lblAlgn val="ctr"/>
        <c:lblOffset val="100"/>
        <c:noMultiLvlLbl val="0"/>
      </c:catAx>
      <c:valAx>
        <c:axId val="-2030699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03070266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5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detected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/AND2_12/OUT</c:v>
                </c:pt>
                <c:pt idx="1">
                  <c:v>/AND2_79/OUT</c:v>
                </c:pt>
                <c:pt idx="2">
                  <c:v>/AND2_92/OUT</c:v>
                </c:pt>
                <c:pt idx="3">
                  <c:v>/AND3_0/OUT</c:v>
                </c:pt>
                <c:pt idx="4">
                  <c:v>/AND3_4/OUT</c:v>
                </c:pt>
                <c:pt idx="5">
                  <c:v>/AND3_15/OUT</c:v>
                </c:pt>
                <c:pt idx="6">
                  <c:v>/AND3_61/OUT</c:v>
                </c:pt>
                <c:pt idx="7">
                  <c:v>/AND3_63/OUT</c:v>
                </c:pt>
                <c:pt idx="8">
                  <c:v>/AND3_98/OUT</c:v>
                </c:pt>
                <c:pt idx="9">
                  <c:v>/AND3_100/OUT</c:v>
                </c:pt>
                <c:pt idx="10">
                  <c:v>/AND3_141/OUT</c:v>
                </c:pt>
                <c:pt idx="11">
                  <c:v>/AND3_160/OUT</c:v>
                </c:pt>
                <c:pt idx="12">
                  <c:v>/AND4_51/OUT</c:v>
                </c:pt>
                <c:pt idx="13">
                  <c:v>/AND4_67/OUT</c:v>
                </c:pt>
                <c:pt idx="14">
                  <c:v>/AND4_86/OUT</c:v>
                </c:pt>
                <c:pt idx="15">
                  <c:v>/AND4_91/OUT</c:v>
                </c:pt>
                <c:pt idx="16">
                  <c:v>/AND4_117/OUT</c:v>
                </c:pt>
                <c:pt idx="17">
                  <c:v>/AND4_126/OUT</c:v>
                </c:pt>
                <c:pt idx="18">
                  <c:v>/AND4_131/OUT</c:v>
                </c:pt>
                <c:pt idx="19">
                  <c:v>/AND4_143/OUT</c:v>
                </c:pt>
                <c:pt idx="20">
                  <c:v>/AND4_161/OUT</c:v>
                </c:pt>
                <c:pt idx="21">
                  <c:v>/AND4_163/OUT</c:v>
                </c:pt>
                <c:pt idx="22">
                  <c:v>/AND4_183/OUT</c:v>
                </c:pt>
                <c:pt idx="23">
                  <c:v>/AND4_196/OUT</c:v>
                </c:pt>
                <c:pt idx="24">
                  <c:v>/NOR3_17/OUT</c:v>
                </c:pt>
                <c:pt idx="25">
                  <c:v>/NOR3_51/OUT</c:v>
                </c:pt>
                <c:pt idx="26">
                  <c:v>/OR3_21/OUT</c:v>
                </c:pt>
                <c:pt idx="27">
                  <c:v>/OR3_28/OUT</c:v>
                </c:pt>
                <c:pt idx="28">
                  <c:v>/OR4_16/OUT</c:v>
                </c:pt>
                <c:pt idx="29">
                  <c:v>/OR4_73/OUT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88.0</c:v>
                </c:pt>
                <c:pt idx="1">
                  <c:v>109.0</c:v>
                </c:pt>
                <c:pt idx="2">
                  <c:v>211.0</c:v>
                </c:pt>
                <c:pt idx="3">
                  <c:v>34.0</c:v>
                </c:pt>
                <c:pt idx="4">
                  <c:v>6.0</c:v>
                </c:pt>
                <c:pt idx="5">
                  <c:v>35.0</c:v>
                </c:pt>
                <c:pt idx="6">
                  <c:v>560.0</c:v>
                </c:pt>
                <c:pt idx="7">
                  <c:v>27.0</c:v>
                </c:pt>
                <c:pt idx="8">
                  <c:v>11.0</c:v>
                </c:pt>
                <c:pt idx="9">
                  <c:v>9.0</c:v>
                </c:pt>
                <c:pt idx="10">
                  <c:v>52.0</c:v>
                </c:pt>
                <c:pt idx="11">
                  <c:v>7.0</c:v>
                </c:pt>
                <c:pt idx="12">
                  <c:v>23.0</c:v>
                </c:pt>
                <c:pt idx="13">
                  <c:v>11.0</c:v>
                </c:pt>
                <c:pt idx="14">
                  <c:v>182.0</c:v>
                </c:pt>
                <c:pt idx="15">
                  <c:v>11.0</c:v>
                </c:pt>
                <c:pt idx="16">
                  <c:v>53.0</c:v>
                </c:pt>
                <c:pt idx="17">
                  <c:v>182.0</c:v>
                </c:pt>
                <c:pt idx="18">
                  <c:v>11.0</c:v>
                </c:pt>
                <c:pt idx="19">
                  <c:v>182.0</c:v>
                </c:pt>
                <c:pt idx="20">
                  <c:v>2253.0</c:v>
                </c:pt>
                <c:pt idx="21">
                  <c:v>59.0</c:v>
                </c:pt>
                <c:pt idx="22">
                  <c:v>47.0</c:v>
                </c:pt>
                <c:pt idx="23">
                  <c:v>182.0</c:v>
                </c:pt>
                <c:pt idx="24">
                  <c:v>2.0</c:v>
                </c:pt>
                <c:pt idx="25">
                  <c:v>159.0</c:v>
                </c:pt>
                <c:pt idx="26">
                  <c:v>4.0</c:v>
                </c:pt>
                <c:pt idx="27">
                  <c:v>216.0</c:v>
                </c:pt>
                <c:pt idx="28">
                  <c:v>61.0</c:v>
                </c:pt>
                <c:pt idx="29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6393544"/>
        <c:axId val="-2086025464"/>
      </c:barChart>
      <c:catAx>
        <c:axId val="-203639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086025464"/>
        <c:crosses val="autoZero"/>
        <c:auto val="1"/>
        <c:lblAlgn val="ctr"/>
        <c:lblOffset val="100"/>
        <c:noMultiLvlLbl val="0"/>
      </c:catAx>
      <c:valAx>
        <c:axId val="-20860254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03639354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5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detected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Sheet1!$A$2:$A$53</c:f>
              <c:strCache>
                <c:ptCount val="52"/>
                <c:pt idx="0">
                  <c:v>/AND2_12/OUT</c:v>
                </c:pt>
                <c:pt idx="1">
                  <c:v>/AND2_79/OUT</c:v>
                </c:pt>
                <c:pt idx="2">
                  <c:v>/AND2_92/OUT</c:v>
                </c:pt>
                <c:pt idx="3">
                  <c:v>/AND3_2/OUT</c:v>
                </c:pt>
                <c:pt idx="4">
                  <c:v>/AND3_4/OUT</c:v>
                </c:pt>
                <c:pt idx="5">
                  <c:v>/AND3_15/OUT</c:v>
                </c:pt>
                <c:pt idx="6">
                  <c:v>/AND3_27/OUT</c:v>
                </c:pt>
                <c:pt idx="7">
                  <c:v>/AND3_61/OUT</c:v>
                </c:pt>
                <c:pt idx="8">
                  <c:v>/AND3_63/OUT</c:v>
                </c:pt>
                <c:pt idx="9">
                  <c:v>/AND3_84/OUT</c:v>
                </c:pt>
                <c:pt idx="10">
                  <c:v>/AND3_98/OUT</c:v>
                </c:pt>
                <c:pt idx="11">
                  <c:v>/AND3_110/OUT</c:v>
                </c:pt>
                <c:pt idx="12">
                  <c:v>/AND3_141/OUT</c:v>
                </c:pt>
                <c:pt idx="13">
                  <c:v>/AND4_6/OUT</c:v>
                </c:pt>
                <c:pt idx="14">
                  <c:v>/AND4_9/OUT</c:v>
                </c:pt>
                <c:pt idx="15">
                  <c:v>/AND4_35/OUT</c:v>
                </c:pt>
                <c:pt idx="16">
                  <c:v>/AND4_48/OUT</c:v>
                </c:pt>
                <c:pt idx="17">
                  <c:v>/AND4_66/OUT</c:v>
                </c:pt>
                <c:pt idx="18">
                  <c:v>/AND4_67/OUT</c:v>
                </c:pt>
                <c:pt idx="19">
                  <c:v>/AND4_77/OUT</c:v>
                </c:pt>
                <c:pt idx="20">
                  <c:v>/AND4_79/OUT</c:v>
                </c:pt>
                <c:pt idx="21">
                  <c:v>/AND4_86/OUT</c:v>
                </c:pt>
                <c:pt idx="22">
                  <c:v>/AND4_87/OUT</c:v>
                </c:pt>
                <c:pt idx="23">
                  <c:v>/AND4_88/OUT</c:v>
                </c:pt>
                <c:pt idx="24">
                  <c:v>/AND4_91/OUT</c:v>
                </c:pt>
                <c:pt idx="25">
                  <c:v>/AND4_105/OUT</c:v>
                </c:pt>
                <c:pt idx="26">
                  <c:v>/AND4_117/OUT</c:v>
                </c:pt>
                <c:pt idx="27">
                  <c:v>/AND4_126/OUT</c:v>
                </c:pt>
                <c:pt idx="28">
                  <c:v>/AND4_128/OUT</c:v>
                </c:pt>
                <c:pt idx="29">
                  <c:v>/AND4_131/OUT</c:v>
                </c:pt>
                <c:pt idx="30">
                  <c:v>/AND4_136/OUT</c:v>
                </c:pt>
                <c:pt idx="31">
                  <c:v>/AND4_143/OUT</c:v>
                </c:pt>
                <c:pt idx="32">
                  <c:v>/AND4_144/OUT</c:v>
                </c:pt>
                <c:pt idx="33">
                  <c:v>/AND4_151/OUT</c:v>
                </c:pt>
                <c:pt idx="34">
                  <c:v>/AND4_161/OUT</c:v>
                </c:pt>
                <c:pt idx="35">
                  <c:v>/AND4_163/OUT</c:v>
                </c:pt>
                <c:pt idx="36">
                  <c:v>/AND4_165/OUT</c:v>
                </c:pt>
                <c:pt idx="37">
                  <c:v>/AND4_183/OUT</c:v>
                </c:pt>
                <c:pt idx="38">
                  <c:v>/AND4_196/OUT</c:v>
                </c:pt>
                <c:pt idx="39">
                  <c:v>/NAND3_69/OUT</c:v>
                </c:pt>
                <c:pt idx="40">
                  <c:v>/NAND4_46/OUT</c:v>
                </c:pt>
                <c:pt idx="41">
                  <c:v>/NAND4_58/OUT</c:v>
                </c:pt>
                <c:pt idx="42">
                  <c:v>/NOR3_17/OUT</c:v>
                </c:pt>
                <c:pt idx="43">
                  <c:v>/NOR3_51/OUT</c:v>
                </c:pt>
                <c:pt idx="44">
                  <c:v>/OR3_20/OUT</c:v>
                </c:pt>
                <c:pt idx="45">
                  <c:v>/OR3_21/OUT</c:v>
                </c:pt>
                <c:pt idx="46">
                  <c:v>/OR3_35/OUT</c:v>
                </c:pt>
                <c:pt idx="47">
                  <c:v>/OR3_37/OUT</c:v>
                </c:pt>
                <c:pt idx="48">
                  <c:v>/OR3_43/OUT</c:v>
                </c:pt>
                <c:pt idx="49">
                  <c:v>/OR3_44/OUT</c:v>
                </c:pt>
                <c:pt idx="50">
                  <c:v>/OR3_45/OUT</c:v>
                </c:pt>
                <c:pt idx="51">
                  <c:v>/OR4_40/OUT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72.0</c:v>
                </c:pt>
                <c:pt idx="1">
                  <c:v>80.0</c:v>
                </c:pt>
                <c:pt idx="2">
                  <c:v>195.0</c:v>
                </c:pt>
                <c:pt idx="3">
                  <c:v>19.0</c:v>
                </c:pt>
                <c:pt idx="4">
                  <c:v>9.0</c:v>
                </c:pt>
                <c:pt idx="5">
                  <c:v>33.0</c:v>
                </c:pt>
                <c:pt idx="6">
                  <c:v>51.0</c:v>
                </c:pt>
                <c:pt idx="7">
                  <c:v>67.0</c:v>
                </c:pt>
                <c:pt idx="8">
                  <c:v>42.0</c:v>
                </c:pt>
                <c:pt idx="9">
                  <c:v>15.0</c:v>
                </c:pt>
                <c:pt idx="10">
                  <c:v>18.0</c:v>
                </c:pt>
                <c:pt idx="11">
                  <c:v>27.0</c:v>
                </c:pt>
                <c:pt idx="12">
                  <c:v>72.0</c:v>
                </c:pt>
                <c:pt idx="13">
                  <c:v>15.0</c:v>
                </c:pt>
                <c:pt idx="14">
                  <c:v>7.0</c:v>
                </c:pt>
                <c:pt idx="15">
                  <c:v>16.0</c:v>
                </c:pt>
                <c:pt idx="16">
                  <c:v>3.0</c:v>
                </c:pt>
                <c:pt idx="17">
                  <c:v>14.0</c:v>
                </c:pt>
                <c:pt idx="18">
                  <c:v>1422.0</c:v>
                </c:pt>
                <c:pt idx="19">
                  <c:v>257.0</c:v>
                </c:pt>
                <c:pt idx="20">
                  <c:v>5.0</c:v>
                </c:pt>
                <c:pt idx="21">
                  <c:v>127.0</c:v>
                </c:pt>
                <c:pt idx="22">
                  <c:v>2.0</c:v>
                </c:pt>
                <c:pt idx="23">
                  <c:v>416.0</c:v>
                </c:pt>
                <c:pt idx="24">
                  <c:v>1.0</c:v>
                </c:pt>
                <c:pt idx="25">
                  <c:v>24.0</c:v>
                </c:pt>
                <c:pt idx="26">
                  <c:v>1.0</c:v>
                </c:pt>
                <c:pt idx="27">
                  <c:v>127.0</c:v>
                </c:pt>
                <c:pt idx="28">
                  <c:v>20.0</c:v>
                </c:pt>
                <c:pt idx="29">
                  <c:v>11.0</c:v>
                </c:pt>
                <c:pt idx="30">
                  <c:v>6.0</c:v>
                </c:pt>
                <c:pt idx="31">
                  <c:v>127.0</c:v>
                </c:pt>
                <c:pt idx="32">
                  <c:v>205.0</c:v>
                </c:pt>
                <c:pt idx="33">
                  <c:v>1.0</c:v>
                </c:pt>
                <c:pt idx="34">
                  <c:v>147.0</c:v>
                </c:pt>
                <c:pt idx="35">
                  <c:v>9.0</c:v>
                </c:pt>
                <c:pt idx="36">
                  <c:v>28.0</c:v>
                </c:pt>
                <c:pt idx="37">
                  <c:v>129.0</c:v>
                </c:pt>
                <c:pt idx="38">
                  <c:v>234.0</c:v>
                </c:pt>
                <c:pt idx="39">
                  <c:v>8.0</c:v>
                </c:pt>
                <c:pt idx="40">
                  <c:v>5.0</c:v>
                </c:pt>
                <c:pt idx="41">
                  <c:v>9.0</c:v>
                </c:pt>
                <c:pt idx="42">
                  <c:v>6.0</c:v>
                </c:pt>
                <c:pt idx="43">
                  <c:v>40.0</c:v>
                </c:pt>
                <c:pt idx="44">
                  <c:v>86.0</c:v>
                </c:pt>
                <c:pt idx="45">
                  <c:v>210.0</c:v>
                </c:pt>
                <c:pt idx="46">
                  <c:v>17.0</c:v>
                </c:pt>
                <c:pt idx="47">
                  <c:v>1.0</c:v>
                </c:pt>
                <c:pt idx="48">
                  <c:v>63.0</c:v>
                </c:pt>
                <c:pt idx="49">
                  <c:v>2.0</c:v>
                </c:pt>
                <c:pt idx="50">
                  <c:v>26.0</c:v>
                </c:pt>
                <c:pt idx="51">
                  <c:v>129.0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3497576"/>
        <c:axId val="-2092056728"/>
      </c:barChart>
      <c:catAx>
        <c:axId val="-2083497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092056728"/>
        <c:crosses val="autoZero"/>
        <c:auto val="1"/>
        <c:lblAlgn val="ctr"/>
        <c:lblOffset val="100"/>
        <c:noMultiLvlLbl val="0"/>
      </c:catAx>
      <c:valAx>
        <c:axId val="-20920567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08349757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5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71693422953"/>
          <c:y val="0.0655085942831749"/>
          <c:w val="0.546210577296967"/>
          <c:h val="0.469795948598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80 patterns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2.0</c:v>
                </c:pt>
                <c:pt idx="2">
                  <c:v>8.0</c:v>
                </c:pt>
                <c:pt idx="3">
                  <c:v>0.0</c:v>
                </c:pt>
                <c:pt idx="4">
                  <c:v>2.0</c:v>
                </c:pt>
                <c:pt idx="5">
                  <c:v>8.0</c:v>
                </c:pt>
                <c:pt idx="6">
                  <c:v>2.0</c:v>
                </c:pt>
                <c:pt idx="7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99336"/>
        <c:axId val="-2125196296"/>
      </c:barChart>
      <c:catAx>
        <c:axId val="-2125199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196296"/>
        <c:crosses val="autoZero"/>
        <c:auto val="1"/>
        <c:lblAlgn val="ctr"/>
        <c:lblOffset val="100"/>
        <c:noMultiLvlLbl val="0"/>
      </c:catAx>
      <c:valAx>
        <c:axId val="-2125196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199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77057410288"/>
          <c:y val="0.401677591378736"/>
          <c:w val="0.316277792050883"/>
          <c:h val="0.087301410954338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71693422953"/>
          <c:y val="0.0655085942831749"/>
          <c:w val="0.546210577296967"/>
          <c:h val="0.469795948598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115 patterns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1.0</c:v>
                </c:pt>
                <c:pt idx="1">
                  <c:v>40.0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4.0</c:v>
                </c:pt>
                <c:pt idx="7">
                  <c:v>3.0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1464"/>
        <c:axId val="-2125108456"/>
      </c:barChart>
      <c:catAx>
        <c:axId val="-2125111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108456"/>
        <c:crosses val="autoZero"/>
        <c:auto val="1"/>
        <c:lblAlgn val="ctr"/>
        <c:lblOffset val="100"/>
        <c:noMultiLvlLbl val="0"/>
      </c:catAx>
      <c:valAx>
        <c:axId val="-2125108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111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77057410288"/>
          <c:y val="0.401677591378736"/>
          <c:w val="0.316277792050883"/>
          <c:h val="0.087301410954338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71693422953"/>
          <c:y val="0.0655085942831749"/>
          <c:w val="0.546210577296967"/>
          <c:h val="0.469795948598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205 patterns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</c:v>
                </c:pt>
                <c:pt idx="1">
                  <c:v>2.0</c:v>
                </c:pt>
                <c:pt idx="2">
                  <c:v>2.0</c:v>
                </c:pt>
                <c:pt idx="3">
                  <c:v>0.0</c:v>
                </c:pt>
                <c:pt idx="4">
                  <c:v>38.0</c:v>
                </c:pt>
                <c:pt idx="5">
                  <c:v>4.0</c:v>
                </c:pt>
                <c:pt idx="6">
                  <c:v>19.0</c:v>
                </c:pt>
                <c:pt idx="7">
                  <c:v>11.0</c:v>
                </c:pt>
                <c:pt idx="8">
                  <c:v>12.0</c:v>
                </c:pt>
                <c:pt idx="9">
                  <c:v>15.0</c:v>
                </c:pt>
                <c:pt idx="10">
                  <c:v>46.0</c:v>
                </c:pt>
                <c:pt idx="11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003256"/>
        <c:axId val="-2125000248"/>
      </c:barChart>
      <c:catAx>
        <c:axId val="-2125003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000248"/>
        <c:crosses val="autoZero"/>
        <c:auto val="1"/>
        <c:lblAlgn val="ctr"/>
        <c:lblOffset val="100"/>
        <c:noMultiLvlLbl val="0"/>
      </c:catAx>
      <c:valAx>
        <c:axId val="-2125000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003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77057410288"/>
          <c:y val="0.401677591378736"/>
          <c:w val="0.316277792050883"/>
          <c:h val="0.087301410954338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571693422953"/>
          <c:y val="0.0655085942831749"/>
          <c:w val="0.791365388413633"/>
          <c:h val="0.711148134078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5000 patterns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192.0</c:v>
                </c:pt>
                <c:pt idx="1">
                  <c:v>0.0</c:v>
                </c:pt>
                <c:pt idx="2">
                  <c:v>163.0</c:v>
                </c:pt>
                <c:pt idx="3">
                  <c:v>1.0</c:v>
                </c:pt>
                <c:pt idx="4">
                  <c:v>1038.0</c:v>
                </c:pt>
                <c:pt idx="5">
                  <c:v>28.0</c:v>
                </c:pt>
                <c:pt idx="6">
                  <c:v>423.0</c:v>
                </c:pt>
                <c:pt idx="7">
                  <c:v>403.0</c:v>
                </c:pt>
                <c:pt idx="8">
                  <c:v>0.0</c:v>
                </c:pt>
                <c:pt idx="9">
                  <c:v>0.0</c:v>
                </c:pt>
                <c:pt idx="10">
                  <c:v>829.0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10000 patterns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351.0</c:v>
                </c:pt>
                <c:pt idx="1">
                  <c:v>0.0</c:v>
                </c:pt>
                <c:pt idx="2">
                  <c:v>335.0</c:v>
                </c:pt>
                <c:pt idx="3">
                  <c:v>4.0</c:v>
                </c:pt>
                <c:pt idx="4">
                  <c:v>2129.0</c:v>
                </c:pt>
                <c:pt idx="5">
                  <c:v>40.0</c:v>
                </c:pt>
                <c:pt idx="6">
                  <c:v>862.0</c:v>
                </c:pt>
                <c:pt idx="7">
                  <c:v>780.0</c:v>
                </c:pt>
                <c:pt idx="8">
                  <c:v>4.0</c:v>
                </c:pt>
                <c:pt idx="9">
                  <c:v>0.0</c:v>
                </c:pt>
                <c:pt idx="10">
                  <c:v>1585.0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764888"/>
        <c:axId val="-2124761944"/>
      </c:barChart>
      <c:catAx>
        <c:axId val="-2124764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761944"/>
        <c:crosses val="autoZero"/>
        <c:auto val="1"/>
        <c:lblAlgn val="ctr"/>
        <c:lblOffset val="100"/>
        <c:noMultiLvlLbl val="0"/>
      </c:catAx>
      <c:valAx>
        <c:axId val="-2124761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764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7078503623054"/>
          <c:y val="0.866956538879193"/>
          <c:w val="0.580831585842314"/>
          <c:h val="0.087301410954338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25400"/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0.87</c:v>
                </c:pt>
                <c:pt idx="1">
                  <c:v>0.635</c:v>
                </c:pt>
                <c:pt idx="2">
                  <c:v>0.38</c:v>
                </c:pt>
                <c:pt idx="3">
                  <c:v>0.3</c:v>
                </c:pt>
                <c:pt idx="4">
                  <c:v>0.6933</c:v>
                </c:pt>
                <c:pt idx="5">
                  <c:v>0.6133</c:v>
                </c:pt>
                <c:pt idx="6">
                  <c:v>0.1</c:v>
                </c:pt>
                <c:pt idx="7">
                  <c:v>0.22</c:v>
                </c:pt>
                <c:pt idx="8">
                  <c:v>0.0375</c:v>
                </c:pt>
                <c:pt idx="9">
                  <c:v>0.7333</c:v>
                </c:pt>
                <c:pt idx="10">
                  <c:v>0.55</c:v>
                </c:pt>
                <c:pt idx="11">
                  <c:v>0.6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0.88</c:v>
                </c:pt>
                <c:pt idx="1">
                  <c:v>0.645</c:v>
                </c:pt>
                <c:pt idx="2">
                  <c:v>0.375</c:v>
                </c:pt>
                <c:pt idx="3">
                  <c:v>0.38</c:v>
                </c:pt>
                <c:pt idx="4">
                  <c:v>0.72</c:v>
                </c:pt>
                <c:pt idx="5">
                  <c:v>0.6267</c:v>
                </c:pt>
                <c:pt idx="6">
                  <c:v>0.1</c:v>
                </c:pt>
                <c:pt idx="7">
                  <c:v>0.2</c:v>
                </c:pt>
                <c:pt idx="8">
                  <c:v>0.05</c:v>
                </c:pt>
                <c:pt idx="9">
                  <c:v>0.7667</c:v>
                </c:pt>
                <c:pt idx="10">
                  <c:v>0.55</c:v>
                </c:pt>
                <c:pt idx="11">
                  <c:v>0.6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0.87</c:v>
                </c:pt>
                <c:pt idx="1">
                  <c:v>0.67</c:v>
                </c:pt>
                <c:pt idx="2">
                  <c:v>0.395</c:v>
                </c:pt>
                <c:pt idx="3">
                  <c:v>0.4</c:v>
                </c:pt>
                <c:pt idx="4">
                  <c:v>0.72</c:v>
                </c:pt>
                <c:pt idx="5">
                  <c:v>0.64</c:v>
                </c:pt>
                <c:pt idx="6">
                  <c:v>0.1</c:v>
                </c:pt>
                <c:pt idx="7">
                  <c:v>0.22</c:v>
                </c:pt>
                <c:pt idx="8">
                  <c:v>0.05</c:v>
                </c:pt>
                <c:pt idx="9">
                  <c:v>0.7333</c:v>
                </c:pt>
                <c:pt idx="10">
                  <c:v>0.5833</c:v>
                </c:pt>
                <c:pt idx="11">
                  <c:v>0.6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0.88</c:v>
                </c:pt>
                <c:pt idx="1">
                  <c:v>0.675</c:v>
                </c:pt>
                <c:pt idx="2">
                  <c:v>0.39</c:v>
                </c:pt>
                <c:pt idx="3">
                  <c:v>0.4</c:v>
                </c:pt>
                <c:pt idx="4">
                  <c:v>0.7733</c:v>
                </c:pt>
                <c:pt idx="5">
                  <c:v>0.64</c:v>
                </c:pt>
                <c:pt idx="6">
                  <c:v>0.1</c:v>
                </c:pt>
                <c:pt idx="7">
                  <c:v>0.22</c:v>
                </c:pt>
                <c:pt idx="8">
                  <c:v>0.05</c:v>
                </c:pt>
                <c:pt idx="9">
                  <c:v>0.8</c:v>
                </c:pt>
                <c:pt idx="10">
                  <c:v>0.6167</c:v>
                </c:pt>
                <c:pt idx="11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411288"/>
        <c:axId val="-2125414392"/>
      </c:barChart>
      <c:catAx>
        <c:axId val="-21254112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5414392"/>
        <c:crosses val="autoZero"/>
        <c:auto val="1"/>
        <c:lblAlgn val="ctr"/>
        <c:lblOffset val="100"/>
        <c:noMultiLvlLbl val="0"/>
      </c:catAx>
      <c:valAx>
        <c:axId val="-2125414392"/>
        <c:scaling>
          <c:orientation val="minMax"/>
        </c:scaling>
        <c:delete val="0"/>
        <c:axPos val="l"/>
        <c:majorGridlines/>
        <c:numFmt formatCode="0.00%" sourceLinked="0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5411288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5,000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87.0</c:v>
                </c:pt>
                <c:pt idx="1">
                  <c:v>127.0</c:v>
                </c:pt>
                <c:pt idx="2">
                  <c:v>76.0</c:v>
                </c:pt>
                <c:pt idx="3">
                  <c:v>15.0</c:v>
                </c:pt>
                <c:pt idx="4">
                  <c:v>52.0</c:v>
                </c:pt>
                <c:pt idx="5">
                  <c:v>46.0</c:v>
                </c:pt>
                <c:pt idx="6">
                  <c:v>8.0</c:v>
                </c:pt>
                <c:pt idx="7">
                  <c:v>11.0</c:v>
                </c:pt>
                <c:pt idx="8">
                  <c:v>3.0</c:v>
                </c:pt>
                <c:pt idx="9">
                  <c:v>22.0</c:v>
                </c:pt>
                <c:pt idx="10">
                  <c:v>33.0</c:v>
                </c:pt>
                <c:pt idx="11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88.0</c:v>
                </c:pt>
                <c:pt idx="1">
                  <c:v>129.0</c:v>
                </c:pt>
                <c:pt idx="2">
                  <c:v>75.0</c:v>
                </c:pt>
                <c:pt idx="3">
                  <c:v>19.0</c:v>
                </c:pt>
                <c:pt idx="4">
                  <c:v>54.0</c:v>
                </c:pt>
                <c:pt idx="5">
                  <c:v>47.0</c:v>
                </c:pt>
                <c:pt idx="6">
                  <c:v>8.0</c:v>
                </c:pt>
                <c:pt idx="7">
                  <c:v>10.0</c:v>
                </c:pt>
                <c:pt idx="8">
                  <c:v>4.0</c:v>
                </c:pt>
                <c:pt idx="9">
                  <c:v>23.0</c:v>
                </c:pt>
                <c:pt idx="10">
                  <c:v>33.0</c:v>
                </c:pt>
                <c:pt idx="11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20,000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87.0</c:v>
                </c:pt>
                <c:pt idx="1">
                  <c:v>134.0</c:v>
                </c:pt>
                <c:pt idx="2">
                  <c:v>79.0</c:v>
                </c:pt>
                <c:pt idx="3">
                  <c:v>20.0</c:v>
                </c:pt>
                <c:pt idx="4">
                  <c:v>54.0</c:v>
                </c:pt>
                <c:pt idx="5">
                  <c:v>48.0</c:v>
                </c:pt>
                <c:pt idx="6">
                  <c:v>8.0</c:v>
                </c:pt>
                <c:pt idx="7">
                  <c:v>11.0</c:v>
                </c:pt>
                <c:pt idx="8">
                  <c:v>4.0</c:v>
                </c:pt>
                <c:pt idx="9">
                  <c:v>22.0</c:v>
                </c:pt>
                <c:pt idx="10">
                  <c:v>35.0</c:v>
                </c:pt>
                <c:pt idx="11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40,000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AND2</c:v>
                </c:pt>
                <c:pt idx="1">
                  <c:v>AND3</c:v>
                </c:pt>
                <c:pt idx="2">
                  <c:v>AND4</c:v>
                </c:pt>
                <c:pt idx="3">
                  <c:v>NAND2</c:v>
                </c:pt>
                <c:pt idx="4">
                  <c:v>NAND3</c:v>
                </c:pt>
                <c:pt idx="5">
                  <c:v>NAND4</c:v>
                </c:pt>
                <c:pt idx="6">
                  <c:v>OR2</c:v>
                </c:pt>
                <c:pt idx="7">
                  <c:v>OR3</c:v>
                </c:pt>
                <c:pt idx="8">
                  <c:v>OR4</c:v>
                </c:pt>
                <c:pt idx="9">
                  <c:v>NOR2</c:v>
                </c:pt>
                <c:pt idx="10">
                  <c:v>NOR3</c:v>
                </c:pt>
                <c:pt idx="11">
                  <c:v>NOR4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88.0</c:v>
                </c:pt>
                <c:pt idx="1">
                  <c:v>135.0</c:v>
                </c:pt>
                <c:pt idx="2">
                  <c:v>78.0</c:v>
                </c:pt>
                <c:pt idx="3">
                  <c:v>20.0</c:v>
                </c:pt>
                <c:pt idx="4">
                  <c:v>58.0</c:v>
                </c:pt>
                <c:pt idx="5">
                  <c:v>48.0</c:v>
                </c:pt>
                <c:pt idx="6">
                  <c:v>8.0</c:v>
                </c:pt>
                <c:pt idx="7">
                  <c:v>11.0</c:v>
                </c:pt>
                <c:pt idx="8">
                  <c:v>4.0</c:v>
                </c:pt>
                <c:pt idx="9">
                  <c:v>24.0</c:v>
                </c:pt>
                <c:pt idx="10">
                  <c:v>37.0</c:v>
                </c:pt>
                <c:pt idx="1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452920"/>
        <c:axId val="-2125456024"/>
      </c:barChart>
      <c:catAx>
        <c:axId val="-21254529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5456024"/>
        <c:crosses val="autoZero"/>
        <c:auto val="1"/>
        <c:lblAlgn val="ctr"/>
        <c:lblOffset val="100"/>
        <c:noMultiLvlLbl val="0"/>
      </c:catAx>
      <c:valAx>
        <c:axId val="-2125456024"/>
        <c:scaling>
          <c:orientation val="minMax"/>
          <c:max val="14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2545292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762627756252"/>
          <c:y val="0.0705477169203422"/>
          <c:w val="0.795629783810607"/>
          <c:h val="0.533483316668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Pattern Set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Sheet1!$A$2:$A$5</c:f>
              <c:numCache>
                <c:formatCode>#,##0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  <c:pt idx="3">
                  <c:v>40000.0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486.0</c:v>
                </c:pt>
                <c:pt idx="1">
                  <c:v>496.0</c:v>
                </c:pt>
                <c:pt idx="2">
                  <c:v>508.0</c:v>
                </c:pt>
                <c:pt idx="3">
                  <c:v>517.0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Pattern Set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Sheet1!$A$2:$A$5</c:f>
              <c:numCache>
                <c:formatCode>#,##0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  <c:pt idx="3">
                  <c:v>40000.0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485.0</c:v>
                </c:pt>
                <c:pt idx="1">
                  <c:v>496.0</c:v>
                </c:pt>
                <c:pt idx="2">
                  <c:v>508.0</c:v>
                </c:pt>
                <c:pt idx="3">
                  <c:v>518.0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319304"/>
        <c:axId val="-2124316264"/>
      </c:barChart>
      <c:catAx>
        <c:axId val="-2124319304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316264"/>
        <c:crosses val="autoZero"/>
        <c:auto val="1"/>
        <c:lblAlgn val="ctr"/>
        <c:lblOffset val="100"/>
        <c:noMultiLvlLbl val="0"/>
      </c:catAx>
      <c:valAx>
        <c:axId val="-2124316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4319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3507789434639"/>
          <c:y val="0.797918749768544"/>
          <c:w val="0.719281169016697"/>
          <c:h val="0.1801873865866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3471B-CF9B-4D92-9AA1-FB02F9F342B2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BB64-B81F-4FEF-8A4B-4F42909D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testing flow, it has 5</a:t>
            </a:r>
            <a:r>
              <a:rPr lang="en-US" baseline="0" dirty="0" smtClean="0"/>
              <a:t> steps, the last two steps are most important. The third step(Generate Test Timing Template) is in order to obtaining Scan Chain test timing template ( describe how the scan chain work) and add it into our good-state patterns to make </a:t>
            </a:r>
            <a:r>
              <a:rPr lang="en-US" baseline="0" dirty="0" err="1" smtClean="0"/>
              <a:t>Tessent</a:t>
            </a:r>
            <a:r>
              <a:rPr lang="en-US" baseline="0" dirty="0" smtClean="0"/>
              <a:t> work, in following slides I explain it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9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my thoughts for conclusion and next step work. Maybe you have better ideas you can tell me let me modify.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UDFM support three fault model</a:t>
            </a:r>
            <a:r>
              <a:rPr lang="en-US" baseline="0" dirty="0" smtClean="0"/>
              <a:t>s defined. Here we use two: library cell and instance, Because we pay attention on Cell-aware fault, the Module model we did not employ. This slide shows how UDFM define and work on circuit’s Verilog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 how Scan-chain</a:t>
            </a:r>
            <a:r>
              <a:rPr lang="en-US" baseline="0" dirty="0" smtClean="0"/>
              <a:t> work on circuit’s Verilog and what does timing file for Scan-chain file look like. I think conventioneers are  experts on testing area. Therefore I did not pay more attention on this slide and we don’t have to explain it in deeply.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</a:t>
            </a:r>
            <a:r>
              <a:rPr lang="en-US" baseline="0" dirty="0" smtClean="0"/>
              <a:t> explain the reason why we have “Generate Test Timing Template” step. It has two reasons as showed above. This way is a easy way to let </a:t>
            </a:r>
            <a:r>
              <a:rPr lang="en-US" baseline="0" dirty="0" err="1" smtClean="0"/>
              <a:t>Tesssent</a:t>
            </a:r>
            <a:r>
              <a:rPr lang="en-US" baseline="0" dirty="0" smtClean="0"/>
              <a:t> create timing file for scan-chain. If we want to define the timing file, I think we also can do it but it not good way to do in the current circumstances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show three detail steps in Generate Good-states. Actually the second and third step are worked together. The reason I separate it into two is I want to present it clearly. Here need to notice the pins’ order are different in input patterns and Good-state patterns, the reason is Good-state patterns is for simulating scan-chain circuit.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use time frame expansion</a:t>
            </a:r>
            <a:r>
              <a:rPr lang="en-US" baseline="0" dirty="0" smtClean="0"/>
              <a:t> to explain how did we grab the good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because I 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Yiwen</a:t>
            </a:r>
            <a:r>
              <a:rPr lang="en-US" baseline="0" dirty="0" smtClean="0"/>
              <a:t> code to generate fault detected dictionary, it require all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-patterns in one file not into multiple files, there is one more step between step3 and step4 that </a:t>
            </a:r>
            <a:r>
              <a:rPr lang="en-US" sz="1200" dirty="0" smtClean="0"/>
              <a:t>Creates Cell-Aware simulating patterns into</a:t>
            </a:r>
            <a:r>
              <a:rPr lang="en-US" sz="1200" baseline="0" dirty="0" smtClean="0"/>
              <a:t> one</a:t>
            </a:r>
            <a:r>
              <a:rPr lang="en-US" sz="1200" dirty="0" smtClean="0"/>
              <a:t> file.</a:t>
            </a:r>
            <a:r>
              <a:rPr lang="en-US" sz="1200" baseline="0" dirty="0" smtClean="0"/>
              <a:t> This is code caused one more step, I don’t want to show it up. I can combine it into step 4 in the future 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5BB64-B81F-4FEF-8A4B-4F42909D0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gray">
          <a:xfrm>
            <a:off x="3861" y="2416708"/>
            <a:ext cx="9144000" cy="1588356"/>
          </a:xfrm>
          <a:prstGeom prst="rect">
            <a:avLst/>
          </a:prstGeom>
          <a:solidFill>
            <a:srgbClr val="032B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861" y="4005064"/>
            <a:ext cx="9144000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"/>
          <p:cNvSpPr>
            <a:spLocks noGrp="1" noChangeArrowheads="1"/>
          </p:cNvSpPr>
          <p:nvPr userDrawn="1">
            <p:ph type="ctrTitle"/>
          </p:nvPr>
        </p:nvSpPr>
        <p:spPr bwMode="white">
          <a:xfrm>
            <a:off x="380800" y="3073520"/>
            <a:ext cx="8425285" cy="5715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789912" y="4581128"/>
            <a:ext cx="7279879" cy="6667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pic>
        <p:nvPicPr>
          <p:cNvPr id="3" name="Picture 2" descr="Lyle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1"/>
            <a:ext cx="4104456" cy="726489"/>
          </a:xfrm>
          <a:prstGeom prst="rect">
            <a:avLst/>
          </a:prstGeom>
        </p:spPr>
      </p:pic>
      <p:pic>
        <p:nvPicPr>
          <p:cNvPr id="16" name="Picture 15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95536" y="810401"/>
            <a:ext cx="3816424" cy="1466471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</p:pic>
      <p:pic>
        <p:nvPicPr>
          <p:cNvPr id="18" name="Picture 17" descr="Screen Shot 2013-11-04 at 12.20.24 A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8640"/>
            <a:ext cx="2320204" cy="2088232"/>
          </a:xfrm>
          <a:prstGeom prst="rect">
            <a:avLst/>
          </a:prstGeom>
        </p:spPr>
      </p:pic>
      <p:sp>
        <p:nvSpPr>
          <p:cNvPr id="21" name="Rectangle 17" descr="a1"/>
          <p:cNvSpPr>
            <a:spLocks noChangeArrowheads="1"/>
          </p:cNvSpPr>
          <p:nvPr userDrawn="1"/>
        </p:nvSpPr>
        <p:spPr bwMode="gray">
          <a:xfrm>
            <a:off x="4289016" y="188640"/>
            <a:ext cx="2371216" cy="2088232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669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102"/>
            <a:ext cx="7355160" cy="5236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​​ 7"/>
          <p:cNvCxnSpPr/>
          <p:nvPr userDrawn="1"/>
        </p:nvCxnSpPr>
        <p:spPr>
          <a:xfrm>
            <a:off x="0" y="188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8"/>
          <p:cNvCxnSpPr/>
          <p:nvPr userDrawn="1"/>
        </p:nvCxnSpPr>
        <p:spPr>
          <a:xfrm>
            <a:off x="0" y="341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9"/>
          <p:cNvCxnSpPr/>
          <p:nvPr userDrawn="1"/>
        </p:nvCxnSpPr>
        <p:spPr>
          <a:xfrm>
            <a:off x="0" y="493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 userDrawn="1"/>
        </p:nvCxnSpPr>
        <p:spPr>
          <a:xfrm>
            <a:off x="0" y="645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 11"/>
          <p:cNvCxnSpPr/>
          <p:nvPr userDrawn="1"/>
        </p:nvCxnSpPr>
        <p:spPr>
          <a:xfrm>
            <a:off x="0" y="798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 12"/>
          <p:cNvCxnSpPr/>
          <p:nvPr userDrawn="1"/>
        </p:nvCxnSpPr>
        <p:spPr>
          <a:xfrm>
            <a:off x="0" y="950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 13"/>
          <p:cNvCxnSpPr/>
          <p:nvPr userDrawn="1"/>
        </p:nvCxnSpPr>
        <p:spPr>
          <a:xfrm>
            <a:off x="0" y="1103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 14"/>
          <p:cNvCxnSpPr/>
          <p:nvPr userDrawn="1"/>
        </p:nvCxnSpPr>
        <p:spPr>
          <a:xfrm>
            <a:off x="0" y="1255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 15"/>
          <p:cNvCxnSpPr/>
          <p:nvPr userDrawn="1"/>
        </p:nvCxnSpPr>
        <p:spPr>
          <a:xfrm>
            <a:off x="0" y="1407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​​ 16"/>
          <p:cNvCxnSpPr/>
          <p:nvPr userDrawn="1"/>
        </p:nvCxnSpPr>
        <p:spPr>
          <a:xfrm>
            <a:off x="0" y="1560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 17"/>
          <p:cNvCxnSpPr/>
          <p:nvPr userDrawn="1"/>
        </p:nvCxnSpPr>
        <p:spPr>
          <a:xfrm>
            <a:off x="0" y="1712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​​ 18"/>
          <p:cNvCxnSpPr/>
          <p:nvPr userDrawn="1"/>
        </p:nvCxnSpPr>
        <p:spPr>
          <a:xfrm>
            <a:off x="0" y="1865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 19"/>
          <p:cNvCxnSpPr/>
          <p:nvPr userDrawn="1"/>
        </p:nvCxnSpPr>
        <p:spPr>
          <a:xfrm>
            <a:off x="0" y="2017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 20"/>
          <p:cNvCxnSpPr/>
          <p:nvPr userDrawn="1"/>
        </p:nvCxnSpPr>
        <p:spPr>
          <a:xfrm>
            <a:off x="0" y="2169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​​ 21"/>
          <p:cNvCxnSpPr/>
          <p:nvPr userDrawn="1"/>
        </p:nvCxnSpPr>
        <p:spPr>
          <a:xfrm>
            <a:off x="0" y="2322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/>
          <p:cNvCxnSpPr/>
          <p:nvPr userDrawn="1"/>
        </p:nvCxnSpPr>
        <p:spPr>
          <a:xfrm>
            <a:off x="0" y="2474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 23"/>
          <p:cNvCxnSpPr/>
          <p:nvPr userDrawn="1"/>
        </p:nvCxnSpPr>
        <p:spPr>
          <a:xfrm>
            <a:off x="0" y="2627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/>
          <p:cNvCxnSpPr/>
          <p:nvPr userDrawn="1"/>
        </p:nvCxnSpPr>
        <p:spPr>
          <a:xfrm>
            <a:off x="0" y="2779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25"/>
          <p:cNvCxnSpPr/>
          <p:nvPr userDrawn="1"/>
        </p:nvCxnSpPr>
        <p:spPr>
          <a:xfrm>
            <a:off x="0" y="2931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 26"/>
          <p:cNvCxnSpPr/>
          <p:nvPr userDrawn="1"/>
        </p:nvCxnSpPr>
        <p:spPr>
          <a:xfrm>
            <a:off x="0" y="3084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 27"/>
          <p:cNvCxnSpPr/>
          <p:nvPr userDrawn="1"/>
        </p:nvCxnSpPr>
        <p:spPr>
          <a:xfrm>
            <a:off x="0" y="3236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​​ 28"/>
          <p:cNvCxnSpPr/>
          <p:nvPr userDrawn="1"/>
        </p:nvCxnSpPr>
        <p:spPr>
          <a:xfrm>
            <a:off x="0" y="3389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29"/>
          <p:cNvCxnSpPr/>
          <p:nvPr userDrawn="1"/>
        </p:nvCxnSpPr>
        <p:spPr>
          <a:xfrm>
            <a:off x="0" y="3541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 30"/>
          <p:cNvCxnSpPr/>
          <p:nvPr userDrawn="1"/>
        </p:nvCxnSpPr>
        <p:spPr>
          <a:xfrm>
            <a:off x="0" y="3693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 31"/>
          <p:cNvCxnSpPr/>
          <p:nvPr userDrawn="1"/>
        </p:nvCxnSpPr>
        <p:spPr>
          <a:xfrm>
            <a:off x="0" y="3846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 32"/>
          <p:cNvCxnSpPr/>
          <p:nvPr userDrawn="1"/>
        </p:nvCxnSpPr>
        <p:spPr>
          <a:xfrm>
            <a:off x="0" y="3998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 33"/>
          <p:cNvCxnSpPr/>
          <p:nvPr userDrawn="1"/>
        </p:nvCxnSpPr>
        <p:spPr>
          <a:xfrm>
            <a:off x="0" y="4151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​​ 34"/>
          <p:cNvCxnSpPr/>
          <p:nvPr userDrawn="1"/>
        </p:nvCxnSpPr>
        <p:spPr>
          <a:xfrm>
            <a:off x="0" y="4303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​​ 35"/>
          <p:cNvCxnSpPr/>
          <p:nvPr userDrawn="1"/>
        </p:nvCxnSpPr>
        <p:spPr>
          <a:xfrm>
            <a:off x="0" y="4455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 36"/>
          <p:cNvCxnSpPr/>
          <p:nvPr userDrawn="1"/>
        </p:nvCxnSpPr>
        <p:spPr>
          <a:xfrm>
            <a:off x="0" y="4608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​​ 37"/>
          <p:cNvCxnSpPr/>
          <p:nvPr userDrawn="1"/>
        </p:nvCxnSpPr>
        <p:spPr>
          <a:xfrm>
            <a:off x="0" y="4760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​​ 38"/>
          <p:cNvCxnSpPr/>
          <p:nvPr userDrawn="1"/>
        </p:nvCxnSpPr>
        <p:spPr>
          <a:xfrm>
            <a:off x="0" y="4913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​​ 39"/>
          <p:cNvCxnSpPr/>
          <p:nvPr userDrawn="1"/>
        </p:nvCxnSpPr>
        <p:spPr>
          <a:xfrm>
            <a:off x="0" y="5065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​​ 40"/>
          <p:cNvCxnSpPr/>
          <p:nvPr userDrawn="1"/>
        </p:nvCxnSpPr>
        <p:spPr>
          <a:xfrm>
            <a:off x="0" y="5217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​​ 41"/>
          <p:cNvCxnSpPr/>
          <p:nvPr userDrawn="1"/>
        </p:nvCxnSpPr>
        <p:spPr>
          <a:xfrm>
            <a:off x="0" y="5370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​​ 42"/>
          <p:cNvCxnSpPr/>
          <p:nvPr userDrawn="1"/>
        </p:nvCxnSpPr>
        <p:spPr>
          <a:xfrm>
            <a:off x="0" y="5522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​​ 43"/>
          <p:cNvCxnSpPr/>
          <p:nvPr userDrawn="1"/>
        </p:nvCxnSpPr>
        <p:spPr>
          <a:xfrm>
            <a:off x="0" y="5675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​​ 44"/>
          <p:cNvCxnSpPr/>
          <p:nvPr userDrawn="1"/>
        </p:nvCxnSpPr>
        <p:spPr>
          <a:xfrm>
            <a:off x="0" y="5827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​​ 45"/>
          <p:cNvCxnSpPr/>
          <p:nvPr userDrawn="1"/>
        </p:nvCxnSpPr>
        <p:spPr>
          <a:xfrm>
            <a:off x="0" y="5979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46"/>
          <p:cNvCxnSpPr/>
          <p:nvPr userDrawn="1"/>
        </p:nvCxnSpPr>
        <p:spPr>
          <a:xfrm>
            <a:off x="0" y="61322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 47"/>
          <p:cNvCxnSpPr/>
          <p:nvPr userDrawn="1"/>
        </p:nvCxnSpPr>
        <p:spPr>
          <a:xfrm>
            <a:off x="0" y="62846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​​ 48"/>
          <p:cNvCxnSpPr/>
          <p:nvPr userDrawn="1"/>
        </p:nvCxnSpPr>
        <p:spPr>
          <a:xfrm>
            <a:off x="0" y="64370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​​ 49"/>
          <p:cNvCxnSpPr/>
          <p:nvPr userDrawn="1"/>
        </p:nvCxnSpPr>
        <p:spPr>
          <a:xfrm>
            <a:off x="0" y="65894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 50"/>
          <p:cNvCxnSpPr/>
          <p:nvPr userDrawn="1"/>
        </p:nvCxnSpPr>
        <p:spPr>
          <a:xfrm>
            <a:off x="0" y="6741840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​​ 95"/>
          <p:cNvCxnSpPr/>
          <p:nvPr userDrawn="1"/>
        </p:nvCxnSpPr>
        <p:spPr>
          <a:xfrm>
            <a:off x="0" y="260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​​ 96"/>
          <p:cNvCxnSpPr/>
          <p:nvPr userDrawn="1"/>
        </p:nvCxnSpPr>
        <p:spPr>
          <a:xfrm>
            <a:off x="0" y="413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​​ 97"/>
          <p:cNvCxnSpPr/>
          <p:nvPr userDrawn="1"/>
        </p:nvCxnSpPr>
        <p:spPr>
          <a:xfrm>
            <a:off x="0" y="565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​​ 98"/>
          <p:cNvCxnSpPr/>
          <p:nvPr userDrawn="1"/>
        </p:nvCxnSpPr>
        <p:spPr>
          <a:xfrm>
            <a:off x="0" y="717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​​ 99"/>
          <p:cNvCxnSpPr/>
          <p:nvPr userDrawn="1"/>
        </p:nvCxnSpPr>
        <p:spPr>
          <a:xfrm>
            <a:off x="0" y="870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​​ 100"/>
          <p:cNvCxnSpPr/>
          <p:nvPr userDrawn="1"/>
        </p:nvCxnSpPr>
        <p:spPr>
          <a:xfrm>
            <a:off x="0" y="1022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​​ 101"/>
          <p:cNvCxnSpPr/>
          <p:nvPr userDrawn="1"/>
        </p:nvCxnSpPr>
        <p:spPr>
          <a:xfrm>
            <a:off x="0" y="1175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​​ 102"/>
          <p:cNvCxnSpPr/>
          <p:nvPr userDrawn="1"/>
        </p:nvCxnSpPr>
        <p:spPr>
          <a:xfrm>
            <a:off x="0" y="1327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/>
          <p:cNvCxnSpPr/>
          <p:nvPr userDrawn="1"/>
        </p:nvCxnSpPr>
        <p:spPr>
          <a:xfrm>
            <a:off x="0" y="1479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​​ 104"/>
          <p:cNvCxnSpPr/>
          <p:nvPr userDrawn="1"/>
        </p:nvCxnSpPr>
        <p:spPr>
          <a:xfrm>
            <a:off x="0" y="1632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​​ 105"/>
          <p:cNvCxnSpPr/>
          <p:nvPr userDrawn="1"/>
        </p:nvCxnSpPr>
        <p:spPr>
          <a:xfrm>
            <a:off x="0" y="1784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​​ 106"/>
          <p:cNvCxnSpPr/>
          <p:nvPr userDrawn="1"/>
        </p:nvCxnSpPr>
        <p:spPr>
          <a:xfrm>
            <a:off x="0" y="1937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​​ 107"/>
          <p:cNvCxnSpPr/>
          <p:nvPr userDrawn="1"/>
        </p:nvCxnSpPr>
        <p:spPr>
          <a:xfrm>
            <a:off x="0" y="2089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​​ 108"/>
          <p:cNvCxnSpPr/>
          <p:nvPr userDrawn="1"/>
        </p:nvCxnSpPr>
        <p:spPr>
          <a:xfrm>
            <a:off x="0" y="2241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​​ 109"/>
          <p:cNvCxnSpPr/>
          <p:nvPr userDrawn="1"/>
        </p:nvCxnSpPr>
        <p:spPr>
          <a:xfrm>
            <a:off x="0" y="2394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​​ 110"/>
          <p:cNvCxnSpPr/>
          <p:nvPr userDrawn="1"/>
        </p:nvCxnSpPr>
        <p:spPr>
          <a:xfrm>
            <a:off x="0" y="2546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​​ 111"/>
          <p:cNvCxnSpPr/>
          <p:nvPr userDrawn="1"/>
        </p:nvCxnSpPr>
        <p:spPr>
          <a:xfrm>
            <a:off x="0" y="2699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​​ 112"/>
          <p:cNvCxnSpPr/>
          <p:nvPr userDrawn="1"/>
        </p:nvCxnSpPr>
        <p:spPr>
          <a:xfrm>
            <a:off x="0" y="2851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​​ 113"/>
          <p:cNvCxnSpPr/>
          <p:nvPr userDrawn="1"/>
        </p:nvCxnSpPr>
        <p:spPr>
          <a:xfrm>
            <a:off x="0" y="3003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​​ 114"/>
          <p:cNvCxnSpPr/>
          <p:nvPr userDrawn="1"/>
        </p:nvCxnSpPr>
        <p:spPr>
          <a:xfrm>
            <a:off x="0" y="3156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​​ 115"/>
          <p:cNvCxnSpPr/>
          <p:nvPr userDrawn="1"/>
        </p:nvCxnSpPr>
        <p:spPr>
          <a:xfrm>
            <a:off x="0" y="3308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​​ 116"/>
          <p:cNvCxnSpPr/>
          <p:nvPr userDrawn="1"/>
        </p:nvCxnSpPr>
        <p:spPr>
          <a:xfrm>
            <a:off x="0" y="3461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​​ 117"/>
          <p:cNvCxnSpPr/>
          <p:nvPr userDrawn="1"/>
        </p:nvCxnSpPr>
        <p:spPr>
          <a:xfrm>
            <a:off x="0" y="3613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​​ 118"/>
          <p:cNvCxnSpPr/>
          <p:nvPr userDrawn="1"/>
        </p:nvCxnSpPr>
        <p:spPr>
          <a:xfrm>
            <a:off x="0" y="3765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​​ 119"/>
          <p:cNvCxnSpPr/>
          <p:nvPr userDrawn="1"/>
        </p:nvCxnSpPr>
        <p:spPr>
          <a:xfrm>
            <a:off x="0" y="3918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​​ 120"/>
          <p:cNvCxnSpPr/>
          <p:nvPr userDrawn="1"/>
        </p:nvCxnSpPr>
        <p:spPr>
          <a:xfrm>
            <a:off x="0" y="4070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​​ 121"/>
          <p:cNvCxnSpPr/>
          <p:nvPr userDrawn="1"/>
        </p:nvCxnSpPr>
        <p:spPr>
          <a:xfrm>
            <a:off x="0" y="4223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​​ 122"/>
          <p:cNvCxnSpPr/>
          <p:nvPr userDrawn="1"/>
        </p:nvCxnSpPr>
        <p:spPr>
          <a:xfrm>
            <a:off x="0" y="4375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​​ 123"/>
          <p:cNvCxnSpPr/>
          <p:nvPr userDrawn="1"/>
        </p:nvCxnSpPr>
        <p:spPr>
          <a:xfrm>
            <a:off x="0" y="4527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​​ 124"/>
          <p:cNvCxnSpPr/>
          <p:nvPr userDrawn="1"/>
        </p:nvCxnSpPr>
        <p:spPr>
          <a:xfrm>
            <a:off x="0" y="4680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​​ 125"/>
          <p:cNvCxnSpPr/>
          <p:nvPr userDrawn="1"/>
        </p:nvCxnSpPr>
        <p:spPr>
          <a:xfrm>
            <a:off x="0" y="4832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​​ 126"/>
          <p:cNvCxnSpPr/>
          <p:nvPr userDrawn="1"/>
        </p:nvCxnSpPr>
        <p:spPr>
          <a:xfrm>
            <a:off x="0" y="4985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​​ 127"/>
          <p:cNvCxnSpPr/>
          <p:nvPr userDrawn="1"/>
        </p:nvCxnSpPr>
        <p:spPr>
          <a:xfrm>
            <a:off x="0" y="5137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​​ 128"/>
          <p:cNvCxnSpPr/>
          <p:nvPr userDrawn="1"/>
        </p:nvCxnSpPr>
        <p:spPr>
          <a:xfrm>
            <a:off x="0" y="5289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​​ 129"/>
          <p:cNvCxnSpPr/>
          <p:nvPr userDrawn="1"/>
        </p:nvCxnSpPr>
        <p:spPr>
          <a:xfrm>
            <a:off x="0" y="5442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​​ 130"/>
          <p:cNvCxnSpPr/>
          <p:nvPr userDrawn="1"/>
        </p:nvCxnSpPr>
        <p:spPr>
          <a:xfrm>
            <a:off x="0" y="5594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​​ 131"/>
          <p:cNvCxnSpPr/>
          <p:nvPr userDrawn="1"/>
        </p:nvCxnSpPr>
        <p:spPr>
          <a:xfrm>
            <a:off x="0" y="5747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​​ 132"/>
          <p:cNvCxnSpPr/>
          <p:nvPr userDrawn="1"/>
        </p:nvCxnSpPr>
        <p:spPr>
          <a:xfrm>
            <a:off x="0" y="5899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​​ 133"/>
          <p:cNvCxnSpPr/>
          <p:nvPr userDrawn="1"/>
        </p:nvCxnSpPr>
        <p:spPr>
          <a:xfrm>
            <a:off x="0" y="60518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​​ 134"/>
          <p:cNvCxnSpPr/>
          <p:nvPr userDrawn="1"/>
        </p:nvCxnSpPr>
        <p:spPr>
          <a:xfrm>
            <a:off x="0" y="62042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​​ 135"/>
          <p:cNvCxnSpPr/>
          <p:nvPr userDrawn="1"/>
        </p:nvCxnSpPr>
        <p:spPr>
          <a:xfrm>
            <a:off x="0" y="63566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​​ 136"/>
          <p:cNvCxnSpPr/>
          <p:nvPr userDrawn="1"/>
        </p:nvCxnSpPr>
        <p:spPr>
          <a:xfrm>
            <a:off x="0" y="65090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​​ 137"/>
          <p:cNvCxnSpPr/>
          <p:nvPr userDrawn="1"/>
        </p:nvCxnSpPr>
        <p:spPr>
          <a:xfrm>
            <a:off x="0" y="6661448"/>
            <a:ext cx="251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​​ 140"/>
          <p:cNvCxnSpPr/>
          <p:nvPr userDrawn="1"/>
        </p:nvCxnSpPr>
        <p:spPr>
          <a:xfrm>
            <a:off x="683568" y="836712"/>
            <a:ext cx="71287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C:\Users\Arthur\Desktop\SMULogoSM.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84" y="116632"/>
            <a:ext cx="54868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807153" y="653278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211F60A-D62B-4E8C-8E79-EF5E08795052}" type="slidenum">
              <a:rPr lang="en-US" sz="1400" smtClean="0"/>
              <a:t>‹#›</a:t>
            </a:fld>
            <a:endParaRPr lang="en-US" sz="1400" dirty="0"/>
          </a:p>
        </p:txBody>
      </p:sp>
      <p:pic>
        <p:nvPicPr>
          <p:cNvPr id="53" name="Picture 52" descr="Screen Shot 2013-11-04 at 12.33.45 A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92696"/>
            <a:ext cx="1152128" cy="1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7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78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6" Type="http://schemas.openxmlformats.org/officeDocument/2006/relationships/chart" Target="../charts/chart10.xml"/><Relationship Id="rId7" Type="http://schemas.openxmlformats.org/officeDocument/2006/relationships/chart" Target="../charts/chart11.xml"/><Relationship Id="rId8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4" Type="http://schemas.openxmlformats.org/officeDocument/2006/relationships/chart" Target="../charts/chart14.xml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chart" Target="../charts/chart22.xml"/><Relationship Id="rId6" Type="http://schemas.openxmlformats.org/officeDocument/2006/relationships/chart" Target="../charts/chart23.xml"/><Relationship Id="rId7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Arthur/Documents/SkyDrive/smu2012/VLSI/project/SRC/Documents/Report/Project_files/udfm/s386_4.udfm" TargetMode="External"/><Relationship Id="rId4" Type="http://schemas.openxmlformats.org/officeDocument/2006/relationships/hyperlink" Target="file://localhost/Users/Arthur/Documents/SkyDrive/smu2012/VLSI/project/SRC/Documents/Report/Project_files/circuits/s820_udfm_scan.v" TargetMode="External"/><Relationship Id="rId5" Type="http://schemas.openxmlformats.org/officeDocument/2006/relationships/hyperlink" Target="file://localhost/Users/Arthur/Documents/SkyDrive/smu2012/VLSI/project/SRC/Documents/Report/Project_files/1_insertScanChain/results/s386_udfm/s386_udfmatpg.testproc" TargetMode="External"/><Relationship Id="rId6" Type="http://schemas.openxmlformats.org/officeDocument/2006/relationships/hyperlink" Target="file://localhost/Users/Arthur/Documents/SkyDrive/smu2012/VLSI/project/SRC/Documents/Report/Project_files/2_ATPG/result/s386_udfm/s386_udfm_scan.pat" TargetMode="External"/><Relationship Id="rId7" Type="http://schemas.openxmlformats.org/officeDocument/2006/relationships/hyperlink" Target="file://localhost/Users/Arthur/Documents/SkyDrive/smu2012/VLSI/project/SRC/Documents/Report/Project_files/3_goodstate_vcs/results/s386_udfm/s386_udfm_5000.goodstate" TargetMode="External"/><Relationship Id="rId8" Type="http://schemas.openxmlformats.org/officeDocument/2006/relationships/hyperlink" Target="file://localhost/Users/Arthur/Documents/SkyDrive/smu2012/VLSI/project/SRC/Documents/Report/Project_files/4_cell_aware_sim/results/s386_udfm/s386_udfm_250det.faultsim" TargetMode="External"/><Relationship Id="rId9" Type="http://schemas.openxmlformats.org/officeDocument/2006/relationships/hyperlink" Target="file://localhost/Users/Arthur/Documents/SkyDrive/smu2012/VLSI/project/SRC/Documents/Report/Project_files/4_cell_aware_sim/results/s386_udfm/s386_udfm_250det.di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file://localhost/Users/Arthur/Documents/SkyDrive/smu2012/VLSI/project/SRC/Documents/Report/Project_files/udfm/s386_4.udfm" TargetMode="External"/><Relationship Id="rId7" Type="http://schemas.openxmlformats.org/officeDocument/2006/relationships/hyperlink" Target="file://localhost/Users/Arthur/Documents/SkyDrive/smu2012/VLSI/project/SRC/Documents/Report/Project_files/udfm/s820_4.udf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file://localhost/Users/Arthur/Documents/SkyDrive/smu2012/VLSI/project/SRC/Documents/Report/Project_files/circuits/s386_udfm_scan.v" TargetMode="External"/><Relationship Id="rId6" Type="http://schemas.openxmlformats.org/officeDocument/2006/relationships/hyperlink" Target="file://localhost/Users/Arthur/Documents/SkyDrive/smu2012/VLSI/project/SRC/Documents/Report/Project_files/circuits/s820_udfm_scan.v" TargetMode="External"/><Relationship Id="rId7" Type="http://schemas.openxmlformats.org/officeDocument/2006/relationships/hyperlink" Target="file://localhost/Users/Arthur/Documents/SkyDrive/smu2012/VLSI/project/SRC/Documents/Report/Project_files/1_insertScanChain/results/s386_udfm/s386_udfmatpg.testproc" TargetMode="External"/><Relationship Id="rId8" Type="http://schemas.openxmlformats.org/officeDocument/2006/relationships/hyperlink" Target="file://localhost/Users/Arthur/Documents/SkyDrive/smu2012/VLSI/project/SRC/Documents/Report/Project_files/1_insertScanChain/results/s820_udfm/s820_udfmatpg.testpro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file://localhost/Users/Arthur/Documents/SkyDrive/smu2012/VLSI/project/SRC/Documents/Report/Project_files/2_ATPG/result/s386_udfm/s386_udfm_scan.pat" TargetMode="External"/><Relationship Id="rId6" Type="http://schemas.openxmlformats.org/officeDocument/2006/relationships/hyperlink" Target="file://localhost/Users/Arthur/Documents/SkyDrive/smu2012/VLSI/project/SRC/Documents/Report/Project_files/2_ATPG/result/s820_udfm/s820_udfm_scan.p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file://localhost/Users/Arthur/Documents/SkyDrive/smu2012/VLSI/project/SRC/Documents/Report/Project_files/3_goodstate_vcs/results/s386_udfm/s386_udfmPI.txt" TargetMode="External"/><Relationship Id="rId6" Type="http://schemas.openxmlformats.org/officeDocument/2006/relationships/hyperlink" Target="file://localhost/Users/Arthur/Documents/SkyDrive/smu2012/VLSI/project/SRC/Documents/Report/Project_files/3_goodstate_vcs/results/s820_udfm/s820_udfmPI.txt" TargetMode="External"/><Relationship Id="rId7" Type="http://schemas.openxmlformats.org/officeDocument/2006/relationships/hyperlink" Target="file://localhost/Users/Arthur/Documents/SkyDrive/smu2012/VLSI/project/SRC/Documents/Report/Project_files/3_goodstate_vcs/s386_udfm_tb.v" TargetMode="External"/><Relationship Id="rId8" Type="http://schemas.openxmlformats.org/officeDocument/2006/relationships/hyperlink" Target="file://localhost/Users/Arthur/Documents/SkyDrive/smu2012/VLSI/project/SRC/Documents/Report/Project_files/3_goodstate_vcs/s820_udfm_tb.v" TargetMode="External"/><Relationship Id="rId9" Type="http://schemas.openxmlformats.org/officeDocument/2006/relationships/hyperlink" Target="file://localhost/Users/Arthur/Documents/SkyDrive/smu2012/VLSI/project/SRC/Documents/Report/Project_files/3_goodstate_vcs/results/s386_udfm/s386_udfm_5000.goodstate" TargetMode="External"/><Relationship Id="rId10" Type="http://schemas.openxmlformats.org/officeDocument/2006/relationships/hyperlink" Target="file://localhost/Users/Arthur/Documents/SkyDrive/smu2012/VLSI/project/SRC/Documents/Report/Project_files/3_goodstate_vcs/results/s820_udfm/s820_udfm_5000.goodst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file://localhost/Users/Arthur/Documents/SkyDrive/smu2012/VLSI/project/SRC/Documents/Report/Project_files/4_cell_aware_sim/results/s820_udfm/s820_udfm.fault_list" TargetMode="External"/><Relationship Id="rId12" Type="http://schemas.openxmlformats.org/officeDocument/2006/relationships/hyperlink" Target="file://localhost/Users/Arthur/Documents/SkyDrive/smu2012/VLSI/project/SRC/Documents/Report/Project_files/4_cell_aware_sim/results/s386_udfm/s386_udfm_250det.di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file://localhost/Users/Arthur/Documents/SkyDrive/smu2012/VLSI/project/SRC/Documents/Report/Project_files/4_cell_aware_sim/results/s386_udfm/patterns/s386_udfm_1_sim.pat" TargetMode="External"/><Relationship Id="rId7" Type="http://schemas.openxmlformats.org/officeDocument/2006/relationships/hyperlink" Target="file://localhost/Users/Arthur/Documents/SkyDrive/smu2012/VLSI/project/SRC/Documents/Report/Project_files/4_cell_aware_sim/results/s820_udfm/patterns/s820_udfm_1_sim.pat" TargetMode="External"/><Relationship Id="rId8" Type="http://schemas.openxmlformats.org/officeDocument/2006/relationships/hyperlink" Target="file://localhost/Users/Arthur/Documents/SkyDrive/smu2012/VLSI/project/SRC/Documents/Report/Project_files/4_cell_aware_sim/results/s386_udfm/faultsims/s386_udfm_1.faultsim" TargetMode="External"/><Relationship Id="rId9" Type="http://schemas.openxmlformats.org/officeDocument/2006/relationships/hyperlink" Target="file://localhost/Users/Arthur/Documents/SkyDrive/smu2012/VLSI/project/SRC/Documents/Report/Project_files/4_cell_aware_sim/results/s820_udfm/faultsims/s820_udfm_1.faultsim" TargetMode="External"/><Relationship Id="rId10" Type="http://schemas.openxmlformats.org/officeDocument/2006/relationships/hyperlink" Target="file://localhost/Users/Arthur/Documents/SkyDrive/smu2012/VLSI/project/SRC/Documents/Report/Project_files/4_cell_aware_sim/results/s386_udfm/s386_udfm.fault_li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lename"/>
          <p:cNvSpPr>
            <a:spLocks noChangeArrowheads="1"/>
          </p:cNvSpPr>
          <p:nvPr/>
        </p:nvSpPr>
        <p:spPr bwMode="auto">
          <a:xfrm>
            <a:off x="683568" y="2636912"/>
            <a:ext cx="7895026" cy="1076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81870" tIns="40934" rIns="81870" bIns="40934" anchor="ctr"/>
          <a:lstStyle/>
          <a:p>
            <a:pPr algn="ctr" defTabSz="8207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Enhancing Structural Test with Probabilistic Functional </a:t>
            </a:r>
            <a:r>
              <a:rPr lang="en-US" altLang="zh-CN" sz="3200" b="1" dirty="0" smtClean="0">
                <a:solidFill>
                  <a:schemeClr val="bg1"/>
                </a:solidFill>
                <a:latin typeface="+mj-lt"/>
              </a:rPr>
              <a:t>Information 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the first report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1560" y="4653136"/>
            <a:ext cx="8048681" cy="10882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027" tIns="41014" rIns="82027" bIns="41014">
            <a:spAutoFit/>
          </a:bodyPr>
          <a:lstStyle/>
          <a:p>
            <a:pPr algn="ctr">
              <a:lnSpc>
                <a:spcPct val="110000"/>
              </a:lnSpc>
              <a:spcBef>
                <a:spcPct val="40000"/>
              </a:spcBef>
              <a:buSzPct val="80000"/>
            </a:pPr>
            <a:r>
              <a:rPr lang="en-US" altLang="zh-CN" sz="1600" dirty="0"/>
              <a:t>Advisor: </a:t>
            </a:r>
            <a:r>
              <a:rPr lang="en-US" altLang="zh-CN" sz="1600" dirty="0" err="1"/>
              <a:t>Dworak</a:t>
            </a:r>
            <a:r>
              <a:rPr lang="en-US" altLang="zh-CN" sz="1600" dirty="0"/>
              <a:t>, Jennifer(</a:t>
            </a:r>
            <a:r>
              <a:rPr lang="en-US" altLang="zh-CN" sz="1600" dirty="0" err="1"/>
              <a:t>jdworak@smu.edu</a:t>
            </a:r>
            <a:r>
              <a:rPr lang="en-US" altLang="zh-CN" sz="1600" dirty="0" smtClean="0"/>
              <a:t>)</a:t>
            </a:r>
          </a:p>
          <a:p>
            <a:pPr algn="ctr">
              <a:lnSpc>
                <a:spcPct val="110000"/>
              </a:lnSpc>
              <a:spcBef>
                <a:spcPct val="40000"/>
              </a:spcBef>
              <a:buSzPct val="80000"/>
            </a:pPr>
            <a:r>
              <a:rPr lang="en-US" altLang="zh-CN" sz="1600" dirty="0" smtClean="0"/>
              <a:t>Zhang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Fanchen</a:t>
            </a:r>
            <a:r>
              <a:rPr lang="en-US" altLang="zh-CN" sz="1600" dirty="0"/>
              <a:t> </a:t>
            </a:r>
            <a:r>
              <a:rPr lang="en-US" altLang="zh-CN" sz="1200" i="1" dirty="0"/>
              <a:t>graduate Research </a:t>
            </a:r>
            <a:r>
              <a:rPr lang="en-US" altLang="zh-CN" sz="1200" i="1" dirty="0" smtClean="0"/>
              <a:t>Assistant (</a:t>
            </a:r>
            <a:r>
              <a:rPr lang="en-US" altLang="zh-CN" sz="1200" i="1" dirty="0" err="1" smtClean="0"/>
              <a:t>fzhang@smu.edu</a:t>
            </a:r>
            <a:r>
              <a:rPr lang="en-US" altLang="zh-CN" sz="1200" i="1" dirty="0" smtClean="0"/>
              <a:t>)</a:t>
            </a:r>
            <a:endParaRPr lang="en-US" altLang="zh-CN" sz="1200" i="1" dirty="0"/>
          </a:p>
          <a:p>
            <a:pPr algn="ctr">
              <a:lnSpc>
                <a:spcPct val="110000"/>
              </a:lnSpc>
              <a:spcBef>
                <a:spcPct val="40000"/>
              </a:spcBef>
              <a:buSzPct val="80000"/>
            </a:pPr>
            <a:r>
              <a:rPr lang="en-US" altLang="zh-CN" sz="1600" dirty="0" smtClean="0"/>
              <a:t>Thornton</a:t>
            </a:r>
            <a:r>
              <a:rPr lang="en-US" altLang="zh-CN" sz="1600" dirty="0"/>
              <a:t>, Micah </a:t>
            </a:r>
            <a:r>
              <a:rPr lang="en-US" altLang="zh-CN" sz="1200" i="1" dirty="0" smtClean="0"/>
              <a:t>undergraduate </a:t>
            </a:r>
            <a:r>
              <a:rPr lang="en-US" altLang="zh-CN" sz="1200" i="1" dirty="0"/>
              <a:t>Research </a:t>
            </a:r>
            <a:r>
              <a:rPr lang="en-US" altLang="zh-CN" sz="1200" i="1" dirty="0" smtClean="0"/>
              <a:t>Assistant (</a:t>
            </a:r>
            <a:r>
              <a:rPr lang="en-US" altLang="zh-CN" sz="1200" i="1" dirty="0" err="1" smtClean="0"/>
              <a:t>mathornton@smu.edu</a:t>
            </a:r>
            <a:r>
              <a:rPr lang="en-US" altLang="zh-CN" sz="12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70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355160" cy="523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Evaluating: </a:t>
            </a:r>
            <a:r>
              <a:rPr lang="en-US" sz="2000" dirty="0" smtClean="0"/>
              <a:t>Comparison of number of detected for S-at patterns, 5k 	        Good-State and 10k Good-State patterns</a:t>
            </a:r>
            <a:endParaRPr lang="en-US" sz="20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64615388"/>
              </p:ext>
            </p:extLst>
          </p:nvPr>
        </p:nvGraphicFramePr>
        <p:xfrm>
          <a:off x="323528" y="3565128"/>
          <a:ext cx="2592288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3573016"/>
            <a:ext cx="2592288" cy="323247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7585" y="3429000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</a:t>
            </a:r>
            <a:r>
              <a:rPr lang="en-US" sz="900" b="1" dirty="0" smtClean="0"/>
              <a:t>386 </a:t>
            </a:r>
            <a:r>
              <a:rPr lang="en-US" sz="900" b="1" dirty="0"/>
              <a:t>faults detected times G-S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867691172"/>
              </p:ext>
            </p:extLst>
          </p:nvPr>
        </p:nvGraphicFramePr>
        <p:xfrm>
          <a:off x="3059832" y="3565128"/>
          <a:ext cx="2736304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2915816" y="3573016"/>
            <a:ext cx="3024336" cy="323247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35896" y="3429000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</a:t>
            </a:r>
            <a:r>
              <a:rPr lang="en-US" sz="900" b="1" dirty="0" smtClean="0"/>
              <a:t>820 </a:t>
            </a:r>
            <a:r>
              <a:rPr lang="en-US" sz="900" b="1" dirty="0"/>
              <a:t>faults detected times G-S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07710"/>
              </p:ext>
            </p:extLst>
          </p:nvPr>
        </p:nvGraphicFramePr>
        <p:xfrm>
          <a:off x="251519" y="5725368"/>
          <a:ext cx="2592290" cy="985240"/>
        </p:xfrm>
        <a:graphic>
          <a:graphicData uri="http://schemas.openxmlformats.org/drawingml/2006/table">
            <a:tbl>
              <a:tblPr/>
              <a:tblGrid>
                <a:gridCol w="518458"/>
                <a:gridCol w="518458"/>
                <a:gridCol w="518458"/>
                <a:gridCol w="518458"/>
                <a:gridCol w="518458"/>
              </a:tblGrid>
              <a:tr h="9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/AND3_34/OUT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/AND3_35/OUT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/AND3_36/OUT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/AND3_37/OUT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/AND3_38/OUT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/AND3_39/OUT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/AND3_40/OUT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0251"/>
              </p:ext>
            </p:extLst>
          </p:nvPr>
        </p:nvGraphicFramePr>
        <p:xfrm>
          <a:off x="2915816" y="5725368"/>
          <a:ext cx="3024336" cy="1063034"/>
        </p:xfrm>
        <a:graphic>
          <a:graphicData uri="http://schemas.openxmlformats.org/drawingml/2006/table">
            <a:tbl>
              <a:tblPr/>
              <a:tblGrid>
                <a:gridCol w="432050"/>
                <a:gridCol w="432048"/>
                <a:gridCol w="432046"/>
                <a:gridCol w="432048"/>
                <a:gridCol w="432048"/>
                <a:gridCol w="432048"/>
                <a:gridCol w="432048"/>
              </a:tblGrid>
              <a:tr h="88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2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/AND4_9/OUT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/NAND4_29/OUT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/NOR4_4/OUT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8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65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/NAND3_3/OUT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/NAND3_4/OUT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/NAND3_5/OUT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/NOR3_9/OUT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88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pattern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47990896"/>
              </p:ext>
            </p:extLst>
          </p:nvPr>
        </p:nvGraphicFramePr>
        <p:xfrm>
          <a:off x="539552" y="1700808"/>
          <a:ext cx="2304256" cy="10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251520" y="1556792"/>
            <a:ext cx="2592288" cy="1800200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3568" y="1412776"/>
            <a:ext cx="1800199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</a:t>
            </a:r>
            <a:r>
              <a:rPr lang="en-US" sz="900" b="1" dirty="0" smtClean="0"/>
              <a:t>386 </a:t>
            </a:r>
            <a:r>
              <a:rPr lang="en-US" sz="900" b="1" dirty="0"/>
              <a:t>faults detected times </a:t>
            </a:r>
            <a:r>
              <a:rPr lang="en-US" sz="900" b="1" dirty="0" smtClean="0"/>
              <a:t>S-at</a:t>
            </a:r>
            <a:endParaRPr lang="en-US" sz="9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00408"/>
              </p:ext>
            </p:extLst>
          </p:nvPr>
        </p:nvGraphicFramePr>
        <p:xfrm>
          <a:off x="251521" y="2492896"/>
          <a:ext cx="2592288" cy="792089"/>
        </p:xfrm>
        <a:graphic>
          <a:graphicData uri="http://schemas.openxmlformats.org/drawingml/2006/table">
            <a:tbl>
              <a:tblPr/>
              <a:tblGrid>
                <a:gridCol w="314215"/>
                <a:gridCol w="576884"/>
                <a:gridCol w="557533"/>
                <a:gridCol w="625199"/>
                <a:gridCol w="518457"/>
              </a:tblGrid>
              <a:tr h="11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6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/AND4_0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/AND3_34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/AND3_35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/AND3_36/OUT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 PATs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1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/AND3_37/OUT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/AND3_38/OUT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/AND3_39/OUT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/AND3_40/OUT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15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 PATs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086501554"/>
              </p:ext>
            </p:extLst>
          </p:nvPr>
        </p:nvGraphicFramePr>
        <p:xfrm>
          <a:off x="3563888" y="1700808"/>
          <a:ext cx="2304256" cy="10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2915816" y="1556792"/>
            <a:ext cx="3024336" cy="1800200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7904" y="1412776"/>
            <a:ext cx="1800199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s820 faults detected times S-at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3354"/>
              </p:ext>
            </p:extLst>
          </p:nvPr>
        </p:nvGraphicFramePr>
        <p:xfrm>
          <a:off x="2915816" y="2492896"/>
          <a:ext cx="3024335" cy="841996"/>
        </p:xfrm>
        <a:graphic>
          <a:graphicData uri="http://schemas.openxmlformats.org/drawingml/2006/table">
            <a:tbl>
              <a:tblPr/>
              <a:tblGrid>
                <a:gridCol w="368821"/>
                <a:gridCol w="442586"/>
                <a:gridCol w="484736"/>
                <a:gridCol w="432048"/>
                <a:gridCol w="432048"/>
                <a:gridCol w="432048"/>
                <a:gridCol w="432048"/>
              </a:tblGrid>
              <a:tr h="83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/AND4_9/OUT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/NAND4_29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/NOR4_4/OUT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 PATs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83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56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/NAND3_3/OUT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/NAND3_4/OUT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/NAND3_5/OUT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/NOR3_9/OUT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 PATs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98385326"/>
              </p:ext>
            </p:extLst>
          </p:nvPr>
        </p:nvGraphicFramePr>
        <p:xfrm>
          <a:off x="6588224" y="1700808"/>
          <a:ext cx="2304256" cy="10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/>
          <p:cNvSpPr/>
          <p:nvPr/>
        </p:nvSpPr>
        <p:spPr>
          <a:xfrm>
            <a:off x="6012160" y="1556792"/>
            <a:ext cx="3024336" cy="1800200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88224" y="1412776"/>
            <a:ext cx="1872208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s38584 faults detected times </a:t>
            </a:r>
            <a:r>
              <a:rPr lang="en-US" sz="900" b="1" dirty="0"/>
              <a:t>S-at</a:t>
            </a:r>
            <a:endParaRPr lang="en-US" sz="900" b="1" dirty="0" smtClean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9656"/>
              </p:ext>
            </p:extLst>
          </p:nvPr>
        </p:nvGraphicFramePr>
        <p:xfrm>
          <a:off x="6012159" y="2492896"/>
          <a:ext cx="3024337" cy="807720"/>
        </p:xfrm>
        <a:graphic>
          <a:graphicData uri="http://schemas.openxmlformats.org/drawingml/2006/table">
            <a:tbl>
              <a:tblPr/>
              <a:tblGrid>
                <a:gridCol w="396645"/>
                <a:gridCol w="396645"/>
                <a:gridCol w="502855"/>
                <a:gridCol w="432048"/>
                <a:gridCol w="432048"/>
                <a:gridCol w="432048"/>
                <a:gridCol w="432048"/>
              </a:tblGrid>
              <a:tr h="79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9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/AND4_8/OUT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/NAND4_28/OUT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/NOR4_5/OUT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 PATs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79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79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 PATs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95939"/>
              </p:ext>
            </p:extLst>
          </p:nvPr>
        </p:nvGraphicFramePr>
        <p:xfrm>
          <a:off x="6012161" y="5725366"/>
          <a:ext cx="3024336" cy="1088010"/>
        </p:xfrm>
        <a:graphic>
          <a:graphicData uri="http://schemas.openxmlformats.org/drawingml/2006/table">
            <a:tbl>
              <a:tblPr/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11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/AND4_8/OUT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/NAND4_28/OUT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/NOR4_5/OUT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 patterns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 patterns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</a:tr>
              <a:tr h="209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/NOR3_0/OUT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/NOR3_2/OUT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1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5k patterns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10k patterns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043953528"/>
              </p:ext>
            </p:extLst>
          </p:nvPr>
        </p:nvGraphicFramePr>
        <p:xfrm>
          <a:off x="6156176" y="3565128"/>
          <a:ext cx="2736304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Rectangle 26"/>
          <p:cNvSpPr/>
          <p:nvPr/>
        </p:nvSpPr>
        <p:spPr>
          <a:xfrm>
            <a:off x="6012160" y="3573016"/>
            <a:ext cx="3024336" cy="323247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5536" y="812612"/>
            <a:ext cx="85689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100" dirty="0"/>
              <a:t>With the size of circuit increasing, the number of detected for faults are </a:t>
            </a:r>
            <a:r>
              <a:rPr lang="en-US" sz="1100" dirty="0" smtClean="0"/>
              <a:t>decreased. Some faults are hard to be detected which are our future focus. ATPG for S-at faults patterns are also can detect some faults, we may combine the ATPG patterns with Good-State patterns to make testing more effectively.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6588224" y="3429000"/>
            <a:ext cx="1872208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</a:t>
            </a:r>
            <a:r>
              <a:rPr lang="en-US" sz="900" b="1" dirty="0" smtClean="0"/>
              <a:t>38584 </a:t>
            </a:r>
            <a:r>
              <a:rPr lang="en-US" sz="900" b="1" dirty="0"/>
              <a:t>faults detected times G-S</a:t>
            </a:r>
          </a:p>
        </p:txBody>
      </p:sp>
    </p:spTree>
    <p:extLst>
      <p:ext uri="{BB962C8B-B14F-4D97-AF65-F5344CB8AC3E}">
        <p14:creationId xmlns:p14="http://schemas.microsoft.com/office/powerpoint/2010/main" val="36968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355160" cy="595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Evaluating: </a:t>
            </a:r>
            <a:r>
              <a:rPr lang="en-US" sz="1800" dirty="0" smtClean="0"/>
              <a:t>Increase faults and Good-state patterns for s38584 benchmark </a:t>
            </a:r>
            <a:r>
              <a:rPr lang="en-US" sz="1800" dirty="0"/>
              <a:t>based on 1</a:t>
            </a:r>
            <a:r>
              <a:rPr lang="en-US" sz="1800" baseline="30000" dirty="0"/>
              <a:t>st</a:t>
            </a:r>
            <a:r>
              <a:rPr lang="en-US" sz="1800" dirty="0"/>
              <a:t> </a:t>
            </a:r>
            <a:r>
              <a:rPr lang="en-US" sz="1800" dirty="0" smtClean="0"/>
              <a:t>fault </a:t>
            </a:r>
            <a:r>
              <a:rPr lang="en-US" sz="1800" dirty="0"/>
              <a:t>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28913"/>
              </p:ext>
            </p:extLst>
          </p:nvPr>
        </p:nvGraphicFramePr>
        <p:xfrm>
          <a:off x="323526" y="908720"/>
          <a:ext cx="8496938" cy="944921"/>
        </p:xfrm>
        <a:graphic>
          <a:graphicData uri="http://schemas.openxmlformats.org/drawingml/2006/table">
            <a:tbl>
              <a:tblPr/>
              <a:tblGrid>
                <a:gridCol w="1584178"/>
                <a:gridCol w="450184"/>
                <a:gridCol w="471151"/>
                <a:gridCol w="544675"/>
                <a:gridCol w="544675"/>
                <a:gridCol w="544675"/>
                <a:gridCol w="544675"/>
                <a:gridCol w="544675"/>
                <a:gridCol w="544675"/>
                <a:gridCol w="544675"/>
                <a:gridCol w="544675"/>
                <a:gridCol w="544675"/>
                <a:gridCol w="544675"/>
                <a:gridCol w="544675"/>
              </a:tblGrid>
              <a:tr h="151563">
                <a:tc gridSpan="1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s38584 Cell-aware fault detected (1010 faults)</a:t>
                      </a: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</a:t>
                      </a: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93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 gates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4930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1618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11448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gates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Fault 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i0000/o1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i0000/o0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i111/o0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i1111/o0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i111/o1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i1111/o1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86196850"/>
              </p:ext>
            </p:extLst>
          </p:nvPr>
        </p:nvGraphicFramePr>
        <p:xfrm>
          <a:off x="4499992" y="3429000"/>
          <a:ext cx="4464496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467544" y="5229200"/>
            <a:ext cx="8496944" cy="151216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002859220"/>
              </p:ext>
            </p:extLst>
          </p:nvPr>
        </p:nvGraphicFramePr>
        <p:xfrm>
          <a:off x="467544" y="3429000"/>
          <a:ext cx="3960440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>
          <a:xfrm>
            <a:off x="484056" y="3356992"/>
            <a:ext cx="8480432" cy="172819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15616" y="3212976"/>
            <a:ext cx="2664296" cy="216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Number of faults </a:t>
            </a:r>
            <a:r>
              <a:rPr lang="en-US" sz="900" dirty="0" smtClean="0">
                <a:solidFill>
                  <a:schemeClr val="tx1"/>
                </a:solidFill>
              </a:rPr>
              <a:t>detected for each kind of gate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5968" y="1916832"/>
            <a:ext cx="3520008" cy="1152128"/>
            <a:chOff x="763960" y="2348880"/>
            <a:chExt cx="3520008" cy="1368152"/>
          </a:xfrm>
        </p:grpSpPr>
        <p:sp>
          <p:nvSpPr>
            <p:cNvPr id="20" name="Rectangle 19"/>
            <p:cNvSpPr/>
            <p:nvPr/>
          </p:nvSpPr>
          <p:spPr>
            <a:xfrm>
              <a:off x="763960" y="2492896"/>
              <a:ext cx="3520008" cy="1224136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47664" y="2348880"/>
              <a:ext cx="2016224" cy="2160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Number of faults detected</a:t>
              </a:r>
            </a:p>
          </p:txBody>
        </p:sp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3254738170"/>
                </p:ext>
              </p:extLst>
            </p:nvPr>
          </p:nvGraphicFramePr>
          <p:xfrm>
            <a:off x="1043608" y="2564904"/>
            <a:ext cx="3192016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464184" y="2993578"/>
              <a:ext cx="3016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486</a:t>
              </a:r>
              <a:endParaRPr lang="en-US" sz="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0100" y="2996952"/>
              <a:ext cx="3016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496</a:t>
              </a:r>
              <a:endParaRPr lang="en-US" sz="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6912" y="2950144"/>
              <a:ext cx="3016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508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7864" y="2884294"/>
              <a:ext cx="3016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517</a:t>
              </a:r>
              <a:endParaRPr lang="en-US" sz="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32040" y="1916832"/>
            <a:ext cx="3520008" cy="1152128"/>
            <a:chOff x="4868416" y="2348880"/>
            <a:chExt cx="3520008" cy="1368152"/>
          </a:xfrm>
        </p:grpSpPr>
        <p:sp>
          <p:nvSpPr>
            <p:cNvPr id="23" name="Rectangle 22"/>
            <p:cNvSpPr/>
            <p:nvPr/>
          </p:nvSpPr>
          <p:spPr>
            <a:xfrm>
              <a:off x="4868416" y="2492896"/>
              <a:ext cx="3520008" cy="1224136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52120" y="2348880"/>
              <a:ext cx="2016224" cy="2160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Faults</a:t>
              </a:r>
              <a:r>
                <a:rPr lang="zh-CN" alt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900" dirty="0" smtClean="0">
                  <a:solidFill>
                    <a:srgbClr val="000000"/>
                  </a:solidFill>
                </a:rPr>
                <a:t>c</a:t>
              </a:r>
              <a:r>
                <a:rPr lang="en-US" sz="900" dirty="0" smtClean="0">
                  <a:solidFill>
                    <a:srgbClr val="000000"/>
                  </a:solidFill>
                </a:rPr>
                <a:t>overage </a:t>
              </a:r>
              <a:r>
                <a:rPr lang="en-US" sz="900" dirty="0">
                  <a:solidFill>
                    <a:srgbClr val="000000"/>
                  </a:solidFill>
                </a:rPr>
                <a:t>of  detected</a:t>
              </a:r>
            </a:p>
          </p:txBody>
        </p:sp>
        <p:graphicFrame>
          <p:nvGraphicFramePr>
            <p:cNvPr id="25" name="Chart 24"/>
            <p:cNvGraphicFramePr/>
            <p:nvPr>
              <p:extLst>
                <p:ext uri="{D42A27DB-BD31-4B8C-83A1-F6EECF244321}">
                  <p14:modId xmlns:p14="http://schemas.microsoft.com/office/powerpoint/2010/main" val="1934330091"/>
                </p:ext>
              </p:extLst>
            </p:nvPr>
          </p:nvGraphicFramePr>
          <p:xfrm>
            <a:off x="5004048" y="2564904"/>
            <a:ext cx="3384376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588496" y="302831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48.12%</a:t>
              </a:r>
              <a:endParaRPr lang="en-US" sz="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6568" y="2996952"/>
              <a:ext cx="38973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49.11%</a:t>
              </a:r>
              <a:endParaRPr lang="en-US" sz="5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7654" y="2924944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50.30%</a:t>
              </a:r>
              <a:endParaRPr lang="en-US" sz="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15726" y="2924944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51.19%</a:t>
              </a:r>
              <a:endParaRPr lang="en-US" sz="5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09928" y="2452246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485</a:t>
            </a:r>
            <a:endParaRPr lang="en-US" sz="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2" y="2452246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496</a:t>
            </a:r>
            <a:endParaRPr 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2987824" y="2420888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508</a:t>
            </a:r>
            <a:endParaRPr 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3635896" y="2348880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518</a:t>
            </a:r>
            <a:endParaRPr lang="en-US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51158" y="2492896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48.02%</a:t>
            </a:r>
            <a:endParaRPr lang="en-US" sz="500" dirty="0"/>
          </a:p>
        </p:txBody>
      </p:sp>
      <p:sp>
        <p:nvSpPr>
          <p:cNvPr id="44" name="TextBox 43"/>
          <p:cNvSpPr txBox="1"/>
          <p:nvPr/>
        </p:nvSpPr>
        <p:spPr>
          <a:xfrm>
            <a:off x="6486520" y="2348880"/>
            <a:ext cx="3897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49.11%</a:t>
            </a:r>
            <a:endParaRPr lang="en-US" sz="500" dirty="0"/>
          </a:p>
        </p:txBody>
      </p:sp>
      <p:sp>
        <p:nvSpPr>
          <p:cNvPr id="45" name="TextBox 44"/>
          <p:cNvSpPr txBox="1"/>
          <p:nvPr/>
        </p:nvSpPr>
        <p:spPr>
          <a:xfrm>
            <a:off x="7122032" y="2311152"/>
            <a:ext cx="4320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50.30%</a:t>
            </a:r>
            <a:endParaRPr lang="en-US" sz="500" dirty="0"/>
          </a:p>
        </p:txBody>
      </p:sp>
      <p:sp>
        <p:nvSpPr>
          <p:cNvPr id="46" name="TextBox 45"/>
          <p:cNvSpPr txBox="1"/>
          <p:nvPr/>
        </p:nvSpPr>
        <p:spPr>
          <a:xfrm>
            <a:off x="7762112" y="2251611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51.29%</a:t>
            </a:r>
            <a:endParaRPr lang="en-US" sz="500" dirty="0"/>
          </a:p>
        </p:txBody>
      </p:sp>
      <p:sp>
        <p:nvSpPr>
          <p:cNvPr id="12" name="Rounded Rectangle 11"/>
          <p:cNvSpPr/>
          <p:nvPr/>
        </p:nvSpPr>
        <p:spPr>
          <a:xfrm>
            <a:off x="5724128" y="3212976"/>
            <a:ext cx="2664296" cy="216024"/>
          </a:xfrm>
          <a:prstGeom prst="roundRect">
            <a:avLst/>
          </a:prstGeom>
          <a:solidFill>
            <a:srgbClr val="C6D9F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</a:rPr>
              <a:t>Faults coverage for each kind of gate</a:t>
            </a:r>
            <a:endParaRPr 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829404743"/>
              </p:ext>
            </p:extLst>
          </p:nvPr>
        </p:nvGraphicFramePr>
        <p:xfrm>
          <a:off x="467544" y="5229200"/>
          <a:ext cx="396044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3554115015"/>
              </p:ext>
            </p:extLst>
          </p:nvPr>
        </p:nvGraphicFramePr>
        <p:xfrm>
          <a:off x="4427984" y="5157192"/>
          <a:ext cx="4464496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83464" y="3645024"/>
            <a:ext cx="372333" cy="864096"/>
            <a:chOff x="283464" y="3645024"/>
            <a:chExt cx="372333" cy="864096"/>
          </a:xfrm>
        </p:grpSpPr>
        <p:sp>
          <p:nvSpPr>
            <p:cNvPr id="38" name="Rounded Rectangle 37"/>
            <p:cNvSpPr/>
            <p:nvPr/>
          </p:nvSpPr>
          <p:spPr>
            <a:xfrm>
              <a:off x="323528" y="3645024"/>
              <a:ext cx="288032" cy="8640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464" y="3785616"/>
              <a:ext cx="37233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r>
                <a:rPr lang="en-US" sz="800" baseline="30000" dirty="0" smtClean="0"/>
                <a:t>st</a:t>
              </a:r>
              <a:r>
                <a:rPr lang="en-US" sz="800" dirty="0" smtClean="0"/>
                <a:t> Pat</a:t>
              </a:r>
              <a:r>
                <a:rPr lang="en-US" sz="800" dirty="0"/>
                <a:t>. Set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235" y="5517232"/>
            <a:ext cx="372333" cy="864096"/>
            <a:chOff x="283464" y="3645024"/>
            <a:chExt cx="372333" cy="864096"/>
          </a:xfrm>
        </p:grpSpPr>
        <p:sp>
          <p:nvSpPr>
            <p:cNvPr id="48" name="Rounded Rectangle 47"/>
            <p:cNvSpPr/>
            <p:nvPr/>
          </p:nvSpPr>
          <p:spPr>
            <a:xfrm>
              <a:off x="323528" y="3645024"/>
              <a:ext cx="288032" cy="8640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464" y="3785616"/>
              <a:ext cx="37233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800" dirty="0" smtClean="0"/>
                <a:t>2</a:t>
              </a:r>
              <a:r>
                <a:rPr lang="en-US" sz="800" baseline="30000" dirty="0" smtClean="0"/>
                <a:t>nd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</a:t>
              </a:r>
              <a:r>
                <a:rPr lang="en-US" sz="800" dirty="0"/>
                <a:t>Pat.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99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355160" cy="595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Evaluating: </a:t>
            </a:r>
            <a:r>
              <a:rPr lang="en-US" sz="1800" dirty="0" smtClean="0"/>
              <a:t>Increase faults and Good-state patterns for s38584 benchmark </a:t>
            </a:r>
            <a:r>
              <a:rPr lang="en-US" sz="1800" dirty="0"/>
              <a:t>based on </a:t>
            </a:r>
            <a:r>
              <a:rPr lang="en-US" sz="1800" dirty="0" smtClean="0"/>
              <a:t>2nd </a:t>
            </a:r>
            <a:r>
              <a:rPr lang="en-US" sz="1800" dirty="0"/>
              <a:t>faults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15762"/>
              </p:ext>
            </p:extLst>
          </p:nvPr>
        </p:nvGraphicFramePr>
        <p:xfrm>
          <a:off x="395534" y="908720"/>
          <a:ext cx="8424930" cy="944921"/>
        </p:xfrm>
        <a:graphic>
          <a:graphicData uri="http://schemas.openxmlformats.org/drawingml/2006/table">
            <a:tbl>
              <a:tblPr/>
              <a:tblGrid>
                <a:gridCol w="1584178"/>
                <a:gridCol w="432945"/>
                <a:gridCol w="467158"/>
                <a:gridCol w="540059"/>
                <a:gridCol w="540059"/>
                <a:gridCol w="540059"/>
                <a:gridCol w="540059"/>
                <a:gridCol w="540059"/>
                <a:gridCol w="540059"/>
                <a:gridCol w="540059"/>
                <a:gridCol w="540059"/>
                <a:gridCol w="540059"/>
                <a:gridCol w="540059"/>
                <a:gridCol w="540059"/>
              </a:tblGrid>
              <a:tr h="151563">
                <a:tc gridSpan="1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s38584 Cell-aware fault detected (1010 faults)</a:t>
                      </a: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</a:t>
                      </a: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93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NAND4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 gates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4930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1618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1063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11448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gates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fault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Fault 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i100/o1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i1001/o1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i00/o0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i100/o0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i1001/o0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i1100/o0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i1100/o1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7" marR="7627" marT="7627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87314227"/>
              </p:ext>
            </p:extLst>
          </p:nvPr>
        </p:nvGraphicFramePr>
        <p:xfrm>
          <a:off x="4499992" y="3429000"/>
          <a:ext cx="4464496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467544" y="5229200"/>
            <a:ext cx="8496944" cy="151216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2646485"/>
              </p:ext>
            </p:extLst>
          </p:nvPr>
        </p:nvGraphicFramePr>
        <p:xfrm>
          <a:off x="467544" y="3429000"/>
          <a:ext cx="3960440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>
          <a:xfrm>
            <a:off x="484056" y="3356992"/>
            <a:ext cx="8480432" cy="172819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15616" y="3212976"/>
            <a:ext cx="2664296" cy="216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Number of faults </a:t>
            </a:r>
            <a:r>
              <a:rPr lang="en-US" sz="900" dirty="0" smtClean="0">
                <a:solidFill>
                  <a:schemeClr val="tx1"/>
                </a:solidFill>
              </a:rPr>
              <a:t>detected for each kind of gate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5968" y="1916832"/>
            <a:ext cx="3520008" cy="1152128"/>
            <a:chOff x="763960" y="2348880"/>
            <a:chExt cx="3520008" cy="1368152"/>
          </a:xfrm>
        </p:grpSpPr>
        <p:sp>
          <p:nvSpPr>
            <p:cNvPr id="20" name="Rectangle 19"/>
            <p:cNvSpPr/>
            <p:nvPr/>
          </p:nvSpPr>
          <p:spPr>
            <a:xfrm>
              <a:off x="763960" y="2492896"/>
              <a:ext cx="3520008" cy="1224136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47664" y="2348880"/>
              <a:ext cx="2016224" cy="2160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Number of faults detected</a:t>
              </a:r>
            </a:p>
          </p:txBody>
        </p:sp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032595613"/>
                </p:ext>
              </p:extLst>
            </p:nvPr>
          </p:nvGraphicFramePr>
          <p:xfrm>
            <a:off x="1043608" y="2564904"/>
            <a:ext cx="3192016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464184" y="2993578"/>
              <a:ext cx="30166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465</a:t>
              </a:r>
              <a:endParaRPr lang="en-US" sz="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0100" y="2996952"/>
              <a:ext cx="30166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497</a:t>
              </a:r>
              <a:endParaRPr lang="en-US" sz="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6912" y="2950144"/>
              <a:ext cx="30166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513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47864" y="2884294"/>
              <a:ext cx="30166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511</a:t>
              </a:r>
              <a:endParaRPr lang="en-US" sz="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32040" y="1916832"/>
            <a:ext cx="3520008" cy="1152128"/>
            <a:chOff x="4868416" y="2348880"/>
            <a:chExt cx="3520008" cy="1368152"/>
          </a:xfrm>
        </p:grpSpPr>
        <p:sp>
          <p:nvSpPr>
            <p:cNvPr id="23" name="Rectangle 22"/>
            <p:cNvSpPr/>
            <p:nvPr/>
          </p:nvSpPr>
          <p:spPr>
            <a:xfrm>
              <a:off x="4868416" y="2492896"/>
              <a:ext cx="3520008" cy="1224136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52120" y="2348880"/>
              <a:ext cx="2016224" cy="2160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Faults</a:t>
              </a:r>
              <a:r>
                <a:rPr lang="zh-CN" alt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900" dirty="0" smtClean="0">
                  <a:solidFill>
                    <a:srgbClr val="000000"/>
                  </a:solidFill>
                </a:rPr>
                <a:t>c</a:t>
              </a:r>
              <a:r>
                <a:rPr lang="en-US" sz="900" dirty="0" smtClean="0">
                  <a:solidFill>
                    <a:srgbClr val="000000"/>
                  </a:solidFill>
                </a:rPr>
                <a:t>overage </a:t>
              </a:r>
              <a:r>
                <a:rPr lang="en-US" sz="900" dirty="0">
                  <a:solidFill>
                    <a:srgbClr val="000000"/>
                  </a:solidFill>
                </a:rPr>
                <a:t>of  detected</a:t>
              </a:r>
            </a:p>
          </p:txBody>
        </p:sp>
        <p:graphicFrame>
          <p:nvGraphicFramePr>
            <p:cNvPr id="25" name="Chart 24"/>
            <p:cNvGraphicFramePr/>
            <p:nvPr>
              <p:extLst>
                <p:ext uri="{D42A27DB-BD31-4B8C-83A1-F6EECF244321}">
                  <p14:modId xmlns:p14="http://schemas.microsoft.com/office/powerpoint/2010/main" val="1789317335"/>
                </p:ext>
              </p:extLst>
            </p:nvPr>
          </p:nvGraphicFramePr>
          <p:xfrm>
            <a:off x="5004048" y="2564904"/>
            <a:ext cx="3384376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588496" y="3028310"/>
              <a:ext cx="377026" cy="20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46.04%</a:t>
              </a:r>
              <a:endParaRPr lang="en-US" sz="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6568" y="2996952"/>
              <a:ext cx="389736" cy="20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49.21%</a:t>
              </a:r>
              <a:endParaRPr lang="en-US" sz="5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7654" y="2924945"/>
              <a:ext cx="377026" cy="20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50.79%</a:t>
              </a:r>
              <a:endParaRPr lang="en-US" sz="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15726" y="2924945"/>
              <a:ext cx="377026" cy="20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50.59%</a:t>
              </a:r>
              <a:endParaRPr lang="en-US" sz="5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09928" y="2452246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478</a:t>
            </a:r>
            <a:endParaRPr lang="en-US" sz="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2" y="2452246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494</a:t>
            </a:r>
            <a:endParaRPr 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2987824" y="2420888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508</a:t>
            </a:r>
            <a:endParaRPr 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3635896" y="2348880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521</a:t>
            </a:r>
            <a:endParaRPr lang="en-US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51158" y="2323619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47.33%</a:t>
            </a:r>
            <a:endParaRPr lang="en-US" sz="500" dirty="0"/>
          </a:p>
        </p:txBody>
      </p:sp>
      <p:sp>
        <p:nvSpPr>
          <p:cNvPr id="44" name="TextBox 43"/>
          <p:cNvSpPr txBox="1"/>
          <p:nvPr/>
        </p:nvSpPr>
        <p:spPr>
          <a:xfrm>
            <a:off x="6486520" y="2251611"/>
            <a:ext cx="3897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48.91%</a:t>
            </a:r>
            <a:endParaRPr lang="en-US" sz="500" dirty="0"/>
          </a:p>
        </p:txBody>
      </p:sp>
      <p:sp>
        <p:nvSpPr>
          <p:cNvPr id="45" name="TextBox 44"/>
          <p:cNvSpPr txBox="1"/>
          <p:nvPr/>
        </p:nvSpPr>
        <p:spPr>
          <a:xfrm>
            <a:off x="7122032" y="2204864"/>
            <a:ext cx="4320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50.30%</a:t>
            </a:r>
            <a:endParaRPr lang="en-US" sz="500" dirty="0"/>
          </a:p>
        </p:txBody>
      </p:sp>
      <p:sp>
        <p:nvSpPr>
          <p:cNvPr id="46" name="TextBox 45"/>
          <p:cNvSpPr txBox="1"/>
          <p:nvPr/>
        </p:nvSpPr>
        <p:spPr>
          <a:xfrm>
            <a:off x="7762112" y="2204864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51.58%</a:t>
            </a:r>
            <a:endParaRPr lang="en-US" sz="500" dirty="0"/>
          </a:p>
        </p:txBody>
      </p:sp>
      <p:sp>
        <p:nvSpPr>
          <p:cNvPr id="12" name="Rounded Rectangle 11"/>
          <p:cNvSpPr/>
          <p:nvPr/>
        </p:nvSpPr>
        <p:spPr>
          <a:xfrm>
            <a:off x="5724128" y="3212976"/>
            <a:ext cx="2664296" cy="216024"/>
          </a:xfrm>
          <a:prstGeom prst="roundRect">
            <a:avLst/>
          </a:prstGeom>
          <a:solidFill>
            <a:srgbClr val="C6D9F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 Faults coverage </a:t>
            </a:r>
            <a:r>
              <a:rPr lang="en-US" sz="900" dirty="0" smtClean="0">
                <a:solidFill>
                  <a:srgbClr val="000000"/>
                </a:solidFill>
              </a:rPr>
              <a:t>for each kind of gate</a:t>
            </a:r>
            <a:endParaRPr lang="en-US" sz="900" dirty="0">
              <a:solidFill>
                <a:srgbClr val="000000"/>
              </a:solidFill>
            </a:endParaRPr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675449563"/>
              </p:ext>
            </p:extLst>
          </p:nvPr>
        </p:nvGraphicFramePr>
        <p:xfrm>
          <a:off x="467544" y="5229200"/>
          <a:ext cx="396044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520223493"/>
              </p:ext>
            </p:extLst>
          </p:nvPr>
        </p:nvGraphicFramePr>
        <p:xfrm>
          <a:off x="4427984" y="5157192"/>
          <a:ext cx="4464496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83464" y="3645024"/>
            <a:ext cx="372333" cy="864096"/>
            <a:chOff x="283464" y="3645024"/>
            <a:chExt cx="372333" cy="864096"/>
          </a:xfrm>
        </p:grpSpPr>
        <p:sp>
          <p:nvSpPr>
            <p:cNvPr id="38" name="Rounded Rectangle 37"/>
            <p:cNvSpPr/>
            <p:nvPr/>
          </p:nvSpPr>
          <p:spPr>
            <a:xfrm>
              <a:off x="323528" y="3645024"/>
              <a:ext cx="288032" cy="8640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464" y="3785616"/>
              <a:ext cx="37233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r>
                <a:rPr lang="en-US" sz="800" baseline="30000" dirty="0" smtClean="0"/>
                <a:t>st</a:t>
              </a:r>
              <a:r>
                <a:rPr lang="en-US" sz="800" dirty="0" smtClean="0"/>
                <a:t> Pat</a:t>
              </a:r>
              <a:r>
                <a:rPr lang="en-US" sz="800" dirty="0"/>
                <a:t>. Set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235" y="5517232"/>
            <a:ext cx="372333" cy="864096"/>
            <a:chOff x="283464" y="3645024"/>
            <a:chExt cx="372333" cy="864096"/>
          </a:xfrm>
        </p:grpSpPr>
        <p:sp>
          <p:nvSpPr>
            <p:cNvPr id="48" name="Rounded Rectangle 47"/>
            <p:cNvSpPr/>
            <p:nvPr/>
          </p:nvSpPr>
          <p:spPr>
            <a:xfrm>
              <a:off x="323528" y="3645024"/>
              <a:ext cx="288032" cy="8640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464" y="3785616"/>
              <a:ext cx="37233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800" dirty="0" smtClean="0"/>
                <a:t>2</a:t>
              </a:r>
              <a:r>
                <a:rPr lang="en-US" sz="800" baseline="30000" dirty="0" smtClean="0"/>
                <a:t>nd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 </a:t>
              </a:r>
              <a:r>
                <a:rPr lang="en-US" sz="800" dirty="0"/>
                <a:t>Pat.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3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355160" cy="5236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Evaluating: </a:t>
            </a:r>
            <a:r>
              <a:rPr lang="en-US" sz="1800" dirty="0"/>
              <a:t>Comparison of number of detected for S-at </a:t>
            </a:r>
            <a:r>
              <a:rPr lang="en-US" sz="1800" dirty="0" smtClean="0"/>
              <a:t>patterns</a:t>
            </a:r>
            <a:r>
              <a:rPr lang="en-US" sz="1800" dirty="0"/>
              <a:t> </a:t>
            </a:r>
            <a:r>
              <a:rPr lang="en-US" sz="1800" dirty="0" smtClean="0"/>
              <a:t>and 40k </a:t>
            </a:r>
            <a:r>
              <a:rPr lang="en-US" sz="1800" dirty="0"/>
              <a:t>Good-State </a:t>
            </a:r>
            <a:r>
              <a:rPr lang="en-US" sz="1800" dirty="0" smtClean="0"/>
              <a:t>patterns for </a:t>
            </a:r>
            <a:r>
              <a:rPr lang="en-US" sz="1800" dirty="0" smtClean="0">
                <a:solidFill>
                  <a:prstClr val="black"/>
                </a:solidFill>
              </a:rPr>
              <a:t>s38584 benchmark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908720"/>
            <a:ext cx="3952056" cy="1152128"/>
            <a:chOff x="763960" y="2348880"/>
            <a:chExt cx="3520008" cy="1368152"/>
          </a:xfrm>
        </p:grpSpPr>
        <p:sp>
          <p:nvSpPr>
            <p:cNvPr id="5" name="Rectangle 4"/>
            <p:cNvSpPr/>
            <p:nvPr/>
          </p:nvSpPr>
          <p:spPr>
            <a:xfrm>
              <a:off x="763960" y="2492896"/>
              <a:ext cx="3520008" cy="1224136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47664" y="2348880"/>
              <a:ext cx="2016224" cy="2160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Number of faults detected</a:t>
              </a:r>
            </a:p>
          </p:txBody>
        </p:sp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225854797"/>
                </p:ext>
              </p:extLst>
            </p:nvPr>
          </p:nvGraphicFramePr>
          <p:xfrm>
            <a:off x="1043608" y="2564904"/>
            <a:ext cx="3192016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56048" y="2861937"/>
              <a:ext cx="340658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527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2112" y="2861937"/>
              <a:ext cx="340658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518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2192" y="2861937"/>
              <a:ext cx="340658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508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7690" y="2947447"/>
              <a:ext cx="340658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521</a:t>
              </a:r>
              <a:endParaRPr lang="en-US" sz="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0032" y="908720"/>
            <a:ext cx="4032448" cy="1152128"/>
            <a:chOff x="4868416" y="2348880"/>
            <a:chExt cx="3520008" cy="1368152"/>
          </a:xfrm>
        </p:grpSpPr>
        <p:sp>
          <p:nvSpPr>
            <p:cNvPr id="13" name="Rectangle 12"/>
            <p:cNvSpPr/>
            <p:nvPr/>
          </p:nvSpPr>
          <p:spPr>
            <a:xfrm>
              <a:off x="4868416" y="2492896"/>
              <a:ext cx="3520008" cy="1224136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2120" y="2348880"/>
              <a:ext cx="2016224" cy="2160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</a:rPr>
                <a:t>Faults</a:t>
              </a:r>
              <a:r>
                <a:rPr lang="zh-CN" alt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900" dirty="0" smtClean="0">
                  <a:solidFill>
                    <a:srgbClr val="000000"/>
                  </a:solidFill>
                </a:rPr>
                <a:t>c</a:t>
              </a:r>
              <a:r>
                <a:rPr lang="en-US" sz="900" dirty="0" smtClean="0">
                  <a:solidFill>
                    <a:srgbClr val="000000"/>
                  </a:solidFill>
                </a:rPr>
                <a:t>overage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" name="Chart 14"/>
            <p:cNvGraphicFramePr/>
            <p:nvPr>
              <p:extLst>
                <p:ext uri="{D42A27DB-BD31-4B8C-83A1-F6EECF244321}">
                  <p14:modId xmlns:p14="http://schemas.microsoft.com/office/powerpoint/2010/main" val="501137661"/>
                </p:ext>
              </p:extLst>
            </p:nvPr>
          </p:nvGraphicFramePr>
          <p:xfrm>
            <a:off x="5004048" y="2564904"/>
            <a:ext cx="3384376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660504" y="2947447"/>
              <a:ext cx="492443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52.18%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6568" y="2948135"/>
              <a:ext cx="504056" cy="25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51.29%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6648" y="2947447"/>
              <a:ext cx="492443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50.30%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44325" y="2947447"/>
              <a:ext cx="492443" cy="255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51.58%</a:t>
              </a:r>
              <a:endParaRPr lang="en-US" sz="8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7544" y="2276872"/>
            <a:ext cx="8424936" cy="2160240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43808" y="2204864"/>
            <a:ext cx="4104456" cy="216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S-at </a:t>
            </a:r>
            <a:r>
              <a:rPr lang="en-US" sz="1200" dirty="0" err="1" smtClean="0">
                <a:solidFill>
                  <a:schemeClr val="tx1"/>
                </a:solidFill>
              </a:rPr>
              <a:t>EMD_n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smtClean="0">
                <a:solidFill>
                  <a:schemeClr val="tx1"/>
                </a:solidFill>
              </a:rPr>
              <a:t>3 patterns </a:t>
            </a:r>
            <a:r>
              <a:rPr lang="en-US" sz="1200" b="1" dirty="0">
                <a:solidFill>
                  <a:schemeClr val="tx1"/>
                </a:solidFill>
              </a:rPr>
              <a:t>V.S.</a:t>
            </a:r>
            <a:r>
              <a:rPr lang="en-US" sz="1200" dirty="0">
                <a:solidFill>
                  <a:schemeClr val="tx1"/>
                </a:solidFill>
              </a:rPr>
              <a:t> 40k Good-State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7544" y="4581128"/>
            <a:ext cx="8480432" cy="21602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43808" y="4509120"/>
            <a:ext cx="4104456" cy="216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S-at </a:t>
            </a:r>
            <a:r>
              <a:rPr lang="en-US" sz="1200" dirty="0" err="1">
                <a:solidFill>
                  <a:prstClr val="black"/>
                </a:solidFill>
              </a:rPr>
              <a:t>EMD_n</a:t>
            </a:r>
            <a:r>
              <a:rPr lang="en-US" sz="1200" dirty="0" smtClean="0">
                <a:solidFill>
                  <a:prstClr val="black"/>
                </a:solidFill>
              </a:rPr>
              <a:t>=7 </a:t>
            </a:r>
            <a:r>
              <a:rPr lang="en-US" sz="1200" dirty="0">
                <a:solidFill>
                  <a:prstClr val="black"/>
                </a:solidFill>
              </a:rPr>
              <a:t>patterns </a:t>
            </a:r>
            <a:r>
              <a:rPr lang="en-US" sz="1200" b="1" dirty="0">
                <a:solidFill>
                  <a:prstClr val="black"/>
                </a:solidFill>
              </a:rPr>
              <a:t>V.S.</a:t>
            </a:r>
            <a:r>
              <a:rPr lang="en-US" sz="1200" dirty="0">
                <a:solidFill>
                  <a:prstClr val="black"/>
                </a:solidFill>
              </a:rPr>
              <a:t> 40k Good-State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2" y="126876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538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134134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524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6095781" y="12687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53.27%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7607949" y="12687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51.88</a:t>
            </a:r>
            <a:r>
              <a:rPr lang="en-US" sz="800" dirty="0" smtClean="0"/>
              <a:t>%</a:t>
            </a:r>
            <a:endParaRPr lang="en-US" sz="800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798661237"/>
              </p:ext>
            </p:extLst>
          </p:nvPr>
        </p:nvGraphicFramePr>
        <p:xfrm>
          <a:off x="4283968" y="2564904"/>
          <a:ext cx="2232248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99992" y="2492896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 fault set</a:t>
            </a:r>
            <a:endParaRPr lang="en-US" sz="10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79016"/>
              </p:ext>
            </p:extLst>
          </p:nvPr>
        </p:nvGraphicFramePr>
        <p:xfrm>
          <a:off x="611560" y="2562054"/>
          <a:ext cx="3351138" cy="173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23"/>
                <a:gridCol w="558523"/>
                <a:gridCol w="558523"/>
                <a:gridCol w="558523"/>
                <a:gridCol w="558523"/>
                <a:gridCol w="558523"/>
              </a:tblGrid>
              <a:tr h="26434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 detected distribution for fault set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70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Color</a:t>
                      </a:r>
                      <a:endParaRPr lang="en-US" sz="900" b="1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detected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S-at ATPG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Good-state patterns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Cell-aware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APTG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fault 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fault 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Green</a:t>
                      </a:r>
                      <a:endParaRPr lang="en-US" sz="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26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Blue</a:t>
                      </a:r>
                      <a:endParaRPr lang="en-US" sz="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65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Yellow</a:t>
                      </a:r>
                      <a:endParaRPr lang="en-US" sz="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D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527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508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93649329"/>
              </p:ext>
            </p:extLst>
          </p:nvPr>
        </p:nvGraphicFramePr>
        <p:xfrm>
          <a:off x="6660232" y="2564904"/>
          <a:ext cx="2232248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76256" y="2492896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 fault set</a:t>
            </a:r>
            <a:endParaRPr lang="en-US" sz="1000" dirty="0"/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932151027"/>
              </p:ext>
            </p:extLst>
          </p:nvPr>
        </p:nvGraphicFramePr>
        <p:xfrm>
          <a:off x="4355976" y="4925392"/>
          <a:ext cx="2232248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572000" y="4853384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 fault set</a:t>
            </a:r>
            <a:endParaRPr lang="en-US" sz="1000" dirty="0"/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1807230322"/>
              </p:ext>
            </p:extLst>
          </p:nvPr>
        </p:nvGraphicFramePr>
        <p:xfrm>
          <a:off x="6732240" y="4925392"/>
          <a:ext cx="2232248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948264" y="4853384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 fault set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32040" y="400506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RE: redundant 413</a:t>
            </a:r>
          </a:p>
          <a:p>
            <a:r>
              <a:rPr lang="en-US" sz="800" dirty="0" smtClean="0"/>
              <a:t>TI: tied 4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36296" y="400506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RE: redundant 407</a:t>
            </a:r>
          </a:p>
          <a:p>
            <a:r>
              <a:rPr lang="en-US" sz="800" dirty="0" smtClean="0"/>
              <a:t>TI: tied 4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932040" y="633080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RE: redundant 413</a:t>
            </a:r>
          </a:p>
          <a:p>
            <a:r>
              <a:rPr lang="en-US" sz="800" dirty="0" smtClean="0"/>
              <a:t>TI: tied 4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7388696" y="640281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RE: redundant 407</a:t>
            </a:r>
          </a:p>
          <a:p>
            <a:r>
              <a:rPr lang="en-US" sz="800" dirty="0" smtClean="0"/>
              <a:t>TI: tied 4</a:t>
            </a:r>
            <a:endParaRPr lang="en-US" sz="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4323"/>
              </p:ext>
            </p:extLst>
          </p:nvPr>
        </p:nvGraphicFramePr>
        <p:xfrm>
          <a:off x="644798" y="4866310"/>
          <a:ext cx="3351138" cy="173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23"/>
                <a:gridCol w="558523"/>
                <a:gridCol w="558523"/>
                <a:gridCol w="558523"/>
                <a:gridCol w="558523"/>
                <a:gridCol w="558523"/>
              </a:tblGrid>
              <a:tr h="26434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 detected distribution for fault set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70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Color</a:t>
                      </a:r>
                      <a:endParaRPr lang="en-US" sz="900" b="1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detected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S-at ATPG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Good-state patterns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Cell-aware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APTG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fault 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fault 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15" marR="9915" marT="9915" marB="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Green</a:t>
                      </a:r>
                      <a:endParaRPr lang="en-US" sz="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Blue</a:t>
                      </a:r>
                      <a:endParaRPr lang="en-US" sz="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30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Yellow</a:t>
                      </a:r>
                      <a:endParaRPr lang="en-US" sz="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D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538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524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355160" cy="5236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Evaluating: </a:t>
            </a:r>
            <a:r>
              <a:rPr lang="en-US" sz="1800" dirty="0"/>
              <a:t>Comparison of number of detected for S-at </a:t>
            </a:r>
            <a:r>
              <a:rPr lang="en-US" sz="1800" dirty="0" smtClean="0"/>
              <a:t>patterns</a:t>
            </a:r>
            <a:r>
              <a:rPr lang="en-US" sz="1800" dirty="0"/>
              <a:t> </a:t>
            </a:r>
            <a:r>
              <a:rPr lang="en-US" sz="1800" dirty="0" smtClean="0"/>
              <a:t>and 40k </a:t>
            </a:r>
            <a:r>
              <a:rPr lang="en-US" sz="1800" dirty="0"/>
              <a:t>Good-State </a:t>
            </a:r>
            <a:r>
              <a:rPr lang="en-US" sz="1800" dirty="0" smtClean="0"/>
              <a:t>patterns for </a:t>
            </a:r>
            <a:r>
              <a:rPr lang="en-US" sz="1800" dirty="0" smtClean="0">
                <a:solidFill>
                  <a:prstClr val="black"/>
                </a:solidFill>
              </a:rPr>
              <a:t>s38584 benchmark</a:t>
            </a:r>
            <a:endParaRPr lang="en-US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453572073"/>
              </p:ext>
            </p:extLst>
          </p:nvPr>
        </p:nvGraphicFramePr>
        <p:xfrm>
          <a:off x="0" y="1052736"/>
          <a:ext cx="9036496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21"/>
          <p:cNvSpPr/>
          <p:nvPr/>
        </p:nvSpPr>
        <p:spPr>
          <a:xfrm>
            <a:off x="251520" y="980728"/>
            <a:ext cx="8784976" cy="136815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627784" y="908720"/>
            <a:ext cx="4104456" cy="216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43 </a:t>
            </a:r>
            <a:r>
              <a:rPr lang="en-US" sz="900" dirty="0">
                <a:solidFill>
                  <a:schemeClr val="tx1"/>
                </a:solidFill>
              </a:rPr>
              <a:t>faults </a:t>
            </a:r>
            <a:r>
              <a:rPr lang="en-US" sz="900" dirty="0" smtClean="0">
                <a:solidFill>
                  <a:schemeClr val="tx1"/>
                </a:solidFill>
              </a:rPr>
              <a:t>detected by Good-Sate but not ATPG S-</a:t>
            </a:r>
            <a:r>
              <a:rPr lang="en-US" sz="900" dirty="0" smtClean="0">
                <a:solidFill>
                  <a:schemeClr val="tx1"/>
                </a:solidFill>
              </a:rPr>
              <a:t>at EMD n = 3 </a:t>
            </a:r>
            <a:r>
              <a:rPr lang="en-US" sz="900" dirty="0" smtClean="0">
                <a:solidFill>
                  <a:schemeClr val="tx1"/>
                </a:solidFill>
              </a:rPr>
              <a:t>based on 1</a:t>
            </a:r>
            <a:r>
              <a:rPr lang="en-US" sz="900" baseline="30000" dirty="0" smtClean="0">
                <a:solidFill>
                  <a:schemeClr val="tx1"/>
                </a:solidFill>
              </a:rPr>
              <a:t>st</a:t>
            </a:r>
            <a:r>
              <a:rPr lang="en-US" sz="900" dirty="0" smtClean="0">
                <a:solidFill>
                  <a:schemeClr val="tx1"/>
                </a:solidFill>
              </a:rPr>
              <a:t> faults set</a:t>
            </a:r>
            <a:endParaRPr 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609004976"/>
              </p:ext>
            </p:extLst>
          </p:nvPr>
        </p:nvGraphicFramePr>
        <p:xfrm>
          <a:off x="35496" y="2492896"/>
          <a:ext cx="9036496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287016" y="2420888"/>
            <a:ext cx="8784976" cy="136815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55776" y="2348880"/>
            <a:ext cx="4211960" cy="216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65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faults </a:t>
            </a:r>
            <a:r>
              <a:rPr lang="en-US" sz="900" dirty="0" smtClean="0">
                <a:solidFill>
                  <a:schemeClr val="tx1"/>
                </a:solidFill>
              </a:rPr>
              <a:t>detected by Good-Sate but not ATPG S-</a:t>
            </a:r>
            <a:r>
              <a:rPr lang="en-US" sz="900" dirty="0" smtClean="0">
                <a:solidFill>
                  <a:schemeClr val="tx1"/>
                </a:solidFill>
              </a:rPr>
              <a:t>at EMD n = 3 </a:t>
            </a:r>
            <a:r>
              <a:rPr lang="en-US" sz="900" dirty="0" smtClean="0">
                <a:solidFill>
                  <a:schemeClr val="tx1"/>
                </a:solidFill>
              </a:rPr>
              <a:t>based on </a:t>
            </a:r>
            <a:r>
              <a:rPr lang="en-US" sz="900" dirty="0" smtClean="0">
                <a:solidFill>
                  <a:schemeClr val="tx1"/>
                </a:solidFill>
              </a:rPr>
              <a:t>2</a:t>
            </a:r>
            <a:r>
              <a:rPr lang="en-US" sz="900" baseline="30000" dirty="0" smtClean="0">
                <a:solidFill>
                  <a:schemeClr val="tx1"/>
                </a:solidFill>
              </a:rPr>
              <a:t>nd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faults </a:t>
            </a:r>
            <a:r>
              <a:rPr lang="en-US" sz="900" dirty="0" smtClean="0">
                <a:solidFill>
                  <a:schemeClr val="tx1"/>
                </a:solidFill>
              </a:rPr>
              <a:t>set</a:t>
            </a:r>
            <a:endParaRPr 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895724022"/>
              </p:ext>
            </p:extLst>
          </p:nvPr>
        </p:nvGraphicFramePr>
        <p:xfrm>
          <a:off x="35496" y="3933056"/>
          <a:ext cx="9036496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Rectangle 31"/>
          <p:cNvSpPr/>
          <p:nvPr/>
        </p:nvSpPr>
        <p:spPr>
          <a:xfrm>
            <a:off x="287016" y="3861048"/>
            <a:ext cx="8784976" cy="136815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63280" y="3789040"/>
            <a:ext cx="4104456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30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faults </a:t>
            </a:r>
            <a:r>
              <a:rPr lang="en-US" sz="900" dirty="0" smtClean="0">
                <a:solidFill>
                  <a:schemeClr val="tx1"/>
                </a:solidFill>
              </a:rPr>
              <a:t>detected by Good-Sate but not ATPG S-</a:t>
            </a:r>
            <a:r>
              <a:rPr lang="en-US" sz="900" dirty="0" smtClean="0">
                <a:solidFill>
                  <a:schemeClr val="tx1"/>
                </a:solidFill>
              </a:rPr>
              <a:t>at EMD n = 7 </a:t>
            </a:r>
            <a:r>
              <a:rPr lang="en-US" sz="900" dirty="0" smtClean="0">
                <a:solidFill>
                  <a:schemeClr val="tx1"/>
                </a:solidFill>
              </a:rPr>
              <a:t>based on 1</a:t>
            </a:r>
            <a:r>
              <a:rPr lang="en-US" sz="900" baseline="30000" dirty="0" smtClean="0">
                <a:solidFill>
                  <a:schemeClr val="tx1"/>
                </a:solidFill>
              </a:rPr>
              <a:t>st</a:t>
            </a:r>
            <a:r>
              <a:rPr lang="en-US" sz="900" dirty="0" smtClean="0">
                <a:solidFill>
                  <a:schemeClr val="tx1"/>
                </a:solidFill>
              </a:rPr>
              <a:t> faults set</a:t>
            </a:r>
            <a:endParaRPr 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568140883"/>
              </p:ext>
            </p:extLst>
          </p:nvPr>
        </p:nvGraphicFramePr>
        <p:xfrm>
          <a:off x="70992" y="5373216"/>
          <a:ext cx="9036496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Rectangle 34"/>
          <p:cNvSpPr/>
          <p:nvPr/>
        </p:nvSpPr>
        <p:spPr>
          <a:xfrm>
            <a:off x="322512" y="5301208"/>
            <a:ext cx="8784976" cy="1368152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591272" y="5229200"/>
            <a:ext cx="4211960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52 </a:t>
            </a:r>
            <a:r>
              <a:rPr lang="en-US" sz="900" dirty="0">
                <a:solidFill>
                  <a:schemeClr val="tx1"/>
                </a:solidFill>
              </a:rPr>
              <a:t>faults </a:t>
            </a:r>
            <a:r>
              <a:rPr lang="en-US" sz="900" dirty="0" smtClean="0">
                <a:solidFill>
                  <a:schemeClr val="tx1"/>
                </a:solidFill>
              </a:rPr>
              <a:t>detected by Good-Sate but not ATPG S-</a:t>
            </a:r>
            <a:r>
              <a:rPr lang="en-US" sz="900" dirty="0" smtClean="0">
                <a:solidFill>
                  <a:schemeClr val="tx1"/>
                </a:solidFill>
              </a:rPr>
              <a:t>at EMD n = 7 </a:t>
            </a:r>
            <a:r>
              <a:rPr lang="en-US" sz="900" dirty="0" smtClean="0">
                <a:solidFill>
                  <a:schemeClr val="tx1"/>
                </a:solidFill>
              </a:rPr>
              <a:t>based on </a:t>
            </a:r>
            <a:r>
              <a:rPr lang="en-US" sz="900" dirty="0" smtClean="0">
                <a:solidFill>
                  <a:schemeClr val="tx1"/>
                </a:solidFill>
              </a:rPr>
              <a:t>2</a:t>
            </a:r>
            <a:r>
              <a:rPr lang="en-US" sz="900" baseline="30000" dirty="0" smtClean="0">
                <a:solidFill>
                  <a:schemeClr val="tx1"/>
                </a:solidFill>
              </a:rPr>
              <a:t>nd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faults </a:t>
            </a:r>
            <a:r>
              <a:rPr lang="en-US" sz="900" dirty="0" smtClean="0">
                <a:solidFill>
                  <a:schemeClr val="tx1"/>
                </a:solidFill>
              </a:rPr>
              <a:t>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Next step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484784"/>
            <a:ext cx="75608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Cell-aware faults can be detected by UDFM model of Mentor Graphic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4708" y="1870002"/>
            <a:ext cx="48395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ATPG for S-at patterns detect Cell-aware fault</a:t>
            </a:r>
            <a:endParaRPr lang="en-US" sz="16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Good-state patterns detect Cell-aware fault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55576" y="2668733"/>
            <a:ext cx="75608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Good-State </a:t>
            </a:r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detect Cell-aware fault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4708" y="3068960"/>
            <a:ext cx="519962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Can </a:t>
            </a:r>
            <a:r>
              <a:rPr lang="en-US" sz="1600" dirty="0"/>
              <a:t>detect those faults affect the circuit </a:t>
            </a:r>
            <a:r>
              <a:rPr lang="en-US" sz="1600" dirty="0" smtClean="0"/>
              <a:t>function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Some faults are hard to be detected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576" y="1033190"/>
            <a:ext cx="7355160" cy="523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Conclusions: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27584" y="3789040"/>
            <a:ext cx="7355160" cy="523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Next step work: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3568" y="4221088"/>
            <a:ext cx="75608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Attempt to do experiment on Large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2700" y="4606306"/>
            <a:ext cx="48395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ATPG for S-at patterns on Large circuit</a:t>
            </a:r>
            <a:endParaRPr lang="en-US" sz="16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Good-state patterns on Large circuit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3568" y="5349779"/>
            <a:ext cx="75608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rocess </a:t>
            </a:r>
            <a:r>
              <a:rPr lang="en-US" dirty="0">
                <a:solidFill>
                  <a:schemeClr val="tx1"/>
                </a:solidFill>
              </a:rPr>
              <a:t>Good-State patterns to make them more effective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2700" y="5734997"/>
            <a:ext cx="4839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Identify  mandatory conditions</a:t>
            </a:r>
            <a:endParaRPr lang="en-US" sz="16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Identify hard faults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/>
              <a:t>Find a way to process Good-State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55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6" name="矩形 3"/>
          <p:cNvSpPr/>
          <p:nvPr/>
        </p:nvSpPr>
        <p:spPr>
          <a:xfrm>
            <a:off x="35497" y="1346076"/>
            <a:ext cx="8928992" cy="30910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zh-CN" altLang="en-US" sz="54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1368424" y="2835895"/>
            <a:ext cx="648017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56251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18485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600" b="1" i="0" u="none" strike="noStrike" kern="1200" cap="all" spc="250" normalizeH="0" baseline="0" noProof="0" dirty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You!!!</a:t>
            </a:r>
            <a:endParaRPr kumimoji="0" lang="en-US" sz="3600" b="1" i="0" u="none" strike="noStrike" kern="1200" cap="all" spc="25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00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Cell-aware fault Testing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5976" y="1364772"/>
            <a:ext cx="1584176" cy="552060"/>
          </a:xfrm>
          <a:prstGeom prst="rect">
            <a:avLst/>
          </a:prstGeom>
          <a:ln w="127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Define </a:t>
            </a:r>
          </a:p>
          <a:p>
            <a:pPr algn="ctr"/>
            <a:r>
              <a:rPr lang="en-US" sz="1200" dirty="0" smtClean="0"/>
              <a:t>Cell-aware Fault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>
            <a:off x="5148064" y="1916832"/>
            <a:ext cx="0" cy="492056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55976" y="2408888"/>
            <a:ext cx="1584176" cy="552060"/>
          </a:xfrm>
          <a:prstGeom prst="rect">
            <a:avLst/>
          </a:prstGeom>
          <a:ln w="127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Insert</a:t>
            </a:r>
          </a:p>
          <a:p>
            <a:pPr algn="ctr"/>
            <a:r>
              <a:rPr lang="en-US" sz="1200" dirty="0" smtClean="0"/>
              <a:t> Scan Chain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355976" y="3453004"/>
            <a:ext cx="1584176" cy="552060"/>
          </a:xfrm>
          <a:prstGeom prst="rect">
            <a:avLst/>
          </a:prstGeom>
          <a:ln w="127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</a:t>
            </a:r>
          </a:p>
          <a:p>
            <a:pPr algn="ctr"/>
            <a:r>
              <a:rPr lang="en-US" sz="1200" dirty="0" smtClean="0"/>
              <a:t> Test Timing </a:t>
            </a:r>
            <a:r>
              <a:rPr lang="en-US" sz="1200" dirty="0"/>
              <a:t>T</a:t>
            </a:r>
            <a:r>
              <a:rPr lang="en-US" sz="1200" dirty="0" smtClean="0"/>
              <a:t>emplate</a:t>
            </a:r>
          </a:p>
          <a:p>
            <a:pPr algn="ctr"/>
            <a:r>
              <a:rPr lang="en-US" sz="800" dirty="0" smtClean="0"/>
              <a:t>(ATPG for Stuck-at)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355976" y="4497120"/>
            <a:ext cx="1584176" cy="552060"/>
          </a:xfrm>
          <a:prstGeom prst="rect">
            <a:avLst/>
          </a:prstGeom>
          <a:ln w="127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</a:t>
            </a:r>
          </a:p>
          <a:p>
            <a:pPr algn="ctr"/>
            <a:r>
              <a:rPr lang="en-US" sz="1200" dirty="0" smtClean="0"/>
              <a:t> Good-States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355976" y="5541236"/>
            <a:ext cx="1584176" cy="552060"/>
          </a:xfrm>
          <a:prstGeom prst="rect">
            <a:avLst/>
          </a:prstGeom>
          <a:ln w="127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Cell-aware Fault </a:t>
            </a:r>
            <a:r>
              <a:rPr lang="en-US" sz="1200" dirty="0"/>
              <a:t>S</a:t>
            </a:r>
            <a:r>
              <a:rPr lang="en-US" sz="1200" dirty="0" smtClean="0"/>
              <a:t>imulate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48064" y="2948948"/>
            <a:ext cx="0" cy="492056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5148064" y="4005064"/>
            <a:ext cx="0" cy="492056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5148064" y="5049180"/>
            <a:ext cx="0" cy="492056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600" y="1340768"/>
            <a:ext cx="1080120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60232" y="1340768"/>
            <a:ext cx="1296144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616" y="10527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Tools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10527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utput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55776" y="1340768"/>
            <a:ext cx="1152128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5816" y="10527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nput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1412776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sz="1000" dirty="0" smtClean="0"/>
              <a:t>Mentor Graphic </a:t>
            </a:r>
            <a:r>
              <a:rPr lang="en-US" sz="1000" dirty="0" err="1" smtClean="0"/>
              <a:t>Tessent</a:t>
            </a:r>
            <a:r>
              <a:rPr lang="en-US" sz="1000" dirty="0" smtClean="0"/>
              <a:t> User Defined Fault Models(UDFM)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83768" y="1598603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 smtClean="0"/>
              <a:t>Cell-aware faults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88224" y="1412776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sz="1000" dirty="0" smtClean="0">
                <a:hlinkClick r:id="rId3" action="ppaction://hlinkfile"/>
              </a:rPr>
              <a:t>Cell-aware faults file </a:t>
            </a:r>
            <a:r>
              <a:rPr lang="en-US" altLang="zh-CN" sz="1000" dirty="0" smtClean="0">
                <a:hlinkClick r:id="rId3" action="ppaction://hlinkfile"/>
              </a:rPr>
              <a:t>described</a:t>
            </a:r>
            <a:r>
              <a:rPr lang="en-US" sz="1000" dirty="0" smtClean="0">
                <a:hlinkClick r:id="rId3" action="ppaction://hlinkfile"/>
              </a:rPr>
              <a:t> by UDFM format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27584" y="25248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sz="1000" dirty="0" smtClean="0"/>
              <a:t>Mentor Graphic </a:t>
            </a:r>
            <a:r>
              <a:rPr lang="en-US" sz="1000" dirty="0" err="1" smtClean="0"/>
              <a:t>Tessent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483768" y="249289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 smtClean="0"/>
              <a:t>Original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circuit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588224" y="2524834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 smtClean="0">
                <a:hlinkClick r:id="rId4" action="ppaction://hlinkfile"/>
              </a:rPr>
              <a:t>Circuit</a:t>
            </a:r>
            <a:r>
              <a:rPr lang="zh-CN" altLang="en-US" sz="1000" dirty="0" smtClean="0">
                <a:hlinkClick r:id="rId4" action="ppaction://hlinkfile"/>
              </a:rPr>
              <a:t> </a:t>
            </a:r>
            <a:r>
              <a:rPr lang="en-US" altLang="zh-CN" sz="1000" dirty="0" smtClean="0">
                <a:hlinkClick r:id="rId4" action="ppaction://hlinkfile"/>
              </a:rPr>
              <a:t>with</a:t>
            </a:r>
            <a:r>
              <a:rPr lang="zh-CN" altLang="en-US" sz="1000" dirty="0" smtClean="0">
                <a:hlinkClick r:id="rId4" action="ppaction://hlinkfile"/>
              </a:rPr>
              <a:t> </a:t>
            </a:r>
            <a:r>
              <a:rPr lang="en-US" altLang="zh-CN" sz="1000" dirty="0" smtClean="0">
                <a:hlinkClick r:id="rId4" action="ppaction://hlinkfile"/>
              </a:rPr>
              <a:t>Scan</a:t>
            </a:r>
            <a:r>
              <a:rPr lang="zh-CN" altLang="en-US" sz="1000" dirty="0" smtClean="0">
                <a:hlinkClick r:id="rId4" action="ppaction://hlinkfile"/>
              </a:rPr>
              <a:t> </a:t>
            </a:r>
            <a:r>
              <a:rPr lang="en-US" altLang="zh-CN" sz="1000" dirty="0" smtClean="0">
                <a:hlinkClick r:id="rId4" action="ppaction://hlinkfile"/>
              </a:rPr>
              <a:t>Chain</a:t>
            </a:r>
            <a:endParaRPr lang="en-US" altLang="zh-CN" sz="1000" dirty="0" smtClean="0"/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>
                <a:hlinkClick r:id="rId5" action="ppaction://hlinkfile"/>
              </a:rPr>
              <a:t>Test procedure </a:t>
            </a:r>
            <a:r>
              <a:rPr lang="en-US" sz="1000" dirty="0" smtClean="0">
                <a:hlinkClick r:id="rId5" action="ppaction://hlinkfile"/>
              </a:rPr>
              <a:t>file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357359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sz="1000" dirty="0" smtClean="0"/>
              <a:t>Mentor Graphic </a:t>
            </a:r>
            <a:r>
              <a:rPr lang="en-US" sz="1000" dirty="0" err="1" smtClean="0"/>
              <a:t>Tessent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483768" y="3573016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 smtClean="0"/>
              <a:t>Original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circuit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88224" y="3429000"/>
            <a:ext cx="1368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 smtClean="0">
                <a:hlinkClick r:id="rId6" action="ppaction://hlinkfile"/>
              </a:rPr>
              <a:t>Scan Chain test timing template</a:t>
            </a:r>
            <a:endParaRPr lang="en-US" sz="1000" dirty="0" smtClean="0"/>
          </a:p>
          <a:p>
            <a:pPr>
              <a:tabLst>
                <a:tab pos="111125" algn="l"/>
              </a:tabLst>
            </a:pPr>
            <a:r>
              <a:rPr lang="en-US" sz="1000" dirty="0" smtClean="0"/>
              <a:t> </a:t>
            </a:r>
            <a:r>
              <a:rPr lang="en-US" sz="800" dirty="0" smtClean="0"/>
              <a:t>(it is the ATPG patterns for Stuck-at)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4" y="4530606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altLang="zh-CN" sz="1000" dirty="0" smtClean="0"/>
              <a:t>Synopsys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Verilog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Complier  Simulator (VCS)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3768" y="4509120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altLang="zh-CN" sz="1000" dirty="0" smtClean="0"/>
              <a:t>Synopsys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Verilog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Complier  Simulator (VCS)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8224" y="4622939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 smtClean="0">
                <a:hlinkClick r:id="rId7" action="ppaction://hlinkfile"/>
              </a:rPr>
              <a:t>Good States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27584" y="558982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</a:pPr>
            <a:r>
              <a:rPr lang="en-US" sz="1000" dirty="0" smtClean="0"/>
              <a:t>Mentor Graphic </a:t>
            </a:r>
            <a:r>
              <a:rPr lang="en-US" sz="1000" dirty="0" err="1" smtClean="0"/>
              <a:t>Tessent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83768" y="5517232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/>
              <a:t>Cell-Aware </a:t>
            </a:r>
            <a:r>
              <a:rPr lang="en-US" sz="1000" dirty="0" smtClean="0"/>
              <a:t>faults</a:t>
            </a:r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/>
              <a:t>Circuit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Scan</a:t>
            </a:r>
            <a:r>
              <a:rPr lang="zh-CN" altLang="en-US" sz="1000" dirty="0"/>
              <a:t> </a:t>
            </a:r>
            <a:r>
              <a:rPr lang="en-US" altLang="zh-CN" sz="1000" dirty="0" smtClean="0"/>
              <a:t>Chain</a:t>
            </a:r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 smtClean="0"/>
              <a:t>Test Procedure file</a:t>
            </a:r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 smtClean="0"/>
              <a:t>Scan Chain test timing template</a:t>
            </a:r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/>
              <a:t>Good </a:t>
            </a:r>
            <a:r>
              <a:rPr lang="en-US" altLang="zh-CN" sz="1000" dirty="0" smtClean="0"/>
              <a:t>States</a:t>
            </a:r>
            <a:endParaRPr lang="en-US" sz="1000" dirty="0" smtClean="0"/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588224" y="5517232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altLang="zh-CN" sz="1000" dirty="0" smtClean="0">
                <a:hlinkClick r:id="rId8" action="ppaction://hlinkfile"/>
              </a:rPr>
              <a:t>Fault simulation file</a:t>
            </a:r>
            <a:endParaRPr lang="en-US" altLang="zh-CN" sz="1000" dirty="0" smtClean="0"/>
          </a:p>
          <a:p>
            <a:pPr marL="55563" indent="-55563">
              <a:buFont typeface="Arial"/>
              <a:buChar char="•"/>
              <a:tabLst>
                <a:tab pos="111125" algn="l"/>
              </a:tabLst>
            </a:pPr>
            <a:r>
              <a:rPr lang="en-US" sz="1000" dirty="0" smtClean="0">
                <a:hlinkClick r:id="rId9" action="ppaction://hlinkfile"/>
              </a:rPr>
              <a:t>Fault Detected Dictionary 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27584" y="2132856"/>
            <a:ext cx="70567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27584" y="3212976"/>
            <a:ext cx="70567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7584" y="4221088"/>
            <a:ext cx="70567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7584" y="5301208"/>
            <a:ext cx="70567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15616" y="1340768"/>
            <a:ext cx="3960440" cy="4464496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Cell-aware faults</a:t>
            </a:r>
            <a:endParaRPr lang="en-US" dirty="0"/>
          </a:p>
        </p:txBody>
      </p:sp>
      <p:pic>
        <p:nvPicPr>
          <p:cNvPr id="5" name="Picture 4" descr="Screen Shot 2013-12-07 at 9.43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3600400" cy="3312368"/>
          </a:xfrm>
          <a:prstGeom prst="rect">
            <a:avLst/>
          </a:prstGeom>
        </p:spPr>
      </p:pic>
      <p:pic>
        <p:nvPicPr>
          <p:cNvPr id="6" name="Picture 5" descr="Screen Shot 2013-12-07 at 9.54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84784"/>
            <a:ext cx="2925297" cy="1944216"/>
          </a:xfrm>
          <a:prstGeom prst="rect">
            <a:avLst/>
          </a:prstGeom>
        </p:spPr>
      </p:pic>
      <p:pic>
        <p:nvPicPr>
          <p:cNvPr id="7" name="Picture 6" descr="Screen Shot 2013-12-07 at 9.55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17032"/>
            <a:ext cx="2895430" cy="2016224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323528" y="2492896"/>
            <a:ext cx="1080120" cy="432048"/>
          </a:xfrm>
          <a:prstGeom prst="borderCallout1">
            <a:avLst>
              <a:gd name="adj1" fmla="val 21963"/>
              <a:gd name="adj2" fmla="val 98030"/>
              <a:gd name="adj3" fmla="val 73953"/>
              <a:gd name="adj4" fmla="val 126674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Maps a set of defined faults to a specified </a:t>
            </a:r>
            <a:r>
              <a:rPr lang="en-US" sz="800" b="1" dirty="0" smtClean="0">
                <a:solidFill>
                  <a:srgbClr val="FF0000"/>
                </a:solidFill>
              </a:rPr>
              <a:t>library cell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91680" y="2708920"/>
            <a:ext cx="864096" cy="216024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323528" y="3501008"/>
            <a:ext cx="1080120" cy="432048"/>
          </a:xfrm>
          <a:prstGeom prst="borderCallout1">
            <a:avLst>
              <a:gd name="adj1" fmla="val 21963"/>
              <a:gd name="adj2" fmla="val 98030"/>
              <a:gd name="adj3" fmla="val 73952"/>
              <a:gd name="adj4" fmla="val 139524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Maps a set of defined faults to a specified </a:t>
            </a:r>
            <a:r>
              <a:rPr lang="en-US" sz="800" b="1" dirty="0" smtClean="0">
                <a:solidFill>
                  <a:srgbClr val="FF0000"/>
                </a:solidFill>
              </a:rPr>
              <a:t>instance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44080" y="3717032"/>
            <a:ext cx="864096" cy="216024"/>
          </a:xfrm>
          <a:prstGeom prst="ellipse">
            <a:avLst/>
          </a:prstGeom>
          <a:noFill/>
          <a:ln w="127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8144" y="2492896"/>
            <a:ext cx="1944216" cy="288032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8144" y="2852936"/>
            <a:ext cx="1944216" cy="360040"/>
          </a:xfrm>
          <a:prstGeom prst="rect">
            <a:avLst/>
          </a:prstGeom>
          <a:noFill/>
          <a:ln w="19050" cmpd="sng">
            <a:solidFill>
              <a:srgbClr val="604A7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6"/>
            <a:endCxn id="13" idx="1"/>
          </p:cNvCxnSpPr>
          <p:nvPr/>
        </p:nvCxnSpPr>
        <p:spPr>
          <a:xfrm flipV="1">
            <a:off x="2555776" y="2636912"/>
            <a:ext cx="3312368" cy="18002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4" idx="1"/>
          </p:cNvCxnSpPr>
          <p:nvPr/>
        </p:nvCxnSpPr>
        <p:spPr>
          <a:xfrm>
            <a:off x="2555776" y="2816932"/>
            <a:ext cx="3312368" cy="216024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40152" y="4251960"/>
            <a:ext cx="1944216" cy="144016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1" idx="6"/>
            <a:endCxn id="20" idx="1"/>
          </p:cNvCxnSpPr>
          <p:nvPr/>
        </p:nvCxnSpPr>
        <p:spPr>
          <a:xfrm>
            <a:off x="2708176" y="3825044"/>
            <a:ext cx="3231976" cy="498924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763688" y="1196752"/>
            <a:ext cx="273630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Cell-aware fault defined in UDFM format   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92080" y="1340768"/>
            <a:ext cx="3528392" cy="4464496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156177" y="1196752"/>
            <a:ext cx="2241116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circuit modified in UDFM format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7596336" y="1916832"/>
            <a:ext cx="1080120" cy="432048"/>
          </a:xfrm>
          <a:prstGeom prst="borderCallout1">
            <a:avLst>
              <a:gd name="adj1" fmla="val 102273"/>
              <a:gd name="adj2" fmla="val 49843"/>
              <a:gd name="adj3" fmla="val 133382"/>
              <a:gd name="adj4" fmla="val -21743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Modified those cells by using </a:t>
            </a:r>
            <a:r>
              <a:rPr lang="en-US" sz="800" b="1" dirty="0" smtClean="0">
                <a:solidFill>
                  <a:srgbClr val="FF0000"/>
                </a:solidFill>
              </a:rPr>
              <a:t>library’s cell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668344" y="2348880"/>
            <a:ext cx="504056" cy="504056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ine Callout 1 31"/>
          <p:cNvSpPr/>
          <p:nvPr/>
        </p:nvSpPr>
        <p:spPr>
          <a:xfrm>
            <a:off x="7596336" y="3645024"/>
            <a:ext cx="1080120" cy="432048"/>
          </a:xfrm>
          <a:prstGeom prst="borderCallout1">
            <a:avLst>
              <a:gd name="adj1" fmla="val 102273"/>
              <a:gd name="adj2" fmla="val 49843"/>
              <a:gd name="adj3" fmla="val 139807"/>
              <a:gd name="adj4" fmla="val -23670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Keep this cell without modified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7864" y="6165304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Cell-aware faults are defined: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6" action="ppaction://hlinkfile"/>
              </a:rPr>
              <a:t>s386 UDFM file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7" action="ppaction://hlinkfile"/>
              </a:rPr>
              <a:t>s820 UDFM 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21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Scan-chain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074222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step, we obtained the circuit with scan chain and a test procedure file for testing.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458080" y="2708920"/>
            <a:ext cx="1881672" cy="1368152"/>
            <a:chOff x="2987824" y="2132856"/>
            <a:chExt cx="2166387" cy="1368152"/>
          </a:xfrm>
        </p:grpSpPr>
        <p:sp>
          <p:nvSpPr>
            <p:cNvPr id="5" name="Oval 4"/>
            <p:cNvSpPr/>
            <p:nvPr/>
          </p:nvSpPr>
          <p:spPr>
            <a:xfrm>
              <a:off x="3347864" y="2132856"/>
              <a:ext cx="136815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Combinational Logic</a:t>
              </a:r>
              <a:endParaRPr lang="en-US" sz="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347864" y="3212976"/>
              <a:ext cx="1368152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Combinational Logic</a:t>
              </a:r>
              <a:endParaRPr lang="en-US" sz="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59832" y="2924944"/>
              <a:ext cx="4320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99992" y="2924944"/>
              <a:ext cx="4320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79912" y="2924944"/>
              <a:ext cx="7200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39952" y="2924944"/>
              <a:ext cx="7200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6" idx="0"/>
            </p:cNvCxnSpPr>
            <p:nvPr/>
          </p:nvCxnSpPr>
          <p:spPr>
            <a:xfrm>
              <a:off x="3635896" y="2420888"/>
              <a:ext cx="0" cy="1440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95936" y="2420888"/>
              <a:ext cx="0" cy="1440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55976" y="2420888"/>
              <a:ext cx="0" cy="1440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55976" y="2996952"/>
              <a:ext cx="0" cy="2160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95936" y="2996952"/>
              <a:ext cx="0" cy="2160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35896" y="2996952"/>
              <a:ext cx="0" cy="2160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87824" y="2724889"/>
              <a:ext cx="5760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/>
                <a:t>Scan_in</a:t>
              </a:r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0" y="2709500"/>
              <a:ext cx="5822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Scan_out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440571" y="2508865"/>
              <a:ext cx="339341" cy="525830"/>
              <a:chOff x="3440571" y="2508865"/>
              <a:chExt cx="339341" cy="5258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91880" y="2564904"/>
                <a:ext cx="288032" cy="432048"/>
              </a:xfrm>
              <a:prstGeom prst="rect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63888" y="2508865"/>
                <a:ext cx="1440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 smtClean="0"/>
                  <a:t>D</a:t>
                </a:r>
                <a:endParaRPr lang="en-US" sz="7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29584" y="2834640"/>
                <a:ext cx="1440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Q</a:t>
                </a:r>
              </a:p>
            </p:txBody>
          </p:sp>
          <p:sp>
            <p:nvSpPr>
              <p:cNvPr id="39" name="Right Triangle 38"/>
              <p:cNvSpPr/>
              <p:nvPr/>
            </p:nvSpPr>
            <p:spPr>
              <a:xfrm rot="13182687">
                <a:off x="3440571" y="2655440"/>
                <a:ext cx="96625" cy="106959"/>
              </a:xfrm>
              <a:prstGeom prst="rtTriangle">
                <a:avLst/>
              </a:prstGeom>
              <a:noFill/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800611" y="2492896"/>
              <a:ext cx="339341" cy="525830"/>
              <a:chOff x="3440571" y="2508865"/>
              <a:chExt cx="339341" cy="52583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491880" y="2564904"/>
                <a:ext cx="288032" cy="432048"/>
              </a:xfrm>
              <a:prstGeom prst="rect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63888" y="2508865"/>
                <a:ext cx="1440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 smtClean="0"/>
                  <a:t>D</a:t>
                </a:r>
                <a:endParaRPr lang="en-US" sz="7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29584" y="2834640"/>
                <a:ext cx="1440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Q</a:t>
                </a:r>
              </a:p>
            </p:txBody>
          </p:sp>
          <p:sp>
            <p:nvSpPr>
              <p:cNvPr id="62" name="Right Triangle 61"/>
              <p:cNvSpPr/>
              <p:nvPr/>
            </p:nvSpPr>
            <p:spPr>
              <a:xfrm rot="13182687">
                <a:off x="3440571" y="2655440"/>
                <a:ext cx="96625" cy="106959"/>
              </a:xfrm>
              <a:prstGeom prst="rtTriangle">
                <a:avLst/>
              </a:prstGeom>
              <a:noFill/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160651" y="2492896"/>
              <a:ext cx="339341" cy="525830"/>
              <a:chOff x="3440571" y="2508865"/>
              <a:chExt cx="339341" cy="52583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491880" y="2564904"/>
                <a:ext cx="288032" cy="432048"/>
              </a:xfrm>
              <a:prstGeom prst="rect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63888" y="2508865"/>
                <a:ext cx="1440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 smtClean="0"/>
                  <a:t>D</a:t>
                </a:r>
                <a:endParaRPr lang="en-US" sz="7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529584" y="2834640"/>
                <a:ext cx="1440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Q</a:t>
                </a:r>
              </a:p>
            </p:txBody>
          </p:sp>
          <p:sp>
            <p:nvSpPr>
              <p:cNvPr id="67" name="Right Triangle 66"/>
              <p:cNvSpPr/>
              <p:nvPr/>
            </p:nvSpPr>
            <p:spPr>
              <a:xfrm rot="13182687">
                <a:off x="3440571" y="2655440"/>
                <a:ext cx="96625" cy="106959"/>
              </a:xfrm>
              <a:prstGeom prst="rtTriangle">
                <a:avLst/>
              </a:prstGeom>
              <a:noFill/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43204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068494" y="2492896"/>
              <a:ext cx="3513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CLK</a:t>
              </a:r>
              <a:endParaRPr lang="en-US" sz="8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19872" y="2492896"/>
              <a:ext cx="756655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419872" y="2492896"/>
              <a:ext cx="0" cy="21602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178808" y="2492896"/>
              <a:ext cx="0" cy="21602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78808" y="2708920"/>
              <a:ext cx="35430" cy="0"/>
            </a:xfrm>
            <a:prstGeom prst="line">
              <a:avLst/>
            </a:prstGeom>
            <a:ln>
              <a:solidFill>
                <a:srgbClr val="558E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813048" y="2492896"/>
              <a:ext cx="0" cy="21602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816490" y="2708920"/>
              <a:ext cx="3543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67544" y="1844824"/>
            <a:ext cx="1876332" cy="331236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7722" y="1700808"/>
            <a:ext cx="1438522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 circuit with a Scan Chain</a:t>
            </a:r>
          </a:p>
        </p:txBody>
      </p:sp>
      <p:pic>
        <p:nvPicPr>
          <p:cNvPr id="99" name="Picture 98" descr="Screen Shot 2013-12-07 at 11.2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60848"/>
            <a:ext cx="3225359" cy="2880320"/>
          </a:xfrm>
          <a:prstGeom prst="rect">
            <a:avLst/>
          </a:prstGeom>
        </p:spPr>
      </p:pic>
      <p:pic>
        <p:nvPicPr>
          <p:cNvPr id="101" name="Picture 100" descr="Screen Shot 2013-12-07 at 11.2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60848"/>
            <a:ext cx="2302559" cy="2952328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2915816" y="4077072"/>
            <a:ext cx="2808312" cy="504056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ine Callout 1 103"/>
          <p:cNvSpPr/>
          <p:nvPr/>
        </p:nvSpPr>
        <p:spPr>
          <a:xfrm>
            <a:off x="4644008" y="3212976"/>
            <a:ext cx="1120124" cy="606936"/>
          </a:xfrm>
          <a:prstGeom prst="borderCallout1">
            <a:avLst>
              <a:gd name="adj1" fmla="val 102893"/>
              <a:gd name="adj2" fmla="val 17261"/>
              <a:gd name="adj3" fmla="val 139807"/>
              <a:gd name="adj4" fmla="val -23670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DFFs with a </a:t>
            </a:r>
            <a:r>
              <a:rPr lang="en-US" sz="800" dirty="0" err="1" smtClean="0"/>
              <a:t>Scan_Chain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83768" y="1844824"/>
            <a:ext cx="3456384" cy="331236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228184" y="1844824"/>
            <a:ext cx="2736304" cy="331236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3491880" y="1700808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inserted a scan-chain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804248" y="1700808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Test procedure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55576" y="5301208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test procedure file defines timing for scan chain load, shift and unload.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331640" y="5949280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Circuits with Scan Chain: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5" action="ppaction://hlinkfile"/>
              </a:rPr>
              <a:t>s328_ScanChain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6" action="ppaction://hlinkfile"/>
              </a:rPr>
              <a:t>s820_ScanChain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5856" y="5949280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 procedure files: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hlinkClick r:id="rId7" action="ppaction://hlinkfile"/>
              </a:rPr>
              <a:t>s328_testproc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>
                <a:hlinkClick r:id="rId8" action="ppaction://hlinkfile"/>
              </a:rPr>
              <a:t>S820_testproc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12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3-12-08 at 12.06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12368" cy="375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</a:t>
            </a:r>
            <a:r>
              <a:rPr lang="en-US" dirty="0"/>
              <a:t>Test Timing Template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this step, b</a:t>
            </a:r>
            <a:r>
              <a:rPr lang="en-US" sz="1200" dirty="0" smtClean="0"/>
              <a:t>y generating ATPG patterns for stuck-at faults,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 extracted testing header and tail for adding our Good-State testing file  to make </a:t>
            </a:r>
            <a:r>
              <a:rPr lang="en-US" sz="1200" dirty="0" err="1" smtClean="0"/>
              <a:t>Tessent</a:t>
            </a:r>
            <a:r>
              <a:rPr lang="en-US" sz="1200" dirty="0" smtClean="0"/>
              <a:t>  read and simulate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 also used ATPG patterns for stuck-at faults to test Cell-aware faults to compare our Good-State patterns  effects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1559" y="2060848"/>
            <a:ext cx="3528392" cy="439248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7624" y="1916832"/>
            <a:ext cx="2448272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Header of s386 ATPG patterns file for S-at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49280"/>
            <a:ext cx="3312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 the header, it declares input, output clock pins and describes the timing procedure for Scan-Chain load,</a:t>
            </a:r>
            <a:r>
              <a:rPr lang="en-US" sz="900" dirty="0"/>
              <a:t> </a:t>
            </a:r>
            <a:r>
              <a:rPr lang="en-US" sz="900" dirty="0" smtClean="0"/>
              <a:t>shift and unload. Also it generates a pattern to test the Scan-chain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971600" y="3284984"/>
            <a:ext cx="2520280" cy="1728192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2987824" y="3645024"/>
            <a:ext cx="1008112" cy="390912"/>
          </a:xfrm>
          <a:prstGeom prst="borderCallout1">
            <a:avLst>
              <a:gd name="adj1" fmla="val 102893"/>
              <a:gd name="adj2" fmla="val 17261"/>
              <a:gd name="adj3" fmla="val 139807"/>
              <a:gd name="adj4" fmla="val -23670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Timing of testing procedure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1600" y="2564904"/>
            <a:ext cx="2520280" cy="656456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1600" y="5157192"/>
            <a:ext cx="2520280" cy="728464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3059832" y="2348880"/>
            <a:ext cx="936104" cy="318904"/>
          </a:xfrm>
          <a:prstGeom prst="borderCallout1">
            <a:avLst>
              <a:gd name="adj1" fmla="val 102893"/>
              <a:gd name="adj2" fmla="val 17261"/>
              <a:gd name="adj3" fmla="val 139807"/>
              <a:gd name="adj4" fmla="val -23670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Declare input, output and clock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4008" y="2060848"/>
            <a:ext cx="3528392" cy="259228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48065" y="1916832"/>
            <a:ext cx="2448272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Tail of s386 ATPG patterns file for S-at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2080" y="4134272"/>
            <a:ext cx="2304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 the tail, it describes the Scan-Chain</a:t>
            </a:r>
            <a:endParaRPr lang="en-US" sz="900" dirty="0"/>
          </a:p>
        </p:txBody>
      </p:sp>
      <p:pic>
        <p:nvPicPr>
          <p:cNvPr id="28" name="Picture 27" descr="Screen Shot 2013-12-08 at 12.11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8880"/>
            <a:ext cx="3277098" cy="14401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52120" y="5157192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ATPG patterns for Stuck-at fault files: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5" action="ppaction://hlinkfile"/>
              </a:rPr>
              <a:t>S328_atpg_sat_patterns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6" action="ppaction://hlinkfile"/>
              </a:rPr>
              <a:t>S820_atpg_sat_patterns</a:t>
            </a:r>
            <a:endParaRPr lang="en-US" sz="1000" dirty="0"/>
          </a:p>
        </p:txBody>
      </p:sp>
      <p:sp>
        <p:nvSpPr>
          <p:cNvPr id="15" name="Line Callout 1 14"/>
          <p:cNvSpPr/>
          <p:nvPr/>
        </p:nvSpPr>
        <p:spPr>
          <a:xfrm>
            <a:off x="2987824" y="5229200"/>
            <a:ext cx="1008112" cy="390912"/>
          </a:xfrm>
          <a:prstGeom prst="borderCallout1">
            <a:avLst>
              <a:gd name="adj1" fmla="val 102893"/>
              <a:gd name="adj2" fmla="val 17261"/>
              <a:gd name="adj3" fmla="val 126737"/>
              <a:gd name="adj4" fmla="val -29462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Scan-Chain test</a:t>
            </a:r>
            <a:endParaRPr 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9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Good-State patterns</a:t>
            </a:r>
            <a:r>
              <a:rPr lang="en-US" dirty="0" smtClean="0"/>
              <a:t>: flow chart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755576" y="1052736"/>
            <a:ext cx="8208912" cy="2376264"/>
            <a:chOff x="755576" y="2348880"/>
            <a:chExt cx="8208912" cy="2376264"/>
          </a:xfrm>
        </p:grpSpPr>
        <p:grpSp>
          <p:nvGrpSpPr>
            <p:cNvPr id="12" name="Group 11"/>
            <p:cNvGrpSpPr/>
            <p:nvPr/>
          </p:nvGrpSpPr>
          <p:grpSpPr>
            <a:xfrm>
              <a:off x="755576" y="2647945"/>
              <a:ext cx="1584176" cy="2077199"/>
              <a:chOff x="1043608" y="2564904"/>
              <a:chExt cx="1584176" cy="207719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43608" y="3320988"/>
                <a:ext cx="1584176" cy="552060"/>
              </a:xfrm>
              <a:prstGeom prst="rect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Generate </a:t>
                </a:r>
              </a:p>
              <a:p>
                <a:pPr algn="ctr"/>
                <a:r>
                  <a:rPr lang="en-US" sz="1200" dirty="0" smtClean="0"/>
                  <a:t> Good-States</a:t>
                </a:r>
                <a:endParaRPr lang="en-US" sz="1200" dirty="0"/>
              </a:p>
            </p:txBody>
          </p:sp>
          <p:cxnSp>
            <p:nvCxnSpPr>
              <p:cNvPr id="8" name="Straight Arrow Connector 7"/>
              <p:cNvCxnSpPr>
                <a:endCxn id="6" idx="0"/>
              </p:cNvCxnSpPr>
              <p:nvPr/>
            </p:nvCxnSpPr>
            <p:spPr>
              <a:xfrm>
                <a:off x="1835696" y="2828932"/>
                <a:ext cx="0" cy="492056"/>
              </a:xfrm>
              <a:prstGeom prst="straightConnector1">
                <a:avLst/>
              </a:prstGeom>
              <a:ln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2"/>
              </p:cNvCxnSpPr>
              <p:nvPr/>
            </p:nvCxnSpPr>
            <p:spPr>
              <a:xfrm>
                <a:off x="1835696" y="3873048"/>
                <a:ext cx="0" cy="492056"/>
              </a:xfrm>
              <a:prstGeom prst="straightConnector1">
                <a:avLst/>
              </a:prstGeom>
              <a:ln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619672" y="2564904"/>
                <a:ext cx="4539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/>
                  <a:t>… …</a:t>
                </a:r>
                <a:endParaRPr lang="en-US" sz="12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19672" y="4365104"/>
                <a:ext cx="45397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/>
                  <a:t>… …</a:t>
                </a:r>
                <a:endParaRPr lang="en-US" sz="1200" b="1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V="1">
              <a:off x="2339752" y="2348880"/>
              <a:ext cx="720080" cy="10191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39752" y="3944089"/>
              <a:ext cx="432048" cy="7090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27784" y="2852936"/>
              <a:ext cx="23762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Creates random patterns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Simulate  these patterns by VCS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/>
            </a:p>
            <a:p>
              <a:endParaRPr lang="en-US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Grab Good-State patterns</a:t>
              </a:r>
              <a:endParaRPr lang="en-US" sz="12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220072" y="2708920"/>
              <a:ext cx="792088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64088" y="242088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Tools</a:t>
              </a:r>
              <a:endParaRPr lang="en-US" sz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588224" y="2708920"/>
              <a:ext cx="792088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32240" y="2420888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Input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956376" y="2708920"/>
              <a:ext cx="792088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028384" y="2420888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76056" y="2852936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Perl script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8224" y="2852936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None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56376" y="2852936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Random input patterns</a:t>
              </a:r>
              <a:endParaRPr lang="en-US" sz="1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555776" y="3284984"/>
              <a:ext cx="64008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76056" y="3615407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VCS</a:t>
              </a:r>
            </a:p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Test Bench of Verilog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16216" y="3645024"/>
              <a:ext cx="1440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Random input patterns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6376" y="3645024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975" indent="-53975">
                <a:buFont typeface="Arial"/>
                <a:buChar char="•"/>
              </a:pPr>
              <a:r>
                <a:rPr lang="en-US" sz="1000" dirty="0" smtClean="0"/>
                <a:t>Good-State Patterns</a:t>
              </a:r>
              <a:endParaRPr lang="en-US" sz="10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83568" y="3645024"/>
            <a:ext cx="2088233" cy="2880320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71601" y="3501008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Random input patterns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7585" y="60840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pins’ order </a:t>
            </a:r>
            <a:r>
              <a:rPr lang="en-US" sz="900" dirty="0" smtClean="0"/>
              <a:t>are </a:t>
            </a:r>
            <a:r>
              <a:rPr lang="en-US" sz="900" dirty="0"/>
              <a:t>same with original circuit</a:t>
            </a:r>
          </a:p>
        </p:txBody>
      </p:sp>
      <p:pic>
        <p:nvPicPr>
          <p:cNvPr id="52" name="Picture 51" descr="Screen Shot 2013-12-08 at 1.34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3861048"/>
            <a:ext cx="1590889" cy="208823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059831" y="3573016"/>
            <a:ext cx="4104457" cy="295232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4139952" y="3429000"/>
            <a:ext cx="165618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s386 Good-State patterns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5856" y="60932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pins’ order are same with Scan-Chain </a:t>
            </a:r>
            <a:r>
              <a:rPr lang="en-US" sz="900" dirty="0" smtClean="0"/>
              <a:t>circuit. The input patterns include clock pin(the first one)</a:t>
            </a:r>
            <a:endParaRPr lang="en-US" sz="900" dirty="0"/>
          </a:p>
        </p:txBody>
      </p:sp>
      <p:pic>
        <p:nvPicPr>
          <p:cNvPr id="57" name="Picture 56" descr="Screen Shot 2013-12-08 at 1.43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73627"/>
            <a:ext cx="3456383" cy="2119669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3851920" y="3686835"/>
            <a:ext cx="576064" cy="246221"/>
            <a:chOff x="7020272" y="3861048"/>
            <a:chExt cx="576064" cy="246221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20272" y="4077072"/>
              <a:ext cx="432048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020272" y="3861048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Input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355976" y="3686835"/>
            <a:ext cx="360040" cy="246221"/>
            <a:chOff x="4355976" y="3573016"/>
            <a:chExt cx="360040" cy="246221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4427984" y="3789040"/>
              <a:ext cx="288032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55976" y="3573016"/>
              <a:ext cx="360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   Q</a:t>
              </a:r>
              <a:endParaRPr lang="en-US" sz="1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20072" y="3686835"/>
            <a:ext cx="360040" cy="246221"/>
            <a:chOff x="4355976" y="3573016"/>
            <a:chExt cx="360040" cy="246221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427984" y="3789040"/>
              <a:ext cx="288032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55976" y="3573016"/>
              <a:ext cx="360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   D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88024" y="3686835"/>
            <a:ext cx="576064" cy="246221"/>
            <a:chOff x="7020272" y="3861048"/>
            <a:chExt cx="576064" cy="24622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20272" y="4077072"/>
              <a:ext cx="432048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020272" y="3861048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Output</a:t>
              </a:r>
              <a:endParaRPr lang="en-US" sz="1000" dirty="0"/>
            </a:p>
          </p:txBody>
        </p:sp>
      </p:grpSp>
      <p:sp>
        <p:nvSpPr>
          <p:cNvPr id="73" name="Line Callout 1 72"/>
          <p:cNvSpPr/>
          <p:nvPr/>
        </p:nvSpPr>
        <p:spPr>
          <a:xfrm>
            <a:off x="5796136" y="4365104"/>
            <a:ext cx="936104" cy="792088"/>
          </a:xfrm>
          <a:prstGeom prst="borderCallout1">
            <a:avLst>
              <a:gd name="adj1" fmla="val 24134"/>
              <a:gd name="adj2" fmla="val 1227"/>
              <a:gd name="adj3" fmla="val -15029"/>
              <a:gd name="adj4" fmla="val -11901"/>
            </a:avLst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first three or more Good-State will be dropped because they are unstable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79912" y="4149080"/>
            <a:ext cx="2016224" cy="360040"/>
          </a:xfrm>
          <a:prstGeom prst="rect">
            <a:avLst/>
          </a:prstGeom>
          <a:noFill/>
          <a:ln w="190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08304" y="3861048"/>
            <a:ext cx="1800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Random input patterns: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5" action="ppaction://hlinkfile"/>
              </a:rPr>
              <a:t>s328_PI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6" action="ppaction://hlinkfile"/>
              </a:rPr>
              <a:t>s820_PI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Test Bench: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7" action="ppaction://hlinkfile"/>
              </a:rPr>
              <a:t>s328_tb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8" action="ppaction://hlinkfile"/>
              </a:rPr>
              <a:t>s820_tb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dirty="0" smtClean="0"/>
              <a:t>Good-State patterns: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9" action="ppaction://hlinkfile"/>
              </a:rPr>
              <a:t>s328_goodstate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10" action="ppaction://hlinkfile"/>
              </a:rPr>
              <a:t>s820_goodstate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200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the Good-State patterns: timing of  Good-Sate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09582" y="5085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</a:rPr>
              <a:t>Input:</a:t>
            </a:r>
          </a:p>
          <a:p>
            <a:pPr algn="ctr"/>
            <a:r>
              <a:rPr lang="en-US" sz="900" b="1" dirty="0" smtClean="0"/>
              <a:t>1</a:t>
            </a:r>
            <a:r>
              <a:rPr lang="en-US" sz="900" b="1" baseline="30000" dirty="0" smtClean="0"/>
              <a:t>st</a:t>
            </a:r>
            <a:r>
              <a:rPr lang="en-US" sz="900" b="1" dirty="0" smtClean="0"/>
              <a:t> Random pattern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5856" y="501317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                             </a:t>
            </a:r>
            <a:r>
              <a:rPr lang="en-US" sz="900" b="1" i="1" dirty="0" smtClean="0">
                <a:solidFill>
                  <a:srgbClr val="E46C0A"/>
                </a:solidFill>
              </a:rPr>
              <a:t>Grab: Good-State1</a:t>
            </a:r>
          </a:p>
          <a:p>
            <a:r>
              <a:rPr lang="en-US" sz="900" b="1" dirty="0" smtClean="0"/>
              <a:t>1</a:t>
            </a:r>
            <a:r>
              <a:rPr lang="en-US" sz="900" b="1" baseline="30000" dirty="0" smtClean="0"/>
              <a:t>st</a:t>
            </a:r>
            <a:r>
              <a:rPr lang="en-US" sz="900" b="1" dirty="0" smtClean="0"/>
              <a:t> input Random pattern</a:t>
            </a:r>
            <a:r>
              <a:rPr lang="en-US" sz="900" dirty="0" smtClean="0"/>
              <a:t>, for</a:t>
            </a:r>
            <a:r>
              <a:rPr lang="en-US" sz="900" dirty="0" smtClean="0">
                <a:solidFill>
                  <a:srgbClr val="FF0000"/>
                </a:solidFill>
              </a:rPr>
              <a:t> state 1 </a:t>
            </a:r>
            <a:r>
              <a:rPr lang="en-US" sz="900" dirty="0" smtClean="0"/>
              <a:t>PI</a:t>
            </a:r>
          </a:p>
          <a:p>
            <a:r>
              <a:rPr lang="en-US" sz="900" b="1" dirty="0" smtClean="0"/>
              <a:t>Q value</a:t>
            </a:r>
            <a:r>
              <a:rPr lang="en-US" sz="900" dirty="0" smtClean="0"/>
              <a:t>, for </a:t>
            </a:r>
            <a:r>
              <a:rPr lang="en-US" sz="900" dirty="0" smtClean="0">
                <a:solidFill>
                  <a:srgbClr val="FF0000"/>
                </a:solidFill>
              </a:rPr>
              <a:t>state 1 </a:t>
            </a:r>
            <a:r>
              <a:rPr lang="en-US" sz="900" dirty="0" smtClean="0"/>
              <a:t>Chain Load</a:t>
            </a:r>
          </a:p>
          <a:p>
            <a:r>
              <a:rPr lang="en-US" sz="900" b="1" dirty="0" smtClean="0"/>
              <a:t>D value, </a:t>
            </a:r>
            <a:r>
              <a:rPr lang="en-US" sz="900" dirty="0" smtClean="0"/>
              <a:t>for </a:t>
            </a:r>
            <a:r>
              <a:rPr lang="en-US" sz="900" dirty="0" smtClean="0">
                <a:solidFill>
                  <a:srgbClr val="FF0000"/>
                </a:solidFill>
              </a:rPr>
              <a:t>state 1 </a:t>
            </a:r>
            <a:r>
              <a:rPr lang="en-US" sz="900" dirty="0" smtClean="0"/>
              <a:t>Chain Unload</a:t>
            </a:r>
          </a:p>
          <a:p>
            <a:r>
              <a:rPr lang="en-US" sz="900" b="1" dirty="0" smtClean="0"/>
              <a:t>Output, </a:t>
            </a:r>
            <a:r>
              <a:rPr lang="en-US" sz="900" dirty="0" smtClean="0"/>
              <a:t>for </a:t>
            </a:r>
            <a:r>
              <a:rPr lang="en-US" sz="900" dirty="0" smtClean="0">
                <a:solidFill>
                  <a:srgbClr val="FF0000"/>
                </a:solidFill>
              </a:rPr>
              <a:t>state  1 </a:t>
            </a:r>
            <a:r>
              <a:rPr lang="en-US" sz="900" dirty="0" smtClean="0"/>
              <a:t>PO</a:t>
            </a:r>
          </a:p>
          <a:p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09582" y="1124744"/>
            <a:ext cx="5974786" cy="3456384"/>
            <a:chOff x="1691680" y="1628800"/>
            <a:chExt cx="5974786" cy="3456384"/>
          </a:xfrm>
        </p:grpSpPr>
        <p:cxnSp>
          <p:nvCxnSpPr>
            <p:cNvPr id="11" name="Elbow Connector 10"/>
            <p:cNvCxnSpPr/>
            <p:nvPr/>
          </p:nvCxnSpPr>
          <p:spPr>
            <a:xfrm rot="10800000">
              <a:off x="2739579" y="2401371"/>
              <a:ext cx="966447" cy="851139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3637775" y="2392950"/>
              <a:ext cx="1122747" cy="859561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0800000">
              <a:off x="4685673" y="2392950"/>
              <a:ext cx="966447" cy="851139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1691680" y="2401371"/>
              <a:ext cx="1122747" cy="859561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47678" y="1812332"/>
              <a:ext cx="0" cy="606401"/>
            </a:xfrm>
            <a:prstGeom prst="line">
              <a:avLst/>
            </a:prstGeom>
            <a:ln w="12700" cmpd="sng">
              <a:solidFill>
                <a:srgbClr val="8EB4E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06092" y="1819910"/>
              <a:ext cx="5668" cy="2905234"/>
            </a:xfrm>
            <a:prstGeom prst="line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73104" y="1649401"/>
              <a:ext cx="246003" cy="285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196176" y="1819909"/>
              <a:ext cx="15784" cy="2905235"/>
            </a:xfrm>
            <a:prstGeom prst="line">
              <a:avLst/>
            </a:prstGeom>
            <a:ln w="12700" cmpd="sng">
              <a:solidFill>
                <a:srgbClr val="8EB4E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338283" y="1649400"/>
              <a:ext cx="236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7944" y="1653681"/>
              <a:ext cx="300053" cy="285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20</a:t>
              </a:r>
              <a:endParaRPr lang="en-US" sz="8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031360" y="1844824"/>
              <a:ext cx="36584" cy="3096344"/>
            </a:xfrm>
            <a:prstGeom prst="line">
              <a:avLst/>
            </a:prstGeom>
            <a:ln w="12700" cmpd="sng">
              <a:solidFill>
                <a:srgbClr val="E46C0A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851920" y="1653681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18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Elbow Connector 42"/>
            <p:cNvCxnSpPr/>
            <p:nvPr/>
          </p:nvCxnSpPr>
          <p:spPr>
            <a:xfrm rot="10800000">
              <a:off x="6700019" y="2380771"/>
              <a:ext cx="966447" cy="851139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5652120" y="2384529"/>
              <a:ext cx="1122747" cy="859561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208118" y="1791732"/>
              <a:ext cx="20066" cy="3005420"/>
            </a:xfrm>
            <a:prstGeom prst="line">
              <a:avLst/>
            </a:prstGeom>
            <a:ln w="12700" cmpd="sng">
              <a:solidFill>
                <a:srgbClr val="8EB4E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84168" y="1628801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40</a:t>
              </a:r>
              <a:endParaRPr lang="en-US" sz="8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6010282" y="1772815"/>
              <a:ext cx="1878" cy="3312369"/>
            </a:xfrm>
            <a:prstGeom prst="line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56123" y="1628800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3</a:t>
              </a:r>
              <a:r>
                <a:rPr lang="en-US" sz="800" dirty="0" smtClean="0">
                  <a:solidFill>
                    <a:srgbClr val="FF0000"/>
                  </a:solidFill>
                </a:rPr>
                <a:t>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355976" y="1844824"/>
              <a:ext cx="0" cy="2880320"/>
            </a:xfrm>
            <a:prstGeom prst="line">
              <a:avLst/>
            </a:prstGeom>
            <a:ln w="12700" cmpd="sng">
              <a:solidFill>
                <a:srgbClr val="E46C0A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11960" y="1645920"/>
              <a:ext cx="288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</a:rPr>
                <a:t>22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585425" y="2924944"/>
            <a:ext cx="2740546" cy="1188344"/>
            <a:chOff x="2295515" y="2924944"/>
            <a:chExt cx="2740546" cy="1188344"/>
          </a:xfrm>
        </p:grpSpPr>
        <p:cxnSp>
          <p:nvCxnSpPr>
            <p:cNvPr id="59" name="Straight Connector 58"/>
            <p:cNvCxnSpPr>
              <a:stCxn id="81" idx="3"/>
            </p:cNvCxnSpPr>
            <p:nvPr/>
          </p:nvCxnSpPr>
          <p:spPr>
            <a:xfrm>
              <a:off x="4139953" y="3861048"/>
              <a:ext cx="89610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2393652" y="3375100"/>
              <a:ext cx="1188344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Combinational Logic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31840" y="2940913"/>
              <a:ext cx="5040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Output</a:t>
              </a:r>
              <a:endParaRPr lang="en-US" sz="7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904" y="3645024"/>
              <a:ext cx="432049" cy="432048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98840" y="3733001"/>
              <a:ext cx="1250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DFF</a:t>
              </a:r>
              <a:endParaRPr lang="en-US" sz="700" b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339751" y="3140968"/>
              <a:ext cx="5326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2295515" y="2924944"/>
              <a:ext cx="4154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/>
                <a:t>input</a:t>
              </a:r>
              <a:endParaRPr lang="en-US" sz="800" b="1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3076977" y="3140968"/>
              <a:ext cx="58748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1" idx="1"/>
            </p:cNvCxnSpPr>
            <p:nvPr/>
          </p:nvCxnSpPr>
          <p:spPr>
            <a:xfrm>
              <a:off x="3103267" y="3861048"/>
              <a:ext cx="60463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347864" y="3660993"/>
              <a:ext cx="1250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</a:t>
              </a:r>
              <a:endParaRPr lang="en-US" sz="7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 flipH="1">
              <a:off x="4139952" y="3645025"/>
              <a:ext cx="1440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Q</a:t>
              </a:r>
              <a:endParaRPr lang="en-US" sz="700" b="1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532726" y="2924944"/>
            <a:ext cx="2740546" cy="1188344"/>
            <a:chOff x="2295515" y="2924944"/>
            <a:chExt cx="2740546" cy="1188344"/>
          </a:xfrm>
        </p:grpSpPr>
        <p:cxnSp>
          <p:nvCxnSpPr>
            <p:cNvPr id="129" name="Straight Connector 128"/>
            <p:cNvCxnSpPr>
              <a:stCxn id="132" idx="3"/>
            </p:cNvCxnSpPr>
            <p:nvPr/>
          </p:nvCxnSpPr>
          <p:spPr>
            <a:xfrm>
              <a:off x="4208875" y="3861048"/>
              <a:ext cx="82718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 rot="16200000">
              <a:off x="2393652" y="3375100"/>
              <a:ext cx="1188344" cy="2880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Combinational Logic</a:t>
              </a:r>
              <a:endParaRPr lang="en-US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31840" y="2940913"/>
              <a:ext cx="5040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Output</a:t>
              </a:r>
              <a:endParaRPr lang="en-US" sz="700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79913" y="3645024"/>
              <a:ext cx="428962" cy="432048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51920" y="3733001"/>
              <a:ext cx="1250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DFF</a:t>
              </a:r>
              <a:endParaRPr lang="en-US" sz="700" b="1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339751" y="3140968"/>
              <a:ext cx="5326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2295515" y="2924944"/>
              <a:ext cx="4154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/>
                <a:t>input</a:t>
              </a:r>
              <a:endParaRPr lang="en-US" sz="800" b="1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076977" y="3140968"/>
              <a:ext cx="58748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32" idx="1"/>
            </p:cNvCxnSpPr>
            <p:nvPr/>
          </p:nvCxnSpPr>
          <p:spPr>
            <a:xfrm>
              <a:off x="3103267" y="3861048"/>
              <a:ext cx="67664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347864" y="3660993"/>
              <a:ext cx="1250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</a:t>
              </a:r>
              <a:endParaRPr lang="en-US" sz="7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 flipH="1">
              <a:off x="4424899" y="3645024"/>
              <a:ext cx="1440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Q</a:t>
              </a:r>
              <a:endParaRPr lang="en-US" sz="700" b="1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701670" y="3902859"/>
            <a:ext cx="504056" cy="246221"/>
            <a:chOff x="2411760" y="3902859"/>
            <a:chExt cx="504056" cy="246221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2555776" y="4077072"/>
              <a:ext cx="2160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flipH="1">
              <a:off x="2411760" y="3933056"/>
              <a:ext cx="1440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Q</a:t>
              </a:r>
              <a:endParaRPr lang="en-US" sz="7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83768" y="3902859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/>
                <a:t>×××</a:t>
              </a:r>
              <a:endParaRPr lang="en-US" sz="1000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1189502" y="908720"/>
            <a:ext cx="13131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Clock period = 20 time unit</a:t>
            </a:r>
            <a:endParaRPr lang="en-US" sz="800" dirty="0"/>
          </a:p>
        </p:txBody>
      </p:sp>
      <p:sp>
        <p:nvSpPr>
          <p:cNvPr id="152" name="Rectangle 151"/>
          <p:cNvSpPr/>
          <p:nvPr/>
        </p:nvSpPr>
        <p:spPr>
          <a:xfrm>
            <a:off x="1566092" y="2637492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/>
              <a:t>Clock</a:t>
            </a:r>
            <a:endParaRPr lang="en-US" sz="800" b="1" dirty="0"/>
          </a:p>
        </p:txBody>
      </p:sp>
      <p:sp>
        <p:nvSpPr>
          <p:cNvPr id="153" name="Rectangle 152"/>
          <p:cNvSpPr/>
          <p:nvPr/>
        </p:nvSpPr>
        <p:spPr>
          <a:xfrm>
            <a:off x="1405526" y="3429000"/>
            <a:ext cx="11464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/>
              <a:t>Time Frame Expansion</a:t>
            </a:r>
            <a:endParaRPr lang="en-US" sz="800" b="1" dirty="0"/>
          </a:p>
        </p:txBody>
      </p:sp>
      <p:sp>
        <p:nvSpPr>
          <p:cNvPr id="154" name="Rectangle 153"/>
          <p:cNvSpPr/>
          <p:nvPr/>
        </p:nvSpPr>
        <p:spPr>
          <a:xfrm>
            <a:off x="7142366" y="3140968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… …</a:t>
            </a:r>
            <a:endParaRPr lang="en-US" sz="1200" b="1" dirty="0"/>
          </a:p>
        </p:txBody>
      </p:sp>
      <p:cxnSp>
        <p:nvCxnSpPr>
          <p:cNvPr id="156" name="Elbow Connector 155"/>
          <p:cNvCxnSpPr/>
          <p:nvPr/>
        </p:nvCxnSpPr>
        <p:spPr>
          <a:xfrm flipV="1">
            <a:off x="3061710" y="2924944"/>
            <a:ext cx="1196704" cy="216024"/>
          </a:xfrm>
          <a:prstGeom prst="bentConnector3">
            <a:avLst>
              <a:gd name="adj1" fmla="val -1559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flipV="1">
            <a:off x="3853798" y="3573016"/>
            <a:ext cx="404616" cy="288032"/>
          </a:xfrm>
          <a:prstGeom prst="bentConnector3">
            <a:avLst>
              <a:gd name="adj1" fmla="val 118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>
            <a:off x="3853798" y="3140968"/>
            <a:ext cx="404616" cy="144016"/>
          </a:xfrm>
          <a:prstGeom prst="bentConnector3">
            <a:avLst>
              <a:gd name="adj1" fmla="val 541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917694" y="4077072"/>
            <a:ext cx="1368152" cy="216024"/>
          </a:xfrm>
          <a:prstGeom prst="bentConnector3">
            <a:avLst>
              <a:gd name="adj1" fmla="val -70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3781790" y="3068960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Output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853798" y="4077072"/>
            <a:ext cx="330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Q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925806" y="3356992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781790" y="270892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Input 1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1" name="Elbow Connector 190"/>
          <p:cNvCxnSpPr/>
          <p:nvPr/>
        </p:nvCxnSpPr>
        <p:spPr>
          <a:xfrm flipV="1">
            <a:off x="5012603" y="2924944"/>
            <a:ext cx="1196704" cy="216024"/>
          </a:xfrm>
          <a:prstGeom prst="bentConnector3">
            <a:avLst>
              <a:gd name="adj1" fmla="val -1559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flipV="1">
            <a:off x="5804691" y="3573016"/>
            <a:ext cx="404616" cy="288032"/>
          </a:xfrm>
          <a:prstGeom prst="bentConnector3">
            <a:avLst>
              <a:gd name="adj1" fmla="val 118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>
            <a:off x="5804691" y="3140968"/>
            <a:ext cx="404616" cy="144016"/>
          </a:xfrm>
          <a:prstGeom prst="bentConnector3">
            <a:avLst>
              <a:gd name="adj1" fmla="val 541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>
            <a:off x="4861910" y="3861048"/>
            <a:ext cx="1374829" cy="432048"/>
          </a:xfrm>
          <a:prstGeom prst="bentConnector3">
            <a:avLst>
              <a:gd name="adj1" fmla="val -386"/>
            </a:avLst>
          </a:prstGeom>
          <a:ln w="190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732683" y="3068960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Output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804691" y="4077072"/>
            <a:ext cx="330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Q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76699" y="3356992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732683" y="270892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</a:rPr>
              <a:t>Input 2</a:t>
            </a:r>
            <a:endParaRPr lang="en-US" sz="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277734" y="980728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Good-State 1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5149942" y="980728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Good-State 2</a:t>
            </a:r>
            <a:endParaRPr lang="en-US" sz="800" dirty="0"/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2629662" y="4221088"/>
            <a:ext cx="0" cy="792088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4285846" y="4437112"/>
            <a:ext cx="0" cy="602219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6948264" y="980728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… …</a:t>
            </a:r>
            <a:endParaRPr lang="en-US" sz="1200" b="1" dirty="0"/>
          </a:p>
        </p:txBody>
      </p:sp>
      <p:sp>
        <p:nvSpPr>
          <p:cNvPr id="209" name="Rectangle 208"/>
          <p:cNvSpPr/>
          <p:nvPr/>
        </p:nvSpPr>
        <p:spPr>
          <a:xfrm>
            <a:off x="7164288" y="4365104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… …</a:t>
            </a:r>
            <a:endParaRPr lang="en-US" sz="1200" b="1" dirty="0"/>
          </a:p>
        </p:txBody>
      </p:sp>
      <p:cxnSp>
        <p:nvCxnSpPr>
          <p:cNvPr id="210" name="Straight Arrow Connector 209"/>
          <p:cNvCxnSpPr/>
          <p:nvPr/>
        </p:nvCxnSpPr>
        <p:spPr>
          <a:xfrm flipV="1">
            <a:off x="4572000" y="4221088"/>
            <a:ext cx="0" cy="360040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6228184" y="4365104"/>
            <a:ext cx="0" cy="216024"/>
          </a:xfrm>
          <a:prstGeom prst="straightConnector1">
            <a:avLst/>
          </a:prstGeom>
          <a:ln w="12700" cmpd="sng">
            <a:solidFill>
              <a:srgbClr val="E46C0A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940152" y="450912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solidFill>
                  <a:srgbClr val="E46C0A"/>
                </a:solidFill>
              </a:rPr>
              <a:t>Grab: Good-State 2</a:t>
            </a:r>
          </a:p>
          <a:p>
            <a:r>
              <a:rPr lang="en-US" sz="900" b="1" dirty="0" smtClean="0"/>
              <a:t>2</a:t>
            </a:r>
            <a:r>
              <a:rPr lang="en-US" sz="900" b="1" baseline="30000" dirty="0" smtClean="0"/>
              <a:t>nd</a:t>
            </a:r>
            <a:r>
              <a:rPr lang="en-US" sz="900" b="1" dirty="0" smtClean="0"/>
              <a:t>  </a:t>
            </a:r>
            <a:r>
              <a:rPr lang="en-US" sz="900" b="1" dirty="0"/>
              <a:t>input Random pattern</a:t>
            </a:r>
            <a:r>
              <a:rPr lang="en-US" sz="900" dirty="0"/>
              <a:t>, for</a:t>
            </a:r>
            <a:r>
              <a:rPr lang="en-US" sz="900" dirty="0">
                <a:solidFill>
                  <a:srgbClr val="FF0000"/>
                </a:solidFill>
              </a:rPr>
              <a:t> state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PI</a:t>
            </a:r>
          </a:p>
          <a:p>
            <a:r>
              <a:rPr lang="en-US" sz="900" b="1" dirty="0"/>
              <a:t>Q value</a:t>
            </a:r>
            <a:r>
              <a:rPr lang="en-US" sz="900" dirty="0"/>
              <a:t>, for </a:t>
            </a:r>
            <a:r>
              <a:rPr lang="en-US" sz="900" dirty="0">
                <a:solidFill>
                  <a:srgbClr val="FF0000"/>
                </a:solidFill>
              </a:rPr>
              <a:t>state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Chain Load</a:t>
            </a:r>
          </a:p>
          <a:p>
            <a:r>
              <a:rPr lang="en-US" sz="900" b="1" dirty="0"/>
              <a:t>D value, </a:t>
            </a:r>
            <a:r>
              <a:rPr lang="en-US" sz="900" dirty="0"/>
              <a:t>for </a:t>
            </a:r>
            <a:r>
              <a:rPr lang="en-US" sz="900" dirty="0">
                <a:solidFill>
                  <a:srgbClr val="FF0000"/>
                </a:solidFill>
              </a:rPr>
              <a:t>state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Chain Unload</a:t>
            </a:r>
          </a:p>
          <a:p>
            <a:r>
              <a:rPr lang="en-US" sz="900" b="1" dirty="0"/>
              <a:t>Output, </a:t>
            </a:r>
            <a:r>
              <a:rPr lang="en-US" sz="900" dirty="0"/>
              <a:t>for </a:t>
            </a:r>
            <a:r>
              <a:rPr lang="en-US" sz="900" dirty="0">
                <a:solidFill>
                  <a:srgbClr val="FF0000"/>
                </a:solidFill>
              </a:rPr>
              <a:t>state  </a:t>
            </a:r>
            <a:r>
              <a:rPr lang="en-US" sz="900" dirty="0" smtClean="0">
                <a:solidFill>
                  <a:srgbClr val="FF0000"/>
                </a:solidFill>
              </a:rPr>
              <a:t>2 </a:t>
            </a:r>
            <a:r>
              <a:rPr lang="en-US" sz="900" dirty="0"/>
              <a:t>PO</a:t>
            </a:r>
          </a:p>
          <a:p>
            <a:endParaRPr lang="en-US" sz="900" b="1" i="1" dirty="0" smtClean="0">
              <a:solidFill>
                <a:srgbClr val="E46C0A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211960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</a:rPr>
              <a:t>    Input:</a:t>
            </a:r>
          </a:p>
          <a:p>
            <a:pPr algn="ctr"/>
            <a:r>
              <a:rPr lang="en-US" sz="900" b="1" dirty="0" smtClean="0"/>
              <a:t>2</a:t>
            </a:r>
            <a:r>
              <a:rPr lang="en-US" sz="900" b="1" baseline="30000" dirty="0" smtClean="0"/>
              <a:t>nd</a:t>
            </a:r>
            <a:r>
              <a:rPr lang="en-US" sz="900" b="1" dirty="0" smtClean="0"/>
              <a:t> </a:t>
            </a:r>
            <a:r>
              <a:rPr lang="en-US" sz="900" b="1" dirty="0"/>
              <a:t>Random </a:t>
            </a:r>
            <a:r>
              <a:rPr lang="en-US" sz="900" b="1" dirty="0" smtClean="0"/>
              <a:t>pattern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4104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Cell-aware Fault </a:t>
            </a:r>
            <a:r>
              <a:rPr lang="en-US" dirty="0" smtClean="0"/>
              <a:t>Simulate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55576" y="1351801"/>
            <a:ext cx="1584176" cy="1308144"/>
            <a:chOff x="1043608" y="2564904"/>
            <a:chExt cx="1584176" cy="1308144"/>
          </a:xfrm>
        </p:grpSpPr>
        <p:sp>
          <p:nvSpPr>
            <p:cNvPr id="22" name="Rectangle 21"/>
            <p:cNvSpPr/>
            <p:nvPr/>
          </p:nvSpPr>
          <p:spPr>
            <a:xfrm>
              <a:off x="1043608" y="3320988"/>
              <a:ext cx="1584176" cy="552060"/>
            </a:xfrm>
            <a:prstGeom prst="rect">
              <a:avLst/>
            </a:prstGeom>
            <a:ln w="12700" cmpd="sng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Cell-aware Fault Simulate</a:t>
              </a:r>
            </a:p>
          </p:txBody>
        </p:sp>
        <p:cxnSp>
          <p:nvCxnSpPr>
            <p:cNvPr id="23" name="Straight Arrow Connector 22"/>
            <p:cNvCxnSpPr>
              <a:endCxn id="22" idx="0"/>
            </p:cNvCxnSpPr>
            <p:nvPr/>
          </p:nvCxnSpPr>
          <p:spPr>
            <a:xfrm>
              <a:off x="1835696" y="2828932"/>
              <a:ext cx="0" cy="492056"/>
            </a:xfrm>
            <a:prstGeom prst="straightConnector1">
              <a:avLst/>
            </a:prstGeom>
            <a:ln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19672" y="2564904"/>
              <a:ext cx="453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/>
                <a:t>… …</a:t>
              </a:r>
              <a:endParaRPr lang="en-US" sz="1200" b="1" dirty="0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2339752" y="969694"/>
            <a:ext cx="288032" cy="1091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39752" y="2647945"/>
            <a:ext cx="216024" cy="11410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5776" y="1268760"/>
            <a:ext cx="2448272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100" dirty="0" smtClean="0"/>
              <a:t>Creates Cell-Aware simulating patterns into multiple files, each file has 20 patterns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Insert Cell-Aware fault and simulates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Concatenate </a:t>
            </a:r>
            <a:r>
              <a:rPr lang="en-US" sz="1100" dirty="0" err="1" smtClean="0"/>
              <a:t>faultsim_files</a:t>
            </a:r>
            <a:r>
              <a:rPr lang="en-US" sz="1100" dirty="0" smtClean="0"/>
              <a:t> into one </a:t>
            </a:r>
            <a:r>
              <a:rPr lang="en-US" sz="1100" dirty="0" err="1" smtClean="0"/>
              <a:t>fault_sim</a:t>
            </a:r>
            <a:r>
              <a:rPr lang="en-US" sz="1100" dirty="0" smtClean="0"/>
              <a:t> file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Generates  detected dictionary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20072" y="1196752"/>
            <a:ext cx="792088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4088" y="90872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88224" y="1196752"/>
            <a:ext cx="792088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32240" y="90872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56376" y="1196752"/>
            <a:ext cx="792088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28384" y="9087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134076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smtClean="0"/>
              <a:t>Perl script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126876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/>
              <a:t>Good-State </a:t>
            </a:r>
            <a:r>
              <a:rPr lang="en-US" sz="900" dirty="0" smtClean="0"/>
              <a:t>Patterns</a:t>
            </a:r>
          </a:p>
          <a:p>
            <a:pPr marL="53975" indent="-53975">
              <a:buFont typeface="Arial"/>
              <a:buChar char="•"/>
            </a:pPr>
            <a:r>
              <a:rPr lang="en-US" sz="900" dirty="0"/>
              <a:t>Header </a:t>
            </a:r>
            <a:r>
              <a:rPr lang="en-US" sz="900" dirty="0" smtClean="0"/>
              <a:t>and tail of ATPG </a:t>
            </a:r>
            <a:r>
              <a:rPr lang="en-US" sz="900" dirty="0"/>
              <a:t>patterns file </a:t>
            </a:r>
          </a:p>
          <a:p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7884368" y="126876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/>
              <a:t>Good-State simulating </a:t>
            </a:r>
            <a:r>
              <a:rPr lang="en-US" sz="900" dirty="0" smtClean="0"/>
              <a:t>file</a:t>
            </a:r>
            <a:endParaRPr lang="en-US" sz="9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55776" y="1988840"/>
            <a:ext cx="64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2" y="21032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Tessent</a:t>
            </a:r>
            <a:r>
              <a:rPr lang="en-US" sz="900" dirty="0" smtClean="0"/>
              <a:t> by using UDFM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21328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smtClean="0"/>
              <a:t>UDFM file</a:t>
            </a:r>
          </a:p>
          <a:p>
            <a:pPr marL="53975" indent="-53975">
              <a:buFont typeface="Arial"/>
              <a:buChar char="•"/>
            </a:pPr>
            <a:r>
              <a:rPr lang="en-US" sz="900" dirty="0" smtClean="0"/>
              <a:t>Scan Chain circuit</a:t>
            </a:r>
          </a:p>
          <a:p>
            <a:pPr marL="53975" indent="-53975">
              <a:buFont typeface="Arial"/>
              <a:buChar char="•"/>
            </a:pPr>
            <a:r>
              <a:rPr lang="en-US" sz="900" dirty="0" smtClean="0"/>
              <a:t>Good-State simulating file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4368" y="21328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Fautsim_files</a:t>
            </a:r>
            <a:endParaRPr lang="en-US" sz="900" dirty="0" smtClean="0"/>
          </a:p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Faut</a:t>
            </a:r>
            <a:r>
              <a:rPr lang="en-US" sz="900" dirty="0" smtClean="0"/>
              <a:t> list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220072" y="291013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smtClean="0"/>
              <a:t>Perl script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91013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Fautsim_files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884368" y="292494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Fautsim_file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5220072" y="35582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smtClean="0"/>
              <a:t>Perl script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3501008"/>
            <a:ext cx="936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Fautsim_files</a:t>
            </a:r>
            <a:endParaRPr lang="en-US" sz="900" dirty="0" smtClean="0"/>
          </a:p>
          <a:p>
            <a:pPr marL="53975" indent="-53975">
              <a:buFont typeface="Arial"/>
              <a:buChar char="•"/>
            </a:pPr>
            <a:r>
              <a:rPr lang="en-US" sz="900" dirty="0" err="1" smtClean="0"/>
              <a:t>Faut</a:t>
            </a:r>
            <a:r>
              <a:rPr lang="en-US" sz="900" dirty="0" smtClean="0"/>
              <a:t> list</a:t>
            </a:r>
          </a:p>
          <a:p>
            <a:pPr marL="53975" indent="-53975">
              <a:buFont typeface="Arial"/>
              <a:buChar char="•"/>
            </a:pPr>
            <a:r>
              <a:rPr lang="en-US" sz="900" dirty="0" smtClean="0"/>
              <a:t>Good-State file 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7884368" y="3569241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buFont typeface="Arial"/>
              <a:buChar char="•"/>
            </a:pPr>
            <a:r>
              <a:rPr lang="en-US" sz="900" dirty="0" err="1"/>
              <a:t>f</a:t>
            </a:r>
            <a:r>
              <a:rPr lang="en-US" sz="900" dirty="0" err="1" smtClean="0"/>
              <a:t>ault_det_dic</a:t>
            </a:r>
            <a:endParaRPr lang="en-US" sz="900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563688" y="2780928"/>
            <a:ext cx="64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55776" y="3429000"/>
            <a:ext cx="64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9552" y="4149080"/>
            <a:ext cx="2088233" cy="2592288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55576" y="4005064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</a:t>
            </a:r>
            <a:r>
              <a:rPr lang="en-US" sz="900" b="1" dirty="0" err="1"/>
              <a:t>fault_sim</a:t>
            </a:r>
            <a:r>
              <a:rPr lang="en-US" sz="900" b="1" dirty="0"/>
              <a:t> file</a:t>
            </a:r>
          </a:p>
        </p:txBody>
      </p:sp>
      <p:pic>
        <p:nvPicPr>
          <p:cNvPr id="43" name="Picture 42" descr="Screen Shot 2013-12-08 at 2.3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1616510" cy="2376264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076055" y="4149080"/>
            <a:ext cx="2088233" cy="2520280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292079" y="4005064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</a:t>
            </a:r>
            <a:r>
              <a:rPr lang="en-US" sz="900" b="1" dirty="0" err="1"/>
              <a:t>fault_det_dic</a:t>
            </a:r>
            <a:r>
              <a:rPr lang="en-US" sz="900" b="1" dirty="0"/>
              <a:t> file</a:t>
            </a:r>
          </a:p>
        </p:txBody>
      </p:sp>
      <p:pic>
        <p:nvPicPr>
          <p:cNvPr id="48" name="Picture 47" descr="Screen Shot 2013-12-08 at 2.3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73" y="4581128"/>
            <a:ext cx="1937307" cy="18002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370997" y="4293676"/>
            <a:ext cx="720080" cy="215444"/>
            <a:chOff x="6876256" y="3963833"/>
            <a:chExt cx="720080" cy="21544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948264" y="4179277"/>
              <a:ext cx="568064" cy="0"/>
            </a:xfrm>
            <a:prstGeom prst="line">
              <a:avLst/>
            </a:prstGeom>
            <a:ln w="19050" cmpd="sng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876256" y="3963833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sim_patterns</a:t>
              </a:r>
              <a:endParaRPr lang="en-US" sz="800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084168" y="4509120"/>
            <a:ext cx="591610" cy="0"/>
          </a:xfrm>
          <a:prstGeom prst="line">
            <a:avLst/>
          </a:prstGeom>
          <a:ln w="19050" cmpd="sng"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12160" y="4221088"/>
            <a:ext cx="950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each fault in fault list order</a:t>
            </a:r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2771799" y="4149080"/>
            <a:ext cx="2088233" cy="2016224"/>
          </a:xfrm>
          <a:prstGeom prst="rect">
            <a:avLst/>
          </a:prstGeom>
          <a:noFill/>
          <a:ln w="12700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987823" y="4005064"/>
            <a:ext cx="1656184" cy="2160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s386 fault list file</a:t>
            </a:r>
          </a:p>
        </p:txBody>
      </p:sp>
      <p:pic>
        <p:nvPicPr>
          <p:cNvPr id="68" name="Picture 67" descr="Screen Shot 2013-12-08 at 2.39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437112"/>
            <a:ext cx="1628847" cy="1512168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27784" y="6525344"/>
            <a:ext cx="2448272" cy="0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60032" y="5301208"/>
            <a:ext cx="216024" cy="0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3568" y="278092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Note: </a:t>
            </a:r>
            <a:r>
              <a:rPr lang="en-US" sz="800" dirty="0" smtClean="0"/>
              <a:t>Since UDFM does not support multiple detection, we have to separate patterns into multiple files to simulate multiple times, and concatenate </a:t>
            </a:r>
            <a:r>
              <a:rPr lang="en-US" sz="800" dirty="0" err="1" smtClean="0"/>
              <a:t>faultsim_files</a:t>
            </a:r>
            <a:r>
              <a:rPr lang="en-US" sz="800" dirty="0" smtClean="0"/>
              <a:t> into one file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08304" y="4092168"/>
            <a:ext cx="1800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Good-State simulation files: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6" action="ppaction://hlinkfile"/>
              </a:rPr>
              <a:t>s328_sim_pat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7" action="ppaction://hlinkfile"/>
              </a:rPr>
              <a:t>s820_sim_pat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fault_sim</a:t>
            </a:r>
            <a:r>
              <a:rPr lang="en-US" sz="1000" dirty="0" smtClean="0"/>
              <a:t> files: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8" action="ppaction://hlinkfile"/>
              </a:rPr>
              <a:t>s328_faultsim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9" action="ppaction://hlinkfile"/>
              </a:rPr>
              <a:t>s820_faultsim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fault_list</a:t>
            </a:r>
            <a:r>
              <a:rPr lang="en-US" sz="1000" dirty="0" smtClean="0"/>
              <a:t> files: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10" action="ppaction://hlinkfile"/>
              </a:rPr>
              <a:t>s328_fault_list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11" action="ppaction://hlinkfile"/>
              </a:rPr>
              <a:t>s820_fault_list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r>
              <a:rPr lang="en-US" sz="1000" dirty="0" smtClean="0"/>
              <a:t>fault detected dictionary: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hlinkClick r:id="rId12" action="ppaction://hlinkfile"/>
              </a:rPr>
              <a:t>s</a:t>
            </a:r>
            <a:r>
              <a:rPr lang="en-US" sz="1000" dirty="0" smtClean="0">
                <a:hlinkClick r:id="rId12" action="ppaction://hlinkfile"/>
              </a:rPr>
              <a:t>328_det_dic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hlinkClick r:id="rId11" action="ppaction://hlinkfile"/>
              </a:rPr>
              <a:t>s820_det_dic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56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355160" cy="595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Evaluating: </a:t>
            </a:r>
            <a:r>
              <a:rPr lang="en-US" sz="1800" dirty="0"/>
              <a:t>Comparison of </a:t>
            </a:r>
            <a:r>
              <a:rPr lang="en-US" sz="1800" dirty="0" smtClean="0"/>
              <a:t>Detected for Cell-aware of ATPG, Stuck-at of APTG 	         and Good-State patterns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6084168" y="6669360"/>
            <a:ext cx="30243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</a:rPr>
              <a:t>Note: </a:t>
            </a:r>
            <a:r>
              <a:rPr lang="en-US" sz="600" dirty="0" smtClean="0"/>
              <a:t>All results of Good-State come from 100,000 number of patterns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73748"/>
              </p:ext>
            </p:extLst>
          </p:nvPr>
        </p:nvGraphicFramePr>
        <p:xfrm>
          <a:off x="323528" y="4941168"/>
          <a:ext cx="87129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</a:tblGrid>
              <a:tr h="280970">
                <a:tc gridSpan="1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s38584 Cell-aware fault detected(12 faults)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/AND4_8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/NAND4_28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/NOR4_5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/AND3_0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/AND3_2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/NAND3_0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/NAND3_1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/NAND3_2/OUT</a:t>
                      </a: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/NOR3_0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21" marR="7421" marT="74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NOR3_2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</a:p>
                  </a:txBody>
                  <a:tcPr marL="7421" marR="7421" marT="7421" marB="0" anchor="b"/>
                </a:tc>
              </a:tr>
              <a:tr h="30906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ATPG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cell-aware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906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ATPG</a:t>
                      </a:r>
                    </a:p>
                    <a:p>
                      <a:pPr algn="ctr"/>
                      <a:r>
                        <a:rPr lang="en-US" sz="800" dirty="0" smtClean="0"/>
                        <a:t>S-at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</a:tr>
              <a:tr h="309067">
                <a:tc>
                  <a:txBody>
                    <a:bodyPr/>
                    <a:lstStyle/>
                    <a:p>
                      <a:pPr algn="ctr"/>
                      <a:endParaRPr lang="en-US" sz="800" dirty="0" smtClean="0"/>
                    </a:p>
                    <a:p>
                      <a:pPr algn="ctr"/>
                      <a:r>
                        <a:rPr lang="en-US" sz="800" dirty="0" smtClean="0"/>
                        <a:t>Good-State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03676"/>
              </p:ext>
            </p:extLst>
          </p:nvPr>
        </p:nvGraphicFramePr>
        <p:xfrm>
          <a:off x="323528" y="3212976"/>
          <a:ext cx="87129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</a:tblGrid>
              <a:tr h="280970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s820 Cell-aware fault detected (12 faults)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/AND4_9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/NAND4_29/OUT</a:t>
                      </a: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/NOR4_4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/AND3_10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/AND3_11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/AND3_12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/NAND3_3/OUT</a:t>
                      </a: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/NAND3_4/OUT</a:t>
                      </a: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/NAND3_5/OUT</a:t>
                      </a: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/NOR3_9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/NOR3_10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/NOR3_11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50" marR="7550" marT="7550" marB="0" anchor="b"/>
                </a:tc>
              </a:tr>
              <a:tr h="30906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ATPG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cell-aware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 (RE)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 (RE)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906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ATPG</a:t>
                      </a:r>
                    </a:p>
                    <a:p>
                      <a:pPr algn="ctr"/>
                      <a:r>
                        <a:rPr lang="en-US" sz="800" dirty="0" smtClean="0"/>
                        <a:t>S-at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</a:tr>
              <a:tr h="309067">
                <a:tc>
                  <a:txBody>
                    <a:bodyPr/>
                    <a:lstStyle/>
                    <a:p>
                      <a:pPr algn="ctr"/>
                      <a:endParaRPr lang="en-US" sz="800" dirty="0" smtClean="0"/>
                    </a:p>
                    <a:p>
                      <a:pPr algn="ctr"/>
                      <a:r>
                        <a:rPr lang="en-US" sz="800" dirty="0" smtClean="0"/>
                        <a:t>Good-State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39832"/>
              </p:ext>
            </p:extLst>
          </p:nvPr>
        </p:nvGraphicFramePr>
        <p:xfrm>
          <a:off x="1636292" y="1484784"/>
          <a:ext cx="603205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  <a:gridCol w="670228"/>
              </a:tblGrid>
              <a:tr h="264345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s386 Cell-aware fault detected (8 faults)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2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/AND4_0/OUT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/AND3_34/OUT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/AND3_35/OUT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/AND3_36/OUT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/AND3_37/OUT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/AND3_38/OUT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/AND3_39/OUT</a:t>
                      </a:r>
                    </a:p>
                  </a:txBody>
                  <a:tcPr marL="9915" marR="9915" marT="99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/AND3_40/OUT</a:t>
                      </a:r>
                    </a:p>
                  </a:txBody>
                  <a:tcPr marL="9915" marR="9915" marT="9915" marB="0" anchor="b"/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ATPG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cell-aware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ATPG</a:t>
                      </a:r>
                    </a:p>
                    <a:p>
                      <a:pPr algn="ctr"/>
                      <a:r>
                        <a:rPr lang="en-US" sz="800" dirty="0" smtClean="0"/>
                        <a:t>S-at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</a:tr>
              <a:tr h="290779">
                <a:tc>
                  <a:txBody>
                    <a:bodyPr/>
                    <a:lstStyle/>
                    <a:p>
                      <a:pPr algn="ctr"/>
                      <a:endParaRPr lang="en-US" sz="800" dirty="0" smtClean="0"/>
                    </a:p>
                    <a:p>
                      <a:pPr algn="ctr"/>
                      <a:r>
                        <a:rPr lang="en-US" sz="800" dirty="0" smtClean="0"/>
                        <a:t>Good-State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</a:t>
                      </a:r>
                      <a:endParaRPr lang="en-US" sz="800" dirty="0"/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  <a:endParaRPr lang="en-US" sz="8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5576" y="90872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Good-State patterns are effectively</a:t>
            </a:r>
            <a:r>
              <a:rPr lang="zh-CN" altLang="en-US" sz="1400" dirty="0"/>
              <a:t> </a:t>
            </a:r>
            <a:r>
              <a:rPr lang="en-US" altLang="zh-CN" sz="1400" dirty="0"/>
              <a:t>to detect</a:t>
            </a:r>
            <a:r>
              <a:rPr lang="en-US" sz="1400" dirty="0"/>
              <a:t> those faults affect the circuit function. That means we will focus on these faults and attempt to process Good-State patterns to make them more effective. </a:t>
            </a:r>
          </a:p>
        </p:txBody>
      </p:sp>
    </p:spTree>
    <p:extLst>
      <p:ext uri="{BB962C8B-B14F-4D97-AF65-F5344CB8AC3E}">
        <p14:creationId xmlns:p14="http://schemas.microsoft.com/office/powerpoint/2010/main" val="92898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3158</Words>
  <Application>Microsoft Macintosh PowerPoint</Application>
  <PresentationFormat>On-screen Show (4:3)</PresentationFormat>
  <Paragraphs>992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主题​​</vt:lpstr>
      <vt:lpstr>PowerPoint Presentation</vt:lpstr>
      <vt:lpstr>Cell-aware fault Testing flow</vt:lpstr>
      <vt:lpstr>Define Cell-aware faults</vt:lpstr>
      <vt:lpstr>Insert Scan-chain</vt:lpstr>
      <vt:lpstr>Generate Test Timing Template </vt:lpstr>
      <vt:lpstr>Generate the Good-State patterns: flow chart</vt:lpstr>
      <vt:lpstr>Generate the Good-State patterns: timing of  Good-Sate</vt:lpstr>
      <vt:lpstr>Cell-aware Fault Simulate</vt:lpstr>
      <vt:lpstr>Evaluating: Comparison of Detected for Cell-aware of ATPG, Stuck-at of APTG           and Good-State patterns </vt:lpstr>
      <vt:lpstr>Evaluating: Comparison of number of detected for S-at patterns, 5k          Good-State and 10k Good-State patterns</vt:lpstr>
      <vt:lpstr>Evaluating: Increase faults and Good-state patterns for s38584 benchmark based on 1st fault set</vt:lpstr>
      <vt:lpstr>Evaluating: Increase faults and Good-state patterns for s38584 benchmark based on 2nd faults set</vt:lpstr>
      <vt:lpstr>Evaluating: Comparison of number of detected for S-at patterns and 40k Good-State patterns for s38584 benchmark</vt:lpstr>
      <vt:lpstr>Evaluating: Comparison of number of detected for S-at patterns and 40k Good-State patterns for s38584 benchmark</vt:lpstr>
      <vt:lpstr>Conclusions &amp; Next step work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Authur</dc:creator>
  <cp:lastModifiedBy>Arthur Zhang</cp:lastModifiedBy>
  <cp:revision>473</cp:revision>
  <dcterms:created xsi:type="dcterms:W3CDTF">2010-06-09T09:33:10Z</dcterms:created>
  <dcterms:modified xsi:type="dcterms:W3CDTF">2014-02-06T07:37:59Z</dcterms:modified>
</cp:coreProperties>
</file>