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Stuck-at</c:v>
                </c:pt>
              </c:strCache>
            </c:strRef>
          </c:tx>
          <c:spPr>
            <a:pattFill prst="zigZag">
              <a:fgClr>
                <a:schemeClr val="accent3">
                  <a:lumMod val="75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209.0</c:v>
                </c:pt>
                <c:pt idx="1">
                  <c:v>205.0</c:v>
                </c:pt>
                <c:pt idx="2">
                  <c:v>325.0</c:v>
                </c:pt>
                <c:pt idx="3">
                  <c:v>451.0</c:v>
                </c:pt>
                <c:pt idx="5">
                  <c:v>301.0</c:v>
                </c:pt>
                <c:pt idx="6">
                  <c:v>305.0</c:v>
                </c:pt>
                <c:pt idx="7">
                  <c:v>543.0</c:v>
                </c:pt>
                <c:pt idx="8">
                  <c:v>776.0</c:v>
                </c:pt>
                <c:pt idx="10">
                  <c:v>185.0</c:v>
                </c:pt>
                <c:pt idx="11">
                  <c:v>185.0</c:v>
                </c:pt>
                <c:pt idx="12">
                  <c:v>283.0</c:v>
                </c:pt>
                <c:pt idx="13">
                  <c:v>377.0</c:v>
                </c:pt>
                <c:pt idx="15">
                  <c:v>172.0</c:v>
                </c:pt>
                <c:pt idx="16">
                  <c:v>172.0</c:v>
                </c:pt>
                <c:pt idx="17">
                  <c:v>233.0</c:v>
                </c:pt>
                <c:pt idx="18">
                  <c:v>302.0</c:v>
                </c:pt>
                <c:pt idx="20">
                  <c:v>205.0</c:v>
                </c:pt>
                <c:pt idx="21">
                  <c:v>205.0</c:v>
                </c:pt>
                <c:pt idx="22">
                  <c:v>324.0</c:v>
                </c:pt>
                <c:pt idx="23">
                  <c:v>435.0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Functional</c:v>
                </c:pt>
              </c:strCache>
            </c:strRef>
          </c:tx>
          <c:spPr>
            <a:pattFill prst="trellis">
              <a:fgClr>
                <a:schemeClr val="tx2">
                  <a:lumMod val="60000"/>
                  <a:lumOff val="40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2.0</c:v>
                </c:pt>
                <c:pt idx="1">
                  <c:v>3.0</c:v>
                </c:pt>
                <c:pt idx="2">
                  <c:v>2.0</c:v>
                </c:pt>
                <c:pt idx="3">
                  <c:v>3.0</c:v>
                </c:pt>
                <c:pt idx="5">
                  <c:v>1.0</c:v>
                </c:pt>
                <c:pt idx="6">
                  <c:v>1.0</c:v>
                </c:pt>
                <c:pt idx="7">
                  <c:v>0.0</c:v>
                </c:pt>
                <c:pt idx="8">
                  <c:v>0.0</c:v>
                </c:pt>
                <c:pt idx="10">
                  <c:v>17.0</c:v>
                </c:pt>
                <c:pt idx="11">
                  <c:v>27.0</c:v>
                </c:pt>
                <c:pt idx="12">
                  <c:v>21.0</c:v>
                </c:pt>
                <c:pt idx="13">
                  <c:v>22.0</c:v>
                </c:pt>
                <c:pt idx="15">
                  <c:v>7.0</c:v>
                </c:pt>
                <c:pt idx="16">
                  <c:v>6.0</c:v>
                </c:pt>
                <c:pt idx="17">
                  <c:v>8.0</c:v>
                </c:pt>
                <c:pt idx="18">
                  <c:v>6.0</c:v>
                </c:pt>
                <c:pt idx="20">
                  <c:v>22.0</c:v>
                </c:pt>
                <c:pt idx="21">
                  <c:v>23.0</c:v>
                </c:pt>
                <c:pt idx="22">
                  <c:v>17.0</c:v>
                </c:pt>
                <c:pt idx="23">
                  <c:v>17.0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Non-functional</c:v>
                </c:pt>
              </c:strCache>
            </c:strRef>
          </c:tx>
          <c:spPr>
            <a:pattFill prst="weave">
              <a:fgClr>
                <a:schemeClr val="accent6">
                  <a:lumMod val="75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bg1">
                  <a:lumMod val="50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44.0</c:v>
                </c:pt>
                <c:pt idx="1">
                  <c:v>47.0</c:v>
                </c:pt>
                <c:pt idx="2">
                  <c:v>43.0</c:v>
                </c:pt>
                <c:pt idx="3">
                  <c:v>36.0</c:v>
                </c:pt>
                <c:pt idx="5">
                  <c:v>23.0</c:v>
                </c:pt>
                <c:pt idx="6">
                  <c:v>24.0</c:v>
                </c:pt>
                <c:pt idx="7">
                  <c:v>17.0</c:v>
                </c:pt>
                <c:pt idx="8">
                  <c:v>14.0</c:v>
                </c:pt>
                <c:pt idx="10">
                  <c:v>18.0</c:v>
                </c:pt>
                <c:pt idx="11">
                  <c:v>18.0</c:v>
                </c:pt>
                <c:pt idx="12">
                  <c:v>20.0</c:v>
                </c:pt>
                <c:pt idx="13">
                  <c:v>18.0</c:v>
                </c:pt>
                <c:pt idx="15">
                  <c:v>33.0</c:v>
                </c:pt>
                <c:pt idx="16">
                  <c:v>24.0</c:v>
                </c:pt>
                <c:pt idx="17">
                  <c:v>24.0</c:v>
                </c:pt>
                <c:pt idx="18">
                  <c:v>25.0</c:v>
                </c:pt>
                <c:pt idx="20">
                  <c:v>21.0</c:v>
                </c:pt>
                <c:pt idx="21">
                  <c:v>22.0</c:v>
                </c:pt>
                <c:pt idx="22">
                  <c:v>18.0</c:v>
                </c:pt>
                <c:pt idx="23">
                  <c:v>18.0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086998120"/>
        <c:axId val="1776499624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 Non-functional trend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square"/>
            <c:size val="7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c:spPr>
          </c:marker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Sheet1!$E$2:$E$25</c:f>
              <c:numCache>
                <c:formatCode>General</c:formatCode>
                <c:ptCount val="24"/>
                <c:pt idx="0">
                  <c:v>44.0</c:v>
                </c:pt>
                <c:pt idx="1">
                  <c:v>47.0</c:v>
                </c:pt>
                <c:pt idx="2">
                  <c:v>43.0</c:v>
                </c:pt>
                <c:pt idx="3">
                  <c:v>36.0</c:v>
                </c:pt>
                <c:pt idx="5">
                  <c:v>23.0</c:v>
                </c:pt>
                <c:pt idx="6">
                  <c:v>24.0</c:v>
                </c:pt>
                <c:pt idx="7">
                  <c:v>17.0</c:v>
                </c:pt>
                <c:pt idx="8">
                  <c:v>14.0</c:v>
                </c:pt>
                <c:pt idx="10">
                  <c:v>18.0</c:v>
                </c:pt>
                <c:pt idx="11">
                  <c:v>18.0</c:v>
                </c:pt>
                <c:pt idx="12">
                  <c:v>20.0</c:v>
                </c:pt>
                <c:pt idx="13">
                  <c:v>18.0</c:v>
                </c:pt>
                <c:pt idx="15">
                  <c:v>33.0</c:v>
                </c:pt>
                <c:pt idx="16">
                  <c:v>24.0</c:v>
                </c:pt>
                <c:pt idx="17">
                  <c:v>24.0</c:v>
                </c:pt>
                <c:pt idx="18">
                  <c:v>25.0</c:v>
                </c:pt>
                <c:pt idx="20">
                  <c:v>21.0</c:v>
                </c:pt>
                <c:pt idx="21">
                  <c:v>22.0</c:v>
                </c:pt>
                <c:pt idx="22">
                  <c:v>18.0</c:v>
                </c:pt>
                <c:pt idx="23">
                  <c:v>18.0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7371064"/>
        <c:axId val="-2086939272"/>
      </c:lineChart>
      <c:catAx>
        <c:axId val="-20869981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776499624"/>
        <c:crosses val="autoZero"/>
        <c:auto val="1"/>
        <c:lblAlgn val="ctr"/>
        <c:lblOffset val="100"/>
        <c:noMultiLvlLbl val="0"/>
      </c:catAx>
      <c:valAx>
        <c:axId val="1776499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086998120"/>
        <c:crosses val="autoZero"/>
        <c:crossBetween val="between"/>
      </c:valAx>
      <c:valAx>
        <c:axId val="-20869392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087371064"/>
        <c:crosses val="max"/>
        <c:crossBetween val="between"/>
      </c:valAx>
      <c:catAx>
        <c:axId val="-2087371064"/>
        <c:scaling>
          <c:orientation val="minMax"/>
        </c:scaling>
        <c:delete val="1"/>
        <c:axPos val="b"/>
        <c:majorTickMark val="out"/>
        <c:minorTickMark val="none"/>
        <c:tickLblPos val="nextTo"/>
        <c:crossAx val="-2086939272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136005049870651"/>
          <c:y val="0.912544076135989"/>
          <c:w val="0.805527883801017"/>
          <c:h val="0.0874559238640113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458339188967"/>
          <c:y val="0.168373069044036"/>
          <c:w val="0.80524930074409"/>
          <c:h val="0.5902667454366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increase by Non-functionality</c:v>
                </c:pt>
              </c:strCache>
            </c:strRef>
          </c:tx>
          <c:spPr>
            <a:pattFill prst="weave">
              <a:fgClr>
                <a:schemeClr val="tx2">
                  <a:lumMod val="60000"/>
                  <a:lumOff val="40000"/>
                </a:schemeClr>
              </a:fgClr>
              <a:bgClr>
                <a:prstClr val="white"/>
              </a:bgClr>
            </a:pattFill>
            <a:ln w="3175" cmpd="sng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Sheet1!$B$2:$B$25</c:f>
              <c:numCache>
                <c:formatCode>0.00%</c:formatCode>
                <c:ptCount val="24"/>
                <c:pt idx="0">
                  <c:v>0.172549019607843</c:v>
                </c:pt>
                <c:pt idx="1">
                  <c:v>0.184313725490196</c:v>
                </c:pt>
                <c:pt idx="2">
                  <c:v>0.116216216216216</c:v>
                </c:pt>
                <c:pt idx="3">
                  <c:v>0.073469387755102</c:v>
                </c:pt>
                <c:pt idx="5">
                  <c:v>0.0707692307692308</c:v>
                </c:pt>
                <c:pt idx="6">
                  <c:v>0.0727272727272727</c:v>
                </c:pt>
                <c:pt idx="7">
                  <c:v>0.0303571428571429</c:v>
                </c:pt>
                <c:pt idx="8">
                  <c:v>0.0177215189873418</c:v>
                </c:pt>
                <c:pt idx="10">
                  <c:v>0.0818181818181818</c:v>
                </c:pt>
                <c:pt idx="11">
                  <c:v>0.0782608695652174</c:v>
                </c:pt>
                <c:pt idx="12">
                  <c:v>0.0617283950617284</c:v>
                </c:pt>
                <c:pt idx="13">
                  <c:v>0.0431654676258993</c:v>
                </c:pt>
                <c:pt idx="15">
                  <c:v>0.155660377358491</c:v>
                </c:pt>
                <c:pt idx="16">
                  <c:v>0.118811881188119</c:v>
                </c:pt>
                <c:pt idx="17">
                  <c:v>0.090566037735849</c:v>
                </c:pt>
                <c:pt idx="18">
                  <c:v>0.0750750750750751</c:v>
                </c:pt>
                <c:pt idx="20">
                  <c:v>0.0846774193548387</c:v>
                </c:pt>
                <c:pt idx="21">
                  <c:v>0.088</c:v>
                </c:pt>
                <c:pt idx="22">
                  <c:v>0.0501392757660167</c:v>
                </c:pt>
                <c:pt idx="23">
                  <c:v>0.0382978723404255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1998258696"/>
        <c:axId val="-2011033896"/>
      </c:barChart>
      <c:catAx>
        <c:axId val="-19982586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011033896"/>
        <c:crosses val="autoZero"/>
        <c:auto val="1"/>
        <c:lblAlgn val="ctr"/>
        <c:lblOffset val="100"/>
        <c:noMultiLvlLbl val="0"/>
      </c:catAx>
      <c:valAx>
        <c:axId val="-2011033896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19982586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5309219160105"/>
          <c:y val="0.040625"/>
          <c:w val="0.828083572509099"/>
          <c:h val="0.5843228346456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Funtional Cell-aware fault_set1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Sheet1!$B$2:$B$25</c:f>
              <c:numCache>
                <c:formatCode>0.00%</c:formatCode>
                <c:ptCount val="24"/>
                <c:pt idx="0">
                  <c:v>0.0380952380952381</c:v>
                </c:pt>
                <c:pt idx="1">
                  <c:v>0.045045045045045</c:v>
                </c:pt>
                <c:pt idx="2">
                  <c:v>0.0520833333333333</c:v>
                </c:pt>
                <c:pt idx="3">
                  <c:v>0.0886075949367088</c:v>
                </c:pt>
                <c:pt idx="5">
                  <c:v>0.0147058823529412</c:v>
                </c:pt>
                <c:pt idx="6">
                  <c:v>0.032967032967033</c:v>
                </c:pt>
                <c:pt idx="7">
                  <c:v>0.0</c:v>
                </c:pt>
                <c:pt idx="8">
                  <c:v>0.0</c:v>
                </c:pt>
                <c:pt idx="10">
                  <c:v>0.279569892473118</c:v>
                </c:pt>
                <c:pt idx="11">
                  <c:v>0.372727272727273</c:v>
                </c:pt>
                <c:pt idx="12">
                  <c:v>0.329787234042553</c:v>
                </c:pt>
                <c:pt idx="13">
                  <c:v>0.377551020408163</c:v>
                </c:pt>
                <c:pt idx="15">
                  <c:v>0.092526690391459</c:v>
                </c:pt>
                <c:pt idx="16">
                  <c:v>0.119122257053292</c:v>
                </c:pt>
                <c:pt idx="17">
                  <c:v>0.113138686131387</c:v>
                </c:pt>
                <c:pt idx="18">
                  <c:v>0.0991379310344827</c:v>
                </c:pt>
                <c:pt idx="20">
                  <c:v>0.506622516556291</c:v>
                </c:pt>
                <c:pt idx="21">
                  <c:v>0.504273504273504</c:v>
                </c:pt>
                <c:pt idx="22">
                  <c:v>0.476510067114094</c:v>
                </c:pt>
                <c:pt idx="23">
                  <c:v>0.458781362007168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Non-funtional Cell-aware fault_set1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</c:spPr>
          <c:invertIfNegative val="0"/>
          <c:cat>
            <c:strRef>
              <c:f>Sheet1!$A$2:$A$25</c:f>
              <c:strCache>
                <c:ptCount val="24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  <c:pt idx="10">
                  <c:v>n0</c:v>
                </c:pt>
                <c:pt idx="11">
                  <c:v>n1</c:v>
                </c:pt>
                <c:pt idx="12">
                  <c:v>n2</c:v>
                </c:pt>
                <c:pt idx="13">
                  <c:v>n3</c:v>
                </c:pt>
                <c:pt idx="15">
                  <c:v>n0</c:v>
                </c:pt>
                <c:pt idx="16">
                  <c:v>n1</c:v>
                </c:pt>
                <c:pt idx="17">
                  <c:v>n2</c:v>
                </c:pt>
                <c:pt idx="18">
                  <c:v>n3</c:v>
                </c:pt>
                <c:pt idx="20">
                  <c:v>n0</c:v>
                </c:pt>
                <c:pt idx="21">
                  <c:v>n1</c:v>
                </c:pt>
                <c:pt idx="22">
                  <c:v>n2</c:v>
                </c:pt>
                <c:pt idx="23">
                  <c:v>n3</c:v>
                </c:pt>
              </c:strCache>
            </c:strRef>
          </c:cat>
          <c:val>
            <c:numRef>
              <c:f>Sheet1!$C$2:$C$25</c:f>
              <c:numCache>
                <c:formatCode>0.00%</c:formatCode>
                <c:ptCount val="24"/>
                <c:pt idx="0">
                  <c:v>0.961904761904762</c:v>
                </c:pt>
                <c:pt idx="1">
                  <c:v>0.954954954954955</c:v>
                </c:pt>
                <c:pt idx="2">
                  <c:v>0.947916666666667</c:v>
                </c:pt>
                <c:pt idx="3">
                  <c:v>0.911392405063291</c:v>
                </c:pt>
                <c:pt idx="5">
                  <c:v>0.985294117647059</c:v>
                </c:pt>
                <c:pt idx="6">
                  <c:v>0.967032967032967</c:v>
                </c:pt>
                <c:pt idx="7">
                  <c:v>1.0</c:v>
                </c:pt>
                <c:pt idx="8">
                  <c:v>1.0</c:v>
                </c:pt>
                <c:pt idx="10">
                  <c:v>0.720430107526882</c:v>
                </c:pt>
                <c:pt idx="11">
                  <c:v>0.627272727272727</c:v>
                </c:pt>
                <c:pt idx="12">
                  <c:v>0.670212765957447</c:v>
                </c:pt>
                <c:pt idx="13">
                  <c:v>0.622448979591837</c:v>
                </c:pt>
                <c:pt idx="15">
                  <c:v>0.907473309608541</c:v>
                </c:pt>
                <c:pt idx="16">
                  <c:v>0.880877742946708</c:v>
                </c:pt>
                <c:pt idx="17">
                  <c:v>0.886861313868613</c:v>
                </c:pt>
                <c:pt idx="18">
                  <c:v>0.900862068965517</c:v>
                </c:pt>
                <c:pt idx="20">
                  <c:v>0.493377483443709</c:v>
                </c:pt>
                <c:pt idx="21">
                  <c:v>0.495726495726496</c:v>
                </c:pt>
                <c:pt idx="22">
                  <c:v>0.523489932885906</c:v>
                </c:pt>
                <c:pt idx="23">
                  <c:v>0.541218637992832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40261896"/>
        <c:axId val="1816015640"/>
      </c:barChart>
      <c:catAx>
        <c:axId val="-20402618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816015640"/>
        <c:crosses val="autoZero"/>
        <c:auto val="1"/>
        <c:lblAlgn val="ctr"/>
        <c:lblOffset val="100"/>
        <c:noMultiLvlLbl val="0"/>
      </c:catAx>
      <c:valAx>
        <c:axId val="1816015640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0402618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0756708078576862"/>
          <c:y val="0.787509350393701"/>
          <c:w val="0.833360283618701"/>
          <c:h val="0.140615649606299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1273295612128"/>
          <c:y val="0.0911547585296091"/>
          <c:w val="0.888726704387871"/>
          <c:h val="0.6169978503267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384.0</c:v>
                </c:pt>
                <c:pt idx="1">
                  <c:v>184.0</c:v>
                </c:pt>
                <c:pt idx="2">
                  <c:v>10.0</c:v>
                </c:pt>
                <c:pt idx="3">
                  <c:v>184.0</c:v>
                </c:pt>
                <c:pt idx="5">
                  <c:v>408.0</c:v>
                </c:pt>
                <c:pt idx="6">
                  <c:v>168.0</c:v>
                </c:pt>
                <c:pt idx="7">
                  <c:v>1.0</c:v>
                </c:pt>
                <c:pt idx="8">
                  <c:v>168.0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1.0</c:v>
                </c:pt>
                <c:pt idx="1">
                  <c:v>10.0</c:v>
                </c:pt>
                <c:pt idx="2">
                  <c:v>10.0</c:v>
                </c:pt>
                <c:pt idx="3">
                  <c:v>10.0</c:v>
                </c:pt>
                <c:pt idx="5">
                  <c:v>67.0</c:v>
                </c:pt>
                <c:pt idx="6">
                  <c:v>1.0</c:v>
                </c:pt>
                <c:pt idx="7">
                  <c:v>11.0</c:v>
                </c:pt>
                <c:pt idx="8">
                  <c:v>11.0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260.0</c:v>
                </c:pt>
                <c:pt idx="1">
                  <c:v>1.0</c:v>
                </c:pt>
                <c:pt idx="2">
                  <c:v>1.0</c:v>
                </c:pt>
                <c:pt idx="3">
                  <c:v>10.0</c:v>
                </c:pt>
                <c:pt idx="5">
                  <c:v>250.0</c:v>
                </c:pt>
                <c:pt idx="6">
                  <c:v>11.0</c:v>
                </c:pt>
                <c:pt idx="7">
                  <c:v>11.0</c:v>
                </c:pt>
                <c:pt idx="8">
                  <c:v>11.0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Column4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164.0</c:v>
                </c:pt>
                <c:pt idx="1">
                  <c:v>260.0</c:v>
                </c:pt>
                <c:pt idx="2">
                  <c:v>260.0</c:v>
                </c:pt>
                <c:pt idx="3">
                  <c:v>384.0</c:v>
                </c:pt>
                <c:pt idx="5">
                  <c:v>148.0</c:v>
                </c:pt>
                <c:pt idx="6">
                  <c:v>250.0</c:v>
                </c:pt>
                <c:pt idx="7">
                  <c:v>250.0</c:v>
                </c:pt>
                <c:pt idx="8">
                  <c:v>408.0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Column5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1">
                  <c:v>164.0</c:v>
                </c:pt>
                <c:pt idx="2">
                  <c:v>164.0</c:v>
                </c:pt>
                <c:pt idx="3">
                  <c:v>1.0</c:v>
                </c:pt>
                <c:pt idx="5">
                  <c:v>14.0</c:v>
                </c:pt>
                <c:pt idx="6">
                  <c:v>27.0</c:v>
                </c:pt>
                <c:pt idx="7">
                  <c:v>27.0</c:v>
                </c:pt>
                <c:pt idx="8">
                  <c:v>250.0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Column6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3">
                  <c:v>260.0</c:v>
                </c:pt>
                <c:pt idx="6">
                  <c:v>148.0</c:v>
                </c:pt>
                <c:pt idx="7">
                  <c:v>148.0</c:v>
                </c:pt>
                <c:pt idx="8">
                  <c:v>27.0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Column7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Sheet1!$H$2:$H$10</c:f>
              <c:numCache>
                <c:formatCode>General</c:formatCode>
                <c:ptCount val="9"/>
                <c:pt idx="3">
                  <c:v>164.0</c:v>
                </c:pt>
                <c:pt idx="6">
                  <c:v>14.0</c:v>
                </c:pt>
                <c:pt idx="7">
                  <c:v>14.0</c:v>
                </c:pt>
                <c:pt idx="8">
                  <c:v>148.0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Column8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Sheet1!$I$2:$I$10</c:f>
              <c:numCache>
                <c:formatCode>General</c:formatCode>
                <c:ptCount val="9"/>
                <c:pt idx="8">
                  <c:v>14.0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997020232"/>
        <c:axId val="-2040240136"/>
      </c:barChart>
      <c:catAx>
        <c:axId val="-19970202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040240136"/>
        <c:crosses val="autoZero"/>
        <c:auto val="1"/>
        <c:lblAlgn val="ctr"/>
        <c:lblOffset val="100"/>
        <c:noMultiLvlLbl val="0"/>
      </c:catAx>
      <c:valAx>
        <c:axId val="-2040240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1997020232"/>
        <c:crosses val="autoZero"/>
        <c:crossBetween val="between"/>
        <c:majorUnit val="15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1273295612128"/>
          <c:y val="0.0911547585296091"/>
          <c:w val="0.888726704387871"/>
          <c:h val="0.6169978503267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352.0</c:v>
                </c:pt>
                <c:pt idx="1">
                  <c:v>174.0</c:v>
                </c:pt>
                <c:pt idx="2">
                  <c:v>12.0</c:v>
                </c:pt>
                <c:pt idx="3">
                  <c:v>174.0</c:v>
                </c:pt>
                <c:pt idx="5">
                  <c:v>377.0</c:v>
                </c:pt>
                <c:pt idx="6">
                  <c:v>203.0</c:v>
                </c:pt>
                <c:pt idx="7">
                  <c:v>15.0</c:v>
                </c:pt>
                <c:pt idx="8">
                  <c:v>203.0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248.0</c:v>
                </c:pt>
                <c:pt idx="1">
                  <c:v>12.0</c:v>
                </c:pt>
                <c:pt idx="2">
                  <c:v>12.0</c:v>
                </c:pt>
                <c:pt idx="3">
                  <c:v>12.0</c:v>
                </c:pt>
                <c:pt idx="5">
                  <c:v>50.0</c:v>
                </c:pt>
                <c:pt idx="6">
                  <c:v>15.0</c:v>
                </c:pt>
                <c:pt idx="7">
                  <c:v>15.0</c:v>
                </c:pt>
                <c:pt idx="8">
                  <c:v>15.0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156.0</c:v>
                </c:pt>
                <c:pt idx="1">
                  <c:v>248.0</c:v>
                </c:pt>
                <c:pt idx="2">
                  <c:v>248.0</c:v>
                </c:pt>
                <c:pt idx="3">
                  <c:v>12.0</c:v>
                </c:pt>
                <c:pt idx="5">
                  <c:v>242.0</c:v>
                </c:pt>
                <c:pt idx="6">
                  <c:v>242.0</c:v>
                </c:pt>
                <c:pt idx="7">
                  <c:v>242.0</c:v>
                </c:pt>
                <c:pt idx="8">
                  <c:v>15.0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Column4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1">
                  <c:v>156.0</c:v>
                </c:pt>
                <c:pt idx="2">
                  <c:v>156.0</c:v>
                </c:pt>
                <c:pt idx="3">
                  <c:v>352.0</c:v>
                </c:pt>
                <c:pt idx="5">
                  <c:v>183.0</c:v>
                </c:pt>
                <c:pt idx="6">
                  <c:v>35.0</c:v>
                </c:pt>
                <c:pt idx="7">
                  <c:v>35.0</c:v>
                </c:pt>
                <c:pt idx="8">
                  <c:v>377.0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Column5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3">
                  <c:v>248.0</c:v>
                </c:pt>
                <c:pt idx="5">
                  <c:v>18.0</c:v>
                </c:pt>
                <c:pt idx="6">
                  <c:v>183.0</c:v>
                </c:pt>
                <c:pt idx="7">
                  <c:v>183.0</c:v>
                </c:pt>
                <c:pt idx="8">
                  <c:v>242.0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Column6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3">
                  <c:v>156.0</c:v>
                </c:pt>
                <c:pt idx="6">
                  <c:v>18.0</c:v>
                </c:pt>
                <c:pt idx="7">
                  <c:v>18.0</c:v>
                </c:pt>
                <c:pt idx="8">
                  <c:v>35.0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Column7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Sheet1!$H$2:$H$10</c:f>
              <c:numCache>
                <c:formatCode>General</c:formatCode>
                <c:ptCount val="9"/>
                <c:pt idx="8">
                  <c:v>183.0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Column8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5">
                  <c:v>n0</c:v>
                </c:pt>
                <c:pt idx="6">
                  <c:v>n1</c:v>
                </c:pt>
                <c:pt idx="7">
                  <c:v>n2</c:v>
                </c:pt>
                <c:pt idx="8">
                  <c:v>n3</c:v>
                </c:pt>
              </c:strCache>
            </c:strRef>
          </c:cat>
          <c:val>
            <c:numRef>
              <c:f>Sheet1!$I$2:$I$10</c:f>
              <c:numCache>
                <c:formatCode>General</c:formatCode>
                <c:ptCount val="9"/>
                <c:pt idx="8">
                  <c:v>18.0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78147576"/>
        <c:axId val="-2039364392"/>
      </c:barChart>
      <c:catAx>
        <c:axId val="17781475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039364392"/>
        <c:crosses val="autoZero"/>
        <c:auto val="1"/>
        <c:lblAlgn val="ctr"/>
        <c:lblOffset val="100"/>
        <c:noMultiLvlLbl val="0"/>
      </c:catAx>
      <c:valAx>
        <c:axId val="-2039364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778147576"/>
        <c:crosses val="autoZero"/>
        <c:crossBetween val="between"/>
        <c:majorUnit val="15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B386-793C-8543-8331-37B14FA9BB0A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A05B-1AC7-AE49-8FEF-7C1345861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5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B386-793C-8543-8331-37B14FA9BB0A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A05B-1AC7-AE49-8FEF-7C1345861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9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B386-793C-8543-8331-37B14FA9BB0A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A05B-1AC7-AE49-8FEF-7C1345861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7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B386-793C-8543-8331-37B14FA9BB0A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A05B-1AC7-AE49-8FEF-7C1345861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7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B386-793C-8543-8331-37B14FA9BB0A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A05B-1AC7-AE49-8FEF-7C1345861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B386-793C-8543-8331-37B14FA9BB0A}" type="datetimeFigureOut">
              <a:rPr lang="en-US" smtClean="0"/>
              <a:t>3/10/14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A05B-1AC7-AE49-8FEF-7C1345861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8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B386-793C-8543-8331-37B14FA9BB0A}" type="datetimeFigureOut">
              <a:rPr lang="en-US" smtClean="0"/>
              <a:t>3/10/14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A05B-1AC7-AE49-8FEF-7C1345861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3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B386-793C-8543-8331-37B14FA9BB0A}" type="datetimeFigureOut">
              <a:rPr lang="en-US" smtClean="0"/>
              <a:t>3/10/14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A05B-1AC7-AE49-8FEF-7C1345861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4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B386-793C-8543-8331-37B14FA9BB0A}" type="datetimeFigureOut">
              <a:rPr lang="en-US" smtClean="0"/>
              <a:t>3/10/14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A05B-1AC7-AE49-8FEF-7C1345861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0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B386-793C-8543-8331-37B14FA9BB0A}" type="datetimeFigureOut">
              <a:rPr lang="en-US" smtClean="0"/>
              <a:t>3/10/14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A05B-1AC7-AE49-8FEF-7C1345861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6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B386-793C-8543-8331-37B14FA9BB0A}" type="datetimeFigureOut">
              <a:rPr lang="en-US" smtClean="0"/>
              <a:t>3/10/14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A05B-1AC7-AE49-8FEF-7C1345861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2B386-793C-8543-8331-37B14FA9BB0A}" type="datetimeFigureOut">
              <a:rPr lang="en-US" smtClean="0"/>
              <a:t>3/10/14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BA05B-1AC7-AE49-8FEF-7C1345861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7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81678962"/>
              </p:ext>
            </p:extLst>
          </p:nvPr>
        </p:nvGraphicFramePr>
        <p:xfrm>
          <a:off x="758383" y="976727"/>
          <a:ext cx="7236621" cy="4148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44687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s9234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29076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s13207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77934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s15850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26792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s38417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39101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S38584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06137" y="1306512"/>
            <a:ext cx="4279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Fault </a:t>
            </a:r>
            <a:r>
              <a:rPr lang="en-US" sz="1200" dirty="0" smtClean="0"/>
              <a:t>set 1; 10k_1st </a:t>
            </a:r>
            <a:r>
              <a:rPr lang="en-US" sz="1200" dirty="0" smtClean="0"/>
              <a:t>Good-States 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68171" y="2596914"/>
            <a:ext cx="1626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patterns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5913288" y="2748958"/>
            <a:ext cx="388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# of Non-</a:t>
            </a:r>
            <a:r>
              <a:rPr lang="en-US" sz="1200" dirty="0" smtClean="0"/>
              <a:t>functional </a:t>
            </a:r>
            <a:r>
              <a:rPr lang="en-US" sz="1200" dirty="0" smtClean="0"/>
              <a:t>patterns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644687" y="917086"/>
            <a:ext cx="621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Stuck-at patterns V.S. </a:t>
            </a:r>
            <a:r>
              <a:rPr lang="en-US" dirty="0" smtClean="0"/>
              <a:t>Cell-aware top-off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92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064581994"/>
              </p:ext>
            </p:extLst>
          </p:nvPr>
        </p:nvGraphicFramePr>
        <p:xfrm>
          <a:off x="1040624" y="976727"/>
          <a:ext cx="7236621" cy="4148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44687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s9234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29076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s13207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77934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s15850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26792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s38417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39101" y="4364281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S38584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44428" y="1283725"/>
            <a:ext cx="240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Fault set</a:t>
            </a:r>
            <a:r>
              <a:rPr lang="zh-CN" altLang="en-US" sz="1200" dirty="0" smtClean="0"/>
              <a:t> </a:t>
            </a:r>
            <a:r>
              <a:rPr lang="en-US" sz="1200" dirty="0" smtClean="0"/>
              <a:t>1; 10k_1st </a:t>
            </a:r>
            <a:r>
              <a:rPr lang="en-US" sz="1200" dirty="0" smtClean="0"/>
              <a:t>Good-States 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308578" y="580448"/>
            <a:ext cx="644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% increase in test length when non-functional cell-aware faults are included in fault set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44688" y="5285619"/>
            <a:ext cx="673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Equation </a:t>
            </a:r>
            <a:r>
              <a:rPr lang="en-US" sz="1200" i="1" dirty="0" smtClean="0"/>
              <a:t>%= # </a:t>
            </a:r>
            <a:r>
              <a:rPr lang="en-US" sz="1200" i="1" dirty="0"/>
              <a:t>of </a:t>
            </a:r>
            <a:r>
              <a:rPr lang="en-US" sz="1200" i="1" dirty="0" err="1"/>
              <a:t>non_functional</a:t>
            </a:r>
            <a:r>
              <a:rPr lang="en-US" sz="1200" i="1" dirty="0"/>
              <a:t> </a:t>
            </a:r>
            <a:r>
              <a:rPr lang="en-US" sz="1200" i="1" dirty="0" err="1"/>
              <a:t>Cell_Aware</a:t>
            </a:r>
            <a:r>
              <a:rPr lang="en-US" sz="1200" i="1" dirty="0"/>
              <a:t> faults patterns/(</a:t>
            </a:r>
            <a:r>
              <a:rPr lang="en-US" sz="1200" i="1" dirty="0" err="1"/>
              <a:t>stuck_at</a:t>
            </a:r>
            <a:r>
              <a:rPr lang="en-US" sz="1200" i="1" dirty="0"/>
              <a:t> </a:t>
            </a:r>
            <a:r>
              <a:rPr lang="en-US" sz="1200" i="1" dirty="0" smtClean="0"/>
              <a:t>ATPG + # </a:t>
            </a:r>
            <a:r>
              <a:rPr lang="en-US" sz="1200" i="1" dirty="0"/>
              <a:t>of </a:t>
            </a:r>
            <a:r>
              <a:rPr lang="en-US" sz="1200" i="1" dirty="0" err="1"/>
              <a:t>funtional</a:t>
            </a:r>
            <a:r>
              <a:rPr lang="en-US" sz="1200" i="1" dirty="0"/>
              <a:t> </a:t>
            </a:r>
            <a:r>
              <a:rPr lang="en-US" sz="1200" i="1" dirty="0" err="1"/>
              <a:t>Cell_aware</a:t>
            </a:r>
            <a:r>
              <a:rPr lang="en-US" sz="1200" i="1" dirty="0"/>
              <a:t> patterns)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15551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372907912"/>
              </p:ext>
            </p:extLst>
          </p:nvPr>
        </p:nvGraphicFramePr>
        <p:xfrm>
          <a:off x="789100" y="1397000"/>
          <a:ext cx="7866336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5947" y="4314965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s9234</a:t>
            </a:r>
            <a:endParaRPr lang="en-U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34600" y="4314965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s13207</a:t>
            </a:r>
            <a:endParaRPr 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83208" y="4314784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s15850</a:t>
            </a:r>
            <a:endParaRPr 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932066" y="4314784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s38417</a:t>
            </a:r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302186" y="4314965"/>
            <a:ext cx="8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S38584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9769" y="1237347"/>
            <a:ext cx="240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Fault set</a:t>
            </a:r>
            <a:r>
              <a:rPr lang="zh-CN" altLang="en-US" sz="1200" dirty="0" smtClean="0"/>
              <a:t> </a:t>
            </a:r>
            <a:r>
              <a:rPr lang="en-US" sz="1200" dirty="0" smtClean="0"/>
              <a:t>1; 10k_1st </a:t>
            </a:r>
            <a:r>
              <a:rPr lang="en-US" sz="1200" dirty="0" smtClean="0"/>
              <a:t>Good-States 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166293" y="529136"/>
            <a:ext cx="7244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Distribution of Cell-aware faults between functional &amp; non-functional for those not detected by stuck-at ATPG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44688" y="5285619"/>
            <a:ext cx="6737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Equation</a:t>
            </a:r>
          </a:p>
          <a:p>
            <a:r>
              <a:rPr lang="en-US" sz="1200" dirty="0" smtClean="0"/>
              <a:t> (1)</a:t>
            </a:r>
            <a:r>
              <a:rPr lang="en-US" sz="1200" i="1" dirty="0" smtClean="0"/>
              <a:t>% </a:t>
            </a:r>
            <a:r>
              <a:rPr lang="en-US" sz="1200" i="1" dirty="0" err="1" smtClean="0"/>
              <a:t>non_functional</a:t>
            </a:r>
            <a:r>
              <a:rPr lang="en-US" sz="1200" i="1" dirty="0" smtClean="0"/>
              <a:t> </a:t>
            </a:r>
            <a:r>
              <a:rPr lang="en-US" sz="1200" i="1" dirty="0" smtClean="0"/>
              <a:t>= # </a:t>
            </a:r>
            <a:r>
              <a:rPr lang="en-US" sz="1200" i="1" dirty="0"/>
              <a:t>of </a:t>
            </a:r>
            <a:r>
              <a:rPr lang="en-US" sz="1200" i="1" dirty="0" err="1"/>
              <a:t>non_functional</a:t>
            </a:r>
            <a:r>
              <a:rPr lang="en-US" sz="1200" i="1" dirty="0"/>
              <a:t> </a:t>
            </a:r>
            <a:r>
              <a:rPr lang="en-US" sz="1200" i="1" dirty="0" err="1"/>
              <a:t>Cell_Aware</a:t>
            </a:r>
            <a:r>
              <a:rPr lang="en-US" sz="1200" i="1" dirty="0"/>
              <a:t> faults </a:t>
            </a:r>
            <a:r>
              <a:rPr lang="en-US" sz="1200" i="1" dirty="0" smtClean="0"/>
              <a:t>/(</a:t>
            </a:r>
            <a:r>
              <a:rPr lang="en-US" sz="1200" i="1" dirty="0" smtClean="0"/>
              <a:t># of </a:t>
            </a:r>
            <a:r>
              <a:rPr lang="en-US" sz="1200" i="1" dirty="0" err="1" smtClean="0"/>
              <a:t>non_functional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Cell_Aware</a:t>
            </a:r>
            <a:r>
              <a:rPr lang="en-US" sz="1200" i="1" dirty="0" smtClean="0"/>
              <a:t> faults</a:t>
            </a:r>
            <a:r>
              <a:rPr lang="en-US" sz="1200" i="1" dirty="0" smtClean="0"/>
              <a:t>+ </a:t>
            </a:r>
            <a:r>
              <a:rPr lang="en-US" sz="1200" i="1" dirty="0" smtClean="0"/>
              <a:t># of functional </a:t>
            </a:r>
            <a:r>
              <a:rPr lang="en-US" sz="1200" i="1" dirty="0" err="1" smtClean="0"/>
              <a:t>Cell_Aware</a:t>
            </a:r>
            <a:r>
              <a:rPr lang="en-US" sz="1200" i="1" dirty="0" smtClean="0"/>
              <a:t> faults</a:t>
            </a:r>
            <a:r>
              <a:rPr lang="en-US" sz="1200" i="1" dirty="0" smtClean="0"/>
              <a:t>)</a:t>
            </a:r>
          </a:p>
          <a:p>
            <a:r>
              <a:rPr lang="en-US" sz="1200" dirty="0" smtClean="0"/>
              <a:t> (2)</a:t>
            </a:r>
            <a:r>
              <a:rPr lang="en-US" sz="1200" i="1" dirty="0" smtClean="0"/>
              <a:t>% functional = # of functional </a:t>
            </a:r>
            <a:r>
              <a:rPr lang="en-US" sz="1200" i="1" dirty="0" err="1" smtClean="0"/>
              <a:t>Cell_Aware</a:t>
            </a:r>
            <a:r>
              <a:rPr lang="en-US" sz="1200" i="1" dirty="0" smtClean="0"/>
              <a:t> faults /(# of </a:t>
            </a:r>
            <a:r>
              <a:rPr lang="en-US" sz="1200" i="1" dirty="0" err="1" smtClean="0"/>
              <a:t>non_functional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Cell_Aware</a:t>
            </a:r>
            <a:r>
              <a:rPr lang="en-US" sz="1200" i="1" dirty="0" smtClean="0"/>
              <a:t> faults+ # of functional </a:t>
            </a:r>
            <a:r>
              <a:rPr lang="en-US" sz="1200" i="1" dirty="0" err="1" smtClean="0"/>
              <a:t>Cell_Aware</a:t>
            </a:r>
            <a:r>
              <a:rPr lang="en-US" sz="1200" i="1" dirty="0" smtClean="0"/>
              <a:t> faults)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670537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63722" y="1923380"/>
            <a:ext cx="7518785" cy="3390718"/>
            <a:chOff x="731694" y="2951716"/>
            <a:chExt cx="7518785" cy="3390718"/>
          </a:xfrm>
        </p:grpSpPr>
        <p:sp>
          <p:nvSpPr>
            <p:cNvPr id="6" name="TextBox 5"/>
            <p:cNvSpPr txBox="1"/>
            <p:nvPr/>
          </p:nvSpPr>
          <p:spPr>
            <a:xfrm>
              <a:off x="3205584" y="3429673"/>
              <a:ext cx="1201517" cy="258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Fault Set 1</a:t>
              </a:r>
              <a:endParaRPr lang="en-US" sz="12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65108" y="3429673"/>
              <a:ext cx="1171797" cy="258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Fault Set 2</a:t>
              </a:r>
              <a:endParaRPr lang="en-US" sz="1200" b="1" dirty="0"/>
            </a:p>
          </p:txBody>
        </p:sp>
        <p:cxnSp>
          <p:nvCxnSpPr>
            <p:cNvPr id="9" name="Straight Connector 8"/>
            <p:cNvCxnSpPr>
              <a:endCxn id="62" idx="2"/>
            </p:cNvCxnSpPr>
            <p:nvPr/>
          </p:nvCxnSpPr>
          <p:spPr>
            <a:xfrm flipV="1">
              <a:off x="5328698" y="3259493"/>
              <a:ext cx="0" cy="29920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4" name="Group 53"/>
            <p:cNvGrpSpPr/>
            <p:nvPr/>
          </p:nvGrpSpPr>
          <p:grpSpPr>
            <a:xfrm>
              <a:off x="731694" y="3795627"/>
              <a:ext cx="7518785" cy="1114467"/>
              <a:chOff x="1010426" y="390624"/>
              <a:chExt cx="7518785" cy="1114467"/>
            </a:xfrm>
          </p:grpSpPr>
          <p:graphicFrame>
            <p:nvGraphicFramePr>
              <p:cNvPr id="55" name="Chart 54"/>
              <p:cNvGraphicFramePr/>
              <p:nvPr>
                <p:extLst>
                  <p:ext uri="{D42A27DB-BD31-4B8C-83A1-F6EECF244321}">
                    <p14:modId xmlns:p14="http://schemas.microsoft.com/office/powerpoint/2010/main" val="621723108"/>
                  </p:ext>
                </p:extLst>
              </p:nvPr>
            </p:nvGraphicFramePr>
            <p:xfrm>
              <a:off x="1947602" y="390624"/>
              <a:ext cx="6581609" cy="111446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56" name="TextBox 55"/>
              <p:cNvSpPr txBox="1"/>
              <p:nvPr/>
            </p:nvSpPr>
            <p:spPr>
              <a:xfrm>
                <a:off x="1010426" y="677777"/>
                <a:ext cx="93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10000_1st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31694" y="5147236"/>
              <a:ext cx="7518785" cy="1114467"/>
              <a:chOff x="1010426" y="390624"/>
              <a:chExt cx="7518785" cy="1114467"/>
            </a:xfrm>
          </p:grpSpPr>
          <p:graphicFrame>
            <p:nvGraphicFramePr>
              <p:cNvPr id="58" name="Chart 57"/>
              <p:cNvGraphicFramePr/>
              <p:nvPr>
                <p:extLst>
                  <p:ext uri="{D42A27DB-BD31-4B8C-83A1-F6EECF244321}">
                    <p14:modId xmlns:p14="http://schemas.microsoft.com/office/powerpoint/2010/main" val="2382395485"/>
                  </p:ext>
                </p:extLst>
              </p:nvPr>
            </p:nvGraphicFramePr>
            <p:xfrm>
              <a:off x="1947602" y="390624"/>
              <a:ext cx="6581609" cy="111446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59" name="TextBox 58"/>
              <p:cNvSpPr txBox="1"/>
              <p:nvPr/>
            </p:nvSpPr>
            <p:spPr>
              <a:xfrm>
                <a:off x="1010426" y="677777"/>
                <a:ext cx="93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10000_2nd</a:t>
                </a: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4264103" y="2951716"/>
              <a:ext cx="2129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s9234</a:t>
              </a:r>
              <a:endParaRPr lang="en-US" sz="1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1037676" y="4098501"/>
              <a:ext cx="1626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# of detected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1037676" y="5390449"/>
              <a:ext cx="1626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# of detected</a:t>
              </a:r>
              <a:endParaRPr lang="en-US" sz="12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231601" y="1435460"/>
            <a:ext cx="694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Number of detections</a:t>
            </a:r>
            <a:r>
              <a:rPr lang="en-US" dirty="0" smtClean="0"/>
              <a:t> for each fault detected by Good-State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82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200</Words>
  <Application>Microsoft Macintosh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Zhang</dc:creator>
  <cp:lastModifiedBy>Arthur Zhang</cp:lastModifiedBy>
  <cp:revision>7</cp:revision>
  <dcterms:created xsi:type="dcterms:W3CDTF">2014-03-10T22:21:33Z</dcterms:created>
  <dcterms:modified xsi:type="dcterms:W3CDTF">2014-03-10T22:34:14Z</dcterms:modified>
</cp:coreProperties>
</file>