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2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7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2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8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0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3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9CB7B-DC52-4E63-8520-2B2B3A0CCB2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7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66007" y="0"/>
            <a:ext cx="9152313" cy="4571297"/>
            <a:chOff x="2734887" y="847898"/>
            <a:chExt cx="9152313" cy="4571297"/>
          </a:xfrm>
        </p:grpSpPr>
        <p:grpSp>
          <p:nvGrpSpPr>
            <p:cNvPr id="20" name="Group 19"/>
            <p:cNvGrpSpPr/>
            <p:nvPr/>
          </p:nvGrpSpPr>
          <p:grpSpPr>
            <a:xfrm>
              <a:off x="2735082" y="1172093"/>
              <a:ext cx="9152118" cy="4247102"/>
              <a:chOff x="232951" y="166253"/>
              <a:chExt cx="9152118" cy="424710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746567" y="182880"/>
                <a:ext cx="4638502" cy="2011216"/>
                <a:chOff x="476845" y="1296785"/>
                <a:chExt cx="13196817" cy="4877447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0769" y="1296785"/>
                  <a:ext cx="9673103" cy="4357254"/>
                </a:xfrm>
                <a:prstGeom prst="rect">
                  <a:avLst/>
                </a:prstGeom>
              </p:spPr>
            </p:pic>
            <p:sp>
              <p:nvSpPr>
                <p:cNvPr id="5" name="TextBox 4"/>
                <p:cNvSpPr txBox="1"/>
                <p:nvPr/>
              </p:nvSpPr>
              <p:spPr>
                <a:xfrm rot="16200000">
                  <a:off x="-307506" y="4704949"/>
                  <a:ext cx="1814921" cy="246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/>
                    <a:t>CNN Learned Filters (128 Total)</a:t>
                  </a:r>
                  <a:endParaRPr lang="en-US" sz="10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965113" y="5577116"/>
                  <a:ext cx="11708549" cy="5971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Power Spectral Coefficient (30,563 Coefficients Total)</a:t>
                  </a:r>
                  <a:endParaRPr lang="en-US" sz="1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32951" y="166253"/>
                <a:ext cx="5727274" cy="2083336"/>
                <a:chOff x="1147351" y="1064027"/>
                <a:chExt cx="5727274" cy="2083336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38410" y="1089753"/>
                  <a:ext cx="4004788" cy="1807231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2360814" y="2901142"/>
                  <a:ext cx="45138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Power Spectral Coefficient (30,563 Total)</a:t>
                  </a:r>
                  <a:endParaRPr lang="en-US" sz="1000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349232" y="1862146"/>
                  <a:ext cx="18424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Sequence Number (1,397 Total)</a:t>
                  </a:r>
                  <a:endParaRPr lang="en-US" sz="10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52346" y="2346959"/>
                <a:ext cx="4284340" cy="2066396"/>
                <a:chOff x="252346" y="2346959"/>
                <a:chExt cx="4284340" cy="2066396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9085" y="2361959"/>
                  <a:ext cx="4017601" cy="1811028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-545773" y="3145078"/>
                  <a:ext cx="18424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Sequence Number (1,397 Total)</a:t>
                  </a:r>
                  <a:endParaRPr lang="en-US" sz="1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375959" y="4167134"/>
                  <a:ext cx="25394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/>
                    <a:t>CNN Learned Filtered Coefficients (128 Total)</a:t>
                  </a:r>
                  <a:endParaRPr lang="en-US" sz="1000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743991" y="2341417"/>
                <a:ext cx="3626926" cy="2066397"/>
                <a:chOff x="4743991" y="2341417"/>
                <a:chExt cx="3626926" cy="2066397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7637" y="2364198"/>
                  <a:ext cx="3413280" cy="1817101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5102831" y="4161593"/>
                  <a:ext cx="324800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/>
                    <a:t>Max Variance CNN Learned Filtered Coefficients (20 Total)</a:t>
                  </a:r>
                  <a:endParaRPr lang="en-US" sz="1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 rot="16200000">
                  <a:off x="3945872" y="3139536"/>
                  <a:ext cx="18424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Sequence Number (1,397 Total)</a:t>
                  </a:r>
                  <a:endParaRPr lang="en-US" sz="1000" dirty="0"/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2734887" y="847898"/>
              <a:ext cx="5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68341" y="867294"/>
              <a:ext cx="5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b)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87738" y="3047999"/>
              <a:ext cx="5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d)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43199" y="3042458"/>
              <a:ext cx="5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c)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64029" y="4788131"/>
            <a:ext cx="7473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/>
              <a:t>The Full Data Image, all 1397 sequences PS (scaled)</a:t>
            </a:r>
          </a:p>
          <a:p>
            <a:pPr marL="342900" indent="-342900">
              <a:buAutoNum type="alphaLcParenBoth" startAt="2"/>
            </a:pPr>
            <a:r>
              <a:rPr lang="en-US" dirty="0" smtClean="0"/>
              <a:t>The 128 Filters learned by the 1D CNN </a:t>
            </a:r>
          </a:p>
          <a:p>
            <a:pPr marL="342900" indent="-342900">
              <a:buAutoNum type="alphaLcParenBoth" startAt="2"/>
            </a:pPr>
            <a:r>
              <a:rPr lang="en-US" dirty="0" smtClean="0"/>
              <a:t>The 128 Filters applied to the 1397 PS</a:t>
            </a:r>
          </a:p>
          <a:p>
            <a:pPr marL="342900" indent="-342900">
              <a:buAutoNum type="alphaLcParenBoth" startAt="2"/>
            </a:pPr>
            <a:r>
              <a:rPr lang="en-US" dirty="0" smtClean="0"/>
              <a:t>The top twenty highest variance filtered values from the CNN filters.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2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3629819" y="2280443"/>
            <a:ext cx="5735637" cy="1714500"/>
            <a:chOff x="2588419" y="972343"/>
            <a:chExt cx="5735637" cy="1714500"/>
          </a:xfrm>
        </p:grpSpPr>
        <p:grpSp>
          <p:nvGrpSpPr>
            <p:cNvPr id="84" name="Group 83"/>
            <p:cNvGrpSpPr/>
            <p:nvPr/>
          </p:nvGrpSpPr>
          <p:grpSpPr>
            <a:xfrm>
              <a:off x="2602709" y="972343"/>
              <a:ext cx="5721347" cy="1714500"/>
              <a:chOff x="2908303" y="781050"/>
              <a:chExt cx="5721347" cy="17145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909455" y="781050"/>
                <a:ext cx="5702531" cy="21232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Genomic Power Spectra</a:t>
                </a: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447256" y="1333500"/>
                <a:ext cx="50800" cy="4571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892550" y="1335881"/>
                <a:ext cx="50800" cy="4571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355306" y="1343024"/>
                <a:ext cx="50800" cy="4571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791869" y="1362076"/>
                <a:ext cx="50800" cy="45719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130799" y="1139825"/>
                <a:ext cx="3278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………………………</a:t>
                </a:r>
                <a:endParaRPr lang="en-US" dirty="0"/>
              </a:p>
            </p:txBody>
          </p:sp>
          <p:sp>
            <p:nvSpPr>
              <p:cNvPr id="52" name="Left Brace 51"/>
              <p:cNvSpPr/>
              <p:nvPr/>
            </p:nvSpPr>
            <p:spPr>
              <a:xfrm rot="16200000">
                <a:off x="5662613" y="-1733549"/>
                <a:ext cx="209550" cy="5715000"/>
              </a:xfrm>
              <a:prstGeom prst="leftBrace">
                <a:avLst>
                  <a:gd name="adj1" fmla="val 8333"/>
                  <a:gd name="adj2" fmla="val 9820"/>
                </a:avLst>
              </a:prstGeom>
              <a:noFill/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Left Brace 53"/>
              <p:cNvSpPr/>
              <p:nvPr/>
            </p:nvSpPr>
            <p:spPr>
              <a:xfrm rot="16200000">
                <a:off x="5686430" y="-1752601"/>
                <a:ext cx="154782" cy="5703095"/>
              </a:xfrm>
              <a:prstGeom prst="leftBrace">
                <a:avLst>
                  <a:gd name="adj1" fmla="val 8333"/>
                  <a:gd name="adj2" fmla="val 17725"/>
                </a:avLst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Left Brace 54"/>
              <p:cNvSpPr/>
              <p:nvPr/>
            </p:nvSpPr>
            <p:spPr>
              <a:xfrm rot="16200000">
                <a:off x="5717381" y="-1783557"/>
                <a:ext cx="107158" cy="5717381"/>
              </a:xfrm>
              <a:prstGeom prst="leftBrace">
                <a:avLst>
                  <a:gd name="adj1" fmla="val 8333"/>
                  <a:gd name="adj2" fmla="val 25677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>
                <a:stCxn id="55" idx="1"/>
                <a:endCxn id="32" idx="0"/>
              </p:cNvCxnSpPr>
              <p:nvPr/>
            </p:nvCxnSpPr>
            <p:spPr>
              <a:xfrm>
                <a:off x="4380322" y="1128713"/>
                <a:ext cx="384" cy="21431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4" idx="1"/>
                <a:endCxn id="31" idx="0"/>
              </p:cNvCxnSpPr>
              <p:nvPr/>
            </p:nvCxnSpPr>
            <p:spPr>
              <a:xfrm flipH="1">
                <a:off x="3917950" y="1176338"/>
                <a:ext cx="5198" cy="15954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2" idx="1"/>
                <a:endCxn id="30" idx="0"/>
              </p:cNvCxnSpPr>
              <p:nvPr/>
            </p:nvCxnSpPr>
            <p:spPr>
              <a:xfrm>
                <a:off x="3471101" y="1228726"/>
                <a:ext cx="1555" cy="1047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Left Brace 66"/>
              <p:cNvSpPr/>
              <p:nvPr/>
            </p:nvSpPr>
            <p:spPr>
              <a:xfrm rot="16200000">
                <a:off x="5709844" y="-1818878"/>
                <a:ext cx="102394" cy="5705475"/>
              </a:xfrm>
              <a:prstGeom prst="leftBrace">
                <a:avLst>
                  <a:gd name="adj1" fmla="val 8333"/>
                  <a:gd name="adj2" fmla="val 33467"/>
                </a:avLst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>
                <a:stCxn id="67" idx="1"/>
                <a:endCxn id="33" idx="0"/>
              </p:cNvCxnSpPr>
              <p:nvPr/>
            </p:nvCxnSpPr>
            <p:spPr>
              <a:xfrm flipH="1">
                <a:off x="4817269" y="1085057"/>
                <a:ext cx="486" cy="277019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3892550" y="1600200"/>
                <a:ext cx="37973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Hidden Layers</a:t>
                </a:r>
                <a:endParaRPr lang="en-US" dirty="0"/>
              </a:p>
            </p:txBody>
          </p:sp>
          <p:cxnSp>
            <p:nvCxnSpPr>
              <p:cNvPr id="73" name="Straight Connector 72"/>
              <p:cNvCxnSpPr>
                <a:stCxn id="30" idx="2"/>
                <a:endCxn id="71" idx="0"/>
              </p:cNvCxnSpPr>
              <p:nvPr/>
            </p:nvCxnSpPr>
            <p:spPr>
              <a:xfrm>
                <a:off x="3472656" y="1379219"/>
                <a:ext cx="2318544" cy="2209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31" idx="2"/>
                <a:endCxn id="71" idx="0"/>
              </p:cNvCxnSpPr>
              <p:nvPr/>
            </p:nvCxnSpPr>
            <p:spPr>
              <a:xfrm>
                <a:off x="3917950" y="1381600"/>
                <a:ext cx="1873250" cy="21860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32" idx="2"/>
                <a:endCxn id="71" idx="0"/>
              </p:cNvCxnSpPr>
              <p:nvPr/>
            </p:nvCxnSpPr>
            <p:spPr>
              <a:xfrm>
                <a:off x="4380706" y="1388743"/>
                <a:ext cx="1410494" cy="211457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33" idx="2"/>
                <a:endCxn id="71" idx="0"/>
              </p:cNvCxnSpPr>
              <p:nvPr/>
            </p:nvCxnSpPr>
            <p:spPr>
              <a:xfrm>
                <a:off x="4817269" y="1407795"/>
                <a:ext cx="973931" cy="192405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ight Brace 79"/>
              <p:cNvSpPr/>
              <p:nvPr/>
            </p:nvSpPr>
            <p:spPr>
              <a:xfrm rot="5400000">
                <a:off x="5879306" y="741367"/>
                <a:ext cx="87313" cy="1404938"/>
              </a:xfrm>
              <a:prstGeom prst="rightBrace">
                <a:avLst>
                  <a:gd name="adj1" fmla="val 93269"/>
                  <a:gd name="adj2" fmla="val 4210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276850" y="2235200"/>
                <a:ext cx="1035050" cy="2603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Output</a:t>
                </a:r>
                <a:endParaRPr lang="en-US" dirty="0"/>
              </a:p>
            </p:txBody>
          </p:sp>
          <p:sp>
            <p:nvSpPr>
              <p:cNvPr id="83" name="Right Brace 82"/>
              <p:cNvSpPr/>
              <p:nvPr/>
            </p:nvSpPr>
            <p:spPr>
              <a:xfrm rot="5400000">
                <a:off x="5641975" y="142876"/>
                <a:ext cx="288926" cy="379412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146550" y="1314450"/>
              <a:ext cx="59690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accent4"/>
                  </a:solidFill>
                </a:rPr>
                <a:t>Filter 4</a:t>
              </a:r>
              <a:endParaRPr lang="en-US" sz="700" dirty="0">
                <a:solidFill>
                  <a:schemeClr val="accent4"/>
                </a:solidFill>
              </a:endParaRPr>
            </a:p>
          </p:txBody>
        </p:sp>
        <p:cxnSp>
          <p:nvCxnSpPr>
            <p:cNvPr id="113" name="Straight Connector 112"/>
            <p:cNvCxnSpPr>
              <a:stCxn id="80" idx="1"/>
              <a:endCxn id="71" idx="0"/>
            </p:cNvCxnSpPr>
            <p:nvPr/>
          </p:nvCxnSpPr>
          <p:spPr>
            <a:xfrm flipH="1">
              <a:off x="5485606" y="1678786"/>
              <a:ext cx="242627" cy="1127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Left Brace 113"/>
            <p:cNvSpPr/>
            <p:nvPr/>
          </p:nvSpPr>
          <p:spPr>
            <a:xfrm rot="16200000">
              <a:off x="5426631" y="-1659494"/>
              <a:ext cx="45719" cy="5722144"/>
            </a:xfrm>
            <a:prstGeom prst="leftBrace">
              <a:avLst>
                <a:gd name="adj1" fmla="val 8333"/>
                <a:gd name="adj2" fmla="val 70558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606381" y="1574800"/>
              <a:ext cx="45719" cy="457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>
              <a:stCxn id="114" idx="1"/>
              <a:endCxn id="115" idx="0"/>
            </p:cNvCxnSpPr>
            <p:nvPr/>
          </p:nvCxnSpPr>
          <p:spPr>
            <a:xfrm>
              <a:off x="6625849" y="1224437"/>
              <a:ext cx="3392" cy="350363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5" idx="2"/>
              <a:endCxn id="71" idx="0"/>
            </p:cNvCxnSpPr>
            <p:nvPr/>
          </p:nvCxnSpPr>
          <p:spPr>
            <a:xfrm flipH="1">
              <a:off x="5485606" y="1620519"/>
              <a:ext cx="1143635" cy="170974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3708400" y="1314450"/>
              <a:ext cx="59690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C00000"/>
                  </a:solidFill>
                </a:rPr>
                <a:t>Filter 3</a:t>
              </a:r>
              <a:endParaRPr 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257550" y="1314450"/>
              <a:ext cx="59690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accent6"/>
                  </a:solidFill>
                </a:rPr>
                <a:t>Filter 2</a:t>
              </a:r>
              <a:endParaRPr lang="en-US" sz="700" dirty="0">
                <a:solidFill>
                  <a:schemeClr val="accent6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781300" y="1320800"/>
              <a:ext cx="59690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accent5"/>
                  </a:solidFill>
                </a:rPr>
                <a:t>Filter 1</a:t>
              </a:r>
              <a:endParaRPr lang="en-US" sz="700" dirty="0">
                <a:solidFill>
                  <a:schemeClr val="accent5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699000" y="1314450"/>
              <a:ext cx="59690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…</a:t>
              </a:r>
              <a:endParaRPr lang="en-US" sz="7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6229350" y="1295400"/>
                  <a:ext cx="596900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smtClean="0">
                      <a:solidFill>
                        <a:srgbClr val="7030A0"/>
                      </a:solidFill>
                    </a:rPr>
                    <a:t>Filter </a:t>
                  </a:r>
                  <a14:m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sz="7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350" y="1295400"/>
                  <a:ext cx="596900" cy="200055"/>
                </a:xfrm>
                <a:prstGeom prst="rect">
                  <a:avLst/>
                </a:prstGeom>
                <a:blipFill>
                  <a:blip r:embed="rId2"/>
                  <a:stretch>
                    <a:fillRect b="-606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1920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5" y="990295"/>
            <a:ext cx="3718613" cy="1678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448790" y="1687581"/>
            <a:ext cx="1842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Sequence Number (1,397 Total)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346661" y="2676699"/>
            <a:ext cx="4513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Power Spectral Coefficient (30,563 Total)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612" y="971501"/>
            <a:ext cx="3741242" cy="1688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72050" y="2637907"/>
            <a:ext cx="4513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Power Spectral Coefficient (30,563 Total)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931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144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 Thornton</dc:creator>
  <cp:lastModifiedBy>Micah Thornton</cp:lastModifiedBy>
  <cp:revision>12</cp:revision>
  <dcterms:created xsi:type="dcterms:W3CDTF">2021-06-08T11:25:31Z</dcterms:created>
  <dcterms:modified xsi:type="dcterms:W3CDTF">2021-06-08T15:50:40Z</dcterms:modified>
</cp:coreProperties>
</file>