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CB7B-DC52-4E63-8520-2B2B3A0CCB2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F784-2584-4E30-B536-77459A0D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21224" y="236220"/>
            <a:ext cx="9145836" cy="4827515"/>
            <a:chOff x="2528004" y="847898"/>
            <a:chExt cx="9145836" cy="4827515"/>
          </a:xfrm>
        </p:grpSpPr>
        <p:grpSp>
          <p:nvGrpSpPr>
            <p:cNvPr id="20" name="Group 19"/>
            <p:cNvGrpSpPr/>
            <p:nvPr/>
          </p:nvGrpSpPr>
          <p:grpSpPr>
            <a:xfrm>
              <a:off x="2528004" y="847898"/>
              <a:ext cx="9145836" cy="4827515"/>
              <a:chOff x="25873" y="-157942"/>
              <a:chExt cx="9145836" cy="482751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459649" y="182880"/>
                <a:ext cx="4712060" cy="2095632"/>
                <a:chOff x="-339454" y="1296785"/>
                <a:chExt cx="13406094" cy="508216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0769" y="1296785"/>
                  <a:ext cx="9673103" cy="4357254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 rot="16200000">
                  <a:off x="-1646737" y="2697806"/>
                  <a:ext cx="4103158" cy="1488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CNN Learned Filters </a:t>
                  </a:r>
                  <a:endParaRPr lang="en-US" sz="1400" b="1" dirty="0" smtClean="0"/>
                </a:p>
                <a:p>
                  <a:pPr algn="ctr"/>
                  <a:r>
                    <a:rPr lang="en-US" sz="1400" b="1" dirty="0" smtClean="0"/>
                    <a:t>(</a:t>
                  </a:r>
                  <a:r>
                    <a:rPr lang="en-US" sz="1400" b="1" dirty="0" smtClean="0"/>
                    <a:t>128 Total)</a:t>
                  </a:r>
                  <a:endParaRPr lang="en-US" sz="1400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358091" y="5632554"/>
                  <a:ext cx="11708549" cy="746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Power Spectral Coefficient (30,563 </a:t>
                  </a:r>
                  <a:r>
                    <a:rPr lang="en-US" sz="1400" b="1" dirty="0" smtClean="0"/>
                    <a:t>Total</a:t>
                  </a:r>
                  <a:r>
                    <a:rPr lang="en-US" sz="1400" b="1" dirty="0" smtClean="0"/>
                    <a:t>)</a:t>
                  </a:r>
                  <a:endParaRPr lang="en-US" sz="1400" b="1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5873" y="-157942"/>
                <a:ext cx="5393332" cy="2423367"/>
                <a:chOff x="940273" y="739832"/>
                <a:chExt cx="5393332" cy="2423367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8410" y="1089753"/>
                  <a:ext cx="4004788" cy="1807231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819794" y="2855422"/>
                  <a:ext cx="45138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Power Spectral Coefficient (30,563 Total)</a:t>
                  </a:r>
                  <a:endParaRPr lang="en-US" sz="1400" b="1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19495" y="1660610"/>
                  <a:ext cx="23647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Sequence Number </a:t>
                  </a:r>
                  <a:endParaRPr lang="en-US" sz="1400" b="1" dirty="0" smtClean="0"/>
                </a:p>
                <a:p>
                  <a:pPr algn="ctr"/>
                  <a:r>
                    <a:rPr lang="en-US" sz="1400" b="1" dirty="0" smtClean="0"/>
                    <a:t>(</a:t>
                  </a:r>
                  <a:r>
                    <a:rPr lang="en-US" sz="1400" b="1" dirty="0" smtClean="0"/>
                    <a:t>1,397 Total)</a:t>
                  </a:r>
                  <a:endParaRPr lang="en-US" sz="1400" b="1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0027" y="2232659"/>
                <a:ext cx="4506659" cy="2219392"/>
                <a:chOff x="30027" y="2232659"/>
                <a:chExt cx="4506659" cy="221939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085" y="2361959"/>
                  <a:ext cx="4017601" cy="1811028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629593" y="2892279"/>
                  <a:ext cx="18424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Sequence Number </a:t>
                  </a:r>
                  <a:endParaRPr lang="en-US" sz="1400" b="1" dirty="0" smtClean="0"/>
                </a:p>
                <a:p>
                  <a:pPr algn="ctr"/>
                  <a:r>
                    <a:rPr lang="en-US" sz="1400" b="1" dirty="0" smtClean="0"/>
                    <a:t>(</a:t>
                  </a:r>
                  <a:r>
                    <a:rPr lang="en-US" sz="1400" b="1" dirty="0" smtClean="0"/>
                    <a:t>1,397 Total)</a:t>
                  </a:r>
                  <a:endParaRPr lang="en-US" sz="1400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35879" y="4144274"/>
                  <a:ext cx="35105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CNN Learned Filtered Coefficients (128 Total)</a:t>
                  </a:r>
                  <a:endParaRPr lang="en-US" sz="1400" b="1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460712" y="2318557"/>
                <a:ext cx="4183012" cy="2351016"/>
                <a:chOff x="4460712" y="2318557"/>
                <a:chExt cx="4183012" cy="235101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7637" y="2364198"/>
                  <a:ext cx="3413280" cy="1817101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874231" y="4146353"/>
                  <a:ext cx="37694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Max Variance CNN Learned Filtered Coefficients </a:t>
                  </a:r>
                  <a:endParaRPr lang="en-US" sz="1400" b="1" dirty="0" smtClean="0"/>
                </a:p>
                <a:p>
                  <a:pPr algn="ctr"/>
                  <a:r>
                    <a:rPr lang="en-US" sz="1400" b="1" dirty="0" smtClean="0"/>
                    <a:t>(</a:t>
                  </a:r>
                  <a:r>
                    <a:rPr lang="en-US" sz="1400" b="1" dirty="0" smtClean="0"/>
                    <a:t>20 Total)</a:t>
                  </a:r>
                  <a:endParaRPr lang="en-US" sz="1400" b="1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6200000">
                  <a:off x="3801092" y="2978177"/>
                  <a:ext cx="18424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Sequence Number </a:t>
                  </a:r>
                  <a:endParaRPr lang="en-US" sz="1400" b="1" dirty="0" smtClean="0"/>
                </a:p>
                <a:p>
                  <a:pPr algn="ctr"/>
                  <a:r>
                    <a:rPr lang="en-US" sz="1400" b="1" dirty="0" smtClean="0"/>
                    <a:t>(</a:t>
                  </a:r>
                  <a:r>
                    <a:rPr lang="en-US" sz="1400" b="1" dirty="0" smtClean="0"/>
                    <a:t>1,397 Total)</a:t>
                  </a:r>
                  <a:endParaRPr lang="en-US" sz="1400" b="1" dirty="0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734887" y="847898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a)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8341" y="867294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b)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87738" y="3047999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d)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199" y="3042458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c)</a:t>
              </a:r>
              <a:endParaRPr lang="en-US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56409" y="5047211"/>
            <a:ext cx="747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 smtClean="0"/>
              <a:t>The Full Data Image, all 1397 sequences PS (scaled)</a:t>
            </a:r>
          </a:p>
          <a:p>
            <a:pPr marL="342900" indent="-342900">
              <a:buAutoNum type="alphaLcParenBoth" startAt="2"/>
            </a:pPr>
            <a:r>
              <a:rPr lang="en-US" b="1" dirty="0" smtClean="0"/>
              <a:t>The 128 Filters learned by the 1D CNN </a:t>
            </a:r>
          </a:p>
          <a:p>
            <a:pPr marL="342900" indent="-342900">
              <a:buAutoNum type="alphaLcParenBoth" startAt="2"/>
            </a:pPr>
            <a:r>
              <a:rPr lang="en-US" b="1" dirty="0" smtClean="0"/>
              <a:t>The 128 Filters applied to the 1397 PS</a:t>
            </a:r>
          </a:p>
          <a:p>
            <a:pPr marL="342900" indent="-342900">
              <a:buAutoNum type="alphaLcParenBoth" startAt="2"/>
            </a:pPr>
            <a:r>
              <a:rPr lang="en-US" b="1" dirty="0" smtClean="0"/>
              <a:t>The top twenty highest variance filtered values from the CNN filters.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66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3629819" y="2280443"/>
            <a:ext cx="5735637" cy="1714500"/>
            <a:chOff x="2588419" y="972343"/>
            <a:chExt cx="5735637" cy="17145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689860" y="1304175"/>
                  <a:ext cx="4290522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accent5"/>
                      </a:solidFill>
                    </a:rPr>
                    <a:t>Filter </a:t>
                  </a:r>
                  <a:r>
                    <a:rPr lang="en-US" sz="1000" dirty="0" smtClean="0">
                      <a:solidFill>
                        <a:schemeClr val="accent5"/>
                      </a:solidFill>
                    </a:rPr>
                    <a:t>1   </a:t>
                  </a:r>
                  <a:r>
                    <a:rPr lang="en-US" sz="1000" dirty="0" smtClean="0">
                      <a:solidFill>
                        <a:schemeClr val="accent6"/>
                      </a:solidFill>
                    </a:rPr>
                    <a:t>Filter 2   </a:t>
                  </a:r>
                  <a:r>
                    <a:rPr lang="en-US" sz="1000" dirty="0" smtClean="0">
                      <a:solidFill>
                        <a:srgbClr val="C00000"/>
                      </a:solidFill>
                    </a:rPr>
                    <a:t>Filter</a:t>
                  </a:r>
                  <a:r>
                    <a:rPr lang="en-US" sz="7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rgbClr val="C00000"/>
                      </a:solidFill>
                    </a:rPr>
                    <a:t>3   </a:t>
                  </a:r>
                  <a:r>
                    <a:rPr lang="en-US" sz="1000" dirty="0" smtClean="0">
                      <a:solidFill>
                        <a:schemeClr val="accent4"/>
                      </a:solidFill>
                    </a:rPr>
                    <a:t>Filter 4                            </a:t>
                  </a:r>
                  <a:r>
                    <a:rPr lang="en-US" sz="1000" dirty="0" smtClean="0"/>
                    <a:t>                                  </a:t>
                  </a:r>
                  <a:r>
                    <a:rPr lang="en-US" sz="1000" dirty="0" smtClean="0">
                      <a:solidFill>
                        <a:srgbClr val="7030A0"/>
                      </a:solidFill>
                    </a:rPr>
                    <a:t>Filter </a:t>
                  </a:r>
                  <a14:m>
                    <m:oMath xmlns:m="http://schemas.openxmlformats.org/officeDocument/2006/math">
                      <m:r>
                        <a:rPr lang="en-US" sz="1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>
                    <a:solidFill>
                      <a:srgbClr val="7030A0"/>
                    </a:solidFill>
                  </a:endParaRPr>
                </a:p>
                <a:p>
                  <a:endParaRPr lang="en-US" sz="1000" dirty="0"/>
                </a:p>
                <a:p>
                  <a:endParaRPr lang="en-US" sz="1000" dirty="0">
                    <a:solidFill>
                      <a:schemeClr val="accent4"/>
                    </a:solidFill>
                  </a:endParaRPr>
                </a:p>
                <a:p>
                  <a:endParaRPr lang="en-US" sz="1000" dirty="0">
                    <a:solidFill>
                      <a:srgbClr val="C00000"/>
                    </a:solidFill>
                  </a:endParaRPr>
                </a:p>
                <a:p>
                  <a:endParaRPr lang="en-US" sz="1000" dirty="0">
                    <a:solidFill>
                      <a:schemeClr val="accent6"/>
                    </a:solidFill>
                  </a:endParaRPr>
                </a:p>
                <a:p>
                  <a:endParaRPr lang="en-US" sz="10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860" y="1304175"/>
                  <a:ext cx="4290522" cy="1015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/>
            <p:cNvGrpSpPr/>
            <p:nvPr/>
          </p:nvGrpSpPr>
          <p:grpSpPr>
            <a:xfrm>
              <a:off x="2602709" y="972343"/>
              <a:ext cx="5721347" cy="1714500"/>
              <a:chOff x="2908303" y="781050"/>
              <a:chExt cx="5721347" cy="171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09455" y="781050"/>
                <a:ext cx="5702531" cy="21232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Genomic Power Spectra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47256" y="1333500"/>
                <a:ext cx="50800" cy="4571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92550" y="1335881"/>
                <a:ext cx="50800" cy="4571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355306" y="1343024"/>
                <a:ext cx="50800" cy="4571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1869" y="1362076"/>
                <a:ext cx="50800" cy="45719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09343" y="1006475"/>
                <a:ext cx="3278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………………………</a:t>
                </a:r>
                <a:endParaRPr lang="en-US" dirty="0"/>
              </a:p>
            </p:txBody>
          </p:sp>
          <p:sp>
            <p:nvSpPr>
              <p:cNvPr id="52" name="Left Brace 51"/>
              <p:cNvSpPr/>
              <p:nvPr/>
            </p:nvSpPr>
            <p:spPr>
              <a:xfrm rot="16200000">
                <a:off x="5662613" y="-1733549"/>
                <a:ext cx="209550" cy="5715000"/>
              </a:xfrm>
              <a:prstGeom prst="leftBrace">
                <a:avLst>
                  <a:gd name="adj1" fmla="val 8333"/>
                  <a:gd name="adj2" fmla="val 9820"/>
                </a:avLst>
              </a:prstGeom>
              <a:noFill/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Brace 53"/>
              <p:cNvSpPr/>
              <p:nvPr/>
            </p:nvSpPr>
            <p:spPr>
              <a:xfrm rot="16200000">
                <a:off x="5686430" y="-1752601"/>
                <a:ext cx="154782" cy="5703095"/>
              </a:xfrm>
              <a:prstGeom prst="leftBrace">
                <a:avLst>
                  <a:gd name="adj1" fmla="val 8333"/>
                  <a:gd name="adj2" fmla="val 17725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Brace 54"/>
              <p:cNvSpPr/>
              <p:nvPr/>
            </p:nvSpPr>
            <p:spPr>
              <a:xfrm rot="16200000">
                <a:off x="5717381" y="-1783557"/>
                <a:ext cx="107158" cy="5717381"/>
              </a:xfrm>
              <a:prstGeom prst="leftBrace">
                <a:avLst>
                  <a:gd name="adj1" fmla="val 8333"/>
                  <a:gd name="adj2" fmla="val 2567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5" idx="1"/>
                <a:endCxn id="32" idx="0"/>
              </p:cNvCxnSpPr>
              <p:nvPr/>
            </p:nvCxnSpPr>
            <p:spPr>
              <a:xfrm>
                <a:off x="4380322" y="1128713"/>
                <a:ext cx="384" cy="21431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4" idx="1"/>
                <a:endCxn id="31" idx="0"/>
              </p:cNvCxnSpPr>
              <p:nvPr/>
            </p:nvCxnSpPr>
            <p:spPr>
              <a:xfrm flipH="1">
                <a:off x="3917950" y="1176338"/>
                <a:ext cx="5198" cy="15954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2" idx="1"/>
                <a:endCxn id="30" idx="0"/>
              </p:cNvCxnSpPr>
              <p:nvPr/>
            </p:nvCxnSpPr>
            <p:spPr>
              <a:xfrm>
                <a:off x="3471101" y="1228726"/>
                <a:ext cx="1555" cy="104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Left Brace 66"/>
              <p:cNvSpPr/>
              <p:nvPr/>
            </p:nvSpPr>
            <p:spPr>
              <a:xfrm rot="16200000">
                <a:off x="5709844" y="-1818878"/>
                <a:ext cx="102394" cy="5705475"/>
              </a:xfrm>
              <a:prstGeom prst="leftBrace">
                <a:avLst>
                  <a:gd name="adj1" fmla="val 8333"/>
                  <a:gd name="adj2" fmla="val 33467"/>
                </a:avLst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7" idx="1"/>
                <a:endCxn id="33" idx="0"/>
              </p:cNvCxnSpPr>
              <p:nvPr/>
            </p:nvCxnSpPr>
            <p:spPr>
              <a:xfrm flipH="1">
                <a:off x="4817269" y="1085057"/>
                <a:ext cx="486" cy="27701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892550" y="1600200"/>
                <a:ext cx="37973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Hidden Layers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30" idx="2"/>
                <a:endCxn id="71" idx="0"/>
              </p:cNvCxnSpPr>
              <p:nvPr/>
            </p:nvCxnSpPr>
            <p:spPr>
              <a:xfrm>
                <a:off x="3472656" y="1379219"/>
                <a:ext cx="2318544" cy="220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31" idx="2"/>
                <a:endCxn id="71" idx="0"/>
              </p:cNvCxnSpPr>
              <p:nvPr/>
            </p:nvCxnSpPr>
            <p:spPr>
              <a:xfrm>
                <a:off x="3917950" y="1381600"/>
                <a:ext cx="1873250" cy="21860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2" idx="2"/>
                <a:endCxn id="71" idx="0"/>
              </p:cNvCxnSpPr>
              <p:nvPr/>
            </p:nvCxnSpPr>
            <p:spPr>
              <a:xfrm>
                <a:off x="4380706" y="1388743"/>
                <a:ext cx="1410494" cy="21145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33" idx="2"/>
                <a:endCxn id="71" idx="0"/>
              </p:cNvCxnSpPr>
              <p:nvPr/>
            </p:nvCxnSpPr>
            <p:spPr>
              <a:xfrm>
                <a:off x="4817269" y="1407795"/>
                <a:ext cx="973931" cy="192405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ight Brace 79"/>
              <p:cNvSpPr/>
              <p:nvPr/>
            </p:nvSpPr>
            <p:spPr>
              <a:xfrm rot="5400000">
                <a:off x="5669079" y="636477"/>
                <a:ext cx="84698" cy="1388269"/>
              </a:xfrm>
              <a:prstGeom prst="rightBrace">
                <a:avLst>
                  <a:gd name="adj1" fmla="val 93269"/>
                  <a:gd name="adj2" fmla="val 4455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76850" y="2235200"/>
                <a:ext cx="1035050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Output</a:t>
                </a:r>
                <a:endParaRPr lang="en-US" dirty="0"/>
              </a:p>
            </p:txBody>
          </p:sp>
          <p:sp>
            <p:nvSpPr>
              <p:cNvPr id="83" name="Right Brace 82"/>
              <p:cNvSpPr/>
              <p:nvPr/>
            </p:nvSpPr>
            <p:spPr>
              <a:xfrm rot="5400000">
                <a:off x="5641975" y="142876"/>
                <a:ext cx="288926" cy="379412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Connector 112"/>
            <p:cNvCxnSpPr>
              <a:stCxn id="80" idx="1"/>
              <a:endCxn id="71" idx="0"/>
            </p:cNvCxnSpPr>
            <p:nvPr/>
          </p:nvCxnSpPr>
          <p:spPr>
            <a:xfrm>
              <a:off x="5481454" y="1564254"/>
              <a:ext cx="4152" cy="227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eft Brace 113"/>
            <p:cNvSpPr/>
            <p:nvPr/>
          </p:nvSpPr>
          <p:spPr>
            <a:xfrm rot="16200000">
              <a:off x="5426631" y="-1659494"/>
              <a:ext cx="45719" cy="5722144"/>
            </a:xfrm>
            <a:prstGeom prst="leftBrace">
              <a:avLst>
                <a:gd name="adj1" fmla="val 8333"/>
                <a:gd name="adj2" fmla="val 70558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606381" y="1574800"/>
              <a:ext cx="45719" cy="457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4" idx="1"/>
              <a:endCxn id="115" idx="0"/>
            </p:cNvCxnSpPr>
            <p:nvPr/>
          </p:nvCxnSpPr>
          <p:spPr>
            <a:xfrm>
              <a:off x="6625849" y="1224437"/>
              <a:ext cx="3392" cy="35036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5" idx="2"/>
              <a:endCxn id="71" idx="0"/>
            </p:cNvCxnSpPr>
            <p:nvPr/>
          </p:nvCxnSpPr>
          <p:spPr>
            <a:xfrm flipH="1">
              <a:off x="5485606" y="1620519"/>
              <a:ext cx="1143635" cy="17097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2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5" y="990295"/>
            <a:ext cx="3718613" cy="1678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448790" y="1687581"/>
            <a:ext cx="1842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Sequence Number (1,397 Total)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346661" y="2676699"/>
            <a:ext cx="451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 Spectral Coefficient (30,563 Total)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12" y="971501"/>
            <a:ext cx="3741242" cy="168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2050" y="2637907"/>
            <a:ext cx="451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 Spectral Coefficient (30,563 Total)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93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2" y="279400"/>
            <a:ext cx="4956527" cy="22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1867243" cy="6580415"/>
            <a:chOff x="223157" y="277585"/>
            <a:chExt cx="11867243" cy="6580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56" y="785585"/>
              <a:ext cx="5766486" cy="2889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2102" y="798285"/>
              <a:ext cx="5665098" cy="2838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7" y="3930915"/>
              <a:ext cx="5842000" cy="29270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955" y="4006850"/>
              <a:ext cx="5690445" cy="28511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4763" y="277585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2263" y="404585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863" y="3389085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9563" y="3389085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2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11757465" cy="6710104"/>
            <a:chOff x="0" y="0"/>
            <a:chExt cx="11757465" cy="6710104"/>
          </a:xfrm>
        </p:grpSpPr>
        <p:grpSp>
          <p:nvGrpSpPr>
            <p:cNvPr id="21" name="Group 20"/>
            <p:cNvGrpSpPr/>
            <p:nvPr/>
          </p:nvGrpSpPr>
          <p:grpSpPr>
            <a:xfrm>
              <a:off x="0" y="0"/>
              <a:ext cx="11635739" cy="6710104"/>
              <a:chOff x="99061" y="152400"/>
              <a:chExt cx="11635739" cy="671010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9061" y="152400"/>
                <a:ext cx="11635739" cy="6224051"/>
                <a:chOff x="99061" y="152400"/>
                <a:chExt cx="11635739" cy="6224051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99061" y="152400"/>
                  <a:ext cx="11635739" cy="3531878"/>
                  <a:chOff x="396241" y="396240"/>
                  <a:chExt cx="11635739" cy="353187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396241" y="396240"/>
                    <a:ext cx="11635739" cy="3531878"/>
                    <a:chOff x="396241" y="396240"/>
                    <a:chExt cx="11635739" cy="3531878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396241" y="396240"/>
                      <a:ext cx="5879147" cy="3531878"/>
                      <a:chOff x="1" y="373380"/>
                      <a:chExt cx="5879147" cy="3531878"/>
                    </a:xfrm>
                  </p:grpSpPr>
                  <p:pic>
                    <p:nvPicPr>
                      <p:cNvPr id="4" name="Picture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39" y="777240"/>
                        <a:ext cx="5330509" cy="25831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" name="TextBox 4"/>
                      <p:cNvSpPr txBox="1"/>
                      <p:nvPr/>
                    </p:nvSpPr>
                    <p:spPr>
                      <a:xfrm rot="16200000">
                        <a:off x="-920777" y="1736118"/>
                        <a:ext cx="236477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smtClean="0"/>
                          <a:t>Variance of PS Coefficient</a:t>
                        </a:r>
                      </a:p>
                      <a:p>
                        <a:pPr algn="ctr"/>
                        <a:r>
                          <a:rPr lang="en-US" sz="1400" b="1" dirty="0" smtClean="0"/>
                          <a:t>(Sample 1,397)</a:t>
                        </a:r>
                        <a:endParaRPr lang="en-US" sz="1400" b="1" dirty="0"/>
                      </a:p>
                    </p:txBody>
                  </p:sp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142463" y="3382038"/>
                        <a:ext cx="236477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smtClean="0"/>
                          <a:t>PS Coefficient Position (30,563 Total)</a:t>
                        </a:r>
                        <a:endParaRPr lang="en-US" sz="1400" b="1" dirty="0"/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232986" y="373380"/>
                        <a:ext cx="55695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a)</a:t>
                        </a:r>
                        <a:endParaRPr lang="en-US" dirty="0"/>
                      </a:p>
                    </p:txBody>
                  </p:sp>
                </p:grpSp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644641" y="708004"/>
                      <a:ext cx="5387339" cy="279324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284183" y="3404898"/>
                    <a:ext cx="236477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/>
                      <a:t>Variance of PS Coefficient (Sample 1,397)</a:t>
                    </a:r>
                    <a:endParaRPr lang="en-US" sz="1400" b="1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 rot="16200000">
                    <a:off x="5243803" y="1758978"/>
                    <a:ext cx="236477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/>
                      <a:t>Number of Coefficients (30,563 Total)</a:t>
                    </a:r>
                    <a:endParaRPr lang="en-US" sz="1400" b="1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351846" y="396240"/>
                    <a:ext cx="5569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b)</a:t>
                    </a:r>
                    <a:endParaRPr lang="en-US" dirty="0"/>
                  </a:p>
                </p:txBody>
              </p:sp>
            </p:grp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277" y="3739076"/>
                  <a:ext cx="5379200" cy="263737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2270628" y="6339284"/>
                <a:ext cx="2364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Variance of PS Coefficient (Sample 1,397)</a:t>
                </a:r>
                <a:endParaRPr lang="en-US" sz="1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6200000">
                <a:off x="-819627" y="4793113"/>
                <a:ext cx="2364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Percentage of Coefficients (30,563 Total)</a:t>
                </a:r>
                <a:endParaRPr lang="en-US" sz="1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505" y="3505190"/>
                <a:ext cx="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c)</a:t>
                </a:r>
                <a:endParaRPr lang="en-US" dirty="0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5738" y="3595565"/>
              <a:ext cx="5331727" cy="256415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321589" y="6145327"/>
              <a:ext cx="2364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PS Coefficients Not Filtered (30,563 Total)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842022" y="4449528"/>
              <a:ext cx="2364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Correlation to Distances</a:t>
              </a:r>
            </a:p>
            <a:p>
              <a:pPr algn="ctr"/>
              <a:r>
                <a:rPr lang="en-US" sz="1400" b="1" dirty="0" smtClean="0"/>
                <a:t> from Unfiltered PS</a:t>
              </a:r>
              <a:endParaRPr 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50063" y="3402672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97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548640"/>
            <a:ext cx="12017866" cy="4340090"/>
            <a:chOff x="-1" y="548640"/>
            <a:chExt cx="12017866" cy="43400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3651" y="548640"/>
              <a:ext cx="4074214" cy="40960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6502491" y="2552351"/>
              <a:ext cx="2364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Component 2</a:t>
              </a:r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07393" y="4550176"/>
              <a:ext cx="2364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Component 1</a:t>
              </a:r>
              <a:endParaRPr lang="en-US" sz="16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58" y="1047403"/>
              <a:ext cx="6956537" cy="34916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734055" y="4486445"/>
              <a:ext cx="2364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Component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1013112" y="2646562"/>
              <a:ext cx="2364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Variance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6112" y="698269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9515" y="692728"/>
              <a:ext cx="5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86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228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Thornton</dc:creator>
  <cp:lastModifiedBy>Micah Thornton</cp:lastModifiedBy>
  <cp:revision>27</cp:revision>
  <dcterms:created xsi:type="dcterms:W3CDTF">2021-06-08T11:25:31Z</dcterms:created>
  <dcterms:modified xsi:type="dcterms:W3CDTF">2021-06-09T21:54:59Z</dcterms:modified>
</cp:coreProperties>
</file>