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ng;charset=UTF-8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A4D3"/>
    <a:srgbClr val="D6E0E1"/>
    <a:srgbClr val="005184"/>
    <a:srgbClr val="F2F5F4"/>
    <a:srgbClr val="004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3129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C8C98-4CB3-174D-B081-3039D0753C62}" type="datetimeFigureOut">
              <a:rPr lang="en-US" smtClean="0"/>
              <a:t>6/20/23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0426-E460-0742-AFCA-43EB1DD1B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30426-E460-0742-AFCA-43EB1DD1B97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;charset=UTF-8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;charset=UTF-8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;charset=UTF-8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E208E-326A-0D40-90E2-CFEC27E19F0D}"/>
              </a:ext>
            </a:extLst>
          </p:cNvPr>
          <p:cNvSpPr/>
          <p:nvPr userDrawn="1"/>
        </p:nvSpPr>
        <p:spPr>
          <a:xfrm>
            <a:off x="139148" y="129209"/>
            <a:ext cx="11946835" cy="660220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CFEC-0C72-3649-AA9B-172E99A7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1952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16759-20EB-374E-A065-EBA970CE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9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A4C8F-B07D-1040-A3B7-A561EDD3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338A89-9E82-4046-8247-794AEC633712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0A8-39FD-6345-B67C-68D0C979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DB57DC0-34DB-1C46-B28E-421B4553E8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5183" y="4508531"/>
            <a:ext cx="6165297" cy="187522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E7C508-0C26-F649-9656-6BB111AB70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3429000"/>
            <a:ext cx="105918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86D793-4348-FF4D-B6AE-69A409F270AE}"/>
              </a:ext>
            </a:extLst>
          </p:cNvPr>
          <p:cNvSpPr/>
          <p:nvPr userDrawn="1"/>
        </p:nvSpPr>
        <p:spPr>
          <a:xfrm>
            <a:off x="122585" y="136525"/>
            <a:ext cx="11966713" cy="5399571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23BA-67B9-FD4E-AE57-81336CC3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430" y="855784"/>
            <a:ext cx="10017369" cy="656493"/>
          </a:xfrm>
        </p:spPr>
        <p:txBody>
          <a:bodyPr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92E7-71D7-F441-A35D-90F967B2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01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7A47-D2C6-DD4C-B4C3-568C7C02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059-55E3-4A41-8325-097824C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5CEDC29F-B052-344B-B801-7557B076A5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E9E48-9FFB-1B4B-BA6B-D4D707B29A92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3E9B80-42EF-8847-A041-F68EBD805B1F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08255C-9965-3946-BC09-9D0CAC78534F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67D03-BC2D-8946-A85F-2D3994D073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10515599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48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Graph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803DCF-B468-DC4C-BAEC-80A170101350}"/>
              </a:ext>
            </a:extLst>
          </p:cNvPr>
          <p:cNvSpPr/>
          <p:nvPr userDrawn="1"/>
        </p:nvSpPr>
        <p:spPr>
          <a:xfrm>
            <a:off x="104155" y="119270"/>
            <a:ext cx="7811517" cy="5427586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107F8-309C-CA43-A35C-49D6D947613B}"/>
              </a:ext>
            </a:extLst>
          </p:cNvPr>
          <p:cNvSpPr/>
          <p:nvPr userDrawn="1"/>
        </p:nvSpPr>
        <p:spPr>
          <a:xfrm>
            <a:off x="8033287" y="119271"/>
            <a:ext cx="4041099" cy="5427586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116C7-0DF5-F34C-8E73-D98F5453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46" y="386862"/>
            <a:ext cx="6142892" cy="110197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2812-8463-0942-B922-8119CC0CA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524" y="1708395"/>
            <a:ext cx="6688014" cy="3773660"/>
          </a:xfrm>
        </p:spPr>
        <p:txBody>
          <a:bodyPr>
            <a:normAutofit/>
          </a:bodyPr>
          <a:lstStyle>
            <a:lvl1pPr marL="228600" indent="-228600">
              <a:buClr>
                <a:srgbClr val="00A4D3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685800" indent="-228600">
              <a:buClr>
                <a:srgbClr val="00A4D3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Helvetica" pitchFamily="2" charset="0"/>
              </a:defRPr>
            </a:lvl2pPr>
            <a:lvl3pPr marL="1143000" indent="-228600">
              <a:buClr>
                <a:srgbClr val="00A4D3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Helvetica" pitchFamily="2" charset="0"/>
              </a:defRPr>
            </a:lvl3pPr>
            <a:lvl4pPr marL="16002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4pPr>
            <a:lvl5pPr marL="2057400" indent="-228600">
              <a:buClr>
                <a:srgbClr val="00A4D3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59F6-7CAD-9141-880B-8D212910AD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510954" y="797170"/>
            <a:ext cx="3489385" cy="101990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6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4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 Header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635-D560-BB4E-A700-0B8D4828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224F6-6E55-5F4A-AD55-3E36679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4611C1-5927-BF45-9446-68A0EA870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9AAC502-2012-5040-90B2-4E49198C902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510953" y="1992923"/>
            <a:ext cx="3489385" cy="348913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D4D4D"/>
                </a:solidFill>
                <a:latin typeface="Helvetica" pitchFamily="2" charset="0"/>
              </a:defRPr>
            </a:lvl1pPr>
            <a:lvl2pPr>
              <a:defRPr sz="1800">
                <a:solidFill>
                  <a:srgbClr val="4D4D4D"/>
                </a:solidFill>
                <a:latin typeface="Helvetica" pitchFamily="2" charset="0"/>
              </a:defRPr>
            </a:lvl2pPr>
            <a:lvl3pPr>
              <a:defRPr sz="1600">
                <a:solidFill>
                  <a:srgbClr val="4D4D4D"/>
                </a:solidFill>
                <a:latin typeface="Helvetica" pitchFamily="2" charset="0"/>
              </a:defRPr>
            </a:lvl3pPr>
            <a:lvl4pPr>
              <a:defRPr sz="1400">
                <a:solidFill>
                  <a:srgbClr val="4D4D4D"/>
                </a:solidFill>
                <a:latin typeface="Helvetica" pitchFamily="2" charset="0"/>
              </a:defRPr>
            </a:lvl4pPr>
            <a:lvl5pPr>
              <a:defRPr sz="1400">
                <a:solidFill>
                  <a:srgbClr val="4D4D4D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Graph/Photo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2D7F4-C0D8-EA46-AFE5-728F74E56AB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12277"/>
            <a:ext cx="6547338" cy="0"/>
          </a:xfrm>
          <a:prstGeom prst="line">
            <a:avLst/>
          </a:prstGeom>
          <a:ln>
            <a:solidFill>
              <a:srgbClr val="00A4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CF6429-5186-0E41-8EF9-A9EC5003B2F4}"/>
              </a:ext>
            </a:extLst>
          </p:cNvPr>
          <p:cNvGrpSpPr/>
          <p:nvPr userDrawn="1"/>
        </p:nvGrpSpPr>
        <p:grpSpPr>
          <a:xfrm>
            <a:off x="800100" y="1022599"/>
            <a:ext cx="393700" cy="400840"/>
            <a:chOff x="800100" y="1022599"/>
            <a:chExt cx="393700" cy="400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65ACDF-592E-4D4A-8CCF-89D261F0D816}"/>
                </a:ext>
              </a:extLst>
            </p:cNvPr>
            <p:cNvSpPr/>
            <p:nvPr userDrawn="1"/>
          </p:nvSpPr>
          <p:spPr>
            <a:xfrm>
              <a:off x="838200" y="1061489"/>
              <a:ext cx="355600" cy="361950"/>
            </a:xfrm>
            <a:prstGeom prst="rect">
              <a:avLst/>
            </a:prstGeom>
            <a:solidFill>
              <a:srgbClr val="D6E0E1"/>
            </a:solidFill>
            <a:ln>
              <a:solidFill>
                <a:srgbClr val="D6E0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78F6F4-6D7F-9A46-B7E1-669A99AF973B}"/>
                </a:ext>
              </a:extLst>
            </p:cNvPr>
            <p:cNvSpPr/>
            <p:nvPr userDrawn="1"/>
          </p:nvSpPr>
          <p:spPr>
            <a:xfrm>
              <a:off x="800100" y="1022599"/>
              <a:ext cx="355600" cy="361950"/>
            </a:xfrm>
            <a:prstGeom prst="rect">
              <a:avLst/>
            </a:prstGeom>
            <a:solidFill>
              <a:srgbClr val="00A4D3"/>
            </a:solidFill>
            <a:ln>
              <a:solidFill>
                <a:srgbClr val="00A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2A647B-F355-1B42-B60A-12B8CA558E68}"/>
              </a:ext>
            </a:extLst>
          </p:cNvPr>
          <p:cNvSpPr/>
          <p:nvPr userDrawn="1"/>
        </p:nvSpPr>
        <p:spPr>
          <a:xfrm>
            <a:off x="119270" y="119270"/>
            <a:ext cx="11966713" cy="1411355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BDA3D-B39C-F240-BA97-60FFF65817F4}"/>
              </a:ext>
            </a:extLst>
          </p:cNvPr>
          <p:cNvSpPr/>
          <p:nvPr userDrawn="1"/>
        </p:nvSpPr>
        <p:spPr>
          <a:xfrm>
            <a:off x="122585" y="2696816"/>
            <a:ext cx="11966713" cy="2839280"/>
          </a:xfrm>
          <a:prstGeom prst="rect">
            <a:avLst/>
          </a:prstGeom>
          <a:solidFill>
            <a:srgbClr val="005184"/>
          </a:solidFill>
          <a:ln>
            <a:solidFill>
              <a:srgbClr val="0051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3BE97C-7AC6-864E-A705-48D9500DCC73}"/>
              </a:ext>
            </a:extLst>
          </p:cNvPr>
          <p:cNvSpPr/>
          <p:nvPr userDrawn="1"/>
        </p:nvSpPr>
        <p:spPr>
          <a:xfrm>
            <a:off x="107674" y="1643268"/>
            <a:ext cx="11966713" cy="872805"/>
          </a:xfrm>
          <a:prstGeom prst="rect">
            <a:avLst/>
          </a:prstGeom>
          <a:solidFill>
            <a:srgbClr val="F2F5F4"/>
          </a:solidFill>
          <a:ln>
            <a:solidFill>
              <a:srgbClr val="F2F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FF386-BA54-4A43-98F2-EDF41D6F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1900" y="1643268"/>
            <a:ext cx="9684578" cy="872805"/>
          </a:xfrm>
        </p:spPr>
        <p:txBody>
          <a:bodyPr>
            <a:normAutofit/>
          </a:bodyPr>
          <a:lstStyle>
            <a:lvl1pPr>
              <a:defRPr sz="2800" b="1" i="0">
                <a:solidFill>
                  <a:srgbClr val="4D4D4D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BABD-11C5-8C4E-9DC2-71C65CA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F556-133E-CB4D-AA1A-61AF1286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5E6DF08D-B377-BA46-A02A-08AF89D7D4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5E10EE-2A98-5F40-A38D-EFDDF4264052}"/>
              </a:ext>
            </a:extLst>
          </p:cNvPr>
          <p:cNvSpPr/>
          <p:nvPr userDrawn="1"/>
        </p:nvSpPr>
        <p:spPr>
          <a:xfrm>
            <a:off x="838200" y="1940715"/>
            <a:ext cx="355600" cy="361950"/>
          </a:xfrm>
          <a:prstGeom prst="rect">
            <a:avLst/>
          </a:prstGeom>
          <a:solidFill>
            <a:srgbClr val="D6E0E1"/>
          </a:solidFill>
          <a:ln>
            <a:solidFill>
              <a:srgbClr val="D6E0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E83AC-2BE0-2F4E-B232-C4BD6AAAC8E6}"/>
              </a:ext>
            </a:extLst>
          </p:cNvPr>
          <p:cNvSpPr/>
          <p:nvPr userDrawn="1"/>
        </p:nvSpPr>
        <p:spPr>
          <a:xfrm>
            <a:off x="800100" y="1901825"/>
            <a:ext cx="355600" cy="361950"/>
          </a:xfrm>
          <a:prstGeom prst="rect">
            <a:avLst/>
          </a:prstGeom>
          <a:solidFill>
            <a:srgbClr val="00A4D3"/>
          </a:solidFill>
          <a:ln>
            <a:solidFill>
              <a:srgbClr val="00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7FD33-665B-8541-929C-BA9707B5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8A89-9E82-4046-8247-794AEC633712}" type="datetimeFigureOut">
              <a:rPr lang="en-US" smtClean="0"/>
              <a:t>6/20/23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28C6-39A7-F547-B540-0FEE5B66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EAB3-1095-154A-BF2C-0E040F3337A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F3A2-B870-584B-88E8-7A36AFC9B040}"/>
              </a:ext>
            </a:extLst>
          </p:cNvPr>
          <p:cNvSpPr/>
          <p:nvPr userDrawn="1"/>
        </p:nvSpPr>
        <p:spPr>
          <a:xfrm>
            <a:off x="550985" y="777157"/>
            <a:ext cx="920750" cy="937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B435DC8B-2F50-F641-90B7-5ACD42DB3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8809" y="5613876"/>
            <a:ext cx="3641530" cy="11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2C209-99FB-E34C-AB4D-38F43629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9D64-5EA7-D14B-BBD3-49E4650A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5BB8-B006-8446-B6CE-4C1CDDAC5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2338A89-9E82-4046-8247-794AEC633712}" type="datetimeFigureOut">
              <a:rPr lang="en-US" smtClean="0"/>
              <a:pPr/>
              <a:t>6/20/23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7B1A-2278-5F41-A012-74D32556E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51CBEAB3-1095-154A-BF2C-0E040F3337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5/lesson/11/11.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67-0AAE-1D49-AE12-48857C1D2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A54E2-9982-3544-8ED4-43643EC01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Introduction to Principal Components Analysis for the Biomedical Sciences</a:t>
            </a:r>
          </a:p>
          <a:p>
            <a:r>
              <a:rPr lang="en-US" dirty="0"/>
              <a:t>Presented By: Micah Thornton </a:t>
            </a:r>
          </a:p>
          <a:p>
            <a:r>
              <a:rPr lang="en-US" dirty="0"/>
              <a:t>June 15, 2023</a:t>
            </a:r>
          </a:p>
        </p:txBody>
      </p:sp>
    </p:spTree>
    <p:extLst>
      <p:ext uri="{BB962C8B-B14F-4D97-AF65-F5344CB8AC3E}">
        <p14:creationId xmlns:p14="http://schemas.microsoft.com/office/powerpoint/2010/main" val="22181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principal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CA92-4317-E24F-A7BE-0A9451C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Principal components are a groups of </a:t>
            </a:r>
            <a:r>
              <a:rPr lang="en-US" altLang="en-US" i="1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linear combinations </a:t>
            </a: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of variables which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Maximize the variance along a given direction 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Are orthogonal to each other (that is perpendicular lines in high dimensional space)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Can be considered as: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A new set of axes on which to interpret the data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A </a:t>
            </a:r>
            <a:r>
              <a:rPr lang="en-US" altLang="en-US" i="1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dimensionality reduction </a:t>
            </a: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technique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</a:rPr>
              <a:t>A set of rotations to apply to the data to maximize the spread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en-US" dirty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9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B483-8A01-854E-9BBE-55E0C355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combination (additive)?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7CA92-4317-E24F-A7BE-0A9451C93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An </a:t>
                </a:r>
                <a:r>
                  <a:rPr lang="en-US" altLang="en-US" i="1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additive </a:t>
                </a:r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linear combination of a set of variables involves</a:t>
                </a:r>
              </a:p>
              <a:p>
                <a:pPr lvl="1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Multiplying the variables by a set of </a:t>
                </a:r>
                <a:r>
                  <a:rPr lang="en-US" altLang="en-US" i="1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coefficients </a:t>
                </a:r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and</a:t>
                </a:r>
              </a:p>
              <a:p>
                <a:pPr lvl="1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Summing the results</a:t>
                </a:r>
              </a:p>
              <a:p>
                <a:pPr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Example: Consider n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Helvetica Light" panose="020B0403020202020204" pitchFamily="34" charset="0"/>
                        <a:cs typeface="Helvetica Light" panose="020B0403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Helvetica Light" panose="020B0403020202020204" pitchFamily="34" charset="0"/>
                        <a:cs typeface="Helvetica Light" panose="020B0403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Helvetica Light" panose="020B0403020202020204" pitchFamily="34" charset="0"/>
                            <a:cs typeface="Helvetica Light" panose="020B0403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dirty="0"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</a:rPr>
                  <a:t>, an additive linear combination is given: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7CA92-4317-E24F-A7BE-0A9451C93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DCD74-F216-6D40-BDF3-FE65C2A27F05}"/>
                  </a:ext>
                </a:extLst>
              </p:cNvPr>
              <p:cNvSpPr txBox="1"/>
              <p:nvPr/>
            </p:nvSpPr>
            <p:spPr>
              <a:xfrm>
                <a:off x="1892383" y="3833151"/>
                <a:ext cx="811132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3DCD74-F216-6D40-BDF3-FE65C2A2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383" y="3833151"/>
                <a:ext cx="8111323" cy="1050031"/>
              </a:xfrm>
              <a:prstGeom prst="rect">
                <a:avLst/>
              </a:prstGeom>
              <a:blipFill>
                <a:blip r:embed="rId4"/>
                <a:stretch>
                  <a:fillRect t="-71429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7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A9B9-0FD4-3C42-A2B2-14EB2729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C313D-8834-AE4F-96D4-2E3191AC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Suppose we have a set of Random Variables,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the Variance-Covariance matrix of this set of RV be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the change of variable given by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vector </a:t>
                </a:r>
                <a:r>
                  <a:rPr lang="en-US" b="1" i="1" dirty="0"/>
                  <a:t>Y </a:t>
                </a:r>
                <a:r>
                  <a:rPr lang="en-US" dirty="0"/>
                  <a:t>contains the principal components of </a:t>
                </a:r>
                <a:r>
                  <a:rPr lang="en-US" b="1" i="1" dirty="0"/>
                  <a:t>X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maximized subject to the constraint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And that each subsequent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has maximized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subject to the constraints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(In other words, is orthogonal to all previous components)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Where: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C313D-8834-AE4F-96D4-2E3191AC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4" b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2BC917-4252-1C40-83EF-6993A90E8202}"/>
              </a:ext>
            </a:extLst>
          </p:cNvPr>
          <p:cNvSpPr txBox="1"/>
          <p:nvPr/>
        </p:nvSpPr>
        <p:spPr>
          <a:xfrm>
            <a:off x="96890" y="6346299"/>
            <a:ext cx="543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*Adapted from Applied Multivariate Statistical Analysis, </a:t>
            </a:r>
            <a:r>
              <a:rPr lang="en-US" sz="1000" dirty="0" err="1"/>
              <a:t>PennState</a:t>
            </a:r>
            <a:r>
              <a:rPr lang="en-US" sz="1000" dirty="0"/>
              <a:t> Eberly College of Science Notes</a:t>
            </a:r>
          </a:p>
          <a:p>
            <a:r>
              <a:rPr lang="en-US" sz="1000" dirty="0">
                <a:hlinkClick r:id="rId3"/>
              </a:rPr>
              <a:t>https://online.stat.psu.edu/stat505/lesson/11/11.1</a:t>
            </a:r>
            <a:r>
              <a:rPr lang="en-US" sz="1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DAA9BE-776C-A145-B45C-6171A9E75C13}"/>
                  </a:ext>
                </a:extLst>
              </p:cNvPr>
              <p:cNvSpPr txBox="1"/>
              <p:nvPr/>
            </p:nvSpPr>
            <p:spPr>
              <a:xfrm>
                <a:off x="6791836" y="1696943"/>
                <a:ext cx="1930144" cy="697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DAA9BE-776C-A145-B45C-6171A9E75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836" y="1696943"/>
                <a:ext cx="1930144" cy="697050"/>
              </a:xfrm>
              <a:prstGeom prst="rect">
                <a:avLst/>
              </a:prstGeom>
              <a:blipFill>
                <a:blip r:embed="rId4"/>
                <a:stretch>
                  <a:fillRect l="-130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C25D8D-D0AC-1B49-9254-806A5F0F4D9B}"/>
              </a:ext>
            </a:extLst>
          </p:cNvPr>
          <p:cNvSpPr txBox="1"/>
          <p:nvPr/>
        </p:nvSpPr>
        <p:spPr>
          <a:xfrm>
            <a:off x="8608117" y="4352272"/>
            <a:ext cx="271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Riemann -</a:t>
            </a:r>
            <a:r>
              <a:rPr lang="en-US" dirty="0" err="1">
                <a:solidFill>
                  <a:schemeClr val="bg1"/>
                </a:solidFill>
              </a:rPr>
              <a:t>Stieltjes</a:t>
            </a:r>
            <a:r>
              <a:rPr lang="en-US" dirty="0">
                <a:solidFill>
                  <a:schemeClr val="bg1"/>
                </a:solidFill>
              </a:rPr>
              <a:t> Integral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0077F3-9205-D541-B934-8DF4577FB73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727560" y="4536938"/>
            <a:ext cx="288055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ADDE-FD48-EF40-A96D-AAE410DE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Principal Components Analysis: Iris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7E151-B594-ED4A-8A7B-05817FEA3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43009" cy="3600151"/>
              </a:xfrm>
            </p:spPr>
            <p:txBody>
              <a:bodyPr/>
              <a:lstStyle/>
              <a:p>
                <a:r>
                  <a:rPr lang="en-US" dirty="0"/>
                  <a:t>The Iris dataset in R contains four numerical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Sepal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sepal width,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petal length,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petal width </a:t>
                </a:r>
              </a:p>
              <a:p>
                <a:pPr lvl="1"/>
                <a:r>
                  <a:rPr lang="en-US" dirty="0"/>
                  <a:t>There are 150 observations, to view data in R, type </a:t>
                </a:r>
              </a:p>
              <a:p>
                <a:pPr lvl="2"/>
                <a:r>
                  <a:rPr lang="en-US" dirty="0">
                    <a:latin typeface="Courier" pitchFamily="2" charset="0"/>
                  </a:rPr>
                  <a:t>iris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Subset iris data in R to get only the numerical variables, </a:t>
                </a:r>
              </a:p>
              <a:p>
                <a:pPr lvl="2"/>
                <a:r>
                  <a:rPr lang="en-US" dirty="0">
                    <a:latin typeface="Courier" pitchFamily="2" charset="0"/>
                  </a:rPr>
                  <a:t>iris[,1:4]</a:t>
                </a:r>
              </a:p>
              <a:p>
                <a:pPr lvl="1"/>
                <a:r>
                  <a:rPr lang="en-US" dirty="0"/>
                  <a:t>To compute principal components of iris variables use: </a:t>
                </a:r>
              </a:p>
              <a:p>
                <a:pPr lvl="2"/>
                <a:r>
                  <a:rPr lang="en-US" dirty="0" err="1">
                    <a:latin typeface="Courier" pitchFamily="2" charset="0"/>
                  </a:rPr>
                  <a:t>princomp</a:t>
                </a:r>
                <a:r>
                  <a:rPr lang="en-US" dirty="0">
                    <a:latin typeface="Courier" pitchFamily="2" charset="0"/>
                  </a:rPr>
                  <a:t>(iris[,1:4]) -&gt; </a:t>
                </a:r>
                <a:r>
                  <a:rPr lang="en-US" dirty="0" err="1">
                    <a:latin typeface="Courier" pitchFamily="2" charset="0"/>
                  </a:rPr>
                  <a:t>pcamod</a:t>
                </a:r>
                <a:endParaRPr lang="en-US" dirty="0">
                  <a:latin typeface="Courier" pitchFamily="2" charset="0"/>
                </a:endParaRPr>
              </a:p>
              <a:p>
                <a:pPr lvl="1"/>
                <a:r>
                  <a:rPr lang="en-US" dirty="0"/>
                  <a:t>To see the coefficients that were calculated for the principal components use: </a:t>
                </a:r>
              </a:p>
              <a:p>
                <a:pPr lvl="2"/>
                <a:r>
                  <a:rPr lang="en-US" dirty="0">
                    <a:latin typeface="Courier" pitchFamily="2" charset="0"/>
                  </a:rPr>
                  <a:t>loadings(</a:t>
                </a:r>
                <a:r>
                  <a:rPr lang="en-US" dirty="0" err="1">
                    <a:latin typeface="Courier" pitchFamily="2" charset="0"/>
                  </a:rPr>
                  <a:t>pcamod</a:t>
                </a:r>
                <a:r>
                  <a:rPr lang="en-US" dirty="0">
                    <a:latin typeface="Courier" pitchFamily="2" charset="0"/>
                  </a:rPr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7E151-B594-ED4A-8A7B-05817FEA3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43009" cy="3600151"/>
              </a:xfrm>
              <a:blipFill>
                <a:blip r:embed="rId2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3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B4EF-73B1-9241-8357-ECBBAD82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Example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C0E5-F3BD-8347-A18D-CB5515278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Keeping with previous notation we can see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+0.857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+0.358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=0.657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+0.730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−0.173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Suppose we would like to produce what is known as a “biplot”</a:t>
                </a:r>
              </a:p>
              <a:p>
                <a:pPr lvl="1"/>
                <a:r>
                  <a:rPr lang="en-US" dirty="0"/>
                  <a:t>Displays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150 datapoints</a:t>
                </a:r>
              </a:p>
              <a:p>
                <a:pPr lvl="1"/>
                <a:r>
                  <a:rPr lang="en-US" dirty="0"/>
                  <a:t>Can call axes Dim1 and Dim2 </a:t>
                </a:r>
              </a:p>
              <a:p>
                <a:r>
                  <a:rPr lang="en-US" dirty="0"/>
                  <a:t>Proportion of Variance Explained</a:t>
                </a:r>
              </a:p>
              <a:p>
                <a:pPr lvl="1"/>
                <a:r>
                  <a:rPr lang="en-US" dirty="0"/>
                  <a:t>For each dim, take variance, divide by total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C0E5-F3BD-8347-A18D-CB5515278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99A6861-87B7-4C41-9431-AE38AA5F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91" y="1868992"/>
            <a:ext cx="3149075" cy="1797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162B0-67BE-7E48-A5D1-33BBD118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449" y="3261019"/>
            <a:ext cx="2208124" cy="22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2079-4969-4A4E-8F4E-4CCB5324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7B30-0AB9-9245-8CEE-CD3C949B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look at scree plot, </a:t>
            </a:r>
          </a:p>
          <a:p>
            <a:pPr lvl="1"/>
            <a:r>
              <a:rPr lang="en-US" dirty="0" err="1">
                <a:latin typeface="Courier" pitchFamily="2" charset="0"/>
              </a:rPr>
              <a:t>screeplot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pcamod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Describes the variance in each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9C11A-985E-0F48-B650-8C44F8B9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968" y="1432224"/>
            <a:ext cx="4216958" cy="42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24E6-73E1-A844-80A0-ECA2FA84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Principal components 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FDAE2-A272-3443-8AB3-A0C2A6728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five samples, </a:t>
                </a:r>
              </a:p>
              <a:p>
                <a:pPr lvl="1"/>
                <a:r>
                  <a:rPr lang="en-US" dirty="0"/>
                  <a:t>break reference into five portions</a:t>
                </a:r>
              </a:p>
              <a:p>
                <a:pPr lvl="1"/>
                <a:r>
                  <a:rPr lang="en-US" dirty="0"/>
                  <a:t>Quantitate reads in five portions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sample</a:t>
                </a:r>
              </a:p>
              <a:p>
                <a:pPr lvl="1"/>
                <a:r>
                  <a:rPr lang="en-US" dirty="0"/>
                  <a:t>Compute Principal components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the five samples, </a:t>
                </a:r>
              </a:p>
              <a:p>
                <a:pPr lvl="2"/>
                <a:r>
                  <a:rPr lang="en-US" dirty="0"/>
                  <a:t>Replicates should appear near each other in biplot.</a:t>
                </a:r>
              </a:p>
              <a:p>
                <a:pPr lvl="2"/>
                <a:r>
                  <a:rPr lang="en-US" dirty="0"/>
                  <a:t>Variance explained by components can be calculated directly.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FDAE2-A272-3443-8AB3-A0C2A6728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45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26462"/>
      </a:dk1>
      <a:lt1>
        <a:srgbClr val="EEF2F3"/>
      </a:lt1>
      <a:dk2>
        <a:srgbClr val="005284"/>
      </a:dk2>
      <a:lt2>
        <a:srgbClr val="EEF2F3"/>
      </a:lt2>
      <a:accent1>
        <a:srgbClr val="005284"/>
      </a:accent1>
      <a:accent2>
        <a:srgbClr val="626462"/>
      </a:accent2>
      <a:accent3>
        <a:srgbClr val="02A3D2"/>
      </a:accent3>
      <a:accent4>
        <a:srgbClr val="3CAF2C"/>
      </a:accent4>
      <a:accent5>
        <a:srgbClr val="8348AD"/>
      </a:accent5>
      <a:accent6>
        <a:srgbClr val="FEFFFF"/>
      </a:accent6>
      <a:hlink>
        <a:srgbClr val="02A3D2"/>
      </a:hlink>
      <a:folHlink>
        <a:srgbClr val="C22AC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7-16x9" id="{D19EF30B-580D-E943-B644-BACB0F827E47}" vid="{E46CD562-E169-6345-803A-59930D359A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626</Words>
  <Application>Microsoft Macintosh PowerPoint</Application>
  <PresentationFormat>Widescreen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Courier</vt:lpstr>
      <vt:lpstr>Helvetica</vt:lpstr>
      <vt:lpstr>Helvetica Light</vt:lpstr>
      <vt:lpstr>Wingdings</vt:lpstr>
      <vt:lpstr>Office Theme</vt:lpstr>
      <vt:lpstr>Principal Components Analysis</vt:lpstr>
      <vt:lpstr>What are principal components?</vt:lpstr>
      <vt:lpstr>What is a linear combination (additive)?</vt:lpstr>
      <vt:lpstr>Linear Combinations of Random Variables</vt:lpstr>
      <vt:lpstr>Example Principal Components Analysis: Iris Dataset</vt:lpstr>
      <vt:lpstr>Iris Example Continued</vt:lpstr>
      <vt:lpstr>Screeplot</vt:lpstr>
      <vt:lpstr>Genomic Principal components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Components Analysis</dc:title>
  <dc:creator>Micah Thornton</dc:creator>
  <cp:lastModifiedBy>Micah Thornton</cp:lastModifiedBy>
  <cp:revision>9</cp:revision>
  <dcterms:created xsi:type="dcterms:W3CDTF">2023-06-15T18:43:03Z</dcterms:created>
  <dcterms:modified xsi:type="dcterms:W3CDTF">2023-06-20T14:18:51Z</dcterms:modified>
</cp:coreProperties>
</file>