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262" r:id="rId5"/>
    <p:sldId id="258" r:id="rId6"/>
    <p:sldId id="263" r:id="rId7"/>
    <p:sldId id="264" r:id="rId8"/>
    <p:sldId id="266" r:id="rId9"/>
    <p:sldId id="267"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Questrial" pitchFamily="2" charset="0"/>
      <p:regular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2DE2B7-48C1-41A8-ACAC-77CA51B45EC2}">
  <a:tblStyle styleId="{212DE2B7-48C1-41A8-ACAC-77CA51B45EC2}"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26ECC77-1DE3-4F0C-8638-1BA1FD406758}"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835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8142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37093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a:solidFill>
                  <a:schemeClr val="dk1"/>
                </a:solidFill>
                <a:latin typeface="Questrial"/>
                <a:ea typeface="Questrial"/>
                <a:cs typeface="Questrial"/>
                <a:sym typeface="Questrial"/>
              </a:rPr>
              <a:t>OLIST</a:t>
            </a:r>
            <a:endParaRPr sz="2000" b="1" i="0" u="none" strike="noStrike" cap="none">
              <a:solidFill>
                <a:srgbClr val="000000"/>
              </a:solidFill>
              <a:latin typeface="Questrial"/>
              <a:ea typeface="Questrial"/>
              <a:cs typeface="Questrial"/>
              <a:sym typeface="Questrial"/>
            </a:endParaRPr>
          </a:p>
        </p:txBody>
      </p:sp>
      <p:sp>
        <p:nvSpPr>
          <p:cNvPr id="111" name="Google Shape;111;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IN" dirty="0">
                <a:solidFill>
                  <a:schemeClr val="dk1"/>
                </a:solidFill>
                <a:latin typeface="Questrial"/>
                <a:ea typeface="Questrial"/>
                <a:cs typeface="Questrial"/>
                <a:sym typeface="Questrial"/>
              </a:rPr>
              <a:t>Data Science Adoption Strategy</a:t>
            </a:r>
          </a:p>
        </p:txBody>
      </p:sp>
      <p:sp>
        <p:nvSpPr>
          <p:cNvPr id="112" name="Google Shape;112;p2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b="1" dirty="0">
                <a:solidFill>
                  <a:schemeClr val="dk1"/>
                </a:solidFill>
                <a:latin typeface="Questrial"/>
                <a:ea typeface="Questrial"/>
                <a:cs typeface="Questrial"/>
                <a:sym typeface="Questrial"/>
              </a:rPr>
              <a:t>Name : Vivek Mathpal</a:t>
            </a:r>
            <a:endParaRPr b="1" dirty="0">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Questrial"/>
                <a:ea typeface="Questrial"/>
                <a:cs typeface="Questrial"/>
                <a:sym typeface="Questrial"/>
              </a:rPr>
              <a:t>Position : S</a:t>
            </a:r>
            <a:r>
              <a:rPr lang="en-IN" b="1" dirty="0">
                <a:solidFill>
                  <a:schemeClr val="dk1"/>
                </a:solidFill>
                <a:latin typeface="Questrial"/>
                <a:ea typeface="Questrial"/>
                <a:cs typeface="Questrial"/>
                <a:sym typeface="Questrial"/>
              </a:rPr>
              <a:t>o</a:t>
            </a:r>
            <a:r>
              <a:rPr lang="en" b="1" dirty="0">
                <a:solidFill>
                  <a:schemeClr val="dk1"/>
                </a:solidFill>
                <a:latin typeface="Questrial"/>
                <a:ea typeface="Questrial"/>
                <a:cs typeface="Questrial"/>
                <a:sym typeface="Questrial"/>
              </a:rPr>
              <a:t>lution Architect</a:t>
            </a:r>
            <a:endParaRPr b="1" dirty="0">
              <a:solidFill>
                <a:schemeClr val="dk1"/>
              </a:solidFill>
              <a:latin typeface="Questrial"/>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Questrial"/>
                <a:ea typeface="Questrial"/>
                <a:cs typeface="Questrial"/>
                <a:sym typeface="Questrial"/>
              </a:rPr>
              <a:t>Date : 14/07/2024</a:t>
            </a:r>
            <a:endParaRPr b="1" dirty="0">
              <a:solidFill>
                <a:schemeClr val="dk1"/>
              </a:solidFill>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7401" y="289863"/>
            <a:ext cx="7717800" cy="3366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accent1">
                    <a:lumMod val="75000"/>
                  </a:schemeClr>
                </a:solidFill>
                <a:latin typeface="Questrial"/>
                <a:ea typeface="Questrial"/>
                <a:cs typeface="Questrial"/>
                <a:sym typeface="Questrial"/>
              </a:rPr>
              <a:t>Candidate Data Science Projects</a:t>
            </a:r>
            <a:endParaRPr sz="2100" b="1" dirty="0">
              <a:solidFill>
                <a:schemeClr val="accent1">
                  <a:lumMod val="75000"/>
                </a:schemeClr>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lang="en-IN" sz="2400" b="1" i="0" u="none" strike="noStrike" cap="none" dirty="0">
              <a:solidFill>
                <a:srgbClr val="000000"/>
              </a:solidFill>
              <a:latin typeface="Questrial"/>
              <a:ea typeface="Questrial"/>
              <a:cs typeface="Questrial"/>
              <a:sym typeface="Questrial"/>
            </a:endParaRPr>
          </a:p>
        </p:txBody>
      </p:sp>
      <p:graphicFrame>
        <p:nvGraphicFramePr>
          <p:cNvPr id="4" name="Google Shape;118;p26">
            <a:extLst>
              <a:ext uri="{FF2B5EF4-FFF2-40B4-BE49-F238E27FC236}">
                <a16:creationId xmlns:a16="http://schemas.microsoft.com/office/drawing/2014/main" id="{6801BE60-1944-CB6D-1001-F70A5F57073A}"/>
              </a:ext>
            </a:extLst>
          </p:cNvPr>
          <p:cNvGraphicFramePr/>
          <p:nvPr>
            <p:extLst>
              <p:ext uri="{D42A27DB-BD31-4B8C-83A1-F6EECF244321}">
                <p14:modId xmlns:p14="http://schemas.microsoft.com/office/powerpoint/2010/main" val="3654926515"/>
              </p:ext>
            </p:extLst>
          </p:nvPr>
        </p:nvGraphicFramePr>
        <p:xfrm>
          <a:off x="67401" y="754867"/>
          <a:ext cx="9009198" cy="3999300"/>
        </p:xfrm>
        <a:graphic>
          <a:graphicData uri="http://schemas.openxmlformats.org/drawingml/2006/table">
            <a:tbl>
              <a:tblPr>
                <a:noFill/>
              </a:tblPr>
              <a:tblGrid>
                <a:gridCol w="1044006">
                  <a:extLst>
                    <a:ext uri="{9D8B030D-6E8A-4147-A177-3AD203B41FA5}">
                      <a16:colId xmlns:a16="http://schemas.microsoft.com/office/drawing/2014/main" val="20000"/>
                    </a:ext>
                  </a:extLst>
                </a:gridCol>
                <a:gridCol w="972566">
                  <a:extLst>
                    <a:ext uri="{9D8B030D-6E8A-4147-A177-3AD203B41FA5}">
                      <a16:colId xmlns:a16="http://schemas.microsoft.com/office/drawing/2014/main" val="20001"/>
                    </a:ext>
                  </a:extLst>
                </a:gridCol>
                <a:gridCol w="6992626">
                  <a:extLst>
                    <a:ext uri="{9D8B030D-6E8A-4147-A177-3AD203B41FA5}">
                      <a16:colId xmlns:a16="http://schemas.microsoft.com/office/drawing/2014/main" val="20002"/>
                    </a:ext>
                  </a:extLst>
                </a:gridCol>
              </a:tblGrid>
              <a:tr h="253497">
                <a:tc>
                  <a:txBody>
                    <a:bodyPr/>
                    <a:lstStyle/>
                    <a:p>
                      <a:pPr marL="0" marR="0" lvl="0" indent="0" algn="l" rtl="0">
                        <a:lnSpc>
                          <a:spcPct val="115000"/>
                        </a:lnSpc>
                        <a:spcBef>
                          <a:spcPts val="0"/>
                        </a:spcBef>
                        <a:spcAft>
                          <a:spcPts val="0"/>
                        </a:spcAft>
                        <a:buClr>
                          <a:srgbClr val="000000"/>
                        </a:buClr>
                        <a:buSzPts val="1000"/>
                        <a:buFont typeface="Arial"/>
                        <a:buNone/>
                      </a:pPr>
                      <a:endParaRPr sz="1000" u="none" strike="noStrike" cap="none" dirty="0">
                        <a:solidFill>
                          <a:schemeClr val="accent1">
                            <a:lumMod val="75000"/>
                          </a:schemeClr>
                        </a:solidFill>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solidFill>
                            <a:schemeClr val="accent1">
                              <a:lumMod val="75000"/>
                            </a:schemeClr>
                          </a:solidFill>
                          <a:latin typeface="Questrial"/>
                          <a:ea typeface="Questrial"/>
                          <a:cs typeface="Questrial"/>
                          <a:sym typeface="Questrial"/>
                        </a:rPr>
                        <a:t>Functional Area</a:t>
                      </a:r>
                      <a:endParaRPr sz="1000" u="none" strike="noStrike" cap="none">
                        <a:solidFill>
                          <a:schemeClr val="accent1">
                            <a:lumMod val="75000"/>
                          </a:schemeClr>
                        </a:solidFill>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solidFill>
                            <a:schemeClr val="accent1">
                              <a:lumMod val="75000"/>
                            </a:schemeClr>
                          </a:solidFill>
                          <a:latin typeface="Questrial"/>
                          <a:ea typeface="Questrial"/>
                          <a:cs typeface="Questrial"/>
                          <a:sym typeface="Questrial"/>
                        </a:rPr>
                        <a:t>Project Description</a:t>
                      </a:r>
                      <a:endParaRPr sz="1000" u="none" strike="noStrike" cap="none" dirty="0">
                        <a:solidFill>
                          <a:schemeClr val="accent1">
                            <a:lumMod val="75000"/>
                          </a:schemeClr>
                        </a:solidFill>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875317">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solidFill>
                            <a:schemeClr val="accent1">
                              <a:lumMod val="75000"/>
                            </a:schemeClr>
                          </a:solidFill>
                          <a:latin typeface="Questrial"/>
                          <a:ea typeface="Questrial"/>
                          <a:cs typeface="Questrial"/>
                          <a:sym typeface="Questrial"/>
                        </a:rPr>
                        <a:t>Project 1:</a:t>
                      </a:r>
                      <a:r>
                        <a:rPr lang="en-IN" sz="900" b="1" u="none" strike="noStrike" cap="none" dirty="0">
                          <a:solidFill>
                            <a:schemeClr val="accent1">
                              <a:lumMod val="75000"/>
                            </a:schemeClr>
                          </a:solidFill>
                          <a:latin typeface="Questrial"/>
                          <a:ea typeface="Questrial"/>
                          <a:cs typeface="Questrial"/>
                          <a:sym typeface="Questrial"/>
                        </a:rPr>
                        <a:t>Delivery Date Prediction</a:t>
                      </a:r>
                      <a:endParaRPr sz="900" b="1"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solidFill>
                            <a:schemeClr val="accent1">
                              <a:lumMod val="75000"/>
                            </a:schemeClr>
                          </a:solidFill>
                          <a:latin typeface="Questrial"/>
                          <a:ea typeface="Questrial"/>
                          <a:cs typeface="Questrial"/>
                          <a:sym typeface="Questrial"/>
                        </a:rPr>
                        <a:t>Delivery   </a:t>
                      </a:r>
                      <a:endParaRPr sz="900" b="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rgbClr val="000000"/>
                        </a:buClr>
                        <a:buSzPts val="1000"/>
                        <a:buFont typeface="Arial"/>
                        <a:buNone/>
                      </a:pPr>
                      <a:r>
                        <a:rPr lang="en-IN" sz="900" u="none" strike="noStrike" cap="none" dirty="0">
                          <a:solidFill>
                            <a:schemeClr val="accent1">
                              <a:lumMod val="75000"/>
                            </a:schemeClr>
                          </a:solidFill>
                          <a:latin typeface="Questrial"/>
                          <a:ea typeface="Questrial"/>
                          <a:cs typeface="Questrial"/>
                          <a:sym typeface="Questrial"/>
                        </a:rPr>
                        <a:t>The logistics team at OLIST uses heuristics to provide an estimated delivery date for the orders placed by the customers. It is very conservative about the delivery dates. As a result, the team is able to deliver the products much in advance. Although this is beneficial for the logistics team’s 'on time delivery' KPI, it is not favourable for the Chief Marketing Officer (CMO). The CMO has found that on average, the estimated time to deliver products that are given to customers is twice that of the actual delivery time. Such a high expected delivery time is driving away OLIST's customers. So, the CMO is looking to use ML to get a far more accurate expected delivery date.</a:t>
                      </a:r>
                    </a:p>
                    <a:p>
                      <a:pPr marL="0" marR="0" lvl="0" indent="0" algn="just" rtl="0">
                        <a:lnSpc>
                          <a:spcPct val="115000"/>
                        </a:lnSpc>
                        <a:spcBef>
                          <a:spcPts val="0"/>
                        </a:spcBef>
                        <a:spcAft>
                          <a:spcPts val="0"/>
                        </a:spcAft>
                        <a:buClr>
                          <a:srgbClr val="000000"/>
                        </a:buClr>
                        <a:buSzPts val="1000"/>
                        <a:buFont typeface="Arial"/>
                        <a:buNone/>
                      </a:pPr>
                      <a:r>
                        <a:rPr lang="en-IN" sz="900" u="none" strike="noStrike" cap="none" dirty="0">
                          <a:solidFill>
                            <a:schemeClr val="accent1">
                              <a:lumMod val="75000"/>
                            </a:schemeClr>
                          </a:solidFill>
                          <a:latin typeface="Questrial"/>
                          <a:ea typeface="Questrial"/>
                          <a:cs typeface="Questrial"/>
                          <a:sym typeface="Questrial"/>
                        </a:rPr>
                        <a:t>Accurately predicting delivery dates has many benefits; the first and the most obvious one is customer delight. Receiving a delivery on the expected data not only gives customers happiness but also keeps the business competitive. Making accurate date predictions will also set the right expectation with the delivery team, to have tighter control over inventory management and last mile delivery.</a:t>
                      </a:r>
                      <a:endParaRPr sz="9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solidFill>
                            <a:schemeClr val="accent1">
                              <a:lumMod val="75000"/>
                            </a:schemeClr>
                          </a:solidFill>
                          <a:latin typeface="Questrial"/>
                          <a:ea typeface="Questrial"/>
                          <a:cs typeface="Questrial"/>
                          <a:sym typeface="Questrial"/>
                        </a:rPr>
                        <a:t>Project 2:</a:t>
                      </a:r>
                      <a:endParaRPr sz="900" b="1" u="none" strike="noStrike" cap="none" dirty="0">
                        <a:solidFill>
                          <a:schemeClr val="accent1">
                            <a:lumMod val="75000"/>
                          </a:schemeClr>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solidFill>
                            <a:schemeClr val="accent1">
                              <a:lumMod val="75000"/>
                            </a:schemeClr>
                          </a:solidFill>
                          <a:latin typeface="Questrial"/>
                          <a:ea typeface="Questrial"/>
                          <a:cs typeface="Questrial"/>
                          <a:sym typeface="Questrial"/>
                        </a:rPr>
                        <a:t>Sentiment Analysis</a:t>
                      </a:r>
                      <a:endParaRPr sz="900" b="1"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solidFill>
                            <a:schemeClr val="accent1">
                              <a:lumMod val="75000"/>
                            </a:schemeClr>
                          </a:solidFill>
                          <a:latin typeface="Questrial"/>
                          <a:ea typeface="Questrial"/>
                          <a:cs typeface="Questrial"/>
                          <a:sym typeface="Questrial"/>
                        </a:rPr>
                        <a:t>Customer service</a:t>
                      </a:r>
                      <a:endParaRPr sz="900" b="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rgbClr val="000000"/>
                        </a:buClr>
                        <a:buSzPts val="1000"/>
                        <a:buFont typeface="Arial"/>
                        <a:buNone/>
                      </a:pPr>
                      <a:r>
                        <a:rPr lang="en-IN" sz="900" u="none" strike="noStrike" cap="none" dirty="0">
                          <a:solidFill>
                            <a:schemeClr val="accent1">
                              <a:lumMod val="75000"/>
                            </a:schemeClr>
                          </a:solidFill>
                          <a:latin typeface="Questrial"/>
                          <a:ea typeface="Questrial"/>
                          <a:cs typeface="Questrial"/>
                          <a:sym typeface="Questrial"/>
                        </a:rPr>
                        <a:t>The Chief Marketing Officer at OLIST wants to understand the experience of the customers based on the reviews received after the delivery of the orders. He also wants to identify the areas of improvement based on these reviews. He has heard that NLP can be used for sentiment analysis. However, he is also cognizant of the fact that the customer reviews are written in Portuguese, whereas NLP algorithms are not so sophisticated in Portuguese.</a:t>
                      </a:r>
                    </a:p>
                    <a:p>
                      <a:pPr marL="0" marR="0" lvl="0" indent="0" algn="just" rtl="0">
                        <a:lnSpc>
                          <a:spcPct val="115000"/>
                        </a:lnSpc>
                        <a:spcBef>
                          <a:spcPts val="0"/>
                        </a:spcBef>
                        <a:spcAft>
                          <a:spcPts val="0"/>
                        </a:spcAft>
                        <a:buClr>
                          <a:srgbClr val="000000"/>
                        </a:buClr>
                        <a:buSzPts val="1000"/>
                        <a:buFont typeface="Arial"/>
                        <a:buNone/>
                      </a:pPr>
                      <a:r>
                        <a:rPr lang="en-IN" sz="900" u="none" strike="noStrike" cap="none" dirty="0">
                          <a:solidFill>
                            <a:schemeClr val="accent1">
                              <a:lumMod val="75000"/>
                            </a:schemeClr>
                          </a:solidFill>
                          <a:latin typeface="Questrial"/>
                          <a:ea typeface="Questrial"/>
                          <a:cs typeface="Questrial"/>
                          <a:sym typeface="Questrial"/>
                        </a:rPr>
                        <a:t>Customer sentiment is an intangible but important resource any business has. Like any other resource sentiment, it needs to be managed. There are multiple ways of performing sentiment analysis, but this use case relates to using customer reviews to identify the customers that are happy with OLIST and the ones that are not happy with it. Once the customers are identified, you can think of different ways to manage their sentiment or exploit it.</a:t>
                      </a:r>
                      <a:endParaRPr sz="9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91953">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solidFill>
                            <a:schemeClr val="accent1">
                              <a:lumMod val="75000"/>
                            </a:schemeClr>
                          </a:solidFill>
                          <a:latin typeface="Questrial"/>
                          <a:ea typeface="Questrial"/>
                          <a:cs typeface="Questrial"/>
                          <a:sym typeface="Questrial"/>
                        </a:rPr>
                        <a:t>Project 3:</a:t>
                      </a:r>
                      <a:endParaRPr sz="900" b="1" u="none" strike="noStrike" cap="none" dirty="0">
                        <a:solidFill>
                          <a:schemeClr val="accent1">
                            <a:lumMod val="75000"/>
                          </a:schemeClr>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solidFill>
                            <a:schemeClr val="accent1">
                              <a:lumMod val="75000"/>
                            </a:schemeClr>
                          </a:solidFill>
                          <a:latin typeface="Questrial"/>
                          <a:ea typeface="Questrial"/>
                          <a:cs typeface="Questrial"/>
                          <a:sym typeface="Questrial"/>
                        </a:rPr>
                        <a:t>Customer Churn</a:t>
                      </a:r>
                      <a:endParaRPr sz="900" b="1"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900" b="0" u="none" strike="noStrike" cap="none" dirty="0">
                          <a:solidFill>
                            <a:schemeClr val="accent1">
                              <a:lumMod val="75000"/>
                            </a:schemeClr>
                          </a:solidFill>
                          <a:latin typeface="Questrial"/>
                          <a:ea typeface="Questrial"/>
                          <a:cs typeface="Questrial"/>
                          <a:sym typeface="Questrial"/>
                        </a:rPr>
                        <a:t>Marketing </a:t>
                      </a:r>
                      <a:endParaRPr sz="900" b="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rgbClr val="000000"/>
                        </a:buClr>
                        <a:buSzPts val="1000"/>
                        <a:buFont typeface="Arial"/>
                        <a:buNone/>
                      </a:pPr>
                      <a:r>
                        <a:rPr lang="en-US" sz="900" u="none" strike="noStrike" cap="none" dirty="0">
                          <a:solidFill>
                            <a:schemeClr val="accent1">
                              <a:lumMod val="75000"/>
                            </a:schemeClr>
                          </a:solidFill>
                          <a:latin typeface="Questrial"/>
                          <a:ea typeface="Questrial"/>
                          <a:cs typeface="Questrial"/>
                          <a:sym typeface="Questrial"/>
                        </a:rPr>
                        <a:t>Customer churn is a critical metric for a CMO at an e-commerce company. Olist wants to develop customer churn models to identify 'at-risk' customers so that appropriate retention strategies can be built. This will provide insights into the factors driving customer churn, thus reinforcing its retention efforts.</a:t>
                      </a:r>
                    </a:p>
                    <a:p>
                      <a:pPr marL="0" marR="0" lvl="0" indent="0" algn="just" rtl="0">
                        <a:lnSpc>
                          <a:spcPct val="115000"/>
                        </a:lnSpc>
                        <a:spcBef>
                          <a:spcPts val="0"/>
                        </a:spcBef>
                        <a:spcAft>
                          <a:spcPts val="0"/>
                        </a:spcAft>
                        <a:buClr>
                          <a:srgbClr val="000000"/>
                        </a:buClr>
                        <a:buSzPts val="1000"/>
                        <a:buFont typeface="Arial"/>
                        <a:buNone/>
                      </a:pPr>
                      <a:r>
                        <a:rPr lang="en-IN" sz="900" u="none" strike="noStrike" cap="none" dirty="0">
                          <a:solidFill>
                            <a:schemeClr val="accent1">
                              <a:lumMod val="75000"/>
                            </a:schemeClr>
                          </a:solidFill>
                          <a:latin typeface="Questrial"/>
                          <a:ea typeface="Questrial"/>
                          <a:cs typeface="Questrial"/>
                          <a:sym typeface="Questrial"/>
                        </a:rPr>
                        <a:t>Maintaining a large customer base is an important way of increasing revenue. However, as it happens in many businesses, customers tend to move between e-commerce companies. To prevent customers from constantly migrating, the company has built a churn model. The model is used to identify the customers who are likely to migrate. Now, the company wants to come up with a strategy to prevent churn.</a:t>
                      </a:r>
                      <a:endParaRPr sz="9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7401" y="289863"/>
            <a:ext cx="7717800" cy="3366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accent1">
                    <a:lumMod val="75000"/>
                  </a:schemeClr>
                </a:solidFill>
                <a:latin typeface="Questrial"/>
                <a:ea typeface="Questrial"/>
                <a:cs typeface="Questrial"/>
                <a:sym typeface="Questrial"/>
              </a:rPr>
              <a:t>Candidate Data Science Projects</a:t>
            </a:r>
            <a:endParaRPr sz="2100" b="1" dirty="0">
              <a:solidFill>
                <a:schemeClr val="accent1">
                  <a:lumMod val="75000"/>
                </a:schemeClr>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lang="en-IN" sz="2400" b="1" i="0" u="none" strike="noStrike" cap="none" dirty="0">
              <a:solidFill>
                <a:srgbClr val="000000"/>
              </a:solidFill>
              <a:latin typeface="Questrial"/>
              <a:ea typeface="Questrial"/>
              <a:cs typeface="Questrial"/>
              <a:sym typeface="Questrial"/>
            </a:endParaRPr>
          </a:p>
        </p:txBody>
      </p:sp>
      <p:graphicFrame>
        <p:nvGraphicFramePr>
          <p:cNvPr id="4" name="Google Shape;118;p26">
            <a:extLst>
              <a:ext uri="{FF2B5EF4-FFF2-40B4-BE49-F238E27FC236}">
                <a16:creationId xmlns:a16="http://schemas.microsoft.com/office/drawing/2014/main" id="{6801BE60-1944-CB6D-1001-F70A5F57073A}"/>
              </a:ext>
            </a:extLst>
          </p:cNvPr>
          <p:cNvGraphicFramePr/>
          <p:nvPr>
            <p:extLst>
              <p:ext uri="{D42A27DB-BD31-4B8C-83A1-F6EECF244321}">
                <p14:modId xmlns:p14="http://schemas.microsoft.com/office/powerpoint/2010/main" val="2888910413"/>
              </p:ext>
            </p:extLst>
          </p:nvPr>
        </p:nvGraphicFramePr>
        <p:xfrm>
          <a:off x="67401" y="754867"/>
          <a:ext cx="9009198" cy="4157034"/>
        </p:xfrm>
        <a:graphic>
          <a:graphicData uri="http://schemas.openxmlformats.org/drawingml/2006/table">
            <a:tbl>
              <a:tblPr>
                <a:noFill/>
              </a:tblPr>
              <a:tblGrid>
                <a:gridCol w="1044006">
                  <a:extLst>
                    <a:ext uri="{9D8B030D-6E8A-4147-A177-3AD203B41FA5}">
                      <a16:colId xmlns:a16="http://schemas.microsoft.com/office/drawing/2014/main" val="20000"/>
                    </a:ext>
                  </a:extLst>
                </a:gridCol>
                <a:gridCol w="972566">
                  <a:extLst>
                    <a:ext uri="{9D8B030D-6E8A-4147-A177-3AD203B41FA5}">
                      <a16:colId xmlns:a16="http://schemas.microsoft.com/office/drawing/2014/main" val="20001"/>
                    </a:ext>
                  </a:extLst>
                </a:gridCol>
                <a:gridCol w="6992626">
                  <a:extLst>
                    <a:ext uri="{9D8B030D-6E8A-4147-A177-3AD203B41FA5}">
                      <a16:colId xmlns:a16="http://schemas.microsoft.com/office/drawing/2014/main" val="20002"/>
                    </a:ext>
                  </a:extLst>
                </a:gridCol>
              </a:tblGrid>
              <a:tr h="253497">
                <a:tc>
                  <a:txBody>
                    <a:bodyPr/>
                    <a:lstStyle/>
                    <a:p>
                      <a:pPr marL="0" marR="0" lvl="0" indent="0" algn="l" rtl="0">
                        <a:lnSpc>
                          <a:spcPct val="115000"/>
                        </a:lnSpc>
                        <a:spcBef>
                          <a:spcPts val="0"/>
                        </a:spcBef>
                        <a:spcAft>
                          <a:spcPts val="0"/>
                        </a:spcAft>
                        <a:buClr>
                          <a:srgbClr val="000000"/>
                        </a:buClr>
                        <a:buSzPts val="1000"/>
                        <a:buFont typeface="Arial"/>
                        <a:buNone/>
                      </a:pPr>
                      <a:endParaRPr sz="1000" u="none" strike="noStrike" cap="none" dirty="0">
                        <a:solidFill>
                          <a:schemeClr val="accent1">
                            <a:lumMod val="75000"/>
                          </a:schemeClr>
                        </a:solidFill>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solidFill>
                            <a:schemeClr val="accent1">
                              <a:lumMod val="75000"/>
                            </a:schemeClr>
                          </a:solidFill>
                          <a:latin typeface="Questrial"/>
                          <a:ea typeface="Questrial"/>
                          <a:cs typeface="Questrial"/>
                          <a:sym typeface="Questrial"/>
                        </a:rPr>
                        <a:t>Functional Area</a:t>
                      </a:r>
                      <a:endParaRPr sz="1000" u="none" strike="noStrike" cap="none">
                        <a:solidFill>
                          <a:schemeClr val="accent1">
                            <a:lumMod val="75000"/>
                          </a:schemeClr>
                        </a:solidFill>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solidFill>
                            <a:schemeClr val="accent1">
                              <a:lumMod val="75000"/>
                            </a:schemeClr>
                          </a:solidFill>
                          <a:latin typeface="Questrial"/>
                          <a:ea typeface="Questrial"/>
                          <a:cs typeface="Questrial"/>
                          <a:sym typeface="Questrial"/>
                        </a:rPr>
                        <a:t>Project Description</a:t>
                      </a:r>
                      <a:endParaRPr sz="1000" u="none" strike="noStrike" cap="none" dirty="0">
                        <a:solidFill>
                          <a:schemeClr val="accent1">
                            <a:lumMod val="75000"/>
                          </a:schemeClr>
                        </a:solidFill>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solidFill>
                            <a:schemeClr val="accent1">
                              <a:lumMod val="75000"/>
                            </a:schemeClr>
                          </a:solidFill>
                          <a:latin typeface="Questrial"/>
                          <a:ea typeface="Questrial"/>
                          <a:cs typeface="Questrial"/>
                          <a:sym typeface="Questrial"/>
                        </a:rPr>
                        <a:t>Project 4:</a:t>
                      </a:r>
                      <a:endParaRPr sz="900" b="1" u="none" strike="noStrike" cap="none" dirty="0">
                        <a:solidFill>
                          <a:schemeClr val="accent1">
                            <a:lumMod val="75000"/>
                          </a:schemeClr>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solidFill>
                            <a:schemeClr val="accent1">
                              <a:lumMod val="75000"/>
                            </a:schemeClr>
                          </a:solidFill>
                          <a:latin typeface="Questrial"/>
                          <a:ea typeface="Questrial"/>
                          <a:cs typeface="Questrial"/>
                          <a:sym typeface="Questrial"/>
                        </a:rPr>
                        <a:t>Customer Acquisition Cost Optimisation</a:t>
                      </a:r>
                      <a:endParaRPr sz="900" b="1"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solidFill>
                            <a:schemeClr val="accent1">
                              <a:lumMod val="75000"/>
                            </a:schemeClr>
                          </a:solidFill>
                          <a:latin typeface="Questrial"/>
                          <a:ea typeface="Questrial"/>
                          <a:cs typeface="Questrial"/>
                          <a:sym typeface="Questrial"/>
                        </a:rPr>
                        <a:t>S</a:t>
                      </a:r>
                      <a:r>
                        <a:rPr lang="en" sz="900" b="0" u="none" strike="noStrike" cap="none" dirty="0">
                          <a:solidFill>
                            <a:schemeClr val="accent1">
                              <a:lumMod val="75000"/>
                            </a:schemeClr>
                          </a:solidFill>
                          <a:latin typeface="Questrial"/>
                          <a:ea typeface="Questrial"/>
                          <a:cs typeface="Questrial"/>
                          <a:sym typeface="Questrial"/>
                        </a:rPr>
                        <a:t>ales/Marketing</a:t>
                      </a:r>
                      <a:endParaRPr sz="900" b="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rgbClr val="000000"/>
                        </a:buClr>
                        <a:buSzPts val="1000"/>
                        <a:buFont typeface="Arial"/>
                        <a:buNone/>
                      </a:pPr>
                      <a:r>
                        <a:rPr lang="en-IN" sz="900" u="none" strike="noStrike" cap="none" dirty="0">
                          <a:solidFill>
                            <a:schemeClr val="accent1">
                              <a:lumMod val="75000"/>
                            </a:schemeClr>
                          </a:solidFill>
                          <a:latin typeface="Questrial"/>
                          <a:ea typeface="Questrial"/>
                          <a:cs typeface="Questrial"/>
                          <a:sym typeface="Questrial"/>
                        </a:rPr>
                        <a:t>The Marketing team at OLIST runs multiple promotional campaigns to acquire new customers. However, the CFO believes that the marketing team is burning significant cash by offering deep discounts on products and other benefits, which is inflating the customer acquisition cost. The CFO wants to initiate a new process to measure the effectiveness of the acquisition campaigns by comparing them against the lifetime value of customers.</a:t>
                      </a:r>
                    </a:p>
                    <a:p>
                      <a:pPr marL="0" marR="0" lvl="0" indent="0" algn="just" rtl="0">
                        <a:lnSpc>
                          <a:spcPct val="115000"/>
                        </a:lnSpc>
                        <a:spcBef>
                          <a:spcPts val="0"/>
                        </a:spcBef>
                        <a:spcAft>
                          <a:spcPts val="0"/>
                        </a:spcAft>
                        <a:buClr>
                          <a:srgbClr val="000000"/>
                        </a:buClr>
                        <a:buSzPts val="1000"/>
                        <a:buFont typeface="Arial"/>
                        <a:buNone/>
                      </a:pPr>
                      <a:r>
                        <a:rPr lang="en-IN" sz="900" u="none" strike="noStrike" cap="none" dirty="0">
                          <a:solidFill>
                            <a:schemeClr val="accent1">
                              <a:lumMod val="75000"/>
                            </a:schemeClr>
                          </a:solidFill>
                          <a:latin typeface="Questrial"/>
                          <a:ea typeface="Questrial"/>
                          <a:cs typeface="Questrial"/>
                          <a:sym typeface="Questrial"/>
                        </a:rPr>
                        <a:t>Another way of increasing revenue is to gain more customers. The money that a company spends on getting one customer is called the acquisition cost. For instance, suppose OLIST has to spend 30 BR to acquire one customer. In this case, 30 Brazilian Real (BR) is the acquisition cost of the customer. Obviously, it would be worth spending the 30 BR only if the customer generates more than 30 BR of lifetime revenue. So, the company wants to solve this optimisation problem.</a:t>
                      </a:r>
                      <a:endParaRPr sz="9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solidFill>
                            <a:schemeClr val="accent1">
                              <a:lumMod val="75000"/>
                            </a:schemeClr>
                          </a:solidFill>
                          <a:latin typeface="Questrial"/>
                          <a:ea typeface="Questrial"/>
                          <a:cs typeface="Questrial"/>
                          <a:sym typeface="Questrial"/>
                        </a:rPr>
                        <a:t>Project 5:</a:t>
                      </a: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solidFill>
                            <a:schemeClr val="accent1">
                              <a:lumMod val="75000"/>
                            </a:schemeClr>
                          </a:solidFill>
                          <a:latin typeface="Questrial"/>
                          <a:ea typeface="Questrial"/>
                          <a:cs typeface="Questrial"/>
                          <a:sym typeface="Questrial"/>
                        </a:rPr>
                        <a:t>Fraud Detection</a:t>
                      </a:r>
                      <a:endParaRPr sz="900" b="1"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US" sz="900" b="0" u="none" strike="noStrike" cap="none" dirty="0">
                          <a:solidFill>
                            <a:schemeClr val="accent1">
                              <a:lumMod val="75000"/>
                            </a:schemeClr>
                          </a:solidFill>
                          <a:latin typeface="Questrial"/>
                          <a:ea typeface="Questrial"/>
                          <a:cs typeface="Questrial"/>
                          <a:sym typeface="Questrial"/>
                        </a:rPr>
                        <a:t>Fraud Prevention</a:t>
                      </a:r>
                      <a:endParaRPr sz="900" b="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rgbClr val="000000"/>
                        </a:buClr>
                        <a:buSzPts val="1000"/>
                        <a:buFont typeface="Arial"/>
                        <a:buNone/>
                      </a:pPr>
                      <a:r>
                        <a:rPr lang="en-IN" sz="900" u="none" strike="noStrike" cap="none" dirty="0">
                          <a:solidFill>
                            <a:schemeClr val="accent1">
                              <a:lumMod val="75000"/>
                            </a:schemeClr>
                          </a:solidFill>
                          <a:latin typeface="Questrial"/>
                          <a:ea typeface="Questrial"/>
                          <a:cs typeface="Questrial"/>
                          <a:sym typeface="Questrial"/>
                        </a:rPr>
                        <a:t>Fraud is one of the most challenging areas to deal with in the e-commerce industry, as it can result in huge financial losses. There can be fraud in the areas of merchant identity, advanced fee, wire transfer scams, chargeback transactions, etc. The CFO wants to use the power of analytics to identify fraudulent transactions so as to help guard the organisation against such actions.</a:t>
                      </a:r>
                    </a:p>
                    <a:p>
                      <a:pPr marL="0" marR="0" lvl="0" indent="0" algn="just" rtl="0">
                        <a:lnSpc>
                          <a:spcPct val="115000"/>
                        </a:lnSpc>
                        <a:spcBef>
                          <a:spcPts val="0"/>
                        </a:spcBef>
                        <a:spcAft>
                          <a:spcPts val="0"/>
                        </a:spcAft>
                        <a:buClr>
                          <a:srgbClr val="000000"/>
                        </a:buClr>
                        <a:buSzPts val="1000"/>
                        <a:buFont typeface="Arial"/>
                        <a:buNone/>
                      </a:pPr>
                      <a:endParaRPr lang="en-IN" sz="900" u="none" strike="noStrike" cap="none" dirty="0">
                        <a:solidFill>
                          <a:schemeClr val="accent1">
                            <a:lumMod val="75000"/>
                          </a:schemeClr>
                        </a:solidFill>
                        <a:latin typeface="Questrial"/>
                        <a:ea typeface="Questrial"/>
                        <a:cs typeface="Questrial"/>
                        <a:sym typeface="Questrial"/>
                      </a:endParaRPr>
                    </a:p>
                    <a:p>
                      <a:pPr marL="0" marR="0" lvl="0" indent="0" algn="just" rtl="0">
                        <a:lnSpc>
                          <a:spcPct val="115000"/>
                        </a:lnSpc>
                        <a:spcBef>
                          <a:spcPts val="0"/>
                        </a:spcBef>
                        <a:spcAft>
                          <a:spcPts val="0"/>
                        </a:spcAft>
                        <a:buClr>
                          <a:srgbClr val="000000"/>
                        </a:buClr>
                        <a:buSzPts val="1000"/>
                        <a:buFont typeface="Arial"/>
                        <a:buNone/>
                      </a:pPr>
                      <a:r>
                        <a:rPr lang="en-IN" sz="900" u="none" strike="noStrike" cap="none" dirty="0">
                          <a:solidFill>
                            <a:schemeClr val="accent1">
                              <a:lumMod val="75000"/>
                            </a:schemeClr>
                          </a:solidFill>
                          <a:latin typeface="Questrial"/>
                          <a:ea typeface="Questrial"/>
                          <a:cs typeface="Questrial"/>
                          <a:sym typeface="Questrial"/>
                        </a:rPr>
                        <a:t>E-commerce marketplaces are a platform that brings together sellers and buyers. Any fraud that happens between independent sellers and buyers will harm the company’s image. The harm caused will have a direct impact on the revenue of the company.</a:t>
                      </a:r>
                      <a:endParaRPr sz="9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832896606"/>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US" sz="900" b="1" u="none" strike="noStrike" cap="none" dirty="0">
                          <a:solidFill>
                            <a:schemeClr val="accent1">
                              <a:lumMod val="75000"/>
                            </a:schemeClr>
                          </a:solidFill>
                          <a:latin typeface="Questrial"/>
                          <a:ea typeface="Questrial"/>
                          <a:cs typeface="Questrial"/>
                          <a:sym typeface="Questrial"/>
                        </a:rPr>
                        <a:t>Project 6 : Price Optimization</a:t>
                      </a:r>
                      <a:endParaRPr sz="900" b="1"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15000"/>
                        </a:lnSpc>
                        <a:spcBef>
                          <a:spcPts val="0"/>
                        </a:spcBef>
                        <a:spcAft>
                          <a:spcPts val="0"/>
                        </a:spcAft>
                        <a:buClr>
                          <a:srgbClr val="000000"/>
                        </a:buClr>
                        <a:buSzPts val="1000"/>
                        <a:buFont typeface="Arial"/>
                        <a:buNone/>
                        <a:tabLst/>
                        <a:defRPr/>
                      </a:pPr>
                      <a:r>
                        <a:rPr lang="en-IN" sz="900" b="0" u="none" strike="noStrike" cap="none" dirty="0">
                          <a:solidFill>
                            <a:schemeClr val="accent1">
                              <a:lumMod val="75000"/>
                            </a:schemeClr>
                          </a:solidFill>
                          <a:latin typeface="Questrial"/>
                          <a:ea typeface="Questrial"/>
                          <a:cs typeface="Questrial"/>
                          <a:sym typeface="Questrial"/>
                        </a:rPr>
                        <a:t>Sales/Marketing</a:t>
                      </a:r>
                    </a:p>
                    <a:p>
                      <a:pPr marL="0" marR="0" lvl="0" indent="0" algn="ctr" rtl="0">
                        <a:lnSpc>
                          <a:spcPct val="115000"/>
                        </a:lnSpc>
                        <a:spcBef>
                          <a:spcPts val="0"/>
                        </a:spcBef>
                        <a:spcAft>
                          <a:spcPts val="0"/>
                        </a:spcAft>
                        <a:buClr>
                          <a:srgbClr val="000000"/>
                        </a:buClr>
                        <a:buSzPts val="1000"/>
                        <a:buFont typeface="Arial"/>
                        <a:buNone/>
                      </a:pPr>
                      <a:endParaRPr sz="900" b="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rgbClr val="000000"/>
                        </a:buClr>
                        <a:buSzPts val="1000"/>
                        <a:buFont typeface="Arial"/>
                        <a:buNone/>
                      </a:pPr>
                      <a:r>
                        <a:rPr lang="en-IN" sz="900" b="0" i="0" u="none" strike="noStrike" cap="none" dirty="0">
                          <a:solidFill>
                            <a:schemeClr val="accent1">
                              <a:lumMod val="75000"/>
                            </a:schemeClr>
                          </a:solidFill>
                          <a:latin typeface="Questrial"/>
                          <a:ea typeface="Questrial"/>
                          <a:cs typeface="Questrial"/>
                          <a:sym typeface="Arial"/>
                        </a:rPr>
                        <a:t>Pricing is one of the most important aspects of business for an e-commerce organisation. It has a direct and profound impact on revenue, sales, profit and demand. Price optimisation is performed using a number of factors such as the location, the attitude of the customer, competitor’s pricing, etc. And, the data science algorithm predicts the customer’s segmentation to develop a response to the change in price. The OLIST sales team wants to build a price optimisation algorithm so as to maximise sales and revenue.</a:t>
                      </a:r>
                      <a:br>
                        <a:rPr lang="en-IN" sz="900" b="0" i="0" u="none" strike="noStrike" cap="none" dirty="0">
                          <a:solidFill>
                            <a:schemeClr val="accent1">
                              <a:lumMod val="75000"/>
                            </a:schemeClr>
                          </a:solidFill>
                          <a:latin typeface="Questrial"/>
                          <a:ea typeface="Questrial"/>
                          <a:cs typeface="Questrial"/>
                          <a:sym typeface="Arial"/>
                        </a:rPr>
                      </a:br>
                      <a:br>
                        <a:rPr lang="en-IN" sz="900" b="0" i="0" u="none" strike="noStrike" cap="none" dirty="0">
                          <a:solidFill>
                            <a:schemeClr val="accent1">
                              <a:lumMod val="75000"/>
                            </a:schemeClr>
                          </a:solidFill>
                          <a:latin typeface="Questrial"/>
                          <a:ea typeface="Questrial"/>
                          <a:cs typeface="Questrial"/>
                          <a:sym typeface="Arial"/>
                        </a:rPr>
                      </a:br>
                      <a:r>
                        <a:rPr lang="en-IN" sz="900" b="0" i="0" u="none" strike="noStrike" cap="none" dirty="0">
                          <a:solidFill>
                            <a:schemeClr val="accent1">
                              <a:lumMod val="75000"/>
                            </a:schemeClr>
                          </a:solidFill>
                          <a:latin typeface="Questrial"/>
                          <a:ea typeface="Questrial"/>
                          <a:cs typeface="Questrial"/>
                          <a:sym typeface="Arial"/>
                        </a:rPr>
                        <a:t>Similar to acquisition cost optimisation, price optimisation is also a balancing act. There are multiple factors that go into deciding the price of a product such that a customer is most likely to buy it. If the product is priced high, then the probability of selling the product is low but the profit generated is high. On the other hand, if the price is low, then the probability of selling the product is high but the profit generated is low. Moreover, the probability of selling a product is dependent on multiple factors such as customer segments and special occasions.</a:t>
                      </a:r>
                      <a:endParaRPr sz="900" b="0" i="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55357065"/>
                  </a:ext>
                </a:extLst>
              </a:tr>
            </a:tbl>
          </a:graphicData>
        </a:graphic>
      </p:graphicFrame>
    </p:spTree>
    <p:extLst>
      <p:ext uri="{BB962C8B-B14F-4D97-AF65-F5344CB8AC3E}">
        <p14:creationId xmlns:p14="http://schemas.microsoft.com/office/powerpoint/2010/main" val="23996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7"/>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24" name="Google Shape;124;p27"/>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25" name="Google Shape;125;p27"/>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26" name="Google Shape;126;p27"/>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27" name="Google Shape;127;p27"/>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dirty="0">
                <a:latin typeface="Avenir Book" panose="02000503020000020003" pitchFamily="2" charset="0"/>
                <a:ea typeface="Questrial"/>
                <a:cs typeface="Questrial"/>
                <a:sym typeface="Questrial"/>
              </a:rPr>
              <a:t>Strategic Value</a:t>
            </a:r>
            <a:endParaRPr sz="1300" b="1" dirty="0">
              <a:latin typeface="Avenir Book" panose="02000503020000020003" pitchFamily="2" charset="0"/>
              <a:ea typeface="Questrial"/>
              <a:cs typeface="Questrial"/>
              <a:sym typeface="Questrial"/>
            </a:endParaRPr>
          </a:p>
        </p:txBody>
      </p:sp>
      <p:sp>
        <p:nvSpPr>
          <p:cNvPr id="128" name="Google Shape;128;p27"/>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Feasibility + Complexity</a:t>
            </a:r>
            <a:endParaRPr b="1" dirty="0">
              <a:latin typeface="Avenir Book" panose="02000503020000020003" pitchFamily="2" charset="0"/>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b="1" dirty="0">
              <a:latin typeface="Avenir Book" panose="02000503020000020003" pitchFamily="2" charset="0"/>
              <a:ea typeface="Questrial"/>
              <a:cs typeface="Questrial"/>
              <a:sym typeface="Questrial"/>
            </a:endParaRPr>
          </a:p>
        </p:txBody>
      </p:sp>
      <p:sp>
        <p:nvSpPr>
          <p:cNvPr id="129" name="Google Shape;129;p27"/>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HIGH</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0" name="Google Shape;130;p27"/>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LOW</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1" name="Google Shape;131;p27"/>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LOW</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2" name="Google Shape;132;p2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dirty="0">
                <a:solidFill>
                  <a:schemeClr val="dk1"/>
                </a:solidFill>
                <a:latin typeface="Avenir Book" panose="02000503020000020003" pitchFamily="2" charset="0"/>
                <a:ea typeface="Questrial"/>
                <a:cs typeface="Questrial"/>
                <a:sym typeface="Questrial"/>
              </a:rPr>
              <a:t>C</a:t>
            </a:r>
            <a:r>
              <a:rPr lang="en" sz="1200" i="0" u="none" strike="noStrike" cap="none" dirty="0">
                <a:solidFill>
                  <a:schemeClr val="dk1"/>
                </a:solidFill>
                <a:latin typeface="Avenir Book" panose="02000503020000020003" pitchFamily="2" charset="0"/>
                <a:ea typeface="Questrial"/>
                <a:cs typeface="Questrial"/>
                <a:sym typeface="Questrial"/>
              </a:rPr>
              <a:t>omplete the Data Science Opportunity Matrix below by modeling each of the six projects in terms of feasibility</a:t>
            </a:r>
            <a:r>
              <a:rPr lang="en" sz="1200" dirty="0">
                <a:solidFill>
                  <a:schemeClr val="dk1"/>
                </a:solidFill>
                <a:latin typeface="Avenir Book" panose="02000503020000020003" pitchFamily="2" charset="0"/>
                <a:ea typeface="Questrial"/>
                <a:cs typeface="Questrial"/>
                <a:sym typeface="Questrial"/>
              </a:rPr>
              <a:t>, complexity, strategic and</a:t>
            </a:r>
            <a:r>
              <a:rPr lang="en" sz="1200" i="0" u="none" strike="noStrike" cap="none" dirty="0">
                <a:solidFill>
                  <a:schemeClr val="dk1"/>
                </a:solidFill>
                <a:latin typeface="Avenir Book" panose="02000503020000020003" pitchFamily="2" charset="0"/>
                <a:ea typeface="Questrial"/>
                <a:cs typeface="Questrial"/>
                <a:sym typeface="Questrial"/>
              </a:rPr>
              <a:t> business value impact</a:t>
            </a:r>
            <a:r>
              <a:rPr lang="en" sz="1200" dirty="0">
                <a:solidFill>
                  <a:schemeClr val="dk1"/>
                </a:solidFill>
                <a:latin typeface="Avenir Book" panose="02000503020000020003" pitchFamily="2" charset="0"/>
                <a:ea typeface="Questrial"/>
                <a:cs typeface="Questrial"/>
                <a:sym typeface="Questrial"/>
              </a:rPr>
              <a:t>.</a:t>
            </a:r>
            <a:endParaRPr sz="1500" i="0" u="none" strike="noStrike" cap="none" dirty="0">
              <a:solidFill>
                <a:srgbClr val="000000"/>
              </a:solidFill>
              <a:latin typeface="Avenir Book" panose="02000503020000020003" pitchFamily="2" charset="0"/>
              <a:ea typeface="Questrial"/>
              <a:cs typeface="Questrial"/>
              <a:sym typeface="Questrial"/>
            </a:endParaRPr>
          </a:p>
        </p:txBody>
      </p:sp>
      <p:graphicFrame>
        <p:nvGraphicFramePr>
          <p:cNvPr id="133" name="Google Shape;133;p27"/>
          <p:cNvGraphicFramePr/>
          <p:nvPr/>
        </p:nvGraphicFramePr>
        <p:xfrm>
          <a:off x="6425100" y="1348612"/>
          <a:ext cx="2791700" cy="1018670"/>
        </p:xfrm>
        <a:graphic>
          <a:graphicData uri="http://schemas.openxmlformats.org/drawingml/2006/table">
            <a:tbl>
              <a:tblPr>
                <a:noFill/>
              </a:tblPr>
              <a:tblGrid>
                <a:gridCol w="614925">
                  <a:extLst>
                    <a:ext uri="{9D8B030D-6E8A-4147-A177-3AD203B41FA5}">
                      <a16:colId xmlns:a16="http://schemas.microsoft.com/office/drawing/2014/main" val="20000"/>
                    </a:ext>
                  </a:extLst>
                </a:gridCol>
                <a:gridCol w="2176775">
                  <a:extLst>
                    <a:ext uri="{9D8B030D-6E8A-4147-A177-3AD203B41FA5}">
                      <a16:colId xmlns:a16="http://schemas.microsoft.com/office/drawing/2014/main" val="20001"/>
                    </a:ext>
                  </a:extLst>
                </a:gridCol>
              </a:tblGrid>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1:</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Delivery Date Prediction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2:</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Sentiment Analysis</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3:</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Churn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4:</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Acquisition Cost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5:</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Fraud Detection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58993">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6:</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u="none" strike="noStrike" cap="none" dirty="0">
                          <a:latin typeface="Questrial"/>
                          <a:ea typeface="Questrial"/>
                          <a:cs typeface="Questrial"/>
                          <a:sym typeface="Questrial"/>
                        </a:rPr>
                        <a:t>Price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HIGH</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5" name="Google Shape;135;p27"/>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36" name="Google Shape;136;p27"/>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37" name="Google Shape;137;p27"/>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u="sng" dirty="0">
                <a:latin typeface="Avenir Book" panose="02000503020000020003" pitchFamily="2" charset="0"/>
                <a:ea typeface="Questrial"/>
                <a:cs typeface="Questrial"/>
                <a:sym typeface="Questrial"/>
              </a:rPr>
              <a:t>Business Value</a:t>
            </a:r>
            <a:endParaRPr sz="900" b="1" i="0" u="sng" strike="noStrike" cap="none" dirty="0">
              <a:solidFill>
                <a:srgbClr val="000000"/>
              </a:solidFill>
              <a:latin typeface="Avenir Book" panose="02000503020000020003" pitchFamily="2" charset="0"/>
              <a:ea typeface="Questrial"/>
              <a:cs typeface="Questrial"/>
              <a:sym typeface="Questrial"/>
            </a:endParaRPr>
          </a:p>
        </p:txBody>
      </p:sp>
      <p:sp>
        <p:nvSpPr>
          <p:cNvPr id="138" name="Google Shape;138;p27"/>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Low</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39" name="Google Shape;139;p27"/>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Medium</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40" name="Google Shape;140;p27"/>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High</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41" name="Google Shape;141;p27"/>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42" name="Google Shape;142;p27"/>
          <p:cNvSpPr/>
          <p:nvPr/>
        </p:nvSpPr>
        <p:spPr>
          <a:xfrm>
            <a:off x="3885912" y="2137013"/>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P1</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3" name="Google Shape;143;p27"/>
          <p:cNvSpPr/>
          <p:nvPr/>
        </p:nvSpPr>
        <p:spPr>
          <a:xfrm>
            <a:off x="4179072" y="2064179"/>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P2</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4" name="Google Shape;144;p27"/>
          <p:cNvSpPr/>
          <p:nvPr/>
        </p:nvSpPr>
        <p:spPr>
          <a:xfrm>
            <a:off x="3885912" y="1600145"/>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P3</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5" name="Google Shape;145;p27"/>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Lato"/>
                <a:cs typeface="Lato"/>
                <a:sym typeface="Lato"/>
              </a:rPr>
              <a:t>Hint: Copy and edit these to represent each of your projects ("P1" = "Project 1" and so forth)</a:t>
            </a:r>
            <a:endParaRPr sz="1400" b="1" i="0" u="none" strike="noStrike" cap="none" dirty="0">
              <a:solidFill>
                <a:srgbClr val="000000"/>
              </a:solidFill>
              <a:latin typeface="Avenir Book" panose="02000503020000020003" pitchFamily="2" charset="0"/>
              <a:ea typeface="Lato"/>
              <a:cs typeface="Lato"/>
              <a:sym typeface="Lato"/>
            </a:endParaRPr>
          </a:p>
        </p:txBody>
      </p:sp>
      <p:sp>
        <p:nvSpPr>
          <p:cNvPr id="26" name="Google Shape;144;p27">
            <a:extLst>
              <a:ext uri="{FF2B5EF4-FFF2-40B4-BE49-F238E27FC236}">
                <a16:creationId xmlns:a16="http://schemas.microsoft.com/office/drawing/2014/main" id="{6023A934-D38D-4B06-BFD7-32F9D8CC3787}"/>
              </a:ext>
            </a:extLst>
          </p:cNvPr>
          <p:cNvSpPr/>
          <p:nvPr/>
        </p:nvSpPr>
        <p:spPr>
          <a:xfrm>
            <a:off x="3913331" y="2422254"/>
            <a:ext cx="380881" cy="337201"/>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P4</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27" name="Google Shape;144;p27">
            <a:extLst>
              <a:ext uri="{FF2B5EF4-FFF2-40B4-BE49-F238E27FC236}">
                <a16:creationId xmlns:a16="http://schemas.microsoft.com/office/drawing/2014/main" id="{4849EBB0-DEC4-4E93-BF72-6FC1E130BA50}"/>
              </a:ext>
            </a:extLst>
          </p:cNvPr>
          <p:cNvSpPr/>
          <p:nvPr/>
        </p:nvSpPr>
        <p:spPr>
          <a:xfrm>
            <a:off x="2930993" y="2773361"/>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P5</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28" name="Google Shape;144;p27">
            <a:extLst>
              <a:ext uri="{FF2B5EF4-FFF2-40B4-BE49-F238E27FC236}">
                <a16:creationId xmlns:a16="http://schemas.microsoft.com/office/drawing/2014/main" id="{D1CBB6A9-98F2-4447-9CB0-3BC1B983F4D7}"/>
              </a:ext>
            </a:extLst>
          </p:cNvPr>
          <p:cNvSpPr/>
          <p:nvPr/>
        </p:nvSpPr>
        <p:spPr>
          <a:xfrm>
            <a:off x="2918001" y="2995664"/>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P6</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3600262131"/>
              </p:ext>
            </p:extLst>
          </p:nvPr>
        </p:nvGraphicFramePr>
        <p:xfrm>
          <a:off x="214350" y="1024400"/>
          <a:ext cx="8589625" cy="2306385"/>
        </p:xfrm>
        <a:graphic>
          <a:graphicData uri="http://schemas.openxmlformats.org/drawingml/2006/table">
            <a:tbl>
              <a:tblPr>
                <a:noFill/>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dirty="0">
                          <a:solidFill>
                            <a:schemeClr val="accent1">
                              <a:lumMod val="75000"/>
                            </a:schemeClr>
                          </a:solidFill>
                          <a:latin typeface="Questrial"/>
                          <a:ea typeface="Questrial"/>
                          <a:cs typeface="Questrial"/>
                          <a:sym typeface="Questrial"/>
                        </a:rPr>
                        <a:t>Order</a:t>
                      </a:r>
                      <a:endParaRPr sz="1100" u="none" strike="noStrike" cap="none" dirty="0">
                        <a:solidFill>
                          <a:schemeClr val="accent1">
                            <a:lumMod val="75000"/>
                          </a:schemeClr>
                        </a:solidFill>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dirty="0">
                          <a:solidFill>
                            <a:schemeClr val="accent1">
                              <a:lumMod val="75000"/>
                            </a:schemeClr>
                          </a:solidFill>
                          <a:latin typeface="Questrial"/>
                          <a:ea typeface="Questrial"/>
                          <a:cs typeface="Questrial"/>
                          <a:sym typeface="Questrial"/>
                        </a:rPr>
                        <a:t>Project</a:t>
                      </a:r>
                      <a:endParaRPr sz="1100" u="none" strike="noStrike" cap="none" dirty="0">
                        <a:solidFill>
                          <a:schemeClr val="accent1">
                            <a:lumMod val="75000"/>
                          </a:schemeClr>
                        </a:solidFill>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solidFill>
                            <a:schemeClr val="accent1">
                              <a:lumMod val="75000"/>
                            </a:schemeClr>
                          </a:solidFill>
                          <a:latin typeface="Questrial"/>
                          <a:ea typeface="Questrial"/>
                          <a:cs typeface="Questrial"/>
                          <a:sym typeface="Questrial"/>
                        </a:rPr>
                        <a:t>Data feasibility</a:t>
                      </a:r>
                      <a:endParaRPr sz="1200" b="1" u="none" strike="noStrike" cap="none" dirty="0">
                        <a:solidFill>
                          <a:schemeClr val="accent1">
                            <a:lumMod val="75000"/>
                          </a:schemeClr>
                        </a:solidFill>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solidFill>
                            <a:schemeClr val="accent1">
                              <a:lumMod val="75000"/>
                            </a:schemeClr>
                          </a:solidFill>
                          <a:latin typeface="Questrial"/>
                          <a:ea typeface="Questrial"/>
                          <a:cs typeface="Questrial"/>
                          <a:sym typeface="Questrial"/>
                        </a:rPr>
                        <a:t>Infrastructure feasibility</a:t>
                      </a:r>
                      <a:endParaRPr sz="1200" b="1" u="none" strike="noStrike" cap="none" dirty="0">
                        <a:solidFill>
                          <a:schemeClr val="accent1">
                            <a:lumMod val="75000"/>
                          </a:schemeClr>
                        </a:solidFill>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solidFill>
                            <a:schemeClr val="accent1">
                              <a:lumMod val="75000"/>
                            </a:schemeClr>
                          </a:solidFill>
                          <a:latin typeface="Questrial"/>
                          <a:ea typeface="Questrial"/>
                          <a:cs typeface="Questrial"/>
                          <a:sym typeface="Questrial"/>
                        </a:rPr>
                        <a:t>Complexity</a:t>
                      </a:r>
                      <a:endParaRPr sz="1200" b="1" u="none" strike="noStrike" cap="none" dirty="0">
                        <a:solidFill>
                          <a:schemeClr val="accent1">
                            <a:lumMod val="75000"/>
                          </a:schemeClr>
                        </a:solidFill>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solidFill>
                            <a:schemeClr val="accent1">
                              <a:lumMod val="75000"/>
                            </a:schemeClr>
                          </a:solidFill>
                          <a:latin typeface="Questrial"/>
                          <a:ea typeface="Questrial"/>
                          <a:cs typeface="Questrial"/>
                          <a:sym typeface="Questrial"/>
                        </a:rPr>
                        <a:t>Strategic Value</a:t>
                      </a:r>
                      <a:endParaRPr sz="1200" b="1" u="none" strike="noStrike" cap="none" dirty="0">
                        <a:solidFill>
                          <a:schemeClr val="accent1">
                            <a:lumMod val="75000"/>
                          </a:schemeClr>
                        </a:solidFill>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solidFill>
                            <a:schemeClr val="accent1">
                              <a:lumMod val="75000"/>
                            </a:schemeClr>
                          </a:solidFill>
                          <a:latin typeface="Questrial"/>
                          <a:ea typeface="Questrial"/>
                          <a:cs typeface="Questrial"/>
                          <a:sym typeface="Questrial"/>
                        </a:rPr>
                        <a:t>Business Value</a:t>
                      </a:r>
                      <a:endParaRPr sz="1200" b="1" u="none" strike="noStrike" cap="none" dirty="0">
                        <a:solidFill>
                          <a:schemeClr val="accent1">
                            <a:lumMod val="75000"/>
                          </a:schemeClr>
                        </a:solidFill>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solidFill>
                            <a:schemeClr val="accent1">
                              <a:lumMod val="75000"/>
                            </a:schemeClr>
                          </a:solidFill>
                          <a:latin typeface="Questrial"/>
                          <a:ea typeface="Questrial"/>
                          <a:cs typeface="Questrial"/>
                          <a:sym typeface="Questrial"/>
                        </a:rPr>
                        <a:t>1=Low; 5=High</a:t>
                      </a:r>
                      <a:endParaRPr sz="1000" b="1" u="none" strike="noStrike" cap="none" dirty="0">
                        <a:solidFill>
                          <a:schemeClr val="accent1">
                            <a:lumMod val="75000"/>
                          </a:schemeClr>
                        </a:solidFill>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solidFill>
                            <a:schemeClr val="accent1">
                              <a:lumMod val="75000"/>
                            </a:schemeClr>
                          </a:solidFill>
                          <a:latin typeface="Questrial"/>
                          <a:ea typeface="Questrial"/>
                          <a:cs typeface="Questrial"/>
                          <a:sym typeface="Questrial"/>
                        </a:rPr>
                        <a:t>1=High; 5=Low</a:t>
                      </a:r>
                      <a:endParaRPr sz="1000" b="1" u="none" strike="noStrike" cap="none" dirty="0">
                        <a:solidFill>
                          <a:schemeClr val="accent1">
                            <a:lumMod val="75000"/>
                          </a:schemeClr>
                        </a:solidFill>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solidFill>
                            <a:schemeClr val="accent1">
                              <a:lumMod val="75000"/>
                            </a:schemeClr>
                          </a:solidFill>
                          <a:latin typeface="Questrial"/>
                          <a:ea typeface="Questrial"/>
                          <a:cs typeface="Questrial"/>
                          <a:sym typeface="Questrial"/>
                        </a:rPr>
                        <a:t>1=High; 5=Low</a:t>
                      </a:r>
                      <a:endParaRPr sz="1000" b="1" u="none" strike="noStrike" cap="none" dirty="0">
                        <a:solidFill>
                          <a:schemeClr val="accent1">
                            <a:lumMod val="75000"/>
                          </a:schemeClr>
                        </a:solidFill>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solidFill>
                            <a:schemeClr val="accent1">
                              <a:lumMod val="75000"/>
                            </a:schemeClr>
                          </a:solidFill>
                          <a:latin typeface="Questrial"/>
                          <a:ea typeface="Questrial"/>
                          <a:cs typeface="Questrial"/>
                          <a:sym typeface="Questrial"/>
                        </a:rPr>
                        <a:t>1=Low; 5=High</a:t>
                      </a:r>
                      <a:endParaRPr sz="1000" b="1" u="none" strike="noStrike" cap="none" dirty="0">
                        <a:solidFill>
                          <a:schemeClr val="accent1">
                            <a:lumMod val="75000"/>
                          </a:schemeClr>
                        </a:solidFill>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solidFill>
                            <a:schemeClr val="accent1">
                              <a:lumMod val="75000"/>
                            </a:schemeClr>
                          </a:solidFill>
                          <a:latin typeface="Questrial"/>
                          <a:ea typeface="Questrial"/>
                          <a:cs typeface="Questrial"/>
                          <a:sym typeface="Questrial"/>
                        </a:rPr>
                        <a:t>1=Small; 5=Large</a:t>
                      </a:r>
                      <a:endParaRPr sz="1000" b="1" u="none" strike="noStrike" cap="none" dirty="0">
                        <a:solidFill>
                          <a:schemeClr val="accent1">
                            <a:lumMod val="75000"/>
                          </a:schemeClr>
                        </a:solidFill>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solidFill>
                            <a:schemeClr val="accent1">
                              <a:lumMod val="75000"/>
                            </a:schemeClr>
                          </a:solidFill>
                          <a:latin typeface="Questrial"/>
                          <a:ea typeface="Questrial"/>
                          <a:cs typeface="Questrial"/>
                          <a:sym typeface="Questrial"/>
                        </a:rPr>
                        <a:t>First</a:t>
                      </a:r>
                      <a:endParaRPr sz="1600" b="1"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solidFill>
                            <a:schemeClr val="accent1">
                              <a:lumMod val="75000"/>
                            </a:schemeClr>
                          </a:solidFill>
                          <a:latin typeface="Questrial"/>
                          <a:ea typeface="Questrial"/>
                          <a:cs typeface="Questrial"/>
                          <a:sym typeface="Questrial"/>
                        </a:rPr>
                        <a:t>Project 3:</a:t>
                      </a:r>
                      <a:endParaRPr sz="1600" b="1" u="none" strike="noStrike" cap="none" dirty="0">
                        <a:solidFill>
                          <a:schemeClr val="accent1">
                            <a:lumMod val="75000"/>
                          </a:schemeClr>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solidFill>
                            <a:schemeClr val="accent1">
                              <a:lumMod val="75000"/>
                            </a:schemeClr>
                          </a:solidFill>
                          <a:latin typeface="Questrial"/>
                          <a:ea typeface="Questrial"/>
                          <a:cs typeface="Questrial"/>
                          <a:sym typeface="Questrial"/>
                        </a:rPr>
                        <a:t>Customer Churn</a:t>
                      </a:r>
                      <a:endParaRPr sz="1600" b="1"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accent1">
                              <a:lumMod val="75000"/>
                            </a:schemeClr>
                          </a:solidFill>
                          <a:latin typeface="Questrial"/>
                          <a:ea typeface="Questrial"/>
                          <a:cs typeface="Questrial"/>
                          <a:sym typeface="Questrial"/>
                        </a:rPr>
                        <a:t>3.6</a:t>
                      </a:r>
                      <a:endParaRPr sz="14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accent1">
                              <a:lumMod val="75000"/>
                            </a:schemeClr>
                          </a:solidFill>
                          <a:latin typeface="Questrial"/>
                          <a:ea typeface="Questrial"/>
                          <a:cs typeface="Questrial"/>
                          <a:sym typeface="Questrial"/>
                        </a:rPr>
                        <a:t>4</a:t>
                      </a:r>
                      <a:endParaRPr sz="14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accent1">
                              <a:lumMod val="75000"/>
                            </a:schemeClr>
                          </a:solidFill>
                          <a:latin typeface="Questrial"/>
                          <a:ea typeface="Questrial"/>
                          <a:cs typeface="Questrial"/>
                          <a:sym typeface="Questrial"/>
                        </a:rPr>
                        <a:t>3</a:t>
                      </a:r>
                      <a:endParaRPr sz="14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accent1">
                              <a:lumMod val="75000"/>
                            </a:schemeClr>
                          </a:solidFill>
                          <a:latin typeface="Questrial"/>
                          <a:ea typeface="Questrial"/>
                          <a:cs typeface="Questrial"/>
                          <a:sym typeface="Questrial"/>
                        </a:rPr>
                        <a:t>4</a:t>
                      </a:r>
                      <a:endParaRPr sz="14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accent1">
                              <a:lumMod val="75000"/>
                            </a:schemeClr>
                          </a:solidFill>
                          <a:latin typeface="Questrial"/>
                          <a:ea typeface="Questrial"/>
                          <a:cs typeface="Questrial"/>
                          <a:sym typeface="Questrial"/>
                        </a:rPr>
                        <a:t>3</a:t>
                      </a:r>
                      <a:endParaRPr sz="14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solidFill>
                            <a:schemeClr val="accent1">
                              <a:lumMod val="75000"/>
                            </a:schemeClr>
                          </a:solidFill>
                          <a:latin typeface="Questrial"/>
                          <a:ea typeface="Questrial"/>
                          <a:cs typeface="Questrial"/>
                          <a:sym typeface="Questrial"/>
                        </a:rPr>
                        <a:t>Second</a:t>
                      </a:r>
                      <a:endParaRPr sz="1600" b="1"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solidFill>
                            <a:schemeClr val="accent1">
                              <a:lumMod val="75000"/>
                            </a:schemeClr>
                          </a:solidFill>
                          <a:latin typeface="Questrial"/>
                          <a:ea typeface="Questrial"/>
                          <a:cs typeface="Questrial"/>
                          <a:sym typeface="Questrial"/>
                        </a:rPr>
                        <a:t>Project 1: </a:t>
                      </a:r>
                      <a:endParaRPr sz="1600" b="1" u="none" strike="noStrike" cap="none" dirty="0">
                        <a:solidFill>
                          <a:schemeClr val="accent1">
                            <a:lumMod val="75000"/>
                          </a:schemeClr>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solidFill>
                            <a:schemeClr val="accent1">
                              <a:lumMod val="75000"/>
                            </a:schemeClr>
                          </a:solidFill>
                          <a:latin typeface="Questrial"/>
                          <a:ea typeface="Questrial"/>
                          <a:cs typeface="Questrial"/>
                          <a:sym typeface="Questrial"/>
                        </a:rPr>
                        <a:t>Delivery Date Prediction</a:t>
                      </a:r>
                      <a:endParaRPr sz="1600" b="1"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accent1">
                              <a:lumMod val="75000"/>
                            </a:schemeClr>
                          </a:solidFill>
                          <a:latin typeface="Questrial"/>
                          <a:ea typeface="Questrial"/>
                          <a:cs typeface="Questrial"/>
                          <a:sym typeface="Questrial"/>
                        </a:rPr>
                        <a:t>4.2</a:t>
                      </a:r>
                      <a:endParaRPr sz="14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accent1">
                              <a:lumMod val="75000"/>
                            </a:schemeClr>
                          </a:solidFill>
                          <a:latin typeface="Questrial"/>
                          <a:ea typeface="Questrial"/>
                          <a:cs typeface="Questrial"/>
                          <a:sym typeface="Questrial"/>
                        </a:rPr>
                        <a:t>4</a:t>
                      </a:r>
                      <a:endParaRPr sz="14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accent1">
                              <a:lumMod val="75000"/>
                            </a:schemeClr>
                          </a:solidFill>
                          <a:latin typeface="Questrial"/>
                          <a:ea typeface="Questrial"/>
                          <a:cs typeface="Questrial"/>
                          <a:sym typeface="Questrial"/>
                        </a:rPr>
                        <a:t>4</a:t>
                      </a:r>
                      <a:endParaRPr sz="14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accent1">
                              <a:lumMod val="75000"/>
                            </a:schemeClr>
                          </a:solidFill>
                          <a:latin typeface="Questrial"/>
                          <a:ea typeface="Questrial"/>
                          <a:cs typeface="Questrial"/>
                          <a:sym typeface="Questrial"/>
                        </a:rPr>
                        <a:t>3</a:t>
                      </a:r>
                      <a:endParaRPr sz="14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accent1">
                              <a:lumMod val="75000"/>
                            </a:schemeClr>
                          </a:solidFill>
                          <a:latin typeface="Questrial"/>
                          <a:ea typeface="Questrial"/>
                          <a:cs typeface="Questrial"/>
                          <a:sym typeface="Questrial"/>
                        </a:rPr>
                        <a:t>4</a:t>
                      </a:r>
                      <a:endParaRPr sz="1400" u="none" strike="noStrike" cap="none" dirty="0">
                        <a:solidFill>
                          <a:schemeClr val="accent1">
                            <a:lumMod val="75000"/>
                          </a:schemeClr>
                        </a:solidFill>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Avenir Book" panose="02000503020000020003" pitchFamily="2" charset="0"/>
                <a:ea typeface="Questrial"/>
                <a:cs typeface="Questrial"/>
                <a:sym typeface="Questrial"/>
              </a:rPr>
              <a:t>Highest-Priority Data Science Projects </a:t>
            </a:r>
            <a:endParaRPr sz="2100" b="1" i="0" u="none" strike="noStrike" cap="none" dirty="0">
              <a:solidFill>
                <a:schemeClr val="dk1"/>
              </a:solidFill>
              <a:latin typeface="Avenir Book" panose="02000503020000020003" pitchFamily="2" charset="0"/>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i="0" u="none" strike="noStrike" cap="none" dirty="0">
                <a:solidFill>
                  <a:schemeClr val="dk1"/>
                </a:solidFill>
                <a:latin typeface="Avenir Book" panose="02000503020000020003" pitchFamily="2" charset="0"/>
                <a:ea typeface="Questrial"/>
                <a:cs typeface="Questrial"/>
                <a:sym typeface="Questrial"/>
              </a:rPr>
              <a:t>Complete the “Data Science Road Map” below with the first four data science projects chosen for implementation.</a:t>
            </a:r>
            <a:endParaRPr sz="1200" i="0" u="none" strike="noStrike" cap="none" dirty="0">
              <a:solidFill>
                <a:schemeClr val="dk1"/>
              </a:solidFill>
              <a:latin typeface="Avenir Book" panose="02000503020000020003" pitchFamily="2" charset="0"/>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dirty="0">
              <a:solidFill>
                <a:srgbClr val="000000"/>
              </a:solidFill>
              <a:latin typeface="Avenir Book" panose="02000503020000020003" pitchFamily="2" charset="0"/>
              <a:ea typeface="Questrial"/>
              <a:cs typeface="Questrial"/>
              <a:sym typeface="Questrial"/>
            </a:endParaRPr>
          </a:p>
        </p:txBody>
      </p:sp>
      <p:sp>
        <p:nvSpPr>
          <p:cNvPr id="158" name="Google Shape;158;p29"/>
          <p:cNvSpPr/>
          <p:nvPr/>
        </p:nvSpPr>
        <p:spPr>
          <a:xfrm>
            <a:off x="4318750" y="1395900"/>
            <a:ext cx="4488000" cy="7424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800" dirty="0">
                <a:solidFill>
                  <a:schemeClr val="bg2"/>
                </a:solidFill>
                <a:effectLst/>
                <a:latin typeface="Avenir Book" panose="02000503020000020003" pitchFamily="2" charset="0"/>
                <a:ea typeface="Times New Roman" panose="02020603050405020304" pitchFamily="18" charset="0"/>
              </a:rPr>
              <a:t>The proposed solutions to develop customer churn models include both ML and non-ML solutions. ML-based solutions can provide accurate and automated predictions, while non-ML solutions can provide cost-effective and interpretable solutions. Both approaches can help companies develop targeted retention strategies for at-risk customers and gain insights into the factors driving customer churn.</a:t>
            </a:r>
            <a:endParaRPr lang="en-IN" sz="800" dirty="0">
              <a:solidFill>
                <a:schemeClr val="bg2"/>
              </a:solidFill>
              <a:effectLst/>
              <a:latin typeface="Avenir Book" panose="02000503020000020003" pitchFamily="2" charset="0"/>
              <a:ea typeface="Arial" panose="020B0604020202020204" pitchFamily="34" charset="0"/>
            </a:endParaRPr>
          </a:p>
        </p:txBody>
      </p:sp>
      <p:sp>
        <p:nvSpPr>
          <p:cNvPr id="159" name="Google Shape;159;p29"/>
          <p:cNvSpPr/>
          <p:nvPr/>
        </p:nvSpPr>
        <p:spPr>
          <a:xfrm>
            <a:off x="1120600" y="1395900"/>
            <a:ext cx="3030300" cy="7424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3:</a:t>
            </a:r>
            <a:endParaRPr sz="1100" b="1" i="0" u="none" strike="noStrike" cap="none" dirty="0">
              <a:solidFill>
                <a:srgbClr val="000000"/>
              </a:solidFill>
              <a:latin typeface="Avenir Book" panose="02000503020000020003" pitchFamily="2" charset="0"/>
              <a:ea typeface="Questrial"/>
              <a:cs typeface="Questrial"/>
              <a:sym typeface="Questrial"/>
            </a:endParaRPr>
          </a:p>
          <a:p>
            <a:pPr algn="l" fontAlgn="ctr"/>
            <a:r>
              <a:rPr lang="en-IN" sz="1100" b="0" i="0" u="none" strike="noStrike" dirty="0">
                <a:solidFill>
                  <a:srgbClr val="000000"/>
                </a:solidFill>
                <a:effectLst/>
                <a:latin typeface="Avenir Book" panose="02000503020000020003" pitchFamily="2" charset="0"/>
              </a:rPr>
              <a:t>Customer Churn</a:t>
            </a:r>
          </a:p>
        </p:txBody>
      </p:sp>
      <p:sp>
        <p:nvSpPr>
          <p:cNvPr id="160" name="Google Shape;160;p29"/>
          <p:cNvSpPr/>
          <p:nvPr/>
        </p:nvSpPr>
        <p:spPr>
          <a:xfrm>
            <a:off x="1120600" y="224046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1:</a:t>
            </a:r>
            <a:endParaRPr sz="1100" b="1" i="0" u="none" strike="noStrike" cap="none" dirty="0">
              <a:solidFill>
                <a:srgbClr val="000000"/>
              </a:solidFill>
              <a:latin typeface="Avenir Book" panose="02000503020000020003" pitchFamily="2" charset="0"/>
              <a:ea typeface="Questrial"/>
              <a:cs typeface="Questrial"/>
              <a:sym typeface="Questrial"/>
            </a:endParaRPr>
          </a:p>
          <a:p>
            <a:pPr algn="l" fontAlgn="ctr"/>
            <a:r>
              <a:rPr lang="en-IN" sz="1100" b="0" i="0" u="none" strike="noStrike" dirty="0">
                <a:solidFill>
                  <a:srgbClr val="000000"/>
                </a:solidFill>
                <a:effectLst/>
                <a:latin typeface="Avenir Book" panose="02000503020000020003" pitchFamily="2" charset="0"/>
              </a:rPr>
              <a:t>Delivery Date Prediction</a:t>
            </a:r>
          </a:p>
        </p:txBody>
      </p:sp>
      <p:sp>
        <p:nvSpPr>
          <p:cNvPr id="161" name="Google Shape;161;p29"/>
          <p:cNvSpPr/>
          <p:nvPr/>
        </p:nvSpPr>
        <p:spPr>
          <a:xfrm>
            <a:off x="1127624" y="306422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2:</a:t>
            </a:r>
            <a:endParaRPr sz="1100" b="1" i="0" u="none" strike="noStrike" cap="none" dirty="0">
              <a:solidFill>
                <a:srgbClr val="000000"/>
              </a:solidFill>
              <a:latin typeface="Avenir Book" panose="02000503020000020003" pitchFamily="2" charset="0"/>
              <a:ea typeface="Questrial"/>
              <a:cs typeface="Questrial"/>
              <a:sym typeface="Questrial"/>
            </a:endParaRPr>
          </a:p>
          <a:p>
            <a:pPr>
              <a:lnSpc>
                <a:spcPct val="115000"/>
              </a:lnSpc>
              <a:buSzPts val="1100"/>
            </a:pPr>
            <a:r>
              <a:rPr lang="en-IN" sz="1100" b="0" i="0" u="none" strike="noStrike" dirty="0">
                <a:solidFill>
                  <a:srgbClr val="000000"/>
                </a:solidFill>
                <a:effectLst/>
                <a:latin typeface="Avenir Book" panose="02000503020000020003" pitchFamily="2" charset="0"/>
              </a:rPr>
              <a:t>Sentiment Analysis</a:t>
            </a:r>
          </a:p>
        </p:txBody>
      </p:sp>
      <p:sp>
        <p:nvSpPr>
          <p:cNvPr id="162" name="Google Shape;162;p29"/>
          <p:cNvSpPr/>
          <p:nvPr/>
        </p:nvSpPr>
        <p:spPr>
          <a:xfrm>
            <a:off x="1120600" y="388798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6:</a:t>
            </a:r>
            <a:endParaRPr sz="1100" b="1" i="0" u="none" strike="noStrike" cap="none" dirty="0">
              <a:solidFill>
                <a:srgbClr val="000000"/>
              </a:solidFill>
              <a:latin typeface="Avenir Book" panose="02000503020000020003" pitchFamily="2" charset="0"/>
              <a:ea typeface="Questrial"/>
              <a:cs typeface="Questrial"/>
              <a:sym typeface="Questrial"/>
            </a:endParaRPr>
          </a:p>
          <a:p>
            <a:pPr>
              <a:lnSpc>
                <a:spcPct val="115000"/>
              </a:lnSpc>
              <a:buSzPts val="1100"/>
            </a:pPr>
            <a:r>
              <a:rPr lang="en-IN" sz="1100" b="0" i="0" u="none" strike="noStrike" dirty="0">
                <a:solidFill>
                  <a:srgbClr val="000000"/>
                </a:solidFill>
                <a:effectLst/>
                <a:latin typeface="Avenir Book" panose="02000503020000020003" pitchFamily="2" charset="0"/>
              </a:rPr>
              <a:t>Price Optimisation</a:t>
            </a: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1</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Order</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5" name="Google Shape;165;p29"/>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Project</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6" name="Google Shape;166;p29"/>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Order Justification</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7" name="Google Shape;167;p29"/>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2</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8" name="Google Shape;168;p29"/>
          <p:cNvSpPr/>
          <p:nvPr/>
        </p:nvSpPr>
        <p:spPr>
          <a:xfrm>
            <a:off x="245950" y="306422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3</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9" name="Google Shape;169;p29"/>
          <p:cNvSpPr/>
          <p:nvPr/>
        </p:nvSpPr>
        <p:spPr>
          <a:xfrm>
            <a:off x="245950" y="388798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4</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70" name="Google Shape;170;p29"/>
          <p:cNvSpPr/>
          <p:nvPr/>
        </p:nvSpPr>
        <p:spPr>
          <a:xfrm>
            <a:off x="4318750" y="3061265"/>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solidFill>
                  <a:srgbClr val="000000"/>
                </a:solidFill>
                <a:effectLst/>
                <a:latin typeface="Avenir Book" panose="02000503020000020003" pitchFamily="2" charset="0"/>
                <a:ea typeface="Times New Roman" panose="02020603050405020304" pitchFamily="18" charset="0"/>
              </a:rPr>
              <a:t>To perform sentiment analysis on Portuguese customer reviews, we can use either ML-based or non-ML-based approaches. The ML-based approach involves training and fine-tuning a machine learning model on a labelled dataset, while the non-ML approach is based on rule-based techniques.</a:t>
            </a:r>
            <a:endParaRPr lang="en-IN" sz="800" dirty="0">
              <a:effectLst/>
              <a:latin typeface="Avenir Book" panose="02000503020000020003" pitchFamily="2" charset="0"/>
              <a:ea typeface="Arial" panose="020B0604020202020204" pitchFamily="34" charset="0"/>
            </a:endParaRPr>
          </a:p>
        </p:txBody>
      </p:sp>
      <p:sp>
        <p:nvSpPr>
          <p:cNvPr id="171" name="Google Shape;171;p29"/>
          <p:cNvSpPr/>
          <p:nvPr/>
        </p:nvSpPr>
        <p:spPr>
          <a:xfrm>
            <a:off x="4318750" y="2195972"/>
            <a:ext cx="4488000" cy="76904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pPr>
            <a:r>
              <a:rPr lang="en-US" sz="800" dirty="0">
                <a:effectLst/>
                <a:latin typeface="Avenir Book" panose="02000503020000020003" pitchFamily="2" charset="0"/>
                <a:ea typeface="Questrial" pitchFamily="2" charset="0"/>
              </a:rPr>
              <a:t>The estimation of accurate delivery dates is a regression problem to be solved. You use various data to estimate the time needed for delivery, then add the time to order date to get the right delivery date. Delivery date prediction is also a kind of balancing act between competitiveness and accuracy. You can always have long delivery dates and always be accurate, but might lose on sale to some competitor who can deliver quickly</a:t>
            </a:r>
            <a:endParaRPr lang="en-US" sz="800" i="0" u="none" strike="noStrike" cap="none" dirty="0">
              <a:solidFill>
                <a:srgbClr val="000000"/>
              </a:solidFill>
              <a:latin typeface="Avenir Book" panose="02000503020000020003" pitchFamily="2" charset="0"/>
              <a:ea typeface="Questrial"/>
              <a:cs typeface="Questrial"/>
              <a:sym typeface="Questrial"/>
            </a:endParaRPr>
          </a:p>
        </p:txBody>
      </p:sp>
      <p:sp>
        <p:nvSpPr>
          <p:cNvPr id="172" name="Google Shape;172;p29"/>
          <p:cNvSpPr/>
          <p:nvPr/>
        </p:nvSpPr>
        <p:spPr>
          <a:xfrm>
            <a:off x="4318750" y="388798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effectLst/>
                <a:latin typeface="Avenir Book" panose="02000503020000020003" pitchFamily="2" charset="0"/>
                <a:ea typeface="Times New Roman" panose="02020603050405020304" pitchFamily="18" charset="0"/>
              </a:rPr>
              <a:t>solutions can help optimize pricing and maximize sales and revenue. The ML solution can provide real-time optimization and adapt to changing market conditions, while the non-ML solution can be effective in consistent pricing strategies.</a:t>
            </a:r>
            <a:endParaRPr lang="en-IN" sz="800" dirty="0">
              <a:effectLst/>
              <a:latin typeface="Avenir Book" panose="02000503020000020003" pitchFamily="2"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Lato"/>
                <a:cs typeface="Lato"/>
                <a:sym typeface="Lato"/>
              </a:rPr>
              <a:t>Hint: You may want to break up this table into two separate slides</a:t>
            </a:r>
            <a:endParaRPr sz="1400" b="1" i="0" u="none" strike="noStrike" cap="none" dirty="0">
              <a:solidFill>
                <a:srgbClr val="000000"/>
              </a:solidFill>
              <a:latin typeface="Avenir Book" panose="02000503020000020003" pitchFamily="2" charset="0"/>
              <a:ea typeface="Lato"/>
              <a:cs typeface="Lato"/>
              <a:sym typeface="Lato"/>
            </a:endParaRPr>
          </a:p>
        </p:txBody>
      </p:sp>
      <p:graphicFrame>
        <p:nvGraphicFramePr>
          <p:cNvPr id="178" name="Google Shape;178;p30"/>
          <p:cNvGraphicFramePr/>
          <p:nvPr>
            <p:extLst>
              <p:ext uri="{D42A27DB-BD31-4B8C-83A1-F6EECF244321}">
                <p14:modId xmlns:p14="http://schemas.microsoft.com/office/powerpoint/2010/main" val="2715600862"/>
              </p:ext>
            </p:extLst>
          </p:nvPr>
        </p:nvGraphicFramePr>
        <p:xfrm>
          <a:off x="65724" y="768096"/>
          <a:ext cx="8999695" cy="4307588"/>
        </p:xfrm>
        <a:graphic>
          <a:graphicData uri="http://schemas.openxmlformats.org/drawingml/2006/table">
            <a:tbl>
              <a:tblPr>
                <a:noFill/>
              </a:tblPr>
              <a:tblGrid>
                <a:gridCol w="841330">
                  <a:extLst>
                    <a:ext uri="{9D8B030D-6E8A-4147-A177-3AD203B41FA5}">
                      <a16:colId xmlns:a16="http://schemas.microsoft.com/office/drawing/2014/main" val="20000"/>
                    </a:ext>
                  </a:extLst>
                </a:gridCol>
                <a:gridCol w="1015263">
                  <a:extLst>
                    <a:ext uri="{9D8B030D-6E8A-4147-A177-3AD203B41FA5}">
                      <a16:colId xmlns:a16="http://schemas.microsoft.com/office/drawing/2014/main" val="20001"/>
                    </a:ext>
                  </a:extLst>
                </a:gridCol>
                <a:gridCol w="7143102">
                  <a:extLst>
                    <a:ext uri="{9D8B030D-6E8A-4147-A177-3AD203B41FA5}">
                      <a16:colId xmlns:a16="http://schemas.microsoft.com/office/drawing/2014/main" val="20002"/>
                    </a:ext>
                  </a:extLst>
                </a:gridCol>
              </a:tblGrid>
              <a:tr h="1394869">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solidFill>
                            <a:schemeClr val="accent1">
                              <a:lumMod val="75000"/>
                            </a:schemeClr>
                          </a:solidFill>
                          <a:latin typeface="Questrial"/>
                          <a:ea typeface="Questrial"/>
                          <a:cs typeface="Questrial"/>
                          <a:sym typeface="Questrial"/>
                        </a:rPr>
                        <a:t>Data Requirement</a:t>
                      </a:r>
                      <a:endParaRPr sz="1000" u="none" strike="noStrike" cap="none" dirty="0">
                        <a:solidFill>
                          <a:schemeClr val="accent1">
                            <a:lumMod val="75000"/>
                          </a:schemeClr>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solidFill>
                            <a:schemeClr val="accent1">
                              <a:lumMod val="75000"/>
                            </a:schemeClr>
                          </a:solidFill>
                          <a:latin typeface="Questrial"/>
                          <a:ea typeface="Questrial"/>
                          <a:cs typeface="Questrial"/>
                          <a:sym typeface="Questrial"/>
                        </a:rPr>
                        <a:t>What data should be included in the Data Strategy?</a:t>
                      </a:r>
                      <a:endParaRPr sz="1000" u="none" strike="noStrike" cap="none" dirty="0">
                        <a:solidFill>
                          <a:schemeClr val="accent1">
                            <a:lumMod val="75000"/>
                          </a:schemeClr>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marR="0" lvl="0" indent="0" algn="just" rtl="0">
                        <a:lnSpc>
                          <a:spcPct val="115000"/>
                        </a:lnSpc>
                        <a:spcBef>
                          <a:spcPts val="0"/>
                        </a:spcBef>
                        <a:spcAft>
                          <a:spcPts val="0"/>
                        </a:spcAft>
                        <a:buClr>
                          <a:srgbClr val="000000"/>
                        </a:buClr>
                        <a:buSzPts val="1000"/>
                        <a:buFont typeface="Questrial"/>
                        <a:buNone/>
                      </a:pPr>
                      <a:r>
                        <a:rPr lang="en-US" sz="1000" u="none" strike="noStrike" cap="none" dirty="0">
                          <a:solidFill>
                            <a:schemeClr val="accent1">
                              <a:lumMod val="75000"/>
                            </a:schemeClr>
                          </a:solidFill>
                          <a:latin typeface="Questrial"/>
                          <a:ea typeface="Questrial"/>
                          <a:cs typeface="Questrial"/>
                          <a:sym typeface="Questrial"/>
                        </a:rPr>
                        <a:t>Business data: This includes data on customers, products, sales, revenue, expenses, and other business-related metrics.</a:t>
                      </a:r>
                    </a:p>
                    <a:p>
                      <a:pPr marL="50800" marR="0" lvl="0" indent="0" algn="just" rtl="0">
                        <a:lnSpc>
                          <a:spcPct val="115000"/>
                        </a:lnSpc>
                        <a:spcBef>
                          <a:spcPts val="0"/>
                        </a:spcBef>
                        <a:spcAft>
                          <a:spcPts val="0"/>
                        </a:spcAft>
                        <a:buClr>
                          <a:srgbClr val="000000"/>
                        </a:buClr>
                        <a:buSzPts val="1000"/>
                        <a:buFont typeface="Questrial"/>
                        <a:buNone/>
                      </a:pPr>
                      <a:r>
                        <a:rPr lang="en-US" sz="1000" u="none" strike="noStrike" cap="none" dirty="0">
                          <a:solidFill>
                            <a:schemeClr val="accent1">
                              <a:lumMod val="75000"/>
                            </a:schemeClr>
                          </a:solidFill>
                          <a:latin typeface="Questrial"/>
                          <a:ea typeface="Questrial"/>
                          <a:cs typeface="Questrial"/>
                          <a:sym typeface="Questrial"/>
                        </a:rPr>
                        <a:t>Operational data: This includes data on internal processes and systems, such as inventory management, supply chain, and logistics.</a:t>
                      </a:r>
                    </a:p>
                    <a:p>
                      <a:pPr marL="50800" marR="0" lvl="0" indent="0" algn="just" rtl="0">
                        <a:lnSpc>
                          <a:spcPct val="115000"/>
                        </a:lnSpc>
                        <a:spcBef>
                          <a:spcPts val="0"/>
                        </a:spcBef>
                        <a:spcAft>
                          <a:spcPts val="0"/>
                        </a:spcAft>
                        <a:buClr>
                          <a:srgbClr val="000000"/>
                        </a:buClr>
                        <a:buSzPts val="1000"/>
                        <a:buFont typeface="Questrial"/>
                        <a:buNone/>
                      </a:pPr>
                      <a:r>
                        <a:rPr lang="en-US" sz="1000" u="none" strike="noStrike" cap="none" dirty="0">
                          <a:solidFill>
                            <a:schemeClr val="accent1">
                              <a:lumMod val="75000"/>
                            </a:schemeClr>
                          </a:solidFill>
                          <a:latin typeface="Questrial"/>
                          <a:ea typeface="Questrial"/>
                          <a:cs typeface="Questrial"/>
                          <a:sym typeface="Questrial"/>
                        </a:rPr>
                        <a:t>Financial data: This includes data on budgets, financial statements, and other financial metrics.</a:t>
                      </a:r>
                    </a:p>
                    <a:p>
                      <a:pPr marL="50800" marR="0" lvl="0" indent="0" algn="just" rtl="0">
                        <a:lnSpc>
                          <a:spcPct val="115000"/>
                        </a:lnSpc>
                        <a:spcBef>
                          <a:spcPts val="0"/>
                        </a:spcBef>
                        <a:spcAft>
                          <a:spcPts val="0"/>
                        </a:spcAft>
                        <a:buClr>
                          <a:srgbClr val="000000"/>
                        </a:buClr>
                        <a:buSzPts val="1000"/>
                        <a:buFont typeface="Questrial"/>
                        <a:buNone/>
                      </a:pPr>
                      <a:r>
                        <a:rPr lang="en-US" sz="1000" u="none" strike="noStrike" cap="none" dirty="0">
                          <a:solidFill>
                            <a:schemeClr val="accent1">
                              <a:lumMod val="75000"/>
                            </a:schemeClr>
                          </a:solidFill>
                          <a:latin typeface="Questrial"/>
                          <a:ea typeface="Questrial"/>
                          <a:cs typeface="Questrial"/>
                          <a:sym typeface="Questrial"/>
                        </a:rPr>
                        <a:t>Marketing data: This includes data on advertising campaigns, website traffic, social media engagement, and other marketing-related metrics.</a:t>
                      </a:r>
                    </a:p>
                    <a:p>
                      <a:pPr marL="50800" marR="0" lvl="0" indent="0" algn="just" rtl="0">
                        <a:lnSpc>
                          <a:spcPct val="115000"/>
                        </a:lnSpc>
                        <a:spcBef>
                          <a:spcPts val="0"/>
                        </a:spcBef>
                        <a:spcAft>
                          <a:spcPts val="0"/>
                        </a:spcAft>
                        <a:buClr>
                          <a:srgbClr val="000000"/>
                        </a:buClr>
                        <a:buSzPts val="1000"/>
                        <a:buFont typeface="Questrial"/>
                        <a:buNone/>
                      </a:pPr>
                      <a:r>
                        <a:rPr lang="en-US" sz="1000" u="none" strike="noStrike" cap="none" dirty="0">
                          <a:solidFill>
                            <a:schemeClr val="accent1">
                              <a:lumMod val="75000"/>
                            </a:schemeClr>
                          </a:solidFill>
                          <a:latin typeface="Questrial"/>
                          <a:ea typeface="Questrial"/>
                          <a:cs typeface="Questrial"/>
                          <a:sym typeface="Questrial"/>
                        </a:rPr>
                        <a:t>External data: This includes data from external sources, such as government data, industry benchmarks, and market research.</a:t>
                      </a:r>
                      <a:endParaRPr sz="1000" u="none" strike="noStrike" cap="none" dirty="0">
                        <a:solidFill>
                          <a:schemeClr val="accent1">
                            <a:lumMod val="75000"/>
                          </a:schemeClr>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1052342">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solidFill>
                            <a:schemeClr val="accent1">
                              <a:lumMod val="75000"/>
                            </a:schemeClr>
                          </a:solidFill>
                          <a:latin typeface="Questrial"/>
                          <a:ea typeface="Questrial"/>
                          <a:cs typeface="Questrial"/>
                          <a:sym typeface="Questrial"/>
                        </a:rPr>
                        <a:t>Data Governance</a:t>
                      </a:r>
                      <a:endParaRPr sz="1000" u="none" strike="noStrike" cap="none" dirty="0">
                        <a:solidFill>
                          <a:schemeClr val="accent1">
                            <a:lumMod val="75000"/>
                          </a:schemeClr>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solidFill>
                            <a:schemeClr val="accent1">
                              <a:lumMod val="75000"/>
                            </a:schemeClr>
                          </a:solidFill>
                          <a:latin typeface="Questrial"/>
                          <a:ea typeface="Questrial"/>
                          <a:cs typeface="Questrial"/>
                          <a:sym typeface="Questrial"/>
                        </a:rPr>
                        <a:t>Data Availability</a:t>
                      </a:r>
                      <a:endParaRPr sz="1000" u="none" strike="noStrike" cap="none" dirty="0">
                        <a:solidFill>
                          <a:schemeClr val="accent1">
                            <a:lumMod val="75000"/>
                          </a:schemeClr>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just" rtl="0">
                        <a:lnSpc>
                          <a:spcPct val="115000"/>
                        </a:lnSpc>
                        <a:spcBef>
                          <a:spcPts val="0"/>
                        </a:spcBef>
                        <a:spcAft>
                          <a:spcPts val="0"/>
                        </a:spcAft>
                        <a:buClr>
                          <a:srgbClr val="000000"/>
                        </a:buClr>
                        <a:buSzPts val="1000"/>
                        <a:buFont typeface="Questrial"/>
                        <a:buChar char="●"/>
                      </a:pPr>
                      <a:r>
                        <a:rPr lang="en-US" sz="1000" u="none" strike="noStrike" cap="none" dirty="0">
                          <a:solidFill>
                            <a:schemeClr val="accent1">
                              <a:lumMod val="75000"/>
                            </a:schemeClr>
                          </a:solidFill>
                          <a:latin typeface="Questrial"/>
                          <a:ea typeface="Questrial"/>
                          <a:cs typeface="Questrial"/>
                          <a:sym typeface="Questrial"/>
                        </a:rPr>
                        <a:t>Data Replication: Ensure that data is replicated across multiple locations to ensure availability in case of system failures or disasters.</a:t>
                      </a:r>
                    </a:p>
                    <a:p>
                      <a:pPr marL="228600" marR="0" lvl="0" indent="-177800" algn="just" rtl="0">
                        <a:lnSpc>
                          <a:spcPct val="115000"/>
                        </a:lnSpc>
                        <a:spcBef>
                          <a:spcPts val="0"/>
                        </a:spcBef>
                        <a:spcAft>
                          <a:spcPts val="0"/>
                        </a:spcAft>
                        <a:buClr>
                          <a:srgbClr val="000000"/>
                        </a:buClr>
                        <a:buSzPts val="1000"/>
                        <a:buFont typeface="Questrial"/>
                        <a:buChar char="●"/>
                      </a:pPr>
                      <a:r>
                        <a:rPr lang="en-US" sz="1000" u="none" strike="noStrike" cap="none" dirty="0">
                          <a:solidFill>
                            <a:schemeClr val="accent1">
                              <a:lumMod val="75000"/>
                            </a:schemeClr>
                          </a:solidFill>
                          <a:latin typeface="Questrial"/>
                          <a:ea typeface="Questrial"/>
                          <a:cs typeface="Questrial"/>
                          <a:sym typeface="Questrial"/>
                        </a:rPr>
                        <a:t>Data Recovery: Establish procedures for data backup and recovery in case of system failures, disasters, or other disruptions</a:t>
                      </a:r>
                    </a:p>
                    <a:p>
                      <a:pPr marL="228600" marR="0" lvl="0" indent="-177800" algn="just" rtl="0">
                        <a:lnSpc>
                          <a:spcPct val="115000"/>
                        </a:lnSpc>
                        <a:spcBef>
                          <a:spcPts val="0"/>
                        </a:spcBef>
                        <a:spcAft>
                          <a:spcPts val="0"/>
                        </a:spcAft>
                        <a:buClr>
                          <a:srgbClr val="000000"/>
                        </a:buClr>
                        <a:buSzPts val="1000"/>
                        <a:buFont typeface="Questrial"/>
                        <a:buChar char="●"/>
                      </a:pPr>
                      <a:r>
                        <a:rPr lang="en-US" sz="1000" u="none" strike="noStrike" cap="none" dirty="0">
                          <a:solidFill>
                            <a:schemeClr val="accent1">
                              <a:lumMod val="75000"/>
                            </a:schemeClr>
                          </a:solidFill>
                          <a:latin typeface="Questrial"/>
                          <a:ea typeface="Questrial"/>
                          <a:cs typeface="Questrial"/>
                          <a:sym typeface="Questrial"/>
                        </a:rPr>
                        <a:t>Data Resiliency: Ensure that data systems and infrastructure are designed to withstand outages and maintain data availability.</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1052342">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solidFill>
                            <a:schemeClr val="accent1">
                              <a:lumMod val="75000"/>
                            </a:schemeClr>
                          </a:solidFill>
                          <a:latin typeface="Questrial"/>
                          <a:ea typeface="Questrial"/>
                          <a:cs typeface="Questrial"/>
                          <a:sym typeface="Questrial"/>
                        </a:rPr>
                        <a:t>Usability</a:t>
                      </a:r>
                      <a:endParaRPr sz="1000" u="none" strike="noStrike" cap="none" dirty="0">
                        <a:solidFill>
                          <a:schemeClr val="accent1">
                            <a:lumMod val="75000"/>
                          </a:schemeClr>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just" rtl="0">
                        <a:lnSpc>
                          <a:spcPct val="115000"/>
                        </a:lnSpc>
                        <a:spcBef>
                          <a:spcPts val="0"/>
                        </a:spcBef>
                        <a:spcAft>
                          <a:spcPts val="0"/>
                        </a:spcAft>
                        <a:buClr>
                          <a:srgbClr val="000000"/>
                        </a:buClr>
                        <a:buSzPts val="1000"/>
                        <a:buFont typeface="Questrial"/>
                        <a:buChar char="●"/>
                      </a:pPr>
                      <a:r>
                        <a:rPr lang="en-US" sz="1000" u="none" strike="noStrike" cap="none" dirty="0">
                          <a:solidFill>
                            <a:schemeClr val="accent1">
                              <a:lumMod val="75000"/>
                            </a:schemeClr>
                          </a:solidFill>
                          <a:latin typeface="Questrial"/>
                          <a:ea typeface="Questrial"/>
                          <a:cs typeface="Questrial"/>
                          <a:sym typeface="Questrial"/>
                        </a:rPr>
                        <a:t>Metadata Management: Ensure that data is properly labeled and described with metadata to make it easier to understand and use.</a:t>
                      </a:r>
                    </a:p>
                    <a:p>
                      <a:pPr marL="228600" marR="0" lvl="0" indent="-177800" algn="just" rtl="0">
                        <a:lnSpc>
                          <a:spcPct val="115000"/>
                        </a:lnSpc>
                        <a:spcBef>
                          <a:spcPts val="0"/>
                        </a:spcBef>
                        <a:spcAft>
                          <a:spcPts val="0"/>
                        </a:spcAft>
                        <a:buClr>
                          <a:srgbClr val="000000"/>
                        </a:buClr>
                        <a:buSzPts val="1000"/>
                        <a:buFont typeface="Questrial"/>
                        <a:buChar char="●"/>
                      </a:pPr>
                      <a:r>
                        <a:rPr lang="en-US" sz="1000" u="none" strike="noStrike" cap="none" dirty="0">
                          <a:solidFill>
                            <a:schemeClr val="accent1">
                              <a:lumMod val="75000"/>
                            </a:schemeClr>
                          </a:solidFill>
                          <a:latin typeface="Questrial"/>
                          <a:ea typeface="Questrial"/>
                          <a:cs typeface="Questrial"/>
                          <a:sym typeface="Questrial"/>
                        </a:rPr>
                        <a:t>Data Dictionary: Develop a data dictionary that defines data elements and their attributes, providing a common understanding of the data across the organization.</a:t>
                      </a:r>
                    </a:p>
                    <a:p>
                      <a:pPr marL="228600" marR="0" lvl="0" indent="-177800" algn="just" rtl="0">
                        <a:lnSpc>
                          <a:spcPct val="115000"/>
                        </a:lnSpc>
                        <a:spcBef>
                          <a:spcPts val="0"/>
                        </a:spcBef>
                        <a:spcAft>
                          <a:spcPts val="0"/>
                        </a:spcAft>
                        <a:buClr>
                          <a:srgbClr val="000000"/>
                        </a:buClr>
                        <a:buSzPts val="1000"/>
                        <a:buFont typeface="Questrial"/>
                        <a:buChar char="●"/>
                      </a:pPr>
                      <a:r>
                        <a:rPr lang="en-US" sz="1000" u="none" strike="noStrike" cap="none" dirty="0">
                          <a:solidFill>
                            <a:schemeClr val="accent1">
                              <a:lumMod val="75000"/>
                            </a:schemeClr>
                          </a:solidFill>
                          <a:latin typeface="Questrial"/>
                          <a:ea typeface="Questrial"/>
                          <a:cs typeface="Questrial"/>
                          <a:sym typeface="Questrial"/>
                        </a:rPr>
                        <a:t>Data Catalog: Develop a data catalog that provides a searchable inventory of available data assets, including information on their purpose, format, and usage.</a:t>
                      </a:r>
                      <a:endParaRPr sz="1000" u="none" strike="noStrike" cap="none" dirty="0">
                        <a:solidFill>
                          <a:schemeClr val="accent1">
                            <a:lumMod val="75000"/>
                          </a:schemeClr>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709814">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solidFill>
                            <a:schemeClr val="accent1">
                              <a:lumMod val="75000"/>
                            </a:schemeClr>
                          </a:solidFill>
                          <a:latin typeface="Questrial"/>
                          <a:ea typeface="Questrial"/>
                          <a:cs typeface="Questrial"/>
                          <a:sym typeface="Questrial"/>
                        </a:rPr>
                        <a:t>Integrity</a:t>
                      </a:r>
                      <a:endParaRPr sz="1000" u="none" strike="noStrike" cap="none" dirty="0">
                        <a:solidFill>
                          <a:schemeClr val="accent1">
                            <a:lumMod val="75000"/>
                          </a:schemeClr>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just" rtl="0">
                        <a:lnSpc>
                          <a:spcPct val="115000"/>
                        </a:lnSpc>
                        <a:spcBef>
                          <a:spcPts val="0"/>
                        </a:spcBef>
                        <a:spcAft>
                          <a:spcPts val="0"/>
                        </a:spcAft>
                        <a:buClr>
                          <a:srgbClr val="000000"/>
                        </a:buClr>
                        <a:buSzPts val="1000"/>
                        <a:buFont typeface="Questrial"/>
                        <a:buChar char="●"/>
                      </a:pPr>
                      <a:r>
                        <a:rPr lang="en-US" sz="1000" u="none" strike="noStrike" cap="none" dirty="0">
                          <a:solidFill>
                            <a:schemeClr val="accent1">
                              <a:lumMod val="75000"/>
                            </a:schemeClr>
                          </a:solidFill>
                          <a:latin typeface="Questrial"/>
                          <a:ea typeface="Questrial"/>
                          <a:cs typeface="Questrial"/>
                          <a:sym typeface="Questrial"/>
                        </a:rPr>
                        <a:t>Data Access: Define who has access to what data and under what conditions. This includes establishing appropriate access controls and permissions for each user or role.</a:t>
                      </a:r>
                    </a:p>
                    <a:p>
                      <a:pPr marL="228600" marR="0" lvl="0" indent="-177800" algn="just" rtl="0">
                        <a:lnSpc>
                          <a:spcPct val="115000"/>
                        </a:lnSpc>
                        <a:spcBef>
                          <a:spcPts val="0"/>
                        </a:spcBef>
                        <a:spcAft>
                          <a:spcPts val="0"/>
                        </a:spcAft>
                        <a:buClr>
                          <a:srgbClr val="000000"/>
                        </a:buClr>
                        <a:buSzPts val="1000"/>
                        <a:buFont typeface="Questrial"/>
                        <a:buChar char="●"/>
                      </a:pPr>
                      <a:r>
                        <a:rPr lang="en-US" sz="1000" u="none" strike="noStrike" cap="none" dirty="0">
                          <a:solidFill>
                            <a:schemeClr val="accent1">
                              <a:lumMod val="75000"/>
                            </a:schemeClr>
                          </a:solidFill>
                          <a:latin typeface="Questrial"/>
                          <a:ea typeface="Questrial"/>
                          <a:cs typeface="Questrial"/>
                          <a:sym typeface="Questrial"/>
                        </a:rPr>
                        <a:t>Data Security: Ensure that the data is secure and protected against unauthorized access or theft. This includes implementing appropriate security measures such as encryption, firewalls, and intrusion detection systems.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79" name="Google Shape;179;p30"/>
          <p:cNvSpPr txBox="1"/>
          <p:nvPr/>
        </p:nvSpPr>
        <p:spPr>
          <a:xfrm>
            <a:off x="65724" y="166037"/>
            <a:ext cx="7717800" cy="3366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dirty="0">
                <a:solidFill>
                  <a:schemeClr val="dk1"/>
                </a:solidFill>
                <a:latin typeface="Avenir Book" panose="02000503020000020003" pitchFamily="2" charset="0"/>
                <a:ea typeface="Questrial"/>
                <a:cs typeface="Questrial"/>
                <a:sym typeface="Questrial"/>
              </a:rPr>
              <a:t>Technical Infrastructure Needed to Support the Data Science Organization </a:t>
            </a:r>
            <a:endParaRPr sz="1500"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Lato"/>
                <a:cs typeface="Lato"/>
                <a:sym typeface="Lato"/>
              </a:rPr>
              <a:t>Hint: You may want to break up this table into two separate slides</a:t>
            </a:r>
            <a:endParaRPr sz="1400" b="1" i="0" u="none" strike="noStrike" cap="none" dirty="0">
              <a:solidFill>
                <a:srgbClr val="000000"/>
              </a:solidFill>
              <a:latin typeface="Avenir Book" panose="02000503020000020003" pitchFamily="2" charset="0"/>
              <a:ea typeface="Lato"/>
              <a:cs typeface="Lato"/>
              <a:sym typeface="Lato"/>
            </a:endParaRPr>
          </a:p>
        </p:txBody>
      </p:sp>
      <p:graphicFrame>
        <p:nvGraphicFramePr>
          <p:cNvPr id="178" name="Google Shape;178;p30"/>
          <p:cNvGraphicFramePr/>
          <p:nvPr>
            <p:extLst>
              <p:ext uri="{D42A27DB-BD31-4B8C-83A1-F6EECF244321}">
                <p14:modId xmlns:p14="http://schemas.microsoft.com/office/powerpoint/2010/main" val="513295988"/>
              </p:ext>
            </p:extLst>
          </p:nvPr>
        </p:nvGraphicFramePr>
        <p:xfrm>
          <a:off x="65724" y="768096"/>
          <a:ext cx="9013983" cy="2679574"/>
        </p:xfrm>
        <a:graphic>
          <a:graphicData uri="http://schemas.openxmlformats.org/drawingml/2006/table">
            <a:tbl>
              <a:tblPr>
                <a:noFill/>
              </a:tblPr>
              <a:tblGrid>
                <a:gridCol w="842666">
                  <a:extLst>
                    <a:ext uri="{9D8B030D-6E8A-4147-A177-3AD203B41FA5}">
                      <a16:colId xmlns:a16="http://schemas.microsoft.com/office/drawing/2014/main" val="20000"/>
                    </a:ext>
                  </a:extLst>
                </a:gridCol>
                <a:gridCol w="1016875">
                  <a:extLst>
                    <a:ext uri="{9D8B030D-6E8A-4147-A177-3AD203B41FA5}">
                      <a16:colId xmlns:a16="http://schemas.microsoft.com/office/drawing/2014/main" val="20001"/>
                    </a:ext>
                  </a:extLst>
                </a:gridCol>
                <a:gridCol w="7154442">
                  <a:extLst>
                    <a:ext uri="{9D8B030D-6E8A-4147-A177-3AD203B41FA5}">
                      <a16:colId xmlns:a16="http://schemas.microsoft.com/office/drawing/2014/main" val="20002"/>
                    </a:ext>
                  </a:extLst>
                </a:gridCol>
              </a:tblGrid>
              <a:tr h="1007254">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solidFill>
                            <a:schemeClr val="accent1">
                              <a:lumMod val="75000"/>
                            </a:schemeClr>
                          </a:solidFill>
                          <a:latin typeface="Questrial"/>
                          <a:ea typeface="Questrial"/>
                          <a:cs typeface="Questrial"/>
                          <a:sym typeface="Questrial"/>
                        </a:rPr>
                        <a:t>Skills and Capacity</a:t>
                      </a:r>
                      <a:endParaRPr sz="1000" u="none" strike="noStrike" cap="none" dirty="0">
                        <a:solidFill>
                          <a:schemeClr val="accent1">
                            <a:lumMod val="75000"/>
                          </a:schemeClr>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solidFill>
                            <a:schemeClr val="accent1">
                              <a:lumMod val="75000"/>
                            </a:schemeClr>
                          </a:solidFill>
                          <a:latin typeface="Questrial"/>
                          <a:ea typeface="Questrial"/>
                          <a:cs typeface="Questrial"/>
                          <a:sym typeface="Questrial"/>
                        </a:rPr>
                        <a:t>Data literacy skills and organizational capacity </a:t>
                      </a:r>
                      <a:endParaRPr sz="1000" u="none" strike="noStrike" cap="none" dirty="0">
                        <a:solidFill>
                          <a:schemeClr val="accent1">
                            <a:lumMod val="75000"/>
                          </a:schemeClr>
                        </a:solidFill>
                        <a:latin typeface="Questrial"/>
                        <a:ea typeface="Questrial"/>
                        <a:cs typeface="Questrial"/>
                        <a:sym typeface="Questrial"/>
                      </a:endParaRPr>
                    </a:p>
                  </a:txBody>
                  <a:tcPr marL="28575" marR="28575" marT="19050" marB="19050" anchor="ctr">
                    <a:lnL w="9525" cap="flat" cmpd="sng" algn="ctr">
                      <a:solidFill>
                        <a:srgbClr val="D9D9D9"/>
                      </a:solidFill>
                      <a:prstDash val="solid"/>
                      <a:round/>
                      <a:headEnd type="none" w="sm" len="sm"/>
                      <a:tailEnd type="none" w="sm" len="sm"/>
                    </a:lnL>
                    <a:lnR w="9525" cap="flat" cmpd="sng" algn="ctr">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just" rtl="0">
                        <a:lnSpc>
                          <a:spcPct val="115000"/>
                        </a:lnSpc>
                        <a:spcBef>
                          <a:spcPts val="0"/>
                        </a:spcBef>
                        <a:spcAft>
                          <a:spcPts val="0"/>
                        </a:spcAft>
                        <a:buClr>
                          <a:srgbClr val="000000"/>
                        </a:buClr>
                        <a:buSzPts val="1000"/>
                        <a:buFont typeface="Questrial"/>
                        <a:buChar char="●"/>
                      </a:pPr>
                      <a:r>
                        <a:rPr lang="en-US" sz="1000" b="0" i="0" u="none" strike="noStrike" cap="none" dirty="0">
                          <a:solidFill>
                            <a:schemeClr val="accent1">
                              <a:lumMod val="75000"/>
                            </a:schemeClr>
                          </a:solidFill>
                          <a:latin typeface="Questrial"/>
                          <a:ea typeface="Questrial"/>
                          <a:cs typeface="Questrial"/>
                          <a:sym typeface="Arial"/>
                        </a:rPr>
                        <a:t>Training and education: Provide training and education programs to help employees develop data literacy skills, including data analysis, data visualization, and data communication.</a:t>
                      </a:r>
                    </a:p>
                    <a:p>
                      <a:pPr marL="228600" marR="0" lvl="0" indent="-177800" algn="just" rtl="0">
                        <a:lnSpc>
                          <a:spcPct val="115000"/>
                        </a:lnSpc>
                        <a:spcBef>
                          <a:spcPts val="0"/>
                        </a:spcBef>
                        <a:spcAft>
                          <a:spcPts val="0"/>
                        </a:spcAft>
                        <a:buClr>
                          <a:srgbClr val="000000"/>
                        </a:buClr>
                        <a:buSzPts val="1000"/>
                        <a:buFont typeface="Questrial"/>
                        <a:buChar char="●"/>
                      </a:pPr>
                      <a:r>
                        <a:rPr lang="en-US" sz="1000" b="0" i="0" u="none" strike="noStrike" cap="none" dirty="0">
                          <a:solidFill>
                            <a:schemeClr val="accent1">
                              <a:lumMod val="75000"/>
                            </a:schemeClr>
                          </a:solidFill>
                          <a:latin typeface="Questrial"/>
                          <a:ea typeface="Questrial"/>
                          <a:cs typeface="Questrial"/>
                          <a:sym typeface="Arial"/>
                        </a:rPr>
                        <a:t>Role-specific training: Provide role-specific training for employees who use data in their work, such as data analysts or business intelligence professionals.</a:t>
                      </a:r>
                    </a:p>
                    <a:p>
                      <a:pPr marL="228600" marR="0" lvl="0" indent="-177800" algn="just" rtl="0">
                        <a:lnSpc>
                          <a:spcPct val="115000"/>
                        </a:lnSpc>
                        <a:spcBef>
                          <a:spcPts val="0"/>
                        </a:spcBef>
                        <a:spcAft>
                          <a:spcPts val="0"/>
                        </a:spcAft>
                        <a:buClr>
                          <a:srgbClr val="000000"/>
                        </a:buClr>
                        <a:buSzPts val="1000"/>
                        <a:buFont typeface="Questrial"/>
                        <a:buChar char="●"/>
                      </a:pPr>
                      <a:r>
                        <a:rPr lang="en-US" sz="1000" b="0" i="0" u="none" strike="noStrike" cap="none" dirty="0">
                          <a:solidFill>
                            <a:schemeClr val="accent1">
                              <a:lumMod val="75000"/>
                            </a:schemeClr>
                          </a:solidFill>
                          <a:latin typeface="Questrial"/>
                          <a:ea typeface="Questrial"/>
                          <a:cs typeface="Questrial"/>
                          <a:sym typeface="Arial"/>
                        </a:rPr>
                        <a:t>Data documentation: Ensure that data is properly documented with metadata, data dictionaries, and data catalogs to make it easier for users to understand and interpret the data.</a:t>
                      </a:r>
                    </a:p>
                    <a:p>
                      <a:pPr marL="228600" marR="0" lvl="0" indent="-177800" algn="just" rtl="0">
                        <a:lnSpc>
                          <a:spcPct val="115000"/>
                        </a:lnSpc>
                        <a:spcBef>
                          <a:spcPts val="0"/>
                        </a:spcBef>
                        <a:spcAft>
                          <a:spcPts val="0"/>
                        </a:spcAft>
                        <a:buClr>
                          <a:srgbClr val="000000"/>
                        </a:buClr>
                        <a:buSzPts val="1000"/>
                        <a:buFont typeface="Questrial"/>
                        <a:buChar char="●"/>
                      </a:pPr>
                      <a:r>
                        <a:rPr lang="en-US" sz="1000" b="0" i="0" u="none" strike="noStrike" cap="none" dirty="0">
                          <a:solidFill>
                            <a:schemeClr val="accent1">
                              <a:lumMod val="75000"/>
                            </a:schemeClr>
                          </a:solidFill>
                          <a:latin typeface="Questrial"/>
                          <a:ea typeface="Questrial"/>
                          <a:cs typeface="Questrial"/>
                          <a:sym typeface="Arial"/>
                        </a:rPr>
                        <a:t>Data communication: Develop effective data communication techniques to make it easier to share and communicate data insights with others.</a:t>
                      </a:r>
                    </a:p>
                  </a:txBody>
                  <a:tcPr marL="28575" marR="28575" marT="19050" marB="19050" anchor="ctr">
                    <a:lnL w="9525" cap="flat" cmpd="sng" algn="ctr">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870154">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solidFill>
                            <a:schemeClr val="accent1">
                              <a:lumMod val="75000"/>
                            </a:schemeClr>
                          </a:solidFill>
                          <a:latin typeface="Questrial"/>
                          <a:ea typeface="Questrial"/>
                          <a:cs typeface="Questrial"/>
                          <a:sym typeface="Questrial"/>
                        </a:rPr>
                        <a:t>Support for Machine Learning</a:t>
                      </a:r>
                      <a:endParaRPr sz="1000" u="none" strike="noStrike" cap="none" dirty="0">
                        <a:solidFill>
                          <a:schemeClr val="accent1">
                            <a:lumMod val="75000"/>
                          </a:schemeClr>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1000" u="none" strike="noStrike" cap="none" dirty="0">
                          <a:solidFill>
                            <a:schemeClr val="accent1">
                              <a:lumMod val="75000"/>
                            </a:schemeClr>
                          </a:solidFill>
                          <a:latin typeface="Questrial"/>
                          <a:ea typeface="Questrial"/>
                          <a:cs typeface="Questrial"/>
                          <a:sym typeface="Questrial"/>
                        </a:rPr>
                        <a:t>Machine learning</a:t>
                      </a: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marR="0" lvl="0" indent="-177800" algn="just" rtl="0">
                        <a:lnSpc>
                          <a:spcPct val="115000"/>
                        </a:lnSpc>
                        <a:spcBef>
                          <a:spcPts val="0"/>
                        </a:spcBef>
                        <a:spcAft>
                          <a:spcPts val="0"/>
                        </a:spcAft>
                        <a:buClr>
                          <a:srgbClr val="000000"/>
                        </a:buClr>
                        <a:buSzPts val="1000"/>
                        <a:buFont typeface="Questrial"/>
                        <a:buChar char="●"/>
                      </a:pPr>
                      <a:r>
                        <a:rPr lang="en-IN" sz="1000" b="0" i="0" u="none" strike="noStrike" cap="none" dirty="0">
                          <a:solidFill>
                            <a:schemeClr val="accent1">
                              <a:lumMod val="75000"/>
                            </a:schemeClr>
                          </a:solidFill>
                          <a:latin typeface="Questrial"/>
                          <a:ea typeface="Questrial"/>
                          <a:cs typeface="Questrial"/>
                          <a:sym typeface="Questrial"/>
                        </a:rPr>
                        <a:t>Required proper skill sets of DS professionals.. Licences of tool is required. Make sure we have right tool to execute the ML solution, regression models are ok but NN, RNN, NLP etc.. Might require proper tool and environment execute the model algorithm. </a:t>
                      </a:r>
                    </a:p>
                    <a:p>
                      <a:pPr marL="228600" marR="0" lvl="0" indent="-177800" algn="just" rtl="0">
                        <a:lnSpc>
                          <a:spcPct val="115000"/>
                        </a:lnSpc>
                        <a:spcBef>
                          <a:spcPts val="0"/>
                        </a:spcBef>
                        <a:spcAft>
                          <a:spcPts val="0"/>
                        </a:spcAft>
                        <a:buClr>
                          <a:srgbClr val="000000"/>
                        </a:buClr>
                        <a:buSzPts val="1000"/>
                        <a:buFont typeface="Questrial"/>
                        <a:buChar char="●"/>
                      </a:pPr>
                      <a:r>
                        <a:rPr lang="en-US" sz="1000" b="0" i="0" u="none" strike="noStrike" cap="none" dirty="0">
                          <a:solidFill>
                            <a:schemeClr val="accent1">
                              <a:lumMod val="75000"/>
                            </a:schemeClr>
                          </a:solidFill>
                          <a:latin typeface="Questrial"/>
                          <a:ea typeface="Questrial"/>
                          <a:cs typeface="Questrial"/>
                          <a:sym typeface="Questrial"/>
                        </a:rPr>
                        <a:t>Ensure that the data used to train machine learning algorithms is accurate, complete, and reliable. This includes establishing data quality standards and monitoring data quality over time.</a:t>
                      </a:r>
                    </a:p>
                    <a:p>
                      <a:pPr marL="228600" marR="0" lvl="0" indent="-177800" algn="just" rtl="0">
                        <a:lnSpc>
                          <a:spcPct val="115000"/>
                        </a:lnSpc>
                        <a:spcBef>
                          <a:spcPts val="0"/>
                        </a:spcBef>
                        <a:spcAft>
                          <a:spcPts val="0"/>
                        </a:spcAft>
                        <a:buClr>
                          <a:srgbClr val="000000"/>
                        </a:buClr>
                        <a:buSzPts val="1000"/>
                        <a:buFont typeface="Questrial"/>
                        <a:buChar char="●"/>
                      </a:pPr>
                      <a:r>
                        <a:rPr lang="en-US" sz="1000" b="0" i="0" u="none" strike="noStrike" cap="none" dirty="0">
                          <a:solidFill>
                            <a:schemeClr val="accent1">
                              <a:lumMod val="75000"/>
                            </a:schemeClr>
                          </a:solidFill>
                          <a:latin typeface="Questrial"/>
                          <a:ea typeface="Questrial"/>
                          <a:cs typeface="Questrial"/>
                          <a:sym typeface="Questrial"/>
                        </a:rPr>
                        <a:t>Develop processes to label data that is used to train machine learning algorithms. This includes creating a set of ground-truth labels that can be used to evaluate the accuracy of the machine learning models.</a:t>
                      </a:r>
                      <a:endParaRPr lang="en-IN" sz="1000" b="0" i="0" u="none" strike="noStrike" cap="none" dirty="0">
                        <a:solidFill>
                          <a:schemeClr val="accent1">
                            <a:lumMod val="75000"/>
                          </a:schemeClr>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65724" y="166037"/>
            <a:ext cx="7717800" cy="3366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dirty="0">
                <a:solidFill>
                  <a:schemeClr val="dk1"/>
                </a:solidFill>
                <a:latin typeface="Avenir Book" panose="02000503020000020003" pitchFamily="2" charset="0"/>
                <a:ea typeface="Questrial"/>
                <a:cs typeface="Questrial"/>
                <a:sym typeface="Questrial"/>
              </a:rPr>
              <a:t>Technical Infrastructure Needed to Support the Data Science Organization </a:t>
            </a:r>
            <a:endParaRPr sz="1500" i="0" u="none" strike="noStrike" cap="none" dirty="0">
              <a:solidFill>
                <a:srgbClr val="000000"/>
              </a:solidFill>
              <a:latin typeface="Avenir Book" panose="02000503020000020003" pitchFamily="2" charset="0"/>
              <a:ea typeface="Questrial"/>
              <a:cs typeface="Questrial"/>
              <a:sym typeface="Questrial"/>
            </a:endParaRPr>
          </a:p>
        </p:txBody>
      </p:sp>
    </p:spTree>
    <p:extLst>
      <p:ext uri="{BB962C8B-B14F-4D97-AF65-F5344CB8AC3E}">
        <p14:creationId xmlns:p14="http://schemas.microsoft.com/office/powerpoint/2010/main" val="30791435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2096</Words>
  <Application>Microsoft Office PowerPoint</Application>
  <PresentationFormat>On-screen Show (16:9)</PresentationFormat>
  <Paragraphs>152</Paragraphs>
  <Slides>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Lato</vt:lpstr>
      <vt:lpstr>Calibri</vt:lpstr>
      <vt:lpstr>Raleway</vt:lpstr>
      <vt:lpstr>Questrial</vt:lpstr>
      <vt:lpstr>Avenir Book</vt:lpstr>
      <vt:lpstr>Simple Light</vt:lpstr>
      <vt:lpstr>DSBL</vt:lpstr>
      <vt:lpstr>Data Science Adoption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Vivek</dc:creator>
  <cp:lastModifiedBy>Vivek Mathpal</cp:lastModifiedBy>
  <cp:revision>3</cp:revision>
  <dcterms:modified xsi:type="dcterms:W3CDTF">2024-07-14T15:48:19Z</dcterms:modified>
</cp:coreProperties>
</file>