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sldIdLst>
    <p:sldId id="256" r:id="rId2"/>
    <p:sldId id="266" r:id="rId3"/>
    <p:sldId id="264" r:id="rId4"/>
    <p:sldId id="296" r:id="rId5"/>
    <p:sldId id="269" r:id="rId6"/>
    <p:sldId id="267" r:id="rId7"/>
    <p:sldId id="270" r:id="rId8"/>
    <p:sldId id="265" r:id="rId9"/>
    <p:sldId id="260" r:id="rId10"/>
    <p:sldId id="257" r:id="rId11"/>
    <p:sldId id="258" r:id="rId12"/>
    <p:sldId id="263" r:id="rId13"/>
    <p:sldId id="294" r:id="rId14"/>
    <p:sldId id="295" r:id="rId15"/>
    <p:sldId id="273" r:id="rId16"/>
    <p:sldId id="271" r:id="rId17"/>
    <p:sldId id="283" r:id="rId18"/>
    <p:sldId id="274" r:id="rId19"/>
    <p:sldId id="276" r:id="rId20"/>
    <p:sldId id="279" r:id="rId21"/>
    <p:sldId id="277" r:id="rId22"/>
    <p:sldId id="281" r:id="rId23"/>
    <p:sldId id="282" r:id="rId24"/>
    <p:sldId id="290" r:id="rId25"/>
    <p:sldId id="286" r:id="rId26"/>
    <p:sldId id="285" r:id="rId27"/>
    <p:sldId id="288" r:id="rId28"/>
    <p:sldId id="278" r:id="rId29"/>
    <p:sldId id="291" r:id="rId3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135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BEBAEC-A943-430C-A798-9B71DD613A90}" type="datetimeFigureOut">
              <a:rPr lang="en-US" smtClean="0"/>
              <a:t>11/28/2017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FE083A-C7E6-43AB-8888-0CAA5101AFED}" type="slidenum">
              <a:rPr lang="en-US" smtClean="0"/>
              <a:t>‹#›</a:t>
            </a:fld>
            <a:endParaRPr lang="en-US"/>
          </a:p>
        </p:txBody>
      </p:sp>
    </p:spTree>
    <p:extLst>
      <p:ext uri="{BB962C8B-B14F-4D97-AF65-F5344CB8AC3E}">
        <p14:creationId xmlns:p14="http://schemas.microsoft.com/office/powerpoint/2010/main" val="1795400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sequences of polynomials named after their creator S. N. Bernstein. Given a function </a:t>
            </a:r>
            <a:r>
              <a:rPr lang="en-US" sz="1200" b="0" i="1" u="none" strike="noStrike" kern="1200" baseline="0" dirty="0">
                <a:solidFill>
                  <a:schemeClr val="tx1"/>
                </a:solidFill>
                <a:latin typeface="+mn-lt"/>
                <a:ea typeface="+mn-ea"/>
                <a:cs typeface="+mn-cs"/>
              </a:rPr>
              <a:t>f </a:t>
            </a:r>
            <a:r>
              <a:rPr lang="en-US" sz="1200" b="0" i="0" u="none" strike="noStrike" kern="1200" baseline="0" dirty="0">
                <a:solidFill>
                  <a:schemeClr val="tx1"/>
                </a:solidFill>
                <a:latin typeface="+mn-lt"/>
                <a:ea typeface="+mn-ea"/>
                <a:cs typeface="+mn-cs"/>
              </a:rPr>
              <a:t>on [0</a:t>
            </a:r>
            <a:r>
              <a:rPr lang="en-US" sz="1200" b="0" i="1" u="none" strike="noStrike" kern="1200" baseline="0" dirty="0">
                <a:solidFill>
                  <a:schemeClr val="tx1"/>
                </a:solidFill>
                <a:latin typeface="+mn-lt"/>
                <a:ea typeface="+mn-ea"/>
                <a:cs typeface="+mn-cs"/>
              </a:rPr>
              <a:t>, </a:t>
            </a:r>
            <a:r>
              <a:rPr lang="en-US" sz="1200" b="0" i="0" u="none" strike="noStrike" kern="1200" baseline="0" dirty="0">
                <a:solidFill>
                  <a:schemeClr val="tx1"/>
                </a:solidFill>
                <a:latin typeface="+mn-lt"/>
                <a:ea typeface="+mn-ea"/>
                <a:cs typeface="+mn-cs"/>
              </a:rPr>
              <a:t>1], we define the Bernstein polynomial for each positive integer n. If </a:t>
            </a:r>
            <a:r>
              <a:rPr lang="en-US" sz="1200" b="0" i="1" u="none" strike="noStrike" kern="1200" baseline="0" dirty="0">
                <a:solidFill>
                  <a:schemeClr val="tx1"/>
                </a:solidFill>
                <a:latin typeface="+mn-lt"/>
                <a:ea typeface="+mn-ea"/>
                <a:cs typeface="+mn-cs"/>
              </a:rPr>
              <a:t>f</a:t>
            </a:r>
          </a:p>
          <a:p>
            <a:r>
              <a:rPr lang="en-US" sz="1200" b="0" i="0" u="none" strike="noStrike" kern="1200" baseline="0" dirty="0">
                <a:solidFill>
                  <a:schemeClr val="tx1"/>
                </a:solidFill>
                <a:latin typeface="+mn-lt"/>
                <a:ea typeface="+mn-ea"/>
                <a:cs typeface="+mn-cs"/>
              </a:rPr>
              <a:t>is continuous on [0</a:t>
            </a:r>
            <a:r>
              <a:rPr lang="en-US" sz="1200" b="0" i="1" u="none" strike="noStrike" kern="1200" baseline="0" dirty="0">
                <a:solidFill>
                  <a:schemeClr val="tx1"/>
                </a:solidFill>
                <a:latin typeface="+mn-lt"/>
                <a:ea typeface="+mn-ea"/>
                <a:cs typeface="+mn-cs"/>
              </a:rPr>
              <a:t>, </a:t>
            </a:r>
            <a:r>
              <a:rPr lang="en-US" sz="1200" b="0" i="0" u="none" strike="noStrike" kern="1200" baseline="0" dirty="0">
                <a:solidFill>
                  <a:schemeClr val="tx1"/>
                </a:solidFill>
                <a:latin typeface="+mn-lt"/>
                <a:ea typeface="+mn-ea"/>
                <a:cs typeface="+mn-cs"/>
              </a:rPr>
              <a:t>1], its sequence of Bernstein polynomials converges uniformly to </a:t>
            </a:r>
            <a:r>
              <a:rPr lang="en-US" sz="1200" b="0" i="1" u="none" strike="noStrike" kern="1200" baseline="0" dirty="0">
                <a:solidFill>
                  <a:schemeClr val="tx1"/>
                </a:solidFill>
                <a:latin typeface="+mn-lt"/>
                <a:ea typeface="+mn-ea"/>
                <a:cs typeface="+mn-cs"/>
              </a:rPr>
              <a:t>f </a:t>
            </a:r>
            <a:r>
              <a:rPr lang="en-US" sz="1200" b="0" i="0" u="none" strike="noStrike" kern="1200" baseline="0" dirty="0">
                <a:solidFill>
                  <a:schemeClr val="tx1"/>
                </a:solidFill>
                <a:latin typeface="+mn-lt"/>
                <a:ea typeface="+mn-ea"/>
                <a:cs typeface="+mn-cs"/>
              </a:rPr>
              <a:t>on [0</a:t>
            </a:r>
            <a:r>
              <a:rPr lang="en-US" sz="1200" b="0" i="1" u="none" strike="noStrike" kern="1200" baseline="0" dirty="0">
                <a:solidFill>
                  <a:schemeClr val="tx1"/>
                </a:solidFill>
                <a:latin typeface="+mn-lt"/>
                <a:ea typeface="+mn-ea"/>
                <a:cs typeface="+mn-cs"/>
              </a:rPr>
              <a:t>, </a:t>
            </a:r>
            <a:r>
              <a:rPr lang="en-US" sz="1200" b="0" i="0" u="none" strike="noStrike" kern="1200" baseline="0" dirty="0">
                <a:solidFill>
                  <a:schemeClr val="tx1"/>
                </a:solidFill>
                <a:latin typeface="+mn-lt"/>
                <a:ea typeface="+mn-ea"/>
                <a:cs typeface="+mn-cs"/>
              </a:rPr>
              <a:t>1]</a:t>
            </a:r>
          </a:p>
          <a:p>
            <a:r>
              <a:rPr lang="en-US" sz="1200" b="0" i="0" u="none" strike="noStrike" kern="1200" baseline="0" dirty="0">
                <a:solidFill>
                  <a:schemeClr val="tx1"/>
                </a:solidFill>
                <a:latin typeface="+mn-lt"/>
                <a:ea typeface="+mn-ea"/>
                <a:cs typeface="+mn-cs"/>
              </a:rPr>
              <a:t>Bernstein polynomial for </a:t>
            </a:r>
            <a:r>
              <a:rPr lang="en-US" sz="1200" b="0" i="1" u="none" strike="noStrike" kern="1200" baseline="0" dirty="0">
                <a:solidFill>
                  <a:schemeClr val="tx1"/>
                </a:solidFill>
                <a:latin typeface="+mn-lt"/>
                <a:ea typeface="+mn-ea"/>
                <a:cs typeface="+mn-cs"/>
              </a:rPr>
              <a:t>f </a:t>
            </a:r>
            <a:r>
              <a:rPr lang="en-US" sz="1200" b="0" i="0" u="none" strike="noStrike" kern="1200" baseline="0" dirty="0">
                <a:solidFill>
                  <a:schemeClr val="tx1"/>
                </a:solidFill>
                <a:latin typeface="+mn-lt"/>
                <a:ea typeface="+mn-ea"/>
                <a:cs typeface="+mn-cs"/>
              </a:rPr>
              <a:t>interpolates </a:t>
            </a:r>
            <a:r>
              <a:rPr lang="en-US" sz="1200" b="0" i="1" u="none" strike="noStrike" kern="1200" baseline="0" dirty="0">
                <a:solidFill>
                  <a:schemeClr val="tx1"/>
                </a:solidFill>
                <a:latin typeface="+mn-lt"/>
                <a:ea typeface="+mn-ea"/>
                <a:cs typeface="+mn-cs"/>
              </a:rPr>
              <a:t>f </a:t>
            </a:r>
            <a:r>
              <a:rPr lang="en-US" sz="1200" b="0" i="0" u="none" strike="noStrike" kern="1200" baseline="0" dirty="0">
                <a:solidFill>
                  <a:schemeClr val="tx1"/>
                </a:solidFill>
                <a:latin typeface="+mn-lt"/>
                <a:ea typeface="+mn-ea"/>
                <a:cs typeface="+mn-cs"/>
              </a:rPr>
              <a:t>at both endpoints of the interval [0</a:t>
            </a:r>
            <a:r>
              <a:rPr lang="en-US" sz="1200" b="0" i="1" u="none" strike="noStrike" kern="1200" baseline="0" dirty="0">
                <a:solidFill>
                  <a:schemeClr val="tx1"/>
                </a:solidFill>
                <a:latin typeface="+mn-lt"/>
                <a:ea typeface="+mn-ea"/>
                <a:cs typeface="+mn-cs"/>
              </a:rPr>
              <a:t>, </a:t>
            </a:r>
            <a:r>
              <a:rPr lang="en-US" sz="1200" b="0" i="0" u="none" strike="noStrike" kern="1200" baseline="0" dirty="0">
                <a:solidFill>
                  <a:schemeClr val="tx1"/>
                </a:solidFill>
                <a:latin typeface="+mn-lt"/>
                <a:ea typeface="+mn-ea"/>
                <a:cs typeface="+mn-cs"/>
              </a:rPr>
              <a:t>1]</a:t>
            </a:r>
          </a:p>
          <a:p>
            <a:r>
              <a:rPr lang="en-US" sz="1200" b="0" i="0" u="none" strike="noStrike" kern="1200" baseline="0" dirty="0">
                <a:solidFill>
                  <a:schemeClr val="tx1"/>
                </a:solidFill>
                <a:latin typeface="+mn-lt"/>
                <a:ea typeface="+mn-ea"/>
                <a:cs typeface="+mn-cs"/>
              </a:rPr>
              <a:t>It can be proved that </a:t>
            </a:r>
            <a:r>
              <a:rPr lang="en-US" sz="1200" b="0" i="1" u="none" strike="noStrike" kern="1200" baseline="0" dirty="0" err="1">
                <a:solidFill>
                  <a:schemeClr val="tx1"/>
                </a:solidFill>
                <a:latin typeface="+mn-lt"/>
                <a:ea typeface="+mn-ea"/>
                <a:cs typeface="+mn-cs"/>
              </a:rPr>
              <a:t>Bn</a:t>
            </a:r>
            <a:r>
              <a:rPr lang="en-US" sz="1200" b="0" i="1" u="none" strike="noStrike" kern="1200" baseline="0" dirty="0">
                <a:solidFill>
                  <a:schemeClr val="tx1"/>
                </a:solidFill>
                <a:latin typeface="+mn-lt"/>
                <a:ea typeface="+mn-ea"/>
                <a:cs typeface="+mn-cs"/>
              </a:rPr>
              <a:t> </a:t>
            </a:r>
            <a:r>
              <a:rPr lang="en-US" sz="1200" b="0" i="0" u="none" strike="noStrike" kern="1200" baseline="0" dirty="0">
                <a:solidFill>
                  <a:schemeClr val="tx1"/>
                </a:solidFill>
                <a:latin typeface="+mn-lt"/>
                <a:ea typeface="+mn-ea"/>
                <a:cs typeface="+mn-cs"/>
              </a:rPr>
              <a:t>the </a:t>
            </a:r>
            <a:r>
              <a:rPr lang="en-US" sz="1200" b="0" i="1" u="none" strike="noStrike" kern="1200" baseline="0" dirty="0">
                <a:solidFill>
                  <a:schemeClr val="tx1"/>
                </a:solidFill>
                <a:latin typeface="+mn-lt"/>
                <a:ea typeface="+mn-ea"/>
                <a:cs typeface="+mn-cs"/>
              </a:rPr>
              <a:t>Bernstein is a linear monotone operator</a:t>
            </a:r>
            <a:r>
              <a:rPr lang="en-US" sz="1200" b="0" i="0" u="none" strike="noStrike" kern="1200" baseline="0" dirty="0">
                <a:solidFill>
                  <a:schemeClr val="tx1"/>
                </a:solidFill>
                <a:latin typeface="+mn-lt"/>
                <a:ea typeface="+mn-ea"/>
                <a:cs typeface="+mn-cs"/>
              </a:rPr>
              <a:t>; it maps a function </a:t>
            </a:r>
            <a:r>
              <a:rPr lang="en-US" sz="1200" b="0" i="1" u="none" strike="noStrike" kern="1200" baseline="0" dirty="0">
                <a:solidFill>
                  <a:schemeClr val="tx1"/>
                </a:solidFill>
                <a:latin typeface="+mn-lt"/>
                <a:ea typeface="+mn-ea"/>
                <a:cs typeface="+mn-cs"/>
              </a:rPr>
              <a:t>f</a:t>
            </a:r>
            <a:r>
              <a:rPr lang="en-US" sz="1200" b="0" i="0" u="none" strike="noStrike" kern="1200" baseline="0" dirty="0">
                <a:solidFill>
                  <a:schemeClr val="tx1"/>
                </a:solidFill>
                <a:latin typeface="+mn-lt"/>
                <a:ea typeface="+mn-ea"/>
                <a:cs typeface="+mn-cs"/>
              </a:rPr>
              <a:t>, defined on [0</a:t>
            </a:r>
            <a:r>
              <a:rPr lang="en-US" sz="1200" b="0" i="1" u="none" strike="noStrike" kern="1200" baseline="0" dirty="0">
                <a:solidFill>
                  <a:schemeClr val="tx1"/>
                </a:solidFill>
                <a:latin typeface="+mn-lt"/>
                <a:ea typeface="+mn-ea"/>
                <a:cs typeface="+mn-cs"/>
              </a:rPr>
              <a:t>, </a:t>
            </a:r>
            <a:r>
              <a:rPr lang="en-US" sz="1200" b="0" i="0" u="none" strike="noStrike" kern="1200" baseline="0" dirty="0">
                <a:solidFill>
                  <a:schemeClr val="tx1"/>
                </a:solidFill>
                <a:latin typeface="+mn-lt"/>
                <a:ea typeface="+mn-ea"/>
                <a:cs typeface="+mn-cs"/>
              </a:rPr>
              <a:t>1], to </a:t>
            </a:r>
            <a:r>
              <a:rPr lang="en-US" sz="1200" b="0" i="1" u="none" strike="noStrike" kern="1200" baseline="0" dirty="0" err="1">
                <a:solidFill>
                  <a:schemeClr val="tx1"/>
                </a:solidFill>
                <a:latin typeface="+mn-lt"/>
                <a:ea typeface="+mn-ea"/>
                <a:cs typeface="+mn-cs"/>
              </a:rPr>
              <a:t>Bnf</a:t>
            </a:r>
            <a:r>
              <a:rPr lang="en-US" sz="1200" b="0" i="0" u="none" strike="noStrike" kern="1200" baseline="0" dirty="0">
                <a:solidFill>
                  <a:schemeClr val="tx1"/>
                </a:solidFill>
                <a:latin typeface="+mn-lt"/>
                <a:ea typeface="+mn-ea"/>
                <a:cs typeface="+mn-cs"/>
              </a:rPr>
              <a:t>, where the function </a:t>
            </a:r>
            <a:r>
              <a:rPr lang="en-US" sz="1200" b="0" i="1" u="none" strike="noStrike" kern="1200" baseline="0" dirty="0" err="1">
                <a:solidFill>
                  <a:schemeClr val="tx1"/>
                </a:solidFill>
                <a:latin typeface="+mn-lt"/>
                <a:ea typeface="+mn-ea"/>
                <a:cs typeface="+mn-cs"/>
              </a:rPr>
              <a:t>Bnf</a:t>
            </a:r>
            <a:r>
              <a:rPr lang="en-US" sz="1200" b="0" i="1" u="none" strike="noStrike" kern="1200" baseline="0" dirty="0">
                <a:solidFill>
                  <a:schemeClr val="tx1"/>
                </a:solidFill>
                <a:latin typeface="+mn-lt"/>
                <a:ea typeface="+mn-ea"/>
                <a:cs typeface="+mn-cs"/>
              </a:rPr>
              <a:t> </a:t>
            </a:r>
            <a:r>
              <a:rPr lang="en-US" sz="1200" b="0" i="0" u="none" strike="noStrike" kern="1200" baseline="0" dirty="0">
                <a:solidFill>
                  <a:schemeClr val="tx1"/>
                </a:solidFill>
                <a:latin typeface="+mn-lt"/>
                <a:ea typeface="+mn-ea"/>
                <a:cs typeface="+mn-cs"/>
              </a:rPr>
              <a:t>evaluated at </a:t>
            </a:r>
            <a:r>
              <a:rPr lang="en-US" sz="1200" b="0" i="1" u="none" strike="noStrike" kern="1200" baseline="0" dirty="0">
                <a:solidFill>
                  <a:schemeClr val="tx1"/>
                </a:solidFill>
                <a:latin typeface="+mn-lt"/>
                <a:ea typeface="+mn-ea"/>
                <a:cs typeface="+mn-cs"/>
              </a:rPr>
              <a:t>x </a:t>
            </a:r>
            <a:r>
              <a:rPr lang="en-US" sz="1200" b="0" i="0" u="none" strike="noStrike" kern="1200" baseline="0" dirty="0">
                <a:solidFill>
                  <a:schemeClr val="tx1"/>
                </a:solidFill>
                <a:latin typeface="+mn-lt"/>
                <a:ea typeface="+mn-ea"/>
                <a:cs typeface="+mn-cs"/>
              </a:rPr>
              <a:t>is denoted by </a:t>
            </a:r>
            <a:r>
              <a:rPr lang="en-US" sz="1200" b="0" i="1" u="none" strike="noStrike" kern="1200" baseline="0" dirty="0" err="1">
                <a:solidFill>
                  <a:schemeClr val="tx1"/>
                </a:solidFill>
                <a:latin typeface="+mn-lt"/>
                <a:ea typeface="+mn-ea"/>
                <a:cs typeface="+mn-cs"/>
              </a:rPr>
              <a:t>Bn</a:t>
            </a:r>
            <a:r>
              <a:rPr lang="en-US" sz="1200" b="0" i="0" u="none" strike="noStrike" kern="1200" baseline="0" dirty="0">
                <a:solidFill>
                  <a:schemeClr val="tx1"/>
                </a:solidFill>
                <a:latin typeface="+mn-lt"/>
                <a:ea typeface="+mn-ea"/>
                <a:cs typeface="+mn-cs"/>
              </a:rPr>
              <a:t>(</a:t>
            </a:r>
            <a:r>
              <a:rPr lang="en-US" sz="1200" b="0" i="1" u="none" strike="noStrike" kern="1200" baseline="0" dirty="0">
                <a:solidFill>
                  <a:schemeClr val="tx1"/>
                </a:solidFill>
                <a:latin typeface="+mn-lt"/>
                <a:ea typeface="+mn-ea"/>
                <a:cs typeface="+mn-cs"/>
              </a:rPr>
              <a:t>f</a:t>
            </a:r>
            <a:r>
              <a:rPr lang="en-US" sz="1200" b="0" i="0" u="none" strike="noStrike" kern="1200" baseline="0" dirty="0">
                <a:solidFill>
                  <a:schemeClr val="tx1"/>
                </a:solidFill>
                <a:latin typeface="+mn-lt"/>
                <a:ea typeface="+mn-ea"/>
                <a:cs typeface="+mn-cs"/>
              </a:rPr>
              <a:t>; </a:t>
            </a:r>
            <a:r>
              <a:rPr lang="en-US" sz="1200" b="0" i="1" u="none" strike="noStrike" kern="1200" baseline="0" dirty="0">
                <a:solidFill>
                  <a:schemeClr val="tx1"/>
                </a:solidFill>
                <a:latin typeface="+mn-lt"/>
                <a:ea typeface="+mn-ea"/>
                <a:cs typeface="+mn-cs"/>
              </a:rPr>
              <a:t>x</a:t>
            </a:r>
            <a:r>
              <a:rPr lang="en-US" sz="1200" b="0" i="0" u="none" strike="noStrike" kern="1200" baseline="0" dirty="0">
                <a:solidFill>
                  <a:schemeClr val="tx1"/>
                </a:solidFill>
                <a:latin typeface="+mn-lt"/>
                <a:ea typeface="+mn-ea"/>
                <a:cs typeface="+mn-cs"/>
              </a:rPr>
              <a:t>).</a:t>
            </a:r>
          </a:p>
          <a:p>
            <a:r>
              <a:rPr lang="en-US" sz="1200" b="0" i="0" u="none" strike="noStrike" kern="1200" baseline="0" dirty="0">
                <a:solidFill>
                  <a:schemeClr val="tx1"/>
                </a:solidFill>
                <a:latin typeface="+mn-lt"/>
                <a:ea typeface="+mn-ea"/>
                <a:cs typeface="+mn-cs"/>
              </a:rPr>
              <a:t>Thus the Bernstein polynomials for </a:t>
            </a:r>
            <a:r>
              <a:rPr lang="en-US" sz="1200" b="0" i="1" u="none" strike="noStrike" kern="1200" baseline="0" dirty="0">
                <a:solidFill>
                  <a:schemeClr val="tx1"/>
                </a:solidFill>
                <a:latin typeface="+mn-lt"/>
                <a:ea typeface="+mn-ea"/>
                <a:cs typeface="+mn-cs"/>
              </a:rPr>
              <a:t>x</a:t>
            </a:r>
            <a:r>
              <a:rPr lang="en-US" sz="1200" b="0" i="0" u="none" strike="noStrike" kern="1200" baseline="0" dirty="0">
                <a:solidFill>
                  <a:schemeClr val="tx1"/>
                </a:solidFill>
                <a:latin typeface="+mn-lt"/>
                <a:ea typeface="+mn-ea"/>
                <a:cs typeface="+mn-cs"/>
              </a:rPr>
              <a:t>2 converge uniformly to </a:t>
            </a:r>
            <a:r>
              <a:rPr lang="en-US" sz="1200" b="0" i="1" u="none" strike="noStrike" kern="1200" baseline="0" dirty="0">
                <a:solidFill>
                  <a:schemeClr val="tx1"/>
                </a:solidFill>
                <a:latin typeface="+mn-lt"/>
                <a:ea typeface="+mn-ea"/>
                <a:cs typeface="+mn-cs"/>
              </a:rPr>
              <a:t>x</a:t>
            </a:r>
            <a:r>
              <a:rPr lang="en-US" sz="1200" b="0" i="0" u="none" strike="noStrike" kern="1200" baseline="0" dirty="0">
                <a:solidFill>
                  <a:schemeClr val="tx1"/>
                </a:solidFill>
                <a:latin typeface="+mn-lt"/>
                <a:ea typeface="+mn-ea"/>
                <a:cs typeface="+mn-cs"/>
              </a:rPr>
              <a:t>2 like 1</a:t>
            </a:r>
            <a:r>
              <a:rPr lang="en-US" sz="1200" b="0" i="1" u="none" strike="noStrike" kern="1200" baseline="0" dirty="0">
                <a:solidFill>
                  <a:schemeClr val="tx1"/>
                </a:solidFill>
                <a:latin typeface="+mn-lt"/>
                <a:ea typeface="+mn-ea"/>
                <a:cs typeface="+mn-cs"/>
              </a:rPr>
              <a:t>/n</a:t>
            </a:r>
            <a:r>
              <a:rPr lang="en-US" sz="1200" b="0" i="0" u="none" strike="noStrike" kern="1200" baseline="0" dirty="0">
                <a:solidFill>
                  <a:schemeClr val="tx1"/>
                </a:solidFill>
                <a:latin typeface="+mn-lt"/>
                <a:ea typeface="+mn-ea"/>
                <a:cs typeface="+mn-cs"/>
              </a:rPr>
              <a:t>, very slowly. We will see from </a:t>
            </a:r>
            <a:r>
              <a:rPr lang="en-US" sz="1200" b="0" i="0" u="none" strike="noStrike" kern="1200" baseline="0" dirty="0" err="1">
                <a:solidFill>
                  <a:schemeClr val="tx1"/>
                </a:solidFill>
                <a:latin typeface="+mn-lt"/>
                <a:ea typeface="+mn-ea"/>
                <a:cs typeface="+mn-cs"/>
              </a:rPr>
              <a:t>Voronovskaya’s</a:t>
            </a:r>
            <a:r>
              <a:rPr lang="en-US" sz="1200" b="0" i="0" u="none" strike="noStrike" kern="1200" baseline="0" dirty="0">
                <a:solidFill>
                  <a:schemeClr val="tx1"/>
                </a:solidFill>
                <a:latin typeface="+mn-lt"/>
                <a:ea typeface="+mn-ea"/>
                <a:cs typeface="+mn-cs"/>
              </a:rPr>
              <a:t> Theorem 7.1.10 that this rate of convergence holds for all functions that are twice differentiable.</a:t>
            </a:r>
          </a:p>
          <a:p>
            <a:r>
              <a:rPr lang="es-419" sz="1200" b="0" i="0" u="none" strike="noStrike" kern="1200" baseline="0" dirty="0">
                <a:solidFill>
                  <a:schemeClr val="tx1"/>
                </a:solidFill>
                <a:latin typeface="+mn-lt"/>
                <a:ea typeface="+mn-ea"/>
                <a:cs typeface="+mn-cs"/>
              </a:rPr>
              <a:t>Binomial </a:t>
            </a:r>
            <a:r>
              <a:rPr lang="es-419" sz="1200" b="0" i="0" u="none" strike="noStrike" kern="1200" baseline="0" dirty="0" err="1">
                <a:solidFill>
                  <a:schemeClr val="tx1"/>
                </a:solidFill>
                <a:latin typeface="+mn-lt"/>
                <a:ea typeface="+mn-ea"/>
                <a:cs typeface="+mn-cs"/>
              </a:rPr>
              <a:t>distribution</a:t>
            </a:r>
            <a:endParaRPr lang="en-US" dirty="0"/>
          </a:p>
        </p:txBody>
      </p:sp>
      <p:sp>
        <p:nvSpPr>
          <p:cNvPr id="4" name="Slide Number Placeholder 3"/>
          <p:cNvSpPr>
            <a:spLocks noGrp="1"/>
          </p:cNvSpPr>
          <p:nvPr>
            <p:ph type="sldNum" sz="quarter" idx="10"/>
          </p:nvPr>
        </p:nvSpPr>
        <p:spPr/>
        <p:txBody>
          <a:bodyPr/>
          <a:lstStyle/>
          <a:p>
            <a:fld id="{E4C46C8C-08C0-4548-BD60-580352D47BF2}" type="slidenum">
              <a:rPr lang="en-US" smtClean="0"/>
              <a:t>19</a:t>
            </a:fld>
            <a:endParaRPr lang="en-US"/>
          </a:p>
        </p:txBody>
      </p:sp>
    </p:spTree>
    <p:extLst>
      <p:ext uri="{BB962C8B-B14F-4D97-AF65-F5344CB8AC3E}">
        <p14:creationId xmlns:p14="http://schemas.microsoft.com/office/powerpoint/2010/main" val="10091161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1BA45FA-D6C1-4A82-BA0B-7736E08AC4DE}" type="datetimeFigureOut">
              <a:rPr lang="en-US" smtClean="0"/>
              <a:t>11/28/2017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4A761A-F69A-45AD-BB2F-96903D904F3B}" type="slidenum">
              <a:rPr lang="en-US" smtClean="0"/>
              <a:t>‹#›</a:t>
            </a:fld>
            <a:endParaRPr lang="en-US"/>
          </a:p>
        </p:txBody>
      </p:sp>
    </p:spTree>
    <p:extLst>
      <p:ext uri="{BB962C8B-B14F-4D97-AF65-F5344CB8AC3E}">
        <p14:creationId xmlns:p14="http://schemas.microsoft.com/office/powerpoint/2010/main" val="20358409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BA45FA-D6C1-4A82-BA0B-7736E08AC4DE}" type="datetimeFigureOut">
              <a:rPr lang="en-US" smtClean="0"/>
              <a:t>11/28/2017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4A761A-F69A-45AD-BB2F-96903D904F3B}" type="slidenum">
              <a:rPr lang="en-US" smtClean="0"/>
              <a:t>‹#›</a:t>
            </a:fld>
            <a:endParaRPr lang="en-US"/>
          </a:p>
        </p:txBody>
      </p:sp>
    </p:spTree>
    <p:extLst>
      <p:ext uri="{BB962C8B-B14F-4D97-AF65-F5344CB8AC3E}">
        <p14:creationId xmlns:p14="http://schemas.microsoft.com/office/powerpoint/2010/main" val="3437096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BA45FA-D6C1-4A82-BA0B-7736E08AC4DE}" type="datetimeFigureOut">
              <a:rPr lang="en-US" smtClean="0"/>
              <a:t>11/28/2017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4A761A-F69A-45AD-BB2F-96903D904F3B}" type="slidenum">
              <a:rPr lang="en-US" smtClean="0"/>
              <a:t>‹#›</a:t>
            </a:fld>
            <a:endParaRPr lang="en-US"/>
          </a:p>
        </p:txBody>
      </p:sp>
    </p:spTree>
    <p:extLst>
      <p:ext uri="{BB962C8B-B14F-4D97-AF65-F5344CB8AC3E}">
        <p14:creationId xmlns:p14="http://schemas.microsoft.com/office/powerpoint/2010/main" val="5049556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BA45FA-D6C1-4A82-BA0B-7736E08AC4DE}" type="datetimeFigureOut">
              <a:rPr lang="en-US" smtClean="0"/>
              <a:t>11/28/2017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4A761A-F69A-45AD-BB2F-96903D904F3B}" type="slidenum">
              <a:rPr lang="en-US" smtClean="0"/>
              <a:t>‹#›</a:t>
            </a:fld>
            <a:endParaRPr lang="en-US"/>
          </a:p>
        </p:txBody>
      </p:sp>
    </p:spTree>
    <p:extLst>
      <p:ext uri="{BB962C8B-B14F-4D97-AF65-F5344CB8AC3E}">
        <p14:creationId xmlns:p14="http://schemas.microsoft.com/office/powerpoint/2010/main" val="3696794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1BA45FA-D6C1-4A82-BA0B-7736E08AC4DE}" type="datetimeFigureOut">
              <a:rPr lang="en-US" smtClean="0"/>
              <a:t>11/28/2017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4A761A-F69A-45AD-BB2F-96903D904F3B}" type="slidenum">
              <a:rPr lang="en-US" smtClean="0"/>
              <a:t>‹#›</a:t>
            </a:fld>
            <a:endParaRPr lang="en-US"/>
          </a:p>
        </p:txBody>
      </p:sp>
    </p:spTree>
    <p:extLst>
      <p:ext uri="{BB962C8B-B14F-4D97-AF65-F5344CB8AC3E}">
        <p14:creationId xmlns:p14="http://schemas.microsoft.com/office/powerpoint/2010/main" val="25689624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1BA45FA-D6C1-4A82-BA0B-7736E08AC4DE}" type="datetimeFigureOut">
              <a:rPr lang="en-US" smtClean="0"/>
              <a:t>11/28/2017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4A761A-F69A-45AD-BB2F-96903D904F3B}" type="slidenum">
              <a:rPr lang="en-US" smtClean="0"/>
              <a:t>‹#›</a:t>
            </a:fld>
            <a:endParaRPr lang="en-US"/>
          </a:p>
        </p:txBody>
      </p:sp>
    </p:spTree>
    <p:extLst>
      <p:ext uri="{BB962C8B-B14F-4D97-AF65-F5344CB8AC3E}">
        <p14:creationId xmlns:p14="http://schemas.microsoft.com/office/powerpoint/2010/main" val="28488860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1BA45FA-D6C1-4A82-BA0B-7736E08AC4DE}" type="datetimeFigureOut">
              <a:rPr lang="en-US" smtClean="0"/>
              <a:t>11/28/2017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4A761A-F69A-45AD-BB2F-96903D904F3B}" type="slidenum">
              <a:rPr lang="en-US" smtClean="0"/>
              <a:t>‹#›</a:t>
            </a:fld>
            <a:endParaRPr lang="en-US"/>
          </a:p>
        </p:txBody>
      </p:sp>
    </p:spTree>
    <p:extLst>
      <p:ext uri="{BB962C8B-B14F-4D97-AF65-F5344CB8AC3E}">
        <p14:creationId xmlns:p14="http://schemas.microsoft.com/office/powerpoint/2010/main" val="5483257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1BA45FA-D6C1-4A82-BA0B-7736E08AC4DE}" type="datetimeFigureOut">
              <a:rPr lang="en-US" smtClean="0"/>
              <a:t>11/28/2017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4A761A-F69A-45AD-BB2F-96903D904F3B}" type="slidenum">
              <a:rPr lang="en-US" smtClean="0"/>
              <a:t>‹#›</a:t>
            </a:fld>
            <a:endParaRPr lang="en-US"/>
          </a:p>
        </p:txBody>
      </p:sp>
    </p:spTree>
    <p:extLst>
      <p:ext uri="{BB962C8B-B14F-4D97-AF65-F5344CB8AC3E}">
        <p14:creationId xmlns:p14="http://schemas.microsoft.com/office/powerpoint/2010/main" val="3437880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BA45FA-D6C1-4A82-BA0B-7736E08AC4DE}" type="datetimeFigureOut">
              <a:rPr lang="en-US" smtClean="0"/>
              <a:t>11/28/2017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74A761A-F69A-45AD-BB2F-96903D904F3B}" type="slidenum">
              <a:rPr lang="en-US" smtClean="0"/>
              <a:t>‹#›</a:t>
            </a:fld>
            <a:endParaRPr lang="en-US"/>
          </a:p>
        </p:txBody>
      </p:sp>
    </p:spTree>
    <p:extLst>
      <p:ext uri="{BB962C8B-B14F-4D97-AF65-F5344CB8AC3E}">
        <p14:creationId xmlns:p14="http://schemas.microsoft.com/office/powerpoint/2010/main" val="19382893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1BA45FA-D6C1-4A82-BA0B-7736E08AC4DE}" type="datetimeFigureOut">
              <a:rPr lang="en-US" smtClean="0"/>
              <a:t>11/28/2017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4A761A-F69A-45AD-BB2F-96903D904F3B}" type="slidenum">
              <a:rPr lang="en-US" smtClean="0"/>
              <a:t>‹#›</a:t>
            </a:fld>
            <a:endParaRPr lang="en-US"/>
          </a:p>
        </p:txBody>
      </p:sp>
    </p:spTree>
    <p:extLst>
      <p:ext uri="{BB962C8B-B14F-4D97-AF65-F5344CB8AC3E}">
        <p14:creationId xmlns:p14="http://schemas.microsoft.com/office/powerpoint/2010/main" val="30763958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1BA45FA-D6C1-4A82-BA0B-7736E08AC4DE}" type="datetimeFigureOut">
              <a:rPr lang="en-US" smtClean="0"/>
              <a:t>11/28/2017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4A761A-F69A-45AD-BB2F-96903D904F3B}" type="slidenum">
              <a:rPr lang="en-US" smtClean="0"/>
              <a:t>‹#›</a:t>
            </a:fld>
            <a:endParaRPr lang="en-US"/>
          </a:p>
        </p:txBody>
      </p:sp>
    </p:spTree>
    <p:extLst>
      <p:ext uri="{BB962C8B-B14F-4D97-AF65-F5344CB8AC3E}">
        <p14:creationId xmlns:p14="http://schemas.microsoft.com/office/powerpoint/2010/main" val="6969390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BA45FA-D6C1-4A82-BA0B-7736E08AC4DE}" type="datetimeFigureOut">
              <a:rPr lang="en-US" smtClean="0"/>
              <a:t>11/28/2017</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4A761A-F69A-45AD-BB2F-96903D904F3B}" type="slidenum">
              <a:rPr lang="en-US" smtClean="0"/>
              <a:t>‹#›</a:t>
            </a:fld>
            <a:endParaRPr lang="en-US"/>
          </a:p>
        </p:txBody>
      </p:sp>
    </p:spTree>
    <p:extLst>
      <p:ext uri="{BB962C8B-B14F-4D97-AF65-F5344CB8AC3E}">
        <p14:creationId xmlns:p14="http://schemas.microsoft.com/office/powerpoint/2010/main" val="14138211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24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50.png"/><Relationship Id="rId1" Type="http://schemas.openxmlformats.org/officeDocument/2006/relationships/slideLayout" Target="../slideLayouts/slideLayout6.xml"/><Relationship Id="rId4" Type="http://schemas.openxmlformats.org/officeDocument/2006/relationships/image" Target="../media/image28.svg"/></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50.png"/><Relationship Id="rId1" Type="http://schemas.openxmlformats.org/officeDocument/2006/relationships/slideLayout" Target="../slideLayouts/slideLayout6.xml"/><Relationship Id="rId4" Type="http://schemas.openxmlformats.org/officeDocument/2006/relationships/image" Target="../media/image30.png"/></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90.png"/><Relationship Id="rId1" Type="http://schemas.openxmlformats.org/officeDocument/2006/relationships/slideLayout" Target="../slideLayouts/slideLayout6.xml"/><Relationship Id="rId5" Type="http://schemas.openxmlformats.org/officeDocument/2006/relationships/image" Target="../media/image33.emf"/><Relationship Id="rId4" Type="http://schemas.openxmlformats.org/officeDocument/2006/relationships/image" Target="../media/image32.svg"/></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1.svg"/><Relationship Id="rId2" Type="http://schemas.openxmlformats.org/officeDocument/2006/relationships/image" Target="../media/image40.png"/><Relationship Id="rId1" Type="http://schemas.openxmlformats.org/officeDocument/2006/relationships/slideLayout" Target="../slideLayouts/slideLayout2.xml"/><Relationship Id="rId5" Type="http://schemas.openxmlformats.org/officeDocument/2006/relationships/image" Target="../media/image16.svg"/><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6.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2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6.xml"/><Relationship Id="rId6" Type="http://schemas.openxmlformats.org/officeDocument/2006/relationships/image" Target="../media/image49.png"/><Relationship Id="rId5" Type="http://schemas.openxmlformats.org/officeDocument/2006/relationships/image" Target="../media/image43.png"/><Relationship Id="rId4" Type="http://schemas.openxmlformats.org/officeDocument/2006/relationships/image" Target="../media/image42.png"/></Relationships>
</file>

<file path=ppt/slides/_rels/slide2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7.png"/><Relationship Id="rId1" Type="http://schemas.openxmlformats.org/officeDocument/2006/relationships/slideLayout" Target="../slideLayouts/slideLayout6.xml"/><Relationship Id="rId5" Type="http://schemas.openxmlformats.org/officeDocument/2006/relationships/image" Target="../media/image44.png"/><Relationship Id="rId4" Type="http://schemas.openxmlformats.org/officeDocument/2006/relationships/image" Target="../media/image48.png"/></Relationships>
</file>

<file path=ppt/slides/_rels/slide2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70.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svg"/><Relationship Id="rId7" Type="http://schemas.openxmlformats.org/officeDocument/2006/relationships/image" Target="../media/image13.sv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sv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AB77E-A88B-4EA4-8581-2AAC91A5A9AA}"/>
              </a:ext>
            </a:extLst>
          </p:cNvPr>
          <p:cNvSpPr>
            <a:spLocks noGrp="1"/>
          </p:cNvSpPr>
          <p:nvPr>
            <p:ph type="ctrTitle"/>
          </p:nvPr>
        </p:nvSpPr>
        <p:spPr>
          <a:xfrm>
            <a:off x="685800" y="2046969"/>
            <a:ext cx="7772400" cy="1462993"/>
          </a:xfrm>
        </p:spPr>
        <p:txBody>
          <a:bodyPr>
            <a:noAutofit/>
          </a:bodyPr>
          <a:lstStyle/>
          <a:p>
            <a:r>
              <a:rPr lang="es-ES" sz="2800" b="1" dirty="0">
                <a:solidFill>
                  <a:schemeClr val="accent1"/>
                </a:solidFill>
              </a:rPr>
              <a:t>Modelos basados en cópulas para la simulación estocástica conjunta de propiedades de redes de fracturas discretas en medios porosos fracturados</a:t>
            </a:r>
            <a:endParaRPr lang="en-US" sz="2800" b="1" dirty="0">
              <a:solidFill>
                <a:schemeClr val="accent1"/>
              </a:solidFill>
            </a:endParaRPr>
          </a:p>
        </p:txBody>
      </p:sp>
      <p:sp>
        <p:nvSpPr>
          <p:cNvPr id="3" name="Subtitle 2">
            <a:extLst>
              <a:ext uri="{FF2B5EF4-FFF2-40B4-BE49-F238E27FC236}">
                <a16:creationId xmlns:a16="http://schemas.microsoft.com/office/drawing/2014/main" id="{B6A0F925-DBD9-403C-BD3F-B7459DAC5CFD}"/>
              </a:ext>
            </a:extLst>
          </p:cNvPr>
          <p:cNvSpPr>
            <a:spLocks noGrp="1"/>
          </p:cNvSpPr>
          <p:nvPr>
            <p:ph type="subTitle" idx="1"/>
          </p:nvPr>
        </p:nvSpPr>
        <p:spPr>
          <a:xfrm>
            <a:off x="1143000" y="3602038"/>
            <a:ext cx="6858000" cy="1655762"/>
          </a:xfrm>
        </p:spPr>
        <p:txBody>
          <a:bodyPr>
            <a:normAutofit fontScale="77500" lnSpcReduction="20000"/>
          </a:bodyPr>
          <a:lstStyle/>
          <a:p>
            <a:r>
              <a:rPr lang="en-US" b="1" dirty="0"/>
              <a:t>TESIS</a:t>
            </a:r>
          </a:p>
          <a:p>
            <a:r>
              <a:rPr lang="en-US" dirty="0"/>
              <a:t>QUE PARA OPTAR POR EL GRADO DE: </a:t>
            </a:r>
          </a:p>
          <a:p>
            <a:r>
              <a:rPr lang="en-US" b="1" dirty="0"/>
              <a:t>DOCTOR EN CIENCIAS DE LA TIERRA</a:t>
            </a:r>
          </a:p>
          <a:p>
            <a:r>
              <a:rPr lang="en-US" dirty="0"/>
              <a:t>PRESENTA: Francisco Mendoza Torres</a:t>
            </a:r>
          </a:p>
          <a:p>
            <a:r>
              <a:rPr lang="en-US" dirty="0"/>
              <a:t>TUTOR</a:t>
            </a:r>
            <a:r>
              <a:rPr lang="es-419" dirty="0"/>
              <a:t>: Dr. Martín Alberto Díaz Viera (IMP)</a:t>
            </a:r>
            <a:endParaRPr lang="en-US" dirty="0"/>
          </a:p>
          <a:p>
            <a:endParaRPr lang="en-US" dirty="0"/>
          </a:p>
        </p:txBody>
      </p:sp>
      <p:grpSp>
        <p:nvGrpSpPr>
          <p:cNvPr id="5" name="Group 4">
            <a:extLst>
              <a:ext uri="{FF2B5EF4-FFF2-40B4-BE49-F238E27FC236}">
                <a16:creationId xmlns:a16="http://schemas.microsoft.com/office/drawing/2014/main" id="{76627958-EAFC-4F80-B350-2B40C20E9A93}"/>
              </a:ext>
            </a:extLst>
          </p:cNvPr>
          <p:cNvGrpSpPr/>
          <p:nvPr/>
        </p:nvGrpSpPr>
        <p:grpSpPr>
          <a:xfrm>
            <a:off x="303083" y="300449"/>
            <a:ext cx="1973413" cy="2015714"/>
            <a:chOff x="1086419" y="523528"/>
            <a:chExt cx="1973413" cy="2015714"/>
          </a:xfrm>
        </p:grpSpPr>
        <p:sp>
          <p:nvSpPr>
            <p:cNvPr id="6" name="Rectangle 5">
              <a:extLst>
                <a:ext uri="{FF2B5EF4-FFF2-40B4-BE49-F238E27FC236}">
                  <a16:creationId xmlns:a16="http://schemas.microsoft.com/office/drawing/2014/main" id="{39DE5941-9869-4964-9347-48BF0795546D}"/>
                </a:ext>
              </a:extLst>
            </p:cNvPr>
            <p:cNvSpPr/>
            <p:nvPr/>
          </p:nvSpPr>
          <p:spPr>
            <a:xfrm>
              <a:off x="1086419" y="523528"/>
              <a:ext cx="1973413" cy="2015714"/>
            </a:xfrm>
            <a:prstGeom prst="rect">
              <a:avLst/>
            </a:prstGeom>
            <a:solidFill>
              <a:schemeClr val="bg1"/>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7" name="Imagen 1062">
              <a:extLst>
                <a:ext uri="{FF2B5EF4-FFF2-40B4-BE49-F238E27FC236}">
                  <a16:creationId xmlns:a16="http://schemas.microsoft.com/office/drawing/2014/main" id="{B1F22D7E-4421-41E5-9993-78CAD1026BCA}"/>
                </a:ext>
              </a:extLst>
            </p:cNvPr>
            <p:cNvPicPr/>
            <p:nvPr/>
          </p:nvPicPr>
          <p:blipFill>
            <a:blip r:embed="rId2" cstate="print">
              <a:extLst>
                <a:ext uri="{28A0092B-C50C-407E-A947-70E740481C1C}">
                  <a14:useLocalDpi xmlns:a14="http://schemas.microsoft.com/office/drawing/2010/main"/>
                </a:ext>
              </a:extLst>
            </a:blip>
            <a:srcRect/>
            <a:stretch>
              <a:fillRect/>
            </a:stretch>
          </p:blipFill>
          <p:spPr bwMode="auto">
            <a:xfrm>
              <a:off x="1086419" y="523528"/>
              <a:ext cx="1944216" cy="2015714"/>
            </a:xfrm>
            <a:prstGeom prst="rect">
              <a:avLst/>
            </a:prstGeom>
            <a:noFill/>
            <a:extLst/>
          </p:spPr>
        </p:pic>
      </p:grpSp>
      <p:sp>
        <p:nvSpPr>
          <p:cNvPr id="8" name="Rectangle 7">
            <a:extLst>
              <a:ext uri="{FF2B5EF4-FFF2-40B4-BE49-F238E27FC236}">
                <a16:creationId xmlns:a16="http://schemas.microsoft.com/office/drawing/2014/main" id="{935BA4CB-29A8-4178-94DB-00D9E6522F50}"/>
              </a:ext>
            </a:extLst>
          </p:cNvPr>
          <p:cNvSpPr/>
          <p:nvPr/>
        </p:nvSpPr>
        <p:spPr>
          <a:xfrm>
            <a:off x="2373195" y="569642"/>
            <a:ext cx="5627805" cy="1477328"/>
          </a:xfrm>
          <a:prstGeom prst="rect">
            <a:avLst/>
          </a:prstGeom>
        </p:spPr>
        <p:txBody>
          <a:bodyPr wrap="square">
            <a:spAutoFit/>
          </a:bodyPr>
          <a:lstStyle/>
          <a:p>
            <a:r>
              <a:rPr lang="es-ES" b="1" dirty="0"/>
              <a:t>UNIVERSIDAD NACIONAL AUTÓNOMA DE MÉXICO</a:t>
            </a:r>
          </a:p>
          <a:p>
            <a:r>
              <a:rPr lang="es-ES" dirty="0"/>
              <a:t>PROGRAMA DE POSGRADO EN CIENCIAS DE LA TIERRA</a:t>
            </a:r>
          </a:p>
          <a:p>
            <a:r>
              <a:rPr lang="es-ES" dirty="0"/>
              <a:t>INSTITUTO DE GEOFÍSICA</a:t>
            </a:r>
          </a:p>
          <a:p>
            <a:r>
              <a:rPr lang="es-ES" dirty="0"/>
              <a:t>Exploración, Aguas Subterráneas, Modelación y</a:t>
            </a:r>
          </a:p>
          <a:p>
            <a:r>
              <a:rPr lang="es-ES" dirty="0"/>
              <a:t>Percepción Remota</a:t>
            </a:r>
          </a:p>
        </p:txBody>
      </p:sp>
      <p:pic>
        <p:nvPicPr>
          <p:cNvPr id="1028" name="Picture 4" descr="logo">
            <a:extLst>
              <a:ext uri="{FF2B5EF4-FFF2-40B4-BE49-F238E27FC236}">
                <a16:creationId xmlns:a16="http://schemas.microsoft.com/office/drawing/2014/main" id="{20572FDA-BB06-4CFF-B800-891D5EE974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28252" y="5656194"/>
            <a:ext cx="3200400" cy="9525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2755E19-6008-43B5-A15C-3377EF06EFEE}"/>
              </a:ext>
            </a:extLst>
          </p:cNvPr>
          <p:cNvSpPr txBox="1"/>
          <p:nvPr/>
        </p:nvSpPr>
        <p:spPr>
          <a:xfrm>
            <a:off x="0" y="5131366"/>
            <a:ext cx="5403574" cy="1477328"/>
          </a:xfrm>
          <a:prstGeom prst="rect">
            <a:avLst/>
          </a:prstGeom>
          <a:noFill/>
        </p:spPr>
        <p:txBody>
          <a:bodyPr wrap="square" rtlCol="0">
            <a:spAutoFit/>
          </a:bodyPr>
          <a:lstStyle/>
          <a:p>
            <a:r>
              <a:rPr lang="es-419" dirty="0"/>
              <a:t>Sinodales:</a:t>
            </a:r>
          </a:p>
          <a:p>
            <a:r>
              <a:rPr lang="es-419" dirty="0"/>
              <a:t>	Dr. Eric Morales Casique (UNAM, IGEOL)</a:t>
            </a:r>
          </a:p>
          <a:p>
            <a:r>
              <a:rPr lang="es-419" dirty="0"/>
              <a:t>	Dr. Arturo Erdely Ruiz (UNAM, FES Acatlán)</a:t>
            </a:r>
          </a:p>
          <a:p>
            <a:r>
              <a:rPr lang="es-419" dirty="0"/>
              <a:t>	Dra. Leticia Flores Márquez (UNAM, IGEOF)</a:t>
            </a:r>
          </a:p>
          <a:p>
            <a:r>
              <a:rPr lang="es-419" dirty="0"/>
              <a:t>	Dra. Graciela Herrera Zamarrón (UNAM, IGEOF)</a:t>
            </a:r>
            <a:endParaRPr lang="en-US" dirty="0"/>
          </a:p>
        </p:txBody>
      </p:sp>
    </p:spTree>
    <p:extLst>
      <p:ext uri="{BB962C8B-B14F-4D97-AF65-F5344CB8AC3E}">
        <p14:creationId xmlns:p14="http://schemas.microsoft.com/office/powerpoint/2010/main" val="39586680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DC8C5-1418-4EC1-813F-5D25D72D3996}"/>
              </a:ext>
            </a:extLst>
          </p:cNvPr>
          <p:cNvSpPr>
            <a:spLocks noGrp="1"/>
          </p:cNvSpPr>
          <p:nvPr>
            <p:ph type="title"/>
          </p:nvPr>
        </p:nvSpPr>
        <p:spPr/>
        <p:txBody>
          <a:bodyPr/>
          <a:lstStyle/>
          <a:p>
            <a:r>
              <a:rPr lang="es-419" dirty="0"/>
              <a:t>Función de distribución empírica</a:t>
            </a:r>
            <a:endParaRPr lang="en-US" dirty="0"/>
          </a:p>
        </p:txBody>
      </p:sp>
      <p:pic>
        <p:nvPicPr>
          <p:cNvPr id="5" name="Content Placeholder 4">
            <a:extLst>
              <a:ext uri="{FF2B5EF4-FFF2-40B4-BE49-F238E27FC236}">
                <a16:creationId xmlns:a16="http://schemas.microsoft.com/office/drawing/2014/main" id="{B5665B75-1320-4EEE-A869-5F169BDE3D4C}"/>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50434" y="2956242"/>
            <a:ext cx="6039175" cy="3608312"/>
          </a:xfr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D4093766-B4D2-4771-BB28-12B1F1BEDC13}"/>
                  </a:ext>
                </a:extLst>
              </p:cNvPr>
              <p:cNvSpPr txBox="1"/>
              <p:nvPr/>
            </p:nvSpPr>
            <p:spPr>
              <a:xfrm>
                <a:off x="404192" y="1690689"/>
                <a:ext cx="3183692" cy="100822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s-419" sz="2400" b="0" i="1" smtClean="0">
                              <a:latin typeface="Cambria Math" panose="02040503050406030204" pitchFamily="18" charset="0"/>
                            </a:rPr>
                          </m:ctrlPr>
                        </m:accPr>
                        <m:e>
                          <m:sSub>
                            <m:sSubPr>
                              <m:ctrlPr>
                                <a:rPr lang="es-419" sz="2400" b="0" i="1" smtClean="0">
                                  <a:latin typeface="Cambria Math" panose="02040503050406030204" pitchFamily="18" charset="0"/>
                                </a:rPr>
                              </m:ctrlPr>
                            </m:sSubPr>
                            <m:e>
                              <m:r>
                                <a:rPr lang="es-419" sz="2400" b="0" i="1" smtClean="0">
                                  <a:latin typeface="Cambria Math" panose="02040503050406030204" pitchFamily="18" charset="0"/>
                                </a:rPr>
                                <m:t>𝐹</m:t>
                              </m:r>
                            </m:e>
                            <m:sub>
                              <m:r>
                                <a:rPr lang="es-419" sz="2400" b="0" i="1" smtClean="0">
                                  <a:latin typeface="Cambria Math" panose="02040503050406030204" pitchFamily="18" charset="0"/>
                                </a:rPr>
                                <m:t>𝑛</m:t>
                              </m:r>
                            </m:sub>
                          </m:sSub>
                        </m:e>
                      </m:acc>
                      <m:d>
                        <m:dPr>
                          <m:ctrlPr>
                            <a:rPr lang="es-419" sz="2400" b="0" i="1" smtClean="0">
                              <a:latin typeface="Cambria Math" panose="02040503050406030204" pitchFamily="18" charset="0"/>
                            </a:rPr>
                          </m:ctrlPr>
                        </m:dPr>
                        <m:e>
                          <m:r>
                            <a:rPr lang="es-419" sz="2400" b="0" i="1" smtClean="0">
                              <a:latin typeface="Cambria Math" panose="02040503050406030204" pitchFamily="18" charset="0"/>
                            </a:rPr>
                            <m:t>𝑥</m:t>
                          </m:r>
                        </m:e>
                      </m:d>
                      <m:r>
                        <a:rPr lang="es-419" sz="2400" b="0" i="1" smtClean="0">
                          <a:latin typeface="Cambria Math" panose="02040503050406030204" pitchFamily="18" charset="0"/>
                        </a:rPr>
                        <m:t>=</m:t>
                      </m:r>
                      <m:f>
                        <m:fPr>
                          <m:ctrlPr>
                            <a:rPr lang="es-419" sz="2400" b="0" i="1" smtClean="0">
                              <a:latin typeface="Cambria Math" panose="02040503050406030204" pitchFamily="18" charset="0"/>
                            </a:rPr>
                          </m:ctrlPr>
                        </m:fPr>
                        <m:num>
                          <m:r>
                            <a:rPr lang="es-419" sz="2400" b="0" i="1" smtClean="0">
                              <a:latin typeface="Cambria Math" panose="02040503050406030204" pitchFamily="18" charset="0"/>
                            </a:rPr>
                            <m:t>1</m:t>
                          </m:r>
                        </m:num>
                        <m:den>
                          <m:r>
                            <a:rPr lang="es-419" sz="2400" b="0" i="1" smtClean="0">
                              <a:latin typeface="Cambria Math" panose="02040503050406030204" pitchFamily="18" charset="0"/>
                            </a:rPr>
                            <m:t>𝑛</m:t>
                          </m:r>
                        </m:den>
                      </m:f>
                      <m:nary>
                        <m:naryPr>
                          <m:chr m:val="∑"/>
                          <m:ctrlPr>
                            <a:rPr lang="es-419" sz="2400" b="0" i="1" smtClean="0">
                              <a:latin typeface="Cambria Math" panose="02040503050406030204" pitchFamily="18" charset="0"/>
                            </a:rPr>
                          </m:ctrlPr>
                        </m:naryPr>
                        <m:sub>
                          <m:r>
                            <a:rPr lang="es-419" sz="2400" b="0" i="1" smtClean="0">
                              <a:latin typeface="Cambria Math" panose="02040503050406030204" pitchFamily="18" charset="0"/>
                            </a:rPr>
                            <m:t>𝑘</m:t>
                          </m:r>
                          <m:r>
                            <a:rPr lang="es-419" sz="2400" b="0" i="1" smtClean="0">
                              <a:latin typeface="Cambria Math" panose="02040503050406030204" pitchFamily="18" charset="0"/>
                            </a:rPr>
                            <m:t>=1</m:t>
                          </m:r>
                        </m:sub>
                        <m:sup>
                          <m:r>
                            <a:rPr lang="es-419" sz="2400" b="0" i="1" smtClean="0">
                              <a:latin typeface="Cambria Math" panose="02040503050406030204" pitchFamily="18" charset="0"/>
                            </a:rPr>
                            <m:t>𝑛</m:t>
                          </m:r>
                        </m:sup>
                        <m:e>
                          <m:r>
                            <a:rPr lang="es-419" sz="2400" b="0" i="1" smtClean="0">
                              <a:latin typeface="Cambria Math" panose="02040503050406030204" pitchFamily="18" charset="0"/>
                            </a:rPr>
                            <m:t>𝕀</m:t>
                          </m:r>
                          <m:d>
                            <m:dPr>
                              <m:ctrlPr>
                                <a:rPr lang="es-419" sz="2400" b="0" i="1" smtClean="0">
                                  <a:latin typeface="Cambria Math" panose="02040503050406030204" pitchFamily="18" charset="0"/>
                                </a:rPr>
                              </m:ctrlPr>
                            </m:dPr>
                            <m:e>
                              <m:sSub>
                                <m:sSubPr>
                                  <m:ctrlPr>
                                    <a:rPr lang="es-419" sz="2400" b="0" i="1" smtClean="0">
                                      <a:latin typeface="Cambria Math" panose="02040503050406030204" pitchFamily="18" charset="0"/>
                                    </a:rPr>
                                  </m:ctrlPr>
                                </m:sSubPr>
                                <m:e>
                                  <m:r>
                                    <a:rPr lang="es-419" sz="2400" b="0" i="1" smtClean="0">
                                      <a:latin typeface="Cambria Math" panose="02040503050406030204" pitchFamily="18" charset="0"/>
                                    </a:rPr>
                                    <m:t>𝑥</m:t>
                                  </m:r>
                                </m:e>
                                <m:sub>
                                  <m:r>
                                    <a:rPr lang="es-419" sz="2400" b="0" i="1" smtClean="0">
                                      <a:latin typeface="Cambria Math" panose="02040503050406030204" pitchFamily="18" charset="0"/>
                                    </a:rPr>
                                    <m:t>𝑘</m:t>
                                  </m:r>
                                </m:sub>
                              </m:sSub>
                              <m:r>
                                <a:rPr lang="es-419" sz="2400" b="0" i="1" smtClean="0">
                                  <a:latin typeface="Cambria Math" panose="02040503050406030204" pitchFamily="18" charset="0"/>
                                </a:rPr>
                                <m:t>≤</m:t>
                              </m:r>
                              <m:r>
                                <a:rPr lang="es-419" sz="2400" b="0" i="1" smtClean="0">
                                  <a:latin typeface="Cambria Math" panose="02040503050406030204" pitchFamily="18" charset="0"/>
                                </a:rPr>
                                <m:t>𝑥</m:t>
                              </m:r>
                            </m:e>
                          </m:d>
                        </m:e>
                      </m:nary>
                    </m:oMath>
                  </m:oMathPara>
                </a14:m>
                <a:endParaRPr lang="en-US" sz="2400" dirty="0"/>
              </a:p>
            </p:txBody>
          </p:sp>
        </mc:Choice>
        <mc:Fallback xmlns="">
          <p:sp>
            <p:nvSpPr>
              <p:cNvPr id="6" name="TextBox 5">
                <a:extLst>
                  <a:ext uri="{FF2B5EF4-FFF2-40B4-BE49-F238E27FC236}">
                    <a16:creationId xmlns:a16="http://schemas.microsoft.com/office/drawing/2014/main" id="{D4093766-B4D2-4771-BB28-12B1F1BEDC13}"/>
                  </a:ext>
                </a:extLst>
              </p:cNvPr>
              <p:cNvSpPr txBox="1">
                <a:spLocks noRot="1" noChangeAspect="1" noMove="1" noResize="1" noEditPoints="1" noAdjustHandles="1" noChangeArrowheads="1" noChangeShapeType="1" noTextEdit="1"/>
              </p:cNvSpPr>
              <p:nvPr/>
            </p:nvSpPr>
            <p:spPr>
              <a:xfrm>
                <a:off x="404192" y="1690689"/>
                <a:ext cx="3183692" cy="1008225"/>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29482188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336D4-E49F-4F98-9479-BB6D0073D48E}"/>
              </a:ext>
            </a:extLst>
          </p:cNvPr>
          <p:cNvSpPr>
            <a:spLocks noGrp="1"/>
          </p:cNvSpPr>
          <p:nvPr>
            <p:ph type="title"/>
          </p:nvPr>
        </p:nvSpPr>
        <p:spPr/>
        <p:txBody>
          <a:bodyPr/>
          <a:lstStyle/>
          <a:p>
            <a:r>
              <a:rPr lang="es-419" dirty="0"/>
              <a:t>Aproximación vs Interpolación</a:t>
            </a:r>
            <a:endParaRPr lang="en-US" dirty="0"/>
          </a:p>
        </p:txBody>
      </p:sp>
      <p:pic>
        <p:nvPicPr>
          <p:cNvPr id="7" name="Content Placeholder 6">
            <a:extLst>
              <a:ext uri="{FF2B5EF4-FFF2-40B4-BE49-F238E27FC236}">
                <a16:creationId xmlns:a16="http://schemas.microsoft.com/office/drawing/2014/main" id="{CA7DFCEF-7F31-4726-A738-928180991282}"/>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57740" y="1900979"/>
            <a:ext cx="6037011" cy="4552829"/>
          </a:xfrm>
        </p:spPr>
      </p:pic>
    </p:spTree>
    <p:extLst>
      <p:ext uri="{BB962C8B-B14F-4D97-AF65-F5344CB8AC3E}">
        <p14:creationId xmlns:p14="http://schemas.microsoft.com/office/powerpoint/2010/main" val="79057369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CF97B-5F14-4BEA-928D-CF9829A9A4DA}"/>
              </a:ext>
            </a:extLst>
          </p:cNvPr>
          <p:cNvSpPr>
            <a:spLocks noGrp="1"/>
          </p:cNvSpPr>
          <p:nvPr>
            <p:ph type="title"/>
          </p:nvPr>
        </p:nvSpPr>
        <p:spPr/>
        <p:txBody>
          <a:bodyPr/>
          <a:lstStyle/>
          <a:p>
            <a:r>
              <a:rPr lang="es-419" dirty="0"/>
              <a:t>Variables orientadas</a:t>
            </a:r>
            <a:endParaRPr lang="en-US"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61A1467B-FBAF-41F3-B699-0BA8CD0568B9}"/>
                  </a:ext>
                </a:extLst>
              </p:cNvPr>
              <p:cNvSpPr txBox="1"/>
              <p:nvPr/>
            </p:nvSpPr>
            <p:spPr>
              <a:xfrm>
                <a:off x="960904" y="1845736"/>
                <a:ext cx="257878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419" sz="2400" b="0" i="1" smtClean="0">
                          <a:latin typeface="Cambria Math" panose="02040503050406030204" pitchFamily="18" charset="0"/>
                        </a:rPr>
                        <m:t>𝑓</m:t>
                      </m:r>
                      <m:d>
                        <m:dPr>
                          <m:ctrlPr>
                            <a:rPr lang="es-419" sz="2400" b="0" i="1" smtClean="0">
                              <a:latin typeface="Cambria Math" panose="02040503050406030204" pitchFamily="18" charset="0"/>
                            </a:rPr>
                          </m:ctrlPr>
                        </m:dPr>
                        <m:e>
                          <m:r>
                            <a:rPr lang="es-419" sz="2400" b="0" i="1" smtClean="0">
                              <a:latin typeface="Cambria Math" panose="02040503050406030204" pitchFamily="18" charset="0"/>
                            </a:rPr>
                            <m:t>𝑥</m:t>
                          </m:r>
                          <m:r>
                            <a:rPr lang="es-419" sz="2400" b="0" i="1" smtClean="0">
                              <a:latin typeface="Cambria Math" panose="02040503050406030204" pitchFamily="18" charset="0"/>
                            </a:rPr>
                            <m:t>+2</m:t>
                          </m:r>
                          <m:r>
                            <a:rPr lang="es-419" sz="2400" b="0" i="1" smtClean="0">
                              <a:latin typeface="Cambria Math" panose="02040503050406030204" pitchFamily="18" charset="0"/>
                            </a:rPr>
                            <m:t>𝑘</m:t>
                          </m:r>
                          <m:r>
                            <a:rPr lang="es-419" sz="2400" b="0" i="1" smtClean="0">
                              <a:latin typeface="Cambria Math" panose="02040503050406030204" pitchFamily="18" charset="0"/>
                            </a:rPr>
                            <m:t>𝜋</m:t>
                          </m:r>
                        </m:e>
                      </m:d>
                      <m:r>
                        <a:rPr lang="es-419" sz="2400" b="0" i="1" smtClean="0">
                          <a:latin typeface="Cambria Math" panose="02040503050406030204" pitchFamily="18" charset="0"/>
                        </a:rPr>
                        <m:t>=</m:t>
                      </m:r>
                      <m:r>
                        <a:rPr lang="es-419" sz="2400" b="0" i="1" smtClean="0">
                          <a:latin typeface="Cambria Math" panose="02040503050406030204" pitchFamily="18" charset="0"/>
                        </a:rPr>
                        <m:t>𝑓</m:t>
                      </m:r>
                      <m:d>
                        <m:dPr>
                          <m:ctrlPr>
                            <a:rPr lang="es-419" sz="2400" b="0" i="1" smtClean="0">
                              <a:latin typeface="Cambria Math" panose="02040503050406030204" pitchFamily="18" charset="0"/>
                            </a:rPr>
                          </m:ctrlPr>
                        </m:dPr>
                        <m:e>
                          <m:r>
                            <a:rPr lang="es-419" sz="2400" b="0" i="1" smtClean="0">
                              <a:latin typeface="Cambria Math" panose="02040503050406030204" pitchFamily="18" charset="0"/>
                            </a:rPr>
                            <m:t>𝑥</m:t>
                          </m:r>
                        </m:e>
                      </m:d>
                    </m:oMath>
                  </m:oMathPara>
                </a14:m>
                <a:endParaRPr lang="en-US" sz="2400" dirty="0"/>
              </a:p>
            </p:txBody>
          </p:sp>
        </mc:Choice>
        <mc:Fallback xmlns="">
          <p:sp>
            <p:nvSpPr>
              <p:cNvPr id="5" name="TextBox 4">
                <a:extLst>
                  <a:ext uri="{FF2B5EF4-FFF2-40B4-BE49-F238E27FC236}">
                    <a16:creationId xmlns:a16="http://schemas.microsoft.com/office/drawing/2014/main" id="{61A1467B-FBAF-41F3-B699-0BA8CD0568B9}"/>
                  </a:ext>
                </a:extLst>
              </p:cNvPr>
              <p:cNvSpPr txBox="1">
                <a:spLocks noRot="1" noChangeAspect="1" noMove="1" noResize="1" noEditPoints="1" noAdjustHandles="1" noChangeArrowheads="1" noChangeShapeType="1" noTextEdit="1"/>
              </p:cNvSpPr>
              <p:nvPr/>
            </p:nvSpPr>
            <p:spPr>
              <a:xfrm>
                <a:off x="960904" y="1845736"/>
                <a:ext cx="2578783" cy="369332"/>
              </a:xfrm>
              <a:prstGeom prst="rect">
                <a:avLst/>
              </a:prstGeom>
              <a:blipFill>
                <a:blip r:embed="rId2"/>
                <a:stretch>
                  <a:fillRect l="-3783" b="-35000"/>
                </a:stretch>
              </a:blipFill>
            </p:spPr>
            <p:txBody>
              <a:bodyPr/>
              <a:lstStyle/>
              <a:p>
                <a:r>
                  <a:rPr lang="en-US">
                    <a:noFill/>
                  </a:rPr>
                  <a:t> </a:t>
                </a:r>
              </a:p>
            </p:txBody>
          </p:sp>
        </mc:Fallback>
      </mc:AlternateContent>
      <p:sp>
        <p:nvSpPr>
          <p:cNvPr id="69" name="Rectangle 68">
            <a:extLst>
              <a:ext uri="{FF2B5EF4-FFF2-40B4-BE49-F238E27FC236}">
                <a16:creationId xmlns:a16="http://schemas.microsoft.com/office/drawing/2014/main" id="{2AACED99-D30C-4642-8B98-64CC2E16C794}"/>
              </a:ext>
            </a:extLst>
          </p:cNvPr>
          <p:cNvSpPr/>
          <p:nvPr/>
        </p:nvSpPr>
        <p:spPr>
          <a:xfrm>
            <a:off x="6427278" y="4656688"/>
            <a:ext cx="183093" cy="51831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s-MX"/>
          </a:p>
        </p:txBody>
      </p:sp>
      <p:sp>
        <p:nvSpPr>
          <p:cNvPr id="70" name="Rectangle 69">
            <a:extLst>
              <a:ext uri="{FF2B5EF4-FFF2-40B4-BE49-F238E27FC236}">
                <a16:creationId xmlns:a16="http://schemas.microsoft.com/office/drawing/2014/main" id="{61944247-95DB-40C6-91C2-9037ADE2D07E}"/>
              </a:ext>
            </a:extLst>
          </p:cNvPr>
          <p:cNvSpPr/>
          <p:nvPr/>
        </p:nvSpPr>
        <p:spPr>
          <a:xfrm>
            <a:off x="6988675" y="4656688"/>
            <a:ext cx="183093" cy="51831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s-MX"/>
          </a:p>
        </p:txBody>
      </p:sp>
      <p:sp>
        <p:nvSpPr>
          <p:cNvPr id="71" name="Oval 70">
            <a:extLst>
              <a:ext uri="{FF2B5EF4-FFF2-40B4-BE49-F238E27FC236}">
                <a16:creationId xmlns:a16="http://schemas.microsoft.com/office/drawing/2014/main" id="{009F5FC1-2C28-4DB1-9464-64E597F70621}"/>
              </a:ext>
            </a:extLst>
          </p:cNvPr>
          <p:cNvSpPr>
            <a:spLocks noChangeAspect="1"/>
          </p:cNvSpPr>
          <p:nvPr/>
        </p:nvSpPr>
        <p:spPr>
          <a:xfrm>
            <a:off x="374717" y="2980576"/>
            <a:ext cx="2191734" cy="2190388"/>
          </a:xfrm>
          <a:prstGeom prst="ellipse">
            <a:avLst/>
          </a:prstGeom>
          <a:solidFill>
            <a:srgbClr val="92D05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s-MX" dirty="0"/>
          </a:p>
        </p:txBody>
      </p:sp>
      <p:cxnSp>
        <p:nvCxnSpPr>
          <p:cNvPr id="72" name="Straight Connector 71">
            <a:extLst>
              <a:ext uri="{FF2B5EF4-FFF2-40B4-BE49-F238E27FC236}">
                <a16:creationId xmlns:a16="http://schemas.microsoft.com/office/drawing/2014/main" id="{1124D718-5A46-4C79-8852-3B381BD28FF7}"/>
              </a:ext>
            </a:extLst>
          </p:cNvPr>
          <p:cNvCxnSpPr>
            <a:stCxn id="71" idx="2"/>
            <a:endCxn id="71" idx="6"/>
          </p:cNvCxnSpPr>
          <p:nvPr/>
        </p:nvCxnSpPr>
        <p:spPr>
          <a:xfrm>
            <a:off x="374717" y="4075097"/>
            <a:ext cx="2191734" cy="0"/>
          </a:xfrm>
          <a:prstGeom prst="line">
            <a:avLst/>
          </a:prstGeom>
          <a:ln w="38100">
            <a:solidFill>
              <a:schemeClr val="bg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304648F9-7E45-454E-BDFD-9781FD1C4568}"/>
              </a:ext>
            </a:extLst>
          </p:cNvPr>
          <p:cNvCxnSpPr>
            <a:stCxn id="71" idx="0"/>
            <a:endCxn id="71" idx="4"/>
          </p:cNvCxnSpPr>
          <p:nvPr/>
        </p:nvCxnSpPr>
        <p:spPr>
          <a:xfrm>
            <a:off x="1470584" y="2980576"/>
            <a:ext cx="0" cy="2190388"/>
          </a:xfrm>
          <a:prstGeom prst="line">
            <a:avLst/>
          </a:prstGeom>
          <a:ln w="38100">
            <a:solidFill>
              <a:schemeClr val="bg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74" name="Rectangle 73">
            <a:extLst>
              <a:ext uri="{FF2B5EF4-FFF2-40B4-BE49-F238E27FC236}">
                <a16:creationId xmlns:a16="http://schemas.microsoft.com/office/drawing/2014/main" id="{8A665C31-58AE-4E87-BA86-8B0221E794D8}"/>
              </a:ext>
            </a:extLst>
          </p:cNvPr>
          <p:cNvSpPr/>
          <p:nvPr/>
        </p:nvSpPr>
        <p:spPr>
          <a:xfrm>
            <a:off x="5278907" y="3183864"/>
            <a:ext cx="183093" cy="51831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s-MX"/>
          </a:p>
        </p:txBody>
      </p:sp>
      <p:sp>
        <p:nvSpPr>
          <p:cNvPr id="75" name="Rectangle 74">
            <a:extLst>
              <a:ext uri="{FF2B5EF4-FFF2-40B4-BE49-F238E27FC236}">
                <a16:creationId xmlns:a16="http://schemas.microsoft.com/office/drawing/2014/main" id="{EFBFA618-F3C7-4FC6-AE40-781AF33BBF30}"/>
              </a:ext>
            </a:extLst>
          </p:cNvPr>
          <p:cNvSpPr/>
          <p:nvPr/>
        </p:nvSpPr>
        <p:spPr>
          <a:xfrm>
            <a:off x="8185512" y="3183864"/>
            <a:ext cx="183093" cy="51831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s-MX"/>
          </a:p>
        </p:txBody>
      </p:sp>
      <p:cxnSp>
        <p:nvCxnSpPr>
          <p:cNvPr id="76" name="Straight Connector 75">
            <a:extLst>
              <a:ext uri="{FF2B5EF4-FFF2-40B4-BE49-F238E27FC236}">
                <a16:creationId xmlns:a16="http://schemas.microsoft.com/office/drawing/2014/main" id="{803B8BD0-04C2-4F3B-BFC0-9F9D5A6CFDFB}"/>
              </a:ext>
            </a:extLst>
          </p:cNvPr>
          <p:cNvCxnSpPr/>
          <p:nvPr/>
        </p:nvCxnSpPr>
        <p:spPr>
          <a:xfrm>
            <a:off x="5095814" y="3702180"/>
            <a:ext cx="3419536"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C98E37A6-7934-4CDF-B40B-9258E444DAE8}"/>
              </a:ext>
            </a:extLst>
          </p:cNvPr>
          <p:cNvCxnSpPr/>
          <p:nvPr/>
        </p:nvCxnSpPr>
        <p:spPr>
          <a:xfrm>
            <a:off x="6805582" y="3513702"/>
            <a:ext cx="0" cy="363494"/>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78" name="TextBox 23">
            <a:extLst>
              <a:ext uri="{FF2B5EF4-FFF2-40B4-BE49-F238E27FC236}">
                <a16:creationId xmlns:a16="http://schemas.microsoft.com/office/drawing/2014/main" id="{EFBDB111-0DEA-4169-8F36-6FFD555A03C9}"/>
              </a:ext>
            </a:extLst>
          </p:cNvPr>
          <p:cNvSpPr txBox="1">
            <a:spLocks noChangeArrowheads="1"/>
          </p:cNvSpPr>
          <p:nvPr/>
        </p:nvSpPr>
        <p:spPr bwMode="auto">
          <a:xfrm>
            <a:off x="5133510" y="2817678"/>
            <a:ext cx="100701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s-MX" altLang="en-US" sz="2000"/>
              <a:t>10°</a:t>
            </a:r>
          </a:p>
        </p:txBody>
      </p:sp>
      <p:sp>
        <p:nvSpPr>
          <p:cNvPr id="79" name="TextBox 24">
            <a:extLst>
              <a:ext uri="{FF2B5EF4-FFF2-40B4-BE49-F238E27FC236}">
                <a16:creationId xmlns:a16="http://schemas.microsoft.com/office/drawing/2014/main" id="{06257D5A-89F2-4AC7-B7F3-E750E9D631C8}"/>
              </a:ext>
            </a:extLst>
          </p:cNvPr>
          <p:cNvSpPr txBox="1">
            <a:spLocks noChangeArrowheads="1"/>
          </p:cNvSpPr>
          <p:nvPr/>
        </p:nvSpPr>
        <p:spPr bwMode="auto">
          <a:xfrm>
            <a:off x="6530942" y="3121936"/>
            <a:ext cx="100835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s-MX" altLang="en-US" sz="2000"/>
              <a:t>180°</a:t>
            </a:r>
          </a:p>
        </p:txBody>
      </p:sp>
      <p:sp>
        <p:nvSpPr>
          <p:cNvPr id="80" name="TextBox 25">
            <a:extLst>
              <a:ext uri="{FF2B5EF4-FFF2-40B4-BE49-F238E27FC236}">
                <a16:creationId xmlns:a16="http://schemas.microsoft.com/office/drawing/2014/main" id="{447088F3-176A-4324-BD45-F034669F9499}"/>
              </a:ext>
            </a:extLst>
          </p:cNvPr>
          <p:cNvSpPr txBox="1">
            <a:spLocks noChangeArrowheads="1"/>
          </p:cNvSpPr>
          <p:nvPr/>
        </p:nvSpPr>
        <p:spPr bwMode="auto">
          <a:xfrm>
            <a:off x="7997034" y="2817678"/>
            <a:ext cx="100701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s-MX" altLang="en-US" sz="2000"/>
              <a:t>350°</a:t>
            </a:r>
          </a:p>
        </p:txBody>
      </p:sp>
      <p:cxnSp>
        <p:nvCxnSpPr>
          <p:cNvPr id="81" name="Straight Connector 80">
            <a:extLst>
              <a:ext uri="{FF2B5EF4-FFF2-40B4-BE49-F238E27FC236}">
                <a16:creationId xmlns:a16="http://schemas.microsoft.com/office/drawing/2014/main" id="{D9BE7464-A583-4917-BE99-91E50357551C}"/>
              </a:ext>
            </a:extLst>
          </p:cNvPr>
          <p:cNvCxnSpPr/>
          <p:nvPr/>
        </p:nvCxnSpPr>
        <p:spPr>
          <a:xfrm>
            <a:off x="5095814" y="5170964"/>
            <a:ext cx="3419536"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F2565636-2A8B-4311-9381-4B0983318992}"/>
              </a:ext>
            </a:extLst>
          </p:cNvPr>
          <p:cNvCxnSpPr/>
          <p:nvPr/>
        </p:nvCxnSpPr>
        <p:spPr>
          <a:xfrm>
            <a:off x="6805582" y="5028259"/>
            <a:ext cx="0" cy="305605"/>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D71C37F1-9CF0-4657-973C-F47CA69EBF89}"/>
              </a:ext>
            </a:extLst>
          </p:cNvPr>
          <p:cNvCxnSpPr/>
          <p:nvPr/>
        </p:nvCxnSpPr>
        <p:spPr>
          <a:xfrm>
            <a:off x="5138895" y="5028259"/>
            <a:ext cx="0" cy="305605"/>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E61C5671-9BF2-4046-9112-689C4C6A2C13}"/>
              </a:ext>
            </a:extLst>
          </p:cNvPr>
          <p:cNvCxnSpPr/>
          <p:nvPr/>
        </p:nvCxnSpPr>
        <p:spPr>
          <a:xfrm>
            <a:off x="8368605" y="5028259"/>
            <a:ext cx="0" cy="305605"/>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85" name="TextBox 29">
            <a:extLst>
              <a:ext uri="{FF2B5EF4-FFF2-40B4-BE49-F238E27FC236}">
                <a16:creationId xmlns:a16="http://schemas.microsoft.com/office/drawing/2014/main" id="{BC25F2B2-6B84-4C9B-8AB5-C62EB4661789}"/>
              </a:ext>
            </a:extLst>
          </p:cNvPr>
          <p:cNvSpPr txBox="1">
            <a:spLocks noChangeArrowheads="1"/>
          </p:cNvSpPr>
          <p:nvPr/>
        </p:nvSpPr>
        <p:spPr bwMode="auto">
          <a:xfrm>
            <a:off x="6653452" y="4684960"/>
            <a:ext cx="51831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s-MX" altLang="en-US" sz="2000" dirty="0"/>
              <a:t>0°</a:t>
            </a:r>
          </a:p>
        </p:txBody>
      </p:sp>
      <p:sp>
        <p:nvSpPr>
          <p:cNvPr id="86" name="TextBox 34">
            <a:extLst>
              <a:ext uri="{FF2B5EF4-FFF2-40B4-BE49-F238E27FC236}">
                <a16:creationId xmlns:a16="http://schemas.microsoft.com/office/drawing/2014/main" id="{CF08E225-6B97-41E2-A40B-9AF685B1AF0B}"/>
              </a:ext>
            </a:extLst>
          </p:cNvPr>
          <p:cNvSpPr txBox="1">
            <a:spLocks noChangeArrowheads="1"/>
          </p:cNvSpPr>
          <p:nvPr/>
        </p:nvSpPr>
        <p:spPr bwMode="auto">
          <a:xfrm>
            <a:off x="4883103" y="4684960"/>
            <a:ext cx="100701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s-MX" altLang="en-US" sz="2000"/>
              <a:t>179°</a:t>
            </a:r>
          </a:p>
        </p:txBody>
      </p:sp>
      <p:sp>
        <p:nvSpPr>
          <p:cNvPr id="87" name="TextBox 35">
            <a:extLst>
              <a:ext uri="{FF2B5EF4-FFF2-40B4-BE49-F238E27FC236}">
                <a16:creationId xmlns:a16="http://schemas.microsoft.com/office/drawing/2014/main" id="{66798A86-1931-42AE-95B5-35F8D079E17C}"/>
              </a:ext>
            </a:extLst>
          </p:cNvPr>
          <p:cNvSpPr txBox="1">
            <a:spLocks noChangeArrowheads="1"/>
          </p:cNvSpPr>
          <p:nvPr/>
        </p:nvSpPr>
        <p:spPr bwMode="auto">
          <a:xfrm>
            <a:off x="6042244" y="4318774"/>
            <a:ext cx="100836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s-MX" altLang="en-US" sz="2000"/>
              <a:t>10°</a:t>
            </a:r>
          </a:p>
        </p:txBody>
      </p:sp>
      <p:sp>
        <p:nvSpPr>
          <p:cNvPr id="88" name="TextBox 36">
            <a:extLst>
              <a:ext uri="{FF2B5EF4-FFF2-40B4-BE49-F238E27FC236}">
                <a16:creationId xmlns:a16="http://schemas.microsoft.com/office/drawing/2014/main" id="{9A05E1F3-49B9-493F-B5E3-503E443F18FB}"/>
              </a:ext>
            </a:extLst>
          </p:cNvPr>
          <p:cNvSpPr txBox="1">
            <a:spLocks noChangeArrowheads="1"/>
          </p:cNvSpPr>
          <p:nvPr/>
        </p:nvSpPr>
        <p:spPr bwMode="auto">
          <a:xfrm>
            <a:off x="7080222" y="4318774"/>
            <a:ext cx="100835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s-MX" altLang="en-US" sz="2000"/>
              <a:t>350°</a:t>
            </a:r>
          </a:p>
        </p:txBody>
      </p:sp>
      <p:sp>
        <p:nvSpPr>
          <p:cNvPr id="89" name="TextBox 37">
            <a:extLst>
              <a:ext uri="{FF2B5EF4-FFF2-40B4-BE49-F238E27FC236}">
                <a16:creationId xmlns:a16="http://schemas.microsoft.com/office/drawing/2014/main" id="{0B514E2B-0B13-4491-8EAD-7604F72D3E9B}"/>
              </a:ext>
            </a:extLst>
          </p:cNvPr>
          <p:cNvSpPr txBox="1">
            <a:spLocks noChangeArrowheads="1"/>
          </p:cNvSpPr>
          <p:nvPr/>
        </p:nvSpPr>
        <p:spPr bwMode="auto">
          <a:xfrm>
            <a:off x="8106082" y="4684960"/>
            <a:ext cx="100835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s-MX" altLang="en-US" sz="2000"/>
              <a:t>181°</a:t>
            </a:r>
          </a:p>
        </p:txBody>
      </p:sp>
      <p:sp>
        <p:nvSpPr>
          <p:cNvPr id="90" name="Rectangle 89">
            <a:extLst>
              <a:ext uri="{FF2B5EF4-FFF2-40B4-BE49-F238E27FC236}">
                <a16:creationId xmlns:a16="http://schemas.microsoft.com/office/drawing/2014/main" id="{7905360A-09CE-4AB1-A953-3688308932C5}"/>
              </a:ext>
            </a:extLst>
          </p:cNvPr>
          <p:cNvSpPr/>
          <p:nvPr/>
        </p:nvSpPr>
        <p:spPr>
          <a:xfrm rot="4500000">
            <a:off x="2696366" y="3452445"/>
            <a:ext cx="183093" cy="518316"/>
          </a:xfrm>
          <a:prstGeom prst="rect">
            <a:avLst/>
          </a:prstGeom>
          <a:solidFill>
            <a:srgbClr val="FFFF0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s-MX"/>
          </a:p>
        </p:txBody>
      </p:sp>
      <p:sp>
        <p:nvSpPr>
          <p:cNvPr id="91" name="TextBox 13">
            <a:extLst>
              <a:ext uri="{FF2B5EF4-FFF2-40B4-BE49-F238E27FC236}">
                <a16:creationId xmlns:a16="http://schemas.microsoft.com/office/drawing/2014/main" id="{814ED44A-7407-465D-9673-7A5D02DC717D}"/>
              </a:ext>
            </a:extLst>
          </p:cNvPr>
          <p:cNvSpPr txBox="1">
            <a:spLocks noChangeArrowheads="1"/>
          </p:cNvSpPr>
          <p:nvPr/>
        </p:nvSpPr>
        <p:spPr bwMode="auto">
          <a:xfrm>
            <a:off x="3083474" y="3396975"/>
            <a:ext cx="87238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s-MX" altLang="en-US" sz="2000" dirty="0"/>
              <a:t>10°</a:t>
            </a:r>
          </a:p>
        </p:txBody>
      </p:sp>
      <p:sp>
        <p:nvSpPr>
          <p:cNvPr id="92" name="Rectangle 91">
            <a:extLst>
              <a:ext uri="{FF2B5EF4-FFF2-40B4-BE49-F238E27FC236}">
                <a16:creationId xmlns:a16="http://schemas.microsoft.com/office/drawing/2014/main" id="{FDC71C37-4E52-4C62-A59A-0A8EAB725574}"/>
              </a:ext>
            </a:extLst>
          </p:cNvPr>
          <p:cNvSpPr/>
          <p:nvPr/>
        </p:nvSpPr>
        <p:spPr>
          <a:xfrm rot="17100000" flipV="1">
            <a:off x="2696366" y="4195588"/>
            <a:ext cx="183093" cy="518316"/>
          </a:xfrm>
          <a:prstGeom prst="rect">
            <a:avLst/>
          </a:prstGeom>
          <a:solidFill>
            <a:srgbClr val="FFFF0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s-MX"/>
          </a:p>
        </p:txBody>
      </p:sp>
      <p:sp>
        <p:nvSpPr>
          <p:cNvPr id="93" name="TextBox 14">
            <a:extLst>
              <a:ext uri="{FF2B5EF4-FFF2-40B4-BE49-F238E27FC236}">
                <a16:creationId xmlns:a16="http://schemas.microsoft.com/office/drawing/2014/main" id="{DAE4DB98-CCE9-46A9-86B2-E5FD6CA20BE3}"/>
              </a:ext>
            </a:extLst>
          </p:cNvPr>
          <p:cNvSpPr txBox="1">
            <a:spLocks noChangeArrowheads="1"/>
          </p:cNvSpPr>
          <p:nvPr/>
        </p:nvSpPr>
        <p:spPr bwMode="auto">
          <a:xfrm>
            <a:off x="3103495" y="4321464"/>
            <a:ext cx="87238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s-MX" altLang="en-US" sz="2000" dirty="0"/>
              <a:t>350°</a:t>
            </a:r>
          </a:p>
        </p:txBody>
      </p:sp>
    </p:spTree>
    <p:extLst>
      <p:ext uri="{BB962C8B-B14F-4D97-AF65-F5344CB8AC3E}">
        <p14:creationId xmlns:p14="http://schemas.microsoft.com/office/powerpoint/2010/main" val="240428886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419" dirty="0"/>
              <a:t>Modelado de la dependencia</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28104" y="1690688"/>
            <a:ext cx="4606176" cy="460617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20" y="1690689"/>
            <a:ext cx="4606175" cy="4606175"/>
          </a:xfrm>
          <a:prstGeom prst="rect">
            <a:avLst/>
          </a:prstGeom>
        </p:spPr>
      </p:pic>
    </p:spTree>
    <p:extLst>
      <p:ext uri="{BB962C8B-B14F-4D97-AF65-F5344CB8AC3E}">
        <p14:creationId xmlns:p14="http://schemas.microsoft.com/office/powerpoint/2010/main" val="25309966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419" dirty="0"/>
              <a:t>¿Regresión?</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00" y="1491907"/>
            <a:ext cx="5486400" cy="5486400"/>
          </a:xfrm>
          <a:prstGeom prst="rect">
            <a:avLst/>
          </a:prstGeom>
        </p:spPr>
      </p:pic>
    </p:spTree>
    <p:extLst>
      <p:ext uri="{BB962C8B-B14F-4D97-AF65-F5344CB8AC3E}">
        <p14:creationId xmlns:p14="http://schemas.microsoft.com/office/powerpoint/2010/main" val="26849349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57F72-F053-4C10-A590-47EBF50223A1}"/>
              </a:ext>
            </a:extLst>
          </p:cNvPr>
          <p:cNvSpPr>
            <a:spLocks noGrp="1"/>
          </p:cNvSpPr>
          <p:nvPr>
            <p:ph type="title"/>
          </p:nvPr>
        </p:nvSpPr>
        <p:spPr/>
        <p:txBody>
          <a:bodyPr/>
          <a:lstStyle/>
          <a:p>
            <a:r>
              <a:rPr lang="es-419" dirty="0"/>
              <a:t>Cópula</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5E6B17A-55FC-4924-A1C5-6A18A37608CB}"/>
                  </a:ext>
                </a:extLst>
              </p:cNvPr>
              <p:cNvSpPr>
                <a:spLocks noGrp="1"/>
              </p:cNvSpPr>
              <p:nvPr>
                <p:ph idx="1"/>
              </p:nvPr>
            </p:nvSpPr>
            <p:spPr>
              <a:xfrm>
                <a:off x="628650" y="1838877"/>
                <a:ext cx="7886700" cy="4351338"/>
              </a:xfrm>
            </p:spPr>
            <p:txBody>
              <a:bodyPr/>
              <a:lstStyle/>
              <a:p>
                <a:pPr marL="0" indent="0">
                  <a:buNone/>
                </a:pPr>
                <a:r>
                  <a:rPr lang="es-ES" dirty="0"/>
                  <a:t>Una cópula bidimensional es una función </a:t>
                </a:r>
                <a14:m>
                  <m:oMath xmlns:m="http://schemas.openxmlformats.org/officeDocument/2006/math">
                    <m:r>
                      <a:rPr lang="es-419" b="0" i="1" smtClean="0">
                        <a:latin typeface="Cambria Math" panose="02040503050406030204" pitchFamily="18" charset="0"/>
                      </a:rPr>
                      <m:t>𝐶</m:t>
                    </m:r>
                  </m:oMath>
                </a14:m>
                <a:r>
                  <a:rPr lang="es-ES" dirty="0"/>
                  <a:t> con las siguientes características:</a:t>
                </a:r>
              </a:p>
              <a:p>
                <a14:m>
                  <m:oMath xmlns:m="http://schemas.openxmlformats.org/officeDocument/2006/math">
                    <m:r>
                      <a:rPr lang="es-419" b="0" i="1" smtClean="0">
                        <a:latin typeface="Cambria Math" panose="02040503050406030204" pitchFamily="18" charset="0"/>
                      </a:rPr>
                      <m:t>𝐷𝑜𝑚</m:t>
                    </m:r>
                    <m:r>
                      <a:rPr lang="es-419" b="0" i="1" smtClean="0">
                        <a:latin typeface="Cambria Math" panose="02040503050406030204" pitchFamily="18" charset="0"/>
                      </a:rPr>
                      <m:t> </m:t>
                    </m:r>
                    <m:r>
                      <a:rPr lang="es-419" b="0" i="1" smtClean="0">
                        <a:latin typeface="Cambria Math" panose="02040503050406030204" pitchFamily="18" charset="0"/>
                      </a:rPr>
                      <m:t>𝐶</m:t>
                    </m:r>
                    <m:r>
                      <a:rPr lang="es-419" b="0" i="1" smtClean="0">
                        <a:latin typeface="Cambria Math" panose="02040503050406030204" pitchFamily="18" charset="0"/>
                      </a:rPr>
                      <m:t>=</m:t>
                    </m:r>
                    <m:sSup>
                      <m:sSupPr>
                        <m:ctrlPr>
                          <a:rPr lang="es-419" b="0" i="1" smtClean="0">
                            <a:latin typeface="Cambria Math" panose="02040503050406030204" pitchFamily="18" charset="0"/>
                            <a:ea typeface="Cambria Math" panose="02040503050406030204" pitchFamily="18" charset="0"/>
                          </a:rPr>
                        </m:ctrlPr>
                      </m:sSupPr>
                      <m:e>
                        <m:r>
                          <a:rPr lang="es-419" b="0" i="1" smtClean="0">
                            <a:latin typeface="Cambria Math" panose="02040503050406030204" pitchFamily="18" charset="0"/>
                            <a:ea typeface="Cambria Math" panose="02040503050406030204" pitchFamily="18" charset="0"/>
                          </a:rPr>
                          <m:t>𝕀</m:t>
                        </m:r>
                      </m:e>
                      <m:sup>
                        <m:r>
                          <a:rPr lang="es-419" b="0" i="1" smtClean="0">
                            <a:latin typeface="Cambria Math" panose="02040503050406030204" pitchFamily="18" charset="0"/>
                            <a:ea typeface="Cambria Math" panose="02040503050406030204" pitchFamily="18" charset="0"/>
                          </a:rPr>
                          <m:t>2</m:t>
                        </m:r>
                      </m:sup>
                    </m:sSup>
                  </m:oMath>
                </a14:m>
                <a:r>
                  <a:rPr lang="es-ES" dirty="0"/>
                  <a:t> </a:t>
                </a:r>
              </a:p>
              <a:p>
                <a:r>
                  <a:rPr lang="es-ES" dirty="0"/>
                  <a:t>Está aterrizada</a:t>
                </a:r>
              </a:p>
              <a:p>
                <a:pPr marL="0" indent="0">
                  <a:buNone/>
                </a:pPr>
                <a14:m>
                  <m:oMathPara xmlns:m="http://schemas.openxmlformats.org/officeDocument/2006/math">
                    <m:oMathParaPr>
                      <m:jc m:val="centerGroup"/>
                    </m:oMathParaPr>
                    <m:oMath xmlns:m="http://schemas.openxmlformats.org/officeDocument/2006/math">
                      <m:r>
                        <a:rPr lang="es-419" b="0" i="1" smtClean="0">
                          <a:latin typeface="Cambria Math" panose="02040503050406030204" pitchFamily="18" charset="0"/>
                        </a:rPr>
                        <m:t>𝐶</m:t>
                      </m:r>
                      <m:d>
                        <m:dPr>
                          <m:ctrlPr>
                            <a:rPr lang="es-419" b="0" i="1" smtClean="0">
                              <a:latin typeface="Cambria Math" panose="02040503050406030204" pitchFamily="18" charset="0"/>
                            </a:rPr>
                          </m:ctrlPr>
                        </m:dPr>
                        <m:e>
                          <m:r>
                            <a:rPr lang="es-419" b="0" i="1" smtClean="0">
                              <a:latin typeface="Cambria Math" panose="02040503050406030204" pitchFamily="18" charset="0"/>
                            </a:rPr>
                            <m:t>0,</m:t>
                          </m:r>
                          <m:r>
                            <a:rPr lang="es-419" b="0" i="1" smtClean="0">
                              <a:latin typeface="Cambria Math" panose="02040503050406030204" pitchFamily="18" charset="0"/>
                            </a:rPr>
                            <m:t>𝑣</m:t>
                          </m:r>
                        </m:e>
                      </m:d>
                      <m:r>
                        <a:rPr lang="es-419" b="0" i="1" smtClean="0">
                          <a:latin typeface="Cambria Math" panose="02040503050406030204" pitchFamily="18" charset="0"/>
                        </a:rPr>
                        <m:t>=</m:t>
                      </m:r>
                      <m:r>
                        <a:rPr lang="es-419" b="0" i="1" smtClean="0">
                          <a:latin typeface="Cambria Math" panose="02040503050406030204" pitchFamily="18" charset="0"/>
                        </a:rPr>
                        <m:t>𝐶</m:t>
                      </m:r>
                      <m:d>
                        <m:dPr>
                          <m:ctrlPr>
                            <a:rPr lang="es-419" b="0" i="1" smtClean="0">
                              <a:latin typeface="Cambria Math" panose="02040503050406030204" pitchFamily="18" charset="0"/>
                            </a:rPr>
                          </m:ctrlPr>
                        </m:dPr>
                        <m:e>
                          <m:r>
                            <a:rPr lang="es-419" b="0" i="1" smtClean="0">
                              <a:latin typeface="Cambria Math" panose="02040503050406030204" pitchFamily="18" charset="0"/>
                            </a:rPr>
                            <m:t>𝑢</m:t>
                          </m:r>
                          <m:r>
                            <a:rPr lang="es-419" b="0" i="1" smtClean="0">
                              <a:latin typeface="Cambria Math" panose="02040503050406030204" pitchFamily="18" charset="0"/>
                            </a:rPr>
                            <m:t>,0</m:t>
                          </m:r>
                        </m:e>
                      </m:d>
                      <m:r>
                        <a:rPr lang="es-419" b="0" i="1" smtClean="0">
                          <a:latin typeface="Cambria Math" panose="02040503050406030204" pitchFamily="18" charset="0"/>
                        </a:rPr>
                        <m:t>=0</m:t>
                      </m:r>
                    </m:oMath>
                  </m:oMathPara>
                </a14:m>
                <a:endParaRPr lang="es-ES" dirty="0"/>
              </a:p>
              <a:p>
                <a:r>
                  <a:rPr lang="es-ES" dirty="0"/>
                  <a:t>Es bi-creciente</a:t>
                </a:r>
              </a:p>
              <a:p>
                <a:pPr marL="0" indent="0">
                  <a:buNone/>
                </a:pPr>
                <a14:m>
                  <m:oMathPara xmlns:m="http://schemas.openxmlformats.org/officeDocument/2006/math">
                    <m:oMathParaPr>
                      <m:jc m:val="centerGroup"/>
                    </m:oMathParaPr>
                    <m:oMath xmlns:m="http://schemas.openxmlformats.org/officeDocument/2006/math">
                      <m:sSub>
                        <m:sSubPr>
                          <m:ctrlPr>
                            <a:rPr lang="es-419" b="0" i="1" smtClean="0">
                              <a:latin typeface="Cambria Math" panose="02040503050406030204" pitchFamily="18" charset="0"/>
                            </a:rPr>
                          </m:ctrlPr>
                        </m:sSubPr>
                        <m:e>
                          <m:r>
                            <m:rPr>
                              <m:sty m:val="p"/>
                            </m:rPr>
                            <a:rPr lang="es-419" b="0" i="0" smtClean="0">
                              <a:latin typeface="Cambria Math" panose="02040503050406030204" pitchFamily="18" charset="0"/>
                            </a:rPr>
                            <m:t>Δ</m:t>
                          </m:r>
                        </m:e>
                        <m:sub>
                          <m:r>
                            <a:rPr lang="es-419" b="0" i="1" smtClean="0">
                              <a:latin typeface="Cambria Math" panose="02040503050406030204" pitchFamily="18" charset="0"/>
                            </a:rPr>
                            <m:t>𝑢𝑣</m:t>
                          </m:r>
                        </m:sub>
                      </m:sSub>
                      <m:r>
                        <a:rPr lang="es-419" b="0" i="1" smtClean="0">
                          <a:latin typeface="Cambria Math" panose="02040503050406030204" pitchFamily="18" charset="0"/>
                        </a:rPr>
                        <m:t>𝐶</m:t>
                      </m:r>
                      <m:d>
                        <m:dPr>
                          <m:ctrlPr>
                            <a:rPr lang="es-419" b="0" i="1" smtClean="0">
                              <a:latin typeface="Cambria Math" panose="02040503050406030204" pitchFamily="18" charset="0"/>
                            </a:rPr>
                          </m:ctrlPr>
                        </m:dPr>
                        <m:e>
                          <m:r>
                            <a:rPr lang="es-419" b="0" i="1" smtClean="0">
                              <a:latin typeface="Cambria Math" panose="02040503050406030204" pitchFamily="18" charset="0"/>
                            </a:rPr>
                            <m:t>𝑢</m:t>
                          </m:r>
                          <m:r>
                            <a:rPr lang="es-419" b="0" i="1" smtClean="0">
                              <a:latin typeface="Cambria Math" panose="02040503050406030204" pitchFamily="18" charset="0"/>
                            </a:rPr>
                            <m:t>,</m:t>
                          </m:r>
                          <m:r>
                            <a:rPr lang="es-419" b="0" i="1" smtClean="0">
                              <a:latin typeface="Cambria Math" panose="02040503050406030204" pitchFamily="18" charset="0"/>
                            </a:rPr>
                            <m:t>𝑣</m:t>
                          </m:r>
                        </m:e>
                      </m:d>
                      <m:r>
                        <a:rPr lang="es-419" b="0" i="1" smtClean="0">
                          <a:latin typeface="Cambria Math" panose="02040503050406030204" pitchFamily="18" charset="0"/>
                        </a:rPr>
                        <m:t>≥0</m:t>
                      </m:r>
                    </m:oMath>
                  </m:oMathPara>
                </a14:m>
                <a:endParaRPr lang="es-ES" dirty="0"/>
              </a:p>
              <a:p>
                <a:r>
                  <a:rPr lang="es-ES" dirty="0"/>
                  <a:t>Para cada </a:t>
                </a:r>
                <a14:m>
                  <m:oMath xmlns:m="http://schemas.openxmlformats.org/officeDocument/2006/math">
                    <m:r>
                      <a:rPr lang="es-419" b="0" i="1" smtClean="0">
                        <a:latin typeface="Cambria Math" panose="02040503050406030204" pitchFamily="18" charset="0"/>
                      </a:rPr>
                      <m:t>𝑢</m:t>
                    </m:r>
                    <m:r>
                      <a:rPr lang="es-419" b="0" i="1" smtClean="0">
                        <a:latin typeface="Cambria Math" panose="02040503050406030204" pitchFamily="18" charset="0"/>
                      </a:rPr>
                      <m:t>∈</m:t>
                    </m:r>
                    <m:r>
                      <a:rPr lang="es-419" b="0" i="1" smtClean="0">
                        <a:latin typeface="Cambria Math" panose="02040503050406030204" pitchFamily="18" charset="0"/>
                        <a:ea typeface="Cambria Math" panose="02040503050406030204" pitchFamily="18" charset="0"/>
                      </a:rPr>
                      <m:t>𝕀</m:t>
                    </m:r>
                  </m:oMath>
                </a14:m>
                <a:r>
                  <a:rPr lang="es-ES" dirty="0"/>
                  <a:t>, </a:t>
                </a:r>
                <a14:m>
                  <m:oMath xmlns:m="http://schemas.openxmlformats.org/officeDocument/2006/math">
                    <m:r>
                      <a:rPr lang="es-419" b="0" i="1" smtClean="0">
                        <a:latin typeface="Cambria Math" panose="02040503050406030204" pitchFamily="18" charset="0"/>
                      </a:rPr>
                      <m:t>𝐶</m:t>
                    </m:r>
                    <m:d>
                      <m:dPr>
                        <m:ctrlPr>
                          <a:rPr lang="es-419" b="0" i="1" smtClean="0">
                            <a:latin typeface="Cambria Math" panose="02040503050406030204" pitchFamily="18" charset="0"/>
                          </a:rPr>
                        </m:ctrlPr>
                      </m:dPr>
                      <m:e>
                        <m:r>
                          <a:rPr lang="es-419" b="0" i="1" smtClean="0">
                            <a:latin typeface="Cambria Math" panose="02040503050406030204" pitchFamily="18" charset="0"/>
                          </a:rPr>
                          <m:t>𝑢</m:t>
                        </m:r>
                        <m:r>
                          <a:rPr lang="es-419" b="0" i="1" smtClean="0">
                            <a:latin typeface="Cambria Math" panose="02040503050406030204" pitchFamily="18" charset="0"/>
                          </a:rPr>
                          <m:t>,1</m:t>
                        </m:r>
                      </m:e>
                    </m:d>
                    <m:r>
                      <a:rPr lang="es-419" b="0" i="1" smtClean="0">
                        <a:latin typeface="Cambria Math" panose="02040503050406030204" pitchFamily="18" charset="0"/>
                      </a:rPr>
                      <m:t>=</m:t>
                    </m:r>
                    <m:r>
                      <a:rPr lang="es-419" b="0" i="1" smtClean="0">
                        <a:latin typeface="Cambria Math" panose="02040503050406030204" pitchFamily="18" charset="0"/>
                      </a:rPr>
                      <m:t>𝑢</m:t>
                    </m:r>
                  </m:oMath>
                </a14:m>
                <a:r>
                  <a:rPr lang="es-ES" dirty="0"/>
                  <a:t>; y para cada </a:t>
                </a:r>
                <a14:m>
                  <m:oMath xmlns:m="http://schemas.openxmlformats.org/officeDocument/2006/math">
                    <m:r>
                      <a:rPr lang="es-419" b="0" i="1" smtClean="0">
                        <a:latin typeface="Cambria Math" panose="02040503050406030204" pitchFamily="18" charset="0"/>
                      </a:rPr>
                      <m:t>𝑣</m:t>
                    </m:r>
                    <m:r>
                      <a:rPr lang="es-419" i="1">
                        <a:latin typeface="Cambria Math" panose="02040503050406030204" pitchFamily="18" charset="0"/>
                      </a:rPr>
                      <m:t>∈</m:t>
                    </m:r>
                    <m:r>
                      <a:rPr lang="es-419" i="1">
                        <a:latin typeface="Cambria Math" panose="02040503050406030204" pitchFamily="18" charset="0"/>
                        <a:ea typeface="Cambria Math" panose="02040503050406030204" pitchFamily="18" charset="0"/>
                      </a:rPr>
                      <m:t>𝕀</m:t>
                    </m:r>
                  </m:oMath>
                </a14:m>
                <a:r>
                  <a:rPr lang="es-ES" dirty="0"/>
                  <a:t>, </a:t>
                </a:r>
                <a14:m>
                  <m:oMath xmlns:m="http://schemas.openxmlformats.org/officeDocument/2006/math">
                    <m:r>
                      <a:rPr lang="es-419" i="1">
                        <a:latin typeface="Cambria Math" panose="02040503050406030204" pitchFamily="18" charset="0"/>
                      </a:rPr>
                      <m:t>𝐶</m:t>
                    </m:r>
                    <m:d>
                      <m:dPr>
                        <m:ctrlPr>
                          <a:rPr lang="es-419" i="1">
                            <a:latin typeface="Cambria Math" panose="02040503050406030204" pitchFamily="18" charset="0"/>
                          </a:rPr>
                        </m:ctrlPr>
                      </m:dPr>
                      <m:e>
                        <m:r>
                          <a:rPr lang="es-419" b="0" i="1" smtClean="0">
                            <a:latin typeface="Cambria Math" panose="02040503050406030204" pitchFamily="18" charset="0"/>
                          </a:rPr>
                          <m:t>1</m:t>
                        </m:r>
                        <m:r>
                          <a:rPr lang="es-419" i="1">
                            <a:latin typeface="Cambria Math" panose="02040503050406030204" pitchFamily="18" charset="0"/>
                          </a:rPr>
                          <m:t>,</m:t>
                        </m:r>
                        <m:r>
                          <a:rPr lang="es-419" b="0" i="1" smtClean="0">
                            <a:latin typeface="Cambria Math" panose="02040503050406030204" pitchFamily="18" charset="0"/>
                          </a:rPr>
                          <m:t>𝑣</m:t>
                        </m:r>
                      </m:e>
                    </m:d>
                    <m:r>
                      <a:rPr lang="es-419" i="1">
                        <a:latin typeface="Cambria Math" panose="02040503050406030204" pitchFamily="18" charset="0"/>
                      </a:rPr>
                      <m:t>=</m:t>
                    </m:r>
                    <m:r>
                      <a:rPr lang="es-419" b="0" i="1" smtClean="0">
                        <a:latin typeface="Cambria Math" panose="02040503050406030204" pitchFamily="18" charset="0"/>
                      </a:rPr>
                      <m:t>𝑣</m:t>
                    </m:r>
                  </m:oMath>
                </a14:m>
                <a:r>
                  <a:rPr lang="es-ES" dirty="0"/>
                  <a:t>.</a:t>
                </a:r>
                <a:endParaRPr lang="en-US" dirty="0"/>
              </a:p>
            </p:txBody>
          </p:sp>
        </mc:Choice>
        <mc:Fallback xmlns="">
          <p:sp>
            <p:nvSpPr>
              <p:cNvPr id="3" name="Content Placeholder 2">
                <a:extLst>
                  <a:ext uri="{FF2B5EF4-FFF2-40B4-BE49-F238E27FC236}">
                    <a16:creationId xmlns:a16="http://schemas.microsoft.com/office/drawing/2014/main" id="{E5E6B17A-55FC-4924-A1C5-6A18A37608CB}"/>
                  </a:ext>
                </a:extLst>
              </p:cNvPr>
              <p:cNvSpPr>
                <a:spLocks noGrp="1" noRot="1" noChangeAspect="1" noMove="1" noResize="1" noEditPoints="1" noAdjustHandles="1" noChangeArrowheads="1" noChangeShapeType="1" noTextEdit="1"/>
              </p:cNvSpPr>
              <p:nvPr>
                <p:ph idx="1"/>
              </p:nvPr>
            </p:nvSpPr>
            <p:spPr>
              <a:xfrm>
                <a:off x="628650" y="1838877"/>
                <a:ext cx="7886700" cy="4351338"/>
              </a:xfrm>
              <a:blipFill>
                <a:blip r:embed="rId2"/>
                <a:stretch>
                  <a:fillRect l="-1546" t="-2384"/>
                </a:stretch>
              </a:blipFill>
            </p:spPr>
            <p:txBody>
              <a:bodyPr/>
              <a:lstStyle/>
              <a:p>
                <a:r>
                  <a:rPr lang="en-US">
                    <a:noFill/>
                  </a:rPr>
                  <a:t> </a:t>
                </a:r>
              </a:p>
            </p:txBody>
          </p:sp>
        </mc:Fallback>
      </mc:AlternateContent>
    </p:spTree>
    <p:extLst>
      <p:ext uri="{BB962C8B-B14F-4D97-AF65-F5344CB8AC3E}">
        <p14:creationId xmlns:p14="http://schemas.microsoft.com/office/powerpoint/2010/main" val="419574184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842AB-5FB9-4CB1-B910-3D43C2C402D5}"/>
              </a:ext>
            </a:extLst>
          </p:cNvPr>
          <p:cNvSpPr>
            <a:spLocks noGrp="1"/>
          </p:cNvSpPr>
          <p:nvPr>
            <p:ph type="title"/>
          </p:nvPr>
        </p:nvSpPr>
        <p:spPr/>
        <p:txBody>
          <a:bodyPr/>
          <a:lstStyle/>
          <a:p>
            <a:r>
              <a:rPr lang="es-419" dirty="0"/>
              <a:t>Cópulas. Teorema de Sklar</a:t>
            </a:r>
            <a:endParaRPr lang="en-US"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66663523-BFD5-4930-910C-AFC96957A44A}"/>
                  </a:ext>
                </a:extLst>
              </p:cNvPr>
              <p:cNvSpPr txBox="1"/>
              <p:nvPr/>
            </p:nvSpPr>
            <p:spPr>
              <a:xfrm>
                <a:off x="801756" y="1690689"/>
                <a:ext cx="3277179" cy="41684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419" sz="2400" b="0" i="1" smtClean="0">
                          <a:latin typeface="Cambria Math" panose="02040503050406030204" pitchFamily="18" charset="0"/>
                        </a:rPr>
                        <m:t>𝐻</m:t>
                      </m:r>
                      <m:d>
                        <m:dPr>
                          <m:ctrlPr>
                            <a:rPr lang="es-419" sz="2400" b="0" i="1" smtClean="0">
                              <a:latin typeface="Cambria Math" panose="02040503050406030204" pitchFamily="18" charset="0"/>
                            </a:rPr>
                          </m:ctrlPr>
                        </m:dPr>
                        <m:e>
                          <m:r>
                            <a:rPr lang="es-419" sz="2400" b="0" i="1" smtClean="0">
                              <a:latin typeface="Cambria Math" panose="02040503050406030204" pitchFamily="18" charset="0"/>
                            </a:rPr>
                            <m:t>𝑥</m:t>
                          </m:r>
                          <m:r>
                            <a:rPr lang="es-419" sz="2400" b="0" i="1" smtClean="0">
                              <a:latin typeface="Cambria Math" panose="02040503050406030204" pitchFamily="18" charset="0"/>
                            </a:rPr>
                            <m:t>,</m:t>
                          </m:r>
                          <m:r>
                            <a:rPr lang="es-419" sz="2400" b="0" i="1" smtClean="0">
                              <a:latin typeface="Cambria Math" panose="02040503050406030204" pitchFamily="18" charset="0"/>
                            </a:rPr>
                            <m:t>𝑦</m:t>
                          </m:r>
                        </m:e>
                      </m:d>
                      <m:r>
                        <a:rPr lang="es-419" sz="2400" b="0" i="1" smtClean="0">
                          <a:latin typeface="Cambria Math" panose="02040503050406030204" pitchFamily="18" charset="0"/>
                        </a:rPr>
                        <m:t>=</m:t>
                      </m:r>
                      <m:r>
                        <a:rPr lang="es-419" sz="2400" b="0" i="1" smtClean="0">
                          <a:latin typeface="Cambria Math" panose="02040503050406030204" pitchFamily="18" charset="0"/>
                        </a:rPr>
                        <m:t>𝐶</m:t>
                      </m:r>
                      <m:d>
                        <m:dPr>
                          <m:ctrlPr>
                            <a:rPr lang="es-419" sz="2400" b="0" i="1" smtClean="0">
                              <a:latin typeface="Cambria Math" panose="02040503050406030204" pitchFamily="18" charset="0"/>
                            </a:rPr>
                          </m:ctrlPr>
                        </m:dPr>
                        <m:e>
                          <m:r>
                            <a:rPr lang="es-419" sz="2400" b="0" i="1" smtClean="0">
                              <a:latin typeface="Cambria Math" panose="02040503050406030204" pitchFamily="18" charset="0"/>
                            </a:rPr>
                            <m:t>𝐹</m:t>
                          </m:r>
                          <m:d>
                            <m:dPr>
                              <m:ctrlPr>
                                <a:rPr lang="es-419" sz="2400" b="0" i="1" smtClean="0">
                                  <a:latin typeface="Cambria Math" panose="02040503050406030204" pitchFamily="18" charset="0"/>
                                </a:rPr>
                              </m:ctrlPr>
                            </m:dPr>
                            <m:e>
                              <m:r>
                                <a:rPr lang="es-419" sz="2400" b="0" i="1" smtClean="0">
                                  <a:latin typeface="Cambria Math" panose="02040503050406030204" pitchFamily="18" charset="0"/>
                                </a:rPr>
                                <m:t>𝑥</m:t>
                              </m:r>
                            </m:e>
                          </m:d>
                          <m:r>
                            <a:rPr lang="es-419" sz="2400" b="0" i="1" smtClean="0">
                              <a:latin typeface="Cambria Math" panose="02040503050406030204" pitchFamily="18" charset="0"/>
                            </a:rPr>
                            <m:t>,</m:t>
                          </m:r>
                          <m:r>
                            <a:rPr lang="es-419" sz="2400" b="0" i="1" smtClean="0">
                              <a:latin typeface="Cambria Math" panose="02040503050406030204" pitchFamily="18" charset="0"/>
                            </a:rPr>
                            <m:t>𝐺</m:t>
                          </m:r>
                          <m:d>
                            <m:dPr>
                              <m:ctrlPr>
                                <a:rPr lang="es-419" sz="2400" b="0" i="1" smtClean="0">
                                  <a:latin typeface="Cambria Math" panose="02040503050406030204" pitchFamily="18" charset="0"/>
                                </a:rPr>
                              </m:ctrlPr>
                            </m:dPr>
                            <m:e>
                              <m:r>
                                <a:rPr lang="es-419" sz="2400" b="0" i="1" smtClean="0">
                                  <a:latin typeface="Cambria Math" panose="02040503050406030204" pitchFamily="18" charset="0"/>
                                </a:rPr>
                                <m:t>𝑦</m:t>
                              </m:r>
                            </m:e>
                          </m:d>
                        </m:e>
                      </m:d>
                    </m:oMath>
                  </m:oMathPara>
                </a14:m>
                <a:endParaRPr lang="en-US" dirty="0"/>
              </a:p>
            </p:txBody>
          </p:sp>
        </mc:Choice>
        <mc:Fallback xmlns="">
          <p:sp>
            <p:nvSpPr>
              <p:cNvPr id="4" name="TextBox 3">
                <a:extLst>
                  <a:ext uri="{FF2B5EF4-FFF2-40B4-BE49-F238E27FC236}">
                    <a16:creationId xmlns:a16="http://schemas.microsoft.com/office/drawing/2014/main" id="{66663523-BFD5-4930-910C-AFC96957A44A}"/>
                  </a:ext>
                </a:extLst>
              </p:cNvPr>
              <p:cNvSpPr txBox="1">
                <a:spLocks noRot="1" noChangeAspect="1" noMove="1" noResize="1" noEditPoints="1" noAdjustHandles="1" noChangeArrowheads="1" noChangeShapeType="1" noTextEdit="1"/>
              </p:cNvSpPr>
              <p:nvPr/>
            </p:nvSpPr>
            <p:spPr>
              <a:xfrm>
                <a:off x="801756" y="1690689"/>
                <a:ext cx="3277179" cy="416845"/>
              </a:xfrm>
              <a:prstGeom prst="rect">
                <a:avLst/>
              </a:prstGeom>
              <a:blipFill>
                <a:blip r:embed="rId2"/>
                <a:stretch>
                  <a:fillRect/>
                </a:stretch>
              </a:blipFill>
            </p:spPr>
            <p:txBody>
              <a:bodyPr/>
              <a:lstStyle/>
              <a:p>
                <a:r>
                  <a:rPr lang="en-US">
                    <a:noFill/>
                  </a:rPr>
                  <a:t> </a:t>
                </a:r>
              </a:p>
            </p:txBody>
          </p:sp>
        </mc:Fallback>
      </mc:AlternateContent>
      <p:pic>
        <p:nvPicPr>
          <p:cNvPr id="6" name="Graphic 5">
            <a:extLst>
              <a:ext uri="{FF2B5EF4-FFF2-40B4-BE49-F238E27FC236}">
                <a16:creationId xmlns:a16="http://schemas.microsoft.com/office/drawing/2014/main" id="{DB35FA31-03E4-4039-9F84-B4F00415C3A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021497" y="1217311"/>
            <a:ext cx="5918752" cy="5640690"/>
          </a:xfrm>
          <a:prstGeom prst="rect">
            <a:avLst/>
          </a:prstGeom>
        </p:spPr>
      </p:pic>
    </p:spTree>
    <p:extLst>
      <p:ext uri="{BB962C8B-B14F-4D97-AF65-F5344CB8AC3E}">
        <p14:creationId xmlns:p14="http://schemas.microsoft.com/office/powerpoint/2010/main" val="165612862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842AB-5FB9-4CB1-B910-3D43C2C402D5}"/>
              </a:ext>
            </a:extLst>
          </p:cNvPr>
          <p:cNvSpPr>
            <a:spLocks noGrp="1"/>
          </p:cNvSpPr>
          <p:nvPr>
            <p:ph type="title"/>
          </p:nvPr>
        </p:nvSpPr>
        <p:spPr/>
        <p:txBody>
          <a:bodyPr/>
          <a:lstStyle/>
          <a:p>
            <a:r>
              <a:rPr lang="es-419" dirty="0"/>
              <a:t>Cópulas. Teorema de Sklar</a:t>
            </a:r>
            <a:endParaRPr lang="en-US"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66663523-BFD5-4930-910C-AFC96957A44A}"/>
                  </a:ext>
                </a:extLst>
              </p:cNvPr>
              <p:cNvSpPr txBox="1"/>
              <p:nvPr/>
            </p:nvSpPr>
            <p:spPr>
              <a:xfrm>
                <a:off x="801756" y="1690689"/>
                <a:ext cx="3277179" cy="41684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419" sz="2400" b="0" i="1" smtClean="0">
                          <a:latin typeface="Cambria Math" panose="02040503050406030204" pitchFamily="18" charset="0"/>
                        </a:rPr>
                        <m:t>𝐻</m:t>
                      </m:r>
                      <m:d>
                        <m:dPr>
                          <m:ctrlPr>
                            <a:rPr lang="es-419" sz="2400" b="0" i="1" smtClean="0">
                              <a:latin typeface="Cambria Math" panose="02040503050406030204" pitchFamily="18" charset="0"/>
                            </a:rPr>
                          </m:ctrlPr>
                        </m:dPr>
                        <m:e>
                          <m:r>
                            <a:rPr lang="es-419" sz="2400" b="0" i="1" smtClean="0">
                              <a:latin typeface="Cambria Math" panose="02040503050406030204" pitchFamily="18" charset="0"/>
                            </a:rPr>
                            <m:t>𝑥</m:t>
                          </m:r>
                          <m:r>
                            <a:rPr lang="es-419" sz="2400" b="0" i="1" smtClean="0">
                              <a:latin typeface="Cambria Math" panose="02040503050406030204" pitchFamily="18" charset="0"/>
                            </a:rPr>
                            <m:t>,</m:t>
                          </m:r>
                          <m:r>
                            <a:rPr lang="es-419" sz="2400" b="0" i="1" smtClean="0">
                              <a:latin typeface="Cambria Math" panose="02040503050406030204" pitchFamily="18" charset="0"/>
                            </a:rPr>
                            <m:t>𝑦</m:t>
                          </m:r>
                        </m:e>
                      </m:d>
                      <m:r>
                        <a:rPr lang="es-419" sz="2400" b="0" i="1" smtClean="0">
                          <a:latin typeface="Cambria Math" panose="02040503050406030204" pitchFamily="18" charset="0"/>
                        </a:rPr>
                        <m:t>=</m:t>
                      </m:r>
                      <m:r>
                        <a:rPr lang="es-419" sz="2400" b="0" i="1" smtClean="0">
                          <a:latin typeface="Cambria Math" panose="02040503050406030204" pitchFamily="18" charset="0"/>
                        </a:rPr>
                        <m:t>𝐶</m:t>
                      </m:r>
                      <m:d>
                        <m:dPr>
                          <m:ctrlPr>
                            <a:rPr lang="es-419" sz="2400" b="0" i="1" smtClean="0">
                              <a:latin typeface="Cambria Math" panose="02040503050406030204" pitchFamily="18" charset="0"/>
                            </a:rPr>
                          </m:ctrlPr>
                        </m:dPr>
                        <m:e>
                          <m:r>
                            <a:rPr lang="es-419" sz="2400" b="0" i="1" smtClean="0">
                              <a:latin typeface="Cambria Math" panose="02040503050406030204" pitchFamily="18" charset="0"/>
                            </a:rPr>
                            <m:t>𝐹</m:t>
                          </m:r>
                          <m:d>
                            <m:dPr>
                              <m:ctrlPr>
                                <a:rPr lang="es-419" sz="2400" b="0" i="1" smtClean="0">
                                  <a:latin typeface="Cambria Math" panose="02040503050406030204" pitchFamily="18" charset="0"/>
                                </a:rPr>
                              </m:ctrlPr>
                            </m:dPr>
                            <m:e>
                              <m:r>
                                <a:rPr lang="es-419" sz="2400" b="0" i="1" smtClean="0">
                                  <a:latin typeface="Cambria Math" panose="02040503050406030204" pitchFamily="18" charset="0"/>
                                </a:rPr>
                                <m:t>𝑥</m:t>
                              </m:r>
                            </m:e>
                          </m:d>
                          <m:r>
                            <a:rPr lang="es-419" sz="2400" b="0" i="1" smtClean="0">
                              <a:latin typeface="Cambria Math" panose="02040503050406030204" pitchFamily="18" charset="0"/>
                            </a:rPr>
                            <m:t>,</m:t>
                          </m:r>
                          <m:r>
                            <a:rPr lang="es-419" sz="2400" b="0" i="1" smtClean="0">
                              <a:latin typeface="Cambria Math" panose="02040503050406030204" pitchFamily="18" charset="0"/>
                            </a:rPr>
                            <m:t>𝐺</m:t>
                          </m:r>
                          <m:d>
                            <m:dPr>
                              <m:ctrlPr>
                                <a:rPr lang="es-419" sz="2400" b="0" i="1" smtClean="0">
                                  <a:latin typeface="Cambria Math" panose="02040503050406030204" pitchFamily="18" charset="0"/>
                                </a:rPr>
                              </m:ctrlPr>
                            </m:dPr>
                            <m:e>
                              <m:r>
                                <a:rPr lang="es-419" sz="2400" b="0" i="1" smtClean="0">
                                  <a:latin typeface="Cambria Math" panose="02040503050406030204" pitchFamily="18" charset="0"/>
                                </a:rPr>
                                <m:t>𝑦</m:t>
                              </m:r>
                            </m:e>
                          </m:d>
                        </m:e>
                      </m:d>
                    </m:oMath>
                  </m:oMathPara>
                </a14:m>
                <a:endParaRPr lang="en-US" dirty="0"/>
              </a:p>
            </p:txBody>
          </p:sp>
        </mc:Choice>
        <mc:Fallback xmlns="">
          <p:sp>
            <p:nvSpPr>
              <p:cNvPr id="4" name="TextBox 3">
                <a:extLst>
                  <a:ext uri="{FF2B5EF4-FFF2-40B4-BE49-F238E27FC236}">
                    <a16:creationId xmlns:a16="http://schemas.microsoft.com/office/drawing/2014/main" id="{66663523-BFD5-4930-910C-AFC96957A44A}"/>
                  </a:ext>
                </a:extLst>
              </p:cNvPr>
              <p:cNvSpPr txBox="1">
                <a:spLocks noRot="1" noChangeAspect="1" noMove="1" noResize="1" noEditPoints="1" noAdjustHandles="1" noChangeArrowheads="1" noChangeShapeType="1" noTextEdit="1"/>
              </p:cNvSpPr>
              <p:nvPr/>
            </p:nvSpPr>
            <p:spPr>
              <a:xfrm>
                <a:off x="801756" y="1690689"/>
                <a:ext cx="3277179" cy="416845"/>
              </a:xfrm>
              <a:prstGeom prst="rect">
                <a:avLst/>
              </a:prstGeom>
              <a:blipFill>
                <a:blip r:embed="rId2"/>
                <a:stretch>
                  <a:fillRect/>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88AC2AE3-9DA6-4F64-B02E-C9711D4037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545" y="2628239"/>
            <a:ext cx="3657600" cy="3588588"/>
          </a:xfrm>
          <a:prstGeom prst="rect">
            <a:avLst/>
          </a:prstGeom>
        </p:spPr>
      </p:pic>
      <p:pic>
        <p:nvPicPr>
          <p:cNvPr id="8" name="Picture 7">
            <a:extLst>
              <a:ext uri="{FF2B5EF4-FFF2-40B4-BE49-F238E27FC236}">
                <a16:creationId xmlns:a16="http://schemas.microsoft.com/office/drawing/2014/main" id="{2B200A65-81C7-49BD-B0F2-5AF7513E7AA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0" y="1998102"/>
            <a:ext cx="3943350" cy="4436270"/>
          </a:xfrm>
          <a:prstGeom prst="rect">
            <a:avLst/>
          </a:prstGeom>
        </p:spPr>
      </p:pic>
    </p:spTree>
    <p:extLst>
      <p:ext uri="{BB962C8B-B14F-4D97-AF65-F5344CB8AC3E}">
        <p14:creationId xmlns:p14="http://schemas.microsoft.com/office/powerpoint/2010/main" val="183530285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D470D-771C-4EDE-B454-13F2B1A18D6D}"/>
              </a:ext>
            </a:extLst>
          </p:cNvPr>
          <p:cNvSpPr>
            <a:spLocks noGrp="1"/>
          </p:cNvSpPr>
          <p:nvPr>
            <p:ph type="title"/>
          </p:nvPr>
        </p:nvSpPr>
        <p:spPr/>
        <p:txBody>
          <a:bodyPr/>
          <a:lstStyle/>
          <a:p>
            <a:r>
              <a:rPr lang="es-419" dirty="0"/>
              <a:t>Copula empírica</a:t>
            </a:r>
            <a:endParaRPr lang="en-US" dirty="0"/>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53D99E27-8818-4187-87A9-D184C9578C1E}"/>
                  </a:ext>
                </a:extLst>
              </p:cNvPr>
              <p:cNvSpPr txBox="1"/>
              <p:nvPr/>
            </p:nvSpPr>
            <p:spPr>
              <a:xfrm>
                <a:off x="628650" y="1367758"/>
                <a:ext cx="4416787" cy="100822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419" sz="2400" b="0" i="1" smtClean="0">
                              <a:latin typeface="Cambria Math" panose="02040503050406030204" pitchFamily="18" charset="0"/>
                            </a:rPr>
                          </m:ctrlPr>
                        </m:sSubPr>
                        <m:e>
                          <m:acc>
                            <m:accPr>
                              <m:chr m:val="̂"/>
                              <m:ctrlPr>
                                <a:rPr lang="es-419" sz="2400" b="0" i="1" smtClean="0">
                                  <a:latin typeface="Cambria Math" panose="02040503050406030204" pitchFamily="18" charset="0"/>
                                </a:rPr>
                              </m:ctrlPr>
                            </m:accPr>
                            <m:e>
                              <m:r>
                                <a:rPr lang="es-419" sz="2400" b="0" i="1" smtClean="0">
                                  <a:latin typeface="Cambria Math" panose="02040503050406030204" pitchFamily="18" charset="0"/>
                                </a:rPr>
                                <m:t>𝐶</m:t>
                              </m:r>
                            </m:e>
                          </m:acc>
                        </m:e>
                        <m:sub>
                          <m:r>
                            <a:rPr lang="es-419" sz="2400" b="0" i="1" smtClean="0">
                              <a:latin typeface="Cambria Math" panose="02040503050406030204" pitchFamily="18" charset="0"/>
                            </a:rPr>
                            <m:t>𝑛</m:t>
                          </m:r>
                        </m:sub>
                      </m:sSub>
                      <m:d>
                        <m:dPr>
                          <m:ctrlPr>
                            <a:rPr lang="es-419" sz="2400" b="0" i="1" smtClean="0">
                              <a:latin typeface="Cambria Math" panose="02040503050406030204" pitchFamily="18" charset="0"/>
                            </a:rPr>
                          </m:ctrlPr>
                        </m:dPr>
                        <m:e>
                          <m:r>
                            <a:rPr lang="es-419" sz="2400" b="0" i="1" smtClean="0">
                              <a:latin typeface="Cambria Math" panose="02040503050406030204" pitchFamily="18" charset="0"/>
                            </a:rPr>
                            <m:t>𝑢</m:t>
                          </m:r>
                          <m:r>
                            <a:rPr lang="es-419" sz="2400" b="0" i="1" smtClean="0">
                              <a:latin typeface="Cambria Math" panose="02040503050406030204" pitchFamily="18" charset="0"/>
                            </a:rPr>
                            <m:t>,</m:t>
                          </m:r>
                          <m:r>
                            <a:rPr lang="es-419" sz="2400" b="0" i="1" smtClean="0">
                              <a:latin typeface="Cambria Math" panose="02040503050406030204" pitchFamily="18" charset="0"/>
                            </a:rPr>
                            <m:t>𝑣</m:t>
                          </m:r>
                        </m:e>
                      </m:d>
                      <m:r>
                        <a:rPr lang="es-419" sz="2400" b="0" i="1" smtClean="0">
                          <a:latin typeface="Cambria Math" panose="02040503050406030204" pitchFamily="18" charset="0"/>
                        </a:rPr>
                        <m:t>=</m:t>
                      </m:r>
                      <m:f>
                        <m:fPr>
                          <m:ctrlPr>
                            <a:rPr lang="es-419" sz="2400" b="0" i="1" smtClean="0">
                              <a:latin typeface="Cambria Math" panose="02040503050406030204" pitchFamily="18" charset="0"/>
                            </a:rPr>
                          </m:ctrlPr>
                        </m:fPr>
                        <m:num>
                          <m:r>
                            <a:rPr lang="es-419" sz="2400" b="0" i="1" smtClean="0">
                              <a:latin typeface="Cambria Math" panose="02040503050406030204" pitchFamily="18" charset="0"/>
                            </a:rPr>
                            <m:t>1</m:t>
                          </m:r>
                        </m:num>
                        <m:den>
                          <m:r>
                            <a:rPr lang="es-419" sz="2400" b="0" i="1" smtClean="0">
                              <a:latin typeface="Cambria Math" panose="02040503050406030204" pitchFamily="18" charset="0"/>
                            </a:rPr>
                            <m:t>𝑛</m:t>
                          </m:r>
                        </m:den>
                      </m:f>
                      <m:nary>
                        <m:naryPr>
                          <m:chr m:val="∑"/>
                          <m:ctrlPr>
                            <a:rPr lang="es-419" sz="2400" b="0" i="1" smtClean="0">
                              <a:latin typeface="Cambria Math" panose="02040503050406030204" pitchFamily="18" charset="0"/>
                            </a:rPr>
                          </m:ctrlPr>
                        </m:naryPr>
                        <m:sub>
                          <m:r>
                            <a:rPr lang="es-419" sz="2400" b="0" i="1" smtClean="0">
                              <a:latin typeface="Cambria Math" panose="02040503050406030204" pitchFamily="18" charset="0"/>
                            </a:rPr>
                            <m:t>𝑖</m:t>
                          </m:r>
                          <m:r>
                            <a:rPr lang="es-419" sz="2400" b="0" i="1" smtClean="0">
                              <a:latin typeface="Cambria Math" panose="02040503050406030204" pitchFamily="18" charset="0"/>
                            </a:rPr>
                            <m:t>=1</m:t>
                          </m:r>
                        </m:sub>
                        <m:sup>
                          <m:r>
                            <a:rPr lang="es-419" sz="2400" b="0" i="1" smtClean="0">
                              <a:latin typeface="Cambria Math" panose="02040503050406030204" pitchFamily="18" charset="0"/>
                            </a:rPr>
                            <m:t>𝑛</m:t>
                          </m:r>
                        </m:sup>
                        <m:e>
                          <m:r>
                            <a:rPr lang="es-419" sz="2400" b="0" i="1" smtClean="0">
                              <a:latin typeface="Cambria Math" panose="02040503050406030204" pitchFamily="18" charset="0"/>
                            </a:rPr>
                            <m:t>𝐼</m:t>
                          </m:r>
                          <m:d>
                            <m:dPr>
                              <m:ctrlPr>
                                <a:rPr lang="es-419" sz="2400" b="0" i="1" smtClean="0">
                                  <a:latin typeface="Cambria Math" panose="02040503050406030204" pitchFamily="18" charset="0"/>
                                </a:rPr>
                              </m:ctrlPr>
                            </m:dPr>
                            <m:e>
                              <m:sSub>
                                <m:sSubPr>
                                  <m:ctrlPr>
                                    <a:rPr lang="es-419" sz="2400" b="0" i="1" smtClean="0">
                                      <a:latin typeface="Cambria Math" panose="02040503050406030204" pitchFamily="18" charset="0"/>
                                    </a:rPr>
                                  </m:ctrlPr>
                                </m:sSubPr>
                                <m:e>
                                  <m:r>
                                    <a:rPr lang="es-419" sz="2400" b="0" i="1" smtClean="0">
                                      <a:latin typeface="Cambria Math" panose="02040503050406030204" pitchFamily="18" charset="0"/>
                                    </a:rPr>
                                    <m:t>𝑢</m:t>
                                  </m:r>
                                </m:e>
                                <m:sub>
                                  <m:r>
                                    <a:rPr lang="es-419" sz="2400" b="0" i="1" smtClean="0">
                                      <a:latin typeface="Cambria Math" panose="02040503050406030204" pitchFamily="18" charset="0"/>
                                    </a:rPr>
                                    <m:t>𝑖</m:t>
                                  </m:r>
                                </m:sub>
                              </m:sSub>
                              <m:r>
                                <a:rPr lang="es-419" sz="2400" b="0" i="1" smtClean="0">
                                  <a:latin typeface="Cambria Math" panose="02040503050406030204" pitchFamily="18" charset="0"/>
                                </a:rPr>
                                <m:t>≤</m:t>
                              </m:r>
                              <m:r>
                                <a:rPr lang="es-419" sz="2400" b="0" i="1" smtClean="0">
                                  <a:latin typeface="Cambria Math" panose="02040503050406030204" pitchFamily="18" charset="0"/>
                                </a:rPr>
                                <m:t>𝑢</m:t>
                              </m:r>
                              <m:r>
                                <a:rPr lang="es-419" sz="2400" b="0" i="1" smtClean="0">
                                  <a:latin typeface="Cambria Math" panose="02040503050406030204" pitchFamily="18" charset="0"/>
                                </a:rPr>
                                <m:t>, </m:t>
                              </m:r>
                              <m:sSub>
                                <m:sSubPr>
                                  <m:ctrlPr>
                                    <a:rPr lang="es-419" sz="2400" b="0" i="1" smtClean="0">
                                      <a:latin typeface="Cambria Math" panose="02040503050406030204" pitchFamily="18" charset="0"/>
                                    </a:rPr>
                                  </m:ctrlPr>
                                </m:sSubPr>
                                <m:e>
                                  <m:r>
                                    <a:rPr lang="es-419" sz="2400" b="0" i="1" smtClean="0">
                                      <a:latin typeface="Cambria Math" panose="02040503050406030204" pitchFamily="18" charset="0"/>
                                    </a:rPr>
                                    <m:t>𝑣</m:t>
                                  </m:r>
                                </m:e>
                                <m:sub>
                                  <m:r>
                                    <a:rPr lang="es-419" sz="2400" b="0" i="1" smtClean="0">
                                      <a:latin typeface="Cambria Math" panose="02040503050406030204" pitchFamily="18" charset="0"/>
                                    </a:rPr>
                                    <m:t>𝑖</m:t>
                                  </m:r>
                                </m:sub>
                              </m:sSub>
                              <m:r>
                                <a:rPr lang="es-419" sz="2400" b="0" i="1" smtClean="0">
                                  <a:latin typeface="Cambria Math" panose="02040503050406030204" pitchFamily="18" charset="0"/>
                                </a:rPr>
                                <m:t>≤</m:t>
                              </m:r>
                              <m:r>
                                <a:rPr lang="es-419" sz="2400" b="0" i="1" smtClean="0">
                                  <a:latin typeface="Cambria Math" panose="02040503050406030204" pitchFamily="18" charset="0"/>
                                </a:rPr>
                                <m:t>𝑣</m:t>
                              </m:r>
                            </m:e>
                          </m:d>
                        </m:e>
                      </m:nary>
                    </m:oMath>
                  </m:oMathPara>
                </a14:m>
                <a:endParaRPr lang="en-US" sz="2400" dirty="0"/>
              </a:p>
            </p:txBody>
          </p:sp>
        </mc:Choice>
        <mc:Fallback xmlns="">
          <p:sp>
            <p:nvSpPr>
              <p:cNvPr id="3" name="TextBox 2">
                <a:extLst>
                  <a:ext uri="{FF2B5EF4-FFF2-40B4-BE49-F238E27FC236}">
                    <a16:creationId xmlns:a16="http://schemas.microsoft.com/office/drawing/2014/main" id="{53D99E27-8818-4187-87A9-D184C9578C1E}"/>
                  </a:ext>
                </a:extLst>
              </p:cNvPr>
              <p:cNvSpPr txBox="1">
                <a:spLocks noRot="1" noChangeAspect="1" noMove="1" noResize="1" noEditPoints="1" noAdjustHandles="1" noChangeArrowheads="1" noChangeShapeType="1" noTextEdit="1"/>
              </p:cNvSpPr>
              <p:nvPr/>
            </p:nvSpPr>
            <p:spPr>
              <a:xfrm>
                <a:off x="628650" y="1367758"/>
                <a:ext cx="4416787" cy="1008225"/>
              </a:xfrm>
              <a:prstGeom prst="rect">
                <a:avLst/>
              </a:prstGeom>
              <a:blipFill>
                <a:blip r:embed="rId2"/>
                <a:stretch>
                  <a:fillRect/>
                </a:stretch>
              </a:blipFill>
            </p:spPr>
            <p:txBody>
              <a:bodyPr/>
              <a:lstStyle/>
              <a:p>
                <a:r>
                  <a:rPr lang="en-US">
                    <a:noFill/>
                  </a:rPr>
                  <a:t> </a:t>
                </a:r>
              </a:p>
            </p:txBody>
          </p:sp>
        </mc:Fallback>
      </mc:AlternateContent>
      <p:pic>
        <p:nvPicPr>
          <p:cNvPr id="5" name="Graphic 4">
            <a:extLst>
              <a:ext uri="{FF2B5EF4-FFF2-40B4-BE49-F238E27FC236}">
                <a16:creationId xmlns:a16="http://schemas.microsoft.com/office/drawing/2014/main" id="{2C8AD2D3-3991-42E7-BC54-EB7192229AE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465983" y="2053051"/>
            <a:ext cx="4678017" cy="4678017"/>
          </a:xfrm>
          <a:prstGeom prst="rect">
            <a:avLst/>
          </a:prstGeom>
        </p:spPr>
      </p:pic>
      <p:pic>
        <p:nvPicPr>
          <p:cNvPr id="6" name="Picture 5">
            <a:extLst>
              <a:ext uri="{FF2B5EF4-FFF2-40B4-BE49-F238E27FC236}">
                <a16:creationId xmlns:a16="http://schemas.microsoft.com/office/drawing/2014/main" id="{B0D1D74B-001E-4A92-A52B-6AA9D0372787}"/>
              </a:ext>
            </a:extLst>
          </p:cNvPr>
          <p:cNvPicPr>
            <a:picLocks noChangeAspect="1"/>
          </p:cNvPicPr>
          <p:nvPr/>
        </p:nvPicPr>
        <p:blipFill rotWithShape="1">
          <a:blip r:embed="rId5"/>
          <a:srcRect r="36020"/>
          <a:stretch/>
        </p:blipFill>
        <p:spPr>
          <a:xfrm>
            <a:off x="296777" y="2948109"/>
            <a:ext cx="3567810" cy="1605416"/>
          </a:xfrm>
          <a:prstGeom prst="rect">
            <a:avLst/>
          </a:prstGeom>
        </p:spPr>
      </p:pic>
      <p:pic>
        <p:nvPicPr>
          <p:cNvPr id="7" name="Picture 6">
            <a:extLst>
              <a:ext uri="{FF2B5EF4-FFF2-40B4-BE49-F238E27FC236}">
                <a16:creationId xmlns:a16="http://schemas.microsoft.com/office/drawing/2014/main" id="{19A8EDE7-713C-4C14-AE8C-B85E7CB90AFE}"/>
              </a:ext>
            </a:extLst>
          </p:cNvPr>
          <p:cNvPicPr>
            <a:picLocks noChangeAspect="1"/>
          </p:cNvPicPr>
          <p:nvPr/>
        </p:nvPicPr>
        <p:blipFill rotWithShape="1">
          <a:blip r:embed="rId5"/>
          <a:srcRect l="63294"/>
          <a:stretch/>
        </p:blipFill>
        <p:spPr>
          <a:xfrm>
            <a:off x="760055" y="4844947"/>
            <a:ext cx="2185083" cy="1713806"/>
          </a:xfrm>
          <a:prstGeom prst="rect">
            <a:avLst/>
          </a:prstGeom>
        </p:spPr>
      </p:pic>
    </p:spTree>
    <p:extLst>
      <p:ext uri="{BB962C8B-B14F-4D97-AF65-F5344CB8AC3E}">
        <p14:creationId xmlns:p14="http://schemas.microsoft.com/office/powerpoint/2010/main" val="263172411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s-MX" dirty="0"/>
              <a:t>Copula </a:t>
            </a:r>
            <a:r>
              <a:rPr lang="en-US" dirty="0"/>
              <a:t>theory. Bernstein copula</a:t>
            </a:r>
          </a:p>
        </p:txBody>
      </p:sp>
      <mc:AlternateContent xmlns:mc="http://schemas.openxmlformats.org/markup-compatibility/2006" xmlns:a14="http://schemas.microsoft.com/office/drawing/2010/main">
        <mc:Choice Requires="a14">
          <p:sp>
            <p:nvSpPr>
              <p:cNvPr id="9" name="TextBox 8"/>
              <p:cNvSpPr txBox="1"/>
              <p:nvPr/>
            </p:nvSpPr>
            <p:spPr>
              <a:xfrm>
                <a:off x="1009981" y="1554191"/>
                <a:ext cx="4272836" cy="55444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419" sz="2400" b="0" i="1" smtClean="0">
                          <a:solidFill>
                            <a:schemeClr val="bg1">
                              <a:lumMod val="65000"/>
                            </a:schemeClr>
                          </a:solidFill>
                          <a:latin typeface="Cambria Math" panose="02040503050406030204" pitchFamily="18" charset="0"/>
                        </a:rPr>
                        <m:t>𝐵</m:t>
                      </m:r>
                      <m:r>
                        <a:rPr lang="es-419" sz="2400" b="0" i="1" smtClean="0">
                          <a:latin typeface="Cambria Math" panose="02040503050406030204" pitchFamily="18" charset="0"/>
                        </a:rPr>
                        <m:t>(</m:t>
                      </m:r>
                      <m:r>
                        <a:rPr lang="es-419" sz="2400" b="0" i="1" smtClean="0">
                          <a:latin typeface="Cambria Math" panose="02040503050406030204" pitchFamily="18" charset="0"/>
                        </a:rPr>
                        <m:t>𝑤</m:t>
                      </m:r>
                      <m:r>
                        <a:rPr lang="es-419" sz="2400" b="0" i="1" smtClean="0">
                          <a:latin typeface="Cambria Math" panose="02040503050406030204" pitchFamily="18" charset="0"/>
                        </a:rPr>
                        <m:t>;</m:t>
                      </m:r>
                      <m:r>
                        <a:rPr lang="es-419" sz="2400" b="0" i="1" smtClean="0">
                          <a:latin typeface="Cambria Math" panose="02040503050406030204" pitchFamily="18" charset="0"/>
                        </a:rPr>
                        <m:t>𝑘</m:t>
                      </m:r>
                      <m:r>
                        <a:rPr lang="es-419" sz="2400" b="0" i="1" smtClean="0">
                          <a:latin typeface="Cambria Math" panose="02040503050406030204" pitchFamily="18" charset="0"/>
                        </a:rPr>
                        <m:t>,</m:t>
                      </m:r>
                      <m:r>
                        <a:rPr lang="es-419" sz="2400" b="0" i="1" smtClean="0">
                          <a:latin typeface="Cambria Math" panose="02040503050406030204" pitchFamily="18" charset="0"/>
                        </a:rPr>
                        <m:t>𝑛</m:t>
                      </m:r>
                      <m:r>
                        <a:rPr lang="es-419" sz="2400" b="0" i="1" smtClean="0">
                          <a:latin typeface="Cambria Math" panose="02040503050406030204" pitchFamily="18" charset="0"/>
                        </a:rPr>
                        <m:t>)≔</m:t>
                      </m:r>
                      <m:d>
                        <m:dPr>
                          <m:ctrlPr>
                            <a:rPr lang="es-419" sz="2400" b="0" i="1" smtClean="0">
                              <a:latin typeface="Cambria Math" panose="02040503050406030204" pitchFamily="18" charset="0"/>
                            </a:rPr>
                          </m:ctrlPr>
                        </m:dPr>
                        <m:e>
                          <m:m>
                            <m:mPr>
                              <m:mcs>
                                <m:mc>
                                  <m:mcPr>
                                    <m:count m:val="1"/>
                                    <m:mcJc m:val="center"/>
                                  </m:mcPr>
                                </m:mc>
                              </m:mcs>
                              <m:ctrlPr>
                                <a:rPr lang="es-419" sz="2400" b="0" i="1" smtClean="0">
                                  <a:latin typeface="Cambria Math" panose="02040503050406030204" pitchFamily="18" charset="0"/>
                                </a:rPr>
                              </m:ctrlPr>
                            </m:mPr>
                            <m:mr>
                              <m:e>
                                <m:r>
                                  <m:rPr>
                                    <m:brk m:alnAt="7"/>
                                  </m:rPr>
                                  <a:rPr lang="es-419" sz="2400" b="0" i="1" smtClean="0">
                                    <a:latin typeface="Cambria Math" panose="02040503050406030204" pitchFamily="18" charset="0"/>
                                  </a:rPr>
                                  <m:t>𝑛</m:t>
                                </m:r>
                              </m:e>
                            </m:mr>
                            <m:mr>
                              <m:e>
                                <m:r>
                                  <a:rPr lang="es-419" sz="2400" b="0" i="1" smtClean="0">
                                    <a:latin typeface="Cambria Math" panose="02040503050406030204" pitchFamily="18" charset="0"/>
                                  </a:rPr>
                                  <m:t>𝑘</m:t>
                                </m:r>
                              </m:e>
                            </m:mr>
                          </m:m>
                        </m:e>
                      </m:d>
                      <m:sSup>
                        <m:sSupPr>
                          <m:ctrlPr>
                            <a:rPr lang="es-419" sz="2400" b="0" i="1" smtClean="0">
                              <a:latin typeface="Cambria Math" panose="02040503050406030204" pitchFamily="18" charset="0"/>
                            </a:rPr>
                          </m:ctrlPr>
                        </m:sSupPr>
                        <m:e>
                          <m:r>
                            <a:rPr lang="es-419" sz="2400" b="0" i="1" smtClean="0">
                              <a:latin typeface="Cambria Math" panose="02040503050406030204" pitchFamily="18" charset="0"/>
                            </a:rPr>
                            <m:t>𝑤</m:t>
                          </m:r>
                        </m:e>
                        <m:sup>
                          <m:r>
                            <a:rPr lang="es-419" sz="2400" b="0" i="1" smtClean="0">
                              <a:latin typeface="Cambria Math" panose="02040503050406030204" pitchFamily="18" charset="0"/>
                            </a:rPr>
                            <m:t>𝑘</m:t>
                          </m:r>
                        </m:sup>
                      </m:sSup>
                      <m:sSup>
                        <m:sSupPr>
                          <m:ctrlPr>
                            <a:rPr lang="es-419" sz="2400" b="0" i="1" smtClean="0">
                              <a:latin typeface="Cambria Math" panose="02040503050406030204" pitchFamily="18" charset="0"/>
                            </a:rPr>
                          </m:ctrlPr>
                        </m:sSupPr>
                        <m:e>
                          <m:d>
                            <m:dPr>
                              <m:ctrlPr>
                                <a:rPr lang="es-419" sz="2400" b="0" i="1" smtClean="0">
                                  <a:latin typeface="Cambria Math" panose="02040503050406030204" pitchFamily="18" charset="0"/>
                                </a:rPr>
                              </m:ctrlPr>
                            </m:dPr>
                            <m:e>
                              <m:r>
                                <a:rPr lang="es-419" sz="2400" b="0" i="1" smtClean="0">
                                  <a:latin typeface="Cambria Math" panose="02040503050406030204" pitchFamily="18" charset="0"/>
                                </a:rPr>
                                <m:t>1−</m:t>
                              </m:r>
                              <m:r>
                                <a:rPr lang="es-419" sz="2400" b="0" i="1" smtClean="0">
                                  <a:latin typeface="Cambria Math" panose="02040503050406030204" pitchFamily="18" charset="0"/>
                                </a:rPr>
                                <m:t>𝑤</m:t>
                              </m:r>
                            </m:e>
                          </m:d>
                        </m:e>
                        <m:sup>
                          <m:r>
                            <a:rPr lang="es-419" sz="2400" b="0" i="1" smtClean="0">
                              <a:latin typeface="Cambria Math" panose="02040503050406030204" pitchFamily="18" charset="0"/>
                            </a:rPr>
                            <m:t>𝑛</m:t>
                          </m:r>
                          <m:r>
                            <a:rPr lang="es-419" sz="2400" b="0" i="1" smtClean="0">
                              <a:latin typeface="Cambria Math" panose="02040503050406030204" pitchFamily="18" charset="0"/>
                            </a:rPr>
                            <m:t>−</m:t>
                          </m:r>
                          <m:r>
                            <a:rPr lang="es-419" sz="2400" b="0" i="1" smtClean="0">
                              <a:latin typeface="Cambria Math" panose="02040503050406030204" pitchFamily="18" charset="0"/>
                            </a:rPr>
                            <m:t>𝑘</m:t>
                          </m:r>
                        </m:sup>
                      </m:sSup>
                    </m:oMath>
                  </m:oMathPara>
                </a14:m>
                <a:endParaRPr lang="en-US" sz="2400" dirty="0"/>
              </a:p>
            </p:txBody>
          </p:sp>
        </mc:Choice>
        <mc:Fallback xmlns="">
          <p:sp>
            <p:nvSpPr>
              <p:cNvPr id="9" name="TextBox 8"/>
              <p:cNvSpPr txBox="1">
                <a:spLocks noRot="1" noChangeAspect="1" noMove="1" noResize="1" noEditPoints="1" noAdjustHandles="1" noChangeArrowheads="1" noChangeShapeType="1" noTextEdit="1"/>
              </p:cNvSpPr>
              <p:nvPr/>
            </p:nvSpPr>
            <p:spPr>
              <a:xfrm>
                <a:off x="1009981" y="1554191"/>
                <a:ext cx="4272836" cy="554447"/>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1140681" y="3001931"/>
                <a:ext cx="5950219" cy="105003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419" sz="2400" b="0" i="1" smtClean="0">
                          <a:latin typeface="Cambria Math" panose="02040503050406030204" pitchFamily="18" charset="0"/>
                        </a:rPr>
                        <m:t>𝐶</m:t>
                      </m:r>
                      <m:d>
                        <m:dPr>
                          <m:ctrlPr>
                            <a:rPr lang="es-419" sz="2400" b="0" i="1" smtClean="0">
                              <a:latin typeface="Cambria Math" panose="02040503050406030204" pitchFamily="18" charset="0"/>
                            </a:rPr>
                          </m:ctrlPr>
                        </m:dPr>
                        <m:e>
                          <m:r>
                            <a:rPr lang="es-419" sz="2400" b="0" i="1" smtClean="0">
                              <a:latin typeface="Cambria Math" panose="02040503050406030204" pitchFamily="18" charset="0"/>
                            </a:rPr>
                            <m:t>𝑢</m:t>
                          </m:r>
                          <m:r>
                            <a:rPr lang="es-419" sz="2400" b="0" i="1" smtClean="0">
                              <a:latin typeface="Cambria Math" panose="02040503050406030204" pitchFamily="18" charset="0"/>
                            </a:rPr>
                            <m:t>,</m:t>
                          </m:r>
                          <m:r>
                            <a:rPr lang="es-419" sz="2400" b="0" i="1" smtClean="0">
                              <a:latin typeface="Cambria Math" panose="02040503050406030204" pitchFamily="18" charset="0"/>
                            </a:rPr>
                            <m:t>𝑣</m:t>
                          </m:r>
                        </m:e>
                      </m:d>
                      <m:r>
                        <a:rPr lang="es-419" sz="2400" b="0" i="1" smtClean="0">
                          <a:latin typeface="Cambria Math" panose="02040503050406030204" pitchFamily="18" charset="0"/>
                        </a:rPr>
                        <m:t>=</m:t>
                      </m:r>
                      <m:nary>
                        <m:naryPr>
                          <m:chr m:val="∑"/>
                          <m:ctrlPr>
                            <a:rPr lang="es-419" sz="2400" b="0" i="1" smtClean="0">
                              <a:latin typeface="Cambria Math" panose="02040503050406030204" pitchFamily="18" charset="0"/>
                            </a:rPr>
                          </m:ctrlPr>
                        </m:naryPr>
                        <m:sub>
                          <m:r>
                            <a:rPr lang="es-419" sz="2400" b="0" i="1" smtClean="0">
                              <a:latin typeface="Cambria Math" panose="02040503050406030204" pitchFamily="18" charset="0"/>
                            </a:rPr>
                            <m:t>𝑖</m:t>
                          </m:r>
                          <m:r>
                            <a:rPr lang="es-419" sz="2400" b="0" i="1" smtClean="0">
                              <a:latin typeface="Cambria Math" panose="02040503050406030204" pitchFamily="18" charset="0"/>
                            </a:rPr>
                            <m:t>=0</m:t>
                          </m:r>
                        </m:sub>
                        <m:sup>
                          <m:r>
                            <a:rPr lang="es-419" sz="2400" b="0" i="1" smtClean="0">
                              <a:latin typeface="Cambria Math" panose="02040503050406030204" pitchFamily="18" charset="0"/>
                            </a:rPr>
                            <m:t>𝑛</m:t>
                          </m:r>
                        </m:sup>
                        <m:e>
                          <m:nary>
                            <m:naryPr>
                              <m:chr m:val="∑"/>
                              <m:ctrlPr>
                                <a:rPr lang="es-419" sz="2400" b="0" i="1" smtClean="0">
                                  <a:latin typeface="Cambria Math" panose="02040503050406030204" pitchFamily="18" charset="0"/>
                                </a:rPr>
                              </m:ctrlPr>
                            </m:naryPr>
                            <m:sub>
                              <m:r>
                                <a:rPr lang="es-419" sz="2400" b="0" i="1" smtClean="0">
                                  <a:latin typeface="Cambria Math" panose="02040503050406030204" pitchFamily="18" charset="0"/>
                                </a:rPr>
                                <m:t>𝑗</m:t>
                              </m:r>
                              <m:r>
                                <a:rPr lang="es-419" sz="2400" b="0" i="1" smtClean="0">
                                  <a:latin typeface="Cambria Math" panose="02040503050406030204" pitchFamily="18" charset="0"/>
                                </a:rPr>
                                <m:t>=0</m:t>
                              </m:r>
                            </m:sub>
                            <m:sup>
                              <m:r>
                                <a:rPr lang="es-419" sz="2400" b="0" i="1" smtClean="0">
                                  <a:latin typeface="Cambria Math" panose="02040503050406030204" pitchFamily="18" charset="0"/>
                                </a:rPr>
                                <m:t>𝑛</m:t>
                              </m:r>
                            </m:sup>
                            <m:e>
                              <m:sSub>
                                <m:sSubPr>
                                  <m:ctrlPr>
                                    <a:rPr lang="es-419" sz="2400" b="0" i="1" smtClean="0">
                                      <a:latin typeface="Cambria Math" panose="02040503050406030204" pitchFamily="18" charset="0"/>
                                    </a:rPr>
                                  </m:ctrlPr>
                                </m:sSubPr>
                                <m:e>
                                  <m:acc>
                                    <m:accPr>
                                      <m:chr m:val="̂"/>
                                      <m:ctrlPr>
                                        <a:rPr lang="es-419" sz="2400" b="0" i="1" smtClean="0">
                                          <a:latin typeface="Cambria Math" panose="02040503050406030204" pitchFamily="18" charset="0"/>
                                        </a:rPr>
                                      </m:ctrlPr>
                                    </m:accPr>
                                    <m:e>
                                      <m:r>
                                        <a:rPr lang="es-419" sz="2400" b="0" i="1" smtClean="0">
                                          <a:latin typeface="Cambria Math" panose="02040503050406030204" pitchFamily="18" charset="0"/>
                                        </a:rPr>
                                        <m:t>𝐶</m:t>
                                      </m:r>
                                    </m:e>
                                  </m:acc>
                                </m:e>
                                <m:sub>
                                  <m:r>
                                    <a:rPr lang="es-419" sz="2400" b="0" i="1" smtClean="0">
                                      <a:latin typeface="Cambria Math" panose="02040503050406030204" pitchFamily="18" charset="0"/>
                                    </a:rPr>
                                    <m:t>𝑛</m:t>
                                  </m:r>
                                </m:sub>
                              </m:sSub>
                              <m:d>
                                <m:dPr>
                                  <m:ctrlPr>
                                    <a:rPr lang="es-419" sz="2400" b="0" i="1" smtClean="0">
                                      <a:latin typeface="Cambria Math" panose="02040503050406030204" pitchFamily="18" charset="0"/>
                                    </a:rPr>
                                  </m:ctrlPr>
                                </m:dPr>
                                <m:e>
                                  <m:f>
                                    <m:fPr>
                                      <m:ctrlPr>
                                        <a:rPr lang="es-419" sz="2400" b="0" i="1" smtClean="0">
                                          <a:latin typeface="Cambria Math" panose="02040503050406030204" pitchFamily="18" charset="0"/>
                                        </a:rPr>
                                      </m:ctrlPr>
                                    </m:fPr>
                                    <m:num>
                                      <m:r>
                                        <a:rPr lang="es-419" sz="2400" b="0" i="1" smtClean="0">
                                          <a:latin typeface="Cambria Math" panose="02040503050406030204" pitchFamily="18" charset="0"/>
                                        </a:rPr>
                                        <m:t>𝑖</m:t>
                                      </m:r>
                                    </m:num>
                                    <m:den>
                                      <m:r>
                                        <a:rPr lang="es-419" sz="2400" b="0" i="1" smtClean="0">
                                          <a:latin typeface="Cambria Math" panose="02040503050406030204" pitchFamily="18" charset="0"/>
                                        </a:rPr>
                                        <m:t>𝑛</m:t>
                                      </m:r>
                                    </m:den>
                                  </m:f>
                                  <m:r>
                                    <a:rPr lang="es-419" sz="2400" b="0" i="1" smtClean="0">
                                      <a:latin typeface="Cambria Math" panose="02040503050406030204" pitchFamily="18" charset="0"/>
                                    </a:rPr>
                                    <m:t>,</m:t>
                                  </m:r>
                                  <m:f>
                                    <m:fPr>
                                      <m:ctrlPr>
                                        <a:rPr lang="es-419" sz="2400" b="0" i="1" smtClean="0">
                                          <a:latin typeface="Cambria Math" panose="02040503050406030204" pitchFamily="18" charset="0"/>
                                        </a:rPr>
                                      </m:ctrlPr>
                                    </m:fPr>
                                    <m:num>
                                      <m:r>
                                        <a:rPr lang="es-419" sz="2400" b="0" i="1" smtClean="0">
                                          <a:latin typeface="Cambria Math" panose="02040503050406030204" pitchFamily="18" charset="0"/>
                                        </a:rPr>
                                        <m:t>𝑗</m:t>
                                      </m:r>
                                    </m:num>
                                    <m:den>
                                      <m:r>
                                        <a:rPr lang="es-419" sz="2400" b="0" i="1" smtClean="0">
                                          <a:latin typeface="Cambria Math" panose="02040503050406030204" pitchFamily="18" charset="0"/>
                                        </a:rPr>
                                        <m:t>𝑛</m:t>
                                      </m:r>
                                    </m:den>
                                  </m:f>
                                </m:e>
                              </m:d>
                              <m:r>
                                <a:rPr lang="es-419" sz="2400" b="0" i="1" smtClean="0">
                                  <a:solidFill>
                                    <a:schemeClr val="bg1">
                                      <a:lumMod val="65000"/>
                                    </a:schemeClr>
                                  </a:solidFill>
                                  <a:latin typeface="Cambria Math" panose="02040503050406030204" pitchFamily="18" charset="0"/>
                                </a:rPr>
                                <m:t>𝐵</m:t>
                              </m:r>
                              <m:d>
                                <m:dPr>
                                  <m:ctrlPr>
                                    <a:rPr lang="es-419" sz="2400" b="0" i="1" smtClean="0">
                                      <a:latin typeface="Cambria Math" panose="02040503050406030204" pitchFamily="18" charset="0"/>
                                    </a:rPr>
                                  </m:ctrlPr>
                                </m:dPr>
                                <m:e>
                                  <m:r>
                                    <a:rPr lang="es-419" sz="2400" b="0" i="1" smtClean="0">
                                      <a:latin typeface="Cambria Math" panose="02040503050406030204" pitchFamily="18" charset="0"/>
                                    </a:rPr>
                                    <m:t>𝑢</m:t>
                                  </m:r>
                                  <m:r>
                                    <a:rPr lang="es-419" sz="2400" b="0" i="1" smtClean="0">
                                      <a:latin typeface="Cambria Math" panose="02040503050406030204" pitchFamily="18" charset="0"/>
                                    </a:rPr>
                                    <m:t>;</m:t>
                                  </m:r>
                                  <m:r>
                                    <a:rPr lang="es-419" sz="2400" b="0" i="1" smtClean="0">
                                      <a:latin typeface="Cambria Math" panose="02040503050406030204" pitchFamily="18" charset="0"/>
                                    </a:rPr>
                                    <m:t>𝑖</m:t>
                                  </m:r>
                                  <m:r>
                                    <a:rPr lang="es-419" sz="2400" b="0" i="1" smtClean="0">
                                      <a:latin typeface="Cambria Math" panose="02040503050406030204" pitchFamily="18" charset="0"/>
                                    </a:rPr>
                                    <m:t>,</m:t>
                                  </m:r>
                                  <m:r>
                                    <a:rPr lang="es-419" sz="2400" b="0" i="1" smtClean="0">
                                      <a:latin typeface="Cambria Math" panose="02040503050406030204" pitchFamily="18" charset="0"/>
                                    </a:rPr>
                                    <m:t>𝑛</m:t>
                                  </m:r>
                                </m:e>
                              </m:d>
                              <m:r>
                                <a:rPr lang="es-419" sz="2400" b="0" i="1" smtClean="0">
                                  <a:solidFill>
                                    <a:schemeClr val="bg1">
                                      <a:lumMod val="65000"/>
                                    </a:schemeClr>
                                  </a:solidFill>
                                  <a:latin typeface="Cambria Math" panose="02040503050406030204" pitchFamily="18" charset="0"/>
                                </a:rPr>
                                <m:t>𝐵</m:t>
                              </m:r>
                              <m:d>
                                <m:dPr>
                                  <m:ctrlPr>
                                    <a:rPr lang="es-419" sz="2400" b="0" i="1" smtClean="0">
                                      <a:latin typeface="Cambria Math" panose="02040503050406030204" pitchFamily="18" charset="0"/>
                                    </a:rPr>
                                  </m:ctrlPr>
                                </m:dPr>
                                <m:e>
                                  <m:r>
                                    <a:rPr lang="es-419" sz="2400" b="0" i="1" smtClean="0">
                                      <a:latin typeface="Cambria Math" panose="02040503050406030204" pitchFamily="18" charset="0"/>
                                    </a:rPr>
                                    <m:t>𝑣</m:t>
                                  </m:r>
                                  <m:r>
                                    <a:rPr lang="es-419" sz="2400" b="0" i="1" smtClean="0">
                                      <a:latin typeface="Cambria Math" panose="02040503050406030204" pitchFamily="18" charset="0"/>
                                    </a:rPr>
                                    <m:t>;</m:t>
                                  </m:r>
                                  <m:r>
                                    <a:rPr lang="es-419" sz="2400" b="0" i="1" smtClean="0">
                                      <a:latin typeface="Cambria Math" panose="02040503050406030204" pitchFamily="18" charset="0"/>
                                    </a:rPr>
                                    <m:t>𝑗</m:t>
                                  </m:r>
                                  <m:r>
                                    <a:rPr lang="es-419" sz="2400" b="0" i="1" smtClean="0">
                                      <a:latin typeface="Cambria Math" panose="02040503050406030204" pitchFamily="18" charset="0"/>
                                    </a:rPr>
                                    <m:t>,</m:t>
                                  </m:r>
                                  <m:r>
                                    <a:rPr lang="es-419" sz="2400" b="0" i="1" smtClean="0">
                                      <a:latin typeface="Cambria Math" panose="02040503050406030204" pitchFamily="18" charset="0"/>
                                    </a:rPr>
                                    <m:t>𝑛</m:t>
                                  </m:r>
                                </m:e>
                              </m:d>
                            </m:e>
                          </m:nary>
                        </m:e>
                      </m:nary>
                    </m:oMath>
                  </m:oMathPara>
                </a14:m>
                <a:endParaRPr lang="en-US" sz="2400" dirty="0"/>
              </a:p>
            </p:txBody>
          </p:sp>
        </mc:Choice>
        <mc:Fallback xmlns="">
          <p:sp>
            <p:nvSpPr>
              <p:cNvPr id="10" name="TextBox 9"/>
              <p:cNvSpPr txBox="1">
                <a:spLocks noRot="1" noChangeAspect="1" noMove="1" noResize="1" noEditPoints="1" noAdjustHandles="1" noChangeArrowheads="1" noChangeShapeType="1" noTextEdit="1"/>
              </p:cNvSpPr>
              <p:nvPr/>
            </p:nvSpPr>
            <p:spPr>
              <a:xfrm>
                <a:off x="1140681" y="3001931"/>
                <a:ext cx="5950219" cy="1050031"/>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B920E60B-6E41-4F9C-AAD9-D5F922C7A435}"/>
                  </a:ext>
                </a:extLst>
              </p:cNvPr>
              <p:cNvSpPr txBox="1"/>
              <p:nvPr/>
            </p:nvSpPr>
            <p:spPr>
              <a:xfrm>
                <a:off x="2084432" y="4530205"/>
                <a:ext cx="4062715" cy="4150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419" sz="2400" b="0" i="1" smtClean="0">
                          <a:latin typeface="Cambria Math" panose="02040503050406030204" pitchFamily="18" charset="0"/>
                        </a:rPr>
                        <m:t>=</m:t>
                      </m:r>
                      <m:r>
                        <a:rPr lang="es-419" sz="2400" b="1" i="1" smtClean="0">
                          <a:solidFill>
                            <a:srgbClr val="00B050"/>
                          </a:solidFill>
                          <a:latin typeface="Cambria Math" panose="02040503050406030204" pitchFamily="18" charset="0"/>
                        </a:rPr>
                        <m:t>∑</m:t>
                      </m:r>
                      <m:d>
                        <m:dPr>
                          <m:begChr m:val="{"/>
                          <m:endChr m:val="}"/>
                          <m:ctrlPr>
                            <a:rPr lang="es-419" sz="2400" b="0" i="1" smtClean="0">
                              <a:latin typeface="Cambria Math" panose="02040503050406030204" pitchFamily="18" charset="0"/>
                            </a:rPr>
                          </m:ctrlPr>
                        </m:dPr>
                        <m:e>
                          <m:sSub>
                            <m:sSubPr>
                              <m:ctrlPr>
                                <a:rPr lang="es-419" sz="2400" b="0" i="1" smtClean="0">
                                  <a:latin typeface="Cambria Math" panose="02040503050406030204" pitchFamily="18" charset="0"/>
                                </a:rPr>
                              </m:ctrlPr>
                            </m:sSubPr>
                            <m:e>
                              <m:acc>
                                <m:accPr>
                                  <m:chr m:val="̂"/>
                                  <m:ctrlPr>
                                    <a:rPr lang="es-419" sz="2400" b="0" i="1" smtClean="0">
                                      <a:latin typeface="Cambria Math" panose="02040503050406030204" pitchFamily="18" charset="0"/>
                                    </a:rPr>
                                  </m:ctrlPr>
                                </m:accPr>
                                <m:e>
                                  <m:r>
                                    <a:rPr lang="es-419" sz="2400" b="1" i="1" smtClean="0">
                                      <a:latin typeface="Cambria Math" panose="02040503050406030204" pitchFamily="18" charset="0"/>
                                    </a:rPr>
                                    <m:t>𝑪</m:t>
                                  </m:r>
                                </m:e>
                              </m:acc>
                            </m:e>
                            <m:sub>
                              <m:r>
                                <a:rPr lang="es-419" sz="2400" b="0" i="1" smtClean="0">
                                  <a:latin typeface="Cambria Math" panose="02040503050406030204" pitchFamily="18" charset="0"/>
                                </a:rPr>
                                <m:t>𝑛</m:t>
                              </m:r>
                            </m:sub>
                          </m:sSub>
                          <m:r>
                            <a:rPr lang="es-419" sz="2400" b="0" i="1" smtClean="0">
                              <a:latin typeface="Cambria Math" panose="02040503050406030204" pitchFamily="18" charset="0"/>
                            </a:rPr>
                            <m:t>⊙[</m:t>
                          </m:r>
                          <m:r>
                            <a:rPr lang="es-419" sz="2400" b="1" i="1" smtClean="0">
                              <a:solidFill>
                                <a:schemeClr val="bg1">
                                  <a:lumMod val="65000"/>
                                </a:schemeClr>
                              </a:solidFill>
                              <a:latin typeface="Cambria Math" panose="02040503050406030204" pitchFamily="18" charset="0"/>
                            </a:rPr>
                            <m:t>𝑩</m:t>
                          </m:r>
                          <m:d>
                            <m:dPr>
                              <m:ctrlPr>
                                <a:rPr lang="es-419" sz="2400" b="0" i="1" smtClean="0">
                                  <a:latin typeface="Cambria Math" panose="02040503050406030204" pitchFamily="18" charset="0"/>
                                </a:rPr>
                              </m:ctrlPr>
                            </m:dPr>
                            <m:e>
                              <m:r>
                                <a:rPr lang="es-419" sz="2400" b="0" i="1" smtClean="0">
                                  <a:latin typeface="Cambria Math" panose="02040503050406030204" pitchFamily="18" charset="0"/>
                                </a:rPr>
                                <m:t>𝑢</m:t>
                              </m:r>
                            </m:e>
                            <m:e>
                              <m:r>
                                <a:rPr lang="es-419" sz="2400" b="0" i="1" smtClean="0">
                                  <a:latin typeface="Cambria Math" panose="02040503050406030204" pitchFamily="18" charset="0"/>
                                </a:rPr>
                                <m:t>𝑛</m:t>
                              </m:r>
                            </m:e>
                          </m:d>
                          <m:r>
                            <a:rPr lang="es-419" sz="2400" b="0" i="1" smtClean="0">
                              <a:latin typeface="Cambria Math" panose="02040503050406030204" pitchFamily="18" charset="0"/>
                            </a:rPr>
                            <m:t>⊗</m:t>
                          </m:r>
                          <m:r>
                            <a:rPr lang="es-419" sz="2400" b="1" i="1" smtClean="0">
                              <a:solidFill>
                                <a:schemeClr val="bg1">
                                  <a:lumMod val="65000"/>
                                </a:schemeClr>
                              </a:solidFill>
                              <a:latin typeface="Cambria Math" panose="02040503050406030204" pitchFamily="18" charset="0"/>
                            </a:rPr>
                            <m:t>𝑩</m:t>
                          </m:r>
                          <m:d>
                            <m:dPr>
                              <m:ctrlPr>
                                <a:rPr lang="es-419" sz="2400" b="0" i="1" smtClean="0">
                                  <a:latin typeface="Cambria Math" panose="02040503050406030204" pitchFamily="18" charset="0"/>
                                </a:rPr>
                              </m:ctrlPr>
                            </m:dPr>
                            <m:e>
                              <m:r>
                                <a:rPr lang="es-419" sz="2400" b="0" i="1" smtClean="0">
                                  <a:latin typeface="Cambria Math" panose="02040503050406030204" pitchFamily="18" charset="0"/>
                                </a:rPr>
                                <m:t>𝑣</m:t>
                              </m:r>
                            </m:e>
                            <m:e>
                              <m:r>
                                <a:rPr lang="es-419" sz="2400" b="0" i="1" smtClean="0">
                                  <a:latin typeface="Cambria Math" panose="02040503050406030204" pitchFamily="18" charset="0"/>
                                </a:rPr>
                                <m:t>𝑛</m:t>
                              </m:r>
                            </m:e>
                          </m:d>
                        </m:e>
                      </m:d>
                    </m:oMath>
                  </m:oMathPara>
                </a14:m>
                <a:endParaRPr lang="en-US" sz="2400" dirty="0"/>
              </a:p>
            </p:txBody>
          </p:sp>
        </mc:Choice>
        <mc:Fallback xmlns="">
          <p:sp>
            <p:nvSpPr>
              <p:cNvPr id="3" name="TextBox 2">
                <a:extLst>
                  <a:ext uri="{FF2B5EF4-FFF2-40B4-BE49-F238E27FC236}">
                    <a16:creationId xmlns:a16="http://schemas.microsoft.com/office/drawing/2014/main" id="{B920E60B-6E41-4F9C-AAD9-D5F922C7A435}"/>
                  </a:ext>
                </a:extLst>
              </p:cNvPr>
              <p:cNvSpPr txBox="1">
                <a:spLocks noRot="1" noChangeAspect="1" noMove="1" noResize="1" noEditPoints="1" noAdjustHandles="1" noChangeArrowheads="1" noChangeShapeType="1" noTextEdit="1"/>
              </p:cNvSpPr>
              <p:nvPr/>
            </p:nvSpPr>
            <p:spPr>
              <a:xfrm>
                <a:off x="2084432" y="4530205"/>
                <a:ext cx="4062715" cy="415050"/>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1F5BD2FF-8D62-4154-80B3-52A3709EDC26}"/>
                  </a:ext>
                </a:extLst>
              </p:cNvPr>
              <p:cNvSpPr txBox="1"/>
              <p:nvPr/>
            </p:nvSpPr>
            <p:spPr>
              <a:xfrm>
                <a:off x="400381" y="5838548"/>
                <a:ext cx="6110584" cy="71692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s-419" sz="2400" b="0" i="1" smtClean="0">
                              <a:latin typeface="Cambria Math" panose="02040503050406030204" pitchFamily="18" charset="0"/>
                            </a:rPr>
                          </m:ctrlPr>
                        </m:fPr>
                        <m:num>
                          <m:r>
                            <a:rPr lang="es-419" sz="2400" b="0" i="1" smtClean="0">
                              <a:latin typeface="Cambria Math" panose="02040503050406030204" pitchFamily="18" charset="0"/>
                            </a:rPr>
                            <m:t>𝜕</m:t>
                          </m:r>
                          <m:r>
                            <a:rPr lang="es-419" sz="2400" b="0" i="1" smtClean="0">
                              <a:latin typeface="Cambria Math" panose="02040503050406030204" pitchFamily="18" charset="0"/>
                            </a:rPr>
                            <m:t>𝐶</m:t>
                          </m:r>
                          <m:d>
                            <m:dPr>
                              <m:ctrlPr>
                                <a:rPr lang="es-419" sz="2400" b="0" i="1" smtClean="0">
                                  <a:latin typeface="Cambria Math" panose="02040503050406030204" pitchFamily="18" charset="0"/>
                                </a:rPr>
                              </m:ctrlPr>
                            </m:dPr>
                            <m:e>
                              <m:r>
                                <a:rPr lang="es-419" sz="2400" b="0" i="1" smtClean="0">
                                  <a:latin typeface="Cambria Math" panose="02040503050406030204" pitchFamily="18" charset="0"/>
                                </a:rPr>
                                <m:t>𝑢</m:t>
                              </m:r>
                              <m:r>
                                <a:rPr lang="es-419" sz="2400" b="0" i="1" smtClean="0">
                                  <a:latin typeface="Cambria Math" panose="02040503050406030204" pitchFamily="18" charset="0"/>
                                </a:rPr>
                                <m:t>,</m:t>
                              </m:r>
                              <m:r>
                                <a:rPr lang="es-419" sz="2400" b="0" i="1" smtClean="0">
                                  <a:latin typeface="Cambria Math" panose="02040503050406030204" pitchFamily="18" charset="0"/>
                                </a:rPr>
                                <m:t>𝑣</m:t>
                              </m:r>
                            </m:e>
                          </m:d>
                        </m:num>
                        <m:den>
                          <m:r>
                            <a:rPr lang="es-419" sz="2400" b="0" i="1" smtClean="0">
                              <a:latin typeface="Cambria Math" panose="02040503050406030204" pitchFamily="18" charset="0"/>
                            </a:rPr>
                            <m:t>𝜕</m:t>
                          </m:r>
                          <m:r>
                            <a:rPr lang="es-419" sz="2400" b="0" i="1" smtClean="0">
                              <a:latin typeface="Cambria Math" panose="02040503050406030204" pitchFamily="18" charset="0"/>
                            </a:rPr>
                            <m:t>𝑣</m:t>
                          </m:r>
                        </m:den>
                      </m:f>
                      <m:r>
                        <a:rPr lang="es-419" sz="2400" b="0" i="1" smtClean="0">
                          <a:latin typeface="Cambria Math" panose="02040503050406030204" pitchFamily="18" charset="0"/>
                        </a:rPr>
                        <m:t>=</m:t>
                      </m:r>
                      <m:r>
                        <a:rPr lang="es-419" sz="2400" b="0" i="1" smtClean="0">
                          <a:solidFill>
                            <a:srgbClr val="00B050"/>
                          </a:solidFill>
                          <a:latin typeface="Cambria Math" panose="02040503050406030204" pitchFamily="18" charset="0"/>
                        </a:rPr>
                        <m:t>∑</m:t>
                      </m:r>
                      <m:d>
                        <m:dPr>
                          <m:begChr m:val="{"/>
                          <m:endChr m:val="}"/>
                          <m:ctrlPr>
                            <a:rPr lang="es-419" sz="2400" b="0" i="1" smtClean="0">
                              <a:latin typeface="Cambria Math" panose="02040503050406030204" pitchFamily="18" charset="0"/>
                            </a:rPr>
                          </m:ctrlPr>
                        </m:dPr>
                        <m:e>
                          <m:sSub>
                            <m:sSubPr>
                              <m:ctrlPr>
                                <a:rPr lang="es-419" sz="2400" b="0" i="1" smtClean="0">
                                  <a:latin typeface="Cambria Math" panose="02040503050406030204" pitchFamily="18" charset="0"/>
                                </a:rPr>
                              </m:ctrlPr>
                            </m:sSubPr>
                            <m:e>
                              <m:sSub>
                                <m:sSubPr>
                                  <m:ctrlPr>
                                    <a:rPr lang="es-419" sz="2400" b="0" i="1" smtClean="0">
                                      <a:latin typeface="Cambria Math" panose="02040503050406030204" pitchFamily="18" charset="0"/>
                                    </a:rPr>
                                  </m:ctrlPr>
                                </m:sSubPr>
                                <m:e>
                                  <m:r>
                                    <m:rPr>
                                      <m:sty m:val="p"/>
                                    </m:rPr>
                                    <a:rPr lang="es-419" sz="2400" b="0" i="0" smtClean="0">
                                      <a:latin typeface="Cambria Math" panose="02040503050406030204" pitchFamily="18" charset="0"/>
                                    </a:rPr>
                                    <m:t>Δ</m:t>
                                  </m:r>
                                </m:e>
                                <m:sub>
                                  <m:r>
                                    <a:rPr lang="es-419" sz="2400" b="0" i="1" smtClean="0">
                                      <a:latin typeface="Cambria Math" panose="02040503050406030204" pitchFamily="18" charset="0"/>
                                    </a:rPr>
                                    <m:t>𝑣</m:t>
                                  </m:r>
                                </m:sub>
                              </m:sSub>
                              <m:acc>
                                <m:accPr>
                                  <m:chr m:val="̂"/>
                                  <m:ctrlPr>
                                    <a:rPr lang="es-419" sz="2400" b="0" i="1" smtClean="0">
                                      <a:latin typeface="Cambria Math" panose="02040503050406030204" pitchFamily="18" charset="0"/>
                                    </a:rPr>
                                  </m:ctrlPr>
                                </m:accPr>
                                <m:e>
                                  <m:r>
                                    <a:rPr lang="es-419" sz="2400" b="1" i="1" smtClean="0">
                                      <a:latin typeface="Cambria Math" panose="02040503050406030204" pitchFamily="18" charset="0"/>
                                    </a:rPr>
                                    <m:t>𝑪</m:t>
                                  </m:r>
                                </m:e>
                              </m:acc>
                            </m:e>
                            <m:sub>
                              <m:r>
                                <a:rPr lang="es-419" sz="2400" b="0" i="1" smtClean="0">
                                  <a:latin typeface="Cambria Math" panose="02040503050406030204" pitchFamily="18" charset="0"/>
                                </a:rPr>
                                <m:t>𝑛</m:t>
                              </m:r>
                            </m:sub>
                          </m:sSub>
                          <m:r>
                            <a:rPr lang="es-419" sz="2400" b="0" i="1" smtClean="0">
                              <a:latin typeface="Cambria Math" panose="02040503050406030204" pitchFamily="18" charset="0"/>
                            </a:rPr>
                            <m:t>⊙[</m:t>
                          </m:r>
                          <m:r>
                            <a:rPr lang="es-419" sz="2400" b="1" i="1" smtClean="0">
                              <a:solidFill>
                                <a:schemeClr val="bg1">
                                  <a:lumMod val="65000"/>
                                </a:schemeClr>
                              </a:solidFill>
                              <a:latin typeface="Cambria Math" panose="02040503050406030204" pitchFamily="18" charset="0"/>
                            </a:rPr>
                            <m:t>𝑩</m:t>
                          </m:r>
                          <m:d>
                            <m:dPr>
                              <m:ctrlPr>
                                <a:rPr lang="es-419" sz="2400" b="0" i="1" smtClean="0">
                                  <a:latin typeface="Cambria Math" panose="02040503050406030204" pitchFamily="18" charset="0"/>
                                </a:rPr>
                              </m:ctrlPr>
                            </m:dPr>
                            <m:e>
                              <m:r>
                                <a:rPr lang="es-419" sz="2400" b="0" i="1" smtClean="0">
                                  <a:latin typeface="Cambria Math" panose="02040503050406030204" pitchFamily="18" charset="0"/>
                                </a:rPr>
                                <m:t>𝑢</m:t>
                              </m:r>
                            </m:e>
                            <m:e>
                              <m:r>
                                <a:rPr lang="es-419" sz="2400" b="0" i="1" smtClean="0">
                                  <a:latin typeface="Cambria Math" panose="02040503050406030204" pitchFamily="18" charset="0"/>
                                </a:rPr>
                                <m:t>𝑛</m:t>
                              </m:r>
                            </m:e>
                          </m:d>
                          <m:r>
                            <a:rPr lang="es-419" sz="2400" b="0" i="1" smtClean="0">
                              <a:latin typeface="Cambria Math" panose="02040503050406030204" pitchFamily="18" charset="0"/>
                            </a:rPr>
                            <m:t>⊗</m:t>
                          </m:r>
                          <m:r>
                            <a:rPr lang="es-419" sz="2400" b="1" i="1" smtClean="0">
                              <a:solidFill>
                                <a:schemeClr val="bg1">
                                  <a:lumMod val="65000"/>
                                </a:schemeClr>
                              </a:solidFill>
                              <a:latin typeface="Cambria Math" panose="02040503050406030204" pitchFamily="18" charset="0"/>
                            </a:rPr>
                            <m:t>𝑩</m:t>
                          </m:r>
                          <m:d>
                            <m:dPr>
                              <m:ctrlPr>
                                <a:rPr lang="es-419" sz="2400" b="0" i="1" smtClean="0">
                                  <a:latin typeface="Cambria Math" panose="02040503050406030204" pitchFamily="18" charset="0"/>
                                </a:rPr>
                              </m:ctrlPr>
                            </m:dPr>
                            <m:e>
                              <m:r>
                                <a:rPr lang="es-419" sz="2400" b="0" i="1" smtClean="0">
                                  <a:latin typeface="Cambria Math" panose="02040503050406030204" pitchFamily="18" charset="0"/>
                                </a:rPr>
                                <m:t>𝑣</m:t>
                              </m:r>
                            </m:e>
                            <m:e>
                              <m:r>
                                <a:rPr lang="es-419" sz="2400" b="0" i="1" smtClean="0">
                                  <a:latin typeface="Cambria Math" panose="02040503050406030204" pitchFamily="18" charset="0"/>
                                </a:rPr>
                                <m:t>𝑛</m:t>
                              </m:r>
                              <m:r>
                                <a:rPr lang="es-419" sz="2400" b="0" i="1" smtClean="0">
                                  <a:latin typeface="Cambria Math" panose="02040503050406030204" pitchFamily="18" charset="0"/>
                                </a:rPr>
                                <m:t>−1</m:t>
                              </m:r>
                            </m:e>
                          </m:d>
                        </m:e>
                      </m:d>
                    </m:oMath>
                  </m:oMathPara>
                </a14:m>
                <a:endParaRPr lang="en-US" sz="2400" dirty="0"/>
              </a:p>
            </p:txBody>
          </p:sp>
        </mc:Choice>
        <mc:Fallback xmlns="">
          <p:sp>
            <p:nvSpPr>
              <p:cNvPr id="7" name="TextBox 6">
                <a:extLst>
                  <a:ext uri="{FF2B5EF4-FFF2-40B4-BE49-F238E27FC236}">
                    <a16:creationId xmlns:a16="http://schemas.microsoft.com/office/drawing/2014/main" id="{1F5BD2FF-8D62-4154-80B3-52A3709EDC26}"/>
                  </a:ext>
                </a:extLst>
              </p:cNvPr>
              <p:cNvSpPr txBox="1">
                <a:spLocks noRot="1" noChangeAspect="1" noMove="1" noResize="1" noEditPoints="1" noAdjustHandles="1" noChangeArrowheads="1" noChangeShapeType="1" noTextEdit="1"/>
              </p:cNvSpPr>
              <p:nvPr/>
            </p:nvSpPr>
            <p:spPr>
              <a:xfrm>
                <a:off x="400381" y="5838548"/>
                <a:ext cx="6110584" cy="716928"/>
              </a:xfrm>
              <a:prstGeom prst="rect">
                <a:avLst/>
              </a:prstGeom>
              <a:blipFill>
                <a:blip r:embed="rId6"/>
                <a:stretch>
                  <a:fillRect/>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36BE17E2-6E51-4DAA-80B1-54F9D85F99A8}"/>
              </a:ext>
            </a:extLst>
          </p:cNvPr>
          <p:cNvSpPr txBox="1"/>
          <p:nvPr/>
        </p:nvSpPr>
        <p:spPr>
          <a:xfrm>
            <a:off x="400381" y="5189766"/>
            <a:ext cx="4253948" cy="461665"/>
          </a:xfrm>
          <a:prstGeom prst="rect">
            <a:avLst/>
          </a:prstGeom>
          <a:noFill/>
        </p:spPr>
        <p:txBody>
          <a:bodyPr wrap="square" rtlCol="0">
            <a:spAutoFit/>
          </a:bodyPr>
          <a:lstStyle/>
          <a:p>
            <a:r>
              <a:rPr lang="es-419" sz="2400" dirty="0"/>
              <a:t>Con fines de simulación:</a:t>
            </a:r>
            <a:endParaRPr lang="en-US" sz="2400" dirty="0"/>
          </a:p>
        </p:txBody>
      </p:sp>
    </p:spTree>
    <p:extLst>
      <p:ext uri="{BB962C8B-B14F-4D97-AF65-F5344CB8AC3E}">
        <p14:creationId xmlns:p14="http://schemas.microsoft.com/office/powerpoint/2010/main" val="276337299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2B81A-B2A4-4167-B764-CFAFE9A00BDE}"/>
              </a:ext>
            </a:extLst>
          </p:cNvPr>
          <p:cNvSpPr>
            <a:spLocks noGrp="1"/>
          </p:cNvSpPr>
          <p:nvPr>
            <p:ph type="title"/>
          </p:nvPr>
        </p:nvSpPr>
        <p:spPr/>
        <p:txBody>
          <a:bodyPr/>
          <a:lstStyle/>
          <a:p>
            <a:r>
              <a:rPr lang="es-419" dirty="0"/>
              <a:t>Contenido</a:t>
            </a:r>
            <a:endParaRPr lang="en-US" dirty="0"/>
          </a:p>
        </p:txBody>
      </p:sp>
      <p:sp>
        <p:nvSpPr>
          <p:cNvPr id="3" name="Content Placeholder 2">
            <a:extLst>
              <a:ext uri="{FF2B5EF4-FFF2-40B4-BE49-F238E27FC236}">
                <a16:creationId xmlns:a16="http://schemas.microsoft.com/office/drawing/2014/main" id="{EC31D53F-940D-4CAC-AF37-76FEE13DD460}"/>
              </a:ext>
            </a:extLst>
          </p:cNvPr>
          <p:cNvSpPr>
            <a:spLocks noGrp="1"/>
          </p:cNvSpPr>
          <p:nvPr>
            <p:ph idx="1"/>
          </p:nvPr>
        </p:nvSpPr>
        <p:spPr/>
        <p:txBody>
          <a:bodyPr/>
          <a:lstStyle/>
          <a:p>
            <a:r>
              <a:rPr lang="es-419" dirty="0"/>
              <a:t>Objetivos</a:t>
            </a:r>
          </a:p>
          <a:p>
            <a:r>
              <a:rPr lang="es-419" dirty="0"/>
              <a:t>Desarrollo</a:t>
            </a:r>
          </a:p>
          <a:p>
            <a:r>
              <a:rPr lang="es-419" dirty="0"/>
              <a:t>Resultados</a:t>
            </a:r>
          </a:p>
          <a:p>
            <a:r>
              <a:rPr lang="es-419" dirty="0"/>
              <a:t>Conclusiones</a:t>
            </a:r>
          </a:p>
          <a:p>
            <a:pPr marL="0" indent="0">
              <a:buNone/>
            </a:pPr>
            <a:endParaRPr lang="en-US" dirty="0"/>
          </a:p>
        </p:txBody>
      </p:sp>
    </p:spTree>
    <p:extLst>
      <p:ext uri="{BB962C8B-B14F-4D97-AF65-F5344CB8AC3E}">
        <p14:creationId xmlns:p14="http://schemas.microsoft.com/office/powerpoint/2010/main" val="146611184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9DA1A-A380-4057-9BC2-FD3FF1439857}"/>
              </a:ext>
            </a:extLst>
          </p:cNvPr>
          <p:cNvSpPr>
            <a:spLocks noGrp="1"/>
          </p:cNvSpPr>
          <p:nvPr>
            <p:ph type="title"/>
          </p:nvPr>
        </p:nvSpPr>
        <p:spPr/>
        <p:txBody>
          <a:bodyPr/>
          <a:lstStyle/>
          <a:p>
            <a:r>
              <a:rPr lang="es-419" dirty="0"/>
              <a:t>Cópulas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B07F73E-35F9-4324-B118-CD0558CFE164}"/>
                  </a:ext>
                </a:extLst>
              </p:cNvPr>
              <p:cNvSpPr>
                <a:spLocks noGrp="1"/>
              </p:cNvSpPr>
              <p:nvPr>
                <p:ph idx="1"/>
              </p:nvPr>
            </p:nvSpPr>
            <p:spPr/>
            <p:txBody>
              <a:bodyPr/>
              <a:lstStyle/>
              <a:p>
                <a:pPr marL="0" indent="0">
                  <a:buNone/>
                </a:pPr>
                <a:r>
                  <a:rPr lang="es-419" dirty="0"/>
                  <a:t>Densidad de cópula</a:t>
                </a:r>
              </a:p>
              <a:p>
                <a:pPr marL="0" indent="0">
                  <a:buNone/>
                </a:pPr>
                <a14:m>
                  <m:oMath xmlns:m="http://schemas.openxmlformats.org/officeDocument/2006/math">
                    <m:f>
                      <m:fPr>
                        <m:ctrlPr>
                          <a:rPr lang="es-419" b="0" i="1" smtClean="0">
                            <a:latin typeface="Cambria Math" panose="02040503050406030204" pitchFamily="18" charset="0"/>
                          </a:rPr>
                        </m:ctrlPr>
                      </m:fPr>
                      <m:num>
                        <m:sSup>
                          <m:sSupPr>
                            <m:ctrlPr>
                              <a:rPr lang="es-419" b="0" i="1" smtClean="0">
                                <a:latin typeface="Cambria Math" panose="02040503050406030204" pitchFamily="18" charset="0"/>
                              </a:rPr>
                            </m:ctrlPr>
                          </m:sSupPr>
                          <m:e>
                            <m:r>
                              <a:rPr lang="es-419" b="0" i="1" smtClean="0">
                                <a:latin typeface="Cambria Math" panose="02040503050406030204" pitchFamily="18" charset="0"/>
                              </a:rPr>
                              <m:t>𝜕</m:t>
                            </m:r>
                          </m:e>
                          <m:sup>
                            <m:r>
                              <a:rPr lang="es-419" b="0" i="1" smtClean="0">
                                <a:latin typeface="Cambria Math" panose="02040503050406030204" pitchFamily="18" charset="0"/>
                              </a:rPr>
                              <m:t>2</m:t>
                            </m:r>
                          </m:sup>
                        </m:sSup>
                        <m:r>
                          <a:rPr lang="es-419" b="0" i="1" smtClean="0">
                            <a:latin typeface="Cambria Math" panose="02040503050406030204" pitchFamily="18" charset="0"/>
                          </a:rPr>
                          <m:t>𝐻</m:t>
                        </m:r>
                      </m:num>
                      <m:den>
                        <m:r>
                          <a:rPr lang="es-419" b="0" i="1" smtClean="0">
                            <a:latin typeface="Cambria Math" panose="02040503050406030204" pitchFamily="18" charset="0"/>
                          </a:rPr>
                          <m:t>𝜕</m:t>
                        </m:r>
                        <m:r>
                          <a:rPr lang="es-419" b="0" i="1" smtClean="0">
                            <a:latin typeface="Cambria Math" panose="02040503050406030204" pitchFamily="18" charset="0"/>
                          </a:rPr>
                          <m:t>𝑦</m:t>
                        </m:r>
                        <m:r>
                          <a:rPr lang="es-419" i="1">
                            <a:latin typeface="Cambria Math" panose="02040503050406030204" pitchFamily="18" charset="0"/>
                          </a:rPr>
                          <m:t>𝜕</m:t>
                        </m:r>
                        <m:r>
                          <a:rPr lang="es-419" b="0" i="1" smtClean="0">
                            <a:latin typeface="Cambria Math" panose="02040503050406030204" pitchFamily="18" charset="0"/>
                          </a:rPr>
                          <m:t>𝑥</m:t>
                        </m:r>
                      </m:den>
                    </m:f>
                    <m:r>
                      <a:rPr lang="es-419" b="0" i="1" smtClean="0">
                        <a:latin typeface="Cambria Math" panose="02040503050406030204" pitchFamily="18" charset="0"/>
                      </a:rPr>
                      <m:t>=</m:t>
                    </m:r>
                    <m:r>
                      <a:rPr lang="es-419" b="0" i="1" smtClean="0">
                        <a:latin typeface="Cambria Math" panose="02040503050406030204" pitchFamily="18" charset="0"/>
                      </a:rPr>
                      <m:t>h</m:t>
                    </m:r>
                    <m:d>
                      <m:dPr>
                        <m:ctrlPr>
                          <a:rPr lang="es-419" b="0" i="1" smtClean="0">
                            <a:latin typeface="Cambria Math" panose="02040503050406030204" pitchFamily="18" charset="0"/>
                          </a:rPr>
                        </m:ctrlPr>
                      </m:dPr>
                      <m:e>
                        <m:r>
                          <a:rPr lang="es-419" b="0" i="1" smtClean="0">
                            <a:latin typeface="Cambria Math" panose="02040503050406030204" pitchFamily="18" charset="0"/>
                          </a:rPr>
                          <m:t>𝑥</m:t>
                        </m:r>
                        <m:r>
                          <a:rPr lang="es-419" b="0" i="1" smtClean="0">
                            <a:latin typeface="Cambria Math" panose="02040503050406030204" pitchFamily="18" charset="0"/>
                          </a:rPr>
                          <m:t>,</m:t>
                        </m:r>
                        <m:r>
                          <a:rPr lang="es-419" b="0" i="1" smtClean="0">
                            <a:latin typeface="Cambria Math" panose="02040503050406030204" pitchFamily="18" charset="0"/>
                          </a:rPr>
                          <m:t>𝑦</m:t>
                        </m:r>
                      </m:e>
                    </m:d>
                    <m:r>
                      <a:rPr lang="es-419" b="0" i="1" smtClean="0">
                        <a:latin typeface="Cambria Math" panose="02040503050406030204" pitchFamily="18" charset="0"/>
                      </a:rPr>
                      <m:t>=</m:t>
                    </m:r>
                    <m:r>
                      <a:rPr lang="es-419" b="0" i="1" smtClean="0">
                        <a:latin typeface="Cambria Math" panose="02040503050406030204" pitchFamily="18" charset="0"/>
                      </a:rPr>
                      <m:t>𝑐</m:t>
                    </m:r>
                    <m:d>
                      <m:dPr>
                        <m:ctrlPr>
                          <a:rPr lang="es-419" b="0" i="1" smtClean="0">
                            <a:latin typeface="Cambria Math" panose="02040503050406030204" pitchFamily="18" charset="0"/>
                          </a:rPr>
                        </m:ctrlPr>
                      </m:dPr>
                      <m:e>
                        <m:r>
                          <a:rPr lang="es-419" b="0" i="1" smtClean="0">
                            <a:latin typeface="Cambria Math" panose="02040503050406030204" pitchFamily="18" charset="0"/>
                          </a:rPr>
                          <m:t>𝑢</m:t>
                        </m:r>
                        <m:r>
                          <a:rPr lang="es-419" b="0" i="1" smtClean="0">
                            <a:latin typeface="Cambria Math" panose="02040503050406030204" pitchFamily="18" charset="0"/>
                          </a:rPr>
                          <m:t>,</m:t>
                        </m:r>
                        <m:r>
                          <a:rPr lang="es-419" b="0" i="1" smtClean="0">
                            <a:latin typeface="Cambria Math" panose="02040503050406030204" pitchFamily="18" charset="0"/>
                          </a:rPr>
                          <m:t>𝑣</m:t>
                        </m:r>
                      </m:e>
                    </m:d>
                    <m:r>
                      <a:rPr lang="es-419" b="0" i="1" smtClean="0">
                        <a:latin typeface="Cambria Math" panose="02040503050406030204" pitchFamily="18" charset="0"/>
                      </a:rPr>
                      <m:t>𝑓</m:t>
                    </m:r>
                    <m:d>
                      <m:dPr>
                        <m:ctrlPr>
                          <a:rPr lang="es-419" b="0" i="1" smtClean="0">
                            <a:latin typeface="Cambria Math" panose="02040503050406030204" pitchFamily="18" charset="0"/>
                          </a:rPr>
                        </m:ctrlPr>
                      </m:dPr>
                      <m:e>
                        <m:r>
                          <a:rPr lang="es-419" b="0" i="1" smtClean="0">
                            <a:latin typeface="Cambria Math" panose="02040503050406030204" pitchFamily="18" charset="0"/>
                          </a:rPr>
                          <m:t>𝑥</m:t>
                        </m:r>
                      </m:e>
                    </m:d>
                    <m:r>
                      <a:rPr lang="es-419" b="0" i="1" smtClean="0">
                        <a:latin typeface="Cambria Math" panose="02040503050406030204" pitchFamily="18" charset="0"/>
                      </a:rPr>
                      <m:t>𝑔</m:t>
                    </m:r>
                    <m:d>
                      <m:dPr>
                        <m:ctrlPr>
                          <a:rPr lang="es-419" b="0" i="1" smtClean="0">
                            <a:latin typeface="Cambria Math" panose="02040503050406030204" pitchFamily="18" charset="0"/>
                          </a:rPr>
                        </m:ctrlPr>
                      </m:dPr>
                      <m:e>
                        <m:r>
                          <a:rPr lang="es-419" b="0" i="1" smtClean="0">
                            <a:latin typeface="Cambria Math" panose="02040503050406030204" pitchFamily="18" charset="0"/>
                          </a:rPr>
                          <m:t>𝑦</m:t>
                        </m:r>
                      </m:e>
                    </m:d>
                  </m:oMath>
                </a14:m>
                <a:r>
                  <a:rPr lang="es-419" dirty="0"/>
                  <a:t> </a:t>
                </a:r>
              </a:p>
              <a:p>
                <a:pPr marL="0" indent="0">
                  <a:buNone/>
                </a:pPr>
                <a:endParaRPr lang="es-419" dirty="0"/>
              </a:p>
              <a:p>
                <a:pPr marL="0" indent="0">
                  <a:buNone/>
                </a:pPr>
                <a:r>
                  <a:rPr lang="es-419" dirty="0"/>
                  <a:t>Periodicidad</a:t>
                </a:r>
              </a:p>
              <a:p>
                <a:pPr marL="0" indent="0">
                  <a:buNone/>
                </a:pPr>
                <a14:m>
                  <m:oMath xmlns:m="http://schemas.openxmlformats.org/officeDocument/2006/math">
                    <m:r>
                      <a:rPr lang="es-419" b="0" i="1" smtClean="0">
                        <a:latin typeface="Cambria Math" panose="02040503050406030204" pitchFamily="18" charset="0"/>
                      </a:rPr>
                      <m:t>𝑐</m:t>
                    </m:r>
                    <m:d>
                      <m:dPr>
                        <m:ctrlPr>
                          <a:rPr lang="es-419" b="0" i="1" smtClean="0">
                            <a:latin typeface="Cambria Math" panose="02040503050406030204" pitchFamily="18" charset="0"/>
                          </a:rPr>
                        </m:ctrlPr>
                      </m:dPr>
                      <m:e>
                        <m:r>
                          <a:rPr lang="es-419" b="0" i="1" smtClean="0">
                            <a:latin typeface="Cambria Math" panose="02040503050406030204" pitchFamily="18" charset="0"/>
                          </a:rPr>
                          <m:t>0,</m:t>
                        </m:r>
                        <m:r>
                          <a:rPr lang="es-419" b="0" i="1" smtClean="0">
                            <a:latin typeface="Cambria Math" panose="02040503050406030204" pitchFamily="18" charset="0"/>
                          </a:rPr>
                          <m:t>𝑣</m:t>
                        </m:r>
                      </m:e>
                    </m:d>
                    <m:r>
                      <a:rPr lang="es-419" b="0" i="1" smtClean="0">
                        <a:latin typeface="Cambria Math" panose="02040503050406030204" pitchFamily="18" charset="0"/>
                      </a:rPr>
                      <m:t>=</m:t>
                    </m:r>
                    <m:r>
                      <a:rPr lang="es-419" b="0" i="1" smtClean="0">
                        <a:latin typeface="Cambria Math" panose="02040503050406030204" pitchFamily="18" charset="0"/>
                      </a:rPr>
                      <m:t>𝑐</m:t>
                    </m:r>
                    <m:d>
                      <m:dPr>
                        <m:ctrlPr>
                          <a:rPr lang="es-419" b="0" i="1" smtClean="0">
                            <a:latin typeface="Cambria Math" panose="02040503050406030204" pitchFamily="18" charset="0"/>
                          </a:rPr>
                        </m:ctrlPr>
                      </m:dPr>
                      <m:e>
                        <m:r>
                          <a:rPr lang="es-419" b="0" i="1" smtClean="0">
                            <a:latin typeface="Cambria Math" panose="02040503050406030204" pitchFamily="18" charset="0"/>
                          </a:rPr>
                          <m:t>1,</m:t>
                        </m:r>
                        <m:r>
                          <a:rPr lang="es-419" b="0" i="1" smtClean="0">
                            <a:latin typeface="Cambria Math" panose="02040503050406030204" pitchFamily="18" charset="0"/>
                          </a:rPr>
                          <m:t>𝑣</m:t>
                        </m:r>
                      </m:e>
                    </m:d>
                  </m:oMath>
                </a14:m>
                <a:r>
                  <a:rPr lang="es-419" dirty="0"/>
                  <a:t> </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3B07F73E-35F9-4324-B118-CD0558CFE164}"/>
                  </a:ext>
                </a:extLst>
              </p:cNvPr>
              <p:cNvSpPr>
                <a:spLocks noGrp="1" noRot="1" noChangeAspect="1" noMove="1" noResize="1" noEditPoints="1" noAdjustHandles="1" noChangeArrowheads="1" noChangeShapeType="1" noTextEdit="1"/>
              </p:cNvSpPr>
              <p:nvPr>
                <p:ph idx="1"/>
              </p:nvPr>
            </p:nvSpPr>
            <p:spPr>
              <a:blipFill>
                <a:blip r:embed="rId2"/>
                <a:stretch>
                  <a:fillRect l="-1546" t="-2241"/>
                </a:stretch>
              </a:blipFill>
            </p:spPr>
            <p:txBody>
              <a:bodyPr/>
              <a:lstStyle/>
              <a:p>
                <a:r>
                  <a:rPr lang="en-US">
                    <a:noFill/>
                  </a:rPr>
                  <a:t> </a:t>
                </a:r>
              </a:p>
            </p:txBody>
          </p:sp>
        </mc:Fallback>
      </mc:AlternateContent>
      <p:pic>
        <p:nvPicPr>
          <p:cNvPr id="12" name="Picture 11">
            <a:extLst>
              <a:ext uri="{FF2B5EF4-FFF2-40B4-BE49-F238E27FC236}">
                <a16:creationId xmlns:a16="http://schemas.microsoft.com/office/drawing/2014/main" id="{283CDDBC-3352-4B85-B513-9B4033469F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85387" y="3300128"/>
            <a:ext cx="3702241" cy="3369040"/>
          </a:xfrm>
          <a:prstGeom prst="rect">
            <a:avLst/>
          </a:prstGeom>
        </p:spPr>
      </p:pic>
    </p:spTree>
    <p:extLst>
      <p:ext uri="{BB962C8B-B14F-4D97-AF65-F5344CB8AC3E}">
        <p14:creationId xmlns:p14="http://schemas.microsoft.com/office/powerpoint/2010/main" val="369732918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4B0C8-F74E-4372-AE47-896351135871}"/>
              </a:ext>
            </a:extLst>
          </p:cNvPr>
          <p:cNvSpPr>
            <a:spLocks noGrp="1"/>
          </p:cNvSpPr>
          <p:nvPr>
            <p:ph type="title"/>
          </p:nvPr>
        </p:nvSpPr>
        <p:spPr/>
        <p:txBody>
          <a:bodyPr/>
          <a:lstStyle/>
          <a:p>
            <a:r>
              <a:rPr lang="es-419" dirty="0"/>
              <a:t>Cópulas. Algoritmo de simulación</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5AB538B-1F1F-4523-8437-81C908512BBF}"/>
                  </a:ext>
                </a:extLst>
              </p:cNvPr>
              <p:cNvSpPr>
                <a:spLocks noGrp="1"/>
              </p:cNvSpPr>
              <p:nvPr>
                <p:ph idx="1"/>
              </p:nvPr>
            </p:nvSpPr>
            <p:spPr/>
            <p:txBody>
              <a:bodyPr>
                <a:normAutofit/>
              </a:bodyPr>
              <a:lstStyle/>
              <a:p>
                <a:pPr lvl="0"/>
                <a:r>
                  <a:rPr lang="en-US" sz="2000" dirty="0" err="1"/>
                  <a:t>Genere</a:t>
                </a:r>
                <a:r>
                  <a:rPr lang="en-US" sz="2000" dirty="0"/>
                  <a:t> dos variables </a:t>
                </a:r>
                <a:r>
                  <a:rPr lang="en-US" sz="2000" dirty="0" err="1"/>
                  <a:t>aleatorias</a:t>
                </a:r>
                <a:r>
                  <a:rPr lang="en-US" sz="2000" dirty="0"/>
                  <a:t> </a:t>
                </a:r>
                <a14:m>
                  <m:oMath xmlns:m="http://schemas.openxmlformats.org/officeDocument/2006/math">
                    <m:r>
                      <a:rPr lang="en-US" sz="2000" i="1">
                        <a:latin typeface="Cambria Math" panose="02040503050406030204" pitchFamily="18" charset="0"/>
                      </a:rPr>
                      <m:t>𝑢</m:t>
                    </m:r>
                  </m:oMath>
                </a14:m>
                <a:r>
                  <a:rPr lang="en-US" sz="2000" dirty="0"/>
                  <a:t> y </a:t>
                </a:r>
                <a14:m>
                  <m:oMath xmlns:m="http://schemas.openxmlformats.org/officeDocument/2006/math">
                    <m:r>
                      <a:rPr lang="en-US" sz="2000" i="1">
                        <a:latin typeface="Cambria Math" panose="02040503050406030204" pitchFamily="18" charset="0"/>
                      </a:rPr>
                      <m:t>𝑡</m:t>
                    </m:r>
                  </m:oMath>
                </a14:m>
                <a:r>
                  <a:rPr lang="en-US" sz="2000" dirty="0"/>
                  <a:t> que </a:t>
                </a:r>
                <a:r>
                  <a:rPr lang="en-US" sz="2000" dirty="0" err="1"/>
                  <a:t>sean</a:t>
                </a:r>
                <a:r>
                  <a:rPr lang="en-US" sz="2000" dirty="0"/>
                  <a:t> </a:t>
                </a:r>
                <a:r>
                  <a:rPr lang="en-US" sz="2000" dirty="0" err="1"/>
                  <a:t>independientes</a:t>
                </a:r>
                <a:r>
                  <a:rPr lang="en-US" sz="2000" dirty="0"/>
                  <a:t> y </a:t>
                </a:r>
                <a:r>
                  <a:rPr lang="en-US" sz="2000" dirty="0" err="1"/>
                  <a:t>continuas</a:t>
                </a:r>
                <a:r>
                  <a:rPr lang="en-US" sz="2000" dirty="0"/>
                  <a:t> </a:t>
                </a:r>
                <a:r>
                  <a:rPr lang="en-US" sz="2000" dirty="0" err="1"/>
                  <a:t>en</a:t>
                </a:r>
                <a:r>
                  <a:rPr lang="en-US" sz="2000" dirty="0"/>
                  <a:t> </a:t>
                </a:r>
                <a14:m>
                  <m:oMath xmlns:m="http://schemas.openxmlformats.org/officeDocument/2006/math">
                    <m:d>
                      <m:dPr>
                        <m:ctrlPr>
                          <a:rPr lang="en-US" sz="2000" i="1">
                            <a:latin typeface="Cambria Math" panose="02040503050406030204" pitchFamily="18" charset="0"/>
                          </a:rPr>
                        </m:ctrlPr>
                      </m:dPr>
                      <m:e>
                        <m:r>
                          <a:rPr lang="en-US" sz="2000" i="1">
                            <a:latin typeface="Cambria Math" panose="02040503050406030204" pitchFamily="18" charset="0"/>
                          </a:rPr>
                          <m:t>0,1</m:t>
                        </m:r>
                      </m:e>
                    </m:d>
                  </m:oMath>
                </a14:m>
                <a:r>
                  <a:rPr lang="en-US" sz="2000" dirty="0"/>
                  <a:t>.</a:t>
                </a:r>
              </a:p>
              <a:p>
                <a:pPr lvl="0"/>
                <a:r>
                  <a:rPr lang="en-US" sz="2000" dirty="0" err="1"/>
                  <a:t>Obtenga</a:t>
                </a:r>
                <a:r>
                  <a:rPr lang="en-US" sz="2000" dirty="0"/>
                  <a:t> </a:t>
                </a:r>
                <a14:m>
                  <m:oMath xmlns:m="http://schemas.openxmlformats.org/officeDocument/2006/math">
                    <m:r>
                      <a:rPr lang="en-US" sz="2000" i="1">
                        <a:latin typeface="Cambria Math" panose="02040503050406030204" pitchFamily="18" charset="0"/>
                      </a:rPr>
                      <m:t>𝑣</m:t>
                    </m:r>
                    <m:r>
                      <a:rPr lang="en-US" sz="2000" i="1">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𝑐</m:t>
                        </m:r>
                      </m:e>
                      <m:sub>
                        <m:r>
                          <a:rPr lang="en-US" sz="2000" i="1">
                            <a:latin typeface="Cambria Math" panose="02040503050406030204" pitchFamily="18" charset="0"/>
                          </a:rPr>
                          <m:t>𝑢</m:t>
                        </m:r>
                      </m:sub>
                      <m:sup>
                        <m:d>
                          <m:dPr>
                            <m:ctrlPr>
                              <a:rPr lang="en-US" sz="2000" i="1">
                                <a:latin typeface="Cambria Math" panose="02040503050406030204" pitchFamily="18" charset="0"/>
                              </a:rPr>
                            </m:ctrlPr>
                          </m:dPr>
                          <m:e>
                            <m:r>
                              <a:rPr lang="en-US" sz="2000" i="1">
                                <a:latin typeface="Cambria Math" panose="02040503050406030204" pitchFamily="18" charset="0"/>
                              </a:rPr>
                              <m:t>−1</m:t>
                            </m:r>
                          </m:e>
                        </m:d>
                      </m:sup>
                    </m:sSubSup>
                    <m:d>
                      <m:dPr>
                        <m:ctrlPr>
                          <a:rPr lang="en-US" sz="2000" i="1">
                            <a:latin typeface="Cambria Math" panose="02040503050406030204" pitchFamily="18" charset="0"/>
                          </a:rPr>
                        </m:ctrlPr>
                      </m:dPr>
                      <m:e>
                        <m:r>
                          <a:rPr lang="en-US" sz="2000" i="1">
                            <a:latin typeface="Cambria Math" panose="02040503050406030204" pitchFamily="18" charset="0"/>
                          </a:rPr>
                          <m:t>𝑡</m:t>
                        </m:r>
                      </m:e>
                    </m:d>
                  </m:oMath>
                </a14:m>
                <a:r>
                  <a:rPr lang="en-US" sz="2000" dirty="0"/>
                  <a:t>. </a:t>
                </a:r>
                <a:r>
                  <a:rPr lang="en-US" sz="2000" dirty="0" err="1"/>
                  <a:t>Donde</a:t>
                </a:r>
                <a:r>
                  <a:rPr lang="en-US" sz="2000" dirty="0"/>
                  <a:t> </a:t>
                </a:r>
                <a14:m>
                  <m:oMath xmlns:m="http://schemas.openxmlformats.org/officeDocument/2006/math">
                    <m:r>
                      <a:rPr lang="en-US" sz="2000" i="1">
                        <a:latin typeface="Cambria Math" panose="02040503050406030204" pitchFamily="18" charset="0"/>
                      </a:rPr>
                      <m:t>𝑡</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𝑐</m:t>
                        </m:r>
                      </m:e>
                      <m:sub>
                        <m:r>
                          <a:rPr lang="en-US" sz="2000" i="1">
                            <a:latin typeface="Cambria Math" panose="02040503050406030204" pitchFamily="18" charset="0"/>
                          </a:rPr>
                          <m:t>𝑢</m:t>
                        </m:r>
                      </m:sub>
                    </m:sSub>
                    <m:d>
                      <m:dPr>
                        <m:ctrlPr>
                          <a:rPr lang="en-US" sz="2000" i="1">
                            <a:latin typeface="Cambria Math" panose="02040503050406030204" pitchFamily="18" charset="0"/>
                          </a:rPr>
                        </m:ctrlPr>
                      </m:dPr>
                      <m:e>
                        <m:r>
                          <a:rPr lang="en-US" sz="2000" i="1">
                            <a:latin typeface="Cambria Math" panose="02040503050406030204" pitchFamily="18" charset="0"/>
                          </a:rPr>
                          <m:t>𝑣</m:t>
                        </m:r>
                      </m:e>
                    </m:d>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m:t>
                        </m:r>
                        <m:acc>
                          <m:accPr>
                            <m:chr m:val="̃"/>
                            <m:ctrlPr>
                              <a:rPr lang="en-US" sz="2000" i="1">
                                <a:latin typeface="Cambria Math" panose="02040503050406030204" pitchFamily="18" charset="0"/>
                              </a:rPr>
                            </m:ctrlPr>
                          </m:accPr>
                          <m:e>
                            <m:r>
                              <a:rPr lang="en-US" sz="2000" i="1">
                                <a:latin typeface="Cambria Math" panose="02040503050406030204" pitchFamily="18" charset="0"/>
                              </a:rPr>
                              <m:t>𝐶</m:t>
                            </m:r>
                          </m:e>
                        </m:acc>
                        <m:d>
                          <m:dPr>
                            <m:ctrlPr>
                              <a:rPr lang="en-US" sz="2000" i="1">
                                <a:latin typeface="Cambria Math" panose="02040503050406030204" pitchFamily="18" charset="0"/>
                              </a:rPr>
                            </m:ctrlPr>
                          </m:dPr>
                          <m:e>
                            <m:r>
                              <a:rPr lang="en-US" sz="2000" i="1">
                                <a:latin typeface="Cambria Math" panose="02040503050406030204" pitchFamily="18" charset="0"/>
                              </a:rPr>
                              <m:t>𝑢</m:t>
                            </m:r>
                            <m:r>
                              <a:rPr lang="en-US" sz="2000" i="1">
                                <a:latin typeface="Cambria Math" panose="02040503050406030204" pitchFamily="18" charset="0"/>
                              </a:rPr>
                              <m:t>,</m:t>
                            </m:r>
                            <m:r>
                              <a:rPr lang="en-US" sz="2000" i="1">
                                <a:latin typeface="Cambria Math" panose="02040503050406030204" pitchFamily="18" charset="0"/>
                              </a:rPr>
                              <m:t>𝑣</m:t>
                            </m:r>
                          </m:e>
                        </m:d>
                        <m:r>
                          <a:rPr lang="en-US" sz="2000" i="1">
                            <a:latin typeface="Cambria Math" panose="02040503050406030204" pitchFamily="18" charset="0"/>
                          </a:rPr>
                          <m:t> </m:t>
                        </m:r>
                      </m:num>
                      <m:den>
                        <m:r>
                          <a:rPr lang="en-US" sz="2000" i="1">
                            <a:latin typeface="Cambria Math" panose="02040503050406030204" pitchFamily="18" charset="0"/>
                          </a:rPr>
                          <m:t>𝜕</m:t>
                        </m:r>
                        <m:r>
                          <a:rPr lang="en-US" sz="2000" i="1">
                            <a:latin typeface="Cambria Math" panose="02040503050406030204" pitchFamily="18" charset="0"/>
                          </a:rPr>
                          <m:t>𝑢</m:t>
                        </m:r>
                      </m:den>
                    </m:f>
                  </m:oMath>
                </a14:m>
                <a:r>
                  <a:rPr lang="en-US" sz="2000" dirty="0"/>
                  <a:t> y </a:t>
                </a:r>
                <a14:m>
                  <m:oMath xmlns:m="http://schemas.openxmlformats.org/officeDocument/2006/math">
                    <m:sSubSup>
                      <m:sSubSupPr>
                        <m:ctrlPr>
                          <a:rPr lang="en-US" sz="2000" i="1">
                            <a:latin typeface="Cambria Math" panose="02040503050406030204" pitchFamily="18" charset="0"/>
                          </a:rPr>
                        </m:ctrlPr>
                      </m:sSubSupPr>
                      <m:e>
                        <m:r>
                          <a:rPr lang="en-US" sz="2000" i="1">
                            <a:latin typeface="Cambria Math" panose="02040503050406030204" pitchFamily="18" charset="0"/>
                          </a:rPr>
                          <m:t>𝑐</m:t>
                        </m:r>
                      </m:e>
                      <m:sub>
                        <m:r>
                          <a:rPr lang="en-US" sz="2000" i="1">
                            <a:latin typeface="Cambria Math" panose="02040503050406030204" pitchFamily="18" charset="0"/>
                          </a:rPr>
                          <m:t>𝑢</m:t>
                        </m:r>
                      </m:sub>
                      <m:sup>
                        <m:d>
                          <m:dPr>
                            <m:ctrlPr>
                              <a:rPr lang="en-US" sz="2000" i="1">
                                <a:latin typeface="Cambria Math" panose="02040503050406030204" pitchFamily="18" charset="0"/>
                              </a:rPr>
                            </m:ctrlPr>
                          </m:dPr>
                          <m:e>
                            <m:r>
                              <a:rPr lang="en-US" sz="2000" i="1">
                                <a:latin typeface="Cambria Math" panose="02040503050406030204" pitchFamily="18" charset="0"/>
                              </a:rPr>
                              <m:t>−1</m:t>
                            </m:r>
                          </m:e>
                        </m:d>
                      </m:sup>
                    </m:sSubSup>
                  </m:oMath>
                </a14:m>
                <a:r>
                  <a:rPr lang="en-US" sz="2000" dirty="0"/>
                  <a:t> </a:t>
                </a:r>
                <a:r>
                  <a:rPr lang="en-US" sz="2000" dirty="0" err="1"/>
                  <a:t>es</a:t>
                </a:r>
                <a:r>
                  <a:rPr lang="en-US" sz="2000" dirty="0"/>
                  <a:t> la </a:t>
                </a:r>
                <a:r>
                  <a:rPr lang="en-US" sz="2000" dirty="0" err="1"/>
                  <a:t>inversa</a:t>
                </a:r>
                <a:r>
                  <a:rPr lang="en-US" sz="2000" dirty="0"/>
                  <a:t> </a:t>
                </a:r>
                <a:r>
                  <a:rPr lang="en-US" sz="2000" dirty="0" err="1"/>
                  <a:t>generalizada</a:t>
                </a:r>
                <a:r>
                  <a:rPr lang="en-US" sz="2000" dirty="0"/>
                  <a:t> de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𝑐</m:t>
                        </m:r>
                      </m:e>
                      <m:sub>
                        <m:r>
                          <a:rPr lang="en-US" sz="2000" i="1">
                            <a:latin typeface="Cambria Math" panose="02040503050406030204" pitchFamily="18" charset="0"/>
                          </a:rPr>
                          <m:t>𝑢</m:t>
                        </m:r>
                      </m:sub>
                    </m:sSub>
                  </m:oMath>
                </a14:m>
                <a:r>
                  <a:rPr lang="en-US" sz="2000" dirty="0"/>
                  <a:t>.</a:t>
                </a:r>
              </a:p>
              <a:p>
                <a:pPr lvl="0"/>
                <a:r>
                  <a:rPr lang="en-US" sz="2000" dirty="0"/>
                  <a:t>Los </a:t>
                </a:r>
                <a:r>
                  <a:rPr lang="en-US" sz="2000" dirty="0" err="1"/>
                  <a:t>datos</a:t>
                </a:r>
                <a:r>
                  <a:rPr lang="en-US" sz="2000" dirty="0"/>
                  <a:t> </a:t>
                </a:r>
                <a:r>
                  <a:rPr lang="en-US" sz="2000" dirty="0" err="1"/>
                  <a:t>simulados</a:t>
                </a:r>
                <a:r>
                  <a:rPr lang="en-US" sz="2000" dirty="0"/>
                  <a:t>, </a:t>
                </a:r>
                <a14:m>
                  <m:oMath xmlns:m="http://schemas.openxmlformats.org/officeDocument/2006/math">
                    <m:d>
                      <m:dPr>
                        <m:ctrlPr>
                          <a:rPr lang="en-US" sz="2000" i="1">
                            <a:latin typeface="Cambria Math" panose="02040503050406030204" pitchFamily="18" charset="0"/>
                          </a:rPr>
                        </m:ctrlPr>
                      </m:dPr>
                      <m:e>
                        <m:r>
                          <a:rPr lang="en-US" sz="2000" i="1">
                            <a:latin typeface="Cambria Math" panose="02040503050406030204" pitchFamily="18" charset="0"/>
                          </a:rPr>
                          <m:t>𝑥</m:t>
                        </m:r>
                        <m:r>
                          <a:rPr lang="en-US" sz="2000" i="1">
                            <a:latin typeface="Cambria Math" panose="02040503050406030204" pitchFamily="18" charset="0"/>
                          </a:rPr>
                          <m:t>,</m:t>
                        </m:r>
                        <m:r>
                          <a:rPr lang="en-US" sz="2000" i="1">
                            <a:latin typeface="Cambria Math" panose="02040503050406030204" pitchFamily="18" charset="0"/>
                          </a:rPr>
                          <m:t>𝑦</m:t>
                        </m:r>
                      </m:e>
                    </m:d>
                  </m:oMath>
                </a14:m>
                <a:r>
                  <a:rPr lang="en-US" sz="2000" dirty="0"/>
                  <a:t>, se </a:t>
                </a:r>
                <a:r>
                  <a:rPr lang="en-US" sz="2000" dirty="0" err="1"/>
                  <a:t>obtienen</a:t>
                </a:r>
                <a:r>
                  <a:rPr lang="en-US" sz="2000" dirty="0"/>
                  <a:t> </a:t>
                </a:r>
                <a:r>
                  <a:rPr lang="en-US" sz="2000" dirty="0" err="1"/>
                  <a:t>utilizando</a:t>
                </a:r>
                <a:r>
                  <a:rPr lang="en-US" sz="2000" dirty="0"/>
                  <a:t> </a:t>
                </a:r>
                <a:r>
                  <a:rPr lang="en-US" sz="2000" dirty="0" err="1"/>
                  <a:t>funciones</a:t>
                </a:r>
                <a:r>
                  <a:rPr lang="en-US" sz="2000" dirty="0"/>
                  <a:t> cuantiles no </a:t>
                </a:r>
                <a:r>
                  <a:rPr lang="en-US" sz="2000" dirty="0" err="1"/>
                  <a:t>paramétricas</a:t>
                </a:r>
                <a:r>
                  <a:rPr lang="en-US" sz="2000" dirty="0"/>
                  <a:t> de </a:t>
                </a:r>
                <a14:m>
                  <m:oMath xmlns:m="http://schemas.openxmlformats.org/officeDocument/2006/math">
                    <m:r>
                      <a:rPr lang="en-US" sz="2000" i="1">
                        <a:latin typeface="Cambria Math" panose="02040503050406030204" pitchFamily="18" charset="0"/>
                      </a:rPr>
                      <m:t>𝑋</m:t>
                    </m:r>
                  </m:oMath>
                </a14:m>
                <a:r>
                  <a:rPr lang="en-US" sz="2000" dirty="0"/>
                  <a:t> y </a:t>
                </a:r>
                <a14:m>
                  <m:oMath xmlns:m="http://schemas.openxmlformats.org/officeDocument/2006/math">
                    <m:r>
                      <a:rPr lang="en-US" sz="2000" i="1">
                        <a:latin typeface="Cambria Math" panose="02040503050406030204" pitchFamily="18" charset="0"/>
                      </a:rPr>
                      <m:t>𝑌</m:t>
                    </m:r>
                  </m:oMath>
                </a14:m>
                <a:r>
                  <a:rPr lang="en-US" sz="2000" dirty="0"/>
                  <a:t> </a:t>
                </a:r>
                <a:r>
                  <a:rPr lang="en-US" sz="2000" dirty="0" err="1"/>
                  <a:t>respectivamente</a:t>
                </a:r>
                <a:r>
                  <a:rPr lang="en-US" sz="2000" dirty="0"/>
                  <a:t>. </a:t>
                </a:r>
                <a:r>
                  <a:rPr lang="en-US" sz="2000" dirty="0" err="1"/>
                  <a:t>Estas</a:t>
                </a:r>
                <a:r>
                  <a:rPr lang="en-US" sz="2000" dirty="0"/>
                  <a:t> </a:t>
                </a:r>
                <a:r>
                  <a:rPr lang="en-US" sz="2000" dirty="0" err="1"/>
                  <a:t>funciones</a:t>
                </a:r>
                <a:r>
                  <a:rPr lang="en-US" sz="2000" dirty="0"/>
                  <a:t> </a:t>
                </a:r>
                <a14:m>
                  <m:oMath xmlns:m="http://schemas.openxmlformats.org/officeDocument/2006/math">
                    <m:acc>
                      <m:accPr>
                        <m:chr m:val="̃"/>
                        <m:ctrlPr>
                          <a:rPr lang="en-US" sz="2000" i="1">
                            <a:latin typeface="Cambria Math" panose="02040503050406030204" pitchFamily="18" charset="0"/>
                          </a:rPr>
                        </m:ctrlPr>
                      </m:accPr>
                      <m:e>
                        <m:r>
                          <a:rPr lang="en-US" sz="2000" i="1">
                            <a:latin typeface="Cambria Math" panose="02040503050406030204" pitchFamily="18" charset="0"/>
                          </a:rPr>
                          <m:t>𝑄</m:t>
                        </m:r>
                      </m:e>
                    </m:acc>
                  </m:oMath>
                </a14:m>
                <a:r>
                  <a:rPr lang="en-US" sz="2000" dirty="0"/>
                  <a:t> y </a:t>
                </a:r>
                <a14:m>
                  <m:oMath xmlns:m="http://schemas.openxmlformats.org/officeDocument/2006/math">
                    <m:acc>
                      <m:accPr>
                        <m:chr m:val="̃"/>
                        <m:ctrlPr>
                          <a:rPr lang="en-US" sz="2000" i="1">
                            <a:latin typeface="Cambria Math" panose="02040503050406030204" pitchFamily="18" charset="0"/>
                          </a:rPr>
                        </m:ctrlPr>
                      </m:accPr>
                      <m:e>
                        <m:r>
                          <a:rPr lang="en-US" sz="2000" i="1">
                            <a:latin typeface="Cambria Math" panose="02040503050406030204" pitchFamily="18" charset="0"/>
                          </a:rPr>
                          <m:t>𝑅</m:t>
                        </m:r>
                      </m:e>
                    </m:acc>
                  </m:oMath>
                </a14:m>
                <a:r>
                  <a:rPr lang="en-US" sz="2000" dirty="0"/>
                  <a:t> son </a:t>
                </a:r>
                <a:r>
                  <a:rPr lang="en-US" sz="2000" dirty="0" err="1"/>
                  <a:t>estimadas</a:t>
                </a:r>
                <a:r>
                  <a:rPr lang="en-US" sz="2000" dirty="0"/>
                  <a:t> </a:t>
                </a:r>
                <a:r>
                  <a:rPr lang="en-US" sz="2000" dirty="0" err="1"/>
                  <a:t>mediante</a:t>
                </a:r>
                <a:r>
                  <a:rPr lang="en-US" sz="2000" dirty="0"/>
                  <a:t> </a:t>
                </a:r>
                <a:r>
                  <a:rPr lang="en-US" sz="2000" dirty="0" err="1"/>
                  <a:t>polinomios</a:t>
                </a:r>
                <a:r>
                  <a:rPr lang="en-US" sz="2000" dirty="0"/>
                  <a:t> de Bernstein-Kantorovich (Muñoz-Pérez and Fernández-Palacín 1987). Por lo </a:t>
                </a:r>
                <a:r>
                  <a:rPr lang="en-US" sz="2000" dirty="0" err="1"/>
                  <a:t>tanto</a:t>
                </a:r>
                <a:r>
                  <a:rPr lang="en-US" sz="2000" dirty="0"/>
                  <a:t> </a:t>
                </a:r>
                <a14:m>
                  <m:oMath xmlns:m="http://schemas.openxmlformats.org/officeDocument/2006/math">
                    <m:d>
                      <m:dPr>
                        <m:ctrlPr>
                          <a:rPr lang="en-US" sz="2000" i="1">
                            <a:latin typeface="Cambria Math" panose="02040503050406030204" pitchFamily="18" charset="0"/>
                          </a:rPr>
                        </m:ctrlPr>
                      </m:dPr>
                      <m:e>
                        <m:r>
                          <a:rPr lang="en-US" sz="2000" i="1">
                            <a:latin typeface="Cambria Math" panose="02040503050406030204" pitchFamily="18" charset="0"/>
                          </a:rPr>
                          <m:t>𝑥</m:t>
                        </m:r>
                        <m:r>
                          <a:rPr lang="en-US" sz="2000" i="1">
                            <a:latin typeface="Cambria Math" panose="02040503050406030204" pitchFamily="18" charset="0"/>
                          </a:rPr>
                          <m:t>,</m:t>
                        </m:r>
                        <m:r>
                          <a:rPr lang="en-US" sz="2000" i="1">
                            <a:latin typeface="Cambria Math" panose="02040503050406030204" pitchFamily="18" charset="0"/>
                          </a:rPr>
                          <m:t>𝑦</m:t>
                        </m:r>
                      </m:e>
                    </m:d>
                    <m:r>
                      <a:rPr lang="en-US" sz="2000" i="1">
                        <a:latin typeface="Cambria Math" panose="02040503050406030204" pitchFamily="18" charset="0"/>
                      </a:rPr>
                      <m:t>=</m:t>
                    </m:r>
                    <m:d>
                      <m:dPr>
                        <m:ctrlPr>
                          <a:rPr lang="en-US" sz="2000" i="1">
                            <a:latin typeface="Cambria Math" panose="02040503050406030204" pitchFamily="18" charset="0"/>
                          </a:rPr>
                        </m:ctrlPr>
                      </m:dPr>
                      <m:e>
                        <m:acc>
                          <m:accPr>
                            <m:chr m:val="̃"/>
                            <m:ctrlPr>
                              <a:rPr lang="en-US" sz="2000" i="1">
                                <a:latin typeface="Cambria Math" panose="02040503050406030204" pitchFamily="18" charset="0"/>
                              </a:rPr>
                            </m:ctrlPr>
                          </m:accPr>
                          <m:e>
                            <m:r>
                              <a:rPr lang="en-US" sz="2000" i="1">
                                <a:latin typeface="Cambria Math" panose="02040503050406030204" pitchFamily="18" charset="0"/>
                              </a:rPr>
                              <m:t>𝑄</m:t>
                            </m:r>
                          </m:e>
                        </m:acc>
                        <m:d>
                          <m:dPr>
                            <m:ctrlPr>
                              <a:rPr lang="en-US" sz="2000" i="1">
                                <a:latin typeface="Cambria Math" panose="02040503050406030204" pitchFamily="18" charset="0"/>
                              </a:rPr>
                            </m:ctrlPr>
                          </m:dPr>
                          <m:e>
                            <m:r>
                              <a:rPr lang="en-US" sz="2000" i="1">
                                <a:latin typeface="Cambria Math" panose="02040503050406030204" pitchFamily="18" charset="0"/>
                              </a:rPr>
                              <m:t>𝑢</m:t>
                            </m:r>
                          </m:e>
                        </m:d>
                        <m:r>
                          <a:rPr lang="en-US" sz="2000" i="1">
                            <a:latin typeface="Cambria Math" panose="02040503050406030204" pitchFamily="18" charset="0"/>
                          </a:rPr>
                          <m:t>,</m:t>
                        </m:r>
                        <m:acc>
                          <m:accPr>
                            <m:chr m:val="̃"/>
                            <m:ctrlPr>
                              <a:rPr lang="en-US" sz="2000" i="1">
                                <a:latin typeface="Cambria Math" panose="02040503050406030204" pitchFamily="18" charset="0"/>
                              </a:rPr>
                            </m:ctrlPr>
                          </m:accPr>
                          <m:e>
                            <m:r>
                              <a:rPr lang="en-US" sz="2000" i="1">
                                <a:latin typeface="Cambria Math" panose="02040503050406030204" pitchFamily="18" charset="0"/>
                              </a:rPr>
                              <m:t>𝑅</m:t>
                            </m:r>
                          </m:e>
                        </m:acc>
                        <m:d>
                          <m:dPr>
                            <m:ctrlPr>
                              <a:rPr lang="en-US" sz="2000" i="1">
                                <a:latin typeface="Cambria Math" panose="02040503050406030204" pitchFamily="18" charset="0"/>
                              </a:rPr>
                            </m:ctrlPr>
                          </m:dPr>
                          <m:e>
                            <m:r>
                              <a:rPr lang="en-US" sz="2000" i="1">
                                <a:latin typeface="Cambria Math" panose="02040503050406030204" pitchFamily="18" charset="0"/>
                              </a:rPr>
                              <m:t>𝑣</m:t>
                            </m:r>
                          </m:e>
                        </m:d>
                      </m:e>
                    </m:d>
                  </m:oMath>
                </a14:m>
                <a:r>
                  <a:rPr lang="en-US" sz="2000" dirty="0"/>
                  <a:t>.</a:t>
                </a:r>
              </a:p>
              <a:p>
                <a:endParaRPr lang="en-US" sz="2000" dirty="0"/>
              </a:p>
            </p:txBody>
          </p:sp>
        </mc:Choice>
        <mc:Fallback xmlns="">
          <p:sp>
            <p:nvSpPr>
              <p:cNvPr id="3" name="Content Placeholder 2">
                <a:extLst>
                  <a:ext uri="{FF2B5EF4-FFF2-40B4-BE49-F238E27FC236}">
                    <a16:creationId xmlns:a16="http://schemas.microsoft.com/office/drawing/2014/main" id="{95AB538B-1F1F-4523-8437-81C908512BBF}"/>
                  </a:ext>
                </a:extLst>
              </p:cNvPr>
              <p:cNvSpPr>
                <a:spLocks noGrp="1" noRot="1" noChangeAspect="1" noMove="1" noResize="1" noEditPoints="1" noAdjustHandles="1" noChangeArrowheads="1" noChangeShapeType="1" noTextEdit="1"/>
              </p:cNvSpPr>
              <p:nvPr>
                <p:ph idx="1"/>
              </p:nvPr>
            </p:nvSpPr>
            <p:spPr>
              <a:blipFill>
                <a:blip r:embed="rId2"/>
                <a:stretch>
                  <a:fillRect l="-696" t="-1401" r="-1314"/>
                </a:stretch>
              </a:blipFill>
            </p:spPr>
            <p:txBody>
              <a:bodyPr/>
              <a:lstStyle/>
              <a:p>
                <a:r>
                  <a:rPr lang="en-US">
                    <a:noFill/>
                  </a:rPr>
                  <a:t> </a:t>
                </a:r>
              </a:p>
            </p:txBody>
          </p:sp>
        </mc:Fallback>
      </mc:AlternateContent>
    </p:spTree>
    <p:extLst>
      <p:ext uri="{BB962C8B-B14F-4D97-AF65-F5344CB8AC3E}">
        <p14:creationId xmlns:p14="http://schemas.microsoft.com/office/powerpoint/2010/main" val="409823058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9">
            <a:extLst>
              <a:ext uri="{FF2B5EF4-FFF2-40B4-BE49-F238E27FC236}">
                <a16:creationId xmlns:a16="http://schemas.microsoft.com/office/drawing/2014/main" id="{DAE885FA-583E-488C-A3B2-2647B84A816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4572000"/>
          </a:xfrm>
          <a:prstGeom prst="rect">
            <a:avLst/>
          </a:prstGeom>
          <a:solidFill>
            <a:schemeClr val="bg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ounded Rectangle 26">
            <a:extLst>
              <a:ext uri="{FF2B5EF4-FFF2-40B4-BE49-F238E27FC236}">
                <a16:creationId xmlns:a16="http://schemas.microsoft.com/office/drawing/2014/main" id="{87B1CEC7-C2CE-4440-A0F7-0BE6B3AADB7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1173" y="320843"/>
            <a:ext cx="4210176" cy="3930315"/>
          </a:xfrm>
          <a:prstGeom prst="roundRect">
            <a:avLst>
              <a:gd name="adj" fmla="val 0"/>
            </a:avLst>
          </a:prstGeom>
          <a:solidFill>
            <a:srgbClr val="FFFFFF"/>
          </a:solidFill>
          <a:ln w="9525">
            <a:solidFill>
              <a:schemeClr val="bg2"/>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16">
            <a:extLst>
              <a:ext uri="{FF2B5EF4-FFF2-40B4-BE49-F238E27FC236}">
                <a16:creationId xmlns:a16="http://schemas.microsoft.com/office/drawing/2014/main" id="{7B0DBF0B-D7C2-4F15-94AE-31525582459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91061" y="320843"/>
            <a:ext cx="4210177" cy="3930315"/>
          </a:xfrm>
          <a:prstGeom prst="roundRect">
            <a:avLst>
              <a:gd name="adj" fmla="val 0"/>
            </a:avLst>
          </a:prstGeom>
          <a:solidFill>
            <a:srgbClr val="FFFFFF"/>
          </a:solidFill>
          <a:ln w="9525">
            <a:solidFill>
              <a:schemeClr val="bg2"/>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4">
            <a:extLst>
              <a:ext uri="{FF2B5EF4-FFF2-40B4-BE49-F238E27FC236}">
                <a16:creationId xmlns:a16="http://schemas.microsoft.com/office/drawing/2014/main" id="{109DF2DC-EA44-44D7-8BF8-FDD4A622A9F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70673" y="640080"/>
            <a:ext cx="2551175" cy="3291840"/>
          </a:xfrm>
          <a:prstGeom prst="rect">
            <a:avLst/>
          </a:prstGeom>
        </p:spPr>
      </p:pic>
      <p:pic>
        <p:nvPicPr>
          <p:cNvPr id="5" name="Content Placeholder 8">
            <a:extLst>
              <a:ext uri="{FF2B5EF4-FFF2-40B4-BE49-F238E27FC236}">
                <a16:creationId xmlns:a16="http://schemas.microsoft.com/office/drawing/2014/main" id="{B331581C-CA4F-49EB-87BE-3D3FAA6B1C5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335395" y="640080"/>
            <a:ext cx="2921507" cy="3291840"/>
          </a:xfrm>
          <a:prstGeom prst="rect">
            <a:avLst/>
          </a:prstGeom>
        </p:spPr>
      </p:pic>
      <p:sp>
        <p:nvSpPr>
          <p:cNvPr id="2" name="Title 1">
            <a:extLst>
              <a:ext uri="{FF2B5EF4-FFF2-40B4-BE49-F238E27FC236}">
                <a16:creationId xmlns:a16="http://schemas.microsoft.com/office/drawing/2014/main" id="{1780736E-F3EC-4D2E-B65A-2873BE910F83}"/>
              </a:ext>
            </a:extLst>
          </p:cNvPr>
          <p:cNvSpPr>
            <a:spLocks noGrp="1"/>
          </p:cNvSpPr>
          <p:nvPr>
            <p:ph type="title"/>
          </p:nvPr>
        </p:nvSpPr>
        <p:spPr>
          <a:xfrm>
            <a:off x="1143000" y="4642583"/>
            <a:ext cx="6858000" cy="1099845"/>
          </a:xfrm>
        </p:spPr>
        <p:txBody>
          <a:bodyPr vert="horz" lIns="91440" tIns="45720" rIns="91440" bIns="45720" rtlCol="0" anchor="b">
            <a:normAutofit/>
          </a:bodyPr>
          <a:lstStyle/>
          <a:p>
            <a:pPr algn="ctr"/>
            <a:r>
              <a:rPr lang="en-US" sz="6000"/>
              <a:t>Metodología</a:t>
            </a:r>
          </a:p>
        </p:txBody>
      </p:sp>
      <p:sp>
        <p:nvSpPr>
          <p:cNvPr id="3" name="Content Placeholder 2">
            <a:extLst>
              <a:ext uri="{FF2B5EF4-FFF2-40B4-BE49-F238E27FC236}">
                <a16:creationId xmlns:a16="http://schemas.microsoft.com/office/drawing/2014/main" id="{D407FCB1-958C-4DCE-A880-E65EA4222F14}"/>
              </a:ext>
            </a:extLst>
          </p:cNvPr>
          <p:cNvSpPr>
            <a:spLocks noGrp="1"/>
          </p:cNvSpPr>
          <p:nvPr>
            <p:ph idx="1"/>
          </p:nvPr>
        </p:nvSpPr>
        <p:spPr>
          <a:xfrm>
            <a:off x="1143000" y="5742428"/>
            <a:ext cx="6858000" cy="528429"/>
          </a:xfrm>
        </p:spPr>
        <p:txBody>
          <a:bodyPr vert="horz" lIns="91440" tIns="45720" rIns="91440" bIns="45720" rtlCol="0">
            <a:normAutofit/>
          </a:bodyPr>
          <a:lstStyle/>
          <a:p>
            <a:pPr marL="0" indent="0" algn="ctr">
              <a:buNone/>
            </a:pPr>
            <a:r>
              <a:rPr lang="en-US" sz="1500" dirty="0" err="1"/>
              <a:t>Diagrama</a:t>
            </a:r>
            <a:r>
              <a:rPr lang="en-US" sz="1500" dirty="0"/>
              <a:t> de </a:t>
            </a:r>
            <a:r>
              <a:rPr lang="en-US" sz="1500" dirty="0" err="1"/>
              <a:t>flujo</a:t>
            </a:r>
            <a:r>
              <a:rPr lang="en-US" sz="1500" dirty="0"/>
              <a:t> de el </a:t>
            </a:r>
            <a:r>
              <a:rPr lang="en-US" sz="1500" dirty="0" err="1"/>
              <a:t>algoritmo</a:t>
            </a:r>
            <a:r>
              <a:rPr lang="en-US" sz="1500" dirty="0"/>
              <a:t> de </a:t>
            </a:r>
            <a:r>
              <a:rPr lang="en-US" sz="1500" dirty="0" err="1"/>
              <a:t>Simulación</a:t>
            </a:r>
            <a:r>
              <a:rPr lang="en-US" sz="1500" dirty="0"/>
              <a:t> univariada (</a:t>
            </a:r>
            <a:r>
              <a:rPr lang="en-US" sz="1500" dirty="0" err="1"/>
              <a:t>Transformada</a:t>
            </a:r>
            <a:r>
              <a:rPr lang="en-US" sz="1500" dirty="0"/>
              <a:t> </a:t>
            </a:r>
            <a:r>
              <a:rPr lang="en-US" sz="1500" dirty="0" err="1"/>
              <a:t>inversa</a:t>
            </a:r>
            <a:r>
              <a:rPr lang="en-US" sz="1500" dirty="0"/>
              <a:t>)</a:t>
            </a:r>
          </a:p>
        </p:txBody>
      </p:sp>
    </p:spTree>
    <p:extLst>
      <p:ext uri="{BB962C8B-B14F-4D97-AF65-F5344CB8AC3E}">
        <p14:creationId xmlns:p14="http://schemas.microsoft.com/office/powerpoint/2010/main" val="289802526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0736E-F3EC-4D2E-B65A-2873BE910F83}"/>
              </a:ext>
            </a:extLst>
          </p:cNvPr>
          <p:cNvSpPr>
            <a:spLocks noGrp="1"/>
          </p:cNvSpPr>
          <p:nvPr>
            <p:ph type="title"/>
          </p:nvPr>
        </p:nvSpPr>
        <p:spPr/>
        <p:txBody>
          <a:bodyPr/>
          <a:lstStyle/>
          <a:p>
            <a:r>
              <a:rPr lang="es-419" dirty="0"/>
              <a:t>Metodología</a:t>
            </a:r>
            <a:endParaRPr lang="en-US" dirty="0"/>
          </a:p>
        </p:txBody>
      </p:sp>
      <p:sp>
        <p:nvSpPr>
          <p:cNvPr id="40" name="Rectangle 39">
            <a:extLst>
              <a:ext uri="{FF2B5EF4-FFF2-40B4-BE49-F238E27FC236}">
                <a16:creationId xmlns:a16="http://schemas.microsoft.com/office/drawing/2014/main" id="{E62D01CE-68AA-40CF-8F86-775A204D300D}"/>
              </a:ext>
            </a:extLst>
          </p:cNvPr>
          <p:cNvSpPr/>
          <p:nvPr/>
        </p:nvSpPr>
        <p:spPr>
          <a:xfrm>
            <a:off x="3049804" y="2600326"/>
            <a:ext cx="2396394" cy="270272"/>
          </a:xfrm>
          <a:prstGeom prst="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350" b="1" dirty="0" err="1">
                <a:solidFill>
                  <a:schemeClr val="tx1"/>
                </a:solidFill>
              </a:rPr>
              <a:t>Análisis</a:t>
            </a:r>
            <a:r>
              <a:rPr lang="en-US" sz="1350" b="1" dirty="0">
                <a:solidFill>
                  <a:schemeClr val="tx1"/>
                </a:solidFill>
              </a:rPr>
              <a:t> </a:t>
            </a:r>
            <a:r>
              <a:rPr lang="en-US" sz="1350" b="1" dirty="0" err="1">
                <a:solidFill>
                  <a:schemeClr val="tx1"/>
                </a:solidFill>
              </a:rPr>
              <a:t>Exploratorio</a:t>
            </a:r>
            <a:endParaRPr lang="en-US" sz="1350" b="1" dirty="0">
              <a:solidFill>
                <a:schemeClr val="tx1"/>
              </a:solidFill>
            </a:endParaRPr>
          </a:p>
        </p:txBody>
      </p:sp>
      <p:sp>
        <p:nvSpPr>
          <p:cNvPr id="41" name="Rectangle 40">
            <a:extLst>
              <a:ext uri="{FF2B5EF4-FFF2-40B4-BE49-F238E27FC236}">
                <a16:creationId xmlns:a16="http://schemas.microsoft.com/office/drawing/2014/main" id="{22069D8A-4081-4F4B-AB48-DB28D09A9C83}"/>
              </a:ext>
            </a:extLst>
          </p:cNvPr>
          <p:cNvSpPr/>
          <p:nvPr/>
        </p:nvSpPr>
        <p:spPr>
          <a:xfrm>
            <a:off x="2020107" y="4992293"/>
            <a:ext cx="4455789" cy="270272"/>
          </a:xfrm>
          <a:prstGeom prst="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419" sz="1350" b="1" dirty="0">
                <a:solidFill>
                  <a:schemeClr val="tx1"/>
                </a:solidFill>
              </a:rPr>
              <a:t>Simulación de la red de fracturas discretas </a:t>
            </a:r>
            <a:r>
              <a:rPr lang="en-US" sz="1350" b="1" dirty="0">
                <a:solidFill>
                  <a:schemeClr val="tx1"/>
                </a:solidFill>
              </a:rPr>
              <a:t>(</a:t>
            </a:r>
            <a:r>
              <a:rPr lang="en-US" sz="1350" b="1" dirty="0" err="1">
                <a:solidFill>
                  <a:schemeClr val="tx1"/>
                </a:solidFill>
              </a:rPr>
              <a:t>por</a:t>
            </a:r>
            <a:r>
              <a:rPr lang="en-US" sz="1350" b="1" dirty="0">
                <a:solidFill>
                  <a:schemeClr val="tx1"/>
                </a:solidFill>
              </a:rPr>
              <a:t> </a:t>
            </a:r>
            <a:r>
              <a:rPr lang="en-US" sz="1350" b="1" dirty="0" err="1">
                <a:solidFill>
                  <a:schemeClr val="tx1"/>
                </a:solidFill>
              </a:rPr>
              <a:t>familias</a:t>
            </a:r>
            <a:r>
              <a:rPr lang="es-MX" sz="1350" b="1" dirty="0">
                <a:solidFill>
                  <a:schemeClr val="tx1"/>
                </a:solidFill>
              </a:rPr>
              <a:t>)</a:t>
            </a:r>
          </a:p>
        </p:txBody>
      </p:sp>
      <p:sp>
        <p:nvSpPr>
          <p:cNvPr id="42" name="Rectangle 41">
            <a:extLst>
              <a:ext uri="{FF2B5EF4-FFF2-40B4-BE49-F238E27FC236}">
                <a16:creationId xmlns:a16="http://schemas.microsoft.com/office/drawing/2014/main" id="{2F756E13-B384-43FC-A8D5-AA47C43CBED1}"/>
              </a:ext>
            </a:extLst>
          </p:cNvPr>
          <p:cNvSpPr/>
          <p:nvPr/>
        </p:nvSpPr>
        <p:spPr>
          <a:xfrm>
            <a:off x="3049804" y="2183608"/>
            <a:ext cx="2396394" cy="2702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419" sz="1350" dirty="0">
                <a:solidFill>
                  <a:schemeClr val="tx1"/>
                </a:solidFill>
              </a:rPr>
              <a:t>Limpieza de los datos</a:t>
            </a:r>
            <a:endParaRPr lang="en-US" sz="1350" dirty="0">
              <a:solidFill>
                <a:schemeClr val="tx1"/>
              </a:solidFill>
            </a:endParaRPr>
          </a:p>
        </p:txBody>
      </p:sp>
      <p:sp>
        <p:nvSpPr>
          <p:cNvPr id="43" name="Rectangle 42">
            <a:extLst>
              <a:ext uri="{FF2B5EF4-FFF2-40B4-BE49-F238E27FC236}">
                <a16:creationId xmlns:a16="http://schemas.microsoft.com/office/drawing/2014/main" id="{FD3D13B1-37BD-4E4A-ADDB-CE40257B38FB}"/>
              </a:ext>
            </a:extLst>
          </p:cNvPr>
          <p:cNvSpPr/>
          <p:nvPr/>
        </p:nvSpPr>
        <p:spPr>
          <a:xfrm>
            <a:off x="3262164" y="3805240"/>
            <a:ext cx="5253186" cy="539353"/>
          </a:xfrm>
          <a:prstGeom prst="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350" b="1" dirty="0">
                <a:solidFill>
                  <a:schemeClr val="tx1"/>
                </a:solidFill>
              </a:rPr>
              <a:t>123. </a:t>
            </a:r>
            <a:r>
              <a:rPr lang="en-US" sz="1350" b="1" dirty="0" err="1">
                <a:solidFill>
                  <a:schemeClr val="tx1"/>
                </a:solidFill>
              </a:rPr>
              <a:t>Modelación</a:t>
            </a:r>
            <a:r>
              <a:rPr lang="en-US" sz="1350" b="1" dirty="0">
                <a:solidFill>
                  <a:schemeClr val="tx1"/>
                </a:solidFill>
              </a:rPr>
              <a:t> de las marginals y la </a:t>
            </a:r>
            <a:r>
              <a:rPr lang="en-US" sz="1350" b="1" dirty="0" err="1">
                <a:solidFill>
                  <a:schemeClr val="tx1"/>
                </a:solidFill>
              </a:rPr>
              <a:t>cópula</a:t>
            </a:r>
            <a:endParaRPr lang="en-US" sz="1350" b="1" dirty="0">
              <a:solidFill>
                <a:schemeClr val="tx1"/>
              </a:solidFill>
            </a:endParaRPr>
          </a:p>
        </p:txBody>
      </p:sp>
      <p:sp>
        <p:nvSpPr>
          <p:cNvPr id="44" name="Rectangle 43">
            <a:extLst>
              <a:ext uri="{FF2B5EF4-FFF2-40B4-BE49-F238E27FC236}">
                <a16:creationId xmlns:a16="http://schemas.microsoft.com/office/drawing/2014/main" id="{D0E3DE9D-C70B-4FCF-91EE-F03EC663B46E}"/>
              </a:ext>
            </a:extLst>
          </p:cNvPr>
          <p:cNvSpPr/>
          <p:nvPr/>
        </p:nvSpPr>
        <p:spPr>
          <a:xfrm>
            <a:off x="1425374" y="3092054"/>
            <a:ext cx="1432263" cy="539354"/>
          </a:xfrm>
          <a:prstGeom prst="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350" b="1" dirty="0">
                <a:solidFill>
                  <a:schemeClr val="tx1"/>
                </a:solidFill>
              </a:rPr>
              <a:t>1. </a:t>
            </a:r>
            <a:r>
              <a:rPr lang="en-US" sz="1350" b="1" dirty="0" err="1">
                <a:solidFill>
                  <a:schemeClr val="tx1"/>
                </a:solidFill>
              </a:rPr>
              <a:t>Espacial</a:t>
            </a:r>
            <a:r>
              <a:rPr lang="en-US" sz="1350" b="1" dirty="0">
                <a:solidFill>
                  <a:schemeClr val="tx1"/>
                </a:solidFill>
              </a:rPr>
              <a:t> (</a:t>
            </a:r>
            <a:r>
              <a:rPr lang="en-US" sz="1350" b="1" dirty="0" err="1">
                <a:solidFill>
                  <a:schemeClr val="tx1"/>
                </a:solidFill>
              </a:rPr>
              <a:t>Intensidad</a:t>
            </a:r>
            <a:r>
              <a:rPr lang="en-US" sz="1350" b="1" dirty="0">
                <a:solidFill>
                  <a:schemeClr val="tx1"/>
                </a:solidFill>
              </a:rPr>
              <a:t>)</a:t>
            </a:r>
          </a:p>
        </p:txBody>
      </p:sp>
      <p:sp>
        <p:nvSpPr>
          <p:cNvPr id="45" name="Rectangle 44">
            <a:extLst>
              <a:ext uri="{FF2B5EF4-FFF2-40B4-BE49-F238E27FC236}">
                <a16:creationId xmlns:a16="http://schemas.microsoft.com/office/drawing/2014/main" id="{651F7103-E5D2-41CE-9097-D8DCAFF94C35}"/>
              </a:ext>
            </a:extLst>
          </p:cNvPr>
          <p:cNvSpPr/>
          <p:nvPr/>
        </p:nvSpPr>
        <p:spPr>
          <a:xfrm>
            <a:off x="3039205" y="3092054"/>
            <a:ext cx="1644116" cy="539354"/>
          </a:xfrm>
          <a:prstGeom prst="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350" b="1" dirty="0">
                <a:solidFill>
                  <a:schemeClr val="tx1"/>
                </a:solidFill>
              </a:rPr>
              <a:t>2. </a:t>
            </a:r>
            <a:r>
              <a:rPr lang="en-US" sz="1350" b="1" dirty="0" err="1">
                <a:solidFill>
                  <a:schemeClr val="tx1"/>
                </a:solidFill>
              </a:rPr>
              <a:t>Datos</a:t>
            </a:r>
            <a:r>
              <a:rPr lang="en-US" sz="1350" b="1" dirty="0">
                <a:solidFill>
                  <a:schemeClr val="tx1"/>
                </a:solidFill>
              </a:rPr>
              <a:t> </a:t>
            </a:r>
            <a:r>
              <a:rPr lang="en-US" sz="1350" b="1" dirty="0" err="1">
                <a:solidFill>
                  <a:schemeClr val="tx1"/>
                </a:solidFill>
              </a:rPr>
              <a:t>orientados</a:t>
            </a:r>
            <a:r>
              <a:rPr lang="en-US" sz="1350" b="1" dirty="0">
                <a:solidFill>
                  <a:schemeClr val="tx1"/>
                </a:solidFill>
              </a:rPr>
              <a:t> (</a:t>
            </a:r>
            <a:r>
              <a:rPr lang="en-US" sz="1350" b="1" dirty="0" err="1">
                <a:solidFill>
                  <a:schemeClr val="tx1"/>
                </a:solidFill>
              </a:rPr>
              <a:t>azimut</a:t>
            </a:r>
            <a:r>
              <a:rPr lang="en-US" sz="1350" b="1" dirty="0">
                <a:solidFill>
                  <a:schemeClr val="tx1"/>
                </a:solidFill>
              </a:rPr>
              <a:t>, </a:t>
            </a:r>
            <a:r>
              <a:rPr lang="en-US" sz="1350" b="1" dirty="0" err="1">
                <a:solidFill>
                  <a:schemeClr val="tx1"/>
                </a:solidFill>
              </a:rPr>
              <a:t>rumbo</a:t>
            </a:r>
            <a:r>
              <a:rPr lang="en-US" sz="1350" b="1" dirty="0">
                <a:solidFill>
                  <a:schemeClr val="tx1"/>
                </a:solidFill>
              </a:rPr>
              <a:t>, </a:t>
            </a:r>
            <a:r>
              <a:rPr lang="en-US" sz="1350" b="1" dirty="0" err="1">
                <a:solidFill>
                  <a:schemeClr val="tx1"/>
                </a:solidFill>
              </a:rPr>
              <a:t>echado</a:t>
            </a:r>
            <a:r>
              <a:rPr lang="en-US" sz="1350" b="1" dirty="0">
                <a:solidFill>
                  <a:schemeClr val="tx1"/>
                </a:solidFill>
              </a:rPr>
              <a:t>)</a:t>
            </a:r>
          </a:p>
        </p:txBody>
      </p:sp>
      <p:sp>
        <p:nvSpPr>
          <p:cNvPr id="46" name="Rectangle 45">
            <a:extLst>
              <a:ext uri="{FF2B5EF4-FFF2-40B4-BE49-F238E27FC236}">
                <a16:creationId xmlns:a16="http://schemas.microsoft.com/office/drawing/2014/main" id="{C0577A95-9587-43C4-B49B-E2AE008EE933}"/>
              </a:ext>
            </a:extLst>
          </p:cNvPr>
          <p:cNvSpPr/>
          <p:nvPr/>
        </p:nvSpPr>
        <p:spPr>
          <a:xfrm>
            <a:off x="6774070" y="3092054"/>
            <a:ext cx="1741280" cy="539354"/>
          </a:xfrm>
          <a:prstGeom prst="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350" b="1" dirty="0">
                <a:solidFill>
                  <a:schemeClr val="tx1"/>
                </a:solidFill>
              </a:rPr>
              <a:t>3. </a:t>
            </a:r>
            <a:r>
              <a:rPr lang="en-US" sz="1350" b="1" dirty="0" err="1">
                <a:solidFill>
                  <a:schemeClr val="tx1"/>
                </a:solidFill>
              </a:rPr>
              <a:t>Datos</a:t>
            </a:r>
            <a:r>
              <a:rPr lang="en-US" sz="1350" b="1" dirty="0">
                <a:solidFill>
                  <a:schemeClr val="tx1"/>
                </a:solidFill>
              </a:rPr>
              <a:t> no </a:t>
            </a:r>
            <a:r>
              <a:rPr lang="en-US" sz="1350" b="1" dirty="0" err="1">
                <a:solidFill>
                  <a:schemeClr val="tx1"/>
                </a:solidFill>
              </a:rPr>
              <a:t>orientados</a:t>
            </a:r>
            <a:r>
              <a:rPr lang="en-US" sz="1350" b="1" dirty="0">
                <a:solidFill>
                  <a:schemeClr val="tx1"/>
                </a:solidFill>
              </a:rPr>
              <a:t> (</a:t>
            </a:r>
            <a:r>
              <a:rPr lang="en-US" sz="1350" b="1" dirty="0" err="1">
                <a:solidFill>
                  <a:schemeClr val="tx1"/>
                </a:solidFill>
              </a:rPr>
              <a:t>longitud</a:t>
            </a:r>
            <a:r>
              <a:rPr lang="en-US" sz="1350" b="1" dirty="0">
                <a:solidFill>
                  <a:schemeClr val="tx1"/>
                </a:solidFill>
              </a:rPr>
              <a:t>, </a:t>
            </a:r>
            <a:r>
              <a:rPr lang="en-US" sz="1350" b="1" dirty="0" err="1">
                <a:solidFill>
                  <a:schemeClr val="tx1"/>
                </a:solidFill>
              </a:rPr>
              <a:t>apertura</a:t>
            </a:r>
            <a:r>
              <a:rPr lang="en-US" sz="1350" b="1" dirty="0">
                <a:solidFill>
                  <a:schemeClr val="tx1"/>
                </a:solidFill>
              </a:rPr>
              <a:t>, etc.)</a:t>
            </a:r>
          </a:p>
        </p:txBody>
      </p:sp>
      <p:sp>
        <p:nvSpPr>
          <p:cNvPr id="47" name="Rectangle 46">
            <a:extLst>
              <a:ext uri="{FF2B5EF4-FFF2-40B4-BE49-F238E27FC236}">
                <a16:creationId xmlns:a16="http://schemas.microsoft.com/office/drawing/2014/main" id="{27B20C5E-1E75-4395-9029-ADBCE104F425}"/>
              </a:ext>
            </a:extLst>
          </p:cNvPr>
          <p:cNvSpPr/>
          <p:nvPr/>
        </p:nvSpPr>
        <p:spPr>
          <a:xfrm>
            <a:off x="1196149" y="3793334"/>
            <a:ext cx="1890713" cy="539353"/>
          </a:xfrm>
          <a:prstGeom prst="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350" b="1" dirty="0" err="1">
                <a:solidFill>
                  <a:schemeClr val="tx1"/>
                </a:solidFill>
              </a:rPr>
              <a:t>Análisis</a:t>
            </a:r>
            <a:r>
              <a:rPr lang="en-US" sz="1350" b="1" dirty="0">
                <a:solidFill>
                  <a:schemeClr val="tx1"/>
                </a:solidFill>
              </a:rPr>
              <a:t> con la </a:t>
            </a:r>
            <a:r>
              <a:rPr lang="en-US" sz="1350" b="1" dirty="0" err="1">
                <a:solidFill>
                  <a:schemeClr val="tx1"/>
                </a:solidFill>
              </a:rPr>
              <a:t>teoría</a:t>
            </a:r>
            <a:r>
              <a:rPr lang="en-US" sz="1350" b="1" dirty="0">
                <a:solidFill>
                  <a:schemeClr val="tx1"/>
                </a:solidFill>
              </a:rPr>
              <a:t> de </a:t>
            </a:r>
            <a:r>
              <a:rPr lang="en-US" sz="1350" b="1" dirty="0" err="1">
                <a:solidFill>
                  <a:schemeClr val="tx1"/>
                </a:solidFill>
              </a:rPr>
              <a:t>procesos</a:t>
            </a:r>
            <a:r>
              <a:rPr lang="en-US" sz="1350" b="1" dirty="0">
                <a:solidFill>
                  <a:schemeClr val="tx1"/>
                </a:solidFill>
              </a:rPr>
              <a:t> </a:t>
            </a:r>
            <a:r>
              <a:rPr lang="en-US" sz="1350" b="1" dirty="0" err="1">
                <a:solidFill>
                  <a:schemeClr val="tx1"/>
                </a:solidFill>
              </a:rPr>
              <a:t>puntuales</a:t>
            </a:r>
            <a:r>
              <a:rPr lang="en-US" sz="1350" b="1" dirty="0">
                <a:solidFill>
                  <a:schemeClr val="tx1"/>
                </a:solidFill>
              </a:rPr>
              <a:t> y/o Geoestadística</a:t>
            </a:r>
          </a:p>
        </p:txBody>
      </p:sp>
      <p:sp>
        <p:nvSpPr>
          <p:cNvPr id="48" name="Rectangle 47">
            <a:extLst>
              <a:ext uri="{FF2B5EF4-FFF2-40B4-BE49-F238E27FC236}">
                <a16:creationId xmlns:a16="http://schemas.microsoft.com/office/drawing/2014/main" id="{CB82A14A-5BF9-44F8-85F8-B3E7DAA51503}"/>
              </a:ext>
            </a:extLst>
          </p:cNvPr>
          <p:cNvSpPr/>
          <p:nvPr/>
        </p:nvSpPr>
        <p:spPr>
          <a:xfrm>
            <a:off x="3262164" y="4506518"/>
            <a:ext cx="1971675" cy="2690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350" dirty="0" err="1">
                <a:solidFill>
                  <a:schemeClr val="tx1"/>
                </a:solidFill>
              </a:rPr>
              <a:t>Analisis</a:t>
            </a:r>
            <a:r>
              <a:rPr lang="en-US" sz="1350" dirty="0">
                <a:solidFill>
                  <a:schemeClr val="tx1"/>
                </a:solidFill>
              </a:rPr>
              <a:t> de </a:t>
            </a:r>
            <a:r>
              <a:rPr lang="en-US" sz="1350" dirty="0" err="1">
                <a:solidFill>
                  <a:schemeClr val="tx1"/>
                </a:solidFill>
              </a:rPr>
              <a:t>agrupamiento</a:t>
            </a:r>
            <a:endParaRPr lang="en-US" sz="1350" dirty="0">
              <a:solidFill>
                <a:schemeClr val="tx1"/>
              </a:solidFill>
            </a:endParaRPr>
          </a:p>
        </p:txBody>
      </p:sp>
      <p:sp>
        <p:nvSpPr>
          <p:cNvPr id="49" name="Rectangle 48">
            <a:extLst>
              <a:ext uri="{FF2B5EF4-FFF2-40B4-BE49-F238E27FC236}">
                <a16:creationId xmlns:a16="http://schemas.microsoft.com/office/drawing/2014/main" id="{15E2FD8D-05D4-4E0B-BA05-898A3FD69BAC}"/>
              </a:ext>
            </a:extLst>
          </p:cNvPr>
          <p:cNvSpPr/>
          <p:nvPr/>
        </p:nvSpPr>
        <p:spPr>
          <a:xfrm>
            <a:off x="291555" y="3153967"/>
            <a:ext cx="713185" cy="99179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350" dirty="0">
                <a:solidFill>
                  <a:schemeClr val="tx1"/>
                </a:solidFill>
              </a:rPr>
              <a:t>Para </a:t>
            </a:r>
            <a:r>
              <a:rPr lang="en-US" sz="1350" dirty="0" err="1">
                <a:solidFill>
                  <a:schemeClr val="tx1"/>
                </a:solidFill>
              </a:rPr>
              <a:t>cada</a:t>
            </a:r>
            <a:r>
              <a:rPr lang="en-US" sz="1350" dirty="0">
                <a:solidFill>
                  <a:schemeClr val="tx1"/>
                </a:solidFill>
              </a:rPr>
              <a:t> </a:t>
            </a:r>
            <a:r>
              <a:rPr lang="en-US" sz="1350" dirty="0" err="1">
                <a:solidFill>
                  <a:schemeClr val="tx1"/>
                </a:solidFill>
              </a:rPr>
              <a:t>familia</a:t>
            </a:r>
            <a:r>
              <a:rPr lang="en-US" sz="1350" dirty="0">
                <a:solidFill>
                  <a:schemeClr val="tx1"/>
                </a:solidFill>
              </a:rPr>
              <a:t>…</a:t>
            </a:r>
          </a:p>
        </p:txBody>
      </p:sp>
      <p:sp>
        <p:nvSpPr>
          <p:cNvPr id="50" name="Rectangle 49">
            <a:extLst>
              <a:ext uri="{FF2B5EF4-FFF2-40B4-BE49-F238E27FC236}">
                <a16:creationId xmlns:a16="http://schemas.microsoft.com/office/drawing/2014/main" id="{90EC25C9-12EC-40F2-B340-902205C2BD19}"/>
              </a:ext>
            </a:extLst>
          </p:cNvPr>
          <p:cNvSpPr/>
          <p:nvPr/>
        </p:nvSpPr>
        <p:spPr>
          <a:xfrm>
            <a:off x="3303241" y="5424490"/>
            <a:ext cx="1889522" cy="2690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350" dirty="0" err="1">
                <a:solidFill>
                  <a:schemeClr val="tx1"/>
                </a:solidFill>
              </a:rPr>
              <a:t>Validar</a:t>
            </a:r>
            <a:r>
              <a:rPr lang="en-US" sz="1350" dirty="0">
                <a:solidFill>
                  <a:schemeClr val="tx1"/>
                </a:solidFill>
              </a:rPr>
              <a:t> (</a:t>
            </a:r>
            <a:r>
              <a:rPr lang="en-US" sz="1350" dirty="0" err="1">
                <a:solidFill>
                  <a:schemeClr val="tx1"/>
                </a:solidFill>
              </a:rPr>
              <a:t>por</a:t>
            </a:r>
            <a:r>
              <a:rPr lang="en-US" sz="1350" dirty="0">
                <a:solidFill>
                  <a:schemeClr val="tx1"/>
                </a:solidFill>
              </a:rPr>
              <a:t> </a:t>
            </a:r>
            <a:r>
              <a:rPr lang="en-US" sz="1350" dirty="0" err="1">
                <a:solidFill>
                  <a:schemeClr val="tx1"/>
                </a:solidFill>
              </a:rPr>
              <a:t>familias</a:t>
            </a:r>
            <a:r>
              <a:rPr lang="en-US" sz="1350" dirty="0">
                <a:solidFill>
                  <a:schemeClr val="tx1"/>
                </a:solidFill>
              </a:rPr>
              <a:t>)</a:t>
            </a:r>
          </a:p>
        </p:txBody>
      </p:sp>
      <p:sp>
        <p:nvSpPr>
          <p:cNvPr id="51" name="Rectangle 50">
            <a:extLst>
              <a:ext uri="{FF2B5EF4-FFF2-40B4-BE49-F238E27FC236}">
                <a16:creationId xmlns:a16="http://schemas.microsoft.com/office/drawing/2014/main" id="{8FB53B93-550C-4C14-8DD8-E0448E629996}"/>
              </a:ext>
            </a:extLst>
          </p:cNvPr>
          <p:cNvSpPr/>
          <p:nvPr/>
        </p:nvSpPr>
        <p:spPr>
          <a:xfrm>
            <a:off x="2897833" y="5856687"/>
            <a:ext cx="2700338" cy="2690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350" dirty="0" err="1">
                <a:solidFill>
                  <a:schemeClr val="tx1"/>
                </a:solidFill>
              </a:rPr>
              <a:t>Unir</a:t>
            </a:r>
            <a:r>
              <a:rPr lang="en-US" sz="1350" dirty="0">
                <a:solidFill>
                  <a:schemeClr val="tx1"/>
                </a:solidFill>
              </a:rPr>
              <a:t> </a:t>
            </a:r>
            <a:r>
              <a:rPr lang="en-US" sz="1350" dirty="0" err="1">
                <a:solidFill>
                  <a:schemeClr val="tx1"/>
                </a:solidFill>
              </a:rPr>
              <a:t>todas</a:t>
            </a:r>
            <a:r>
              <a:rPr lang="en-US" sz="1350" dirty="0">
                <a:solidFill>
                  <a:schemeClr val="tx1"/>
                </a:solidFill>
              </a:rPr>
              <a:t> las </a:t>
            </a:r>
            <a:r>
              <a:rPr lang="en-US" sz="1350" dirty="0" err="1">
                <a:solidFill>
                  <a:schemeClr val="tx1"/>
                </a:solidFill>
              </a:rPr>
              <a:t>familias</a:t>
            </a:r>
            <a:r>
              <a:rPr lang="en-US" sz="1350" dirty="0">
                <a:solidFill>
                  <a:schemeClr val="tx1"/>
                </a:solidFill>
              </a:rPr>
              <a:t> </a:t>
            </a:r>
            <a:r>
              <a:rPr lang="en-US" sz="1350" dirty="0" err="1">
                <a:solidFill>
                  <a:schemeClr val="tx1"/>
                </a:solidFill>
              </a:rPr>
              <a:t>en</a:t>
            </a:r>
            <a:r>
              <a:rPr lang="en-US" sz="1350" dirty="0">
                <a:solidFill>
                  <a:schemeClr val="tx1"/>
                </a:solidFill>
              </a:rPr>
              <a:t> </a:t>
            </a:r>
            <a:r>
              <a:rPr lang="en-US" sz="1350" dirty="0" err="1">
                <a:solidFill>
                  <a:schemeClr val="tx1"/>
                </a:solidFill>
              </a:rPr>
              <a:t>una</a:t>
            </a:r>
            <a:r>
              <a:rPr lang="en-US" sz="1350" dirty="0">
                <a:solidFill>
                  <a:schemeClr val="tx1"/>
                </a:solidFill>
              </a:rPr>
              <a:t> DFN</a:t>
            </a:r>
          </a:p>
        </p:txBody>
      </p:sp>
      <p:sp>
        <p:nvSpPr>
          <p:cNvPr id="52" name="Rectangle 51">
            <a:extLst>
              <a:ext uri="{FF2B5EF4-FFF2-40B4-BE49-F238E27FC236}">
                <a16:creationId xmlns:a16="http://schemas.microsoft.com/office/drawing/2014/main" id="{B6A23613-B442-4326-BCD6-111DB4744B66}"/>
              </a:ext>
            </a:extLst>
          </p:cNvPr>
          <p:cNvSpPr/>
          <p:nvPr/>
        </p:nvSpPr>
        <p:spPr>
          <a:xfrm>
            <a:off x="3340318" y="6287693"/>
            <a:ext cx="1815368" cy="2702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350" dirty="0" err="1">
                <a:solidFill>
                  <a:schemeClr val="tx1"/>
                </a:solidFill>
              </a:rPr>
              <a:t>Validar</a:t>
            </a:r>
            <a:r>
              <a:rPr lang="en-US" sz="1350" dirty="0">
                <a:solidFill>
                  <a:schemeClr val="tx1"/>
                </a:solidFill>
              </a:rPr>
              <a:t> la DFN total</a:t>
            </a:r>
          </a:p>
        </p:txBody>
      </p:sp>
      <p:cxnSp>
        <p:nvCxnSpPr>
          <p:cNvPr id="53" name="Straight Arrow Connector 52">
            <a:extLst>
              <a:ext uri="{FF2B5EF4-FFF2-40B4-BE49-F238E27FC236}">
                <a16:creationId xmlns:a16="http://schemas.microsoft.com/office/drawing/2014/main" id="{7614A6D7-9237-4DBD-950A-173B87FCFDBA}"/>
              </a:ext>
            </a:extLst>
          </p:cNvPr>
          <p:cNvCxnSpPr>
            <a:stCxn id="40" idx="2"/>
            <a:endCxn id="44" idx="0"/>
          </p:cNvCxnSpPr>
          <p:nvPr/>
        </p:nvCxnSpPr>
        <p:spPr>
          <a:xfrm flipH="1">
            <a:off x="2141506" y="2870599"/>
            <a:ext cx="2106496" cy="22145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E62948D5-5FAC-4CCB-B739-E6EF54537E49}"/>
              </a:ext>
            </a:extLst>
          </p:cNvPr>
          <p:cNvCxnSpPr>
            <a:stCxn id="40" idx="2"/>
            <a:endCxn id="45" idx="0"/>
          </p:cNvCxnSpPr>
          <p:nvPr/>
        </p:nvCxnSpPr>
        <p:spPr>
          <a:xfrm flipH="1">
            <a:off x="3861263" y="2870599"/>
            <a:ext cx="386738" cy="22145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3AC07A77-736D-4420-A3C7-F1F62DAFCF4D}"/>
              </a:ext>
            </a:extLst>
          </p:cNvPr>
          <p:cNvCxnSpPr>
            <a:stCxn id="40" idx="2"/>
            <a:endCxn id="46" idx="0"/>
          </p:cNvCxnSpPr>
          <p:nvPr/>
        </p:nvCxnSpPr>
        <p:spPr>
          <a:xfrm>
            <a:off x="4248001" y="2870599"/>
            <a:ext cx="3396709" cy="22145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Elbow Connector 17">
            <a:extLst>
              <a:ext uri="{FF2B5EF4-FFF2-40B4-BE49-F238E27FC236}">
                <a16:creationId xmlns:a16="http://schemas.microsoft.com/office/drawing/2014/main" id="{C2580241-2E07-4EA9-AE80-3D9EC6F33B7A}"/>
              </a:ext>
            </a:extLst>
          </p:cNvPr>
          <p:cNvCxnSpPr>
            <a:stCxn id="48" idx="1"/>
            <a:endCxn id="49" idx="2"/>
          </p:cNvCxnSpPr>
          <p:nvPr/>
        </p:nvCxnSpPr>
        <p:spPr>
          <a:xfrm rot="10800000">
            <a:off x="648149" y="4145759"/>
            <a:ext cx="2614016" cy="495301"/>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Elbow Connector 19">
            <a:extLst>
              <a:ext uri="{FF2B5EF4-FFF2-40B4-BE49-F238E27FC236}">
                <a16:creationId xmlns:a16="http://schemas.microsoft.com/office/drawing/2014/main" id="{0A494511-5EE3-4372-9754-69393033415D}"/>
              </a:ext>
            </a:extLst>
          </p:cNvPr>
          <p:cNvCxnSpPr>
            <a:stCxn id="49" idx="0"/>
            <a:endCxn id="40" idx="1"/>
          </p:cNvCxnSpPr>
          <p:nvPr/>
        </p:nvCxnSpPr>
        <p:spPr>
          <a:xfrm rot="5400000" flipH="1" flipV="1">
            <a:off x="1639723" y="1743887"/>
            <a:ext cx="418505" cy="2401657"/>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Elbow Connector 24">
            <a:extLst>
              <a:ext uri="{FF2B5EF4-FFF2-40B4-BE49-F238E27FC236}">
                <a16:creationId xmlns:a16="http://schemas.microsoft.com/office/drawing/2014/main" id="{5AF1AA71-D2EF-4184-8B2C-43BE394AB502}"/>
              </a:ext>
            </a:extLst>
          </p:cNvPr>
          <p:cNvCxnSpPr>
            <a:stCxn id="50" idx="3"/>
            <a:endCxn id="43" idx="3"/>
          </p:cNvCxnSpPr>
          <p:nvPr/>
        </p:nvCxnSpPr>
        <p:spPr>
          <a:xfrm flipV="1">
            <a:off x="5192763" y="4074917"/>
            <a:ext cx="3322587" cy="1484114"/>
          </a:xfrm>
          <a:prstGeom prst="bentConnector3">
            <a:avLst>
              <a:gd name="adj1" fmla="val 10516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EFF2FB46-B1D9-41D9-BEBE-A34338A88071}"/>
              </a:ext>
            </a:extLst>
          </p:cNvPr>
          <p:cNvCxnSpPr>
            <a:stCxn id="48" idx="2"/>
            <a:endCxn id="41" idx="0"/>
          </p:cNvCxnSpPr>
          <p:nvPr/>
        </p:nvCxnSpPr>
        <p:spPr>
          <a:xfrm>
            <a:off x="4248001" y="4775599"/>
            <a:ext cx="0" cy="21669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1EE02262-220A-4C4B-A34D-7F85BABC3F91}"/>
              </a:ext>
            </a:extLst>
          </p:cNvPr>
          <p:cNvCxnSpPr>
            <a:stCxn id="41" idx="2"/>
            <a:endCxn id="50" idx="0"/>
          </p:cNvCxnSpPr>
          <p:nvPr/>
        </p:nvCxnSpPr>
        <p:spPr>
          <a:xfrm>
            <a:off x="4248001" y="5262565"/>
            <a:ext cx="1" cy="16192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BCDB056B-E622-4C05-BC45-7AC8243A1170}"/>
              </a:ext>
            </a:extLst>
          </p:cNvPr>
          <p:cNvCxnSpPr>
            <a:stCxn id="50" idx="2"/>
            <a:endCxn id="51" idx="0"/>
          </p:cNvCxnSpPr>
          <p:nvPr/>
        </p:nvCxnSpPr>
        <p:spPr>
          <a:xfrm>
            <a:off x="4248002" y="5693572"/>
            <a:ext cx="0" cy="16311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41C41334-A827-4C65-9D7A-604F6EA49AF8}"/>
              </a:ext>
            </a:extLst>
          </p:cNvPr>
          <p:cNvCxnSpPr>
            <a:stCxn id="51" idx="2"/>
            <a:endCxn id="52" idx="0"/>
          </p:cNvCxnSpPr>
          <p:nvPr/>
        </p:nvCxnSpPr>
        <p:spPr>
          <a:xfrm>
            <a:off x="4248002" y="6125768"/>
            <a:ext cx="0" cy="16192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DCB7BA7B-5B8F-48EB-B7DE-D103192CD16B}"/>
              </a:ext>
            </a:extLst>
          </p:cNvPr>
          <p:cNvCxnSpPr>
            <a:stCxn id="42" idx="2"/>
            <a:endCxn id="40" idx="0"/>
          </p:cNvCxnSpPr>
          <p:nvPr/>
        </p:nvCxnSpPr>
        <p:spPr>
          <a:xfrm>
            <a:off x="4248001" y="2453880"/>
            <a:ext cx="0" cy="14644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4FD2A0E1-9125-42DB-9D2C-17B71926CFA8}"/>
              </a:ext>
            </a:extLst>
          </p:cNvPr>
          <p:cNvCxnSpPr>
            <a:stCxn id="44" idx="2"/>
            <a:endCxn id="47" idx="0"/>
          </p:cNvCxnSpPr>
          <p:nvPr/>
        </p:nvCxnSpPr>
        <p:spPr>
          <a:xfrm>
            <a:off x="2141505" y="3631408"/>
            <a:ext cx="0" cy="16192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31327279-3B04-42AC-85D2-D66098A2BCD4}"/>
              </a:ext>
            </a:extLst>
          </p:cNvPr>
          <p:cNvCxnSpPr>
            <a:stCxn id="45" idx="2"/>
          </p:cNvCxnSpPr>
          <p:nvPr/>
        </p:nvCxnSpPr>
        <p:spPr>
          <a:xfrm>
            <a:off x="3861263" y="3631408"/>
            <a:ext cx="0" cy="17383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21844924-38EA-4AD6-9AD5-88C7D81F702E}"/>
              </a:ext>
            </a:extLst>
          </p:cNvPr>
          <p:cNvCxnSpPr/>
          <p:nvPr/>
        </p:nvCxnSpPr>
        <p:spPr>
          <a:xfrm>
            <a:off x="4234971" y="4344593"/>
            <a:ext cx="0" cy="16192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3765483F-53D6-4A14-8E75-ED8842B782AF}"/>
              </a:ext>
            </a:extLst>
          </p:cNvPr>
          <p:cNvCxnSpPr>
            <a:stCxn id="46" idx="2"/>
          </p:cNvCxnSpPr>
          <p:nvPr/>
        </p:nvCxnSpPr>
        <p:spPr>
          <a:xfrm flipV="1">
            <a:off x="7644710" y="3574557"/>
            <a:ext cx="0" cy="5685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8" name="Rectangle 67">
            <a:extLst>
              <a:ext uri="{FF2B5EF4-FFF2-40B4-BE49-F238E27FC236}">
                <a16:creationId xmlns:a16="http://schemas.microsoft.com/office/drawing/2014/main" id="{80B37EEB-F598-402F-BE0B-BD62EF51E9BA}"/>
              </a:ext>
            </a:extLst>
          </p:cNvPr>
          <p:cNvSpPr/>
          <p:nvPr/>
        </p:nvSpPr>
        <p:spPr>
          <a:xfrm>
            <a:off x="3049804" y="1690689"/>
            <a:ext cx="2396394" cy="2702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350" dirty="0" err="1">
                <a:solidFill>
                  <a:schemeClr val="tx1"/>
                </a:solidFill>
              </a:rPr>
              <a:t>Adquisición</a:t>
            </a:r>
            <a:r>
              <a:rPr lang="en-US" sz="1350" dirty="0">
                <a:solidFill>
                  <a:schemeClr val="tx1"/>
                </a:solidFill>
              </a:rPr>
              <a:t> de </a:t>
            </a:r>
            <a:r>
              <a:rPr lang="en-US" sz="1350" dirty="0" err="1">
                <a:solidFill>
                  <a:schemeClr val="tx1"/>
                </a:solidFill>
              </a:rPr>
              <a:t>los</a:t>
            </a:r>
            <a:r>
              <a:rPr lang="en-US" sz="1350" dirty="0">
                <a:solidFill>
                  <a:schemeClr val="tx1"/>
                </a:solidFill>
              </a:rPr>
              <a:t> </a:t>
            </a:r>
            <a:r>
              <a:rPr lang="en-US" sz="1350" dirty="0" err="1">
                <a:solidFill>
                  <a:schemeClr val="tx1"/>
                </a:solidFill>
              </a:rPr>
              <a:t>datos</a:t>
            </a:r>
            <a:endParaRPr lang="en-US" sz="1350" dirty="0">
              <a:solidFill>
                <a:schemeClr val="tx1"/>
              </a:solidFill>
            </a:endParaRPr>
          </a:p>
        </p:txBody>
      </p:sp>
      <p:cxnSp>
        <p:nvCxnSpPr>
          <p:cNvPr id="69" name="Straight Arrow Connector 68">
            <a:extLst>
              <a:ext uri="{FF2B5EF4-FFF2-40B4-BE49-F238E27FC236}">
                <a16:creationId xmlns:a16="http://schemas.microsoft.com/office/drawing/2014/main" id="{491DF527-8840-4001-974C-251B1FF2FBE7}"/>
              </a:ext>
            </a:extLst>
          </p:cNvPr>
          <p:cNvCxnSpPr/>
          <p:nvPr/>
        </p:nvCxnSpPr>
        <p:spPr>
          <a:xfrm>
            <a:off x="4234971" y="1960961"/>
            <a:ext cx="0" cy="21669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0" name="Rectangle 69">
            <a:extLst>
              <a:ext uri="{FF2B5EF4-FFF2-40B4-BE49-F238E27FC236}">
                <a16:creationId xmlns:a16="http://schemas.microsoft.com/office/drawing/2014/main" id="{F69F078E-9006-4C7E-949F-1E26F215E3E0}"/>
              </a:ext>
            </a:extLst>
          </p:cNvPr>
          <p:cNvSpPr/>
          <p:nvPr/>
        </p:nvSpPr>
        <p:spPr>
          <a:xfrm>
            <a:off x="4948386" y="3092054"/>
            <a:ext cx="1390364" cy="539354"/>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350" b="1" dirty="0">
                <a:solidFill>
                  <a:schemeClr val="tx1"/>
                </a:solidFill>
              </a:rPr>
              <a:t>23. </a:t>
            </a:r>
            <a:r>
              <a:rPr lang="en-US" sz="1350" b="1" dirty="0" err="1">
                <a:solidFill>
                  <a:schemeClr val="tx1"/>
                </a:solidFill>
              </a:rPr>
              <a:t>Dependencia</a:t>
            </a:r>
            <a:endParaRPr lang="en-US" sz="1350" b="1" dirty="0">
              <a:solidFill>
                <a:schemeClr val="tx1"/>
              </a:solidFill>
            </a:endParaRPr>
          </a:p>
        </p:txBody>
      </p:sp>
      <p:cxnSp>
        <p:nvCxnSpPr>
          <p:cNvPr id="71" name="Straight Arrow Connector 70">
            <a:extLst>
              <a:ext uri="{FF2B5EF4-FFF2-40B4-BE49-F238E27FC236}">
                <a16:creationId xmlns:a16="http://schemas.microsoft.com/office/drawing/2014/main" id="{84BC9E35-A296-48D6-B092-D9A7E7AF27BA}"/>
              </a:ext>
            </a:extLst>
          </p:cNvPr>
          <p:cNvCxnSpPr>
            <a:stCxn id="45" idx="3"/>
            <a:endCxn id="70" idx="1"/>
          </p:cNvCxnSpPr>
          <p:nvPr/>
        </p:nvCxnSpPr>
        <p:spPr>
          <a:xfrm>
            <a:off x="4683321" y="3361731"/>
            <a:ext cx="265065"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883C7689-B1AD-414F-A139-A8252854D295}"/>
              </a:ext>
            </a:extLst>
          </p:cNvPr>
          <p:cNvCxnSpPr>
            <a:stCxn id="46" idx="1"/>
            <a:endCxn id="70" idx="3"/>
          </p:cNvCxnSpPr>
          <p:nvPr/>
        </p:nvCxnSpPr>
        <p:spPr>
          <a:xfrm flipH="1">
            <a:off x="6338750" y="3361731"/>
            <a:ext cx="43532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18D8C422-8608-47CB-9AE0-220ED0E17CBB}"/>
              </a:ext>
            </a:extLst>
          </p:cNvPr>
          <p:cNvCxnSpPr/>
          <p:nvPr/>
        </p:nvCxnSpPr>
        <p:spPr>
          <a:xfrm>
            <a:off x="7722615" y="3631408"/>
            <a:ext cx="0" cy="17383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17EE4801-69D0-4032-A6A4-D4AAC3A17505}"/>
              </a:ext>
            </a:extLst>
          </p:cNvPr>
          <p:cNvCxnSpPr/>
          <p:nvPr/>
        </p:nvCxnSpPr>
        <p:spPr>
          <a:xfrm>
            <a:off x="5690063" y="3631408"/>
            <a:ext cx="0" cy="17383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559983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419" dirty="0"/>
              <a:t>Red de Fracturas Discretas</a:t>
            </a:r>
            <a:endParaRPr lang="en-US" dirty="0"/>
          </a:p>
        </p:txBody>
      </p:sp>
      <p:pic>
        <p:nvPicPr>
          <p:cNvPr id="6" name="Picture 5"/>
          <p:cNvPicPr>
            <a:picLocks noChangeAspect="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22476" t="2824" r="3116" b="27537"/>
          <a:stretch/>
        </p:blipFill>
        <p:spPr>
          <a:xfrm>
            <a:off x="4093697" y="1871003"/>
            <a:ext cx="4797085" cy="1733850"/>
          </a:xfrm>
          <a:prstGeom prst="rect">
            <a:avLst/>
          </a:prstGeom>
        </p:spPr>
      </p:pic>
      <p:pic>
        <p:nvPicPr>
          <p:cNvPr id="4" name="Picture 3"/>
          <p:cNvPicPr>
            <a:picLocks noChangeAspect="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13653" t="2102" r="3919" b="23921"/>
          <a:stretch/>
        </p:blipFill>
        <p:spPr>
          <a:xfrm rot="16200000">
            <a:off x="1026944" y="3685738"/>
            <a:ext cx="2293032" cy="2349302"/>
          </a:xfrm>
          <a:prstGeom prst="rect">
            <a:avLst/>
          </a:prstGeom>
        </p:spPr>
      </p:pic>
      <p:pic>
        <p:nvPicPr>
          <p:cNvPr id="7" name="Picture 6"/>
          <p:cNvPicPr>
            <a:picLocks noChangeAspect="1"/>
          </p:cNvPicPr>
          <p:nvPr/>
        </p:nvPicPr>
        <p:blipFill>
          <a:blip r:embed="rId4">
            <a:clrChange>
              <a:clrFrom>
                <a:srgbClr val="FFFFFF"/>
              </a:clrFrom>
              <a:clrTo>
                <a:srgbClr val="FFFFFF">
                  <a:alpha val="0"/>
                </a:srgbClr>
              </a:clrTo>
            </a:clrChange>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3474720" y="3602736"/>
            <a:ext cx="5525759" cy="3175724"/>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440" y="1175468"/>
            <a:ext cx="3239238" cy="3201129"/>
          </a:xfrm>
          <a:prstGeom prst="rect">
            <a:avLst/>
          </a:prstGeom>
        </p:spPr>
      </p:pic>
      <p:sp>
        <p:nvSpPr>
          <p:cNvPr id="3" name="Slide Number Placeholder 2"/>
          <p:cNvSpPr>
            <a:spLocks noGrp="1"/>
          </p:cNvSpPr>
          <p:nvPr>
            <p:ph type="sldNum" sz="quarter" idx="12"/>
          </p:nvPr>
        </p:nvSpPr>
        <p:spPr/>
        <p:txBody>
          <a:bodyPr/>
          <a:lstStyle/>
          <a:p>
            <a:fld id="{9F96D778-56FE-4F0F-BAD5-FA2696918674}" type="slidenum">
              <a:rPr lang="en-US" smtClean="0"/>
              <a:t>24</a:t>
            </a:fld>
            <a:endParaRPr lang="en-US"/>
          </a:p>
        </p:txBody>
      </p:sp>
      <p:pic>
        <p:nvPicPr>
          <p:cNvPr id="9" name="Picture 8">
            <a:extLst>
              <a:ext uri="{FF2B5EF4-FFF2-40B4-BE49-F238E27FC236}">
                <a16:creationId xmlns:a16="http://schemas.microsoft.com/office/drawing/2014/main" id="{2E5A717D-5B45-40F6-AFA6-37F9B5FFB3AD}"/>
              </a:ext>
            </a:extLst>
          </p:cNvPr>
          <p:cNvPicPr>
            <a:picLocks noChangeAspect="1"/>
          </p:cNvPicPr>
          <p:nvPr/>
        </p:nvPicPr>
        <p:blipFill>
          <a:blip r:embed="rId6">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6309360" y="91551"/>
            <a:ext cx="2743200" cy="2697733"/>
          </a:xfrm>
          <a:prstGeom prst="rect">
            <a:avLst/>
          </a:prstGeom>
        </p:spPr>
      </p:pic>
    </p:spTree>
    <p:extLst>
      <p:ext uri="{BB962C8B-B14F-4D97-AF65-F5344CB8AC3E}">
        <p14:creationId xmlns:p14="http://schemas.microsoft.com/office/powerpoint/2010/main" val="342881508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419" dirty="0"/>
              <a:t>Red de Fracturas Discretas</a:t>
            </a:r>
            <a:endParaRPr lang="en-US" dirty="0"/>
          </a:p>
        </p:txBody>
      </p:sp>
      <p:pic>
        <p:nvPicPr>
          <p:cNvPr id="6" name="Picture 5"/>
          <p:cNvPicPr>
            <a:picLocks noChangeAspect="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22476" t="2824" r="3116" b="27537"/>
          <a:stretch/>
        </p:blipFill>
        <p:spPr>
          <a:xfrm>
            <a:off x="4093697" y="1871003"/>
            <a:ext cx="4797085" cy="1733850"/>
          </a:xfrm>
          <a:prstGeom prst="rect">
            <a:avLst/>
          </a:prstGeom>
        </p:spPr>
      </p:pic>
      <p:pic>
        <p:nvPicPr>
          <p:cNvPr id="4" name="Picture 3"/>
          <p:cNvPicPr>
            <a:picLocks noChangeAspect="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13653" t="2102" r="3919" b="23921"/>
          <a:stretch/>
        </p:blipFill>
        <p:spPr>
          <a:xfrm rot="16200000">
            <a:off x="1026944" y="3685738"/>
            <a:ext cx="2293032" cy="2349302"/>
          </a:xfrm>
          <a:prstGeom prst="rect">
            <a:avLst/>
          </a:prstGeom>
        </p:spPr>
      </p:pic>
      <p:sp>
        <p:nvSpPr>
          <p:cNvPr id="3" name="Slide Number Placeholder 2"/>
          <p:cNvSpPr>
            <a:spLocks noGrp="1"/>
          </p:cNvSpPr>
          <p:nvPr>
            <p:ph type="sldNum" sz="quarter" idx="12"/>
          </p:nvPr>
        </p:nvSpPr>
        <p:spPr/>
        <p:txBody>
          <a:bodyPr/>
          <a:lstStyle/>
          <a:p>
            <a:fld id="{9F96D778-56FE-4F0F-BAD5-FA2696918674}" type="slidenum">
              <a:rPr lang="en-US" smtClean="0"/>
              <a:t>25</a:t>
            </a:fld>
            <a:endParaRPr lang="en-US"/>
          </a:p>
        </p:txBody>
      </p:sp>
    </p:spTree>
    <p:extLst>
      <p:ext uri="{BB962C8B-B14F-4D97-AF65-F5344CB8AC3E}">
        <p14:creationId xmlns:p14="http://schemas.microsoft.com/office/powerpoint/2010/main" val="358993392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419" dirty="0"/>
              <a:t>Red de Fracturas Discretas</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 y="1188720"/>
            <a:ext cx="3239238" cy="3201129"/>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76995" y="3604853"/>
            <a:ext cx="5525759" cy="3175724"/>
          </a:xfrm>
          <a:prstGeom prst="rect">
            <a:avLst/>
          </a:prstGeom>
        </p:spPr>
      </p:pic>
      <p:pic>
        <p:nvPicPr>
          <p:cNvPr id="6" name="Picture 5"/>
          <p:cNvPicPr>
            <a:picLocks noChangeAspect="1"/>
          </p:cNvPicPr>
          <p:nvPr/>
        </p:nvPicPr>
        <p:blipFill rotWithShape="1">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l="22476" t="2824" r="3116" b="27537"/>
          <a:stretch/>
        </p:blipFill>
        <p:spPr>
          <a:xfrm>
            <a:off x="4093697" y="1871003"/>
            <a:ext cx="4797085" cy="1733850"/>
          </a:xfrm>
          <a:prstGeom prst="rect">
            <a:avLst/>
          </a:prstGeom>
        </p:spPr>
      </p:pic>
      <p:pic>
        <p:nvPicPr>
          <p:cNvPr id="4" name="Picture 3"/>
          <p:cNvPicPr>
            <a:picLocks noChangeAspect="1"/>
          </p:cNvPicPr>
          <p:nvPr/>
        </p:nvPicPr>
        <p:blipFill rotWithShape="1">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l="13653" t="2102" r="3919" b="23921"/>
          <a:stretch/>
        </p:blipFill>
        <p:spPr>
          <a:xfrm rot="16200000">
            <a:off x="1026944" y="3685738"/>
            <a:ext cx="2293032" cy="2349302"/>
          </a:xfrm>
          <a:prstGeom prst="rect">
            <a:avLst/>
          </a:prstGeom>
        </p:spPr>
      </p:pic>
      <p:sp>
        <p:nvSpPr>
          <p:cNvPr id="7" name="Slide Number Placeholder 6"/>
          <p:cNvSpPr>
            <a:spLocks noGrp="1"/>
          </p:cNvSpPr>
          <p:nvPr>
            <p:ph type="sldNum" sz="quarter" idx="12"/>
          </p:nvPr>
        </p:nvSpPr>
        <p:spPr/>
        <p:txBody>
          <a:bodyPr/>
          <a:lstStyle/>
          <a:p>
            <a:fld id="{9F96D778-56FE-4F0F-BAD5-FA2696918674}" type="slidenum">
              <a:rPr lang="en-US" smtClean="0"/>
              <a:t>26</a:t>
            </a:fld>
            <a:endParaRPr lang="en-US"/>
          </a:p>
        </p:txBody>
      </p:sp>
      <p:pic>
        <p:nvPicPr>
          <p:cNvPr id="9" name="Picture 8">
            <a:extLst>
              <a:ext uri="{FF2B5EF4-FFF2-40B4-BE49-F238E27FC236}">
                <a16:creationId xmlns:a16="http://schemas.microsoft.com/office/drawing/2014/main" id="{52FEB3B1-E5E2-4220-9F9A-5C68125DDCB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03568" y="189721"/>
            <a:ext cx="2743200" cy="2697732"/>
          </a:xfrm>
          <a:prstGeom prst="rect">
            <a:avLst/>
          </a:prstGeom>
        </p:spPr>
      </p:pic>
    </p:spTree>
    <p:extLst>
      <p:ext uri="{BB962C8B-B14F-4D97-AF65-F5344CB8AC3E}">
        <p14:creationId xmlns:p14="http://schemas.microsoft.com/office/powerpoint/2010/main" val="15052534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419" dirty="0"/>
              <a:t> Independiente	    </a:t>
            </a:r>
            <a:r>
              <a:rPr lang="es-419" dirty="0" err="1"/>
              <a:t>Dependediente</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4419" y="1512276"/>
            <a:ext cx="3563162" cy="3521242"/>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76419" y="1512276"/>
            <a:ext cx="3563162" cy="3521242"/>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4230413"/>
            <a:ext cx="4572000" cy="2627587"/>
          </a:xfrm>
          <a:prstGeom prst="rect">
            <a:avLst/>
          </a:prstGeom>
        </p:spPr>
      </p:pic>
      <p:pic>
        <p:nvPicPr>
          <p:cNvPr id="6" name="Picture 5"/>
          <p:cNvPicPr>
            <a:picLocks noChangeAspect="1"/>
          </p:cNvPicPr>
          <p:nvPr/>
        </p:nvPicPr>
        <p:blipFill>
          <a:blip r:embed="rId5">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4572000" y="4230413"/>
            <a:ext cx="4572000" cy="2627587"/>
          </a:xfrm>
          <a:prstGeom prst="rect">
            <a:avLst/>
          </a:prstGeom>
        </p:spPr>
      </p:pic>
      <p:sp>
        <p:nvSpPr>
          <p:cNvPr id="7" name="Slide Number Placeholder 6"/>
          <p:cNvSpPr>
            <a:spLocks noGrp="1"/>
          </p:cNvSpPr>
          <p:nvPr>
            <p:ph type="sldNum" sz="quarter" idx="12"/>
          </p:nvPr>
        </p:nvSpPr>
        <p:spPr/>
        <p:txBody>
          <a:bodyPr/>
          <a:lstStyle/>
          <a:p>
            <a:fld id="{9F96D778-56FE-4F0F-BAD5-FA2696918674}" type="slidenum">
              <a:rPr lang="en-US" smtClean="0"/>
              <a:t>27</a:t>
            </a:fld>
            <a:endParaRPr lang="en-US"/>
          </a:p>
        </p:txBody>
      </p:sp>
    </p:spTree>
    <p:extLst>
      <p:ext uri="{BB962C8B-B14F-4D97-AF65-F5344CB8AC3E}">
        <p14:creationId xmlns:p14="http://schemas.microsoft.com/office/powerpoint/2010/main" val="1739232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DAE885FA-583E-488C-A3B2-2647B84A816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4572000"/>
          </a:xfrm>
          <a:prstGeom prst="rect">
            <a:avLst/>
          </a:prstGeom>
          <a:solidFill>
            <a:schemeClr val="bg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ounded Rectangle 26">
            <a:extLst>
              <a:ext uri="{FF2B5EF4-FFF2-40B4-BE49-F238E27FC236}">
                <a16:creationId xmlns:a16="http://schemas.microsoft.com/office/drawing/2014/main" id="{87B1CEC7-C2CE-4440-A0F7-0BE6B3AADB7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1173" y="320843"/>
            <a:ext cx="4210176" cy="3930315"/>
          </a:xfrm>
          <a:prstGeom prst="roundRect">
            <a:avLst>
              <a:gd name="adj" fmla="val 0"/>
            </a:avLst>
          </a:prstGeom>
          <a:solidFill>
            <a:srgbClr val="FFFFFF"/>
          </a:solidFill>
          <a:ln w="9525">
            <a:solidFill>
              <a:schemeClr val="bg2"/>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6">
            <a:extLst>
              <a:ext uri="{FF2B5EF4-FFF2-40B4-BE49-F238E27FC236}">
                <a16:creationId xmlns:a16="http://schemas.microsoft.com/office/drawing/2014/main" id="{7B0DBF0B-D7C2-4F15-94AE-31525582459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91061" y="320843"/>
            <a:ext cx="4210177" cy="3930315"/>
          </a:xfrm>
          <a:prstGeom prst="roundRect">
            <a:avLst>
              <a:gd name="adj" fmla="val 0"/>
            </a:avLst>
          </a:prstGeom>
          <a:solidFill>
            <a:srgbClr val="FFFFFF"/>
          </a:solidFill>
          <a:ln w="9525">
            <a:solidFill>
              <a:schemeClr val="bg2"/>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3261E62F-815D-4AAF-8634-EA51D86C562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30773" y="1054966"/>
            <a:ext cx="3730752" cy="2451637"/>
          </a:xfrm>
          <a:prstGeom prst="rect">
            <a:avLst/>
          </a:prstGeom>
        </p:spPr>
      </p:pic>
      <p:pic>
        <p:nvPicPr>
          <p:cNvPr id="7" name="Picture 6">
            <a:extLst>
              <a:ext uri="{FF2B5EF4-FFF2-40B4-BE49-F238E27FC236}">
                <a16:creationId xmlns:a16="http://schemas.microsoft.com/office/drawing/2014/main" id="{70FF4245-3ABB-47D2-87DE-C59291A434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0885" y="1054966"/>
            <a:ext cx="3730752" cy="2451637"/>
          </a:xfrm>
          <a:prstGeom prst="rect">
            <a:avLst/>
          </a:prstGeom>
        </p:spPr>
      </p:pic>
      <p:sp>
        <p:nvSpPr>
          <p:cNvPr id="2" name="Title 1">
            <a:extLst>
              <a:ext uri="{FF2B5EF4-FFF2-40B4-BE49-F238E27FC236}">
                <a16:creationId xmlns:a16="http://schemas.microsoft.com/office/drawing/2014/main" id="{851AE40B-BEBC-44A2-9861-FCED82E28B09}"/>
              </a:ext>
            </a:extLst>
          </p:cNvPr>
          <p:cNvSpPr>
            <a:spLocks noGrp="1"/>
          </p:cNvSpPr>
          <p:nvPr>
            <p:ph type="title"/>
          </p:nvPr>
        </p:nvSpPr>
        <p:spPr>
          <a:xfrm>
            <a:off x="1143000" y="4642583"/>
            <a:ext cx="6858000" cy="1099845"/>
          </a:xfrm>
        </p:spPr>
        <p:txBody>
          <a:bodyPr vert="horz" lIns="91440" tIns="45720" rIns="91440" bIns="45720" rtlCol="0" anchor="b">
            <a:normAutofit/>
          </a:bodyPr>
          <a:lstStyle/>
          <a:p>
            <a:pPr algn="ctr"/>
            <a:r>
              <a:rPr lang="es-419" sz="6000" dirty="0"/>
              <a:t>Caso trivariado</a:t>
            </a:r>
            <a:endParaRPr lang="en-US" sz="6000" dirty="0"/>
          </a:p>
        </p:txBody>
      </p:sp>
    </p:spTree>
    <p:extLst>
      <p:ext uri="{BB962C8B-B14F-4D97-AF65-F5344CB8AC3E}">
        <p14:creationId xmlns:p14="http://schemas.microsoft.com/office/powerpoint/2010/main" val="289897328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F1FAA-B196-4C10-961E-ECDE84EA1082}"/>
              </a:ext>
            </a:extLst>
          </p:cNvPr>
          <p:cNvSpPr>
            <a:spLocks noGrp="1"/>
          </p:cNvSpPr>
          <p:nvPr>
            <p:ph type="title"/>
          </p:nvPr>
        </p:nvSpPr>
        <p:spPr/>
        <p:txBody>
          <a:bodyPr/>
          <a:lstStyle/>
          <a:p>
            <a:r>
              <a:rPr lang="es-419" dirty="0"/>
              <a:t>Conclusiones</a:t>
            </a:r>
            <a:endParaRPr lang="en-US" dirty="0"/>
          </a:p>
        </p:txBody>
      </p:sp>
      <p:sp>
        <p:nvSpPr>
          <p:cNvPr id="3" name="Content Placeholder 2">
            <a:extLst>
              <a:ext uri="{FF2B5EF4-FFF2-40B4-BE49-F238E27FC236}">
                <a16:creationId xmlns:a16="http://schemas.microsoft.com/office/drawing/2014/main" id="{26E5CB91-4DE1-4ECC-97D1-1D7D06B646CA}"/>
              </a:ext>
            </a:extLst>
          </p:cNvPr>
          <p:cNvSpPr>
            <a:spLocks noGrp="1"/>
          </p:cNvSpPr>
          <p:nvPr>
            <p:ph idx="1"/>
          </p:nvPr>
        </p:nvSpPr>
        <p:spPr>
          <a:xfrm>
            <a:off x="628650" y="1812373"/>
            <a:ext cx="7886700" cy="4351338"/>
          </a:xfrm>
        </p:spPr>
        <p:txBody>
          <a:bodyPr>
            <a:normAutofit fontScale="62500" lnSpcReduction="20000"/>
          </a:bodyPr>
          <a:lstStyle/>
          <a:p>
            <a:pPr algn="just"/>
            <a:r>
              <a:rPr lang="es-419" dirty="0"/>
              <a:t>Se cumplieron los objetivos de esta tesis.</a:t>
            </a:r>
          </a:p>
          <a:p>
            <a:pPr algn="just"/>
            <a:r>
              <a:rPr lang="es-419" dirty="0"/>
              <a:t>Se estableció una </a:t>
            </a:r>
            <a:r>
              <a:rPr lang="en-US" dirty="0" err="1"/>
              <a:t>metodología</a:t>
            </a:r>
            <a:r>
              <a:rPr lang="en-US" dirty="0"/>
              <a:t> </a:t>
            </a:r>
            <a:r>
              <a:rPr lang="en-US" dirty="0" err="1"/>
              <a:t>sistemática</a:t>
            </a:r>
            <a:r>
              <a:rPr lang="en-US" dirty="0"/>
              <a:t> para la </a:t>
            </a:r>
            <a:r>
              <a:rPr lang="en-US" dirty="0" err="1"/>
              <a:t>simulación</a:t>
            </a:r>
            <a:r>
              <a:rPr lang="en-US" dirty="0"/>
              <a:t> </a:t>
            </a:r>
            <a:r>
              <a:rPr lang="en-US" dirty="0" err="1"/>
              <a:t>estocástica</a:t>
            </a:r>
            <a:r>
              <a:rPr lang="en-US" dirty="0"/>
              <a:t> de </a:t>
            </a:r>
            <a:r>
              <a:rPr lang="en-US" dirty="0" err="1"/>
              <a:t>propiedades</a:t>
            </a:r>
            <a:r>
              <a:rPr lang="en-US" dirty="0"/>
              <a:t> de </a:t>
            </a:r>
            <a:r>
              <a:rPr lang="en-US" dirty="0" err="1"/>
              <a:t>redes</a:t>
            </a:r>
            <a:r>
              <a:rPr lang="en-US" dirty="0"/>
              <a:t> de </a:t>
            </a:r>
            <a:r>
              <a:rPr lang="en-US" dirty="0" err="1"/>
              <a:t>fracturas</a:t>
            </a:r>
            <a:r>
              <a:rPr lang="en-US" dirty="0"/>
              <a:t> </a:t>
            </a:r>
            <a:r>
              <a:rPr lang="en-US" dirty="0" err="1"/>
              <a:t>discretas</a:t>
            </a:r>
            <a:r>
              <a:rPr lang="en-US" dirty="0"/>
              <a:t> </a:t>
            </a:r>
            <a:r>
              <a:rPr lang="en-US" dirty="0" err="1"/>
              <a:t>en</a:t>
            </a:r>
            <a:r>
              <a:rPr lang="en-US" dirty="0"/>
              <a:t> </a:t>
            </a:r>
            <a:r>
              <a:rPr lang="en-US" dirty="0" err="1"/>
              <a:t>medios</a:t>
            </a:r>
            <a:r>
              <a:rPr lang="en-US" dirty="0"/>
              <a:t> </a:t>
            </a:r>
            <a:r>
              <a:rPr lang="en-US" dirty="0" err="1"/>
              <a:t>porosos</a:t>
            </a:r>
            <a:r>
              <a:rPr lang="en-US" dirty="0"/>
              <a:t>. </a:t>
            </a:r>
            <a:r>
              <a:rPr lang="en-US" dirty="0" err="1"/>
              <a:t>En</a:t>
            </a:r>
            <a:r>
              <a:rPr lang="en-US" dirty="0"/>
              <a:t> particular, </a:t>
            </a:r>
            <a:r>
              <a:rPr lang="en-US" dirty="0" err="1"/>
              <a:t>considerando</a:t>
            </a:r>
            <a:r>
              <a:rPr lang="en-US" dirty="0"/>
              <a:t> las </a:t>
            </a:r>
            <a:r>
              <a:rPr lang="en-US" dirty="0" err="1"/>
              <a:t>dependencias</a:t>
            </a:r>
            <a:r>
              <a:rPr lang="en-US" dirty="0"/>
              <a:t> </a:t>
            </a:r>
            <a:r>
              <a:rPr lang="en-US" dirty="0" err="1"/>
              <a:t>complejas</a:t>
            </a:r>
            <a:r>
              <a:rPr lang="en-US" dirty="0"/>
              <a:t> de </a:t>
            </a:r>
            <a:r>
              <a:rPr lang="en-US" dirty="0" err="1"/>
              <a:t>los</a:t>
            </a:r>
            <a:r>
              <a:rPr lang="en-US" dirty="0"/>
              <a:t> </a:t>
            </a:r>
            <a:r>
              <a:rPr lang="en-US" dirty="0" err="1"/>
              <a:t>objetos</a:t>
            </a:r>
            <a:r>
              <a:rPr lang="en-US" dirty="0"/>
              <a:t> que </a:t>
            </a:r>
            <a:r>
              <a:rPr lang="en-US" dirty="0" err="1"/>
              <a:t>representan</a:t>
            </a:r>
            <a:r>
              <a:rPr lang="en-US" dirty="0"/>
              <a:t> a las </a:t>
            </a:r>
            <a:r>
              <a:rPr lang="en-US" dirty="0" err="1"/>
              <a:t>fracturas</a:t>
            </a:r>
            <a:r>
              <a:rPr lang="en-US" dirty="0"/>
              <a:t> </a:t>
            </a:r>
            <a:r>
              <a:rPr lang="en-US" dirty="0" err="1"/>
              <a:t>discretas</a:t>
            </a:r>
            <a:r>
              <a:rPr lang="en-US" dirty="0"/>
              <a:t> </a:t>
            </a:r>
            <a:r>
              <a:rPr lang="en-US" dirty="0" err="1"/>
              <a:t>mediante</a:t>
            </a:r>
            <a:r>
              <a:rPr lang="en-US" dirty="0"/>
              <a:t> la </a:t>
            </a:r>
            <a:r>
              <a:rPr lang="en-US" dirty="0" err="1"/>
              <a:t>modelación</a:t>
            </a:r>
            <a:r>
              <a:rPr lang="en-US" dirty="0"/>
              <a:t> de </a:t>
            </a:r>
            <a:r>
              <a:rPr lang="en-US" dirty="0" err="1"/>
              <a:t>su</a:t>
            </a:r>
            <a:r>
              <a:rPr lang="en-US" dirty="0"/>
              <a:t> </a:t>
            </a:r>
            <a:r>
              <a:rPr lang="en-US" dirty="0" err="1"/>
              <a:t>función</a:t>
            </a:r>
            <a:r>
              <a:rPr lang="en-US" dirty="0"/>
              <a:t> de </a:t>
            </a:r>
            <a:r>
              <a:rPr lang="en-US" dirty="0" err="1"/>
              <a:t>distribución</a:t>
            </a:r>
            <a:r>
              <a:rPr lang="en-US" dirty="0"/>
              <a:t> de </a:t>
            </a:r>
            <a:r>
              <a:rPr lang="en-US" dirty="0" err="1"/>
              <a:t>probabilidad</a:t>
            </a:r>
            <a:r>
              <a:rPr lang="en-US" dirty="0"/>
              <a:t> </a:t>
            </a:r>
            <a:r>
              <a:rPr lang="en-US" dirty="0" err="1"/>
              <a:t>conjunta</a:t>
            </a:r>
            <a:r>
              <a:rPr lang="en-US" dirty="0"/>
              <a:t> </a:t>
            </a:r>
            <a:r>
              <a:rPr lang="en-US" dirty="0" err="1"/>
              <a:t>usando</a:t>
            </a:r>
            <a:r>
              <a:rPr lang="en-US" dirty="0"/>
              <a:t> </a:t>
            </a:r>
            <a:r>
              <a:rPr lang="en-US" dirty="0" err="1"/>
              <a:t>cópulas</a:t>
            </a:r>
            <a:r>
              <a:rPr lang="en-US" dirty="0"/>
              <a:t>.</a:t>
            </a:r>
            <a:endParaRPr lang="es-419" dirty="0"/>
          </a:p>
          <a:p>
            <a:pPr algn="just"/>
            <a:r>
              <a:rPr lang="en-US" dirty="0"/>
              <a:t>El </a:t>
            </a:r>
            <a:r>
              <a:rPr lang="en-US" dirty="0" err="1"/>
              <a:t>enfoque</a:t>
            </a:r>
            <a:r>
              <a:rPr lang="en-US" dirty="0"/>
              <a:t> de la </a:t>
            </a:r>
            <a:r>
              <a:rPr lang="en-US" dirty="0" err="1"/>
              <a:t>cópula</a:t>
            </a:r>
            <a:r>
              <a:rPr lang="en-US" dirty="0"/>
              <a:t> de Bernstein </a:t>
            </a:r>
            <a:r>
              <a:rPr lang="en-US" dirty="0" err="1"/>
              <a:t>permitió</a:t>
            </a:r>
            <a:r>
              <a:rPr lang="en-US" dirty="0"/>
              <a:t> </a:t>
            </a:r>
            <a:r>
              <a:rPr lang="en-US" dirty="0" err="1"/>
              <a:t>investigar</a:t>
            </a:r>
            <a:r>
              <a:rPr lang="en-US" dirty="0"/>
              <a:t> </a:t>
            </a:r>
            <a:r>
              <a:rPr lang="en-US" dirty="0" err="1"/>
              <a:t>estadísticamente</a:t>
            </a:r>
            <a:r>
              <a:rPr lang="en-US" dirty="0"/>
              <a:t> y de </a:t>
            </a:r>
            <a:r>
              <a:rPr lang="en-US" dirty="0" err="1"/>
              <a:t>manera</a:t>
            </a:r>
            <a:r>
              <a:rPr lang="en-US" dirty="0"/>
              <a:t> </a:t>
            </a:r>
            <a:r>
              <a:rPr lang="en-US" dirty="0" err="1"/>
              <a:t>muy</a:t>
            </a:r>
            <a:r>
              <a:rPr lang="en-US" dirty="0"/>
              <a:t> flexible, las </a:t>
            </a:r>
            <a:r>
              <a:rPr lang="en-US" dirty="0" err="1"/>
              <a:t>estructuras</a:t>
            </a:r>
            <a:r>
              <a:rPr lang="en-US" dirty="0"/>
              <a:t> de </a:t>
            </a:r>
            <a:r>
              <a:rPr lang="en-US" dirty="0" err="1"/>
              <a:t>dependencia</a:t>
            </a:r>
            <a:r>
              <a:rPr lang="en-US" dirty="0"/>
              <a:t> </a:t>
            </a:r>
            <a:r>
              <a:rPr lang="en-US" dirty="0" err="1"/>
              <a:t>complejas</a:t>
            </a:r>
            <a:r>
              <a:rPr lang="en-US" dirty="0"/>
              <a:t> entre las variables de las </a:t>
            </a:r>
            <a:r>
              <a:rPr lang="en-US" dirty="0" err="1"/>
              <a:t>redes</a:t>
            </a:r>
            <a:r>
              <a:rPr lang="en-US" dirty="0"/>
              <a:t> de </a:t>
            </a:r>
            <a:r>
              <a:rPr lang="en-US" dirty="0" err="1"/>
              <a:t>fracturas</a:t>
            </a:r>
            <a:r>
              <a:rPr lang="en-US" dirty="0"/>
              <a:t> </a:t>
            </a:r>
            <a:r>
              <a:rPr lang="en-US" dirty="0" err="1"/>
              <a:t>discretas</a:t>
            </a:r>
            <a:r>
              <a:rPr lang="en-US" dirty="0"/>
              <a:t> </a:t>
            </a:r>
            <a:r>
              <a:rPr lang="en-US" dirty="0" err="1"/>
              <a:t>en</a:t>
            </a:r>
            <a:r>
              <a:rPr lang="en-US" dirty="0"/>
              <a:t> </a:t>
            </a:r>
            <a:r>
              <a:rPr lang="en-US" dirty="0" err="1"/>
              <a:t>medios</a:t>
            </a:r>
            <a:r>
              <a:rPr lang="en-US" dirty="0"/>
              <a:t> </a:t>
            </a:r>
            <a:r>
              <a:rPr lang="en-US" dirty="0" err="1"/>
              <a:t>porosos</a:t>
            </a:r>
            <a:r>
              <a:rPr lang="en-US" dirty="0"/>
              <a:t> </a:t>
            </a:r>
            <a:r>
              <a:rPr lang="en-US" dirty="0" err="1"/>
              <a:t>fracturados</a:t>
            </a:r>
            <a:r>
              <a:rPr lang="en-US" dirty="0"/>
              <a:t>.</a:t>
            </a:r>
          </a:p>
          <a:p>
            <a:pPr algn="just"/>
            <a:r>
              <a:rPr lang="es-419" dirty="0"/>
              <a:t>Se desarrollaron varios paquetes computacionales fácilmente accesibles.</a:t>
            </a:r>
          </a:p>
          <a:p>
            <a:pPr algn="just"/>
            <a:r>
              <a:rPr lang="es-419" dirty="0"/>
              <a:t>Se presentaron los resultados en varios congresos nacionales y 2 internacionales.</a:t>
            </a:r>
          </a:p>
          <a:p>
            <a:pPr algn="just"/>
            <a:r>
              <a:rPr lang="es-419" dirty="0"/>
              <a:t>Se publicó un artículo con el caso bivariado y se está trabajando en un artículo con el caso trivariado.</a:t>
            </a:r>
          </a:p>
          <a:p>
            <a:pPr marL="0" indent="0" algn="just">
              <a:buNone/>
            </a:pPr>
            <a:endParaRPr lang="en-US" dirty="0"/>
          </a:p>
        </p:txBody>
      </p:sp>
    </p:spTree>
    <p:extLst>
      <p:ext uri="{BB962C8B-B14F-4D97-AF65-F5344CB8AC3E}">
        <p14:creationId xmlns:p14="http://schemas.microsoft.com/office/powerpoint/2010/main" val="12119590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5ED84-0DA5-41FF-B6F2-3B0A705C9B71}"/>
              </a:ext>
            </a:extLst>
          </p:cNvPr>
          <p:cNvSpPr>
            <a:spLocks noGrp="1"/>
          </p:cNvSpPr>
          <p:nvPr>
            <p:ph type="title"/>
          </p:nvPr>
        </p:nvSpPr>
        <p:spPr/>
        <p:txBody>
          <a:bodyPr/>
          <a:lstStyle/>
          <a:p>
            <a:r>
              <a:rPr lang="es-419" dirty="0"/>
              <a:t>Objetivos</a:t>
            </a:r>
            <a:endParaRPr lang="en-US" dirty="0"/>
          </a:p>
        </p:txBody>
      </p:sp>
      <p:sp>
        <p:nvSpPr>
          <p:cNvPr id="3" name="Content Placeholder 2">
            <a:extLst>
              <a:ext uri="{FF2B5EF4-FFF2-40B4-BE49-F238E27FC236}">
                <a16:creationId xmlns:a16="http://schemas.microsoft.com/office/drawing/2014/main" id="{79F74B4D-22B7-4118-B900-D192FFC7F4A6}"/>
              </a:ext>
            </a:extLst>
          </p:cNvPr>
          <p:cNvSpPr>
            <a:spLocks noGrp="1"/>
          </p:cNvSpPr>
          <p:nvPr>
            <p:ph idx="1"/>
          </p:nvPr>
        </p:nvSpPr>
        <p:spPr/>
        <p:txBody>
          <a:bodyPr/>
          <a:lstStyle/>
          <a:p>
            <a:pPr marL="0" indent="0" algn="just">
              <a:buNone/>
            </a:pPr>
            <a:r>
              <a:rPr lang="es-ES" dirty="0"/>
              <a:t>Establecer una metodología sistemática para la simulación estocástica conjunta de las propiedades geométricas con dependencias complejas de los objetos que representan fracturas discretas mediante la modelación de su función de distribución de probabilidad conjunta usando cópulas.</a:t>
            </a:r>
          </a:p>
          <a:p>
            <a:pPr marL="0" indent="0">
              <a:buNone/>
            </a:pPr>
            <a:endParaRPr lang="en-US" dirty="0"/>
          </a:p>
        </p:txBody>
      </p:sp>
    </p:spTree>
    <p:extLst>
      <p:ext uri="{BB962C8B-B14F-4D97-AF65-F5344CB8AC3E}">
        <p14:creationId xmlns:p14="http://schemas.microsoft.com/office/powerpoint/2010/main" val="162951786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2" name="Content Placeholder 6">
            <a:extLst>
              <a:ext uri="{FF2B5EF4-FFF2-40B4-BE49-F238E27FC236}">
                <a16:creationId xmlns:a16="http://schemas.microsoft.com/office/drawing/2014/main" id="{35AF0B48-2C41-4D5B-A909-A53571A0F0F6}"/>
              </a:ext>
            </a:extLst>
          </p:cNvPr>
          <p:cNvPicPr>
            <a:picLocks noChangeAspect="1"/>
          </p:cNvPicPr>
          <p:nvPr/>
        </p:nvPicPr>
        <p:blipFill rotWithShape="1">
          <a:blip r:embed="rId2">
            <a:extLst>
              <a:ext uri="{28A0092B-C50C-407E-A947-70E740481C1C}">
                <a14:useLocalDpi xmlns:a14="http://schemas.microsoft.com/office/drawing/2010/main" val="0"/>
              </a:ext>
            </a:extLst>
          </a:blip>
          <a:srcRect l="28754" r="3766"/>
          <a:stretch/>
        </p:blipFill>
        <p:spPr>
          <a:xfrm>
            <a:off x="4770783" y="10"/>
            <a:ext cx="4373216" cy="6857990"/>
          </a:xfrm>
          <a:prstGeom prst="rect">
            <a:avLst/>
          </a:prstGeom>
          <a:effectLst/>
        </p:spPr>
      </p:pic>
      <p:sp>
        <p:nvSpPr>
          <p:cNvPr id="2" name="Title 1">
            <a:extLst>
              <a:ext uri="{FF2B5EF4-FFF2-40B4-BE49-F238E27FC236}">
                <a16:creationId xmlns:a16="http://schemas.microsoft.com/office/drawing/2014/main" id="{5A6B76D7-7456-4CE9-B47D-DDBC29D14419}"/>
              </a:ext>
            </a:extLst>
          </p:cNvPr>
          <p:cNvSpPr>
            <a:spLocks noGrp="1"/>
          </p:cNvSpPr>
          <p:nvPr>
            <p:ph type="title"/>
          </p:nvPr>
        </p:nvSpPr>
        <p:spPr>
          <a:xfrm>
            <a:off x="486696" y="629266"/>
            <a:ext cx="3845274" cy="1676603"/>
          </a:xfrm>
        </p:spPr>
        <p:txBody>
          <a:bodyPr>
            <a:normAutofit/>
          </a:bodyPr>
          <a:lstStyle/>
          <a:p>
            <a:r>
              <a:rPr lang="es-419" sz="3700"/>
              <a:t>Modelación Geológica-Petrofísica</a:t>
            </a:r>
            <a:endParaRPr lang="en-US" sz="3700"/>
          </a:p>
        </p:txBody>
      </p:sp>
      <p:sp>
        <p:nvSpPr>
          <p:cNvPr id="23" name="Content Placeholder 11"/>
          <p:cNvSpPr>
            <a:spLocks noGrp="1"/>
          </p:cNvSpPr>
          <p:nvPr>
            <p:ph idx="1"/>
          </p:nvPr>
        </p:nvSpPr>
        <p:spPr>
          <a:xfrm>
            <a:off x="486697" y="2438400"/>
            <a:ext cx="3845272" cy="3785419"/>
          </a:xfrm>
        </p:spPr>
        <p:txBody>
          <a:bodyPr>
            <a:normAutofit/>
          </a:bodyPr>
          <a:lstStyle/>
          <a:p>
            <a:endParaRPr lang="en-US" sz="1700"/>
          </a:p>
        </p:txBody>
      </p:sp>
    </p:spTree>
    <p:extLst>
      <p:ext uri="{BB962C8B-B14F-4D97-AF65-F5344CB8AC3E}">
        <p14:creationId xmlns:p14="http://schemas.microsoft.com/office/powerpoint/2010/main" val="9802508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DAE885FA-583E-488C-A3B2-2647B84A816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4572000"/>
          </a:xfrm>
          <a:prstGeom prst="rect">
            <a:avLst/>
          </a:prstGeom>
          <a:solidFill>
            <a:schemeClr val="bg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ounded Rectangle 26">
            <a:extLst>
              <a:ext uri="{FF2B5EF4-FFF2-40B4-BE49-F238E27FC236}">
                <a16:creationId xmlns:a16="http://schemas.microsoft.com/office/drawing/2014/main" id="{87B1CEC7-C2CE-4440-A0F7-0BE6B3AADB7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1173" y="320843"/>
            <a:ext cx="4210176" cy="3930315"/>
          </a:xfrm>
          <a:prstGeom prst="roundRect">
            <a:avLst>
              <a:gd name="adj" fmla="val 0"/>
            </a:avLst>
          </a:prstGeom>
          <a:solidFill>
            <a:srgbClr val="FFFFFF"/>
          </a:solidFill>
          <a:ln w="9525">
            <a:solidFill>
              <a:schemeClr val="bg2"/>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6">
            <a:extLst>
              <a:ext uri="{FF2B5EF4-FFF2-40B4-BE49-F238E27FC236}">
                <a16:creationId xmlns:a16="http://schemas.microsoft.com/office/drawing/2014/main" id="{7B0DBF0B-D7C2-4F15-94AE-31525582459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91061" y="320843"/>
            <a:ext cx="4210177" cy="3930315"/>
          </a:xfrm>
          <a:prstGeom prst="roundRect">
            <a:avLst>
              <a:gd name="adj" fmla="val 0"/>
            </a:avLst>
          </a:prstGeom>
          <a:solidFill>
            <a:srgbClr val="FFFFFF"/>
          </a:solidFill>
          <a:ln w="9525">
            <a:solidFill>
              <a:schemeClr val="bg2"/>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a:extLst>
              <a:ext uri="{FF2B5EF4-FFF2-40B4-BE49-F238E27FC236}">
                <a16:creationId xmlns:a16="http://schemas.microsoft.com/office/drawing/2014/main" id="{0341EC33-487B-4E02-83A0-B86F33756D3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6489" y="640080"/>
            <a:ext cx="3699544" cy="3291840"/>
          </a:xfrm>
          <a:prstGeom prst="rect">
            <a:avLst/>
          </a:prstGeom>
        </p:spPr>
      </p:pic>
      <p:pic>
        <p:nvPicPr>
          <p:cNvPr id="11" name="Picture 10">
            <a:extLst>
              <a:ext uri="{FF2B5EF4-FFF2-40B4-BE49-F238E27FC236}">
                <a16:creationId xmlns:a16="http://schemas.microsoft.com/office/drawing/2014/main" id="{D4B8397E-F8B9-4162-9CFC-5C6C31E590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30773" y="719084"/>
            <a:ext cx="3730752" cy="3133831"/>
          </a:xfrm>
          <a:prstGeom prst="rect">
            <a:avLst/>
          </a:prstGeom>
        </p:spPr>
      </p:pic>
      <p:sp>
        <p:nvSpPr>
          <p:cNvPr id="2" name="Title 1">
            <a:extLst>
              <a:ext uri="{FF2B5EF4-FFF2-40B4-BE49-F238E27FC236}">
                <a16:creationId xmlns:a16="http://schemas.microsoft.com/office/drawing/2014/main" id="{DE7456CB-E0A2-4710-8A7B-3996F444857F}"/>
              </a:ext>
            </a:extLst>
          </p:cNvPr>
          <p:cNvSpPr>
            <a:spLocks noGrp="1"/>
          </p:cNvSpPr>
          <p:nvPr>
            <p:ph type="title"/>
          </p:nvPr>
        </p:nvSpPr>
        <p:spPr>
          <a:xfrm>
            <a:off x="1143000" y="4642583"/>
            <a:ext cx="6858000" cy="1099845"/>
          </a:xfrm>
        </p:spPr>
        <p:txBody>
          <a:bodyPr vert="horz" lIns="91440" tIns="45720" rIns="91440" bIns="45720" rtlCol="0" anchor="b">
            <a:normAutofit/>
          </a:bodyPr>
          <a:lstStyle/>
          <a:p>
            <a:pPr algn="ctr"/>
            <a:r>
              <a:rPr lang="en-US" sz="6000" dirty="0" err="1"/>
              <a:t>Antecedentes</a:t>
            </a:r>
            <a:endParaRPr lang="en-US" sz="6000" dirty="0"/>
          </a:p>
        </p:txBody>
      </p:sp>
    </p:spTree>
    <p:extLst>
      <p:ext uri="{BB962C8B-B14F-4D97-AF65-F5344CB8AC3E}">
        <p14:creationId xmlns:p14="http://schemas.microsoft.com/office/powerpoint/2010/main" val="311454858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6FBCE-222E-4DBC-8CB3-F57AEDF40955}"/>
              </a:ext>
            </a:extLst>
          </p:cNvPr>
          <p:cNvSpPr>
            <a:spLocks noGrp="1"/>
          </p:cNvSpPr>
          <p:nvPr>
            <p:ph type="title"/>
          </p:nvPr>
        </p:nvSpPr>
        <p:spPr/>
        <p:txBody>
          <a:bodyPr/>
          <a:lstStyle/>
          <a:p>
            <a:r>
              <a:rPr lang="es-419" dirty="0"/>
              <a:t>Modelos Booleanos</a:t>
            </a:r>
            <a:endParaRPr lang="en-US"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D24931E-4A84-4610-87BF-230FCC8FE5ED}"/>
                  </a:ext>
                </a:extLst>
              </p:cNvPr>
              <p:cNvSpPr txBox="1"/>
              <p:nvPr/>
            </p:nvSpPr>
            <p:spPr>
              <a:xfrm>
                <a:off x="628650" y="1690689"/>
                <a:ext cx="1864613" cy="9486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419" sz="2400" b="0" i="1" smtClean="0">
                          <a:latin typeface="Cambria Math" panose="02040503050406030204" pitchFamily="18" charset="0"/>
                        </a:rPr>
                        <m:t>𝑋</m:t>
                      </m:r>
                      <m:r>
                        <a:rPr lang="es-419" sz="2400" b="0" i="1" smtClean="0">
                          <a:latin typeface="Cambria Math" panose="02040503050406030204" pitchFamily="18" charset="0"/>
                        </a:rPr>
                        <m:t>=</m:t>
                      </m:r>
                      <m:nary>
                        <m:naryPr>
                          <m:chr m:val="⋃"/>
                          <m:supHide m:val="on"/>
                          <m:ctrlPr>
                            <a:rPr lang="es-419" sz="2400" b="0" i="1" smtClean="0">
                              <a:latin typeface="Cambria Math" panose="02040503050406030204" pitchFamily="18" charset="0"/>
                            </a:rPr>
                          </m:ctrlPr>
                        </m:naryPr>
                        <m:sub>
                          <m:r>
                            <a:rPr lang="es-419" sz="2400" b="0" i="1" smtClean="0">
                              <a:latin typeface="Cambria Math" panose="02040503050406030204" pitchFamily="18" charset="0"/>
                            </a:rPr>
                            <m:t>𝑥</m:t>
                          </m:r>
                          <m:r>
                            <a:rPr lang="es-419" sz="2400" b="0" i="1" smtClean="0">
                              <a:latin typeface="Cambria Math" panose="02040503050406030204" pitchFamily="18" charset="0"/>
                            </a:rPr>
                            <m:t>∈</m:t>
                          </m:r>
                          <m:r>
                            <a:rPr lang="es-419" sz="2400" b="0" i="1" smtClean="0">
                              <a:latin typeface="Cambria Math" panose="02040503050406030204" pitchFamily="18" charset="0"/>
                              <a:ea typeface="Cambria Math" panose="02040503050406030204" pitchFamily="18" charset="0"/>
                            </a:rPr>
                            <m:t>𝓅</m:t>
                          </m:r>
                        </m:sub>
                        <m:sup/>
                        <m:e>
                          <m:r>
                            <a:rPr lang="es-419" sz="2400" b="0" i="1" smtClean="0">
                              <a:latin typeface="Cambria Math" panose="02040503050406030204" pitchFamily="18" charset="0"/>
                            </a:rPr>
                            <m:t>𝐴</m:t>
                          </m:r>
                          <m:d>
                            <m:dPr>
                              <m:ctrlPr>
                                <a:rPr lang="es-419" sz="2400" b="0" i="1" smtClean="0">
                                  <a:latin typeface="Cambria Math" panose="02040503050406030204" pitchFamily="18" charset="0"/>
                                </a:rPr>
                              </m:ctrlPr>
                            </m:dPr>
                            <m:e>
                              <m:r>
                                <a:rPr lang="es-419" sz="2400" b="0" i="1" smtClean="0">
                                  <a:latin typeface="Cambria Math" panose="02040503050406030204" pitchFamily="18" charset="0"/>
                                </a:rPr>
                                <m:t>𝑥</m:t>
                              </m:r>
                            </m:e>
                          </m:d>
                          <m:r>
                            <a:rPr lang="es-419" sz="2400" b="0" i="1" smtClean="0">
                              <a:latin typeface="Cambria Math" panose="02040503050406030204" pitchFamily="18" charset="0"/>
                            </a:rPr>
                            <m:t> </m:t>
                          </m:r>
                        </m:e>
                      </m:nary>
                    </m:oMath>
                  </m:oMathPara>
                </a14:m>
                <a:endParaRPr lang="en-US" sz="2400" dirty="0"/>
              </a:p>
            </p:txBody>
          </p:sp>
        </mc:Choice>
        <mc:Fallback xmlns="">
          <p:sp>
            <p:nvSpPr>
              <p:cNvPr id="4" name="TextBox 3">
                <a:extLst>
                  <a:ext uri="{FF2B5EF4-FFF2-40B4-BE49-F238E27FC236}">
                    <a16:creationId xmlns:a16="http://schemas.microsoft.com/office/drawing/2014/main" id="{3D24931E-4A84-4610-87BF-230FCC8FE5ED}"/>
                  </a:ext>
                </a:extLst>
              </p:cNvPr>
              <p:cNvSpPr txBox="1">
                <a:spLocks noRot="1" noChangeAspect="1" noMove="1" noResize="1" noEditPoints="1" noAdjustHandles="1" noChangeArrowheads="1" noChangeShapeType="1" noTextEdit="1"/>
              </p:cNvSpPr>
              <p:nvPr/>
            </p:nvSpPr>
            <p:spPr>
              <a:xfrm>
                <a:off x="628650" y="1690689"/>
                <a:ext cx="1864613" cy="948658"/>
              </a:xfrm>
              <a:prstGeom prst="rect">
                <a:avLst/>
              </a:prstGeom>
              <a:blipFill>
                <a:blip r:embed="rId2"/>
                <a:stretch>
                  <a:fillRect/>
                </a:stretch>
              </a:blipFill>
            </p:spPr>
            <p:txBody>
              <a:bodyPr/>
              <a:lstStyle/>
              <a:p>
                <a:r>
                  <a:rPr lang="en-US">
                    <a:noFill/>
                  </a:rPr>
                  <a:t> </a:t>
                </a:r>
              </a:p>
            </p:txBody>
          </p:sp>
        </mc:Fallback>
      </mc:AlternateContent>
      <p:pic>
        <p:nvPicPr>
          <p:cNvPr id="19" name="Content Placeholder 13">
            <a:extLst>
              <a:ext uri="{FF2B5EF4-FFF2-40B4-BE49-F238E27FC236}">
                <a16:creationId xmlns:a16="http://schemas.microsoft.com/office/drawing/2014/main" id="{1B8C0A4A-8B8D-498F-BD4E-7FBB36C941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650" y="3474341"/>
            <a:ext cx="2743200" cy="2754630"/>
          </a:xfrm>
          <a:prstGeom prst="rect">
            <a:avLst/>
          </a:prstGeom>
        </p:spPr>
      </p:pic>
      <p:pic>
        <p:nvPicPr>
          <p:cNvPr id="20" name="Picture 19">
            <a:extLst>
              <a:ext uri="{FF2B5EF4-FFF2-40B4-BE49-F238E27FC236}">
                <a16:creationId xmlns:a16="http://schemas.microsoft.com/office/drawing/2014/main" id="{0CD56E0E-63FC-4601-A2CA-61F33E2EA1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65085" y="3474341"/>
            <a:ext cx="2743200" cy="2743200"/>
          </a:xfrm>
          <a:prstGeom prst="rect">
            <a:avLst/>
          </a:prstGeom>
        </p:spPr>
      </p:pic>
    </p:spTree>
    <p:extLst>
      <p:ext uri="{BB962C8B-B14F-4D97-AF65-F5344CB8AC3E}">
        <p14:creationId xmlns:p14="http://schemas.microsoft.com/office/powerpoint/2010/main" val="231995593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6FBCE-222E-4DBC-8CB3-F57AEDF40955}"/>
              </a:ext>
            </a:extLst>
          </p:cNvPr>
          <p:cNvSpPr>
            <a:spLocks noGrp="1"/>
          </p:cNvSpPr>
          <p:nvPr>
            <p:ph type="title"/>
          </p:nvPr>
        </p:nvSpPr>
        <p:spPr/>
        <p:txBody>
          <a:bodyPr/>
          <a:lstStyle/>
          <a:p>
            <a:r>
              <a:rPr lang="es-419" dirty="0"/>
              <a:t>Modelos Booleanos</a:t>
            </a:r>
            <a:endParaRPr lang="en-US" dirty="0"/>
          </a:p>
        </p:txBody>
      </p:sp>
      <p:pic>
        <p:nvPicPr>
          <p:cNvPr id="14" name="Content Placeholder 13">
            <a:extLst>
              <a:ext uri="{FF2B5EF4-FFF2-40B4-BE49-F238E27FC236}">
                <a16:creationId xmlns:a16="http://schemas.microsoft.com/office/drawing/2014/main" id="{6CDB5905-9F96-4E78-9A5F-B4E916D7541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65085" y="558863"/>
            <a:ext cx="2743200" cy="2754630"/>
          </a:xfrm>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D24931E-4A84-4610-87BF-230FCC8FE5ED}"/>
                  </a:ext>
                </a:extLst>
              </p:cNvPr>
              <p:cNvSpPr txBox="1"/>
              <p:nvPr/>
            </p:nvSpPr>
            <p:spPr>
              <a:xfrm>
                <a:off x="628650" y="1690689"/>
                <a:ext cx="1864613" cy="9486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419" sz="2400" b="0" i="1" smtClean="0">
                          <a:latin typeface="Cambria Math" panose="02040503050406030204" pitchFamily="18" charset="0"/>
                        </a:rPr>
                        <m:t>𝑋</m:t>
                      </m:r>
                      <m:r>
                        <a:rPr lang="es-419" sz="2400" b="0" i="1" smtClean="0">
                          <a:latin typeface="Cambria Math" panose="02040503050406030204" pitchFamily="18" charset="0"/>
                        </a:rPr>
                        <m:t>=</m:t>
                      </m:r>
                      <m:nary>
                        <m:naryPr>
                          <m:chr m:val="⋃"/>
                          <m:supHide m:val="on"/>
                          <m:ctrlPr>
                            <a:rPr lang="es-419" sz="2400" b="0" i="1" smtClean="0">
                              <a:latin typeface="Cambria Math" panose="02040503050406030204" pitchFamily="18" charset="0"/>
                            </a:rPr>
                          </m:ctrlPr>
                        </m:naryPr>
                        <m:sub>
                          <m:r>
                            <a:rPr lang="es-419" sz="2400" b="0" i="1" smtClean="0">
                              <a:latin typeface="Cambria Math" panose="02040503050406030204" pitchFamily="18" charset="0"/>
                            </a:rPr>
                            <m:t>𝑥</m:t>
                          </m:r>
                          <m:r>
                            <a:rPr lang="es-419" sz="2400" b="0" i="1" smtClean="0">
                              <a:latin typeface="Cambria Math" panose="02040503050406030204" pitchFamily="18" charset="0"/>
                            </a:rPr>
                            <m:t>∈</m:t>
                          </m:r>
                          <m:r>
                            <a:rPr lang="es-419" sz="2400" b="0" i="1" smtClean="0">
                              <a:latin typeface="Cambria Math" panose="02040503050406030204" pitchFamily="18" charset="0"/>
                              <a:ea typeface="Cambria Math" panose="02040503050406030204" pitchFamily="18" charset="0"/>
                            </a:rPr>
                            <m:t>𝓅</m:t>
                          </m:r>
                        </m:sub>
                        <m:sup/>
                        <m:e>
                          <m:r>
                            <a:rPr lang="es-419" sz="2400" b="0" i="1" smtClean="0">
                              <a:latin typeface="Cambria Math" panose="02040503050406030204" pitchFamily="18" charset="0"/>
                            </a:rPr>
                            <m:t>𝐴</m:t>
                          </m:r>
                          <m:d>
                            <m:dPr>
                              <m:ctrlPr>
                                <a:rPr lang="es-419" sz="2400" b="0" i="1" smtClean="0">
                                  <a:latin typeface="Cambria Math" panose="02040503050406030204" pitchFamily="18" charset="0"/>
                                </a:rPr>
                              </m:ctrlPr>
                            </m:dPr>
                            <m:e>
                              <m:r>
                                <a:rPr lang="es-419" sz="2400" b="0" i="1" smtClean="0">
                                  <a:latin typeface="Cambria Math" panose="02040503050406030204" pitchFamily="18" charset="0"/>
                                </a:rPr>
                                <m:t>𝑥</m:t>
                              </m:r>
                            </m:e>
                          </m:d>
                          <m:r>
                            <a:rPr lang="es-419" sz="2400" b="0" i="1" smtClean="0">
                              <a:latin typeface="Cambria Math" panose="02040503050406030204" pitchFamily="18" charset="0"/>
                            </a:rPr>
                            <m:t> </m:t>
                          </m:r>
                        </m:e>
                      </m:nary>
                    </m:oMath>
                  </m:oMathPara>
                </a14:m>
                <a:endParaRPr lang="en-US" sz="2400" dirty="0"/>
              </a:p>
            </p:txBody>
          </p:sp>
        </mc:Choice>
        <mc:Fallback xmlns="">
          <p:sp>
            <p:nvSpPr>
              <p:cNvPr id="4" name="TextBox 3">
                <a:extLst>
                  <a:ext uri="{FF2B5EF4-FFF2-40B4-BE49-F238E27FC236}">
                    <a16:creationId xmlns:a16="http://schemas.microsoft.com/office/drawing/2014/main" id="{3D24931E-4A84-4610-87BF-230FCC8FE5ED}"/>
                  </a:ext>
                </a:extLst>
              </p:cNvPr>
              <p:cNvSpPr txBox="1">
                <a:spLocks noRot="1" noChangeAspect="1" noMove="1" noResize="1" noEditPoints="1" noAdjustHandles="1" noChangeArrowheads="1" noChangeShapeType="1" noTextEdit="1"/>
              </p:cNvSpPr>
              <p:nvPr/>
            </p:nvSpPr>
            <p:spPr>
              <a:xfrm>
                <a:off x="628650" y="1690689"/>
                <a:ext cx="1864613" cy="948658"/>
              </a:xfrm>
              <a:prstGeom prst="rect">
                <a:avLst/>
              </a:prstGeom>
              <a:blipFill>
                <a:blip r:embed="rId3"/>
                <a:stretch>
                  <a:fillRect/>
                </a:stretch>
              </a:blipFill>
            </p:spPr>
            <p:txBody>
              <a:bodyPr/>
              <a:lstStyle/>
              <a:p>
                <a:r>
                  <a:rPr lang="en-US">
                    <a:noFill/>
                  </a:rPr>
                  <a:t> </a:t>
                </a:r>
              </a:p>
            </p:txBody>
          </p:sp>
        </mc:Fallback>
      </mc:AlternateContent>
      <p:pic>
        <p:nvPicPr>
          <p:cNvPr id="16" name="Picture 15">
            <a:extLst>
              <a:ext uri="{FF2B5EF4-FFF2-40B4-BE49-F238E27FC236}">
                <a16:creationId xmlns:a16="http://schemas.microsoft.com/office/drawing/2014/main" id="{D3C2FF99-230E-493C-93B6-818BE3AD20C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65085" y="3474341"/>
            <a:ext cx="2743200" cy="2743200"/>
          </a:xfrm>
          <a:prstGeom prst="rect">
            <a:avLst/>
          </a:prstGeom>
        </p:spPr>
      </p:pic>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A7C7C4C9-BE0E-4CDC-885D-8E73417D1036}"/>
                  </a:ext>
                </a:extLst>
              </p:cNvPr>
              <p:cNvSpPr txBox="1"/>
              <p:nvPr/>
            </p:nvSpPr>
            <p:spPr>
              <a:xfrm>
                <a:off x="628650" y="4278549"/>
                <a:ext cx="4009611" cy="1938992"/>
              </a:xfrm>
              <a:prstGeom prst="rect">
                <a:avLst/>
              </a:prstGeom>
              <a:noFill/>
            </p:spPr>
            <p:txBody>
              <a:bodyPr wrap="square" rtlCol="0">
                <a:spAutoFit/>
              </a:bodyPr>
              <a:lstStyle/>
              <a:p>
                <a:r>
                  <a:rPr lang="es-419" sz="2000" dirty="0"/>
                  <a:t>Algoritmo de Simulación:</a:t>
                </a:r>
              </a:p>
              <a:p>
                <a:pPr marL="342900" indent="-342900">
                  <a:buFont typeface="+mj-lt"/>
                  <a:buAutoNum type="arabicPeriod"/>
                </a:pPr>
                <a:r>
                  <a:rPr lang="es-419" sz="2000" dirty="0"/>
                  <a:t>Hacer </a:t>
                </a:r>
                <a14:m>
                  <m:oMath xmlns:m="http://schemas.openxmlformats.org/officeDocument/2006/math">
                    <m:r>
                      <a:rPr lang="es-419" sz="2000" b="0" i="1" smtClean="0">
                        <a:latin typeface="Cambria Math" panose="02040503050406030204" pitchFamily="18" charset="0"/>
                      </a:rPr>
                      <m:t>𝑋</m:t>
                    </m:r>
                    <m:r>
                      <a:rPr lang="es-419" sz="2000" b="0" i="1" smtClean="0">
                        <a:latin typeface="Cambria Math" panose="02040503050406030204" pitchFamily="18" charset="0"/>
                      </a:rPr>
                      <m:t>=∅</m:t>
                    </m:r>
                  </m:oMath>
                </a14:m>
                <a:endParaRPr lang="es-419" sz="2000" b="0" dirty="0"/>
              </a:p>
              <a:p>
                <a:pPr marL="342900" indent="-342900">
                  <a:buFont typeface="+mj-lt"/>
                  <a:buAutoNum type="arabicPeriod"/>
                </a:pPr>
                <a:r>
                  <a:rPr lang="es-419" sz="2000" dirty="0"/>
                  <a:t>Generar </a:t>
                </a:r>
                <a14:m>
                  <m:oMath xmlns:m="http://schemas.openxmlformats.org/officeDocument/2006/math">
                    <m:r>
                      <a:rPr lang="es-419" sz="2000" b="0" i="1" smtClean="0">
                        <a:latin typeface="Cambria Math" panose="02040503050406030204" pitchFamily="18" charset="0"/>
                      </a:rPr>
                      <m:t>𝑁</m:t>
                    </m:r>
                    <m:r>
                      <a:rPr lang="es-419" sz="2000" b="0" i="1" smtClean="0">
                        <a:latin typeface="Cambria Math" panose="02040503050406030204" pitchFamily="18" charset="0"/>
                      </a:rPr>
                      <m:t>~</m:t>
                    </m:r>
                    <m:r>
                      <a:rPr lang="es-419" sz="2000" b="0" i="1" smtClean="0">
                        <a:latin typeface="Cambria Math" panose="02040503050406030204" pitchFamily="18" charset="0"/>
                      </a:rPr>
                      <m:t>𝑃𝑜𝑖𝑠𝑠𝑜𝑛</m:t>
                    </m:r>
                    <m:d>
                      <m:dPr>
                        <m:begChr m:val="["/>
                        <m:endChr m:val="]"/>
                        <m:ctrlPr>
                          <a:rPr lang="es-419" sz="2000" b="0" i="1" smtClean="0">
                            <a:latin typeface="Cambria Math" panose="02040503050406030204" pitchFamily="18" charset="0"/>
                          </a:rPr>
                        </m:ctrlPr>
                      </m:dPr>
                      <m:e>
                        <m:r>
                          <a:rPr lang="es-419" sz="2000" b="0" i="1" smtClean="0">
                            <a:latin typeface="Cambria Math" panose="02040503050406030204" pitchFamily="18" charset="0"/>
                          </a:rPr>
                          <m:t>𝜃</m:t>
                        </m:r>
                        <m:d>
                          <m:dPr>
                            <m:ctrlPr>
                              <a:rPr lang="es-419" sz="2000" b="0" i="1" smtClean="0">
                                <a:latin typeface="Cambria Math" panose="02040503050406030204" pitchFamily="18" charset="0"/>
                              </a:rPr>
                            </m:ctrlPr>
                          </m:dPr>
                          <m:e>
                            <m:r>
                              <a:rPr lang="es-419" sz="2000" b="0" i="1" smtClean="0">
                                <a:latin typeface="Cambria Math" panose="02040503050406030204" pitchFamily="18" charset="0"/>
                              </a:rPr>
                              <m:t>𝐴</m:t>
                            </m:r>
                          </m:e>
                        </m:d>
                      </m:e>
                    </m:d>
                  </m:oMath>
                </a14:m>
                <a:endParaRPr lang="es-419" sz="2000" b="0" dirty="0"/>
              </a:p>
              <a:p>
                <a:pPr marL="342900" indent="-342900">
                  <a:buFont typeface="+mj-lt"/>
                  <a:buAutoNum type="arabicPeriod"/>
                </a:pPr>
                <a:r>
                  <a:rPr lang="es-419" sz="2000" dirty="0"/>
                  <a:t>Generar un objeto típico </a:t>
                </a:r>
                <a14:m>
                  <m:oMath xmlns:m="http://schemas.openxmlformats.org/officeDocument/2006/math">
                    <m:r>
                      <a:rPr lang="es-419" sz="2000" b="0" i="1" smtClean="0">
                        <a:latin typeface="Cambria Math" panose="02040503050406030204" pitchFamily="18" charset="0"/>
                      </a:rPr>
                      <m:t>𝐴</m:t>
                    </m:r>
                  </m:oMath>
                </a14:m>
                <a:endParaRPr lang="es-419" sz="2000" b="0" dirty="0"/>
              </a:p>
              <a:p>
                <a:pPr marL="342900" indent="-342900">
                  <a:buFont typeface="+mj-lt"/>
                  <a:buAutoNum type="arabicPeriod"/>
                </a:pPr>
                <a:r>
                  <a:rPr lang="es-419" sz="2000" dirty="0"/>
                  <a:t>Hacer </a:t>
                </a:r>
                <a14:m>
                  <m:oMath xmlns:m="http://schemas.openxmlformats.org/officeDocument/2006/math">
                    <m:r>
                      <a:rPr lang="es-419" sz="2000" b="0" i="1" smtClean="0">
                        <a:latin typeface="Cambria Math" panose="02040503050406030204" pitchFamily="18" charset="0"/>
                      </a:rPr>
                      <m:t>𝑋</m:t>
                    </m:r>
                    <m:r>
                      <a:rPr lang="es-419" sz="2000" b="0" i="1" smtClean="0">
                        <a:latin typeface="Cambria Math" panose="02040503050406030204" pitchFamily="18" charset="0"/>
                      </a:rPr>
                      <m:t>=</m:t>
                    </m:r>
                    <m:r>
                      <a:rPr lang="es-419" sz="2000" b="0" i="1" smtClean="0">
                        <a:latin typeface="Cambria Math" panose="02040503050406030204" pitchFamily="18" charset="0"/>
                      </a:rPr>
                      <m:t>𝑋</m:t>
                    </m:r>
                    <m:r>
                      <a:rPr lang="es-419" sz="2000" b="0" i="1" smtClean="0">
                        <a:latin typeface="Cambria Math" panose="02040503050406030204" pitchFamily="18" charset="0"/>
                        <a:ea typeface="Cambria Math" panose="02040503050406030204" pitchFamily="18" charset="0"/>
                      </a:rPr>
                      <m:t>⋃</m:t>
                    </m:r>
                    <m:r>
                      <a:rPr lang="es-419" sz="2000" b="0" i="1" smtClean="0">
                        <a:latin typeface="Cambria Math" panose="02040503050406030204" pitchFamily="18" charset="0"/>
                        <a:ea typeface="Cambria Math" panose="02040503050406030204" pitchFamily="18" charset="0"/>
                      </a:rPr>
                      <m:t>𝐴</m:t>
                    </m:r>
                  </m:oMath>
                </a14:m>
                <a:r>
                  <a:rPr lang="en-US" sz="2000" dirty="0"/>
                  <a:t>, </a:t>
                </a:r>
                <a14:m>
                  <m:oMath xmlns:m="http://schemas.openxmlformats.org/officeDocument/2006/math">
                    <m:r>
                      <a:rPr lang="es-419" sz="2000" b="0" i="1" smtClean="0">
                        <a:latin typeface="Cambria Math" panose="02040503050406030204" pitchFamily="18" charset="0"/>
                      </a:rPr>
                      <m:t>𝑁</m:t>
                    </m:r>
                    <m:r>
                      <a:rPr lang="es-419" sz="2000" b="0" i="1" smtClean="0">
                        <a:latin typeface="Cambria Math" panose="02040503050406030204" pitchFamily="18" charset="0"/>
                      </a:rPr>
                      <m:t>=</m:t>
                    </m:r>
                    <m:r>
                      <a:rPr lang="es-419" sz="2000" b="0" i="1" smtClean="0">
                        <a:latin typeface="Cambria Math" panose="02040503050406030204" pitchFamily="18" charset="0"/>
                      </a:rPr>
                      <m:t>𝑁</m:t>
                    </m:r>
                    <m:r>
                      <a:rPr lang="es-419" sz="2000" b="0" i="1" smtClean="0">
                        <a:latin typeface="Cambria Math" panose="02040503050406030204" pitchFamily="18" charset="0"/>
                      </a:rPr>
                      <m:t>−1</m:t>
                    </m:r>
                  </m:oMath>
                </a14:m>
                <a:r>
                  <a:rPr lang="en-US" sz="2000" dirty="0"/>
                  <a:t>, e </a:t>
                </a:r>
                <a:r>
                  <a:rPr lang="en-US" sz="2000" dirty="0" err="1"/>
                  <a:t>ir</a:t>
                </a:r>
                <a:r>
                  <a:rPr lang="en-US" sz="2000" dirty="0"/>
                  <a:t> al </a:t>
                </a:r>
                <a:r>
                  <a:rPr lang="en-US" sz="2000" dirty="0" err="1"/>
                  <a:t>paso</a:t>
                </a:r>
                <a:r>
                  <a:rPr lang="en-US" sz="2000" dirty="0"/>
                  <a:t> 3.</a:t>
                </a:r>
              </a:p>
            </p:txBody>
          </p:sp>
        </mc:Choice>
        <mc:Fallback xmlns="">
          <p:sp>
            <p:nvSpPr>
              <p:cNvPr id="3" name="TextBox 2">
                <a:extLst>
                  <a:ext uri="{FF2B5EF4-FFF2-40B4-BE49-F238E27FC236}">
                    <a16:creationId xmlns:a16="http://schemas.microsoft.com/office/drawing/2014/main" id="{A7C7C4C9-BE0E-4CDC-885D-8E73417D1036}"/>
                  </a:ext>
                </a:extLst>
              </p:cNvPr>
              <p:cNvSpPr txBox="1">
                <a:spLocks noRot="1" noChangeAspect="1" noMove="1" noResize="1" noEditPoints="1" noAdjustHandles="1" noChangeArrowheads="1" noChangeShapeType="1" noTextEdit="1"/>
              </p:cNvSpPr>
              <p:nvPr/>
            </p:nvSpPr>
            <p:spPr>
              <a:xfrm>
                <a:off x="628650" y="4278549"/>
                <a:ext cx="4009611" cy="1938992"/>
              </a:xfrm>
              <a:prstGeom prst="rect">
                <a:avLst/>
              </a:prstGeom>
              <a:blipFill>
                <a:blip r:embed="rId5"/>
                <a:stretch>
                  <a:fillRect l="-1672" t="-1887" r="-152" b="-4717"/>
                </a:stretch>
              </a:blipFill>
            </p:spPr>
            <p:txBody>
              <a:bodyPr/>
              <a:lstStyle/>
              <a:p>
                <a:r>
                  <a:rPr lang="en-US">
                    <a:noFill/>
                  </a:rPr>
                  <a:t> </a:t>
                </a:r>
              </a:p>
            </p:txBody>
          </p:sp>
        </mc:Fallback>
      </mc:AlternateContent>
    </p:spTree>
    <p:extLst>
      <p:ext uri="{BB962C8B-B14F-4D97-AF65-F5344CB8AC3E}">
        <p14:creationId xmlns:p14="http://schemas.microsoft.com/office/powerpoint/2010/main" val="47909324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655F4-457C-4961-806D-14E085250228}"/>
              </a:ext>
            </a:extLst>
          </p:cNvPr>
          <p:cNvSpPr>
            <a:spLocks noGrp="1"/>
          </p:cNvSpPr>
          <p:nvPr>
            <p:ph type="title"/>
          </p:nvPr>
        </p:nvSpPr>
        <p:spPr/>
        <p:txBody>
          <a:bodyPr/>
          <a:lstStyle/>
          <a:p>
            <a:r>
              <a:rPr lang="es-419" dirty="0"/>
              <a:t>Procesos Puntuales</a:t>
            </a:r>
            <a:endParaRPr lang="en-US" dirty="0"/>
          </a:p>
        </p:txBody>
      </p:sp>
      <p:pic>
        <p:nvPicPr>
          <p:cNvPr id="5" name="Content Placeholder 4">
            <a:extLst>
              <a:ext uri="{FF2B5EF4-FFF2-40B4-BE49-F238E27FC236}">
                <a16:creationId xmlns:a16="http://schemas.microsoft.com/office/drawing/2014/main" id="{EADE3901-7FD3-44FD-9985-B95964605918}"/>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00800" y="3703238"/>
            <a:ext cx="2743200" cy="2278966"/>
          </a:xfrm>
        </p:spPr>
      </p:pic>
      <p:pic>
        <p:nvPicPr>
          <p:cNvPr id="7" name="Graphic 6">
            <a:extLst>
              <a:ext uri="{FF2B5EF4-FFF2-40B4-BE49-F238E27FC236}">
                <a16:creationId xmlns:a16="http://schemas.microsoft.com/office/drawing/2014/main" id="{EDFC93A0-00DA-4A42-9505-68993A4837D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0" y="3703238"/>
            <a:ext cx="2743200" cy="2278966"/>
          </a:xfrm>
          <a:prstGeom prst="rect">
            <a:avLst/>
          </a:prstGeom>
        </p:spPr>
      </p:pic>
      <p:pic>
        <p:nvPicPr>
          <p:cNvPr id="9" name="Graphic 8">
            <a:extLst>
              <a:ext uri="{FF2B5EF4-FFF2-40B4-BE49-F238E27FC236}">
                <a16:creationId xmlns:a16="http://schemas.microsoft.com/office/drawing/2014/main" id="{6FB0A00C-A18B-446C-9EF0-3CF383121E7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200400" y="3703238"/>
            <a:ext cx="2743200" cy="2278966"/>
          </a:xfrm>
          <a:prstGeom prst="rect">
            <a:avLst/>
          </a:prstGeom>
        </p:spPr>
      </p:pic>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33C4C9A3-4D68-4F86-9C22-EDA222BBB242}"/>
                  </a:ext>
                </a:extLst>
              </p:cNvPr>
              <p:cNvSpPr txBox="1"/>
              <p:nvPr/>
            </p:nvSpPr>
            <p:spPr>
              <a:xfrm>
                <a:off x="879579" y="2160662"/>
                <a:ext cx="4919232" cy="71756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419" sz="2400" b="0" i="1" smtClean="0">
                          <a:latin typeface="Cambria Math" panose="02040503050406030204" pitchFamily="18" charset="0"/>
                        </a:rPr>
                        <m:t>𝑃</m:t>
                      </m:r>
                      <m:d>
                        <m:dPr>
                          <m:begChr m:val="{"/>
                          <m:endChr m:val="}"/>
                          <m:ctrlPr>
                            <a:rPr lang="es-419" sz="2400" b="0" i="1" smtClean="0">
                              <a:latin typeface="Cambria Math" panose="02040503050406030204" pitchFamily="18" charset="0"/>
                            </a:rPr>
                          </m:ctrlPr>
                        </m:dPr>
                        <m:e>
                          <m:r>
                            <a:rPr lang="es-419" sz="2400" b="0" i="1" smtClean="0">
                              <a:latin typeface="Cambria Math" panose="02040503050406030204" pitchFamily="18" charset="0"/>
                            </a:rPr>
                            <m:t>𝑁</m:t>
                          </m:r>
                          <m:d>
                            <m:dPr>
                              <m:ctrlPr>
                                <a:rPr lang="es-419" sz="2400" b="0" i="1" smtClean="0">
                                  <a:latin typeface="Cambria Math" panose="02040503050406030204" pitchFamily="18" charset="0"/>
                                </a:rPr>
                              </m:ctrlPr>
                            </m:dPr>
                            <m:e>
                              <m:r>
                                <a:rPr lang="es-419" sz="2400" b="0" i="1" smtClean="0">
                                  <a:latin typeface="Cambria Math" panose="02040503050406030204" pitchFamily="18" charset="0"/>
                                </a:rPr>
                                <m:t>𝐴</m:t>
                              </m:r>
                            </m:e>
                          </m:d>
                          <m:r>
                            <a:rPr lang="es-419" sz="2400" b="0" i="1" smtClean="0">
                              <a:latin typeface="Cambria Math" panose="02040503050406030204" pitchFamily="18" charset="0"/>
                            </a:rPr>
                            <m:t>=</m:t>
                          </m:r>
                          <m:r>
                            <a:rPr lang="es-419" sz="2400" b="0" i="1" smtClean="0">
                              <a:latin typeface="Cambria Math" panose="02040503050406030204" pitchFamily="18" charset="0"/>
                            </a:rPr>
                            <m:t>𝑛</m:t>
                          </m:r>
                        </m:e>
                      </m:d>
                      <m:r>
                        <a:rPr lang="es-419" sz="2400" b="0" i="1" smtClean="0">
                          <a:latin typeface="Cambria Math" panose="02040503050406030204" pitchFamily="18" charset="0"/>
                        </a:rPr>
                        <m:t>=</m:t>
                      </m:r>
                      <m:func>
                        <m:funcPr>
                          <m:ctrlPr>
                            <a:rPr lang="es-419" sz="2400" b="0" i="1" smtClean="0">
                              <a:latin typeface="Cambria Math" panose="02040503050406030204" pitchFamily="18" charset="0"/>
                            </a:rPr>
                          </m:ctrlPr>
                        </m:funcPr>
                        <m:fName>
                          <m:r>
                            <m:rPr>
                              <m:sty m:val="p"/>
                            </m:rPr>
                            <a:rPr lang="es-419" sz="2400" b="0" i="0" smtClean="0">
                              <a:latin typeface="Cambria Math" panose="02040503050406030204" pitchFamily="18" charset="0"/>
                            </a:rPr>
                            <m:t>exp</m:t>
                          </m:r>
                        </m:fName>
                        <m:e>
                          <m:d>
                            <m:dPr>
                              <m:begChr m:val="{"/>
                              <m:endChr m:val="}"/>
                              <m:ctrlPr>
                                <a:rPr lang="es-419" sz="2400" b="0" i="1" smtClean="0">
                                  <a:latin typeface="Cambria Math" panose="02040503050406030204" pitchFamily="18" charset="0"/>
                                </a:rPr>
                              </m:ctrlPr>
                            </m:dPr>
                            <m:e>
                              <m:r>
                                <a:rPr lang="es-419" sz="2400" b="0" i="1" smtClean="0">
                                  <a:latin typeface="Cambria Math" panose="02040503050406030204" pitchFamily="18" charset="0"/>
                                </a:rPr>
                                <m:t>−</m:t>
                              </m:r>
                              <m:r>
                                <a:rPr lang="es-419" sz="2400" b="0" i="1" smtClean="0">
                                  <a:latin typeface="Cambria Math" panose="02040503050406030204" pitchFamily="18" charset="0"/>
                                </a:rPr>
                                <m:t>𝜆</m:t>
                              </m:r>
                              <m:d>
                                <m:dPr>
                                  <m:begChr m:val="‖"/>
                                  <m:endChr m:val="‖"/>
                                  <m:ctrlPr>
                                    <a:rPr lang="es-419" sz="2400" b="0" i="1" smtClean="0">
                                      <a:latin typeface="Cambria Math" panose="02040503050406030204" pitchFamily="18" charset="0"/>
                                    </a:rPr>
                                  </m:ctrlPr>
                                </m:dPr>
                                <m:e>
                                  <m:r>
                                    <a:rPr lang="es-419" sz="2400" b="0" i="1" smtClean="0">
                                      <a:latin typeface="Cambria Math" panose="02040503050406030204" pitchFamily="18" charset="0"/>
                                    </a:rPr>
                                    <m:t>𝐴</m:t>
                                  </m:r>
                                </m:e>
                              </m:d>
                            </m:e>
                          </m:d>
                        </m:e>
                      </m:func>
                      <m:f>
                        <m:fPr>
                          <m:ctrlPr>
                            <a:rPr lang="es-419" sz="2400" b="0" i="1" smtClean="0">
                              <a:latin typeface="Cambria Math" panose="02040503050406030204" pitchFamily="18" charset="0"/>
                            </a:rPr>
                          </m:ctrlPr>
                        </m:fPr>
                        <m:num>
                          <m:sSup>
                            <m:sSupPr>
                              <m:ctrlPr>
                                <a:rPr lang="es-419" sz="2400" b="0" i="1" smtClean="0">
                                  <a:latin typeface="Cambria Math" panose="02040503050406030204" pitchFamily="18" charset="0"/>
                                </a:rPr>
                              </m:ctrlPr>
                            </m:sSupPr>
                            <m:e>
                              <m:d>
                                <m:dPr>
                                  <m:begChr m:val="["/>
                                  <m:endChr m:val="]"/>
                                  <m:ctrlPr>
                                    <a:rPr lang="es-419" sz="2400" b="0" i="1" smtClean="0">
                                      <a:latin typeface="Cambria Math" panose="02040503050406030204" pitchFamily="18" charset="0"/>
                                    </a:rPr>
                                  </m:ctrlPr>
                                </m:dPr>
                                <m:e>
                                  <m:r>
                                    <a:rPr lang="es-419" sz="2400" b="0" i="1" smtClean="0">
                                      <a:latin typeface="Cambria Math" panose="02040503050406030204" pitchFamily="18" charset="0"/>
                                    </a:rPr>
                                    <m:t>𝜆</m:t>
                                  </m:r>
                                  <m:d>
                                    <m:dPr>
                                      <m:begChr m:val="‖"/>
                                      <m:endChr m:val="‖"/>
                                      <m:ctrlPr>
                                        <a:rPr lang="es-419" sz="2400" b="0" i="1" smtClean="0">
                                          <a:latin typeface="Cambria Math" panose="02040503050406030204" pitchFamily="18" charset="0"/>
                                        </a:rPr>
                                      </m:ctrlPr>
                                    </m:dPr>
                                    <m:e>
                                      <m:r>
                                        <a:rPr lang="es-419" sz="2400" b="0" i="1" smtClean="0">
                                          <a:latin typeface="Cambria Math" panose="02040503050406030204" pitchFamily="18" charset="0"/>
                                        </a:rPr>
                                        <m:t>𝐴</m:t>
                                      </m:r>
                                    </m:e>
                                  </m:d>
                                </m:e>
                              </m:d>
                            </m:e>
                            <m:sup>
                              <m:r>
                                <a:rPr lang="es-419" sz="2400" b="0" i="1" smtClean="0">
                                  <a:latin typeface="Cambria Math" panose="02040503050406030204" pitchFamily="18" charset="0"/>
                                </a:rPr>
                                <m:t>𝑛</m:t>
                              </m:r>
                            </m:sup>
                          </m:sSup>
                        </m:num>
                        <m:den>
                          <m:r>
                            <a:rPr lang="es-419" sz="2400" b="0" i="1" smtClean="0">
                              <a:latin typeface="Cambria Math" panose="02040503050406030204" pitchFamily="18" charset="0"/>
                            </a:rPr>
                            <m:t>𝑛</m:t>
                          </m:r>
                          <m:r>
                            <a:rPr lang="es-419" sz="2400" b="0" i="1" smtClean="0">
                              <a:latin typeface="Cambria Math" panose="02040503050406030204" pitchFamily="18" charset="0"/>
                            </a:rPr>
                            <m:t>!</m:t>
                          </m:r>
                        </m:den>
                      </m:f>
                    </m:oMath>
                  </m:oMathPara>
                </a14:m>
                <a:endParaRPr lang="en-US" sz="2400" dirty="0"/>
              </a:p>
            </p:txBody>
          </p:sp>
        </mc:Choice>
        <mc:Fallback xmlns="">
          <p:sp>
            <p:nvSpPr>
              <p:cNvPr id="10" name="TextBox 9">
                <a:extLst>
                  <a:ext uri="{FF2B5EF4-FFF2-40B4-BE49-F238E27FC236}">
                    <a16:creationId xmlns:a16="http://schemas.microsoft.com/office/drawing/2014/main" id="{33C4C9A3-4D68-4F86-9C22-EDA222BBB242}"/>
                  </a:ext>
                </a:extLst>
              </p:cNvPr>
              <p:cNvSpPr txBox="1">
                <a:spLocks noRot="1" noChangeAspect="1" noMove="1" noResize="1" noEditPoints="1" noAdjustHandles="1" noChangeArrowheads="1" noChangeShapeType="1" noTextEdit="1"/>
              </p:cNvSpPr>
              <p:nvPr/>
            </p:nvSpPr>
            <p:spPr>
              <a:xfrm>
                <a:off x="879579" y="2160662"/>
                <a:ext cx="4919232" cy="717569"/>
              </a:xfrm>
              <a:prstGeom prst="rect">
                <a:avLst/>
              </a:prstGeom>
              <a:blipFill>
                <a:blip r:embed="rId8"/>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45162170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AB4A2-0F17-4355-AC19-818C13CAE891}"/>
              </a:ext>
            </a:extLst>
          </p:cNvPr>
          <p:cNvSpPr>
            <a:spLocks noGrp="1"/>
          </p:cNvSpPr>
          <p:nvPr>
            <p:ph type="title"/>
          </p:nvPr>
        </p:nvSpPr>
        <p:spPr/>
        <p:txBody>
          <a:bodyPr/>
          <a:lstStyle/>
          <a:p>
            <a:r>
              <a:rPr lang="es-419" dirty="0"/>
              <a:t>Estadística de datos Orientados</a:t>
            </a:r>
            <a:endParaRPr lang="en-US" dirty="0"/>
          </a:p>
        </p:txBody>
      </p:sp>
      <p:pic>
        <p:nvPicPr>
          <p:cNvPr id="9" name="Content Placeholder 8">
            <a:extLst>
              <a:ext uri="{FF2B5EF4-FFF2-40B4-BE49-F238E27FC236}">
                <a16:creationId xmlns:a16="http://schemas.microsoft.com/office/drawing/2014/main" id="{C33C0547-8C6C-4DBA-80E2-E8F056B14E62}"/>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691270" y="2357245"/>
            <a:ext cx="3988904" cy="4500755"/>
          </a:xfrm>
        </p:spPr>
      </p:pic>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7380EDD0-B3CD-459B-BDF3-6A71E470AC6F}"/>
                  </a:ext>
                </a:extLst>
              </p:cNvPr>
              <p:cNvSpPr txBox="1"/>
              <p:nvPr/>
            </p:nvSpPr>
            <p:spPr>
              <a:xfrm>
                <a:off x="681659" y="2357245"/>
                <a:ext cx="257750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419" sz="2400" b="0" i="1" smtClean="0">
                              <a:latin typeface="Cambria Math" panose="02040503050406030204" pitchFamily="18" charset="0"/>
                            </a:rPr>
                          </m:ctrlPr>
                        </m:sSubPr>
                        <m:e>
                          <m:r>
                            <a:rPr lang="es-419" sz="2400" b="0" i="1" smtClean="0">
                              <a:latin typeface="Cambria Math" panose="02040503050406030204" pitchFamily="18" charset="0"/>
                            </a:rPr>
                            <m:t>𝐹</m:t>
                          </m:r>
                        </m:e>
                        <m:sub>
                          <m:r>
                            <a:rPr lang="es-419" sz="2400" b="0" i="1" smtClean="0">
                              <a:latin typeface="Cambria Math" panose="02040503050406030204" pitchFamily="18" charset="0"/>
                            </a:rPr>
                            <m:t>𝑋</m:t>
                          </m:r>
                        </m:sub>
                      </m:sSub>
                      <m:d>
                        <m:dPr>
                          <m:ctrlPr>
                            <a:rPr lang="es-419" sz="2400" b="0" i="1" smtClean="0">
                              <a:latin typeface="Cambria Math" panose="02040503050406030204" pitchFamily="18" charset="0"/>
                            </a:rPr>
                          </m:ctrlPr>
                        </m:dPr>
                        <m:e>
                          <m:r>
                            <a:rPr lang="es-419" sz="2400" b="0" i="1" smtClean="0">
                              <a:latin typeface="Cambria Math" panose="02040503050406030204" pitchFamily="18" charset="0"/>
                            </a:rPr>
                            <m:t>𝑥</m:t>
                          </m:r>
                        </m:e>
                      </m:d>
                      <m:r>
                        <a:rPr lang="es-419" sz="2400" b="0" i="1" smtClean="0">
                          <a:latin typeface="Cambria Math" panose="02040503050406030204" pitchFamily="18" charset="0"/>
                        </a:rPr>
                        <m:t>=</m:t>
                      </m:r>
                      <m:sSub>
                        <m:sSubPr>
                          <m:ctrlPr>
                            <a:rPr lang="es-419" sz="2400" b="0" i="1" smtClean="0">
                              <a:latin typeface="Cambria Math" panose="02040503050406030204" pitchFamily="18" charset="0"/>
                            </a:rPr>
                          </m:ctrlPr>
                        </m:sSubPr>
                        <m:e>
                          <m:r>
                            <a:rPr lang="es-419" sz="2400" b="0" i="1" smtClean="0">
                              <a:latin typeface="Cambria Math" panose="02040503050406030204" pitchFamily="18" charset="0"/>
                            </a:rPr>
                            <m:t>𝑃</m:t>
                          </m:r>
                        </m:e>
                        <m:sub>
                          <m:r>
                            <a:rPr lang="es-419" sz="2400" b="0" i="1" smtClean="0">
                              <a:latin typeface="Cambria Math" panose="02040503050406030204" pitchFamily="18" charset="0"/>
                            </a:rPr>
                            <m:t>𝑋</m:t>
                          </m:r>
                        </m:sub>
                      </m:sSub>
                      <m:d>
                        <m:dPr>
                          <m:ctrlPr>
                            <a:rPr lang="es-419" sz="2400" b="0" i="1" smtClean="0">
                              <a:latin typeface="Cambria Math" panose="02040503050406030204" pitchFamily="18" charset="0"/>
                            </a:rPr>
                          </m:ctrlPr>
                        </m:dPr>
                        <m:e>
                          <m:r>
                            <a:rPr lang="es-419" sz="2400" b="0" i="1" smtClean="0">
                              <a:latin typeface="Cambria Math" panose="02040503050406030204" pitchFamily="18" charset="0"/>
                            </a:rPr>
                            <m:t>𝑋</m:t>
                          </m:r>
                          <m:r>
                            <a:rPr lang="es-419" sz="2400" b="0" i="1" smtClean="0">
                              <a:latin typeface="Cambria Math" panose="02040503050406030204" pitchFamily="18" charset="0"/>
                            </a:rPr>
                            <m:t>≤</m:t>
                          </m:r>
                          <m:r>
                            <a:rPr lang="es-419" sz="2400" b="0" i="1" smtClean="0">
                              <a:latin typeface="Cambria Math" panose="02040503050406030204" pitchFamily="18" charset="0"/>
                            </a:rPr>
                            <m:t>𝑥</m:t>
                          </m:r>
                        </m:e>
                      </m:d>
                    </m:oMath>
                  </m:oMathPara>
                </a14:m>
                <a:endParaRPr lang="en-US" dirty="0"/>
              </a:p>
            </p:txBody>
          </p:sp>
        </mc:Choice>
        <mc:Fallback xmlns="">
          <p:sp>
            <p:nvSpPr>
              <p:cNvPr id="10" name="TextBox 9">
                <a:extLst>
                  <a:ext uri="{FF2B5EF4-FFF2-40B4-BE49-F238E27FC236}">
                    <a16:creationId xmlns:a16="http://schemas.microsoft.com/office/drawing/2014/main" id="{7380EDD0-B3CD-459B-BDF3-6A71E470AC6F}"/>
                  </a:ext>
                </a:extLst>
              </p:cNvPr>
              <p:cNvSpPr txBox="1">
                <a:spLocks noRot="1" noChangeAspect="1" noMove="1" noResize="1" noEditPoints="1" noAdjustHandles="1" noChangeArrowheads="1" noChangeShapeType="1" noTextEdit="1"/>
              </p:cNvSpPr>
              <p:nvPr/>
            </p:nvSpPr>
            <p:spPr>
              <a:xfrm>
                <a:off x="681659" y="2357245"/>
                <a:ext cx="2577500" cy="369332"/>
              </a:xfrm>
              <a:prstGeom prst="rect">
                <a:avLst/>
              </a:prstGeom>
              <a:blipFill>
                <a:blip r:embed="rId4"/>
                <a:stretch>
                  <a:fillRect l="-2364" b="-15000"/>
                </a:stretch>
              </a:blipFill>
            </p:spPr>
            <p:txBody>
              <a:bodyPr/>
              <a:lstStyle/>
              <a:p>
                <a:r>
                  <a:rPr lang="en-US">
                    <a:noFill/>
                  </a:rPr>
                  <a:t> </a:t>
                </a:r>
              </a:p>
            </p:txBody>
          </p:sp>
        </mc:Fallback>
      </mc:AlternateContent>
    </p:spTree>
    <p:extLst>
      <p:ext uri="{BB962C8B-B14F-4D97-AF65-F5344CB8AC3E}">
        <p14:creationId xmlns:p14="http://schemas.microsoft.com/office/powerpoint/2010/main" val="9359915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280</TotalTime>
  <Words>884</Words>
  <Application>Microsoft Office PowerPoint</Application>
  <PresentationFormat>On-screen Show (4:3)</PresentationFormat>
  <Paragraphs>126</Paragraphs>
  <Slides>29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Calibri</vt:lpstr>
      <vt:lpstr>Calibri Light</vt:lpstr>
      <vt:lpstr>Cambria Math</vt:lpstr>
      <vt:lpstr>Times New Roman</vt:lpstr>
      <vt:lpstr>Office Theme</vt:lpstr>
      <vt:lpstr>Modelos basados en cópulas para la simulación estocástica conjunta de propiedades de redes de fracturas discretas en medios porosos fracturados</vt:lpstr>
      <vt:lpstr>Contenido</vt:lpstr>
      <vt:lpstr>Objetivos</vt:lpstr>
      <vt:lpstr>Modelación Geológica-Petrofísica</vt:lpstr>
      <vt:lpstr>Antecedentes</vt:lpstr>
      <vt:lpstr>Modelos Booleanos</vt:lpstr>
      <vt:lpstr>Modelos Booleanos</vt:lpstr>
      <vt:lpstr>Procesos Puntuales</vt:lpstr>
      <vt:lpstr>Estadística de datos Orientados</vt:lpstr>
      <vt:lpstr>Función de distribución empírica</vt:lpstr>
      <vt:lpstr>Aproximación vs Interpolación</vt:lpstr>
      <vt:lpstr>Variables orientadas</vt:lpstr>
      <vt:lpstr>Modelado de la dependencia</vt:lpstr>
      <vt:lpstr>¿Regresión?</vt:lpstr>
      <vt:lpstr>Cópula</vt:lpstr>
      <vt:lpstr>Cópulas. Teorema de Sklar</vt:lpstr>
      <vt:lpstr>Cópulas. Teorema de Sklar</vt:lpstr>
      <vt:lpstr>Copula empírica</vt:lpstr>
      <vt:lpstr>Copula theory. Bernstein copula</vt:lpstr>
      <vt:lpstr>Cópulas</vt:lpstr>
      <vt:lpstr>Cópulas. Algoritmo de simulación</vt:lpstr>
      <vt:lpstr>Metodología</vt:lpstr>
      <vt:lpstr>Metodología</vt:lpstr>
      <vt:lpstr>Red de Fracturas Discretas</vt:lpstr>
      <vt:lpstr>Red de Fracturas Discretas</vt:lpstr>
      <vt:lpstr>Red de Fracturas Discretas</vt:lpstr>
      <vt:lpstr> Independiente     Dependediente</vt:lpstr>
      <vt:lpstr>Caso trivariado</vt:lpstr>
      <vt:lpstr>Conclusiones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Francisco Mendoza Torres</dc:creator>
  <cp:lastModifiedBy>Francisco Mendoza Torres</cp:lastModifiedBy>
  <cp:revision>39</cp:revision>
  <dcterms:created xsi:type="dcterms:W3CDTF">2017-11-29T00:20:39Z</dcterms:created>
  <dcterms:modified xsi:type="dcterms:W3CDTF">2017-11-29T05:03:34Z</dcterms:modified>
</cp:coreProperties>
</file>