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7" r:id="rId3"/>
    <p:sldId id="263" r:id="rId4"/>
    <p:sldId id="274" r:id="rId5"/>
    <p:sldId id="275" r:id="rId6"/>
    <p:sldId id="260" r:id="rId7"/>
    <p:sldId id="280" r:id="rId8"/>
    <p:sldId id="279" r:id="rId9"/>
    <p:sldId id="269" r:id="rId10"/>
    <p:sldId id="268" r:id="rId11"/>
    <p:sldId id="267" r:id="rId12"/>
    <p:sldId id="270" r:id="rId13"/>
    <p:sldId id="284" r:id="rId14"/>
    <p:sldId id="283" r:id="rId15"/>
    <p:sldId id="281" r:id="rId16"/>
    <p:sldId id="282" r:id="rId17"/>
    <p:sldId id="271" r:id="rId18"/>
    <p:sldId id="278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8672" autoAdjust="0"/>
  </p:normalViewPr>
  <p:slideViewPr>
    <p:cSldViewPr snapToGrid="0">
      <p:cViewPr varScale="1">
        <p:scale>
          <a:sx n="42" d="100"/>
          <a:sy n="42" d="100"/>
        </p:scale>
        <p:origin x="22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7FD36-526C-47A8-903E-6F930E8FD48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46C8C-08C0-4548-BD60-580352D47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Shneider</a:t>
            </a:r>
            <a:r>
              <a:rPr lang="es-419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419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Weil</a:t>
            </a:r>
            <a:r>
              <a:rPr lang="es-419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random set in a space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defined, in agreement with the usual approach of axiomatic probability, as a set-valued random variable, that is, as a measurable map from some abstract probability space into a system of subsets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endowed with a suitable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-algebra. It has turned out to be particularly tractable to assume that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locally compact space with a countable base and to consider the system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closed subsets, equipped with the topology of closed convergence and the induced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-algebra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sets.</a:t>
            </a:r>
          </a:p>
          <a:p>
            <a:endParaRPr lang="es-419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419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Lantuejoul</a:t>
            </a:r>
            <a:r>
              <a:rPr lang="es-419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stochastic model is completely specified by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probability space,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a triplet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(\omega, A, P),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Q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set of all possible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realizations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model.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set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event is a family of realizations.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P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probability measure.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measures the frequency of occurrence of each event.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basic and independent ingredients are required for the construction of a boolean model in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R^n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 set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germs,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a Poisson point process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intensity function</a:t>
            </a:r>
          </a:p>
          <a:p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(B(x), x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R^n).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ii) a family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(A(x), x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R^d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independent random non-empty compact subsets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R^n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subset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A( x)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implanted at x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its hitting functional is denoted by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13.1.1.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 model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is the union of all the objects implanted at the Poisson germs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419" dirty="0"/>
          </a:p>
          <a:p>
            <a:r>
              <a:rPr lang="es-419" dirty="0"/>
              <a:t>3 </a:t>
            </a:r>
            <a:r>
              <a:rPr lang="es-419" dirty="0" err="1"/>
              <a:t>Different</a:t>
            </a:r>
            <a:r>
              <a:rPr lang="es-419" baseline="0" dirty="0"/>
              <a:t> </a:t>
            </a:r>
            <a:r>
              <a:rPr lang="es-419" baseline="0" dirty="0" err="1"/>
              <a:t>objects</a:t>
            </a:r>
            <a:r>
              <a:rPr lang="es-419" baseline="0" dirty="0"/>
              <a:t> (disk/</a:t>
            </a:r>
            <a:r>
              <a:rPr lang="es-419" baseline="0" dirty="0" err="1"/>
              <a:t>pores</a:t>
            </a:r>
            <a:r>
              <a:rPr lang="es-419" baseline="0" dirty="0"/>
              <a:t>/</a:t>
            </a:r>
            <a:r>
              <a:rPr lang="es-419" baseline="0" dirty="0" err="1"/>
              <a:t>cells</a:t>
            </a:r>
            <a:r>
              <a:rPr lang="es-419" baseline="0" dirty="0"/>
              <a:t>, </a:t>
            </a:r>
            <a:r>
              <a:rPr lang="es-419" baseline="0" dirty="0" err="1"/>
              <a:t>sinusoids</a:t>
            </a:r>
            <a:r>
              <a:rPr lang="es-419" baseline="0" dirty="0"/>
              <a:t>/</a:t>
            </a:r>
            <a:r>
              <a:rPr lang="es-419" baseline="0" dirty="0" err="1"/>
              <a:t>channels</a:t>
            </a:r>
            <a:r>
              <a:rPr lang="es-419" baseline="0" dirty="0"/>
              <a:t>, fractures/line </a:t>
            </a:r>
            <a:r>
              <a:rPr lang="es-419" baseline="0" dirty="0" err="1"/>
              <a:t>segments</a:t>
            </a:r>
            <a:r>
              <a:rPr lang="es-419" baseline="0" dirty="0"/>
              <a:t>). </a:t>
            </a:r>
            <a:r>
              <a:rPr lang="es-419" baseline="0" dirty="0" err="1"/>
              <a:t>Their</a:t>
            </a:r>
            <a:r>
              <a:rPr lang="es-419" baseline="0" dirty="0"/>
              <a:t> </a:t>
            </a:r>
            <a:r>
              <a:rPr lang="es-419" baseline="0" dirty="0" err="1"/>
              <a:t>properties</a:t>
            </a:r>
            <a:r>
              <a:rPr lang="es-419" baseline="0" dirty="0"/>
              <a:t> are </a:t>
            </a:r>
            <a:r>
              <a:rPr lang="es-419" baseline="0" dirty="0" err="1"/>
              <a:t>different</a:t>
            </a:r>
            <a:r>
              <a:rPr lang="es-419" baseline="0" dirty="0"/>
              <a:t>. </a:t>
            </a:r>
            <a:r>
              <a:rPr lang="es-419" baseline="0" dirty="0" err="1"/>
              <a:t>These</a:t>
            </a:r>
            <a:r>
              <a:rPr lang="es-419" baseline="0" dirty="0"/>
              <a:t> </a:t>
            </a:r>
            <a:r>
              <a:rPr lang="es-419" baseline="0" dirty="0" err="1"/>
              <a:t>objects</a:t>
            </a:r>
            <a:r>
              <a:rPr lang="es-419" baseline="0" dirty="0"/>
              <a:t> can </a:t>
            </a:r>
            <a:r>
              <a:rPr lang="es-419" baseline="0" dirty="0" err="1"/>
              <a:t>also</a:t>
            </a:r>
            <a:r>
              <a:rPr lang="es-419" baseline="0" dirty="0"/>
              <a:t> </a:t>
            </a:r>
            <a:r>
              <a:rPr lang="es-419" baseline="0" dirty="0" err="1"/>
              <a:t>have</a:t>
            </a:r>
            <a:r>
              <a:rPr lang="es-419" baseline="0" dirty="0"/>
              <a:t> non-</a:t>
            </a:r>
            <a:r>
              <a:rPr lang="es-419" baseline="0" dirty="0" err="1"/>
              <a:t>graphical</a:t>
            </a:r>
            <a:r>
              <a:rPr lang="es-419" baseline="0" dirty="0"/>
              <a:t> </a:t>
            </a:r>
            <a:r>
              <a:rPr lang="es-419" baseline="0" dirty="0" err="1"/>
              <a:t>characteristics</a:t>
            </a:r>
            <a:r>
              <a:rPr lang="es-419" baseline="0" dirty="0"/>
              <a:t>.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6C8C-08C0-4548-BD60-580352D47B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2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univariate</a:t>
            </a:r>
            <a:r>
              <a:rPr lang="es-419" dirty="0"/>
              <a:t> </a:t>
            </a:r>
            <a:r>
              <a:rPr lang="es-419" dirty="0" err="1"/>
              <a:t>empírical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 </a:t>
            </a:r>
            <a:r>
              <a:rPr lang="es-419" baseline="0" dirty="0" err="1"/>
              <a:t>function</a:t>
            </a:r>
            <a:r>
              <a:rPr lang="es-419" baseline="0" dirty="0"/>
              <a:t>, </a:t>
            </a:r>
            <a:r>
              <a:rPr lang="es-419" baseline="0" dirty="0" err="1"/>
              <a:t>shown</a:t>
            </a:r>
            <a:r>
              <a:rPr lang="es-419" baseline="0" dirty="0"/>
              <a:t> in </a:t>
            </a:r>
            <a:r>
              <a:rPr lang="es-419" baseline="0" dirty="0" err="1"/>
              <a:t>black</a:t>
            </a:r>
            <a:r>
              <a:rPr lang="es-419" baseline="0" dirty="0"/>
              <a:t> line </a:t>
            </a:r>
            <a:r>
              <a:rPr lang="es-419" baseline="0" dirty="0" err="1"/>
              <a:t>segments</a:t>
            </a:r>
            <a:r>
              <a:rPr lang="es-419" baseline="0" dirty="0"/>
              <a:t>, can </a:t>
            </a:r>
            <a:r>
              <a:rPr lang="es-419" baseline="0" dirty="0" err="1"/>
              <a:t>give</a:t>
            </a:r>
            <a:r>
              <a:rPr lang="es-419" baseline="0" dirty="0"/>
              <a:t> </a:t>
            </a:r>
            <a:r>
              <a:rPr lang="es-419" baseline="0" dirty="0" err="1"/>
              <a:t>an</a:t>
            </a:r>
            <a:r>
              <a:rPr lang="es-419" baseline="0" dirty="0"/>
              <a:t> idea of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multivariate</a:t>
            </a:r>
            <a:r>
              <a:rPr lang="es-419" baseline="0" dirty="0"/>
              <a:t> </a:t>
            </a:r>
            <a:r>
              <a:rPr lang="es-419" baseline="0" dirty="0" err="1"/>
              <a:t>empirical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 </a:t>
            </a:r>
            <a:r>
              <a:rPr lang="es-419" baseline="0" dirty="0" err="1"/>
              <a:t>function</a:t>
            </a:r>
            <a:r>
              <a:rPr lang="es-419" baseline="0" dirty="0"/>
              <a:t> </a:t>
            </a:r>
            <a:r>
              <a:rPr lang="es-419" baseline="0" dirty="0" err="1"/>
              <a:t>both</a:t>
            </a:r>
            <a:r>
              <a:rPr lang="es-419" baseline="0" dirty="0"/>
              <a:t> </a:t>
            </a:r>
            <a:r>
              <a:rPr lang="es-419" baseline="0" dirty="0" err="1"/>
              <a:t>theoretically</a:t>
            </a:r>
            <a:r>
              <a:rPr lang="es-419" baseline="0" dirty="0"/>
              <a:t> and </a:t>
            </a:r>
            <a:r>
              <a:rPr lang="es-419" baseline="0" dirty="0" err="1"/>
              <a:t>computationally</a:t>
            </a:r>
            <a:r>
              <a:rPr lang="es-419" baseline="0" dirty="0"/>
              <a:t>.</a:t>
            </a:r>
          </a:p>
          <a:p>
            <a:r>
              <a:rPr lang="es-419" baseline="0" dirty="0" err="1"/>
              <a:t>From</a:t>
            </a:r>
            <a:r>
              <a:rPr lang="es-419" baseline="0" dirty="0"/>
              <a:t>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computational</a:t>
            </a:r>
            <a:r>
              <a:rPr lang="es-419" baseline="0" dirty="0"/>
              <a:t> </a:t>
            </a:r>
            <a:r>
              <a:rPr lang="es-419" baseline="0" dirty="0" err="1"/>
              <a:t>point</a:t>
            </a:r>
            <a:r>
              <a:rPr lang="es-419" baseline="0" dirty="0"/>
              <a:t> of </a:t>
            </a:r>
            <a:r>
              <a:rPr lang="es-419" baseline="0" dirty="0" err="1"/>
              <a:t>view</a:t>
            </a:r>
            <a:r>
              <a:rPr lang="es-419" baseline="0" dirty="0"/>
              <a:t>,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dashed</a:t>
            </a:r>
            <a:r>
              <a:rPr lang="es-419" baseline="0" dirty="0"/>
              <a:t> </a:t>
            </a:r>
            <a:r>
              <a:rPr lang="es-419" baseline="0" dirty="0" err="1"/>
              <a:t>rectangles</a:t>
            </a:r>
            <a:r>
              <a:rPr lang="es-419" baseline="0" dirty="0"/>
              <a:t> resemble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array</a:t>
            </a:r>
            <a:r>
              <a:rPr lang="es-419" baseline="0" dirty="0"/>
              <a:t> </a:t>
            </a:r>
            <a:r>
              <a:rPr lang="es-419" baseline="0" dirty="0" err="1"/>
              <a:t>storage</a:t>
            </a:r>
            <a:r>
              <a:rPr lang="es-419" baseline="0" dirty="0"/>
              <a:t> in </a:t>
            </a:r>
            <a:r>
              <a:rPr lang="es-419" baseline="0" dirty="0" err="1"/>
              <a:t>some</a:t>
            </a:r>
            <a:r>
              <a:rPr lang="es-419" baseline="0" dirty="0"/>
              <a:t> </a:t>
            </a:r>
            <a:r>
              <a:rPr lang="es-419" baseline="0" dirty="0" err="1"/>
              <a:t>programming</a:t>
            </a:r>
            <a:r>
              <a:rPr lang="es-419" baseline="0" dirty="0"/>
              <a:t> </a:t>
            </a:r>
            <a:r>
              <a:rPr lang="es-419" baseline="0" dirty="0" err="1"/>
              <a:t>language</a:t>
            </a:r>
            <a:r>
              <a:rPr lang="es-419" baseline="0" dirty="0"/>
              <a:t>.</a:t>
            </a:r>
          </a:p>
          <a:p>
            <a:r>
              <a:rPr lang="es-419" baseline="0" dirty="0"/>
              <a:t>	</a:t>
            </a:r>
            <a:r>
              <a:rPr lang="es-419" baseline="0" dirty="0" err="1"/>
              <a:t>From</a:t>
            </a:r>
            <a:r>
              <a:rPr lang="es-419" baseline="0" dirty="0"/>
              <a:t> </a:t>
            </a:r>
            <a:r>
              <a:rPr lang="es-419" baseline="0" dirty="0" err="1"/>
              <a:t>this</a:t>
            </a:r>
            <a:r>
              <a:rPr lang="es-419" baseline="0" dirty="0"/>
              <a:t>, </a:t>
            </a:r>
            <a:r>
              <a:rPr lang="es-419" baseline="0" dirty="0" err="1"/>
              <a:t>we</a:t>
            </a:r>
            <a:r>
              <a:rPr lang="es-419" baseline="0" dirty="0"/>
              <a:t> can </a:t>
            </a:r>
            <a:r>
              <a:rPr lang="es-419" baseline="0" dirty="0" err="1"/>
              <a:t>see</a:t>
            </a:r>
            <a:r>
              <a:rPr lang="es-419" baseline="0" dirty="0"/>
              <a:t> </a:t>
            </a:r>
            <a:r>
              <a:rPr lang="es-419" baseline="0" dirty="0" err="1"/>
              <a:t>that</a:t>
            </a:r>
            <a:r>
              <a:rPr lang="es-419" baseline="0" dirty="0"/>
              <a:t> </a:t>
            </a:r>
            <a:r>
              <a:rPr lang="es-419" baseline="0" dirty="0" err="1"/>
              <a:t>denominator</a:t>
            </a:r>
            <a:r>
              <a:rPr lang="es-419" baseline="0" dirty="0"/>
              <a:t> can be </a:t>
            </a:r>
            <a:r>
              <a:rPr lang="es-419" baseline="0" dirty="0" err="1"/>
              <a:t>factored</a:t>
            </a:r>
            <a:r>
              <a:rPr lang="es-419" baseline="0" dirty="0"/>
              <a:t> </a:t>
            </a:r>
            <a:r>
              <a:rPr lang="es-419" baseline="0" dirty="0" err="1"/>
              <a:t>out</a:t>
            </a:r>
            <a:r>
              <a:rPr lang="es-419" baseline="0" dirty="0"/>
              <a:t>. </a:t>
            </a:r>
            <a:r>
              <a:rPr lang="es-419" baseline="0" dirty="0" err="1"/>
              <a:t>Procedure</a:t>
            </a:r>
            <a:r>
              <a:rPr lang="es-419" baseline="0" dirty="0"/>
              <a:t> </a:t>
            </a:r>
            <a:r>
              <a:rPr lang="es-419" baseline="0" dirty="0" err="1"/>
              <a:t>which</a:t>
            </a:r>
            <a:r>
              <a:rPr lang="es-419" baseline="0" dirty="0"/>
              <a:t> </a:t>
            </a:r>
            <a:r>
              <a:rPr lang="es-419" baseline="0" dirty="0" err="1"/>
              <a:t>let</a:t>
            </a:r>
            <a:r>
              <a:rPr lang="es-419" baseline="0" dirty="0"/>
              <a:t> </a:t>
            </a:r>
            <a:r>
              <a:rPr lang="es-419" baseline="0" dirty="0" err="1"/>
              <a:t>us</a:t>
            </a:r>
            <a:r>
              <a:rPr lang="es-419" baseline="0" dirty="0"/>
              <a:t> to </a:t>
            </a:r>
            <a:r>
              <a:rPr lang="es-419" baseline="0" dirty="0" err="1"/>
              <a:t>have</a:t>
            </a:r>
            <a:r>
              <a:rPr lang="es-419" baseline="0" dirty="0"/>
              <a:t> </a:t>
            </a:r>
            <a:r>
              <a:rPr lang="es-419" baseline="0" dirty="0" err="1"/>
              <a:t>an</a:t>
            </a:r>
            <a:r>
              <a:rPr lang="es-419" baseline="0" dirty="0"/>
              <a:t> </a:t>
            </a:r>
            <a:r>
              <a:rPr lang="es-419" baseline="0" dirty="0" err="1"/>
              <a:t>array</a:t>
            </a:r>
            <a:r>
              <a:rPr lang="es-419" baseline="0" dirty="0"/>
              <a:t> of </a:t>
            </a:r>
            <a:r>
              <a:rPr lang="es-419" baseline="0" dirty="0" err="1"/>
              <a:t>unsigned</a:t>
            </a:r>
            <a:r>
              <a:rPr lang="es-419" baseline="0" dirty="0"/>
              <a:t> </a:t>
            </a:r>
            <a:r>
              <a:rPr lang="es-419" baseline="0" dirty="0" err="1"/>
              <a:t>intergers</a:t>
            </a:r>
            <a:r>
              <a:rPr lang="es-419" baseline="0" dirty="0"/>
              <a:t>, </a:t>
            </a:r>
            <a:r>
              <a:rPr lang="es-419" baseline="0" dirty="0" err="1"/>
              <a:t>which</a:t>
            </a:r>
            <a:r>
              <a:rPr lang="es-419" baseline="0" dirty="0"/>
              <a:t> in </a:t>
            </a:r>
            <a:r>
              <a:rPr lang="es-419" baseline="0" dirty="0" err="1"/>
              <a:t>turn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less</a:t>
            </a:r>
            <a:r>
              <a:rPr lang="es-419" baseline="0" dirty="0"/>
              <a:t> </a:t>
            </a:r>
            <a:r>
              <a:rPr lang="es-419" baseline="0" dirty="0" err="1"/>
              <a:t>memory</a:t>
            </a:r>
            <a:r>
              <a:rPr lang="es-419" baseline="0" dirty="0"/>
              <a:t> </a:t>
            </a:r>
            <a:r>
              <a:rPr lang="es-419" baseline="0" dirty="0" err="1"/>
              <a:t>demanding</a:t>
            </a:r>
            <a:r>
              <a:rPr lang="es-419" baseline="0" dirty="0"/>
              <a:t>.</a:t>
            </a:r>
          </a:p>
          <a:p>
            <a:r>
              <a:rPr lang="es-419" baseline="0" dirty="0"/>
              <a:t>	</a:t>
            </a:r>
            <a:r>
              <a:rPr lang="es-419" baseline="0" dirty="0" err="1"/>
              <a:t>Another</a:t>
            </a:r>
            <a:r>
              <a:rPr lang="es-419" baseline="0" dirty="0"/>
              <a:t> </a:t>
            </a:r>
            <a:r>
              <a:rPr lang="es-419" baseline="0" dirty="0" err="1"/>
              <a:t>advantage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on</a:t>
            </a:r>
            <a:r>
              <a:rPr lang="es-419" baseline="0" dirty="0"/>
              <a:t> </a:t>
            </a:r>
            <a:r>
              <a:rPr lang="es-419" baseline="0" dirty="0" err="1"/>
              <a:t>computation</a:t>
            </a:r>
            <a:r>
              <a:rPr lang="es-419" baseline="0" dirty="0"/>
              <a:t> </a:t>
            </a:r>
            <a:r>
              <a:rPr lang="es-419" baseline="0" dirty="0" err="1"/>
              <a:t>accuracy</a:t>
            </a:r>
            <a:r>
              <a:rPr lang="es-419" baseline="0" dirty="0"/>
              <a:t>/</a:t>
            </a:r>
            <a:r>
              <a:rPr lang="es-419" baseline="0" dirty="0" err="1"/>
              <a:t>precission</a:t>
            </a:r>
            <a:r>
              <a:rPr lang="es-419" baseline="0" dirty="0"/>
              <a:t>. </a:t>
            </a:r>
            <a:r>
              <a:rPr lang="es-419" baseline="0" dirty="0" err="1"/>
              <a:t>Lets</a:t>
            </a:r>
            <a:r>
              <a:rPr lang="es-419" baseline="0" dirty="0"/>
              <a:t> </a:t>
            </a:r>
            <a:r>
              <a:rPr lang="es-419" baseline="0" dirty="0" err="1"/>
              <a:t>say</a:t>
            </a:r>
            <a:r>
              <a:rPr lang="es-419" baseline="0" dirty="0"/>
              <a:t> </a:t>
            </a:r>
            <a:r>
              <a:rPr lang="es-419" baseline="0" dirty="0" err="1"/>
              <a:t>we</a:t>
            </a:r>
            <a:r>
              <a:rPr lang="es-419" baseline="0" dirty="0"/>
              <a:t> </a:t>
            </a:r>
            <a:r>
              <a:rPr lang="es-419" baseline="0" dirty="0" err="1"/>
              <a:t>have</a:t>
            </a:r>
            <a:r>
              <a:rPr lang="es-419" baseline="0" dirty="0"/>
              <a:t> a simple </a:t>
            </a:r>
            <a:r>
              <a:rPr lang="es-419" baseline="0" dirty="0" err="1"/>
              <a:t>size</a:t>
            </a:r>
            <a:r>
              <a:rPr lang="es-419" baseline="0" dirty="0"/>
              <a:t> of 1 </a:t>
            </a:r>
            <a:r>
              <a:rPr lang="es-419" baseline="0" dirty="0" err="1"/>
              <a:t>million</a:t>
            </a:r>
            <a:r>
              <a:rPr lang="es-419" baseline="0" dirty="0"/>
              <a:t>. </a:t>
            </a:r>
            <a:r>
              <a:rPr lang="es-419" baseline="0" dirty="0" err="1"/>
              <a:t>Then</a:t>
            </a:r>
            <a:r>
              <a:rPr lang="es-419" baseline="0" dirty="0"/>
              <a:t>,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empirical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 </a:t>
            </a:r>
            <a:r>
              <a:rPr lang="es-419" baseline="0" dirty="0" err="1"/>
              <a:t>value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this</a:t>
            </a:r>
            <a:r>
              <a:rPr lang="es-419" baseline="0" dirty="0"/>
              <a:t> </a:t>
            </a:r>
            <a:r>
              <a:rPr lang="es-419" baseline="0" dirty="0" err="1"/>
              <a:t>small</a:t>
            </a:r>
            <a:r>
              <a:rPr lang="es-419" baseline="0" dirty="0"/>
              <a:t>. </a:t>
            </a:r>
            <a:r>
              <a:rPr lang="es-419" baseline="0" dirty="0" err="1"/>
              <a:t>Now</a:t>
            </a:r>
            <a:r>
              <a:rPr lang="es-419" baseline="0" dirty="0"/>
              <a:t>, </a:t>
            </a:r>
            <a:r>
              <a:rPr lang="es-419" baseline="0" dirty="0" err="1"/>
              <a:t>let’s</a:t>
            </a:r>
            <a:r>
              <a:rPr lang="es-419" baseline="0" dirty="0"/>
              <a:t> </a:t>
            </a:r>
            <a:r>
              <a:rPr lang="es-419" baseline="0" dirty="0" err="1"/>
              <a:t>say</a:t>
            </a:r>
            <a:r>
              <a:rPr lang="es-419" baseline="0" dirty="0"/>
              <a:t> </a:t>
            </a:r>
            <a:r>
              <a:rPr lang="es-419" baseline="0" dirty="0" err="1"/>
              <a:t>we</a:t>
            </a:r>
            <a:r>
              <a:rPr lang="es-419" baseline="0" dirty="0"/>
              <a:t> are </a:t>
            </a:r>
            <a:r>
              <a:rPr lang="es-419" baseline="0" dirty="0" err="1"/>
              <a:t>using</a:t>
            </a:r>
            <a:r>
              <a:rPr lang="es-419" baseline="0" dirty="0"/>
              <a:t> </a:t>
            </a:r>
            <a:r>
              <a:rPr lang="es-419" baseline="0" dirty="0" err="1"/>
              <a:t>Bezier</a:t>
            </a:r>
            <a:r>
              <a:rPr lang="es-419" baseline="0" dirty="0"/>
              <a:t> curve, </a:t>
            </a:r>
            <a:r>
              <a:rPr lang="es-419" baseline="0" dirty="0" err="1"/>
              <a:t>then</a:t>
            </a:r>
            <a:r>
              <a:rPr lang="es-419" baseline="0" dirty="0"/>
              <a:t> </a:t>
            </a:r>
            <a:r>
              <a:rPr lang="es-419" baseline="0" dirty="0" err="1"/>
              <a:t>each</a:t>
            </a:r>
            <a:r>
              <a:rPr lang="es-419" baseline="0" dirty="0"/>
              <a:t> w </a:t>
            </a:r>
            <a:r>
              <a:rPr lang="es-419" baseline="0" dirty="0" err="1"/>
              <a:t>is</a:t>
            </a:r>
            <a:r>
              <a:rPr lang="es-419" baseline="0" dirty="0"/>
              <a:t> of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order</a:t>
            </a:r>
            <a:r>
              <a:rPr lang="es-419" baseline="0" dirty="0"/>
              <a:t> of 0.1, </a:t>
            </a:r>
            <a:r>
              <a:rPr lang="es-419" baseline="0" dirty="0" err="1"/>
              <a:t>therefore</a:t>
            </a:r>
            <a:r>
              <a:rPr lang="es-419" baseline="0" dirty="0"/>
              <a:t>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bezier</a:t>
            </a:r>
            <a:r>
              <a:rPr lang="es-419" baseline="0" dirty="0"/>
              <a:t> curve </a:t>
            </a:r>
            <a:r>
              <a:rPr lang="es-419" baseline="0" dirty="0" err="1"/>
              <a:t>order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of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same</a:t>
            </a:r>
            <a:r>
              <a:rPr lang="es-419" baseline="0" dirty="0"/>
              <a:t> </a:t>
            </a:r>
            <a:r>
              <a:rPr lang="es-419" baseline="0" dirty="0" err="1"/>
              <a:t>order</a:t>
            </a:r>
            <a:r>
              <a:rPr lang="es-419" baseline="0" dirty="0"/>
              <a:t> as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empirical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. A complete </a:t>
            </a:r>
            <a:r>
              <a:rPr lang="es-419" baseline="0" dirty="0" err="1"/>
              <a:t>computation</a:t>
            </a:r>
            <a:r>
              <a:rPr lang="es-419" baseline="0" dirty="0"/>
              <a:t> </a:t>
            </a:r>
            <a:r>
              <a:rPr lang="es-419" baseline="0" dirty="0" err="1"/>
              <a:t>would</a:t>
            </a:r>
            <a:r>
              <a:rPr lang="es-419" baseline="0" dirty="0"/>
              <a:t> be of </a:t>
            </a:r>
            <a:r>
              <a:rPr lang="es-419" baseline="0" dirty="0" err="1"/>
              <a:t>this</a:t>
            </a:r>
            <a:r>
              <a:rPr lang="es-419" baseline="0" dirty="0"/>
              <a:t> </a:t>
            </a:r>
            <a:r>
              <a:rPr lang="es-419" baseline="0" dirty="0" err="1"/>
              <a:t>order</a:t>
            </a:r>
            <a:r>
              <a:rPr lang="es-419" baseline="0" dirty="0"/>
              <a:t>. </a:t>
            </a:r>
            <a:r>
              <a:rPr lang="es-419" baseline="0" dirty="0" err="1"/>
              <a:t>Now</a:t>
            </a:r>
            <a:r>
              <a:rPr lang="es-419" baseline="0" dirty="0"/>
              <a:t>, </a:t>
            </a:r>
            <a:r>
              <a:rPr lang="es-419" baseline="0" dirty="0" err="1"/>
              <a:t>let’s</a:t>
            </a:r>
            <a:r>
              <a:rPr lang="es-419" baseline="0" dirty="0"/>
              <a:t> </a:t>
            </a:r>
            <a:r>
              <a:rPr lang="es-419" baseline="0" dirty="0" err="1"/>
              <a:t>go</a:t>
            </a:r>
            <a:r>
              <a:rPr lang="es-419" baseline="0" dirty="0"/>
              <a:t> to 2D, imagine 3D. </a:t>
            </a:r>
            <a:r>
              <a:rPr lang="es-419" baseline="0" dirty="0" err="1"/>
              <a:t>What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the</a:t>
            </a:r>
            <a:r>
              <a:rPr lang="es-419" baseline="0" dirty="0"/>
              <a:t> precisión of </a:t>
            </a:r>
            <a:r>
              <a:rPr lang="es-419" baseline="0" dirty="0" err="1"/>
              <a:t>your</a:t>
            </a:r>
            <a:r>
              <a:rPr lang="es-419" baseline="0" dirty="0"/>
              <a:t> </a:t>
            </a:r>
            <a:r>
              <a:rPr lang="es-419" baseline="0" dirty="0" err="1"/>
              <a:t>computer</a:t>
            </a:r>
            <a:r>
              <a:rPr lang="es-419" baseline="0" dirty="0"/>
              <a:t>? 3D? 4D? To </a:t>
            </a:r>
            <a:r>
              <a:rPr lang="es-419" baseline="0" dirty="0" err="1"/>
              <a:t>work</a:t>
            </a:r>
            <a:r>
              <a:rPr lang="es-419" baseline="0" dirty="0"/>
              <a:t> </a:t>
            </a:r>
            <a:r>
              <a:rPr lang="es-419" baseline="0" dirty="0" err="1"/>
              <a:t>with</a:t>
            </a:r>
            <a:r>
              <a:rPr lang="es-419" baseline="0" dirty="0"/>
              <a:t> </a:t>
            </a:r>
            <a:r>
              <a:rPr lang="es-419" baseline="0" dirty="0" err="1"/>
              <a:t>higher</a:t>
            </a:r>
            <a:r>
              <a:rPr lang="es-419" baseline="0" dirty="0"/>
              <a:t> </a:t>
            </a:r>
            <a:r>
              <a:rPr lang="es-419" baseline="0" dirty="0" err="1"/>
              <a:t>dimensions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important</a:t>
            </a:r>
            <a:r>
              <a:rPr lang="es-419" baseline="0" dirty="0"/>
              <a:t> to </a:t>
            </a:r>
            <a:r>
              <a:rPr lang="es-419" baseline="0" dirty="0" err="1"/>
              <a:t>understand</a:t>
            </a:r>
            <a:r>
              <a:rPr lang="es-419" baseline="0" dirty="0"/>
              <a:t> </a:t>
            </a:r>
            <a:r>
              <a:rPr lang="es-419" baseline="0" dirty="0" err="1"/>
              <a:t>precission</a:t>
            </a:r>
            <a:r>
              <a:rPr lang="es-419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6C8C-08C0-4548-BD60-580352D47B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On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left</a:t>
            </a:r>
            <a:r>
              <a:rPr lang="es-419" dirty="0"/>
              <a:t> </a:t>
            </a:r>
            <a:r>
              <a:rPr lang="es-419" dirty="0" err="1"/>
              <a:t>we</a:t>
            </a:r>
            <a:r>
              <a:rPr lang="es-419" dirty="0"/>
              <a:t> </a:t>
            </a:r>
            <a:r>
              <a:rPr lang="es-419" dirty="0" err="1"/>
              <a:t>have</a:t>
            </a:r>
            <a:r>
              <a:rPr lang="es-419" dirty="0"/>
              <a:t>, </a:t>
            </a:r>
            <a:r>
              <a:rPr lang="es-419" dirty="0" err="1"/>
              <a:t>Deterministic</a:t>
            </a:r>
            <a:r>
              <a:rPr lang="es-419" baseline="0" dirty="0"/>
              <a:t> </a:t>
            </a:r>
            <a:r>
              <a:rPr lang="es-419" baseline="0" dirty="0" err="1"/>
              <a:t>object</a:t>
            </a:r>
            <a:r>
              <a:rPr lang="es-419" baseline="0" dirty="0"/>
              <a:t> </a:t>
            </a:r>
            <a:r>
              <a:rPr lang="es-419" baseline="0" dirty="0" err="1"/>
              <a:t>properties</a:t>
            </a:r>
            <a:r>
              <a:rPr lang="es-419" baseline="0" dirty="0"/>
              <a:t> </a:t>
            </a:r>
            <a:r>
              <a:rPr lang="es-419" baseline="0" dirty="0" err="1"/>
              <a:t>but</a:t>
            </a:r>
            <a:r>
              <a:rPr lang="es-419" baseline="0" dirty="0"/>
              <a:t> </a:t>
            </a:r>
            <a:r>
              <a:rPr lang="es-419" baseline="0" dirty="0" err="1"/>
              <a:t>random</a:t>
            </a:r>
            <a:r>
              <a:rPr lang="es-419" baseline="0" dirty="0"/>
              <a:t> </a:t>
            </a:r>
            <a:r>
              <a:rPr lang="es-419" baseline="0" dirty="0" err="1"/>
              <a:t>locations</a:t>
            </a:r>
            <a:r>
              <a:rPr lang="es-419" baseline="0" dirty="0"/>
              <a:t>. </a:t>
            </a:r>
            <a:endParaRPr lang="es-419" dirty="0"/>
          </a:p>
          <a:p>
            <a:endParaRPr lang="es-419" dirty="0"/>
          </a:p>
          <a:p>
            <a:r>
              <a:rPr lang="es-419" dirty="0" err="1"/>
              <a:t>On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right</a:t>
            </a:r>
            <a:r>
              <a:rPr lang="es-419" dirty="0"/>
              <a:t> </a:t>
            </a:r>
            <a:r>
              <a:rPr lang="es-419" dirty="0" err="1"/>
              <a:t>we</a:t>
            </a:r>
            <a:r>
              <a:rPr lang="es-419" dirty="0"/>
              <a:t> </a:t>
            </a:r>
            <a:r>
              <a:rPr lang="es-419" dirty="0" err="1"/>
              <a:t>have</a:t>
            </a:r>
            <a:r>
              <a:rPr lang="es-419" dirty="0"/>
              <a:t>, </a:t>
            </a: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objects</a:t>
            </a:r>
            <a:endParaRPr lang="es-419" dirty="0"/>
          </a:p>
          <a:p>
            <a:r>
              <a:rPr lang="es-419" dirty="0"/>
              <a:t>Poisson </a:t>
            </a:r>
            <a:r>
              <a:rPr lang="es-419" dirty="0" err="1"/>
              <a:t>sticks</a:t>
            </a:r>
            <a:endParaRPr lang="es-419" dirty="0"/>
          </a:p>
          <a:p>
            <a:r>
              <a:rPr lang="es-419" dirty="0"/>
              <a:t>	</a:t>
            </a:r>
            <a:r>
              <a:rPr lang="es-419" dirty="0" err="1"/>
              <a:t>Direction</a:t>
            </a:r>
            <a:r>
              <a:rPr lang="en-US" baseline="0" dirty="0"/>
              <a:t> and length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6C8C-08C0-4548-BD60-580352D47B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Todo: </a:t>
            </a:r>
            <a:r>
              <a:rPr lang="es-419" dirty="0" err="1"/>
              <a:t>Add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intensity</a:t>
            </a:r>
            <a:r>
              <a:rPr lang="es-419" dirty="0"/>
              <a:t> </a:t>
            </a:r>
            <a:r>
              <a:rPr lang="es-419" dirty="0" err="1"/>
              <a:t>field</a:t>
            </a:r>
            <a:r>
              <a:rPr lang="es-419" dirty="0"/>
              <a:t> </a:t>
            </a:r>
            <a:r>
              <a:rPr lang="es-419" dirty="0" err="1"/>
              <a:t>that</a:t>
            </a:r>
            <a:r>
              <a:rPr lang="es-419" baseline="0" dirty="0"/>
              <a:t> </a:t>
            </a:r>
            <a:r>
              <a:rPr lang="es-419" baseline="0" dirty="0" err="1"/>
              <a:t>was</a:t>
            </a:r>
            <a:r>
              <a:rPr lang="es-419" baseline="0" dirty="0"/>
              <a:t> </a:t>
            </a:r>
            <a:r>
              <a:rPr lang="es-419" baseline="0" dirty="0" err="1"/>
              <a:t>used</a:t>
            </a:r>
            <a:r>
              <a:rPr lang="es-419" baseline="0" dirty="0"/>
              <a:t> to </a:t>
            </a:r>
            <a:r>
              <a:rPr lang="es-419" baseline="0" dirty="0" err="1"/>
              <a:t>generate</a:t>
            </a:r>
            <a:r>
              <a:rPr lang="es-419" baseline="0" dirty="0"/>
              <a:t>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realization</a:t>
            </a:r>
            <a:r>
              <a:rPr lang="es-419" baseline="0" dirty="0"/>
              <a:t> (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points</a:t>
            </a:r>
            <a:r>
              <a:rPr lang="es-419" baseline="0" dirty="0"/>
              <a:t>)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A </a:t>
            </a: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point</a:t>
            </a:r>
            <a:r>
              <a:rPr lang="es-419" dirty="0"/>
              <a:t> </a:t>
            </a:r>
            <a:r>
              <a:rPr lang="es-419" dirty="0" err="1"/>
              <a:t>process</a:t>
            </a:r>
            <a:r>
              <a:rPr lang="es-419" dirty="0"/>
              <a:t> in </a:t>
            </a:r>
            <a:r>
              <a:rPr lang="es-419" dirty="0" err="1"/>
              <a:t>R^n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a </a:t>
            </a:r>
            <a:r>
              <a:rPr lang="es-419" dirty="0" err="1"/>
              <a:t>random</a:t>
            </a:r>
            <a:r>
              <a:rPr lang="es-419" dirty="0"/>
              <a:t> set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realization of which is made up of a finite or countable number of points.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locally finite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process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typical example of a closed one. This is a point process for which the number of points falling within any compact subset is almost surely finite.</a:t>
            </a:r>
            <a:endParaRPr lang="es-419" dirty="0"/>
          </a:p>
          <a:p>
            <a:endParaRPr lang="es-419" dirty="0"/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spatial distribution of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homogeneous Poisson point process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intensity B is characterized by the following two properties:</a:t>
            </a:r>
          </a:p>
          <a:p>
            <a:pPr marL="285750" indent="-285750">
              <a:buAutoNum type="romanLcParenR"/>
            </a:pP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Ba, then the number N(A) of points in A 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Poisson random variable with parameter B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IAI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IAI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denotes the d-volume of A</a:t>
            </a:r>
          </a:p>
          <a:p>
            <a:pPr marL="285750" indent="-285750">
              <a:buAutoNum type="romanLcParenR"/>
            </a:pP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BIAlln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P{N(A)=n}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{-BIAI}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--,-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ii)if (Ai,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I)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finite family of pairwise disjoint elements of Ba, then the random variables (N (Ai),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I)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mutually independent.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 mean value of a Poisson distribution coincides with its parameter, the mean number of points within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equal to BIAI. In particular,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mean number of points per unit d-volume.</a:t>
            </a:r>
          </a:p>
          <a:p>
            <a:endParaRPr lang="es-419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function Z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family of random variables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{Z (x)}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belongs to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R^d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some subset of it. In the case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1, we prefer to speak of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stochastic process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6C8C-08C0-4548-BD60-580352D47B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No</a:t>
            </a:r>
            <a:r>
              <a:rPr lang="es-419" baseline="0" dirty="0"/>
              <a:t> linear </a:t>
            </a:r>
            <a:r>
              <a:rPr lang="es-419" baseline="0" dirty="0" err="1"/>
              <a:t>model</a:t>
            </a:r>
            <a:r>
              <a:rPr lang="es-419" baseline="0" dirty="0"/>
              <a:t> can be </a:t>
            </a:r>
            <a:r>
              <a:rPr lang="es-419" baseline="0" dirty="0" err="1"/>
              <a:t>succesfully</a:t>
            </a:r>
            <a:r>
              <a:rPr lang="es-419" baseline="0" dirty="0"/>
              <a:t> </a:t>
            </a:r>
            <a:r>
              <a:rPr lang="es-419" baseline="0" dirty="0" err="1"/>
              <a:t>fitted</a:t>
            </a:r>
            <a:r>
              <a:rPr lang="es-419" baseline="0" dirty="0"/>
              <a:t> to </a:t>
            </a:r>
            <a:r>
              <a:rPr lang="es-419" baseline="0" dirty="0" err="1"/>
              <a:t>this</a:t>
            </a:r>
            <a:r>
              <a:rPr lang="es-419" baseline="0" dirty="0"/>
              <a:t> </a:t>
            </a:r>
            <a:r>
              <a:rPr lang="es-419" baseline="0" dirty="0" err="1"/>
              <a:t>dataset</a:t>
            </a:r>
            <a:r>
              <a:rPr lang="es-419" baseline="0" dirty="0"/>
              <a:t>. </a:t>
            </a:r>
            <a:r>
              <a:rPr lang="es-419" baseline="0" dirty="0" err="1"/>
              <a:t>Even</a:t>
            </a:r>
            <a:r>
              <a:rPr lang="es-419" baseline="0" dirty="0"/>
              <a:t> </a:t>
            </a:r>
            <a:r>
              <a:rPr lang="es-419" baseline="0" dirty="0" err="1"/>
              <a:t>penilized</a:t>
            </a:r>
            <a:r>
              <a:rPr lang="es-419" baseline="0" dirty="0"/>
              <a:t> b-splines </a:t>
            </a:r>
            <a:r>
              <a:rPr lang="es-419" baseline="0" dirty="0" err="1"/>
              <a:t>because</a:t>
            </a:r>
            <a:r>
              <a:rPr lang="es-419" baseline="0" dirty="0"/>
              <a:t>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regression</a:t>
            </a:r>
            <a:r>
              <a:rPr lang="es-419" baseline="0" dirty="0"/>
              <a:t> </a:t>
            </a:r>
            <a:r>
              <a:rPr lang="es-419" baseline="0" dirty="0" err="1"/>
              <a:t>assumptions</a:t>
            </a:r>
            <a:r>
              <a:rPr lang="es-419" baseline="0" dirty="0"/>
              <a:t> do </a:t>
            </a:r>
            <a:r>
              <a:rPr lang="es-419" baseline="0" dirty="0" err="1"/>
              <a:t>not</a:t>
            </a:r>
            <a:r>
              <a:rPr lang="es-419" baseline="0" dirty="0"/>
              <a:t> </a:t>
            </a:r>
            <a:r>
              <a:rPr lang="es-419" baseline="0" dirty="0" err="1"/>
              <a:t>hold</a:t>
            </a:r>
            <a:r>
              <a:rPr lang="es-419" baseline="0" dirty="0"/>
              <a:t>.</a:t>
            </a:r>
            <a:r>
              <a:rPr lang="en-US" baseline="0" dirty="0"/>
              <a:t> Copulas are multivariate functions that can model de dependence structure between univariate margins. I am not talking of a single or finite set of numbers, the correlation coefficients. No even the linear models.</a:t>
            </a:r>
          </a:p>
          <a:p>
            <a:endParaRPr lang="es-419" baseline="0" dirty="0"/>
          </a:p>
          <a:p>
            <a:r>
              <a:rPr lang="es-419" baseline="0" dirty="0" err="1"/>
              <a:t>Terminology</a:t>
            </a:r>
            <a:r>
              <a:rPr lang="es-419" baseline="0" dirty="0"/>
              <a:t>:</a:t>
            </a:r>
          </a:p>
          <a:p>
            <a:r>
              <a:rPr lang="en-US" sz="1200" dirty="0"/>
              <a:t>Correlation</a:t>
            </a:r>
          </a:p>
          <a:p>
            <a:r>
              <a:rPr lang="en-US" sz="1200" dirty="0"/>
              <a:t>Measure of association</a:t>
            </a:r>
          </a:p>
          <a:p>
            <a:r>
              <a:rPr lang="en-US" sz="1200"/>
              <a:t>Dependence structure</a:t>
            </a:r>
          </a:p>
          <a:p>
            <a:endParaRPr lang="es-419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6C8C-08C0-4548-BD60-580352D47B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bivariate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joint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decomposed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3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marginals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s-419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419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copula.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H be a joint distribution function with margins F and G. Then there exists a copula C such that for all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</a:t>
            </a:r>
            <a:r>
              <a:rPr lang="es-E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es-E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)). (2.3.1)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F and G are continuous, then C is unique; otherwise, C is uniquely determined 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Conversely, if C is a copula and F and G are distribution functions, then the function H defined by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(2.3.1)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joint distribution function with margins F and 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s-419" dirty="0"/>
          </a:p>
          <a:p>
            <a:r>
              <a:rPr lang="es-419" dirty="0"/>
              <a:t>A copula </a:t>
            </a:r>
            <a:r>
              <a:rPr lang="es-419" dirty="0" err="1"/>
              <a:t>is</a:t>
            </a:r>
            <a:r>
              <a:rPr lang="es-419" dirty="0"/>
              <a:t> a función </a:t>
            </a:r>
            <a:r>
              <a:rPr lang="es-419" dirty="0" err="1"/>
              <a:t>defined</a:t>
            </a:r>
            <a:r>
              <a:rPr lang="es-419" dirty="0"/>
              <a:t> </a:t>
            </a:r>
            <a:r>
              <a:rPr lang="es-419" dirty="0" err="1"/>
              <a:t>on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unit</a:t>
            </a:r>
            <a:r>
              <a:rPr lang="es-419" baseline="0" dirty="0"/>
              <a:t> </a:t>
            </a:r>
            <a:r>
              <a:rPr lang="es-419" baseline="0" dirty="0" err="1"/>
              <a:t>square</a:t>
            </a:r>
            <a:endParaRPr lang="es-419" baseline="0" dirty="0"/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is uniformly continuous on its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6C8C-08C0-4548-BD60-580352D47B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6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sequences of polynomials named after their creator S. N. Bernstein. Given a function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[0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1], we define the Bernstein polynomial for each positive integer n. If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continuous on [0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1], its sequence of Bernstein polynomials converges uniformly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[0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1]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Bernstein polynomial for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interpolates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both endpoints of the interval [0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1]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be proved that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Bn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Bernstein is a linear monotone operator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it maps a function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defined on [0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1], to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Bnf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where the function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Bnf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evaluated at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denoted by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the Bernstein polynomials for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converge uniformly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like 1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very slowly. We will see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Voronovskaya’s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Theorem 7.1.10 that this rate of convergence holds for all functions that are twice differentiable.</a:t>
            </a:r>
          </a:p>
          <a:p>
            <a:r>
              <a:rPr lang="es-419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Binomial </a:t>
            </a:r>
            <a:r>
              <a:rPr lang="es-419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6C8C-08C0-4548-BD60-580352D47B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Graph</a:t>
            </a:r>
            <a:r>
              <a:rPr lang="es-419" baseline="0" dirty="0"/>
              <a:t> </a:t>
            </a:r>
            <a:r>
              <a:rPr lang="es-419" baseline="0" dirty="0" err="1"/>
              <a:t>theory</a:t>
            </a:r>
            <a:r>
              <a:rPr lang="es-419" baseline="0" dirty="0"/>
              <a:t> </a:t>
            </a:r>
            <a:r>
              <a:rPr lang="es-419" baseline="0" dirty="0" err="1"/>
              <a:t>helps</a:t>
            </a:r>
            <a:r>
              <a:rPr lang="es-419" baseline="0" dirty="0"/>
              <a:t> to </a:t>
            </a:r>
            <a:r>
              <a:rPr lang="es-419" baseline="0" dirty="0" err="1"/>
              <a:t>represent</a:t>
            </a:r>
            <a:r>
              <a:rPr lang="es-419" baseline="0" dirty="0"/>
              <a:t> </a:t>
            </a:r>
            <a:r>
              <a:rPr lang="es-419" baseline="0" dirty="0" err="1"/>
              <a:t>multivariate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 </a:t>
            </a:r>
            <a:r>
              <a:rPr lang="es-419" baseline="0" dirty="0" err="1"/>
              <a:t>functions</a:t>
            </a:r>
            <a:r>
              <a:rPr lang="es-419" baseline="0" dirty="0"/>
              <a:t> as a </a:t>
            </a:r>
            <a:r>
              <a:rPr lang="es-419" baseline="0" dirty="0" err="1"/>
              <a:t>sequence</a:t>
            </a:r>
            <a:r>
              <a:rPr lang="es-419" baseline="0" dirty="0"/>
              <a:t> of </a:t>
            </a:r>
            <a:r>
              <a:rPr lang="es-419" baseline="0" dirty="0" err="1"/>
              <a:t>trees</a:t>
            </a:r>
            <a:r>
              <a:rPr lang="es-419" baseline="0" dirty="0"/>
              <a:t> </a:t>
            </a:r>
            <a:r>
              <a:rPr lang="es-419" baseline="0" dirty="0" err="1"/>
              <a:t>composed</a:t>
            </a:r>
            <a:r>
              <a:rPr lang="es-419" baseline="0" dirty="0"/>
              <a:t> </a:t>
            </a:r>
            <a:r>
              <a:rPr lang="es-419" baseline="0" dirty="0" err="1"/>
              <a:t>by</a:t>
            </a:r>
            <a:r>
              <a:rPr lang="es-419" baseline="0" dirty="0"/>
              <a:t> copulas. </a:t>
            </a:r>
            <a:r>
              <a:rPr lang="es-419" baseline="0" dirty="0" err="1"/>
              <a:t>This</a:t>
            </a:r>
            <a:r>
              <a:rPr lang="es-419" baseline="0" dirty="0"/>
              <a:t> leads to a </a:t>
            </a:r>
            <a:r>
              <a:rPr lang="es-419" baseline="0" dirty="0" err="1"/>
              <a:t>multivariate</a:t>
            </a:r>
            <a:r>
              <a:rPr lang="es-419" baseline="0" dirty="0"/>
              <a:t> copula </a:t>
            </a:r>
            <a:r>
              <a:rPr lang="es-419" baseline="0" dirty="0" err="1"/>
              <a:t>formulation</a:t>
            </a:r>
            <a:r>
              <a:rPr lang="es-419" baseline="0" dirty="0"/>
              <a:t> in </a:t>
            </a:r>
            <a:r>
              <a:rPr lang="es-419" baseline="0" dirty="0" err="1"/>
              <a:t>terms</a:t>
            </a:r>
            <a:r>
              <a:rPr lang="es-419" baseline="0" dirty="0"/>
              <a:t> of </a:t>
            </a:r>
            <a:r>
              <a:rPr lang="es-419" baseline="0" dirty="0" err="1"/>
              <a:t>bivariate</a:t>
            </a:r>
            <a:r>
              <a:rPr lang="es-419" baseline="0" dirty="0"/>
              <a:t> </a:t>
            </a:r>
            <a:r>
              <a:rPr lang="es-419" baseline="0" dirty="0" err="1"/>
              <a:t>components</a:t>
            </a:r>
            <a:r>
              <a:rPr lang="es-419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6C8C-08C0-4548-BD60-580352D47B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univariate</a:t>
            </a:r>
            <a:r>
              <a:rPr lang="es-419" dirty="0"/>
              <a:t> </a:t>
            </a:r>
            <a:r>
              <a:rPr lang="es-419" dirty="0" err="1"/>
              <a:t>empírical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 </a:t>
            </a:r>
            <a:r>
              <a:rPr lang="es-419" baseline="0" dirty="0" err="1"/>
              <a:t>function</a:t>
            </a:r>
            <a:r>
              <a:rPr lang="es-419" baseline="0" dirty="0"/>
              <a:t>, </a:t>
            </a:r>
            <a:r>
              <a:rPr lang="es-419" baseline="0" dirty="0" err="1"/>
              <a:t>shown</a:t>
            </a:r>
            <a:r>
              <a:rPr lang="es-419" baseline="0" dirty="0"/>
              <a:t> in </a:t>
            </a:r>
            <a:r>
              <a:rPr lang="es-419" baseline="0" dirty="0" err="1"/>
              <a:t>black</a:t>
            </a:r>
            <a:r>
              <a:rPr lang="es-419" baseline="0" dirty="0"/>
              <a:t> line </a:t>
            </a:r>
            <a:r>
              <a:rPr lang="es-419" baseline="0" dirty="0" err="1"/>
              <a:t>segments</a:t>
            </a:r>
            <a:r>
              <a:rPr lang="es-419" baseline="0" dirty="0"/>
              <a:t>, can </a:t>
            </a:r>
            <a:r>
              <a:rPr lang="es-419" baseline="0" dirty="0" err="1"/>
              <a:t>give</a:t>
            </a:r>
            <a:r>
              <a:rPr lang="es-419" baseline="0" dirty="0"/>
              <a:t> </a:t>
            </a:r>
            <a:r>
              <a:rPr lang="es-419" baseline="0" dirty="0" err="1"/>
              <a:t>an</a:t>
            </a:r>
            <a:r>
              <a:rPr lang="es-419" baseline="0" dirty="0"/>
              <a:t> idea of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multivariate</a:t>
            </a:r>
            <a:r>
              <a:rPr lang="es-419" baseline="0" dirty="0"/>
              <a:t> </a:t>
            </a:r>
            <a:r>
              <a:rPr lang="es-419" baseline="0" dirty="0" err="1"/>
              <a:t>empirical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 </a:t>
            </a:r>
            <a:r>
              <a:rPr lang="es-419" baseline="0" dirty="0" err="1"/>
              <a:t>function</a:t>
            </a:r>
            <a:r>
              <a:rPr lang="es-419" baseline="0" dirty="0"/>
              <a:t> </a:t>
            </a:r>
            <a:r>
              <a:rPr lang="es-419" baseline="0" dirty="0" err="1"/>
              <a:t>both</a:t>
            </a:r>
            <a:r>
              <a:rPr lang="es-419" baseline="0" dirty="0"/>
              <a:t> </a:t>
            </a:r>
            <a:r>
              <a:rPr lang="es-419" baseline="0" dirty="0" err="1"/>
              <a:t>theoretically</a:t>
            </a:r>
            <a:r>
              <a:rPr lang="es-419" baseline="0" dirty="0"/>
              <a:t> and </a:t>
            </a:r>
            <a:r>
              <a:rPr lang="es-419" baseline="0" dirty="0" err="1"/>
              <a:t>computationally</a:t>
            </a:r>
            <a:r>
              <a:rPr lang="es-419" baseline="0" dirty="0"/>
              <a:t>.</a:t>
            </a:r>
          </a:p>
          <a:p>
            <a:r>
              <a:rPr lang="es-419" baseline="0" dirty="0" err="1"/>
              <a:t>From</a:t>
            </a:r>
            <a:r>
              <a:rPr lang="es-419" baseline="0" dirty="0"/>
              <a:t>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computational</a:t>
            </a:r>
            <a:r>
              <a:rPr lang="es-419" baseline="0" dirty="0"/>
              <a:t> </a:t>
            </a:r>
            <a:r>
              <a:rPr lang="es-419" baseline="0" dirty="0" err="1"/>
              <a:t>point</a:t>
            </a:r>
            <a:r>
              <a:rPr lang="es-419" baseline="0" dirty="0"/>
              <a:t> of </a:t>
            </a:r>
            <a:r>
              <a:rPr lang="es-419" baseline="0" dirty="0" err="1"/>
              <a:t>view</a:t>
            </a:r>
            <a:r>
              <a:rPr lang="es-419" baseline="0" dirty="0"/>
              <a:t>,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dashed</a:t>
            </a:r>
            <a:r>
              <a:rPr lang="es-419" baseline="0" dirty="0"/>
              <a:t> </a:t>
            </a:r>
            <a:r>
              <a:rPr lang="es-419" baseline="0" dirty="0" err="1"/>
              <a:t>rectangles</a:t>
            </a:r>
            <a:r>
              <a:rPr lang="es-419" baseline="0" dirty="0"/>
              <a:t> resemble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array</a:t>
            </a:r>
            <a:r>
              <a:rPr lang="es-419" baseline="0" dirty="0"/>
              <a:t> </a:t>
            </a:r>
            <a:r>
              <a:rPr lang="es-419" baseline="0" dirty="0" err="1"/>
              <a:t>storage</a:t>
            </a:r>
            <a:r>
              <a:rPr lang="es-419" baseline="0" dirty="0"/>
              <a:t> in </a:t>
            </a:r>
            <a:r>
              <a:rPr lang="es-419" baseline="0" dirty="0" err="1"/>
              <a:t>some</a:t>
            </a:r>
            <a:r>
              <a:rPr lang="es-419" baseline="0" dirty="0"/>
              <a:t> </a:t>
            </a:r>
            <a:r>
              <a:rPr lang="es-419" baseline="0" dirty="0" err="1"/>
              <a:t>programming</a:t>
            </a:r>
            <a:r>
              <a:rPr lang="es-419" baseline="0" dirty="0"/>
              <a:t> </a:t>
            </a:r>
            <a:r>
              <a:rPr lang="es-419" baseline="0" dirty="0" err="1"/>
              <a:t>language</a:t>
            </a:r>
            <a:r>
              <a:rPr lang="es-419" baseline="0" dirty="0"/>
              <a:t>.</a:t>
            </a:r>
          </a:p>
          <a:p>
            <a:r>
              <a:rPr lang="es-419" baseline="0" dirty="0"/>
              <a:t>	</a:t>
            </a:r>
            <a:r>
              <a:rPr lang="es-419" baseline="0" dirty="0" err="1"/>
              <a:t>From</a:t>
            </a:r>
            <a:r>
              <a:rPr lang="es-419" baseline="0" dirty="0"/>
              <a:t> </a:t>
            </a:r>
            <a:r>
              <a:rPr lang="es-419" baseline="0" dirty="0" err="1"/>
              <a:t>this</a:t>
            </a:r>
            <a:r>
              <a:rPr lang="es-419" baseline="0" dirty="0"/>
              <a:t>, </a:t>
            </a:r>
            <a:r>
              <a:rPr lang="es-419" baseline="0" dirty="0" err="1"/>
              <a:t>we</a:t>
            </a:r>
            <a:r>
              <a:rPr lang="es-419" baseline="0" dirty="0"/>
              <a:t> can </a:t>
            </a:r>
            <a:r>
              <a:rPr lang="es-419" baseline="0" dirty="0" err="1"/>
              <a:t>see</a:t>
            </a:r>
            <a:r>
              <a:rPr lang="es-419" baseline="0" dirty="0"/>
              <a:t> </a:t>
            </a:r>
            <a:r>
              <a:rPr lang="es-419" baseline="0" dirty="0" err="1"/>
              <a:t>that</a:t>
            </a:r>
            <a:r>
              <a:rPr lang="es-419" baseline="0" dirty="0"/>
              <a:t> </a:t>
            </a:r>
            <a:r>
              <a:rPr lang="es-419" baseline="0" dirty="0" err="1"/>
              <a:t>denominator</a:t>
            </a:r>
            <a:r>
              <a:rPr lang="es-419" baseline="0" dirty="0"/>
              <a:t> can be </a:t>
            </a:r>
            <a:r>
              <a:rPr lang="es-419" baseline="0" dirty="0" err="1"/>
              <a:t>factored</a:t>
            </a:r>
            <a:r>
              <a:rPr lang="es-419" baseline="0" dirty="0"/>
              <a:t> </a:t>
            </a:r>
            <a:r>
              <a:rPr lang="es-419" baseline="0" dirty="0" err="1"/>
              <a:t>out</a:t>
            </a:r>
            <a:r>
              <a:rPr lang="es-419" baseline="0" dirty="0"/>
              <a:t>. </a:t>
            </a:r>
            <a:r>
              <a:rPr lang="es-419" baseline="0" dirty="0" err="1"/>
              <a:t>Procedure</a:t>
            </a:r>
            <a:r>
              <a:rPr lang="es-419" baseline="0" dirty="0"/>
              <a:t> </a:t>
            </a:r>
            <a:r>
              <a:rPr lang="es-419" baseline="0" dirty="0" err="1"/>
              <a:t>which</a:t>
            </a:r>
            <a:r>
              <a:rPr lang="es-419" baseline="0" dirty="0"/>
              <a:t> </a:t>
            </a:r>
            <a:r>
              <a:rPr lang="es-419" baseline="0" dirty="0" err="1"/>
              <a:t>let</a:t>
            </a:r>
            <a:r>
              <a:rPr lang="es-419" baseline="0" dirty="0"/>
              <a:t> </a:t>
            </a:r>
            <a:r>
              <a:rPr lang="es-419" baseline="0" dirty="0" err="1"/>
              <a:t>us</a:t>
            </a:r>
            <a:r>
              <a:rPr lang="es-419" baseline="0" dirty="0"/>
              <a:t> to </a:t>
            </a:r>
            <a:r>
              <a:rPr lang="es-419" baseline="0" dirty="0" err="1"/>
              <a:t>have</a:t>
            </a:r>
            <a:r>
              <a:rPr lang="es-419" baseline="0" dirty="0"/>
              <a:t> </a:t>
            </a:r>
            <a:r>
              <a:rPr lang="es-419" baseline="0" dirty="0" err="1"/>
              <a:t>an</a:t>
            </a:r>
            <a:r>
              <a:rPr lang="es-419" baseline="0" dirty="0"/>
              <a:t> </a:t>
            </a:r>
            <a:r>
              <a:rPr lang="es-419" baseline="0" dirty="0" err="1"/>
              <a:t>array</a:t>
            </a:r>
            <a:r>
              <a:rPr lang="es-419" baseline="0" dirty="0"/>
              <a:t> of </a:t>
            </a:r>
            <a:r>
              <a:rPr lang="es-419" baseline="0" dirty="0" err="1"/>
              <a:t>unsigned</a:t>
            </a:r>
            <a:r>
              <a:rPr lang="es-419" baseline="0" dirty="0"/>
              <a:t> </a:t>
            </a:r>
            <a:r>
              <a:rPr lang="es-419" baseline="0" dirty="0" err="1"/>
              <a:t>intergers</a:t>
            </a:r>
            <a:r>
              <a:rPr lang="es-419" baseline="0" dirty="0"/>
              <a:t>, </a:t>
            </a:r>
            <a:r>
              <a:rPr lang="es-419" baseline="0" dirty="0" err="1"/>
              <a:t>which</a:t>
            </a:r>
            <a:r>
              <a:rPr lang="es-419" baseline="0" dirty="0"/>
              <a:t> in </a:t>
            </a:r>
            <a:r>
              <a:rPr lang="es-419" baseline="0" dirty="0" err="1"/>
              <a:t>turn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less</a:t>
            </a:r>
            <a:r>
              <a:rPr lang="es-419" baseline="0" dirty="0"/>
              <a:t> </a:t>
            </a:r>
            <a:r>
              <a:rPr lang="es-419" baseline="0" dirty="0" err="1"/>
              <a:t>memory</a:t>
            </a:r>
            <a:r>
              <a:rPr lang="es-419" baseline="0" dirty="0"/>
              <a:t> </a:t>
            </a:r>
            <a:r>
              <a:rPr lang="es-419" baseline="0" dirty="0" err="1"/>
              <a:t>demanding</a:t>
            </a:r>
            <a:r>
              <a:rPr lang="es-419" baseline="0" dirty="0"/>
              <a:t>.</a:t>
            </a:r>
          </a:p>
          <a:p>
            <a:r>
              <a:rPr lang="es-419" baseline="0" dirty="0"/>
              <a:t>	</a:t>
            </a:r>
            <a:r>
              <a:rPr lang="es-419" baseline="0" dirty="0" err="1"/>
              <a:t>Another</a:t>
            </a:r>
            <a:r>
              <a:rPr lang="es-419" baseline="0" dirty="0"/>
              <a:t> </a:t>
            </a:r>
            <a:r>
              <a:rPr lang="es-419" baseline="0" dirty="0" err="1"/>
              <a:t>advantage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better</a:t>
            </a:r>
            <a:r>
              <a:rPr lang="es-419" baseline="0" dirty="0"/>
              <a:t> </a:t>
            </a:r>
            <a:r>
              <a:rPr lang="es-419" baseline="0" dirty="0" err="1"/>
              <a:t>computation</a:t>
            </a:r>
            <a:r>
              <a:rPr lang="es-419" baseline="0" dirty="0"/>
              <a:t> </a:t>
            </a:r>
            <a:r>
              <a:rPr lang="es-419" baseline="0" dirty="0" err="1"/>
              <a:t>accuracy</a:t>
            </a:r>
            <a:r>
              <a:rPr lang="es-419" baseline="0" dirty="0"/>
              <a:t>/</a:t>
            </a:r>
            <a:r>
              <a:rPr lang="es-419" baseline="0" dirty="0" err="1"/>
              <a:t>precission</a:t>
            </a:r>
            <a:r>
              <a:rPr lang="es-419" baseline="0" dirty="0"/>
              <a:t>. </a:t>
            </a:r>
            <a:r>
              <a:rPr lang="es-419" baseline="0" dirty="0" err="1"/>
              <a:t>Lets</a:t>
            </a:r>
            <a:r>
              <a:rPr lang="es-419" baseline="0" dirty="0"/>
              <a:t> </a:t>
            </a:r>
            <a:r>
              <a:rPr lang="es-419" baseline="0" dirty="0" err="1"/>
              <a:t>say</a:t>
            </a:r>
            <a:r>
              <a:rPr lang="es-419" baseline="0" dirty="0"/>
              <a:t> </a:t>
            </a:r>
            <a:r>
              <a:rPr lang="es-419" baseline="0" dirty="0" err="1"/>
              <a:t>we</a:t>
            </a:r>
            <a:r>
              <a:rPr lang="es-419" baseline="0" dirty="0"/>
              <a:t> </a:t>
            </a:r>
            <a:r>
              <a:rPr lang="es-419" baseline="0" dirty="0" err="1"/>
              <a:t>have</a:t>
            </a:r>
            <a:r>
              <a:rPr lang="es-419" baseline="0" dirty="0"/>
              <a:t> a simple </a:t>
            </a:r>
            <a:r>
              <a:rPr lang="es-419" baseline="0" dirty="0" err="1"/>
              <a:t>size</a:t>
            </a:r>
            <a:r>
              <a:rPr lang="es-419" baseline="0" dirty="0"/>
              <a:t> of 1 </a:t>
            </a:r>
            <a:r>
              <a:rPr lang="es-419" baseline="0" dirty="0" err="1"/>
              <a:t>million</a:t>
            </a:r>
            <a:r>
              <a:rPr lang="es-419" baseline="0" dirty="0"/>
              <a:t>. </a:t>
            </a:r>
            <a:r>
              <a:rPr lang="es-419" baseline="0" dirty="0" err="1"/>
              <a:t>Then</a:t>
            </a:r>
            <a:r>
              <a:rPr lang="es-419" baseline="0" dirty="0"/>
              <a:t>,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empirical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 </a:t>
            </a:r>
            <a:r>
              <a:rPr lang="es-419" baseline="0" dirty="0" err="1"/>
              <a:t>value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this</a:t>
            </a:r>
            <a:r>
              <a:rPr lang="es-419" baseline="0" dirty="0"/>
              <a:t> </a:t>
            </a:r>
            <a:r>
              <a:rPr lang="es-419" baseline="0" dirty="0" err="1"/>
              <a:t>small</a:t>
            </a:r>
            <a:r>
              <a:rPr lang="es-419" baseline="0" dirty="0"/>
              <a:t>. </a:t>
            </a:r>
            <a:r>
              <a:rPr lang="es-419" baseline="0" dirty="0" err="1"/>
              <a:t>Now</a:t>
            </a:r>
            <a:r>
              <a:rPr lang="es-419" baseline="0" dirty="0"/>
              <a:t>, </a:t>
            </a:r>
            <a:r>
              <a:rPr lang="es-419" baseline="0" dirty="0" err="1"/>
              <a:t>let’s</a:t>
            </a:r>
            <a:r>
              <a:rPr lang="es-419" baseline="0" dirty="0"/>
              <a:t> </a:t>
            </a:r>
            <a:r>
              <a:rPr lang="es-419" baseline="0" dirty="0" err="1"/>
              <a:t>say</a:t>
            </a:r>
            <a:r>
              <a:rPr lang="es-419" baseline="0" dirty="0"/>
              <a:t> </a:t>
            </a:r>
            <a:r>
              <a:rPr lang="es-419" baseline="0" dirty="0" err="1"/>
              <a:t>we</a:t>
            </a:r>
            <a:r>
              <a:rPr lang="es-419" baseline="0" dirty="0"/>
              <a:t> are </a:t>
            </a:r>
            <a:r>
              <a:rPr lang="es-419" baseline="0" dirty="0" err="1"/>
              <a:t>using</a:t>
            </a:r>
            <a:r>
              <a:rPr lang="es-419" baseline="0" dirty="0"/>
              <a:t> </a:t>
            </a:r>
            <a:r>
              <a:rPr lang="es-419" baseline="0" dirty="0" err="1"/>
              <a:t>Bezier</a:t>
            </a:r>
            <a:r>
              <a:rPr lang="es-419" baseline="0" dirty="0"/>
              <a:t> curve, </a:t>
            </a:r>
            <a:r>
              <a:rPr lang="es-419" baseline="0" dirty="0" err="1"/>
              <a:t>then</a:t>
            </a:r>
            <a:r>
              <a:rPr lang="es-419" baseline="0" dirty="0"/>
              <a:t> </a:t>
            </a:r>
            <a:r>
              <a:rPr lang="es-419" baseline="0" dirty="0" err="1"/>
              <a:t>each</a:t>
            </a:r>
            <a:r>
              <a:rPr lang="es-419" baseline="0" dirty="0"/>
              <a:t> w </a:t>
            </a:r>
            <a:r>
              <a:rPr lang="es-419" baseline="0" dirty="0" err="1"/>
              <a:t>is</a:t>
            </a:r>
            <a:r>
              <a:rPr lang="es-419" baseline="0" dirty="0"/>
              <a:t> of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order</a:t>
            </a:r>
            <a:r>
              <a:rPr lang="es-419" baseline="0" dirty="0"/>
              <a:t> of 0.1, </a:t>
            </a:r>
            <a:r>
              <a:rPr lang="es-419" baseline="0" dirty="0" err="1"/>
              <a:t>therefore</a:t>
            </a:r>
            <a:r>
              <a:rPr lang="es-419" baseline="0" dirty="0"/>
              <a:t>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bezier</a:t>
            </a:r>
            <a:r>
              <a:rPr lang="es-419" baseline="0" dirty="0"/>
              <a:t> curve </a:t>
            </a:r>
            <a:r>
              <a:rPr lang="es-419" baseline="0" dirty="0" err="1"/>
              <a:t>order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of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same</a:t>
            </a:r>
            <a:r>
              <a:rPr lang="es-419" baseline="0" dirty="0"/>
              <a:t> </a:t>
            </a:r>
            <a:r>
              <a:rPr lang="es-419" baseline="0" dirty="0" err="1"/>
              <a:t>order</a:t>
            </a:r>
            <a:r>
              <a:rPr lang="es-419" baseline="0" dirty="0"/>
              <a:t> as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empirical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. A complete </a:t>
            </a:r>
            <a:r>
              <a:rPr lang="es-419" baseline="0" dirty="0" err="1"/>
              <a:t>computation</a:t>
            </a:r>
            <a:r>
              <a:rPr lang="es-419" baseline="0" dirty="0"/>
              <a:t> </a:t>
            </a:r>
            <a:r>
              <a:rPr lang="es-419" baseline="0" dirty="0" err="1"/>
              <a:t>would</a:t>
            </a:r>
            <a:r>
              <a:rPr lang="es-419" baseline="0" dirty="0"/>
              <a:t> be of </a:t>
            </a:r>
            <a:r>
              <a:rPr lang="es-419" baseline="0" dirty="0" err="1"/>
              <a:t>this</a:t>
            </a:r>
            <a:r>
              <a:rPr lang="es-419" baseline="0" dirty="0"/>
              <a:t> </a:t>
            </a:r>
            <a:r>
              <a:rPr lang="es-419" baseline="0" dirty="0" err="1"/>
              <a:t>order</a:t>
            </a:r>
            <a:r>
              <a:rPr lang="es-419" baseline="0" dirty="0"/>
              <a:t>. </a:t>
            </a:r>
            <a:r>
              <a:rPr lang="es-419" baseline="0" dirty="0" err="1"/>
              <a:t>Now</a:t>
            </a:r>
            <a:r>
              <a:rPr lang="es-419" baseline="0" dirty="0"/>
              <a:t>, </a:t>
            </a:r>
            <a:r>
              <a:rPr lang="es-419" baseline="0" dirty="0" err="1"/>
              <a:t>let’s</a:t>
            </a:r>
            <a:r>
              <a:rPr lang="es-419" baseline="0" dirty="0"/>
              <a:t> </a:t>
            </a:r>
            <a:r>
              <a:rPr lang="es-419" baseline="0" dirty="0" err="1"/>
              <a:t>go</a:t>
            </a:r>
            <a:r>
              <a:rPr lang="es-419" baseline="0" dirty="0"/>
              <a:t> to 2D, imagine 3D. </a:t>
            </a:r>
            <a:r>
              <a:rPr lang="es-419" baseline="0" dirty="0" err="1"/>
              <a:t>What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the</a:t>
            </a:r>
            <a:r>
              <a:rPr lang="es-419" baseline="0" dirty="0"/>
              <a:t> precisión of </a:t>
            </a:r>
            <a:r>
              <a:rPr lang="es-419" baseline="0" dirty="0" err="1"/>
              <a:t>your</a:t>
            </a:r>
            <a:r>
              <a:rPr lang="es-419" baseline="0" dirty="0"/>
              <a:t> </a:t>
            </a:r>
            <a:r>
              <a:rPr lang="es-419" baseline="0" dirty="0" err="1"/>
              <a:t>computer</a:t>
            </a:r>
            <a:r>
              <a:rPr lang="es-419" baseline="0" dirty="0"/>
              <a:t>? 3D? 4D? To </a:t>
            </a:r>
            <a:r>
              <a:rPr lang="es-419" baseline="0" dirty="0" err="1"/>
              <a:t>work</a:t>
            </a:r>
            <a:r>
              <a:rPr lang="es-419" baseline="0" dirty="0"/>
              <a:t> </a:t>
            </a:r>
            <a:r>
              <a:rPr lang="es-419" baseline="0" dirty="0" err="1"/>
              <a:t>with</a:t>
            </a:r>
            <a:r>
              <a:rPr lang="es-419" baseline="0" dirty="0"/>
              <a:t> </a:t>
            </a:r>
            <a:r>
              <a:rPr lang="es-419" baseline="0" dirty="0" err="1"/>
              <a:t>higher</a:t>
            </a:r>
            <a:r>
              <a:rPr lang="es-419" baseline="0" dirty="0"/>
              <a:t> </a:t>
            </a:r>
            <a:r>
              <a:rPr lang="es-419" baseline="0" dirty="0" err="1"/>
              <a:t>dimensions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important</a:t>
            </a:r>
            <a:r>
              <a:rPr lang="es-419" baseline="0" dirty="0"/>
              <a:t> to </a:t>
            </a:r>
            <a:r>
              <a:rPr lang="es-419" baseline="0" dirty="0" err="1"/>
              <a:t>understand</a:t>
            </a:r>
            <a:r>
              <a:rPr lang="es-419" baseline="0" dirty="0"/>
              <a:t> </a:t>
            </a:r>
            <a:r>
              <a:rPr lang="es-419" baseline="0" dirty="0" err="1"/>
              <a:t>precission</a:t>
            </a:r>
            <a:r>
              <a:rPr lang="es-419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6C8C-08C0-4548-BD60-580352D47B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1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univariate</a:t>
            </a:r>
            <a:r>
              <a:rPr lang="es-419" dirty="0"/>
              <a:t> </a:t>
            </a:r>
            <a:r>
              <a:rPr lang="es-419" dirty="0" err="1"/>
              <a:t>empírical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 </a:t>
            </a:r>
            <a:r>
              <a:rPr lang="es-419" baseline="0" dirty="0" err="1"/>
              <a:t>function</a:t>
            </a:r>
            <a:r>
              <a:rPr lang="es-419" baseline="0" dirty="0"/>
              <a:t>, </a:t>
            </a:r>
            <a:r>
              <a:rPr lang="es-419" baseline="0" dirty="0" err="1"/>
              <a:t>shown</a:t>
            </a:r>
            <a:r>
              <a:rPr lang="es-419" baseline="0" dirty="0"/>
              <a:t> in </a:t>
            </a:r>
            <a:r>
              <a:rPr lang="es-419" baseline="0" dirty="0" err="1"/>
              <a:t>black</a:t>
            </a:r>
            <a:r>
              <a:rPr lang="es-419" baseline="0" dirty="0"/>
              <a:t> line </a:t>
            </a:r>
            <a:r>
              <a:rPr lang="es-419" baseline="0" dirty="0" err="1"/>
              <a:t>segments</a:t>
            </a:r>
            <a:r>
              <a:rPr lang="es-419" baseline="0" dirty="0"/>
              <a:t>, can </a:t>
            </a:r>
            <a:r>
              <a:rPr lang="es-419" baseline="0" dirty="0" err="1"/>
              <a:t>give</a:t>
            </a:r>
            <a:r>
              <a:rPr lang="es-419" baseline="0" dirty="0"/>
              <a:t> </a:t>
            </a:r>
            <a:r>
              <a:rPr lang="es-419" baseline="0" dirty="0" err="1"/>
              <a:t>an</a:t>
            </a:r>
            <a:r>
              <a:rPr lang="es-419" baseline="0" dirty="0"/>
              <a:t> idea of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multivariate</a:t>
            </a:r>
            <a:r>
              <a:rPr lang="es-419" baseline="0" dirty="0"/>
              <a:t> </a:t>
            </a:r>
            <a:r>
              <a:rPr lang="es-419" baseline="0" dirty="0" err="1"/>
              <a:t>empirical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 </a:t>
            </a:r>
            <a:r>
              <a:rPr lang="es-419" baseline="0" dirty="0" err="1"/>
              <a:t>function</a:t>
            </a:r>
            <a:r>
              <a:rPr lang="es-419" baseline="0" dirty="0"/>
              <a:t> </a:t>
            </a:r>
            <a:r>
              <a:rPr lang="es-419" baseline="0" dirty="0" err="1"/>
              <a:t>both</a:t>
            </a:r>
            <a:r>
              <a:rPr lang="es-419" baseline="0" dirty="0"/>
              <a:t> </a:t>
            </a:r>
            <a:r>
              <a:rPr lang="es-419" baseline="0" dirty="0" err="1"/>
              <a:t>theoretically</a:t>
            </a:r>
            <a:r>
              <a:rPr lang="es-419" baseline="0" dirty="0"/>
              <a:t> and </a:t>
            </a:r>
            <a:r>
              <a:rPr lang="es-419" baseline="0" dirty="0" err="1"/>
              <a:t>computationally</a:t>
            </a:r>
            <a:r>
              <a:rPr lang="es-419" baseline="0" dirty="0"/>
              <a:t>.</a:t>
            </a:r>
          </a:p>
          <a:p>
            <a:r>
              <a:rPr lang="es-419" baseline="0" dirty="0" err="1"/>
              <a:t>From</a:t>
            </a:r>
            <a:r>
              <a:rPr lang="es-419" baseline="0" dirty="0"/>
              <a:t>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computational</a:t>
            </a:r>
            <a:r>
              <a:rPr lang="es-419" baseline="0" dirty="0"/>
              <a:t> </a:t>
            </a:r>
            <a:r>
              <a:rPr lang="es-419" baseline="0" dirty="0" err="1"/>
              <a:t>point</a:t>
            </a:r>
            <a:r>
              <a:rPr lang="es-419" baseline="0" dirty="0"/>
              <a:t> of </a:t>
            </a:r>
            <a:r>
              <a:rPr lang="es-419" baseline="0" dirty="0" err="1"/>
              <a:t>view</a:t>
            </a:r>
            <a:r>
              <a:rPr lang="es-419" baseline="0" dirty="0"/>
              <a:t>,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dashed</a:t>
            </a:r>
            <a:r>
              <a:rPr lang="es-419" baseline="0" dirty="0"/>
              <a:t> </a:t>
            </a:r>
            <a:r>
              <a:rPr lang="es-419" baseline="0" dirty="0" err="1"/>
              <a:t>rectangles</a:t>
            </a:r>
            <a:r>
              <a:rPr lang="es-419" baseline="0" dirty="0"/>
              <a:t> resemble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array</a:t>
            </a:r>
            <a:r>
              <a:rPr lang="es-419" baseline="0" dirty="0"/>
              <a:t> </a:t>
            </a:r>
            <a:r>
              <a:rPr lang="es-419" baseline="0" dirty="0" err="1"/>
              <a:t>storage</a:t>
            </a:r>
            <a:r>
              <a:rPr lang="es-419" baseline="0" dirty="0"/>
              <a:t> in </a:t>
            </a:r>
            <a:r>
              <a:rPr lang="es-419" baseline="0" dirty="0" err="1"/>
              <a:t>some</a:t>
            </a:r>
            <a:r>
              <a:rPr lang="es-419" baseline="0" dirty="0"/>
              <a:t> </a:t>
            </a:r>
            <a:r>
              <a:rPr lang="es-419" baseline="0" dirty="0" err="1"/>
              <a:t>programming</a:t>
            </a:r>
            <a:r>
              <a:rPr lang="es-419" baseline="0" dirty="0"/>
              <a:t> </a:t>
            </a:r>
            <a:r>
              <a:rPr lang="es-419" baseline="0" dirty="0" err="1"/>
              <a:t>language</a:t>
            </a:r>
            <a:r>
              <a:rPr lang="es-419" baseline="0" dirty="0"/>
              <a:t>.</a:t>
            </a:r>
          </a:p>
          <a:p>
            <a:r>
              <a:rPr lang="es-419" baseline="0" dirty="0"/>
              <a:t>	</a:t>
            </a:r>
            <a:r>
              <a:rPr lang="es-419" baseline="0" dirty="0" err="1"/>
              <a:t>From</a:t>
            </a:r>
            <a:r>
              <a:rPr lang="es-419" baseline="0" dirty="0"/>
              <a:t> </a:t>
            </a:r>
            <a:r>
              <a:rPr lang="es-419" baseline="0" dirty="0" err="1"/>
              <a:t>this</a:t>
            </a:r>
            <a:r>
              <a:rPr lang="es-419" baseline="0" dirty="0"/>
              <a:t>, </a:t>
            </a:r>
            <a:r>
              <a:rPr lang="es-419" baseline="0" dirty="0" err="1"/>
              <a:t>we</a:t>
            </a:r>
            <a:r>
              <a:rPr lang="es-419" baseline="0" dirty="0"/>
              <a:t> can </a:t>
            </a:r>
            <a:r>
              <a:rPr lang="es-419" baseline="0" dirty="0" err="1"/>
              <a:t>see</a:t>
            </a:r>
            <a:r>
              <a:rPr lang="es-419" baseline="0" dirty="0"/>
              <a:t> </a:t>
            </a:r>
            <a:r>
              <a:rPr lang="es-419" baseline="0" dirty="0" err="1"/>
              <a:t>that</a:t>
            </a:r>
            <a:r>
              <a:rPr lang="es-419" baseline="0" dirty="0"/>
              <a:t> </a:t>
            </a:r>
            <a:r>
              <a:rPr lang="es-419" baseline="0" dirty="0" err="1"/>
              <a:t>denominator</a:t>
            </a:r>
            <a:r>
              <a:rPr lang="es-419" baseline="0" dirty="0"/>
              <a:t> can be </a:t>
            </a:r>
            <a:r>
              <a:rPr lang="es-419" baseline="0" dirty="0" err="1"/>
              <a:t>factored</a:t>
            </a:r>
            <a:r>
              <a:rPr lang="es-419" baseline="0" dirty="0"/>
              <a:t> </a:t>
            </a:r>
            <a:r>
              <a:rPr lang="es-419" baseline="0" dirty="0" err="1"/>
              <a:t>out</a:t>
            </a:r>
            <a:r>
              <a:rPr lang="es-419" baseline="0" dirty="0"/>
              <a:t>. </a:t>
            </a:r>
            <a:r>
              <a:rPr lang="es-419" baseline="0" dirty="0" err="1"/>
              <a:t>Procedure</a:t>
            </a:r>
            <a:r>
              <a:rPr lang="es-419" baseline="0" dirty="0"/>
              <a:t> </a:t>
            </a:r>
            <a:r>
              <a:rPr lang="es-419" baseline="0" dirty="0" err="1"/>
              <a:t>which</a:t>
            </a:r>
            <a:r>
              <a:rPr lang="es-419" baseline="0" dirty="0"/>
              <a:t> </a:t>
            </a:r>
            <a:r>
              <a:rPr lang="es-419" baseline="0" dirty="0" err="1"/>
              <a:t>let</a:t>
            </a:r>
            <a:r>
              <a:rPr lang="es-419" baseline="0" dirty="0"/>
              <a:t> </a:t>
            </a:r>
            <a:r>
              <a:rPr lang="es-419" baseline="0" dirty="0" err="1"/>
              <a:t>us</a:t>
            </a:r>
            <a:r>
              <a:rPr lang="es-419" baseline="0" dirty="0"/>
              <a:t> to </a:t>
            </a:r>
            <a:r>
              <a:rPr lang="es-419" baseline="0" dirty="0" err="1"/>
              <a:t>have</a:t>
            </a:r>
            <a:r>
              <a:rPr lang="es-419" baseline="0" dirty="0"/>
              <a:t> </a:t>
            </a:r>
            <a:r>
              <a:rPr lang="es-419" baseline="0" dirty="0" err="1"/>
              <a:t>an</a:t>
            </a:r>
            <a:r>
              <a:rPr lang="es-419" baseline="0" dirty="0"/>
              <a:t> </a:t>
            </a:r>
            <a:r>
              <a:rPr lang="es-419" baseline="0" dirty="0" err="1"/>
              <a:t>array</a:t>
            </a:r>
            <a:r>
              <a:rPr lang="es-419" baseline="0" dirty="0"/>
              <a:t> of </a:t>
            </a:r>
            <a:r>
              <a:rPr lang="es-419" baseline="0" dirty="0" err="1"/>
              <a:t>unsigned</a:t>
            </a:r>
            <a:r>
              <a:rPr lang="es-419" baseline="0" dirty="0"/>
              <a:t> </a:t>
            </a:r>
            <a:r>
              <a:rPr lang="es-419" baseline="0" dirty="0" err="1"/>
              <a:t>intergers</a:t>
            </a:r>
            <a:r>
              <a:rPr lang="es-419" baseline="0" dirty="0"/>
              <a:t>, </a:t>
            </a:r>
            <a:r>
              <a:rPr lang="es-419" baseline="0" dirty="0" err="1"/>
              <a:t>which</a:t>
            </a:r>
            <a:r>
              <a:rPr lang="es-419" baseline="0" dirty="0"/>
              <a:t> in </a:t>
            </a:r>
            <a:r>
              <a:rPr lang="es-419" baseline="0" dirty="0" err="1"/>
              <a:t>turn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less</a:t>
            </a:r>
            <a:r>
              <a:rPr lang="es-419" baseline="0" dirty="0"/>
              <a:t> </a:t>
            </a:r>
            <a:r>
              <a:rPr lang="es-419" baseline="0" dirty="0" err="1"/>
              <a:t>memory</a:t>
            </a:r>
            <a:r>
              <a:rPr lang="es-419" baseline="0" dirty="0"/>
              <a:t> </a:t>
            </a:r>
            <a:r>
              <a:rPr lang="es-419" baseline="0" dirty="0" err="1"/>
              <a:t>demanding</a:t>
            </a:r>
            <a:r>
              <a:rPr lang="es-419" baseline="0" dirty="0"/>
              <a:t>.</a:t>
            </a:r>
          </a:p>
          <a:p>
            <a:r>
              <a:rPr lang="es-419" baseline="0" dirty="0"/>
              <a:t>	</a:t>
            </a:r>
            <a:r>
              <a:rPr lang="es-419" baseline="0" dirty="0" err="1"/>
              <a:t>Another</a:t>
            </a:r>
            <a:r>
              <a:rPr lang="es-419" baseline="0" dirty="0"/>
              <a:t> </a:t>
            </a:r>
            <a:r>
              <a:rPr lang="es-419" baseline="0" dirty="0" err="1"/>
              <a:t>advantage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on</a:t>
            </a:r>
            <a:r>
              <a:rPr lang="es-419" baseline="0" dirty="0"/>
              <a:t> </a:t>
            </a:r>
            <a:r>
              <a:rPr lang="es-419" baseline="0" dirty="0" err="1"/>
              <a:t>computation</a:t>
            </a:r>
            <a:r>
              <a:rPr lang="es-419" baseline="0" dirty="0"/>
              <a:t> </a:t>
            </a:r>
            <a:r>
              <a:rPr lang="es-419" baseline="0" dirty="0" err="1"/>
              <a:t>accuracy</a:t>
            </a:r>
            <a:r>
              <a:rPr lang="es-419" baseline="0" dirty="0"/>
              <a:t>/</a:t>
            </a:r>
            <a:r>
              <a:rPr lang="es-419" baseline="0" dirty="0" err="1"/>
              <a:t>precission</a:t>
            </a:r>
            <a:r>
              <a:rPr lang="es-419" baseline="0" dirty="0"/>
              <a:t>. </a:t>
            </a:r>
            <a:r>
              <a:rPr lang="es-419" baseline="0" dirty="0" err="1"/>
              <a:t>Lets</a:t>
            </a:r>
            <a:r>
              <a:rPr lang="es-419" baseline="0" dirty="0"/>
              <a:t> </a:t>
            </a:r>
            <a:r>
              <a:rPr lang="es-419" baseline="0" dirty="0" err="1"/>
              <a:t>say</a:t>
            </a:r>
            <a:r>
              <a:rPr lang="es-419" baseline="0" dirty="0"/>
              <a:t> </a:t>
            </a:r>
            <a:r>
              <a:rPr lang="es-419" baseline="0" dirty="0" err="1"/>
              <a:t>we</a:t>
            </a:r>
            <a:r>
              <a:rPr lang="es-419" baseline="0" dirty="0"/>
              <a:t> </a:t>
            </a:r>
            <a:r>
              <a:rPr lang="es-419" baseline="0" dirty="0" err="1"/>
              <a:t>have</a:t>
            </a:r>
            <a:r>
              <a:rPr lang="es-419" baseline="0" dirty="0"/>
              <a:t> a simple </a:t>
            </a:r>
            <a:r>
              <a:rPr lang="es-419" baseline="0" dirty="0" err="1"/>
              <a:t>size</a:t>
            </a:r>
            <a:r>
              <a:rPr lang="es-419" baseline="0" dirty="0"/>
              <a:t> of 1 </a:t>
            </a:r>
            <a:r>
              <a:rPr lang="es-419" baseline="0" dirty="0" err="1"/>
              <a:t>million</a:t>
            </a:r>
            <a:r>
              <a:rPr lang="es-419" baseline="0" dirty="0"/>
              <a:t>. </a:t>
            </a:r>
            <a:r>
              <a:rPr lang="es-419" baseline="0" dirty="0" err="1"/>
              <a:t>Then</a:t>
            </a:r>
            <a:r>
              <a:rPr lang="es-419" baseline="0" dirty="0"/>
              <a:t>,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empirical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 </a:t>
            </a:r>
            <a:r>
              <a:rPr lang="es-419" baseline="0" dirty="0" err="1"/>
              <a:t>value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this</a:t>
            </a:r>
            <a:r>
              <a:rPr lang="es-419" baseline="0" dirty="0"/>
              <a:t> </a:t>
            </a:r>
            <a:r>
              <a:rPr lang="es-419" baseline="0" dirty="0" err="1"/>
              <a:t>small</a:t>
            </a:r>
            <a:r>
              <a:rPr lang="es-419" baseline="0" dirty="0"/>
              <a:t>. </a:t>
            </a:r>
            <a:r>
              <a:rPr lang="es-419" baseline="0" dirty="0" err="1"/>
              <a:t>Now</a:t>
            </a:r>
            <a:r>
              <a:rPr lang="es-419" baseline="0" dirty="0"/>
              <a:t>, </a:t>
            </a:r>
            <a:r>
              <a:rPr lang="es-419" baseline="0" dirty="0" err="1"/>
              <a:t>let’s</a:t>
            </a:r>
            <a:r>
              <a:rPr lang="es-419" baseline="0" dirty="0"/>
              <a:t> </a:t>
            </a:r>
            <a:r>
              <a:rPr lang="es-419" baseline="0" dirty="0" err="1"/>
              <a:t>say</a:t>
            </a:r>
            <a:r>
              <a:rPr lang="es-419" baseline="0" dirty="0"/>
              <a:t> </a:t>
            </a:r>
            <a:r>
              <a:rPr lang="es-419" baseline="0" dirty="0" err="1"/>
              <a:t>we</a:t>
            </a:r>
            <a:r>
              <a:rPr lang="es-419" baseline="0" dirty="0"/>
              <a:t> are </a:t>
            </a:r>
            <a:r>
              <a:rPr lang="es-419" baseline="0" dirty="0" err="1"/>
              <a:t>using</a:t>
            </a:r>
            <a:r>
              <a:rPr lang="es-419" baseline="0" dirty="0"/>
              <a:t> </a:t>
            </a:r>
            <a:r>
              <a:rPr lang="es-419" baseline="0" dirty="0" err="1"/>
              <a:t>Bezier</a:t>
            </a:r>
            <a:r>
              <a:rPr lang="es-419" baseline="0" dirty="0"/>
              <a:t> curve (</a:t>
            </a:r>
            <a:r>
              <a:rPr lang="es-419" baseline="0" dirty="0" err="1"/>
              <a:t>or</a:t>
            </a:r>
            <a:r>
              <a:rPr lang="es-419" baseline="0" dirty="0"/>
              <a:t> </a:t>
            </a:r>
            <a:r>
              <a:rPr lang="es-419" baseline="0" dirty="0" err="1"/>
              <a:t>any</a:t>
            </a:r>
            <a:r>
              <a:rPr lang="es-419" baseline="0" dirty="0"/>
              <a:t> </a:t>
            </a:r>
            <a:r>
              <a:rPr lang="es-419" baseline="0" dirty="0" err="1"/>
              <a:t>other</a:t>
            </a:r>
            <a:r>
              <a:rPr lang="es-419" baseline="0" dirty="0"/>
              <a:t> </a:t>
            </a:r>
            <a:r>
              <a:rPr lang="es-419" baseline="0"/>
              <a:t>polynomial), </a:t>
            </a:r>
            <a:r>
              <a:rPr lang="es-419" baseline="0" dirty="0" err="1"/>
              <a:t>then</a:t>
            </a:r>
            <a:r>
              <a:rPr lang="es-419" baseline="0" dirty="0"/>
              <a:t> </a:t>
            </a:r>
            <a:r>
              <a:rPr lang="es-419" baseline="0" dirty="0" err="1"/>
              <a:t>each</a:t>
            </a:r>
            <a:r>
              <a:rPr lang="es-419" baseline="0" dirty="0"/>
              <a:t> w </a:t>
            </a:r>
            <a:r>
              <a:rPr lang="es-419" baseline="0" dirty="0" err="1"/>
              <a:t>is</a:t>
            </a:r>
            <a:r>
              <a:rPr lang="es-419" baseline="0" dirty="0"/>
              <a:t> of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order</a:t>
            </a:r>
            <a:r>
              <a:rPr lang="es-419" baseline="0" dirty="0"/>
              <a:t> of 0.1, </a:t>
            </a:r>
            <a:r>
              <a:rPr lang="es-419" baseline="0" dirty="0" err="1"/>
              <a:t>therefore</a:t>
            </a:r>
            <a:r>
              <a:rPr lang="es-419" baseline="0" dirty="0"/>
              <a:t>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bezier</a:t>
            </a:r>
            <a:r>
              <a:rPr lang="es-419" baseline="0" dirty="0"/>
              <a:t> curve </a:t>
            </a:r>
            <a:r>
              <a:rPr lang="es-419" baseline="0" dirty="0" err="1"/>
              <a:t>order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of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same</a:t>
            </a:r>
            <a:r>
              <a:rPr lang="es-419" baseline="0" dirty="0"/>
              <a:t> </a:t>
            </a:r>
            <a:r>
              <a:rPr lang="es-419" baseline="0" dirty="0" err="1"/>
              <a:t>order</a:t>
            </a:r>
            <a:r>
              <a:rPr lang="es-419" baseline="0" dirty="0"/>
              <a:t> as </a:t>
            </a:r>
            <a:r>
              <a:rPr lang="es-419" baseline="0" dirty="0" err="1"/>
              <a:t>the</a:t>
            </a:r>
            <a:r>
              <a:rPr lang="es-419" baseline="0" dirty="0"/>
              <a:t> </a:t>
            </a:r>
            <a:r>
              <a:rPr lang="es-419" baseline="0" dirty="0" err="1"/>
              <a:t>empirical</a:t>
            </a:r>
            <a:r>
              <a:rPr lang="es-419" baseline="0" dirty="0"/>
              <a:t> </a:t>
            </a:r>
            <a:r>
              <a:rPr lang="es-419" baseline="0" dirty="0" err="1"/>
              <a:t>distribution</a:t>
            </a:r>
            <a:r>
              <a:rPr lang="es-419" baseline="0" dirty="0"/>
              <a:t>. A complete </a:t>
            </a:r>
            <a:r>
              <a:rPr lang="es-419" baseline="0" dirty="0" err="1"/>
              <a:t>computation</a:t>
            </a:r>
            <a:r>
              <a:rPr lang="es-419" baseline="0" dirty="0"/>
              <a:t> </a:t>
            </a:r>
            <a:r>
              <a:rPr lang="es-419" baseline="0" dirty="0" err="1"/>
              <a:t>would</a:t>
            </a:r>
            <a:r>
              <a:rPr lang="es-419" baseline="0" dirty="0"/>
              <a:t> be of </a:t>
            </a:r>
            <a:r>
              <a:rPr lang="es-419" baseline="0" dirty="0" err="1"/>
              <a:t>this</a:t>
            </a:r>
            <a:r>
              <a:rPr lang="es-419" baseline="0" dirty="0"/>
              <a:t> </a:t>
            </a:r>
            <a:r>
              <a:rPr lang="es-419" baseline="0" dirty="0" err="1"/>
              <a:t>order</a:t>
            </a:r>
            <a:r>
              <a:rPr lang="es-419" baseline="0" dirty="0"/>
              <a:t>. </a:t>
            </a:r>
            <a:r>
              <a:rPr lang="es-419" baseline="0" dirty="0" err="1"/>
              <a:t>Now</a:t>
            </a:r>
            <a:r>
              <a:rPr lang="es-419" baseline="0" dirty="0"/>
              <a:t>, </a:t>
            </a:r>
            <a:r>
              <a:rPr lang="es-419" baseline="0" dirty="0" err="1"/>
              <a:t>let’s</a:t>
            </a:r>
            <a:r>
              <a:rPr lang="es-419" baseline="0" dirty="0"/>
              <a:t> </a:t>
            </a:r>
            <a:r>
              <a:rPr lang="es-419" baseline="0" dirty="0" err="1"/>
              <a:t>go</a:t>
            </a:r>
            <a:r>
              <a:rPr lang="es-419" baseline="0" dirty="0"/>
              <a:t> to 2D, imagine 3D. </a:t>
            </a:r>
            <a:r>
              <a:rPr lang="es-419" baseline="0" dirty="0" err="1"/>
              <a:t>What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the</a:t>
            </a:r>
            <a:r>
              <a:rPr lang="es-419" baseline="0" dirty="0"/>
              <a:t> precisión of </a:t>
            </a:r>
            <a:r>
              <a:rPr lang="es-419" baseline="0" dirty="0" err="1"/>
              <a:t>your</a:t>
            </a:r>
            <a:r>
              <a:rPr lang="es-419" baseline="0" dirty="0"/>
              <a:t> </a:t>
            </a:r>
            <a:r>
              <a:rPr lang="es-419" baseline="0" dirty="0" err="1"/>
              <a:t>computer</a:t>
            </a:r>
            <a:r>
              <a:rPr lang="es-419" baseline="0" dirty="0"/>
              <a:t>? 3D? 4D? To </a:t>
            </a:r>
            <a:r>
              <a:rPr lang="es-419" baseline="0" dirty="0" err="1"/>
              <a:t>work</a:t>
            </a:r>
            <a:r>
              <a:rPr lang="es-419" baseline="0" dirty="0"/>
              <a:t> </a:t>
            </a:r>
            <a:r>
              <a:rPr lang="es-419" baseline="0" dirty="0" err="1"/>
              <a:t>with</a:t>
            </a:r>
            <a:r>
              <a:rPr lang="es-419" baseline="0" dirty="0"/>
              <a:t> </a:t>
            </a:r>
            <a:r>
              <a:rPr lang="es-419" baseline="0" dirty="0" err="1"/>
              <a:t>higher</a:t>
            </a:r>
            <a:r>
              <a:rPr lang="es-419" baseline="0" dirty="0"/>
              <a:t> </a:t>
            </a:r>
            <a:r>
              <a:rPr lang="es-419" baseline="0" dirty="0" err="1"/>
              <a:t>dimensions</a:t>
            </a:r>
            <a:r>
              <a:rPr lang="es-419" baseline="0" dirty="0"/>
              <a:t> </a:t>
            </a:r>
            <a:r>
              <a:rPr lang="es-419" baseline="0" dirty="0" err="1"/>
              <a:t>is</a:t>
            </a:r>
            <a:r>
              <a:rPr lang="es-419" baseline="0" dirty="0"/>
              <a:t> </a:t>
            </a:r>
            <a:r>
              <a:rPr lang="es-419" baseline="0" dirty="0" err="1"/>
              <a:t>important</a:t>
            </a:r>
            <a:r>
              <a:rPr lang="es-419" baseline="0" dirty="0"/>
              <a:t> to </a:t>
            </a:r>
            <a:r>
              <a:rPr lang="es-419" baseline="0" dirty="0" err="1"/>
              <a:t>understand</a:t>
            </a:r>
            <a:r>
              <a:rPr lang="es-419" baseline="0" dirty="0"/>
              <a:t> </a:t>
            </a:r>
            <a:r>
              <a:rPr lang="es-419" baseline="0" dirty="0" err="1"/>
              <a:t>precission</a:t>
            </a:r>
            <a:r>
              <a:rPr lang="es-419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46C8C-08C0-4548-BD60-580352D47B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B1C-1FBD-4BFE-ACAF-ABF166183762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218F-55A2-4152-8F35-20DFF07B7DF9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5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9EF9-605F-4902-94E0-A6BDCCEA928A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740-FFF8-4463-9C56-4F2ECF8B5F32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B6C7-0932-49CC-BD36-B5049DA2F04E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2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DD1A-7F20-4D0E-99F4-6836EF96C1AD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5FBC-EAE3-475C-906F-894280FBBC8A}" type="datetime1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F720-E18E-4905-9A2F-966BA6D7485E}" type="datetime1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1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DE83-90B7-41CC-A19A-57D480E96F5A}" type="datetime1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B333-7E9E-4E90-8708-6781329B1C94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8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6AE8-36F2-46AF-B8F8-013AB1C8A016}" type="datetime1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CAA9D-D217-429F-AE8B-05AE1F05AF1A}" type="datetime1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829B-2C7D-44C0-8639-548B5113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4.svg"/><Relationship Id="rId4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4.svg"/><Relationship Id="rId4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hphysmx/gmshR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hphysmx/gmshR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Non-parametric copula-based dependence modeling of intrinsic properties of stochastic Boolean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>
                <a:solidFill>
                  <a:schemeClr val="bg1">
                    <a:lumMod val="65000"/>
                  </a:schemeClr>
                </a:solidFill>
              </a:rPr>
              <a:t>Francisco Mendoza-Torres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Poisson </a:t>
            </a:r>
            <a:r>
              <a:rPr lang="es-419" dirty="0" err="1"/>
              <a:t>sticks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2824" r="3116" b="27537"/>
          <a:stretch/>
        </p:blipFill>
        <p:spPr>
          <a:xfrm>
            <a:off x="4093697" y="1871003"/>
            <a:ext cx="4797085" cy="173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t="2102" r="3919" b="23921"/>
          <a:stretch/>
        </p:blipFill>
        <p:spPr>
          <a:xfrm rot="16200000">
            <a:off x="1026944" y="3685738"/>
            <a:ext cx="2293032" cy="2349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D778-56FE-4F0F-BAD5-FA26969186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Poisson </a:t>
            </a:r>
            <a:r>
              <a:rPr lang="es-419" dirty="0" err="1"/>
              <a:t>sticks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188720"/>
            <a:ext cx="3239238" cy="3201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95" y="3604853"/>
            <a:ext cx="5525759" cy="3175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2824" r="3116" b="27537"/>
          <a:stretch/>
        </p:blipFill>
        <p:spPr>
          <a:xfrm>
            <a:off x="4093697" y="1871003"/>
            <a:ext cx="4797085" cy="173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t="2102" r="3919" b="23921"/>
          <a:stretch/>
        </p:blipFill>
        <p:spPr>
          <a:xfrm rot="16200000">
            <a:off x="1026944" y="3685738"/>
            <a:ext cx="2293032" cy="234930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D778-56FE-4F0F-BAD5-FA26969186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 </a:t>
            </a:r>
            <a:r>
              <a:rPr lang="es-419" dirty="0" err="1"/>
              <a:t>Independent</a:t>
            </a:r>
            <a:r>
              <a:rPr lang="es-419" dirty="0"/>
              <a:t>		 </a:t>
            </a:r>
            <a:r>
              <a:rPr lang="es-419" dirty="0" err="1"/>
              <a:t>Dependent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9" y="1512276"/>
            <a:ext cx="3563162" cy="35212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19" y="1512276"/>
            <a:ext cx="3563162" cy="3521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0413"/>
            <a:ext cx="4572000" cy="2627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30413"/>
            <a:ext cx="4572000" cy="26275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D778-56FE-4F0F-BAD5-FA26969186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Vine copulas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Software </a:t>
            </a:r>
            <a:r>
              <a:rPr lang="es-419" dirty="0" err="1"/>
              <a:t>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97622" y="5845005"/>
                <a:ext cx="2948756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=0.000001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22" y="5845005"/>
                <a:ext cx="2948756" cy="693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8650" y="6077248"/>
            <a:ext cx="173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err="1"/>
              <a:t>For</a:t>
            </a:r>
            <a:r>
              <a:rPr lang="es-419" sz="2400" dirty="0"/>
              <a:t> n=10^6 </a:t>
            </a:r>
            <a:r>
              <a:rPr lang="es-419" sz="2000" dirty="0"/>
              <a:t> </a:t>
            </a:r>
            <a:endParaRPr lang="en-US" sz="20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6511238-D9AA-451F-9E8E-4E880C9A5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012" y="1988820"/>
            <a:ext cx="6056683" cy="36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13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Software </a:t>
            </a:r>
            <a:r>
              <a:rPr lang="es-419" dirty="0" err="1"/>
              <a:t>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97622" y="5845005"/>
                <a:ext cx="2948756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=0.000001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22" y="5845005"/>
                <a:ext cx="2948756" cy="693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8650" y="6077248"/>
            <a:ext cx="173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err="1"/>
              <a:t>For</a:t>
            </a:r>
            <a:r>
              <a:rPr lang="es-419" sz="2400" dirty="0"/>
              <a:t> n=10^6 </a:t>
            </a:r>
            <a:r>
              <a:rPr lang="es-419" sz="2000" dirty="0"/>
              <a:t>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9870" y="1515647"/>
                <a:ext cx="4236160" cy="554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419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870" y="1515647"/>
                <a:ext cx="4236160" cy="554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95077" y="2471878"/>
                <a:ext cx="10012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77" y="2471878"/>
                <a:ext cx="1001236" cy="369332"/>
              </a:xfrm>
              <a:prstGeom prst="rect">
                <a:avLst/>
              </a:prstGeom>
              <a:blipFill>
                <a:blip r:embed="rId6"/>
                <a:stretch>
                  <a:fillRect l="-3636" r="-242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95077" y="3220615"/>
                <a:ext cx="1636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77" y="3220615"/>
                <a:ext cx="1636858" cy="369332"/>
              </a:xfrm>
              <a:prstGeom prst="rect">
                <a:avLst/>
              </a:prstGeom>
              <a:blipFill>
                <a:blip r:embed="rId7"/>
                <a:stretch>
                  <a:fillRect l="-3717" r="-111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99502" y="3881709"/>
                <a:ext cx="302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419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sz="2400" dirty="0"/>
                  <a:t>=0.000000000001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502" y="3881709"/>
                <a:ext cx="3028008" cy="369332"/>
              </a:xfrm>
              <a:prstGeom prst="rect">
                <a:avLst/>
              </a:prstGeom>
              <a:blipFill>
                <a:blip r:embed="rId8"/>
                <a:stretch>
                  <a:fillRect l="-3421" t="-26667" r="-462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73688" y="4460033"/>
            <a:ext cx="255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err="1"/>
              <a:t>Now</a:t>
            </a:r>
            <a:r>
              <a:rPr lang="es-419" sz="2400" dirty="0"/>
              <a:t>, </a:t>
            </a:r>
            <a:r>
              <a:rPr lang="es-419" sz="2400" dirty="0" err="1"/>
              <a:t>let’s</a:t>
            </a:r>
            <a:r>
              <a:rPr lang="es-419" sz="2400" dirty="0"/>
              <a:t> </a:t>
            </a:r>
            <a:r>
              <a:rPr lang="es-419" sz="2400" dirty="0" err="1"/>
              <a:t>go</a:t>
            </a:r>
            <a:r>
              <a:rPr lang="es-419" sz="2400" dirty="0"/>
              <a:t> to 2D</a:t>
            </a:r>
            <a:endParaRPr lang="en-US" sz="240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77AFF80-925A-41B0-AE17-90A60F1FF8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012" y="1988820"/>
            <a:ext cx="6056683" cy="36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7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Software </a:t>
            </a:r>
            <a:r>
              <a:rPr lang="es-419" dirty="0" err="1"/>
              <a:t>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97622" y="5845005"/>
                <a:ext cx="2948756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=0.000001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22" y="5845005"/>
                <a:ext cx="2948756" cy="693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8650" y="6077248"/>
            <a:ext cx="173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err="1"/>
              <a:t>For</a:t>
            </a:r>
            <a:r>
              <a:rPr lang="es-419" sz="2400" dirty="0"/>
              <a:t> n=10^6 </a:t>
            </a:r>
            <a:r>
              <a:rPr lang="es-419" sz="2000" dirty="0"/>
              <a:t>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9870" y="1515647"/>
                <a:ext cx="4236160" cy="554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419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870" y="1515647"/>
                <a:ext cx="4236160" cy="554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95077" y="2471878"/>
                <a:ext cx="10012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77" y="2471878"/>
                <a:ext cx="1001236" cy="369332"/>
              </a:xfrm>
              <a:prstGeom prst="rect">
                <a:avLst/>
              </a:prstGeom>
              <a:blipFill>
                <a:blip r:embed="rId6"/>
                <a:stretch>
                  <a:fillRect l="-3636" r="-242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95077" y="3220615"/>
                <a:ext cx="1636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77" y="3220615"/>
                <a:ext cx="1636858" cy="369332"/>
              </a:xfrm>
              <a:prstGeom prst="rect">
                <a:avLst/>
              </a:prstGeom>
              <a:blipFill>
                <a:blip r:embed="rId7"/>
                <a:stretch>
                  <a:fillRect l="-3717" r="-111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99502" y="3881709"/>
                <a:ext cx="302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419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sz="2400" dirty="0"/>
                  <a:t>=0.000000000001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502" y="3881709"/>
                <a:ext cx="3028008" cy="369332"/>
              </a:xfrm>
              <a:prstGeom prst="rect">
                <a:avLst/>
              </a:prstGeom>
              <a:blipFill>
                <a:blip r:embed="rId8"/>
                <a:stretch>
                  <a:fillRect l="-3421" t="-26667" r="-462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73688" y="4460033"/>
            <a:ext cx="255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err="1"/>
              <a:t>Now</a:t>
            </a:r>
            <a:r>
              <a:rPr lang="es-419" sz="2400" dirty="0"/>
              <a:t>, </a:t>
            </a:r>
            <a:r>
              <a:rPr lang="es-419" sz="2400" dirty="0" err="1"/>
              <a:t>let’s</a:t>
            </a:r>
            <a:r>
              <a:rPr lang="es-419" sz="2400" dirty="0"/>
              <a:t> </a:t>
            </a:r>
            <a:r>
              <a:rPr lang="es-419" sz="2400" dirty="0" err="1"/>
              <a:t>go</a:t>
            </a:r>
            <a:r>
              <a:rPr lang="es-419" sz="2400" dirty="0"/>
              <a:t> to 2D</a:t>
            </a:r>
            <a:endParaRPr lang="en-US" sz="240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D426BFB-685F-4D23-8C55-FEA42F000C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012" y="1988820"/>
            <a:ext cx="6056683" cy="36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Software </a:t>
            </a:r>
            <a:r>
              <a:rPr lang="es-419" dirty="0" err="1"/>
              <a:t>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6" t="2575" r="39130" b="7986"/>
          <a:stretch/>
        </p:blipFill>
        <p:spPr>
          <a:xfrm>
            <a:off x="6217340" y="48739"/>
            <a:ext cx="2538620" cy="63076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0283" y="4533993"/>
            <a:ext cx="562346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419" sz="2400" dirty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https://github.com/mathphysmx/gmshR</a:t>
            </a:r>
            <a:endParaRPr lang="en-US" sz="2400" dirty="0"/>
          </a:p>
          <a:p>
            <a:r>
              <a:rPr lang="en-US" sz="2400" dirty="0"/>
              <a:t>An R package to export geometric elements</a:t>
            </a:r>
          </a:p>
          <a:p>
            <a:r>
              <a:rPr lang="en-US" sz="2400" dirty="0"/>
              <a:t>to .geo </a:t>
            </a:r>
            <a:r>
              <a:rPr lang="en-US" sz="2400" dirty="0" err="1"/>
              <a:t>gmsh</a:t>
            </a:r>
            <a:r>
              <a:rPr lang="en-US" sz="2400" dirty="0"/>
              <a:t> files.</a:t>
            </a:r>
          </a:p>
        </p:txBody>
      </p:sp>
    </p:spTree>
    <p:extLst>
      <p:ext uri="{BB962C8B-B14F-4D97-AF65-F5344CB8AC3E}">
        <p14:creationId xmlns:p14="http://schemas.microsoft.com/office/powerpoint/2010/main" val="188876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Software </a:t>
            </a:r>
            <a:r>
              <a:rPr lang="es-419" dirty="0" err="1"/>
              <a:t>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0283" y="3023246"/>
            <a:ext cx="5297348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800" b="1" dirty="0"/>
              <a:t>R </a:t>
            </a:r>
            <a:r>
              <a:rPr lang="es-419" sz="2800" b="1" dirty="0" err="1"/>
              <a:t>packages</a:t>
            </a:r>
            <a:endParaRPr lang="es-419" sz="2800" b="1" dirty="0"/>
          </a:p>
          <a:p>
            <a:r>
              <a:rPr lang="es-419" sz="2400" dirty="0" err="1"/>
              <a:t>percolation</a:t>
            </a:r>
            <a:endParaRPr lang="es-419" sz="2400" dirty="0"/>
          </a:p>
          <a:p>
            <a:r>
              <a:rPr lang="es-419" sz="2400" dirty="0" err="1"/>
              <a:t>Bernsteincopula</a:t>
            </a:r>
            <a:endParaRPr lang="es-419" sz="2400" dirty="0"/>
          </a:p>
          <a:p>
            <a:r>
              <a:rPr lang="es-419" sz="2400" dirty="0"/>
              <a:t>	</a:t>
            </a:r>
            <a:r>
              <a:rPr lang="es-419" sz="2400" dirty="0" err="1"/>
              <a:t>empiricalDistribution</a:t>
            </a:r>
            <a:endParaRPr lang="es-419" sz="2400" dirty="0"/>
          </a:p>
          <a:p>
            <a:r>
              <a:rPr lang="es-419" sz="2400" dirty="0"/>
              <a:t>	</a:t>
            </a:r>
            <a:r>
              <a:rPr lang="es-419" sz="2400" dirty="0" err="1"/>
              <a:t>inverseFunction</a:t>
            </a:r>
            <a:endParaRPr lang="es-419" sz="2400" dirty="0"/>
          </a:p>
          <a:p>
            <a:r>
              <a:rPr lang="es-419" sz="2400" dirty="0"/>
              <a:t>	</a:t>
            </a:r>
            <a:r>
              <a:rPr lang="es-419" sz="2400" dirty="0" err="1"/>
              <a:t>bezierTensor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https://github.com/mathphysmx/gmshR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rot="20193444">
            <a:off x="2796515" y="2967335"/>
            <a:ext cx="3550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Comments</a:t>
            </a:r>
            <a:r>
              <a:rPr lang="es-419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4318" y="5942716"/>
            <a:ext cx="732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>
                    <a:lumMod val="65000"/>
                  </a:schemeClr>
                </a:solidFill>
              </a:rPr>
              <a:t>Do </a:t>
            </a:r>
            <a:r>
              <a:rPr lang="es-419" sz="2400" dirty="0" err="1">
                <a:solidFill>
                  <a:schemeClr val="bg1">
                    <a:lumMod val="65000"/>
                  </a:schemeClr>
                </a:solidFill>
              </a:rPr>
              <a:t>you</a:t>
            </a:r>
            <a:r>
              <a:rPr lang="es-419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419" sz="2400" dirty="0" err="1">
                <a:solidFill>
                  <a:schemeClr val="bg1">
                    <a:lumMod val="65000"/>
                  </a:schemeClr>
                </a:solidFill>
              </a:rPr>
              <a:t>need</a:t>
            </a:r>
            <a:r>
              <a:rPr lang="es-419" sz="2400" dirty="0">
                <a:solidFill>
                  <a:schemeClr val="bg1">
                    <a:lumMod val="65000"/>
                  </a:schemeClr>
                </a:solidFill>
              </a:rPr>
              <a:t> a post-</a:t>
            </a:r>
            <a:r>
              <a:rPr lang="es-419" sz="2400" dirty="0" err="1">
                <a:solidFill>
                  <a:schemeClr val="bg1">
                    <a:lumMod val="65000"/>
                  </a:schemeClr>
                </a:solidFill>
              </a:rPr>
              <a:t>doc</a:t>
            </a:r>
            <a:r>
              <a:rPr lang="es-419" sz="2400" dirty="0">
                <a:solidFill>
                  <a:schemeClr val="bg1">
                    <a:lumMod val="65000"/>
                  </a:schemeClr>
                </a:solidFill>
              </a:rPr>
              <a:t>? mentofran@gmail.com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37183" y="3074504"/>
            <a:ext cx="4545495" cy="209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 noChangeAspect="1"/>
          </p:cNvCxnSpPr>
          <p:nvPr/>
        </p:nvCxnSpPr>
        <p:spPr>
          <a:xfrm flipV="1">
            <a:off x="3425687" y="4444490"/>
            <a:ext cx="1588824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ChangeAspect="1"/>
          </p:cNvCxnSpPr>
          <p:nvPr/>
        </p:nvCxnSpPr>
        <p:spPr>
          <a:xfrm flipV="1">
            <a:off x="5603226" y="3473258"/>
            <a:ext cx="1579452" cy="72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40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 err="1"/>
              <a:t>Stochastic</a:t>
            </a:r>
            <a:r>
              <a:rPr lang="es-419" dirty="0"/>
              <a:t> </a:t>
            </a:r>
            <a:r>
              <a:rPr lang="es-419" dirty="0" err="1"/>
              <a:t>models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	Boolean </a:t>
            </a:r>
            <a:r>
              <a:rPr lang="es-419" dirty="0" err="1"/>
              <a:t>models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	Point </a:t>
            </a:r>
            <a:r>
              <a:rPr lang="es-419" dirty="0" err="1"/>
              <a:t>process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Copula </a:t>
            </a:r>
            <a:r>
              <a:rPr lang="es-419" dirty="0" err="1"/>
              <a:t>theory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Bézier </a:t>
            </a:r>
            <a:r>
              <a:rPr lang="es-419" dirty="0" err="1"/>
              <a:t>approximation</a:t>
            </a:r>
            <a:endParaRPr lang="es-419" dirty="0"/>
          </a:p>
          <a:p>
            <a:pPr marL="0" indent="0">
              <a:buNone/>
            </a:pPr>
            <a:r>
              <a:rPr lang="es-419" dirty="0" err="1"/>
              <a:t>Results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829B-2C7D-44C0-8639-548B511300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64" y="1486946"/>
            <a:ext cx="2743200" cy="14110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Boolean </a:t>
            </a:r>
            <a:r>
              <a:rPr lang="es-419" dirty="0" err="1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33976" y="1690689"/>
                <a:ext cx="1787156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76" y="1690689"/>
                <a:ext cx="1787156" cy="902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12519" y="2493157"/>
            <a:ext cx="5003320" cy="2812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13077" t="5590" r="10923"/>
          <a:stretch/>
        </p:blipFill>
        <p:spPr>
          <a:xfrm>
            <a:off x="89032" y="3209217"/>
            <a:ext cx="5464199" cy="319209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973564" y="1458810"/>
            <a:ext cx="2579667" cy="13255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/>
          <p:cNvSpPr/>
          <p:nvPr/>
        </p:nvSpPr>
        <p:spPr>
          <a:xfrm>
            <a:off x="2588455" y="4614203"/>
            <a:ext cx="3137096" cy="2067951"/>
          </a:xfrm>
          <a:custGeom>
            <a:avLst/>
            <a:gdLst>
              <a:gd name="connsiteX0" fmla="*/ 225083 w 3137096"/>
              <a:gd name="connsiteY0" fmla="*/ 1772529 h 2067951"/>
              <a:gd name="connsiteX1" fmla="*/ 1477108 w 3137096"/>
              <a:gd name="connsiteY1" fmla="*/ 745588 h 2067951"/>
              <a:gd name="connsiteX2" fmla="*/ 2039816 w 3137096"/>
              <a:gd name="connsiteY2" fmla="*/ 70339 h 2067951"/>
              <a:gd name="connsiteX3" fmla="*/ 2672862 w 3137096"/>
              <a:gd name="connsiteY3" fmla="*/ 0 h 2067951"/>
              <a:gd name="connsiteX4" fmla="*/ 3137096 w 3137096"/>
              <a:gd name="connsiteY4" fmla="*/ 1477108 h 2067951"/>
              <a:gd name="connsiteX5" fmla="*/ 2954216 w 3137096"/>
              <a:gd name="connsiteY5" fmla="*/ 1941342 h 2067951"/>
              <a:gd name="connsiteX6" fmla="*/ 773723 w 3137096"/>
              <a:gd name="connsiteY6" fmla="*/ 2067951 h 2067951"/>
              <a:gd name="connsiteX7" fmla="*/ 0 w 3137096"/>
              <a:gd name="connsiteY7" fmla="*/ 2025748 h 20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7096" h="2067951">
                <a:moveTo>
                  <a:pt x="225083" y="1772529"/>
                </a:moveTo>
                <a:lnTo>
                  <a:pt x="1477108" y="745588"/>
                </a:lnTo>
                <a:lnTo>
                  <a:pt x="2039816" y="70339"/>
                </a:lnTo>
                <a:lnTo>
                  <a:pt x="2672862" y="0"/>
                </a:lnTo>
                <a:lnTo>
                  <a:pt x="3137096" y="1477108"/>
                </a:lnTo>
                <a:lnTo>
                  <a:pt x="2954216" y="1941342"/>
                </a:lnTo>
                <a:lnTo>
                  <a:pt x="773723" y="2067951"/>
                </a:lnTo>
                <a:lnTo>
                  <a:pt x="0" y="2025748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D778-56FE-4F0F-BAD5-FA26969186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0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Boolean </a:t>
            </a:r>
            <a:r>
              <a:rPr lang="es-419" dirty="0" err="1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37" y="2186609"/>
            <a:ext cx="3215907" cy="3167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55" y="2413546"/>
            <a:ext cx="3206898" cy="29403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A48-8740-428F-B0D1-DCA9686121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process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A48-8740-428F-B0D1-DCA9686121A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0" y="4731026"/>
            <a:ext cx="82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Spatial Intensity modeled by a Scalar, possibly Random, Field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C3BF8D-9AD4-4536-8F26-A370A6A9B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7940" y="2284054"/>
            <a:ext cx="2724150" cy="22631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961266F-70F6-4768-A68B-81F8F220A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2410" y="2284054"/>
            <a:ext cx="2724150" cy="226314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0CB0532-6462-461F-B328-C471B1354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5175" y="2284054"/>
            <a:ext cx="272415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Copula </a:t>
            </a:r>
            <a:r>
              <a:rPr lang="en-US" dirty="0"/>
              <a:t>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6FB774-798E-4A52-9DE1-41B1081F233B}" type="slidenum">
              <a:rPr lang="es-MX" altLang="en-US">
                <a:solidFill>
                  <a:srgbClr val="D38E27"/>
                </a:solidFill>
              </a:rPr>
              <a:pPr eaLnBrk="1" hangingPunct="1"/>
              <a:t>6</a:t>
            </a:fld>
            <a:endParaRPr lang="es-MX" altLang="en-US">
              <a:solidFill>
                <a:srgbClr val="D38E27"/>
              </a:solidFill>
            </a:endParaRPr>
          </a:p>
        </p:txBody>
      </p:sp>
      <p:pic>
        <p:nvPicPr>
          <p:cNvPr id="7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2" t="10373" r="4899" b="13927"/>
          <a:stretch/>
        </p:blipFill>
        <p:spPr>
          <a:xfrm>
            <a:off x="73803" y="3523457"/>
            <a:ext cx="30432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47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Copula </a:t>
            </a:r>
            <a:r>
              <a:rPr lang="en-US" dirty="0"/>
              <a:t>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6FB774-798E-4A52-9DE1-41B1081F233B}" type="slidenum">
              <a:rPr lang="es-MX" altLang="en-US">
                <a:solidFill>
                  <a:srgbClr val="D38E27"/>
                </a:solidFill>
              </a:rPr>
              <a:pPr eaLnBrk="1" hangingPunct="1"/>
              <a:t>7</a:t>
            </a:fld>
            <a:endParaRPr lang="es-MX" altLang="en-US">
              <a:solidFill>
                <a:srgbClr val="D38E2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1384" y="1449076"/>
                <a:ext cx="327717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4" y="1449076"/>
                <a:ext cx="3277179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9" y="2335721"/>
            <a:ext cx="3366267" cy="3302752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10" y="1690689"/>
            <a:ext cx="3658433" cy="41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7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Copula </a:t>
            </a:r>
            <a:r>
              <a:rPr lang="en-US" dirty="0"/>
              <a:t>theory. Bernstein copula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6FB774-798E-4A52-9DE1-41B1081F233B}" type="slidenum">
              <a:rPr lang="es-MX" altLang="en-US">
                <a:solidFill>
                  <a:srgbClr val="D38E27"/>
                </a:solidFill>
              </a:rPr>
              <a:pPr eaLnBrk="1" hangingPunct="1"/>
              <a:t>8</a:t>
            </a:fld>
            <a:endParaRPr lang="es-MX" altLang="en-US">
              <a:solidFill>
                <a:srgbClr val="D38E27"/>
              </a:solidFill>
            </a:endParaRPr>
          </a:p>
        </p:txBody>
      </p:sp>
      <p:pic>
        <p:nvPicPr>
          <p:cNvPr id="7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2" t="10373" r="4899" b="13927"/>
          <a:stretch/>
        </p:blipFill>
        <p:spPr>
          <a:xfrm>
            <a:off x="73803" y="3523457"/>
            <a:ext cx="3043236" cy="2743200"/>
          </a:xfrm>
          <a:prstGeom prst="rect">
            <a:avLst/>
          </a:prstGeom>
        </p:spPr>
      </p:pic>
      <p:pic>
        <p:nvPicPr>
          <p:cNvPr id="8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3" t="10373" r="4731" b="13926"/>
          <a:stretch/>
        </p:blipFill>
        <p:spPr>
          <a:xfrm>
            <a:off x="3146520" y="3523457"/>
            <a:ext cx="3053952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6492" y="3083519"/>
                <a:ext cx="4272836" cy="554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)≔</m:t>
                      </m:r>
                      <m:d>
                        <m:d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419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492" y="3083519"/>
                <a:ext cx="4272836" cy="554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19553" y="1961251"/>
                <a:ext cx="6017545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419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419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419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419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s-419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s-419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419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s-419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419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53" y="1961251"/>
                <a:ext cx="6017545" cy="1050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7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Poisson </a:t>
            </a:r>
            <a:r>
              <a:rPr lang="es-419" dirty="0" err="1"/>
              <a:t>sticks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6" t="2824" r="3116" b="27537"/>
          <a:stretch/>
        </p:blipFill>
        <p:spPr>
          <a:xfrm>
            <a:off x="4093697" y="1871003"/>
            <a:ext cx="4797085" cy="173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3" t="2102" r="3919" b="23921"/>
          <a:stretch/>
        </p:blipFill>
        <p:spPr>
          <a:xfrm rot="16200000">
            <a:off x="1026944" y="3685738"/>
            <a:ext cx="2293032" cy="2349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3602736"/>
            <a:ext cx="5525759" cy="3175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188720"/>
            <a:ext cx="3239238" cy="32011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D778-56FE-4F0F-BAD5-FA26969186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1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1198</Words>
  <Application>Microsoft Office PowerPoint</Application>
  <PresentationFormat>On-screen Show (4:3)</PresentationFormat>
  <Paragraphs>151</Paragraphs>
  <Slides>19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Franklin Gothic Book</vt:lpstr>
      <vt:lpstr>Office Theme</vt:lpstr>
      <vt:lpstr>Non-parametric copula-based dependence modeling of intrinsic properties of stochastic Boolean objects</vt:lpstr>
      <vt:lpstr>Outline</vt:lpstr>
      <vt:lpstr>Boolean model</vt:lpstr>
      <vt:lpstr>Boolean model</vt:lpstr>
      <vt:lpstr>Point process</vt:lpstr>
      <vt:lpstr>Copula theory</vt:lpstr>
      <vt:lpstr>Copula theory</vt:lpstr>
      <vt:lpstr>Copula theory. Bernstein copula</vt:lpstr>
      <vt:lpstr>Poisson sticks</vt:lpstr>
      <vt:lpstr>Poisson sticks</vt:lpstr>
      <vt:lpstr>Poisson sticks</vt:lpstr>
      <vt:lpstr> Independent   Dependent</vt:lpstr>
      <vt:lpstr>Vine copulas</vt:lpstr>
      <vt:lpstr>Software development</vt:lpstr>
      <vt:lpstr>Software development</vt:lpstr>
      <vt:lpstr>Software development</vt:lpstr>
      <vt:lpstr>Software development</vt:lpstr>
      <vt:lpstr>Software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copula-based dependence modeling of intrinsic properties of stochastic Boolean objects</dc:title>
  <dc:creator>Francisco Mendoza Torres</dc:creator>
  <cp:lastModifiedBy>Francisco Mendoza Torres</cp:lastModifiedBy>
  <cp:revision>47</cp:revision>
  <dcterms:created xsi:type="dcterms:W3CDTF">2017-09-04T09:49:46Z</dcterms:created>
  <dcterms:modified xsi:type="dcterms:W3CDTF">2017-11-17T15:43:24Z</dcterms:modified>
</cp:coreProperties>
</file>