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82" r:id="rId14"/>
    <p:sldId id="257" r:id="rId15"/>
    <p:sldId id="273" r:id="rId16"/>
    <p:sldId id="268" r:id="rId17"/>
    <p:sldId id="280" r:id="rId18"/>
    <p:sldId id="281" r:id="rId19"/>
    <p:sldId id="286" r:id="rId20"/>
    <p:sldId id="284" r:id="rId21"/>
    <p:sldId id="276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1" autoAdjust="0"/>
    <p:restoredTop sz="77365" autoAdjust="0"/>
  </p:normalViewPr>
  <p:slideViewPr>
    <p:cSldViewPr snapToGrid="0">
      <p:cViewPr varScale="1">
        <p:scale>
          <a:sx n="56" d="100"/>
          <a:sy n="56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 with fit line : Iris dataset. This example can be used for regression(supervised), clustering (unsupervised) and for classification (supervised) (iris </a:t>
            </a:r>
            <a:r>
              <a:rPr lang="en-US" dirty="0" err="1"/>
              <a:t>especies</a:t>
            </a:r>
            <a:r>
              <a:rPr lang="en-US" dirty="0"/>
              <a:t>) problems.</a:t>
            </a:r>
          </a:p>
          <a:p>
            <a:endParaRPr lang="en-US" dirty="0"/>
          </a:p>
          <a:p>
            <a:r>
              <a:rPr lang="en-US" dirty="0"/>
              <a:t>It also helps to show the problem of well balanced sample selection for training/ test sets. For instance, if too many high values of x axis, then the regression line would only represent that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 (</a:t>
            </a:r>
            <a:r>
              <a:rPr lang="en-US" b="1" dirty="0" err="1"/>
              <a:t>likert</a:t>
            </a:r>
            <a:r>
              <a:rPr lang="en-US" b="1" dirty="0"/>
              <a:t> </a:t>
            </a:r>
            <a:r>
              <a:rPr lang="en-US" b="0" dirty="0"/>
              <a:t>as example</a:t>
            </a:r>
            <a:r>
              <a:rPr lang="es-419" b="1" dirty="0"/>
              <a:t>)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dichotomous </a:t>
            </a:r>
            <a:r>
              <a:rPr lang="en-US" dirty="0"/>
              <a:t>and </a:t>
            </a:r>
            <a:r>
              <a:rPr lang="en-US" b="1" dirty="0"/>
              <a:t>binary</a:t>
            </a:r>
            <a:r>
              <a:rPr lang="en-US" dirty="0"/>
              <a:t> as example of categorical.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 images. For instance. In Semi-supervised learning, face detection, then face identification (adding </a:t>
            </a:r>
            <a:r>
              <a:rPr lang="en-US" dirty="0" err="1"/>
              <a:t>lables</a:t>
            </a:r>
            <a:r>
              <a:rPr lang="en-US" dirty="0"/>
              <a:t>/names </a:t>
            </a:r>
            <a:r>
              <a:rPr lang="en-US"/>
              <a:t>to each face).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statsGu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search?search-within=Journal&amp;facet-journal-id=10596&amp;query=tensorflow&amp;sortOrder=newestFirst" TargetMode="External"/><Relationship Id="rId3" Type="http://schemas.openxmlformats.org/officeDocument/2006/relationships/hyperlink" Target="https://link.springer.com/search?query=Machine+learning&amp;facet-journal-id=11004&amp;search-within=Journal&amp;sortOrder=newestFirst" TargetMode="External"/><Relationship Id="rId7" Type="http://schemas.openxmlformats.org/officeDocument/2006/relationships/hyperlink" Target="https://link.springer.com/search?query=neural+networks&amp;facet-journal-id=10596&amp;search-within=Journal&amp;sortOrder=newestFirst" TargetMode="External"/><Relationship Id="rId2" Type="http://schemas.openxmlformats.org/officeDocument/2006/relationships/hyperlink" Target="https://link.springer.com/search?search-within=Journal&amp;facet-journal-id=11004&amp;query=neural+networks&amp;sortOrder=newestFir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earch/advanced?qs=machine%20learning&amp;pub=Computers%20%26%20Geosciences&amp;cid=271720&amp;sortBy=date" TargetMode="External"/><Relationship Id="rId5" Type="http://schemas.openxmlformats.org/officeDocument/2006/relationships/hyperlink" Target="https://www.sciencedirect.com/search/advanced?qs=tensorflow&amp;pub=Computers%20%26%20Geosciences&amp;cid=271720&amp;sortBy=date" TargetMode="External"/><Relationship Id="rId4" Type="http://schemas.openxmlformats.org/officeDocument/2006/relationships/hyperlink" Target="https://www.sciencedirect.com/search/advanced?qs=neural%20networks&amp;pub=Computers%20%26%20Geosciences&amp;cid=271720&amp;sortBy=date" TargetMode="External"/><Relationship Id="rId9" Type="http://schemas.openxmlformats.org/officeDocument/2006/relationships/hyperlink" Target="https://link.springer.com/search?query=machine+learning&amp;facet-journal-id=10596&amp;search-within=Journal&amp;sortOrder=newestFirs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oinsights.com/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hands-on-machine-learning/9781492032632/" TargetMode="External"/><Relationship Id="rId2" Type="http://schemas.openxmlformats.org/officeDocument/2006/relationships/hyperlink" Target="https://www.springer.com/us/book/978038731073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resources/learn-ml/theoretical-and-advanced-machine-learning" TargetMode="External"/><Relationship Id="rId4" Type="http://schemas.openxmlformats.org/officeDocument/2006/relationships/hyperlink" Target="https://www.deeplearningbook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UM_AnI1DQ&amp;list=PLG19vXLQHvSC2ZKFIkgVpI9fCjkN38kwf&amp;index=11&amp;t=0s" TargetMode="External"/><Relationship Id="rId2" Type="http://schemas.openxmlformats.org/officeDocument/2006/relationships/hyperlink" Target="https://www.youtube.com/watch?v=5kBS5ThMHc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mllib-guid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kxytechnologies/a-primer-on-copulas-from-a-machine-learning-perspective-b9ea11c8681b" TargetMode="External"/><Relationship Id="rId2" Type="http://schemas.openxmlformats.org/officeDocument/2006/relationships/hyperlink" Target="http://pluto.huji.ac.il/~galelidan/papers/CopulaMLSurvey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iobigdata.com/2018/08/27/los-tres-nucleos-de-data-scienc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</a:t>
            </a:r>
          </a:p>
          <a:p>
            <a:r>
              <a:rPr lang="en-US" dirty="0">
                <a:hlinkClick r:id="rId2"/>
              </a:rPr>
              <a:t>https://github.com/GeostatsGuy</a:t>
            </a:r>
            <a:endParaRPr lang="en-US" dirty="0"/>
          </a:p>
          <a:p>
            <a:r>
              <a:rPr lang="en-US" dirty="0" err="1"/>
              <a:t>Guangren</a:t>
            </a:r>
            <a:r>
              <a:rPr lang="en-US" dirty="0"/>
              <a:t> Shi, 2014. Data Mining and Knowledge Discovery for Geoscientists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  Exercises (Theoretical, computational)</a:t>
            </a:r>
          </a:p>
          <a:p>
            <a:r>
              <a:rPr lang="en-US" dirty="0"/>
              <a:t>30%  Homework Assignments (Computational exercises)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C58-F1C0-4C4B-8581-2ED740E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(Journals)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E48-E678-4657-BD9F-92109E1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Geosciences</a:t>
            </a:r>
          </a:p>
          <a:p>
            <a:pPr lvl="1"/>
            <a:r>
              <a:rPr lang="en-US" dirty="0">
                <a:hlinkClick r:id="rId2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 learning</a:t>
            </a:r>
            <a:endParaRPr lang="en-US" dirty="0"/>
          </a:p>
          <a:p>
            <a:r>
              <a:rPr lang="en-US" dirty="0"/>
              <a:t>Computer and Geosciences</a:t>
            </a:r>
          </a:p>
          <a:p>
            <a:pPr lvl="1"/>
            <a:r>
              <a:rPr lang="en-US" dirty="0">
                <a:hlinkClick r:id="rId4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Machine learning</a:t>
            </a:r>
            <a:endParaRPr lang="en-US" dirty="0"/>
          </a:p>
          <a:p>
            <a:r>
              <a:rPr lang="en-US" dirty="0"/>
              <a:t>Computational Geosciences</a:t>
            </a:r>
          </a:p>
          <a:p>
            <a:pPr lvl="1"/>
            <a:r>
              <a:rPr lang="en-US" dirty="0">
                <a:hlinkClick r:id="rId7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FC4091B6-B1E4-4D95-BE52-AA87F852FD4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245" t="13129" r="72490" b="73391"/>
          <a:stretch/>
        </p:blipFill>
        <p:spPr>
          <a:xfrm>
            <a:off x="6248400" y="5219780"/>
            <a:ext cx="2261159" cy="7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83"/>
            <a:ext cx="10515600" cy="1325563"/>
          </a:xfrm>
        </p:spPr>
        <p:txBody>
          <a:bodyPr/>
          <a:lstStyle/>
          <a:p>
            <a:r>
              <a:rPr lang="es-419" b="1" dirty="0"/>
              <a:t>Software </a:t>
            </a:r>
            <a:r>
              <a:rPr lang="es-419" b="1" dirty="0" err="1"/>
              <a:t>stack</a:t>
            </a:r>
            <a:endParaRPr lang="en-US" b="1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70050" y="3192187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8738" y="4690975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E60622-0E8B-438C-9958-CBCADD01F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0711" y="5211823"/>
            <a:ext cx="2813539" cy="675249"/>
          </a:xfrm>
          <a:prstGeom prst="rect">
            <a:avLst/>
          </a:prstGeom>
        </p:spPr>
      </p:pic>
      <p:pic>
        <p:nvPicPr>
          <p:cNvPr id="13" name="Picture 12" descr="Image result for github">
            <a:extLst>
              <a:ext uri="{FF2B5EF4-FFF2-40B4-BE49-F238E27FC236}">
                <a16:creationId xmlns:a16="http://schemas.microsoft.com/office/drawing/2014/main" id="{01F4C453-9B20-48ED-ABD6-7BC44D93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782" y="5211823"/>
            <a:ext cx="2754569" cy="1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Image result for tensorflow">
            <a:extLst>
              <a:ext uri="{FF2B5EF4-FFF2-40B4-BE49-F238E27FC236}">
                <a16:creationId xmlns:a16="http://schemas.microsoft.com/office/drawing/2014/main" id="{C50F92B8-E261-4133-95E1-C3C47C43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394" y="368896"/>
            <a:ext cx="2110556" cy="14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563-B86D-4191-AFC3-10CC9BFC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954E-A790-4FAC-BC83-CAB055DF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Gareth James, Daniela Witten, Trevor Hastie and Robert </a:t>
            </a:r>
            <a:r>
              <a:rPr lang="en-US" dirty="0" err="1"/>
              <a:t>Tibshirani</a:t>
            </a:r>
            <a:r>
              <a:rPr lang="en-US" dirty="0"/>
              <a:t>. An Introduction to Statistical Learning, with Applications in R.</a:t>
            </a:r>
          </a:p>
          <a:p>
            <a:r>
              <a:rPr lang="en-US" dirty="0"/>
              <a:t>Bishop, Christopher. 2006. Pattern Recognition and Machine Learning. Information Science and Statistics. New York: Springer-Verlag. </a:t>
            </a:r>
            <a:r>
              <a:rPr lang="en-US" dirty="0">
                <a:hlinkClick r:id="rId2"/>
              </a:rPr>
              <a:t>https://www.springer.com/us/book/9780387310732</a:t>
            </a:r>
            <a:r>
              <a:rPr lang="en-US" dirty="0"/>
              <a:t>.</a:t>
            </a:r>
          </a:p>
          <a:p>
            <a:r>
              <a:rPr lang="en-US" dirty="0"/>
              <a:t>Software tools. </a:t>
            </a:r>
            <a:r>
              <a:rPr lang="en-US" dirty="0" err="1"/>
              <a:t>Géron</a:t>
            </a:r>
            <a:r>
              <a:rPr lang="en-US" dirty="0"/>
              <a:t>, </a:t>
            </a:r>
            <a:r>
              <a:rPr lang="en-US" dirty="0" err="1"/>
              <a:t>Aurélien</a:t>
            </a:r>
            <a:r>
              <a:rPr lang="en-US" dirty="0"/>
              <a:t>. 2019. Hands-On Machine Learning with Scikit-Learn, </a:t>
            </a:r>
            <a:r>
              <a:rPr lang="en-US" dirty="0" err="1"/>
              <a:t>Keras</a:t>
            </a:r>
            <a:r>
              <a:rPr lang="en-US" dirty="0"/>
              <a:t> and TensorFlow. </a:t>
            </a:r>
            <a:r>
              <a:rPr lang="en-US" dirty="0">
                <a:hlinkClick r:id="rId3"/>
              </a:rPr>
              <a:t>https://www.oreilly.com/library/view/hands-on-machine-learning/9781492032632/.</a:t>
            </a:r>
            <a:endParaRPr lang="en-US" dirty="0"/>
          </a:p>
          <a:p>
            <a:r>
              <a:rPr lang="en-US" dirty="0">
                <a:hlinkClick r:id="rId4"/>
              </a:rPr>
              <a:t>https://www.deeplearningbook.org/</a:t>
            </a:r>
            <a:endParaRPr lang="en-US" dirty="0"/>
          </a:p>
          <a:p>
            <a:r>
              <a:rPr lang="en-US">
                <a:hlinkClick r:id="rId5"/>
              </a:rPr>
              <a:t>https://www.tensorflow.org/resources/learn-ml/theoretical-and-advanced-machine-learning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3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874501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874501"/>
                  </p:ext>
                </p:extLst>
              </p:nvPr>
            </p:nvGraphicFramePr>
            <p:xfrm>
              <a:off x="8084235" y="4983334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9" t="-1333" r="-1022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9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45866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8931540" y="4034427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9270919" y="4473172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 or predictor,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  <a:blipFill>
                <a:blip r:embed="rId5"/>
                <a:stretch>
                  <a:fillRect l="-29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10476499" y="4481073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7976687" y="4473172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4FE9A8-77C0-4AEE-ACCF-9ED87232CA1A}"/>
              </a:ext>
            </a:extLst>
          </p:cNvPr>
          <p:cNvSpPr txBox="1"/>
          <p:nvPr/>
        </p:nvSpPr>
        <p:spPr>
          <a:xfrm>
            <a:off x="638863" y="1547157"/>
            <a:ext cx="4313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previous concepts used in statistics such as (in)?dependent variable, input/output variables, </a:t>
            </a:r>
            <a:r>
              <a:rPr lang="en-US" sz="2400" dirty="0" err="1"/>
              <a:t>etc</a:t>
            </a:r>
            <a:r>
              <a:rPr lang="en-US" sz="2400" dirty="0"/>
              <a:t> plus the following,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5EC5B-6F43-4F15-A08C-874FC105A3EA}"/>
              </a:ext>
            </a:extLst>
          </p:cNvPr>
          <p:cNvSpPr/>
          <p:nvPr/>
        </p:nvSpPr>
        <p:spPr>
          <a:xfrm>
            <a:off x="6711699" y="5436069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479CF-E73E-439D-ADE9-EACAD2041CC1}"/>
              </a:ext>
            </a:extLst>
          </p:cNvPr>
          <p:cNvSpPr/>
          <p:nvPr/>
        </p:nvSpPr>
        <p:spPr>
          <a:xfrm>
            <a:off x="7537415" y="281867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2AAC6-182C-4FDB-A3F5-379275EDC53D}"/>
              </a:ext>
            </a:extLst>
          </p:cNvPr>
          <p:cNvGrpSpPr>
            <a:grpSpLocks noChangeAspect="1"/>
          </p:cNvGrpSpPr>
          <p:nvPr/>
        </p:nvGrpSpPr>
        <p:grpSpPr>
          <a:xfrm>
            <a:off x="1308332" y="3589762"/>
            <a:ext cx="3320086" cy="2649793"/>
            <a:chOff x="7291600" y="3465387"/>
            <a:chExt cx="4150107" cy="331224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40C2725-4FCD-4C6D-8102-ABCBCBCEB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3091" t="14905" r="16495" b="12251"/>
            <a:stretch/>
          </p:blipFill>
          <p:spPr>
            <a:xfrm>
              <a:off x="7323635" y="3507904"/>
              <a:ext cx="4118072" cy="3184689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CEE5CC-B907-457F-99FB-C78F4AB69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600" y="3465387"/>
              <a:ext cx="4150107" cy="3312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72B3CC-6188-4036-A099-037A8D79BFE5}"/>
              </a:ext>
            </a:extLst>
          </p:cNvPr>
          <p:cNvSpPr/>
          <p:nvPr/>
        </p:nvSpPr>
        <p:spPr>
          <a:xfrm>
            <a:off x="6711698" y="5894017"/>
            <a:ext cx="1481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/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14F8F3-30EE-40DB-A70B-6618CAB34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25" y="6334100"/>
                <a:ext cx="34977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2E0-2F12-4083-9458-A6529A9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3402-4712-4EE7-B31E-01BE2C3E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YouTube Michael </a:t>
            </a:r>
            <a:r>
              <a:rPr lang="en-US" dirty="0" err="1">
                <a:hlinkClick r:id="rId2"/>
              </a:rPr>
              <a:t>Pyrcz</a:t>
            </a:r>
            <a:r>
              <a:rPr lang="en-US" dirty="0">
                <a:hlinkClick r:id="rId2"/>
              </a:rPr>
              <a:t> 00 Machine Learning: Introduction</a:t>
            </a:r>
            <a:endParaRPr lang="en-US" dirty="0"/>
          </a:p>
          <a:p>
            <a:r>
              <a:rPr lang="en-US" dirty="0">
                <a:hlinkClick r:id="rId3"/>
              </a:rPr>
              <a:t>YouTube Michael </a:t>
            </a:r>
            <a:r>
              <a:rPr lang="en-US" dirty="0" err="1">
                <a:hlinkClick r:id="rId3"/>
              </a:rPr>
              <a:t>Pyrcz</a:t>
            </a:r>
            <a:r>
              <a:rPr lang="en-US" dirty="0">
                <a:hlinkClick r:id="rId3"/>
              </a:rPr>
              <a:t> 06 Machine Learning: Intro to Machine Learning</a:t>
            </a:r>
            <a:endParaRPr lang="en-US" dirty="0"/>
          </a:p>
          <a:p>
            <a:r>
              <a:rPr lang="en-US" dirty="0"/>
              <a:t>Machine learning algorithms in Big Data (</a:t>
            </a:r>
            <a:r>
              <a:rPr lang="en-US" dirty="0">
                <a:hlinkClick r:id="rId4"/>
              </a:rPr>
              <a:t>Apache Spark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081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28D2-93FD-417C-82FC-8BCEF2F6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8EDE-77E9-462D-856A-EF404F5B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Copulas in Machine Learning</a:t>
            </a:r>
            <a:endParaRPr lang="en-US" dirty="0"/>
          </a:p>
          <a:p>
            <a:r>
              <a:rPr lang="en-US" dirty="0">
                <a:hlinkClick r:id="rId3"/>
              </a:rPr>
              <a:t>https://medium.com/kxytechnologies/a-primer-on-copulas-from-a-machine-learning-perspective-b9ea11c8681b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5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4AC6F-1852-4035-904C-777609F7CB83}"/>
              </a:ext>
            </a:extLst>
          </p:cNvPr>
          <p:cNvSpPr/>
          <p:nvPr/>
        </p:nvSpPr>
        <p:spPr>
          <a:xfrm>
            <a:off x="1026942" y="6488668"/>
            <a:ext cx="780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http://sitiobigdata.com/2018/08/27/los-tres-nucleos-de-data-science/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854</Words>
  <Application>Microsoft Office PowerPoint</Application>
  <PresentationFormat>Widescreen</PresentationFormat>
  <Paragraphs>162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Current research (Journals)</vt:lpstr>
      <vt:lpstr>Table of Content (TOC)</vt:lpstr>
      <vt:lpstr>Bibliography</vt:lpstr>
      <vt:lpstr>Companies</vt:lpstr>
      <vt:lpstr>Concepts review</vt:lpstr>
      <vt:lpstr>Software stack</vt:lpstr>
      <vt:lpstr>Bibliography</vt:lpstr>
      <vt:lpstr>See also</vt:lpstr>
      <vt:lpstr>Machine Learning for Geosciences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131</cp:revision>
  <dcterms:created xsi:type="dcterms:W3CDTF">2020-01-26T21:38:20Z</dcterms:created>
  <dcterms:modified xsi:type="dcterms:W3CDTF">2020-12-30T21:57:24Z</dcterms:modified>
</cp:coreProperties>
</file>