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7"/>
  </p:notesMasterIdLst>
  <p:handoutMasterIdLst>
    <p:handoutMasterId r:id="rId18"/>
  </p:handoutMasterIdLst>
  <p:sldIdLst>
    <p:sldId id="365" r:id="rId2"/>
    <p:sldId id="435" r:id="rId3"/>
    <p:sldId id="434" r:id="rId4"/>
    <p:sldId id="432" r:id="rId5"/>
    <p:sldId id="431" r:id="rId6"/>
    <p:sldId id="416" r:id="rId7"/>
    <p:sldId id="433" r:id="rId8"/>
    <p:sldId id="430" r:id="rId9"/>
    <p:sldId id="420" r:id="rId10"/>
    <p:sldId id="419" r:id="rId11"/>
    <p:sldId id="421" r:id="rId12"/>
    <p:sldId id="422" r:id="rId13"/>
    <p:sldId id="423" r:id="rId14"/>
    <p:sldId id="428" r:id="rId15"/>
    <p:sldId id="429" r:id="rId16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68275" autoAdjust="0"/>
  </p:normalViewPr>
  <p:slideViewPr>
    <p:cSldViewPr snapToGrid="0">
      <p:cViewPr varScale="1">
        <p:scale>
          <a:sx n="49" d="100"/>
          <a:sy n="49" d="100"/>
        </p:scale>
        <p:origin x="153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9416405-733A-401B-BF47-DF6D2E4A715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7EA25A-EB97-4283-8973-BA3FEF3157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A43D8E-262F-43F1-B0CF-97ED6AAA9912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85ACB5-BA6E-4E26-BCCF-32D68211DD3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8D1E8-85D7-4E0B-9568-7E86738F63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36D805-785C-4E7B-BDBD-F465C4B5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82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42920-386F-4187-8314-27C56E157030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9AD59C-94C8-4AAB-AEDF-FDE773496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19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sciencecentral.com/profiles/blogs/automated-machine-learning-hyperparameter-tuning-in-python-a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ray.readthedocs.io/en/latest/tune.htm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sklearn.model_selection</a:t>
            </a:r>
            <a:r>
              <a:rPr lang="en-US" dirty="0"/>
              <a:t> import </a:t>
            </a:r>
            <a:r>
              <a:rPr lang="en-US" dirty="0" err="1"/>
              <a:t>train_test_split</a:t>
            </a:r>
            <a:r>
              <a:rPr lang="en-US" dirty="0"/>
              <a:t>, </a:t>
            </a:r>
            <a:r>
              <a:rPr lang="en-US" dirty="0" err="1"/>
              <a:t>StratifiedShuffleSplit</a:t>
            </a:r>
            <a:endParaRPr lang="en-US" dirty="0"/>
          </a:p>
          <a:p>
            <a:r>
              <a:rPr lang="en-US" dirty="0"/>
              <a:t>iris['</a:t>
            </a:r>
            <a:r>
              <a:rPr lang="en-US" dirty="0" err="1"/>
              <a:t>new_cat</a:t>
            </a:r>
            <a:r>
              <a:rPr lang="en-US" dirty="0"/>
              <a:t>']= </a:t>
            </a:r>
            <a:r>
              <a:rPr lang="en-US" dirty="0" err="1"/>
              <a:t>np.random.choice</a:t>
            </a:r>
            <a:r>
              <a:rPr lang="en-US" dirty="0"/>
              <a:t>(['a', 'b'], </a:t>
            </a:r>
            <a:r>
              <a:rPr lang="en-US" dirty="0" err="1"/>
              <a:t>len</a:t>
            </a:r>
            <a:r>
              <a:rPr lang="en-US" dirty="0"/>
              <a:t>(iris), p = [0.4, 0.6])</a:t>
            </a:r>
          </a:p>
          <a:p>
            <a:r>
              <a:rPr lang="en-US" dirty="0"/>
              <a:t>split = </a:t>
            </a:r>
            <a:r>
              <a:rPr lang="en-US" dirty="0" err="1"/>
              <a:t>StratifiedShuffleSplit</a:t>
            </a:r>
            <a:r>
              <a:rPr lang="en-US" dirty="0"/>
              <a:t>(</a:t>
            </a:r>
            <a:r>
              <a:rPr lang="en-US" dirty="0" err="1"/>
              <a:t>n_splits</a:t>
            </a:r>
            <a:r>
              <a:rPr lang="en-US" dirty="0"/>
              <a:t>=1, </a:t>
            </a:r>
            <a:r>
              <a:rPr lang="en-US" dirty="0" err="1"/>
              <a:t>test_size</a:t>
            </a:r>
            <a:r>
              <a:rPr lang="en-US" dirty="0"/>
              <a:t>=0.2, </a:t>
            </a:r>
            <a:r>
              <a:rPr lang="en-US" dirty="0" err="1"/>
              <a:t>random_state</a:t>
            </a:r>
            <a:r>
              <a:rPr lang="en-US" dirty="0"/>
              <a:t>=42)</a:t>
            </a:r>
          </a:p>
          <a:p>
            <a:r>
              <a:rPr lang="en-US" dirty="0"/>
              <a:t>for </a:t>
            </a:r>
            <a:r>
              <a:rPr lang="en-US" dirty="0" err="1"/>
              <a:t>train_index</a:t>
            </a:r>
            <a:r>
              <a:rPr lang="en-US" dirty="0"/>
              <a:t>, </a:t>
            </a:r>
            <a:r>
              <a:rPr lang="en-US" dirty="0" err="1"/>
              <a:t>test_index</a:t>
            </a:r>
            <a:r>
              <a:rPr lang="en-US" dirty="0"/>
              <a:t> in </a:t>
            </a:r>
            <a:r>
              <a:rPr lang="en-US" dirty="0" err="1"/>
              <a:t>split.split</a:t>
            </a:r>
            <a:r>
              <a:rPr lang="en-US" dirty="0"/>
              <a:t>(iris, iris[['species', '</a:t>
            </a:r>
            <a:r>
              <a:rPr lang="en-US" dirty="0" err="1"/>
              <a:t>nc</a:t>
            </a:r>
            <a:r>
              <a:rPr lang="en-US" dirty="0"/>
              <a:t>']]):</a:t>
            </a:r>
          </a:p>
          <a:p>
            <a:r>
              <a:rPr lang="en-US" dirty="0"/>
              <a:t>    </a:t>
            </a:r>
            <a:r>
              <a:rPr lang="en-US" dirty="0" err="1"/>
              <a:t>train_set</a:t>
            </a:r>
            <a:r>
              <a:rPr lang="en-US" dirty="0"/>
              <a:t> = </a:t>
            </a:r>
            <a:r>
              <a:rPr lang="en-US" dirty="0" err="1"/>
              <a:t>iris.loc</a:t>
            </a:r>
            <a:r>
              <a:rPr lang="en-US" dirty="0"/>
              <a:t>[</a:t>
            </a:r>
            <a:r>
              <a:rPr lang="en-US" dirty="0" err="1"/>
              <a:t>train_index</a:t>
            </a:r>
            <a:r>
              <a:rPr lang="en-US" dirty="0"/>
              <a:t>]</a:t>
            </a:r>
          </a:p>
          <a:p>
            <a:r>
              <a:rPr lang="en-US" dirty="0"/>
              <a:t>    </a:t>
            </a:r>
            <a:r>
              <a:rPr lang="en-US" dirty="0" err="1"/>
              <a:t>test__set</a:t>
            </a:r>
            <a:r>
              <a:rPr lang="en-US" dirty="0"/>
              <a:t> = </a:t>
            </a:r>
            <a:r>
              <a:rPr lang="en-US" dirty="0" err="1"/>
              <a:t>iris.loc</a:t>
            </a:r>
            <a:r>
              <a:rPr lang="en-US" dirty="0"/>
              <a:t>[</a:t>
            </a:r>
            <a:r>
              <a:rPr lang="en-US" dirty="0" err="1"/>
              <a:t>test_index</a:t>
            </a:r>
            <a:r>
              <a:rPr lang="en-US" dirty="0"/>
              <a:t>]</a:t>
            </a:r>
          </a:p>
          <a:p>
            <a:r>
              <a:rPr lang="en-US" dirty="0" err="1"/>
              <a:t>train_set.new_cat.value_counts</a:t>
            </a:r>
            <a:r>
              <a:rPr lang="en-US" dirty="0"/>
              <a:t>()/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train_set</a:t>
            </a:r>
            <a:r>
              <a:rPr lang="en-US" dirty="0"/>
              <a:t>)</a:t>
            </a:r>
          </a:p>
          <a:p>
            <a:r>
              <a:rPr lang="en-US" dirty="0"/>
              <a:t>test__</a:t>
            </a:r>
            <a:r>
              <a:rPr lang="en-US" dirty="0" err="1"/>
              <a:t>set.new_cat.value_counts</a:t>
            </a:r>
            <a:r>
              <a:rPr lang="en-US" dirty="0"/>
              <a:t>()/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test__set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AD59C-94C8-4AAB-AEDF-FDE7734962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83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AD59C-94C8-4AAB-AEDF-FDE7734962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222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Task 1: </a:t>
            </a:r>
            <a:r>
              <a:rPr lang="en-US" dirty="0" err="1"/>
              <a:t>Implemente</a:t>
            </a:r>
            <a:r>
              <a:rPr lang="en-US" dirty="0"/>
              <a:t> </a:t>
            </a:r>
            <a:r>
              <a:rPr lang="en-US" dirty="0" err="1"/>
              <a:t>Scikit</a:t>
            </a:r>
            <a:r>
              <a:rPr lang="en-US" dirty="0"/>
              <a:t>-learn </a:t>
            </a:r>
            <a:r>
              <a:rPr lang="en-US" dirty="0" err="1"/>
              <a:t>OrdinalEncoder</a:t>
            </a:r>
            <a:r>
              <a:rPr lang="en-US" dirty="0"/>
              <a:t>() using </a:t>
            </a:r>
            <a:r>
              <a:rPr lang="en-US" dirty="0" err="1"/>
              <a:t>Pandas.Series</a:t>
            </a:r>
            <a:r>
              <a:rPr lang="en-US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AD59C-94C8-4AAB-AEDF-FDE7734962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58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Task 1: Implement One-hot encoding using </a:t>
            </a:r>
            <a:r>
              <a:rPr lang="en-US" dirty="0" err="1"/>
              <a:t>pandas.DataFrame</a:t>
            </a:r>
            <a:r>
              <a:rPr lang="en-US" dirty="0"/>
              <a:t>()</a:t>
            </a:r>
          </a:p>
          <a:p>
            <a:r>
              <a:rPr lang="en-US" dirty="0"/>
              <a:t>Task 2: What happens with NA’s? Run </a:t>
            </a:r>
            <a:r>
              <a:rPr lang="en-US" dirty="0" err="1"/>
              <a:t>Scikit</a:t>
            </a:r>
            <a:r>
              <a:rPr lang="en-US" dirty="0"/>
              <a:t>-learn </a:t>
            </a:r>
            <a:r>
              <a:rPr lang="en-US" dirty="0" err="1"/>
              <a:t>OneHotEncoder</a:t>
            </a:r>
            <a:r>
              <a:rPr lang="en-US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AD59C-94C8-4AAB-AEDF-FDE7734962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882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Task 1: Implement One-hot encoding using </a:t>
            </a:r>
            <a:r>
              <a:rPr lang="en-US" dirty="0" err="1"/>
              <a:t>pandas.DataFrame</a:t>
            </a:r>
            <a:r>
              <a:rPr lang="en-US" dirty="0"/>
              <a:t>()</a:t>
            </a:r>
          </a:p>
          <a:p>
            <a:r>
              <a:rPr lang="en-US" dirty="0"/>
              <a:t>Task 2: What happens with NA’s? Run </a:t>
            </a:r>
            <a:r>
              <a:rPr lang="en-US" dirty="0" err="1"/>
              <a:t>Scikit</a:t>
            </a:r>
            <a:r>
              <a:rPr lang="en-US" dirty="0"/>
              <a:t>-learn </a:t>
            </a:r>
            <a:r>
              <a:rPr lang="en-US" dirty="0" err="1"/>
              <a:t>OneHotEncoder</a:t>
            </a:r>
            <a:r>
              <a:rPr lang="en-US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AD59C-94C8-4AAB-AEDF-FDE7734962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89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Fit </a:t>
            </a:r>
            <a:r>
              <a:rPr lang="en-US" dirty="0" err="1"/>
              <a:t>LinearRegressor</a:t>
            </a:r>
            <a:r>
              <a:rPr lang="en-US" dirty="0"/>
              <a:t>() for the dataset </a:t>
            </a:r>
            <a:r>
              <a:rPr lang="en-US"/>
              <a:t>in presentation 02_ML_Linear_modelsA.pptx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AD59C-94C8-4AAB-AEDF-FDE77349626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525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https://www.datasciencecentral.com/profiles/blogs/automated-machine-learning-hyperparameter-tuning-in-python-a</a:t>
            </a:r>
            <a:endParaRPr lang="en-US" dirty="0"/>
          </a:p>
          <a:p>
            <a:r>
              <a:rPr lang="en-US" dirty="0" err="1"/>
              <a:t>HyperOpt</a:t>
            </a:r>
            <a:endParaRPr lang="en-US" dirty="0"/>
          </a:p>
          <a:p>
            <a:r>
              <a:rPr lang="en-US" dirty="0">
                <a:hlinkClick r:id="rId4"/>
              </a:rPr>
              <a:t>https://ray.readthedocs.io/en/latest/tune.html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AD59C-94C8-4AAB-AEDF-FDE77349626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12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70745-F5EF-4AE3-92EF-0934EDED1862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9B6B-D209-4D13-9A87-A998FA0C6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43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70745-F5EF-4AE3-92EF-0934EDED1862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9B6B-D209-4D13-9A87-A998FA0C6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3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70745-F5EF-4AE3-92EF-0934EDED1862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9B6B-D209-4D13-9A87-A998FA0C6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427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70745-F5EF-4AE3-92EF-0934EDED1862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9B6B-D209-4D13-9A87-A998FA0C6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545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70745-F5EF-4AE3-92EF-0934EDED1862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9B6B-D209-4D13-9A87-A998FA0C6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64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70745-F5EF-4AE3-92EF-0934EDED1862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9B6B-D209-4D13-9A87-A998FA0C6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73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70745-F5EF-4AE3-92EF-0934EDED1862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9B6B-D209-4D13-9A87-A998FA0C6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41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70745-F5EF-4AE3-92EF-0934EDED1862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9B6B-D209-4D13-9A87-A998FA0C6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928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70745-F5EF-4AE3-92EF-0934EDED1862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9B6B-D209-4D13-9A87-A998FA0C6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78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70745-F5EF-4AE3-92EF-0934EDED1862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9B6B-D209-4D13-9A87-A998FA0C6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12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70745-F5EF-4AE3-92EF-0934EDED1862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9B6B-D209-4D13-9A87-A998FA0C6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8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70745-F5EF-4AE3-92EF-0934EDED1862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F9B6B-D209-4D13-9A87-A998FA0C6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509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usejournal.com/a-comparison-of-grid-search-and-randomized-search-using-scikit-learn-29823179bc85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@hi.martinez/train-test-split-cross-validation-you-b87f662445e1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ontrib.scikit-learn.org/categorical-encoding/index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ontrib.scikit-learn.org/categorical-encoding/index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55ED88-324D-4A3A-B44C-E94E1D9C48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End-to-end Project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1A4817D-DAF5-4920-B305-068176D91A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53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90329C2-5249-4701-BDFC-8C73EC78B4F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-fold cross-validation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90329C2-5249-4701-BDFC-8C73EC78B4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0DC906FA-0250-41D5-A8C8-51025A70C2BF}"/>
              </a:ext>
            </a:extLst>
          </p:cNvPr>
          <p:cNvSpPr/>
          <p:nvPr/>
        </p:nvSpPr>
        <p:spPr>
          <a:xfrm>
            <a:off x="2159876" y="2112580"/>
            <a:ext cx="2096814" cy="804041"/>
          </a:xfrm>
          <a:prstGeom prst="rect">
            <a:avLst/>
          </a:prstGeom>
          <a:solidFill>
            <a:srgbClr val="00B050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Validation Set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E07790-140A-481D-81A4-AFD0ED127989}"/>
              </a:ext>
            </a:extLst>
          </p:cNvPr>
          <p:cNvSpPr/>
          <p:nvPr/>
        </p:nvSpPr>
        <p:spPr>
          <a:xfrm>
            <a:off x="2159876" y="2916621"/>
            <a:ext cx="2096814" cy="804041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Training 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702EF9-7A49-4785-9CA9-49BD241B3DB1}"/>
              </a:ext>
            </a:extLst>
          </p:cNvPr>
          <p:cNvSpPr/>
          <p:nvPr/>
        </p:nvSpPr>
        <p:spPr>
          <a:xfrm>
            <a:off x="2159876" y="3720662"/>
            <a:ext cx="2096814" cy="804041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Training Set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9CED0C-CFD6-4C0A-A597-3119782DD8C0}"/>
              </a:ext>
            </a:extLst>
          </p:cNvPr>
          <p:cNvSpPr/>
          <p:nvPr/>
        </p:nvSpPr>
        <p:spPr>
          <a:xfrm>
            <a:off x="2159876" y="4524703"/>
            <a:ext cx="2096814" cy="804041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Training 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45464E-4E39-459B-89D2-A58428FB5109}"/>
              </a:ext>
            </a:extLst>
          </p:cNvPr>
          <p:cNvSpPr txBox="1"/>
          <p:nvPr/>
        </p:nvSpPr>
        <p:spPr>
          <a:xfrm>
            <a:off x="5407572" y="2052935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4-fold cross-validation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D477A3-9250-43BC-B350-B6A9E980806B}"/>
              </a:ext>
            </a:extLst>
          </p:cNvPr>
          <p:cNvSpPr txBox="1"/>
          <p:nvPr/>
        </p:nvSpPr>
        <p:spPr>
          <a:xfrm>
            <a:off x="2159876" y="1481959"/>
            <a:ext cx="2096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32110524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90329C2-5249-4701-BDFC-8C73EC78B4F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-fold cross-validation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90329C2-5249-4701-BDFC-8C73EC78B4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0DC906FA-0250-41D5-A8C8-51025A70C2BF}"/>
              </a:ext>
            </a:extLst>
          </p:cNvPr>
          <p:cNvSpPr/>
          <p:nvPr/>
        </p:nvSpPr>
        <p:spPr>
          <a:xfrm>
            <a:off x="2159876" y="2916621"/>
            <a:ext cx="2096814" cy="804041"/>
          </a:xfrm>
          <a:prstGeom prst="rect">
            <a:avLst/>
          </a:prstGeom>
          <a:solidFill>
            <a:srgbClr val="00B050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Validation Set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E07790-140A-481D-81A4-AFD0ED127989}"/>
              </a:ext>
            </a:extLst>
          </p:cNvPr>
          <p:cNvSpPr/>
          <p:nvPr/>
        </p:nvSpPr>
        <p:spPr>
          <a:xfrm>
            <a:off x="2159876" y="2112581"/>
            <a:ext cx="2096814" cy="804041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Training 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702EF9-7A49-4785-9CA9-49BD241B3DB1}"/>
              </a:ext>
            </a:extLst>
          </p:cNvPr>
          <p:cNvSpPr/>
          <p:nvPr/>
        </p:nvSpPr>
        <p:spPr>
          <a:xfrm>
            <a:off x="2159876" y="3720662"/>
            <a:ext cx="2096814" cy="804041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Training Set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9CED0C-CFD6-4C0A-A597-3119782DD8C0}"/>
              </a:ext>
            </a:extLst>
          </p:cNvPr>
          <p:cNvSpPr/>
          <p:nvPr/>
        </p:nvSpPr>
        <p:spPr>
          <a:xfrm>
            <a:off x="2159876" y="4524703"/>
            <a:ext cx="2096814" cy="804041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Training 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D67243-6B2B-435B-8AD6-7F6FFD3C7D35}"/>
              </a:ext>
            </a:extLst>
          </p:cNvPr>
          <p:cNvSpPr txBox="1"/>
          <p:nvPr/>
        </p:nvSpPr>
        <p:spPr>
          <a:xfrm>
            <a:off x="5407572" y="2052935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4-fold cross-validation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0822F7-0177-4E74-A810-E5888E7EAE82}"/>
              </a:ext>
            </a:extLst>
          </p:cNvPr>
          <p:cNvSpPr txBox="1"/>
          <p:nvPr/>
        </p:nvSpPr>
        <p:spPr>
          <a:xfrm>
            <a:off x="2159876" y="1481959"/>
            <a:ext cx="2096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29597162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90329C2-5249-4701-BDFC-8C73EC78B4F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-fold cross-validation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90329C2-5249-4701-BDFC-8C73EC78B4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0DC906FA-0250-41D5-A8C8-51025A70C2BF}"/>
              </a:ext>
            </a:extLst>
          </p:cNvPr>
          <p:cNvSpPr/>
          <p:nvPr/>
        </p:nvSpPr>
        <p:spPr>
          <a:xfrm>
            <a:off x="2159876" y="3720662"/>
            <a:ext cx="2096814" cy="804041"/>
          </a:xfrm>
          <a:prstGeom prst="rect">
            <a:avLst/>
          </a:prstGeom>
          <a:solidFill>
            <a:srgbClr val="00B050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Validation Set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E07790-140A-481D-81A4-AFD0ED127989}"/>
              </a:ext>
            </a:extLst>
          </p:cNvPr>
          <p:cNvSpPr/>
          <p:nvPr/>
        </p:nvSpPr>
        <p:spPr>
          <a:xfrm>
            <a:off x="2159876" y="2112581"/>
            <a:ext cx="2096814" cy="804041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Training 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702EF9-7A49-4785-9CA9-49BD241B3DB1}"/>
              </a:ext>
            </a:extLst>
          </p:cNvPr>
          <p:cNvSpPr/>
          <p:nvPr/>
        </p:nvSpPr>
        <p:spPr>
          <a:xfrm>
            <a:off x="2159876" y="2916621"/>
            <a:ext cx="2096814" cy="804041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Training Set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9CED0C-CFD6-4C0A-A597-3119782DD8C0}"/>
              </a:ext>
            </a:extLst>
          </p:cNvPr>
          <p:cNvSpPr/>
          <p:nvPr/>
        </p:nvSpPr>
        <p:spPr>
          <a:xfrm>
            <a:off x="2159876" y="4524703"/>
            <a:ext cx="2096814" cy="804041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Training 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1AA687-6C08-46FD-8C57-DD64DE92F74C}"/>
              </a:ext>
            </a:extLst>
          </p:cNvPr>
          <p:cNvSpPr txBox="1"/>
          <p:nvPr/>
        </p:nvSpPr>
        <p:spPr>
          <a:xfrm>
            <a:off x="5407572" y="2052935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4-fold cross-validation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201219-9371-4294-A2E4-9CAEA829A07C}"/>
              </a:ext>
            </a:extLst>
          </p:cNvPr>
          <p:cNvSpPr txBox="1"/>
          <p:nvPr/>
        </p:nvSpPr>
        <p:spPr>
          <a:xfrm>
            <a:off x="2159876" y="1481959"/>
            <a:ext cx="2096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3575046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90329C2-5249-4701-BDFC-8C73EC78B4F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-fold cross-validation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90329C2-5249-4701-BDFC-8C73EC78B4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0DC906FA-0250-41D5-A8C8-51025A70C2BF}"/>
              </a:ext>
            </a:extLst>
          </p:cNvPr>
          <p:cNvSpPr/>
          <p:nvPr/>
        </p:nvSpPr>
        <p:spPr>
          <a:xfrm>
            <a:off x="2159876" y="4524702"/>
            <a:ext cx="2096814" cy="804041"/>
          </a:xfrm>
          <a:prstGeom prst="rect">
            <a:avLst/>
          </a:prstGeom>
          <a:solidFill>
            <a:srgbClr val="00B050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Validation Set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E07790-140A-481D-81A4-AFD0ED127989}"/>
              </a:ext>
            </a:extLst>
          </p:cNvPr>
          <p:cNvSpPr/>
          <p:nvPr/>
        </p:nvSpPr>
        <p:spPr>
          <a:xfrm>
            <a:off x="2159876" y="2112581"/>
            <a:ext cx="2096814" cy="804041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Training 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702EF9-7A49-4785-9CA9-49BD241B3DB1}"/>
              </a:ext>
            </a:extLst>
          </p:cNvPr>
          <p:cNvSpPr/>
          <p:nvPr/>
        </p:nvSpPr>
        <p:spPr>
          <a:xfrm>
            <a:off x="2159876" y="2916621"/>
            <a:ext cx="2096814" cy="804041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Training Set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9CED0C-CFD6-4C0A-A597-3119782DD8C0}"/>
              </a:ext>
            </a:extLst>
          </p:cNvPr>
          <p:cNvSpPr/>
          <p:nvPr/>
        </p:nvSpPr>
        <p:spPr>
          <a:xfrm>
            <a:off x="2159876" y="3720662"/>
            <a:ext cx="2096814" cy="804041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Training 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7D4A9F-ACE2-46D2-BAA2-90F86D7C9A72}"/>
              </a:ext>
            </a:extLst>
          </p:cNvPr>
          <p:cNvSpPr txBox="1"/>
          <p:nvPr/>
        </p:nvSpPr>
        <p:spPr>
          <a:xfrm>
            <a:off x="5407572" y="2052935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4-fold cross-validation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9D12F3-4319-45DA-8EA6-61B02F0F9032}"/>
              </a:ext>
            </a:extLst>
          </p:cNvPr>
          <p:cNvSpPr txBox="1"/>
          <p:nvPr/>
        </p:nvSpPr>
        <p:spPr>
          <a:xfrm>
            <a:off x="2159876" y="1481959"/>
            <a:ext cx="2096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548275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90329C2-5249-4701-BDFC-8C73EC78B4F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-fold cross-validation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90329C2-5249-4701-BDFC-8C73EC78B4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0DC906FA-0250-41D5-A8C8-51025A70C2BF}"/>
              </a:ext>
            </a:extLst>
          </p:cNvPr>
          <p:cNvSpPr/>
          <p:nvPr/>
        </p:nvSpPr>
        <p:spPr>
          <a:xfrm>
            <a:off x="2159876" y="4524702"/>
            <a:ext cx="2096814" cy="804041"/>
          </a:xfrm>
          <a:prstGeom prst="rect">
            <a:avLst/>
          </a:prstGeom>
          <a:solidFill>
            <a:srgbClr val="00B050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Validation Set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E07790-140A-481D-81A4-AFD0ED127989}"/>
              </a:ext>
            </a:extLst>
          </p:cNvPr>
          <p:cNvSpPr/>
          <p:nvPr/>
        </p:nvSpPr>
        <p:spPr>
          <a:xfrm>
            <a:off x="2159876" y="2112581"/>
            <a:ext cx="2096814" cy="804041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Training 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702EF9-7A49-4785-9CA9-49BD241B3DB1}"/>
              </a:ext>
            </a:extLst>
          </p:cNvPr>
          <p:cNvSpPr/>
          <p:nvPr/>
        </p:nvSpPr>
        <p:spPr>
          <a:xfrm>
            <a:off x="2159876" y="2916621"/>
            <a:ext cx="2096814" cy="804041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Training Set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9CED0C-CFD6-4C0A-A597-3119782DD8C0}"/>
              </a:ext>
            </a:extLst>
          </p:cNvPr>
          <p:cNvSpPr/>
          <p:nvPr/>
        </p:nvSpPr>
        <p:spPr>
          <a:xfrm>
            <a:off x="2159876" y="3720662"/>
            <a:ext cx="2096814" cy="804041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Training 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7D4A9F-ACE2-46D2-BAA2-90F86D7C9A72}"/>
              </a:ext>
            </a:extLst>
          </p:cNvPr>
          <p:cNvSpPr txBox="1"/>
          <p:nvPr/>
        </p:nvSpPr>
        <p:spPr>
          <a:xfrm>
            <a:off x="5407572" y="2052935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4-fold cross-validation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9D12F3-4319-45DA-8EA6-61B02F0F9032}"/>
              </a:ext>
            </a:extLst>
          </p:cNvPr>
          <p:cNvSpPr txBox="1"/>
          <p:nvPr/>
        </p:nvSpPr>
        <p:spPr>
          <a:xfrm>
            <a:off x="2159876" y="1481959"/>
            <a:ext cx="2096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Dataset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EB9C47-6926-4752-B792-14B6294D795D}"/>
              </a:ext>
            </a:extLst>
          </p:cNvPr>
          <p:cNvSpPr/>
          <p:nvPr/>
        </p:nvSpPr>
        <p:spPr>
          <a:xfrm>
            <a:off x="3048511" y="6262042"/>
            <a:ext cx="8912772" cy="461665"/>
          </a:xfrm>
          <a:prstGeom prst="rect">
            <a:avLst/>
          </a:prstGeom>
          <a:solidFill>
            <a:srgbClr val="1E1E1E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669A"/>
                </a:solidFill>
                <a:latin typeface="Consolas" panose="020B0609020204030204" pitchFamily="49" charset="0"/>
              </a:rPr>
              <a:t>from </a:t>
            </a:r>
            <a:r>
              <a:rPr lang="en-US" sz="2400" dirty="0" err="1">
                <a:solidFill>
                  <a:srgbClr val="00CDFF"/>
                </a:solidFill>
                <a:latin typeface="Consolas" panose="020B0609020204030204" pitchFamily="49" charset="0"/>
              </a:rPr>
              <a:t>sklearn.model_selection</a:t>
            </a:r>
            <a:r>
              <a:rPr lang="en-US" sz="2400" dirty="0">
                <a:solidFill>
                  <a:srgbClr val="00CD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669A"/>
                </a:solidFill>
                <a:latin typeface="Consolas" panose="020B0609020204030204" pitchFamily="49" charset="0"/>
              </a:rPr>
              <a:t>import </a:t>
            </a: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</a:rPr>
              <a:t>cross_val_score</a:t>
            </a:r>
            <a:endParaRPr lang="en-US" sz="24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367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C126A-9423-4C50-A052-E2F13015F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60A17-AAB0-4E15-BC66-685884DF5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Grid search</a:t>
            </a:r>
          </a:p>
          <a:p>
            <a:r>
              <a:rPr lang="en-US" dirty="0"/>
              <a:t>Randomized search</a:t>
            </a:r>
          </a:p>
          <a:p>
            <a:r>
              <a:rPr lang="en-US" dirty="0"/>
              <a:t>Bayesian optimization</a:t>
            </a:r>
          </a:p>
          <a:p>
            <a:r>
              <a:rPr lang="en-US" dirty="0"/>
              <a:t>Informed search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A17C82-634D-4CF2-8CE6-4A5887974C13}"/>
              </a:ext>
            </a:extLst>
          </p:cNvPr>
          <p:cNvSpPr/>
          <p:nvPr/>
        </p:nvSpPr>
        <p:spPr>
          <a:xfrm>
            <a:off x="4745421" y="1825625"/>
            <a:ext cx="7267903" cy="1200329"/>
          </a:xfrm>
          <a:prstGeom prst="rect">
            <a:avLst/>
          </a:prstGeom>
          <a:solidFill>
            <a:srgbClr val="1E1E1E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my_ML_model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c = 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find_model_best_param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(data, a, b)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(c)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88A3DF2-2D40-4C18-A9E4-D6105F1EA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121" y="3337009"/>
            <a:ext cx="6064441" cy="2983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8F9F6D5-E909-4C65-917A-D10A460AF0A4}"/>
              </a:ext>
            </a:extLst>
          </p:cNvPr>
          <p:cNvSpPr/>
          <p:nvPr/>
        </p:nvSpPr>
        <p:spPr>
          <a:xfrm>
            <a:off x="838200" y="6464465"/>
            <a:ext cx="110463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https://blog.usejournal.com/a-comparison-of-grid-search-and-randomized-search-using-scikit-learn-29823179bc85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127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F7D81-A719-41F8-8928-D64D64D3E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and Read data</a:t>
            </a:r>
          </a:p>
        </p:txBody>
      </p:sp>
      <p:pic>
        <p:nvPicPr>
          <p:cNvPr id="1026" name="Picture 2" descr="Database Free Icon of Cheat Sheet icons">
            <a:extLst>
              <a:ext uri="{FF2B5EF4-FFF2-40B4-BE49-F238E27FC236}">
                <a16:creationId xmlns:a16="http://schemas.microsoft.com/office/drawing/2014/main" id="{1606E73E-35CC-4DA7-855E-A262A2160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363" y="1909268"/>
            <a:ext cx="1394756" cy="1394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xcel - Free logo icons">
            <a:extLst>
              <a:ext uri="{FF2B5EF4-FFF2-40B4-BE49-F238E27FC236}">
                <a16:creationId xmlns:a16="http://schemas.microsoft.com/office/drawing/2014/main" id="{FA4CA013-3665-4639-AD68-4712E5DCA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244" y="2891659"/>
            <a:ext cx="1394756" cy="1394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xt file | Free Icon">
            <a:extLst>
              <a:ext uri="{FF2B5EF4-FFF2-40B4-BE49-F238E27FC236}">
                <a16:creationId xmlns:a16="http://schemas.microsoft.com/office/drawing/2014/main" id="{5061D404-4EEC-4699-B99B-F86A18C40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569" y="4493173"/>
            <a:ext cx="1184550" cy="118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476F1C-0212-49D2-B8FF-6DED3C27741A}"/>
              </a:ext>
            </a:extLst>
          </p:cNvPr>
          <p:cNvSpPr txBox="1"/>
          <p:nvPr/>
        </p:nvSpPr>
        <p:spPr>
          <a:xfrm>
            <a:off x="1466193" y="5896303"/>
            <a:ext cx="2096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.LAS, .FAB, .</a:t>
            </a:r>
            <a:r>
              <a:rPr lang="en-US" dirty="0" err="1"/>
              <a:t>Ecl</a:t>
            </a:r>
            <a:r>
              <a:rPr lang="en-US" dirty="0"/>
              <a:t>, .xml, .html</a:t>
            </a:r>
          </a:p>
        </p:txBody>
      </p:sp>
      <p:pic>
        <p:nvPicPr>
          <p:cNvPr id="1034" name="Picture 10" descr="HTML Document - Free computer icons">
            <a:extLst>
              <a:ext uri="{FF2B5EF4-FFF2-40B4-BE49-F238E27FC236}">
                <a16:creationId xmlns:a16="http://schemas.microsoft.com/office/drawing/2014/main" id="{0A00B68E-DFFF-421B-9BEF-401B94E09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772" y="5782221"/>
            <a:ext cx="874494" cy="874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Xml - Free interface icons">
            <a:extLst>
              <a:ext uri="{FF2B5EF4-FFF2-40B4-BE49-F238E27FC236}">
                <a16:creationId xmlns:a16="http://schemas.microsoft.com/office/drawing/2014/main" id="{23FC17A9-007F-46E0-9DB8-28882C25F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904" y="5813750"/>
            <a:ext cx="874495" cy="87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94DB6C-1286-49CF-B2CD-853691907FB5}"/>
              </a:ext>
            </a:extLst>
          </p:cNvPr>
          <p:cNvSpPr txBox="1"/>
          <p:nvPr/>
        </p:nvSpPr>
        <p:spPr>
          <a:xfrm>
            <a:off x="6873765" y="1909270"/>
            <a:ext cx="4067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Im</a:t>
            </a:r>
            <a:r>
              <a:rPr lang="es-419" dirty="0" err="1"/>
              <a:t>ages</a:t>
            </a:r>
            <a:r>
              <a:rPr lang="es-419" dirty="0"/>
              <a:t> (</a:t>
            </a:r>
            <a:r>
              <a:rPr lang="es-419" dirty="0" err="1"/>
              <a:t>lab</a:t>
            </a:r>
            <a:r>
              <a:rPr lang="es-419" dirty="0"/>
              <a:t> </a:t>
            </a:r>
            <a:r>
              <a:rPr lang="es-419" dirty="0" err="1"/>
              <a:t>thin</a:t>
            </a:r>
            <a:r>
              <a:rPr lang="es-419" dirty="0"/>
              <a:t> films, radar, </a:t>
            </a:r>
            <a:r>
              <a:rPr lang="es-419" dirty="0" err="1"/>
              <a:t>seismic</a:t>
            </a:r>
            <a:r>
              <a:rPr lang="es-419" dirty="0"/>
              <a:t>,…)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888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FB7E7-3862-4FE9-8A1A-9EB5B5F67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0532"/>
            <a:ext cx="10515600" cy="1325563"/>
          </a:xfrm>
        </p:spPr>
        <p:txBody>
          <a:bodyPr/>
          <a:lstStyle/>
          <a:p>
            <a:r>
              <a:rPr lang="es-419" dirty="0"/>
              <a:t>Train-Test </a:t>
            </a:r>
            <a:r>
              <a:rPr lang="es-419" dirty="0" err="1"/>
              <a:t>split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7F89DF2-E621-450C-B2F9-8759EE1303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977"/>
          <a:stretch/>
        </p:blipFill>
        <p:spPr bwMode="auto">
          <a:xfrm>
            <a:off x="1739462" y="2301790"/>
            <a:ext cx="3400097" cy="3399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3CB596E-4C2D-45B2-B9DB-A2C44EC5CD34}"/>
              </a:ext>
            </a:extLst>
          </p:cNvPr>
          <p:cNvGrpSpPr/>
          <p:nvPr/>
        </p:nvGrpSpPr>
        <p:grpSpPr>
          <a:xfrm>
            <a:off x="5491655" y="223001"/>
            <a:ext cx="6096000" cy="1973295"/>
            <a:chOff x="5491655" y="223001"/>
            <a:chExt cx="6096000" cy="197329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5F47D46-AF85-4487-AAC7-A882799E2595}"/>
                </a:ext>
              </a:extLst>
            </p:cNvPr>
            <p:cNvSpPr/>
            <p:nvPr/>
          </p:nvSpPr>
          <p:spPr>
            <a:xfrm>
              <a:off x="5491655" y="872857"/>
              <a:ext cx="6096000" cy="1323439"/>
            </a:xfrm>
            <a:prstGeom prst="rect">
              <a:avLst/>
            </a:prstGeom>
            <a:solidFill>
              <a:srgbClr val="1E1E1E"/>
            </a:solidFill>
          </p:spPr>
          <p:txBody>
            <a:bodyPr>
              <a:spAutoFit/>
            </a:bodyPr>
            <a:lstStyle/>
            <a:p>
              <a:r>
                <a:rPr lang="en-US" sz="20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import</a:t>
              </a:r>
              <a:r>
                <a:rPr lang="en-US" sz="20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seaborn </a:t>
              </a:r>
              <a:r>
                <a:rPr lang="en-US" sz="20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as</a:t>
              </a:r>
              <a:r>
                <a:rPr lang="en-US" sz="20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20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sns</a:t>
              </a:r>
              <a:endParaRPr lang="en-US" sz="20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sz="20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iris=</a:t>
              </a:r>
              <a:r>
                <a:rPr lang="en-US" sz="20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sns.load_dataset</a:t>
              </a:r>
              <a:r>
                <a:rPr lang="en-US" sz="20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20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'iris'</a:t>
              </a:r>
              <a:r>
                <a:rPr lang="en-US" sz="20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20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iris.sample</a:t>
              </a:r>
              <a:r>
                <a:rPr lang="en-US" sz="20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2000" dirty="0">
                  <a:solidFill>
                    <a:srgbClr val="B5CEA8"/>
                  </a:solidFill>
                  <a:latin typeface="Consolas" panose="020B0609020204030204" pitchFamily="49" charset="0"/>
                </a:rPr>
                <a:t>3</a:t>
              </a:r>
              <a:r>
                <a:rPr lang="en-US" sz="20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20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iris.sample</a:t>
              </a:r>
              <a:r>
                <a:rPr lang="en-US" sz="20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2000" dirty="0">
                  <a:solidFill>
                    <a:srgbClr val="B5CEA8"/>
                  </a:solidFill>
                  <a:latin typeface="Consolas" panose="020B0609020204030204" pitchFamily="49" charset="0"/>
                </a:rPr>
                <a:t>3</a:t>
              </a:r>
              <a:r>
                <a:rPr lang="en-US" sz="20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,random_state=</a:t>
              </a:r>
              <a:r>
                <a:rPr lang="en-US" sz="2000" dirty="0">
                  <a:solidFill>
                    <a:srgbClr val="B5CEA8"/>
                  </a:solidFill>
                  <a:latin typeface="Consolas" panose="020B0609020204030204" pitchFamily="49" charset="0"/>
                </a:rPr>
                <a:t>42</a:t>
              </a:r>
              <a:r>
                <a:rPr lang="en-US" sz="20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</a:t>
              </a:r>
              <a:endPara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1995AEA-70CD-4A08-B45C-FBD17F70C548}"/>
                </a:ext>
              </a:extLst>
            </p:cNvPr>
            <p:cNvSpPr txBox="1"/>
            <p:nvPr/>
          </p:nvSpPr>
          <p:spPr>
            <a:xfrm>
              <a:off x="5491655" y="223001"/>
              <a:ext cx="17131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2400" dirty="0" err="1"/>
                <a:t>Sampling</a:t>
              </a:r>
              <a:endParaRPr lang="en-US" sz="2400" dirty="0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D972071E-A782-4FB5-96BD-E23443D1FAAC}"/>
              </a:ext>
            </a:extLst>
          </p:cNvPr>
          <p:cNvSpPr/>
          <p:nvPr/>
        </p:nvSpPr>
        <p:spPr>
          <a:xfrm>
            <a:off x="5491655" y="2706674"/>
            <a:ext cx="6064469" cy="400110"/>
          </a:xfrm>
          <a:prstGeom prst="rect">
            <a:avLst/>
          </a:prstGeom>
          <a:solidFill>
            <a:srgbClr val="1E1E1E"/>
          </a:solidFill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iris.sample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(frac=0.2,random_state=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42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CAF0F3A-6B7F-451E-B065-3442086B4284}"/>
              </a:ext>
            </a:extLst>
          </p:cNvPr>
          <p:cNvGrpSpPr/>
          <p:nvPr/>
        </p:nvGrpSpPr>
        <p:grpSpPr>
          <a:xfrm>
            <a:off x="325821" y="5304994"/>
            <a:ext cx="11027979" cy="1235412"/>
            <a:chOff x="325821" y="5304994"/>
            <a:chExt cx="11027979" cy="123541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BB2BF88-8613-4102-B851-D8425C3BDA03}"/>
                </a:ext>
              </a:extLst>
            </p:cNvPr>
            <p:cNvSpPr/>
            <p:nvPr/>
          </p:nvSpPr>
          <p:spPr>
            <a:xfrm>
              <a:off x="325821" y="5832520"/>
              <a:ext cx="11027979" cy="707886"/>
            </a:xfrm>
            <a:prstGeom prst="rect">
              <a:avLst/>
            </a:prstGeom>
            <a:solidFill>
              <a:srgbClr val="1E1E1E"/>
            </a:solidFill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from</a:t>
              </a:r>
              <a:r>
                <a:rPr lang="en-US" sz="20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20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sklearn.model_selection</a:t>
              </a:r>
              <a:r>
                <a:rPr lang="en-US" sz="20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20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import</a:t>
              </a:r>
              <a:r>
                <a:rPr lang="en-US" sz="20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20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train_test_split</a:t>
              </a:r>
              <a:endParaRPr lang="en-US" sz="20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sz="20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train_set</a:t>
              </a:r>
              <a:r>
                <a:rPr lang="en-US" sz="20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, </a:t>
              </a:r>
              <a:r>
                <a:rPr lang="en-US" sz="20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test__set</a:t>
              </a:r>
              <a:r>
                <a:rPr lang="en-US" sz="20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= </a:t>
              </a:r>
              <a:r>
                <a:rPr lang="en-US" sz="20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train_test_split</a:t>
              </a:r>
              <a:r>
                <a:rPr lang="en-US" sz="20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(iris, </a:t>
              </a:r>
              <a:r>
                <a:rPr lang="en-US" sz="20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test_size</a:t>
              </a:r>
              <a:r>
                <a:rPr lang="en-US" sz="20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2000" dirty="0">
                  <a:solidFill>
                    <a:srgbClr val="B5CEA8"/>
                  </a:solidFill>
                  <a:latin typeface="Consolas" panose="020B0609020204030204" pitchFamily="49" charset="0"/>
                </a:rPr>
                <a:t>0.2</a:t>
              </a:r>
              <a:r>
                <a:rPr lang="en-US" sz="20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, </a:t>
              </a:r>
              <a:r>
                <a:rPr lang="en-US" sz="20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random_state</a:t>
              </a:r>
              <a:r>
                <a:rPr lang="en-US" sz="20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2000" dirty="0">
                  <a:solidFill>
                    <a:srgbClr val="B5CEA8"/>
                  </a:solidFill>
                  <a:latin typeface="Consolas" panose="020B0609020204030204" pitchFamily="49" charset="0"/>
                </a:rPr>
                <a:t>42</a:t>
              </a:r>
              <a:r>
                <a:rPr lang="en-US" sz="20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B67CCA6-18F9-4336-912A-1D3D3352B71D}"/>
                </a:ext>
              </a:extLst>
            </p:cNvPr>
            <p:cNvSpPr txBox="1"/>
            <p:nvPr/>
          </p:nvSpPr>
          <p:spPr>
            <a:xfrm>
              <a:off x="9640614" y="5304994"/>
              <a:ext cx="17131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419" sz="2400" dirty="0"/>
                <a:t>Split</a:t>
              </a:r>
              <a:endParaRPr lang="en-US" sz="2400" dirty="0"/>
            </a:p>
          </p:txBody>
        </p:sp>
      </p:grpSp>
      <p:pic>
        <p:nvPicPr>
          <p:cNvPr id="2050" name="Picture 2" descr="Sampling Methods | Types and Techniques Explained">
            <a:extLst>
              <a:ext uri="{FF2B5EF4-FFF2-40B4-BE49-F238E27FC236}">
                <a16:creationId xmlns:a16="http://schemas.microsoft.com/office/drawing/2014/main" id="{F98449D1-1647-459A-9341-066C577E0B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8" b="13502"/>
          <a:stretch/>
        </p:blipFill>
        <p:spPr bwMode="auto">
          <a:xfrm>
            <a:off x="6574220" y="3106784"/>
            <a:ext cx="3400097" cy="2458444"/>
          </a:xfrm>
          <a:prstGeom prst="hexagon">
            <a:avLst>
              <a:gd name="adj" fmla="val 42857"/>
              <a:gd name="vf" fmla="val 11547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3772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9823A-07F6-4300-9179-BD65FA3B3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test split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5A2150D-B362-4229-9179-187583A2C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462" y="2301790"/>
            <a:ext cx="8713076" cy="3399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4231189-9291-4473-9D12-DB58B1725C9F}"/>
              </a:ext>
            </a:extLst>
          </p:cNvPr>
          <p:cNvSpPr/>
          <p:nvPr/>
        </p:nvSpPr>
        <p:spPr>
          <a:xfrm>
            <a:off x="1849820" y="6379369"/>
            <a:ext cx="87288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https://medium.com/@hi.martinez/train-test-split-cross-validation-you-b87f662445e1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609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AE948-2A49-46DE-8A74-7417DDF4D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Ordinal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65EFC-8820-4EA9-A2AE-929B1F796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74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E4FEC6B0-1570-42C1-8C75-21FAA924A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345351"/>
              </p:ext>
            </p:extLst>
          </p:nvPr>
        </p:nvGraphicFramePr>
        <p:xfrm>
          <a:off x="624935" y="2545558"/>
          <a:ext cx="4064001" cy="38637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21535003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7403897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95769087"/>
                    </a:ext>
                  </a:extLst>
                </a:gridCol>
              </a:tblGrid>
              <a:tr h="4829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COLOR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687114"/>
                  </a:ext>
                </a:extLst>
              </a:tr>
              <a:tr h="4829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424226"/>
                  </a:ext>
                </a:extLst>
              </a:tr>
              <a:tr h="4829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491503"/>
                  </a:ext>
                </a:extLst>
              </a:tr>
              <a:tr h="4829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486970"/>
                  </a:ext>
                </a:extLst>
              </a:tr>
              <a:tr h="4829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817433"/>
                  </a:ext>
                </a:extLst>
              </a:tr>
              <a:tr h="4829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753036"/>
                  </a:ext>
                </a:extLst>
              </a:tr>
              <a:tr h="4829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051086"/>
                  </a:ext>
                </a:extLst>
              </a:tr>
              <a:tr h="4829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889854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E717D98-56B2-425A-82A0-C0B917842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One-Hot Encoding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E7684F-814A-4794-B230-F99F5DA40234}"/>
              </a:ext>
            </a:extLst>
          </p:cNvPr>
          <p:cNvSpPr/>
          <p:nvPr/>
        </p:nvSpPr>
        <p:spPr>
          <a:xfrm>
            <a:off x="5941583" y="6535390"/>
            <a:ext cx="6071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http://contrib.scikit-learn.org/categorical-encoding/index.html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DCB40A-4F9A-4014-A58B-EDB551BD741B}"/>
              </a:ext>
            </a:extLst>
          </p:cNvPr>
          <p:cNvSpPr/>
          <p:nvPr/>
        </p:nvSpPr>
        <p:spPr>
          <a:xfrm>
            <a:off x="2078966" y="3019869"/>
            <a:ext cx="1121434" cy="43132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Red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ECCFAC-9859-4796-8BE9-F80489A2F1A8}"/>
              </a:ext>
            </a:extLst>
          </p:cNvPr>
          <p:cNvSpPr/>
          <p:nvPr/>
        </p:nvSpPr>
        <p:spPr>
          <a:xfrm>
            <a:off x="2078966" y="3507141"/>
            <a:ext cx="1121434" cy="4313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Blue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B50D82-D275-4CDB-8C77-543A4647C7B2}"/>
              </a:ext>
            </a:extLst>
          </p:cNvPr>
          <p:cNvSpPr/>
          <p:nvPr/>
        </p:nvSpPr>
        <p:spPr>
          <a:xfrm>
            <a:off x="2078966" y="4481685"/>
            <a:ext cx="1121434" cy="43132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Green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6C5F53-30AA-4E45-B34C-E9DF31B894AB}"/>
              </a:ext>
            </a:extLst>
          </p:cNvPr>
          <p:cNvSpPr/>
          <p:nvPr/>
        </p:nvSpPr>
        <p:spPr>
          <a:xfrm>
            <a:off x="2078966" y="5456229"/>
            <a:ext cx="1121434" cy="43132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Red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FCE00A-2405-4749-ABDF-03C36645E56A}"/>
              </a:ext>
            </a:extLst>
          </p:cNvPr>
          <p:cNvSpPr/>
          <p:nvPr/>
        </p:nvSpPr>
        <p:spPr>
          <a:xfrm>
            <a:off x="2078966" y="3994413"/>
            <a:ext cx="1121434" cy="4313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Blue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8FA270-28DC-4ADE-BC1F-28AF6042BBC8}"/>
              </a:ext>
            </a:extLst>
          </p:cNvPr>
          <p:cNvSpPr/>
          <p:nvPr/>
        </p:nvSpPr>
        <p:spPr>
          <a:xfrm>
            <a:off x="2078966" y="4968957"/>
            <a:ext cx="1121434" cy="4313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Blue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1B0067-BEA1-4211-8EC8-0DF7ADC0029B}"/>
              </a:ext>
            </a:extLst>
          </p:cNvPr>
          <p:cNvSpPr/>
          <p:nvPr/>
        </p:nvSpPr>
        <p:spPr>
          <a:xfrm>
            <a:off x="2078966" y="5943501"/>
            <a:ext cx="1121434" cy="43132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Green</a:t>
            </a:r>
          </a:p>
        </p:txBody>
      </p:sp>
      <p:graphicFrame>
        <p:nvGraphicFramePr>
          <p:cNvPr id="14" name="Table 20">
            <a:extLst>
              <a:ext uri="{FF2B5EF4-FFF2-40B4-BE49-F238E27FC236}">
                <a16:creationId xmlns:a16="http://schemas.microsoft.com/office/drawing/2014/main" id="{BA6EF25E-E89A-465C-80B9-81799F6E72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788909"/>
              </p:ext>
            </p:extLst>
          </p:nvPr>
        </p:nvGraphicFramePr>
        <p:xfrm>
          <a:off x="7503064" y="2529792"/>
          <a:ext cx="4064001" cy="38637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21535003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7403897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95769087"/>
                    </a:ext>
                  </a:extLst>
                </a:gridCol>
              </a:tblGrid>
              <a:tr h="482971"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687114"/>
                  </a:ext>
                </a:extLst>
              </a:tr>
              <a:tr h="48297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424226"/>
                  </a:ext>
                </a:extLst>
              </a:tr>
              <a:tr h="48297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491503"/>
                  </a:ext>
                </a:extLst>
              </a:tr>
              <a:tr h="48297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486970"/>
                  </a:ext>
                </a:extLst>
              </a:tr>
              <a:tr h="48297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817433"/>
                  </a:ext>
                </a:extLst>
              </a:tr>
              <a:tr h="48297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753036"/>
                  </a:ext>
                </a:extLst>
              </a:tr>
              <a:tr h="48297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051086"/>
                  </a:ext>
                </a:extLst>
              </a:tr>
              <a:tr h="48297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889854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6F3E2F4A-9572-40FC-86CB-2C23F7BC2883}"/>
              </a:ext>
            </a:extLst>
          </p:cNvPr>
          <p:cNvSpPr/>
          <p:nvPr/>
        </p:nvSpPr>
        <p:spPr>
          <a:xfrm>
            <a:off x="7618779" y="2545558"/>
            <a:ext cx="1121434" cy="43132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Red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E655F4B-FE8F-41A3-8838-13402F04A507}"/>
              </a:ext>
            </a:extLst>
          </p:cNvPr>
          <p:cNvSpPr/>
          <p:nvPr/>
        </p:nvSpPr>
        <p:spPr>
          <a:xfrm>
            <a:off x="8957095" y="2545558"/>
            <a:ext cx="1121434" cy="43132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Green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5F031B-E30D-4735-BE28-966BA4B55AE5}"/>
              </a:ext>
            </a:extLst>
          </p:cNvPr>
          <p:cNvSpPr/>
          <p:nvPr/>
        </p:nvSpPr>
        <p:spPr>
          <a:xfrm>
            <a:off x="10295411" y="2545558"/>
            <a:ext cx="1121434" cy="4313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Blue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2BAE1EFC-1F25-4CE3-87D3-EA1F70257E85}"/>
              </a:ext>
            </a:extLst>
          </p:cNvPr>
          <p:cNvSpPr/>
          <p:nvPr/>
        </p:nvSpPr>
        <p:spPr>
          <a:xfrm>
            <a:off x="5370456" y="3938462"/>
            <a:ext cx="1545021" cy="696600"/>
          </a:xfrm>
          <a:prstGeom prst="rightArrow">
            <a:avLst>
              <a:gd name="adj1" fmla="val 27368"/>
              <a:gd name="adj2" fmla="val 703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672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E4FEC6B0-1570-42C1-8C75-21FAA924A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088017"/>
              </p:ext>
            </p:extLst>
          </p:nvPr>
        </p:nvGraphicFramePr>
        <p:xfrm>
          <a:off x="708446" y="2415545"/>
          <a:ext cx="2709334" cy="28978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21535003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74038972"/>
                    </a:ext>
                  </a:extLst>
                </a:gridCol>
              </a:tblGrid>
              <a:tr h="4829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QUALITY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687114"/>
                  </a:ext>
                </a:extLst>
              </a:tr>
              <a:tr h="4829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424226"/>
                  </a:ext>
                </a:extLst>
              </a:tr>
              <a:tr h="4829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REGULAR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491503"/>
                  </a:ext>
                </a:extLst>
              </a:tr>
              <a:tr h="4829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486970"/>
                  </a:ext>
                </a:extLst>
              </a:tr>
              <a:tr h="4829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817433"/>
                  </a:ext>
                </a:extLst>
              </a:tr>
              <a:tr h="4829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REGULAR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753036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E717D98-56B2-425A-82A0-C0B917842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Ordinal Encoding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E7684F-814A-4794-B230-F99F5DA40234}"/>
              </a:ext>
            </a:extLst>
          </p:cNvPr>
          <p:cNvSpPr/>
          <p:nvPr/>
        </p:nvSpPr>
        <p:spPr>
          <a:xfrm>
            <a:off x="5941583" y="6535390"/>
            <a:ext cx="6071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http://contrib.scikit-learn.org/categorical-encoding/index.html</a:t>
            </a:r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2BAE1EFC-1F25-4CE3-87D3-EA1F70257E85}"/>
              </a:ext>
            </a:extLst>
          </p:cNvPr>
          <p:cNvSpPr/>
          <p:nvPr/>
        </p:nvSpPr>
        <p:spPr>
          <a:xfrm rot="20506475">
            <a:off x="3894083" y="1732673"/>
            <a:ext cx="2138567" cy="774044"/>
          </a:xfrm>
          <a:prstGeom prst="rightArrow">
            <a:avLst>
              <a:gd name="adj1" fmla="val 27368"/>
              <a:gd name="adj2" fmla="val 703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Table 20">
            <a:extLst>
              <a:ext uri="{FF2B5EF4-FFF2-40B4-BE49-F238E27FC236}">
                <a16:creationId xmlns:a16="http://schemas.microsoft.com/office/drawing/2014/main" id="{C62787FA-EF68-4A77-9E46-B7AFEB99E2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920744"/>
              </p:ext>
            </p:extLst>
          </p:nvPr>
        </p:nvGraphicFramePr>
        <p:xfrm>
          <a:off x="7276881" y="261574"/>
          <a:ext cx="2709334" cy="28978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21535003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74038972"/>
                    </a:ext>
                  </a:extLst>
                </a:gridCol>
              </a:tblGrid>
              <a:tr h="4829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QUALITY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687114"/>
                  </a:ext>
                </a:extLst>
              </a:tr>
              <a:tr h="4829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424226"/>
                  </a:ext>
                </a:extLst>
              </a:tr>
              <a:tr h="4829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491503"/>
                  </a:ext>
                </a:extLst>
              </a:tr>
              <a:tr h="4829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486970"/>
                  </a:ext>
                </a:extLst>
              </a:tr>
              <a:tr h="4829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817433"/>
                  </a:ext>
                </a:extLst>
              </a:tr>
              <a:tr h="4829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753036"/>
                  </a:ext>
                </a:extLst>
              </a:tr>
            </a:tbl>
          </a:graphicData>
        </a:graphic>
      </p:graphicFrame>
      <p:graphicFrame>
        <p:nvGraphicFramePr>
          <p:cNvPr id="23" name="Table 20">
            <a:extLst>
              <a:ext uri="{FF2B5EF4-FFF2-40B4-BE49-F238E27FC236}">
                <a16:creationId xmlns:a16="http://schemas.microsoft.com/office/drawing/2014/main" id="{E9F9472E-A1CB-4BEE-BFE2-7DCC792B50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698012"/>
              </p:ext>
            </p:extLst>
          </p:nvPr>
        </p:nvGraphicFramePr>
        <p:xfrm>
          <a:off x="7276881" y="3864458"/>
          <a:ext cx="2709334" cy="28720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21535003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740389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QUALITY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687114"/>
                  </a:ext>
                </a:extLst>
              </a:tr>
              <a:tr h="4829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424226"/>
                  </a:ext>
                </a:extLst>
              </a:tr>
              <a:tr h="4829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491503"/>
                  </a:ext>
                </a:extLst>
              </a:tr>
              <a:tr h="4829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486970"/>
                  </a:ext>
                </a:extLst>
              </a:tr>
              <a:tr h="4829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817433"/>
                  </a:ext>
                </a:extLst>
              </a:tr>
              <a:tr h="4829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75303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47CE48B-B321-4F0F-BF56-0D8F1C29FE1A}"/>
              </a:ext>
            </a:extLst>
          </p:cNvPr>
          <p:cNvSpPr txBox="1"/>
          <p:nvPr/>
        </p:nvSpPr>
        <p:spPr>
          <a:xfrm>
            <a:off x="5083125" y="2360062"/>
            <a:ext cx="2709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Opci</a:t>
            </a:r>
            <a:r>
              <a:rPr lang="es-419" sz="2400" dirty="0" err="1"/>
              <a:t>ó</a:t>
            </a:r>
            <a:r>
              <a:rPr lang="en-US" sz="2400" dirty="0"/>
              <a:t>n 1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0248D78-20C3-40F9-A7ED-46F7FA81C552}"/>
              </a:ext>
            </a:extLst>
          </p:cNvPr>
          <p:cNvSpPr/>
          <p:nvPr/>
        </p:nvSpPr>
        <p:spPr>
          <a:xfrm rot="516820">
            <a:off x="3911529" y="4244543"/>
            <a:ext cx="2138567" cy="774044"/>
          </a:xfrm>
          <a:prstGeom prst="rightArrow">
            <a:avLst>
              <a:gd name="adj1" fmla="val 27368"/>
              <a:gd name="adj2" fmla="val 703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0CE17E-DC29-4206-8212-4E17AE2BD892}"/>
              </a:ext>
            </a:extLst>
          </p:cNvPr>
          <p:cNvSpPr txBox="1"/>
          <p:nvPr/>
        </p:nvSpPr>
        <p:spPr>
          <a:xfrm>
            <a:off x="4963366" y="5209504"/>
            <a:ext cx="2709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Opci</a:t>
            </a:r>
            <a:r>
              <a:rPr lang="es-419" sz="2400" dirty="0" err="1"/>
              <a:t>ó</a:t>
            </a:r>
            <a:r>
              <a:rPr lang="en-US" sz="2400" dirty="0"/>
              <a:t>n 2</a:t>
            </a:r>
          </a:p>
        </p:txBody>
      </p:sp>
    </p:spTree>
    <p:extLst>
      <p:ext uri="{BB962C8B-B14F-4D97-AF65-F5344CB8AC3E}">
        <p14:creationId xmlns:p14="http://schemas.microsoft.com/office/powerpoint/2010/main" val="20817453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062C9-1073-4934-90E0-3BCB97EB1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model fitting (</a:t>
            </a:r>
            <a:r>
              <a:rPr lang="en-US" dirty="0" err="1"/>
              <a:t>Scikit</a:t>
            </a:r>
            <a:r>
              <a:rPr lang="en-US" dirty="0"/>
              <a:t>-learn)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E1694A-9D58-48B4-86AF-19CF2A93D8C7}"/>
              </a:ext>
            </a:extLst>
          </p:cNvPr>
          <p:cNvSpPr/>
          <p:nvPr/>
        </p:nvSpPr>
        <p:spPr>
          <a:xfrm>
            <a:off x="78141" y="1411620"/>
            <a:ext cx="1960923" cy="61311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&gt;_</a:t>
            </a:r>
            <a:r>
              <a:rPr lang="en-US" sz="2400" dirty="0"/>
              <a:t> 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AC73C9-65B1-4D20-90A8-C9A40F3B6485}"/>
              </a:ext>
            </a:extLst>
          </p:cNvPr>
          <p:cNvSpPr/>
          <p:nvPr/>
        </p:nvSpPr>
        <p:spPr>
          <a:xfrm>
            <a:off x="78141" y="2162973"/>
            <a:ext cx="12035718" cy="1200329"/>
          </a:xfrm>
          <a:prstGeom prst="rect">
            <a:avLst/>
          </a:prstGeom>
          <a:solidFill>
            <a:srgbClr val="1E1E1E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sklearn.tree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DecisionTreeRegressor</a:t>
            </a:r>
            <a:endParaRPr lang="en-US" sz="2400" b="1" u="sng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mlmodel_reg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DecisionTreeRegressor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mlmodel_reg.fit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data_predictor_variables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data_labels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0EC7F4-C910-47FA-8F2A-5CE6E4A18E3E}"/>
              </a:ext>
            </a:extLst>
          </p:cNvPr>
          <p:cNvSpPr/>
          <p:nvPr/>
        </p:nvSpPr>
        <p:spPr>
          <a:xfrm>
            <a:off x="78141" y="5440045"/>
            <a:ext cx="12035718" cy="1569660"/>
          </a:xfrm>
          <a:prstGeom prst="rect">
            <a:avLst/>
          </a:prstGeom>
          <a:solidFill>
            <a:srgbClr val="1E1E1E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sklearn.metrics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mean_squared_error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test_predictions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mlmodel_reg.predict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test_dataset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mlmodel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__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mse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mean_squared_error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test_labels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test_predictions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mlmodel_rmse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np.sqrt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mlmodel_mse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E96644-EBD4-4AA2-831B-D91F4C4E93D7}"/>
              </a:ext>
            </a:extLst>
          </p:cNvPr>
          <p:cNvSpPr txBox="1"/>
          <p:nvPr/>
        </p:nvSpPr>
        <p:spPr>
          <a:xfrm>
            <a:off x="189188" y="4695027"/>
            <a:ext cx="35787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Measuring Error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D61A14-20E3-4012-9499-D6209BCEE57F}"/>
              </a:ext>
            </a:extLst>
          </p:cNvPr>
          <p:cNvSpPr txBox="1"/>
          <p:nvPr/>
        </p:nvSpPr>
        <p:spPr>
          <a:xfrm>
            <a:off x="115673" y="3377833"/>
            <a:ext cx="11493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mlmodel</a:t>
            </a:r>
            <a:r>
              <a:rPr lang="en-US" dirty="0"/>
              <a:t>           =                                        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linear_model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|              tree                     |              ensemble              |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svm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| …</a:t>
            </a:r>
          </a:p>
          <a:p>
            <a:r>
              <a:rPr lang="en-US" dirty="0" err="1"/>
              <a:t>MachineLearningModelRegressor</a:t>
            </a:r>
            <a:r>
              <a:rPr lang="en-US" dirty="0"/>
              <a:t> =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LinearRegression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|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DecisionTreeRegressor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|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RandomForestRegressor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|  SVR |…</a:t>
            </a:r>
          </a:p>
        </p:txBody>
      </p:sp>
    </p:spTree>
    <p:extLst>
      <p:ext uri="{BB962C8B-B14F-4D97-AF65-F5344CB8AC3E}">
        <p14:creationId xmlns:p14="http://schemas.microsoft.com/office/powerpoint/2010/main" val="2451758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90329C2-5249-4701-BDFC-8C73EC78B4F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-fold cross-validation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90329C2-5249-4701-BDFC-8C73EC78B4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0DC906FA-0250-41D5-A8C8-51025A70C2BF}"/>
              </a:ext>
            </a:extLst>
          </p:cNvPr>
          <p:cNvSpPr/>
          <p:nvPr/>
        </p:nvSpPr>
        <p:spPr>
          <a:xfrm>
            <a:off x="2159876" y="2112580"/>
            <a:ext cx="2096814" cy="804041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E07790-140A-481D-81A4-AFD0ED127989}"/>
              </a:ext>
            </a:extLst>
          </p:cNvPr>
          <p:cNvSpPr/>
          <p:nvPr/>
        </p:nvSpPr>
        <p:spPr>
          <a:xfrm>
            <a:off x="2159876" y="2916621"/>
            <a:ext cx="2096814" cy="804041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702EF9-7A49-4785-9CA9-49BD241B3DB1}"/>
              </a:ext>
            </a:extLst>
          </p:cNvPr>
          <p:cNvSpPr/>
          <p:nvPr/>
        </p:nvSpPr>
        <p:spPr>
          <a:xfrm>
            <a:off x="2159876" y="3720662"/>
            <a:ext cx="2096814" cy="804041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9CED0C-CFD6-4C0A-A597-3119782DD8C0}"/>
              </a:ext>
            </a:extLst>
          </p:cNvPr>
          <p:cNvSpPr/>
          <p:nvPr/>
        </p:nvSpPr>
        <p:spPr>
          <a:xfrm>
            <a:off x="2159876" y="4524703"/>
            <a:ext cx="2096814" cy="804041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1F0BD9-89D7-4287-8C37-3A17B65A5509}"/>
              </a:ext>
            </a:extLst>
          </p:cNvPr>
          <p:cNvSpPr txBox="1"/>
          <p:nvPr/>
        </p:nvSpPr>
        <p:spPr>
          <a:xfrm>
            <a:off x="5407572" y="2052935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4-fold cross-validation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46F0E0-5099-41FD-8774-3FB98A90224C}"/>
              </a:ext>
            </a:extLst>
          </p:cNvPr>
          <p:cNvSpPr txBox="1"/>
          <p:nvPr/>
        </p:nvSpPr>
        <p:spPr>
          <a:xfrm>
            <a:off x="2159876" y="1481959"/>
            <a:ext cx="2096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Dataset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924B15-8CC6-4B72-95A5-C9E208894237}"/>
              </a:ext>
            </a:extLst>
          </p:cNvPr>
          <p:cNvSpPr/>
          <p:nvPr/>
        </p:nvSpPr>
        <p:spPr>
          <a:xfrm>
            <a:off x="2159876" y="5328744"/>
            <a:ext cx="2096814" cy="135583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Test Set</a:t>
            </a:r>
          </a:p>
        </p:txBody>
      </p:sp>
    </p:spTree>
    <p:extLst>
      <p:ext uri="{BB962C8B-B14F-4D97-AF65-F5344CB8AC3E}">
        <p14:creationId xmlns:p14="http://schemas.microsoft.com/office/powerpoint/2010/main" val="2018273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2400</TotalTime>
  <Words>754</Words>
  <Application>Microsoft Office PowerPoint</Application>
  <PresentationFormat>Widescreen</PresentationFormat>
  <Paragraphs>158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Consolas</vt:lpstr>
      <vt:lpstr>Office Theme</vt:lpstr>
      <vt:lpstr>End-to-end Project</vt:lpstr>
      <vt:lpstr>Get and Read data</vt:lpstr>
      <vt:lpstr>Train-Test split</vt:lpstr>
      <vt:lpstr>Train test split</vt:lpstr>
      <vt:lpstr>Ordinal encoding</vt:lpstr>
      <vt:lpstr>One-Hot Encoding</vt:lpstr>
      <vt:lpstr>Ordinal Encoding</vt:lpstr>
      <vt:lpstr>ML model fitting (Scikit-learn)</vt:lpstr>
      <vt:lpstr>K-fold cross-validation</vt:lpstr>
      <vt:lpstr>K-fold cross-validation</vt:lpstr>
      <vt:lpstr>K-fold cross-validation</vt:lpstr>
      <vt:lpstr>K-fold cross-validation</vt:lpstr>
      <vt:lpstr>K-fold cross-validation</vt:lpstr>
      <vt:lpstr>K-fold cross-validation</vt:lpstr>
      <vt:lpstr>Hyperparameter tuning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Francisco Mendoza Torres</dc:creator>
  <cp:lastModifiedBy>Mendoza Torres, Francisco</cp:lastModifiedBy>
  <cp:revision>204</cp:revision>
  <dcterms:created xsi:type="dcterms:W3CDTF">2017-10-24T03:48:17Z</dcterms:created>
  <dcterms:modified xsi:type="dcterms:W3CDTF">2020-10-02T11:13:45Z</dcterms:modified>
</cp:coreProperties>
</file>