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  <p:sldId id="295" r:id="rId19"/>
    <p:sldId id="279" r:id="rId20"/>
    <p:sldId id="299" r:id="rId21"/>
    <p:sldId id="296" r:id="rId22"/>
    <p:sldId id="297" r:id="rId23"/>
    <p:sldId id="278" r:id="rId24"/>
    <p:sldId id="298" r:id="rId25"/>
    <p:sldId id="272" r:id="rId26"/>
    <p:sldId id="300" r:id="rId27"/>
    <p:sldId id="283" r:id="rId28"/>
    <p:sldId id="264" r:id="rId29"/>
    <p:sldId id="302" r:id="rId30"/>
    <p:sldId id="307" r:id="rId31"/>
    <p:sldId id="303" r:id="rId32"/>
    <p:sldId id="306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8" autoAdjust="0"/>
    <p:restoredTop sz="91837" autoAdjust="0"/>
  </p:normalViewPr>
  <p:slideViewPr>
    <p:cSldViewPr snapToGrid="0">
      <p:cViewPr varScale="1">
        <p:scale>
          <a:sx n="62" d="100"/>
          <a:sy n="6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49540/hard-voting-soft-voting-in-ensemble-based-method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etrics-with-r.org/2-2-RSATDOSA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ges.stat.wisc.edu/~yandell/st571/R/append5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harshit.github.io/blog/2018/03/23/scaling-vs-normaliz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nsethi610/data-cleaning-scale-and-normalize-data-4a7c781dd628" TargetMode="External"/><Relationship Id="rId4" Type="http://schemas.openxmlformats.org/officeDocument/2006/relationships/hyperlink" Target="https://www.analyticsvidhya.com/blog/2020/04/feature-scaling-machine-learning-normalization-standardiza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https://stats.stackexchange.com/questions/349540/hard-voting-soft-voting-in-ensemble-based-methods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https://www.econometrics-with-r.org/2-2-RSATDOSA.html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http://pages.stat.wisc.edu/~yandell/st571/R/append5.pdf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color the grey dot/point/instance?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Missclassification</a:t>
            </a:r>
            <a:r>
              <a:rPr lang="en-US" dirty="0"/>
              <a:t>= Classification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# 2 Classes: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compute</a:t>
                </a:r>
                <a:r>
                  <a:rPr lang="en-US" baseline="0" dirty="0"/>
                  <a:t> the Gini index as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compare case a) vs</a:t>
                </a:r>
                <a:r>
                  <a:rPr lang="en-US" baseline="0" dirty="0"/>
                  <a:t> b)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https://kharshit.github.io/blog/2018/03/23/scaling-vs-normalization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https://www.analyticsvidhya.com/blog/2020/04/feature-scaling-machine-learning-normalization-standardization/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https://medium.com/@nsethi610/data-cleaning-scale-and-normalize-data-4a7c781dd628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Classifi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modules/generated/sklearn.ensemble.BaggingRegresso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wPqtzj5VZu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qtzj5VZ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ostatsGuy/PythonNumericalDemos/blob/master/SubsurfaceDataAnalytics_PolygonalRegression.ipyn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746A59D-DF1C-48C9-BF40-F5F7EE58B8D8}"/>
              </a:ext>
            </a:extLst>
          </p:cNvPr>
          <p:cNvSpPr>
            <a:spLocks noChangeAspect="1"/>
          </p:cNvSpPr>
          <p:nvPr/>
        </p:nvSpPr>
        <p:spPr>
          <a:xfrm>
            <a:off x="9318859" y="12805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"/>
          <a:stretch/>
        </p:blipFill>
        <p:spPr>
          <a:xfrm>
            <a:off x="6199688" y="-1"/>
            <a:ext cx="5495067" cy="378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1903092" y="6429109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blipFill>
                <a:blip r:embed="rId6"/>
                <a:stretch>
                  <a:fillRect l="-18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4FD0DB-66DA-4399-AC91-408DED002AEB}"/>
              </a:ext>
            </a:extLst>
          </p:cNvPr>
          <p:cNvSpPr txBox="1"/>
          <p:nvPr/>
        </p:nvSpPr>
        <p:spPr>
          <a:xfrm>
            <a:off x="280101" y="3427961"/>
            <a:ext cx="465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only 2 classes, consider the following 2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93078-AA12-420F-B43F-C10A08616602}"/>
              </a:ext>
            </a:extLst>
          </p:cNvPr>
          <p:cNvGrpSpPr/>
          <p:nvPr/>
        </p:nvGrpSpPr>
        <p:grpSpPr>
          <a:xfrm>
            <a:off x="2921340" y="3869147"/>
            <a:ext cx="3737811" cy="2112173"/>
            <a:chOff x="2921340" y="3869147"/>
            <a:chExt cx="3737811" cy="211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/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470CF-74D9-4C57-8AA9-05D2EA53E71B}"/>
                </a:ext>
              </a:extLst>
            </p:cNvPr>
            <p:cNvGrpSpPr/>
            <p:nvPr/>
          </p:nvGrpSpPr>
          <p:grpSpPr>
            <a:xfrm>
              <a:off x="2921340" y="4316936"/>
              <a:ext cx="3737811" cy="1664384"/>
              <a:chOff x="2921340" y="4316936"/>
              <a:chExt cx="3737811" cy="16643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C6EE13-9D9D-4231-B80D-7328FAD1E16F}"/>
                  </a:ext>
                </a:extLst>
              </p:cNvPr>
              <p:cNvSpPr/>
              <p:nvPr/>
            </p:nvSpPr>
            <p:spPr>
              <a:xfrm>
                <a:off x="2921340" y="4316936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00E35D-058F-4C95-A8D8-2F3D4B04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1660" y="4719209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154D37-7FE5-463B-8AA1-9AA87456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0128" y="4366969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2BEC0E-14C6-403A-B129-99E289AAD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2158" y="5397074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CF8710-092A-4EE2-BC99-501E2D60B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371" y="46545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823825-A860-466E-BE85-807DB3F78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63" y="5236218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464659-C84F-41C4-B9E1-F803A43D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945" y="5324074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FD764F-1FB7-446C-B9F2-FA62791E2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937" y="558122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E2EFD3-ED38-4075-A794-CE65485D6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3762" y="564902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5B58A1-13CD-4511-93BA-EE1EE6EE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019" y="5692890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BB4EEC-5977-4BC4-8046-E6E5AE17B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4739" y="4494974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D27C8-D395-4D23-8ED1-3496FE7E79DD}"/>
              </a:ext>
            </a:extLst>
          </p:cNvPr>
          <p:cNvGrpSpPr/>
          <p:nvPr/>
        </p:nvGrpSpPr>
        <p:grpSpPr>
          <a:xfrm>
            <a:off x="7763023" y="3883599"/>
            <a:ext cx="3737811" cy="2097721"/>
            <a:chOff x="7763023" y="3840682"/>
            <a:chExt cx="3737811" cy="209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/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6CCFE-EA22-4A22-87D4-19EB0561BAEF}"/>
                </a:ext>
              </a:extLst>
            </p:cNvPr>
            <p:cNvGrpSpPr/>
            <p:nvPr/>
          </p:nvGrpSpPr>
          <p:grpSpPr>
            <a:xfrm>
              <a:off x="7763023" y="4274019"/>
              <a:ext cx="3737811" cy="1664384"/>
              <a:chOff x="7763023" y="4274019"/>
              <a:chExt cx="3737811" cy="16643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6A98E7-FC66-4FF5-9A57-F35574CC6829}"/>
                  </a:ext>
                </a:extLst>
              </p:cNvPr>
              <p:cNvSpPr/>
              <p:nvPr/>
            </p:nvSpPr>
            <p:spPr>
              <a:xfrm>
                <a:off x="7763023" y="4274019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8EF66D-2A70-49BF-907D-C22F367B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343" y="4676292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0D3BC8-C913-45D1-A0B1-518F42ECF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51811" y="432405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A2660C2-2382-4FF1-A1E7-8F3DA48A03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63841" y="5354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432808-E878-4449-80E1-3E7686747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054" y="461158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7195F1-CC3E-4D5C-8A92-B4ADBFFA3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646" y="5193301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FBE97D-6849-4255-987E-56BB284D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09628" y="5281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009337-34BB-441E-8EE8-78F772FF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38620" y="55383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B3FA7C-22E6-4863-ADA7-134250A8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5445" y="5606105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0DA0AC-8F35-423F-9DBF-4D0EE9F27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1702" y="564997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3E81751-533E-4BC0-AB11-1BF49D376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6422" y="44520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6792-D0B7-4F60-990C-D731AC7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469B-4286-4690-BA70-9833D99D4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simple to understand and interpret</a:t>
            </a:r>
          </a:p>
          <a:p>
            <a:r>
              <a:rPr lang="en-US" dirty="0"/>
              <a:t>Have value even with little hard data</a:t>
            </a:r>
          </a:p>
          <a:p>
            <a:r>
              <a:rPr lang="en-US" dirty="0"/>
              <a:t>A decision tree does not require normalization or scaling of data</a:t>
            </a:r>
          </a:p>
          <a:p>
            <a:r>
              <a:rPr lang="en-US" dirty="0"/>
              <a:t>Help determine worst, best and expected values for different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38EB5-D617-4D03-BA40-59FE0BB47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They are often relatively inaccurate</a:t>
            </a:r>
          </a:p>
          <a:p>
            <a:r>
              <a:rPr lang="en-US" dirty="0"/>
              <a:t>Rectangular domains</a:t>
            </a:r>
          </a:p>
        </p:txBody>
      </p:sp>
    </p:spTree>
    <p:extLst>
      <p:ext uri="{BB962C8B-B14F-4D97-AF65-F5344CB8AC3E}">
        <p14:creationId xmlns:p14="http://schemas.microsoft.com/office/powerpoint/2010/main" val="308542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F6F85-01B3-4AA8-AF48-76B8EF6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A2A702-69DA-45F9-AD6E-96029043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0"/>
            <a:ext cx="7711440" cy="33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0AF37-684B-4D68-94ED-FA01380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 of Sample mean: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random variables i.i.d., 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blipFill>
                <a:blip r:embed="rId2"/>
                <a:stretch>
                  <a:fillRect l="-1674" t="-2516" r="-523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91DDB-087E-4794-9C33-E5169355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55560"/>
            <a:ext cx="9332685" cy="3745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AF5A-8906-4B73-9CC6-EAFF321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Guessing and Weak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AA394-A4AF-4C88-9239-07E345B7205F}"/>
              </a:ext>
            </a:extLst>
          </p:cNvPr>
          <p:cNvSpPr txBox="1"/>
          <p:nvPr/>
        </p:nvSpPr>
        <p:spPr>
          <a:xfrm>
            <a:off x="5007864" y="143700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learner. An algorithm that performs poorly, i.e., slightly better than random guessing</a:t>
            </a:r>
          </a:p>
        </p:txBody>
      </p:sp>
    </p:spTree>
    <p:extLst>
      <p:ext uri="{BB962C8B-B14F-4D97-AF65-F5344CB8AC3E}">
        <p14:creationId xmlns:p14="http://schemas.microsoft.com/office/powerpoint/2010/main" val="1882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8C0F-AEAB-4088-9EAA-0A6D0A4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(Voting)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FBF8C-DBEF-4600-A371-A62E7AE7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620"/>
            <a:ext cx="4258056" cy="1824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FF462-54F2-421B-931C-D6222EC0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514"/>
            <a:ext cx="5909333" cy="314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DC980-004A-4F13-A1C1-0F4E829D3FFB}"/>
              </a:ext>
            </a:extLst>
          </p:cNvPr>
          <p:cNvSpPr txBox="1"/>
          <p:nvPr/>
        </p:nvSpPr>
        <p:spPr>
          <a:xfrm>
            <a:off x="0" y="288884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</a:t>
            </a:r>
            <a:r>
              <a:rPr lang="en-US" sz="2400" dirty="0"/>
              <a:t> (majority) voting, i.e., the mode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3EF8F-2661-4320-8C2F-B8B5107E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93722"/>
              </p:ext>
            </p:extLst>
          </p:nvPr>
        </p:nvGraphicFramePr>
        <p:xfrm>
          <a:off x="6720696" y="3616440"/>
          <a:ext cx="5471304" cy="297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48">
                  <a:extLst>
                    <a:ext uri="{9D8B030D-6E8A-4147-A177-3AD203B41FA5}">
                      <a16:colId xmlns:a16="http://schemas.microsoft.com/office/drawing/2014/main" val="3553216081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1643477254"/>
                    </a:ext>
                  </a:extLst>
                </a:gridCol>
                <a:gridCol w="1073780">
                  <a:extLst>
                    <a:ext uri="{9D8B030D-6E8A-4147-A177-3AD203B41FA5}">
                      <a16:colId xmlns:a16="http://schemas.microsoft.com/office/drawing/2014/main" val="1166920106"/>
                    </a:ext>
                  </a:extLst>
                </a:gridCol>
              </a:tblGrid>
              <a:tr h="44082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00783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6272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55078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2583"/>
                  </a:ext>
                </a:extLst>
              </a:tr>
              <a:tr h="1146141">
                <a:tc>
                  <a:txBody>
                    <a:bodyPr/>
                    <a:lstStyle/>
                    <a:p>
                      <a:r>
                        <a:rPr lang="en-US" sz="24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 + 49 + 49) / 3</a:t>
                      </a:r>
                    </a:p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=65.7%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E7BD2E-673F-4A19-8FD8-B4C39565C5E5}"/>
              </a:ext>
            </a:extLst>
          </p:cNvPr>
          <p:cNvSpPr/>
          <p:nvPr/>
        </p:nvSpPr>
        <p:spPr>
          <a:xfrm>
            <a:off x="7120868" y="2888849"/>
            <a:ext cx="46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</a:t>
            </a:r>
            <a:r>
              <a:rPr lang="en-US" sz="2400" dirty="0"/>
              <a:t> voting (argmax of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74815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/>
              <a:t>ing (</a:t>
            </a:r>
            <a:r>
              <a:rPr lang="en-US" dirty="0">
                <a:solidFill>
                  <a:srgbClr val="0070C0"/>
                </a:solidFill>
              </a:rPr>
              <a:t>Bootstrap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Aggregation</a:t>
            </a:r>
            <a:r>
              <a:rPr lang="en-US" dirty="0"/>
              <a:t>. Parallel-wise model fitting)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838200" y="2139049"/>
            <a:ext cx="722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r>
              <a:rPr lang="en-US" sz="2400" dirty="0"/>
              <a:t>. Sampling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instances</a:t>
            </a:r>
            <a:r>
              <a:rPr lang="en-US" sz="2400" dirty="0"/>
              <a:t> with replacement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C406-0D08-49D4-8BB8-2EE378C957BA}"/>
              </a:ext>
            </a:extLst>
          </p:cNvPr>
          <p:cNvSpPr/>
          <p:nvPr/>
        </p:nvSpPr>
        <p:spPr>
          <a:xfrm>
            <a:off x="2354179" y="5816353"/>
            <a:ext cx="899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https://scikit-learn.org/stable/modules/generated/sklearn.ensemble.BaggingClassifier.html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7E6BD-54B2-4CF4-8221-2C679B3FAC5E}"/>
              </a:ext>
            </a:extLst>
          </p:cNvPr>
          <p:cNvSpPr/>
          <p:nvPr/>
        </p:nvSpPr>
        <p:spPr>
          <a:xfrm>
            <a:off x="2290010" y="6212577"/>
            <a:ext cx="875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https://scikit-learn.org/stable/modules/generated/sklearn.ensemble.BaggingRegressor.html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37AE-DC63-488D-BFE7-79F89C38C76A}"/>
              </a:ext>
            </a:extLst>
          </p:cNvPr>
          <p:cNvSpPr txBox="1"/>
          <p:nvPr/>
        </p:nvSpPr>
        <p:spPr>
          <a:xfrm>
            <a:off x="838200" y="2754130"/>
            <a:ext cx="39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 Of Bag Error (</a:t>
            </a:r>
            <a:r>
              <a:rPr lang="en-US" sz="2400" dirty="0" err="1"/>
              <a:t>oob</a:t>
            </a:r>
            <a:r>
              <a:rPr lang="en-US" sz="2400" dirty="0"/>
              <a:t> 63+37).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EBD104-AD35-4CF6-94C5-5D532B08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6978"/>
              </p:ext>
            </p:extLst>
          </p:nvPr>
        </p:nvGraphicFramePr>
        <p:xfrm>
          <a:off x="1709819" y="3242687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A832FC-B20D-4659-A00A-160CD6DA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08" y="1226900"/>
            <a:ext cx="9270492" cy="56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5D21-C953-48AF-98BD-D8B3F9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/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2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8A2-EAA4-49F7-9415-4A5F0C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00911-C2BF-4286-84A3-1DF65E3DABEA}"/>
              </a:ext>
            </a:extLst>
          </p:cNvPr>
          <p:cNvSpPr txBox="1"/>
          <p:nvPr/>
        </p:nvSpPr>
        <p:spPr>
          <a:xfrm>
            <a:off x="1243584" y="2139696"/>
            <a:ext cx="513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Decision Trees, each grown by sampling predictor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584144-4F51-4D16-A3AC-3456346C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54607"/>
              </p:ext>
            </p:extLst>
          </p:nvPr>
        </p:nvGraphicFramePr>
        <p:xfrm>
          <a:off x="1243584" y="346542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DE757-E179-4473-8D5C-00FA017E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04" y="6155"/>
            <a:ext cx="67744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4"/>
              </a:rPr>
              <a:t>Video_Trevor</a:t>
            </a:r>
            <a:r>
              <a:rPr lang="en-US" dirty="0">
                <a:hlinkClick r:id="rId4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Aurelien</a:t>
            </a:r>
            <a:r>
              <a:rPr lang="en-US" dirty="0"/>
              <a:t>, 2019. Page 207</a:t>
            </a:r>
          </a:p>
        </p:txBody>
      </p:sp>
    </p:spTree>
    <p:extLst>
      <p:ext uri="{BB962C8B-B14F-4D97-AF65-F5344CB8AC3E}">
        <p14:creationId xmlns:p14="http://schemas.microsoft.com/office/powerpoint/2010/main" val="391393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Video_Trevor</a:t>
            </a:r>
            <a:r>
              <a:rPr lang="en-US" dirty="0">
                <a:hlinkClick r:id="rId3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Bishop, 2007.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8DBA-C8B2-4B64-A498-0B96D18C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8" y="932689"/>
            <a:ext cx="7637642" cy="5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911"/>
            <a:ext cx="8014699" cy="3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4E099-78A3-40AF-A58F-4052E5EFE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855248" y="3202634"/>
            <a:ext cx="8054512" cy="29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9DB6-A127-4E06-922D-B521878C4976}"/>
              </a:ext>
            </a:extLst>
          </p:cNvPr>
          <p:cNvSpPr txBox="1"/>
          <p:nvPr/>
        </p:nvSpPr>
        <p:spPr>
          <a:xfrm>
            <a:off x="10403304" y="3947372"/>
            <a:ext cx="141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0833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Accuracy assessment (Confusion Matrix, Precision and 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CACBE3-F986-413E-B873-32F603E24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51615"/>
            <a:ext cx="6464792" cy="14735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Accuracy assessment (Confusion Matrix, Precision and 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5F46-768D-44E7-AEEF-205E3C78E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78" y="5527160"/>
            <a:ext cx="7097917" cy="12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3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84A-1B00-43DD-9517-BE94E88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All digits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A7E0-3BCF-423B-8D23-BC0AC510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1" y="1438056"/>
            <a:ext cx="5113832" cy="52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and fine-tune a SVM, Random Forest, ANN, Extra-Trees, AdaBoost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Measure your model’s performance on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794871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0EA-A225-4908-8845-B1CE4DC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1528-76BC-4FC8-A718-E2DA0270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78" y="359875"/>
            <a:ext cx="4816444" cy="61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6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7C04E-E8BF-4101-9229-BA8C2EC224D2}"/>
              </a:ext>
            </a:extLst>
          </p:cNvPr>
          <p:cNvSpPr txBox="1"/>
          <p:nvPr/>
        </p:nvSpPr>
        <p:spPr>
          <a:xfrm>
            <a:off x="7869824" y="5138098"/>
            <a:ext cx="731520" cy="731520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DA45C-8F60-4E8A-97AC-B89A9B3C7168}"/>
              </a:ext>
            </a:extLst>
          </p:cNvPr>
          <p:cNvSpPr txBox="1"/>
          <p:nvPr/>
        </p:nvSpPr>
        <p:spPr>
          <a:xfrm>
            <a:off x="9592385" y="5801756"/>
            <a:ext cx="731520" cy="73152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B6E2-E99B-4A9B-9B44-8783BE546AFA}"/>
              </a:ext>
            </a:extLst>
          </p:cNvPr>
          <p:cNvSpPr txBox="1"/>
          <p:nvPr/>
        </p:nvSpPr>
        <p:spPr>
          <a:xfrm>
            <a:off x="11365478" y="5790037"/>
            <a:ext cx="731520" cy="73152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1330</Words>
  <Application>Microsoft Office PowerPoint</Application>
  <PresentationFormat>Widescreen</PresentationFormat>
  <Paragraphs>234</Paragraphs>
  <Slides>33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Misclassification measure</vt:lpstr>
      <vt:lpstr>Misclassification measure</vt:lpstr>
      <vt:lpstr>Misclassification measure</vt:lpstr>
      <vt:lpstr>Impurity functions. Gini Index</vt:lpstr>
      <vt:lpstr>Impurity functions</vt:lpstr>
      <vt:lpstr>Iris dataset</vt:lpstr>
      <vt:lpstr>Homework assigment</vt:lpstr>
      <vt:lpstr>Decision Trees advantages and disadvantages</vt:lpstr>
      <vt:lpstr>Ensemble methods</vt:lpstr>
      <vt:lpstr>Theoretical origin</vt:lpstr>
      <vt:lpstr>Random Guessing and Weak learners</vt:lpstr>
      <vt:lpstr>Classification (Voting)</vt:lpstr>
      <vt:lpstr>Bagging (Bootstrap Aggregation. Parallel-wise model fitting)</vt:lpstr>
      <vt:lpstr>Bias vs Variance</vt:lpstr>
      <vt:lpstr>Random Forests</vt:lpstr>
      <vt:lpstr>Boosting</vt:lpstr>
      <vt:lpstr>Boosting</vt:lpstr>
      <vt:lpstr>PowerPoint Presentation</vt:lpstr>
      <vt:lpstr>Accuracy assessment (Confusion Matrix, Precision and Recall)</vt:lpstr>
      <vt:lpstr>Accuracy assessment (Confusion Matrix, Precision and Recall)</vt:lpstr>
      <vt:lpstr>of All digits</vt:lpstr>
      <vt:lpstr>Homework assigment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166</cp:revision>
  <dcterms:created xsi:type="dcterms:W3CDTF">2020-05-09T21:22:08Z</dcterms:created>
  <dcterms:modified xsi:type="dcterms:W3CDTF">2020-05-21T12:51:24Z</dcterms:modified>
</cp:coreProperties>
</file>