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81" r:id="rId2"/>
    <p:sldId id="279" r:id="rId3"/>
    <p:sldId id="274" r:id="rId4"/>
    <p:sldId id="257" r:id="rId5"/>
    <p:sldId id="256" r:id="rId6"/>
    <p:sldId id="258" r:id="rId7"/>
    <p:sldId id="282" r:id="rId8"/>
    <p:sldId id="263" r:id="rId9"/>
    <p:sldId id="265" r:id="rId10"/>
    <p:sldId id="264" r:id="rId11"/>
    <p:sldId id="266" r:id="rId12"/>
    <p:sldId id="267" r:id="rId13"/>
    <p:sldId id="269" r:id="rId14"/>
    <p:sldId id="270" r:id="rId15"/>
    <p:sldId id="268" r:id="rId16"/>
    <p:sldId id="271" r:id="rId17"/>
    <p:sldId id="280" r:id="rId18"/>
    <p:sldId id="273" r:id="rId19"/>
    <p:sldId id="283" r:id="rId20"/>
    <p:sldId id="302" r:id="rId21"/>
    <p:sldId id="285" r:id="rId22"/>
    <p:sldId id="286" r:id="rId23"/>
    <p:sldId id="287" r:id="rId24"/>
    <p:sldId id="288" r:id="rId25"/>
    <p:sldId id="296" r:id="rId26"/>
    <p:sldId id="297" r:id="rId27"/>
    <p:sldId id="298" r:id="rId28"/>
    <p:sldId id="299" r:id="rId29"/>
    <p:sldId id="303" r:id="rId30"/>
    <p:sldId id="307" r:id="rId31"/>
    <p:sldId id="300" r:id="rId32"/>
    <p:sldId id="301" r:id="rId33"/>
    <p:sldId id="306" r:id="rId34"/>
    <p:sldId id="304" r:id="rId35"/>
    <p:sldId id="30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35" autoAdjust="0"/>
  </p:normalViewPr>
  <p:slideViewPr>
    <p:cSldViewPr snapToGrid="0">
      <p:cViewPr varScale="1">
        <p:scale>
          <a:sx n="57" d="100"/>
          <a:sy n="57" d="100"/>
        </p:scale>
        <p:origin x="12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EC019-8BE9-4716-A045-AB4F46EC50AD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85226-FE62-4B77-BD7D-7A686E774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75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analysisfactor.com/the-difference-between-truncated-and-censored-data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txQ0rvdQIA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txQ0rvdQIA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lhouette_(clustering)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Silhouette_(clustering)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b="1" dirty="0" err="1"/>
              <a:t>Continuous</a:t>
            </a:r>
            <a:r>
              <a:rPr lang="es-419" dirty="0"/>
              <a:t>, </a:t>
            </a:r>
            <a:r>
              <a:rPr lang="es-419" b="1" dirty="0"/>
              <a:t>Ordinal</a:t>
            </a:r>
            <a:r>
              <a:rPr lang="es-419" dirty="0"/>
              <a:t>, </a:t>
            </a:r>
            <a:r>
              <a:rPr lang="es-419" b="1" dirty="0" err="1"/>
              <a:t>categorical</a:t>
            </a:r>
            <a:r>
              <a:rPr lang="es-419" dirty="0"/>
              <a:t> </a:t>
            </a:r>
            <a:r>
              <a:rPr lang="en-US" dirty="0"/>
              <a:t>(a.k.a. </a:t>
            </a:r>
            <a:r>
              <a:rPr lang="en-US" b="1" dirty="0"/>
              <a:t>nominal</a:t>
            </a:r>
            <a:r>
              <a:rPr lang="en-US" dirty="0"/>
              <a:t>) </a:t>
            </a:r>
            <a:r>
              <a:rPr lang="en-US" b="1" dirty="0"/>
              <a:t>binary</a:t>
            </a:r>
            <a:r>
              <a:rPr lang="en-US" dirty="0"/>
              <a:t> as example of categorical, </a:t>
            </a:r>
            <a:r>
              <a:rPr lang="en-US" b="1" dirty="0" err="1"/>
              <a:t>likert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Ordinal: bad, regular, good, excellent</a:t>
            </a:r>
          </a:p>
          <a:p>
            <a:r>
              <a:rPr lang="en-US" dirty="0"/>
              <a:t>Categorical: Red, Green, Blue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ordinal = ordered "categorical"</a:t>
            </a:r>
            <a:br>
              <a:rPr lang="en-US" dirty="0"/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equally spaced ordinal vars.</a:t>
            </a:r>
            <a:br>
              <a:rPr lang="en-US" dirty="0"/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interval variables with zero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Truncated</a:t>
            </a:r>
            <a:r>
              <a:rPr lang="en-US" dirty="0"/>
              <a:t>, </a:t>
            </a:r>
            <a:r>
              <a:rPr lang="en-US" b="1" dirty="0"/>
              <a:t>censored</a:t>
            </a:r>
            <a:r>
              <a:rPr lang="en-US" dirty="0"/>
              <a:t>, </a:t>
            </a:r>
            <a:r>
              <a:rPr lang="en-US" b="1" dirty="0"/>
              <a:t>compositional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Truncated data is data with intervals removed. Censored is data in which data falling in a given interval are grouped.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3"/>
              </a:rPr>
              <a:t>https://www.theanalysisfactor.com/the-difference-between-truncated-and-censored-data/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52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Lantuejoul</a:t>
            </a:r>
            <a:r>
              <a:rPr lang="en-US" dirty="0"/>
              <a:t> sec. 5.3 </a:t>
            </a:r>
            <a:r>
              <a:rPr lang="en-US" dirty="0" err="1"/>
              <a:t>Hausdorff</a:t>
            </a:r>
            <a:r>
              <a:rPr lang="en-US" dirty="0"/>
              <a:t>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30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Lantuejoul</a:t>
            </a:r>
            <a:r>
              <a:rPr lang="en-US" dirty="0"/>
              <a:t> sec. 5.3 </a:t>
            </a:r>
            <a:r>
              <a:rPr lang="en-US" dirty="0" err="1"/>
              <a:t>Hausdorff</a:t>
            </a:r>
            <a:r>
              <a:rPr lang="en-US" dirty="0"/>
              <a:t>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4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Each observation belongs to at least one of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clusters are nonoverlapping: no observation belongs to more than one cluster.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65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s-419" dirty="0" err="1"/>
              <a:t>ómo</a:t>
            </a:r>
            <a:r>
              <a:rPr lang="es-419" dirty="0"/>
              <a:t> se calcula el centro de masa/centroide/media de los puntos</a:t>
            </a:r>
            <a:r>
              <a:rPr lang="en-US" dirty="0"/>
              <a:t>?</a:t>
            </a:r>
          </a:p>
          <a:p>
            <a:pPr rtl="0" eaLnBrk="1" fontAlgn="t" latinLnBrk="0" hangingPunct="1"/>
            <a:r>
              <a:rPr lang="es-419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Y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s-419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1 4</a:t>
            </a:r>
          </a:p>
          <a:p>
            <a:pPr rtl="0" eaLnBrk="1" fontAlgn="t" latinLnBrk="0" hangingPunct="1"/>
            <a:r>
              <a:rPr lang="es-419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3 6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s-419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4 9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Como se </a:t>
                </a:r>
                <a:r>
                  <a:rPr lang="en-US" dirty="0" err="1"/>
                  <a:t>calcula</a:t>
                </a:r>
                <a:r>
                  <a:rPr lang="en-US" dirty="0"/>
                  <a:t> la </a:t>
                </a:r>
                <a:r>
                  <a:rPr lang="en-US" dirty="0" err="1"/>
                  <a:t>distancia</a:t>
                </a:r>
                <a:r>
                  <a:rPr lang="en-US" dirty="0"/>
                  <a:t> entre puntos?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Como se </a:t>
                </a:r>
                <a:r>
                  <a:rPr lang="en-US" dirty="0" err="1"/>
                  <a:t>calcula</a:t>
                </a:r>
                <a:r>
                  <a:rPr lang="en-US" dirty="0"/>
                  <a:t> la </a:t>
                </a:r>
                <a:r>
                  <a:rPr lang="en-US" dirty="0" err="1"/>
                  <a:t>distancia</a:t>
                </a:r>
                <a:r>
                  <a:rPr lang="en-US" dirty="0"/>
                  <a:t> entre puntos?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0" i="0">
                    <a:latin typeface="Cambria Math" panose="02040503050406030204" pitchFamily="18" charset="0"/>
                  </a:rPr>
                  <a:t>‖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𝑷_𝟐</a:t>
                </a:r>
                <a:r>
                  <a:rPr lang="en-US" sz="1200" b="0" i="0">
                    <a:latin typeface="Cambria Math" panose="02040503050406030204" pitchFamily="18" charset="0"/>
                  </a:rPr>
                  <a:t>−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𝑷_𝟏</a:t>
                </a:r>
                <a:r>
                  <a:rPr lang="en-US" sz="1200" b="0" i="0">
                    <a:latin typeface="Cambria Math" panose="02040503050406030204" pitchFamily="18" charset="0"/>
                  </a:rPr>
                  <a:t> ‖=𝑑(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𝑷_𝟐,𝑷_𝟏</a:t>
                </a:r>
                <a:r>
                  <a:rPr lang="en-US" sz="1200" b="0" i="0">
                    <a:latin typeface="Cambria Math" panose="02040503050406030204" pitchFamily="18" charset="0"/>
                  </a:rPr>
                  <a:t> )=</a:t>
                </a:r>
                <a:r>
                  <a:rPr lang="en-US" sz="1200" i="0">
                    <a:latin typeface="Cambria Math" panose="02040503050406030204" pitchFamily="18" charset="0"/>
                  </a:rPr>
                  <a:t>√(</a:t>
                </a:r>
                <a:r>
                  <a:rPr lang="en-US" sz="1200" b="0" i="0">
                    <a:latin typeface="Cambria Math" panose="02040503050406030204" pitchFamily="18" charset="0"/>
                  </a:rPr>
                  <a:t>(𝑥_2−𝑥_1 )^2+(𝑦_2−𝑦_1 )^2 )</a:t>
                </a: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77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https://www.youtube.com/watch?v=AtxQ0rvdQIA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67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Clustering is optimizing the cohesion within the cluster while maximizing the separation between cluster and datapoints outside of the cluster: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https://www.youtube.com/watch?v=AtxQ0rvdQIA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23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penultimate</a:t>
            </a:r>
            <a:r>
              <a:rPr lang="en-US" baseline="0" dirty="0"/>
              <a:t> point is obvious. The l</a:t>
            </a:r>
            <a:r>
              <a:rPr lang="en-US" dirty="0"/>
              <a:t>ast point is not so obvious, but can be verified using some basic</a:t>
            </a:r>
            <a:r>
              <a:rPr lang="en-US" baseline="0" dirty="0"/>
              <a:t> calculus (minimize distortion function by taking partial derivatives and set to 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54C3B6-66BC-0E49-9076-60700C487A8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formula</a:t>
                </a:r>
                <a:r>
                  <a:rPr lang="en-US" baseline="0" dirty="0"/>
                  <a:t> stands for the</a:t>
                </a:r>
                <a:r>
                  <a:rPr lang="en-US" dirty="0"/>
                  <a:t> mean distance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all other data points in the same cluster,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distance between data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in the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(we divide by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because we do not include the distance in the sum). We can interpret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as a measure of how well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assigned to its cluster (the smaller the value, the better the assignment).</a:t>
                </a:r>
              </a:p>
              <a:p>
                <a:r>
                  <a:rPr lang="en-US" dirty="0">
                    <a:hlinkClick r:id="rId3"/>
                  </a:rPr>
                  <a:t>https://en.wikipedia.org/wiki/Silhouette_(clustering)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formula</a:t>
                </a:r>
                <a:r>
                  <a:rPr lang="en-US" baseline="0" dirty="0"/>
                  <a:t> stands for the</a:t>
                </a:r>
                <a:r>
                  <a:rPr lang="en-US" dirty="0"/>
                  <a:t> mean distance between </a:t>
                </a:r>
                <a:r>
                  <a:rPr lang="en-US" b="0" i="0">
                    <a:latin typeface="Cambria Math" panose="02040503050406030204" pitchFamily="18" charset="0"/>
                  </a:rPr>
                  <a:t>𝑖</a:t>
                </a:r>
                <a:r>
                  <a:rPr lang="en-US" dirty="0"/>
                  <a:t> and all other data points in the same cluster, where </a:t>
                </a:r>
                <a:r>
                  <a:rPr lang="en-US" b="0" i="0">
                    <a:latin typeface="Cambria Math" panose="02040503050406030204" pitchFamily="18" charset="0"/>
                  </a:rPr>
                  <a:t>𝑑(𝑖,𝑗)</a:t>
                </a:r>
                <a:r>
                  <a:rPr lang="en-US" dirty="0"/>
                  <a:t> is the distance between data points </a:t>
                </a:r>
                <a:r>
                  <a:rPr lang="en-US" b="0" i="0">
                    <a:latin typeface="Cambria Math" panose="02040503050406030204" pitchFamily="18" charset="0"/>
                  </a:rPr>
                  <a:t>𝑖</a:t>
                </a:r>
                <a:r>
                  <a:rPr lang="en-US" dirty="0"/>
                  <a:t> and </a:t>
                </a:r>
                <a:r>
                  <a:rPr lang="en-US" b="0" i="0">
                    <a:latin typeface="Cambria Math" panose="02040503050406030204" pitchFamily="18" charset="0"/>
                  </a:rPr>
                  <a:t>𝑗</a:t>
                </a:r>
                <a:r>
                  <a:rPr lang="en-US" dirty="0"/>
                  <a:t> in the cluster </a:t>
                </a:r>
                <a:r>
                  <a:rPr lang="en-US" b="0" i="0">
                    <a:latin typeface="Cambria Math" panose="02040503050406030204" pitchFamily="18" charset="0"/>
                  </a:rPr>
                  <a:t>𝐶_𝑖</a:t>
                </a:r>
                <a:r>
                  <a:rPr lang="en-US" dirty="0"/>
                  <a:t> (we divide by </a:t>
                </a:r>
                <a:r>
                  <a:rPr lang="en-US" i="0">
                    <a:latin typeface="Cambria Math" panose="02040503050406030204" pitchFamily="18" charset="0"/>
                  </a:rPr>
                  <a:t>|</a:t>
                </a:r>
                <a:r>
                  <a:rPr lang="en-US" b="0" i="0">
                    <a:latin typeface="Cambria Math" panose="02040503050406030204" pitchFamily="18" charset="0"/>
                  </a:rPr>
                  <a:t>𝐶_𝑖 |−1</a:t>
                </a:r>
                <a:r>
                  <a:rPr lang="en-US" dirty="0"/>
                  <a:t> because we do not include the distance in the sum). We can interpret </a:t>
                </a:r>
                <a:r>
                  <a:rPr lang="en-US" b="0" i="0">
                    <a:latin typeface="Cambria Math" panose="02040503050406030204" pitchFamily="18" charset="0"/>
                  </a:rPr>
                  <a:t>𝑎(𝑖)</a:t>
                </a:r>
                <a:r>
                  <a:rPr lang="en-US" dirty="0"/>
                  <a:t> as a measure of how well </a:t>
                </a:r>
                <a:r>
                  <a:rPr lang="en-US" b="0" i="0">
                    <a:latin typeface="Cambria Math" panose="02040503050406030204" pitchFamily="18" charset="0"/>
                  </a:rPr>
                  <a:t>𝑖</a:t>
                </a:r>
                <a:r>
                  <a:rPr lang="en-US" dirty="0"/>
                  <a:t> is assigned to its cluster (the smaller the value, the better the assignment).</a:t>
                </a:r>
              </a:p>
              <a:p>
                <a:r>
                  <a:rPr lang="en-US" dirty="0">
                    <a:hlinkClick r:id="rId4"/>
                  </a:rPr>
                  <a:t>https://en.wikipedia.org/wiki/Silhouette_(clustering)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01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Lantuejoul</a:t>
            </a:r>
            <a:r>
              <a:rPr lang="en-US" dirty="0"/>
              <a:t> sec. 5.3 </a:t>
            </a:r>
            <a:r>
              <a:rPr lang="en-US" dirty="0" err="1"/>
              <a:t>Hausdorff</a:t>
            </a:r>
            <a:r>
              <a:rPr lang="en-US" dirty="0"/>
              <a:t>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6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F31A-CF67-4992-B638-1D2AC7F4F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DE4D8-EC1C-4FB6-96C4-16E8EF613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1BDD4-3DF7-49F7-9A9C-2C0ED531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19C1D-A174-4ACA-9C7E-13ED3D40B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17D0-C271-4206-99B7-CC23333A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7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951E-9F39-4A6F-BEAE-FB7DB3AC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9802F-1EEC-4BBC-8A0A-423C2DF45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87D9-1493-4824-8273-FA0C3AC7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1A01-2693-44CD-9B87-FEFABA4E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0D653-817D-45F2-B890-688F0EA3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5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F80AD-FB20-4169-B644-F086B20B3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8E764-3C59-40A9-8667-ABCE05C8F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828BC-3075-4C5B-BBF8-104ED3D7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BC3A9-1168-4AC9-BDA6-9139DF17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21634-4F2F-47EF-A55B-632F7175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2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B6D2-7AE0-4F2E-9E94-7FF30CB5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C0183-0A89-413C-9AD7-56651ED8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0C275-AAB1-4619-81A3-8C67DA41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30664-78BD-47C2-BB20-F92B0A2B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654D7-5147-4167-8322-4F6818AF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0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D7D1-F6FA-43C0-A239-9755CB89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56311-2933-4311-B89B-252C5193F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7896F-C4E4-4B5D-A4B4-C0AE19A2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F62B9-3DD9-44A5-9612-5437F712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E22BC-9C56-4A6A-A17E-C0B833C8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3396-F534-49F0-A47D-6F196A7E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22B6B-158F-4BF0-BD54-14BB5E8B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1C26C-CFC4-45F4-B4AC-FE39E42D2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17B23-0F13-4674-B4C2-02BD1851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AEBD-8DEF-4E58-AF9E-94666B7C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C671A-A5CE-482A-95BB-C60321BD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7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7155-3D5E-47EF-8011-D9DC8DCA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2487D-CBF7-4D0E-BD0F-D86E29A01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388FD-677E-4973-A5AB-9974F26CC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6E150-75AD-4363-B9A7-BA4509C53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33A6D-F2D6-4576-9FC0-D33ED80F3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B36D6-2493-41F5-A712-3525CE36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2DD4E-A176-408F-BF05-1D10720D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A14E5-5F67-496D-9C8F-8A996262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3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FA8A-822C-4235-BAB0-C0B1A157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87411-FFA6-4F05-A0F3-946D8F74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CEA32-7B96-49A8-9237-7E6F9EA4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71C2F-6245-46E5-A49A-6EB1AE49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0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114F3-DB68-4384-A428-D5470BBC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122A8-F08E-4280-944A-641F3069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124D6-C93A-44F4-B803-902A7479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CF7F-2A1A-4987-886F-09E888795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C54BB-45F0-4AF0-A85F-4A8F12CA8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AC4C8-B22D-4ED2-A3EB-A1C408736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EEDB5-7949-4352-AC64-1A4A7B7C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92AB5-F3B7-4F4A-8618-E31849DD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634C9-41D6-4FF9-8916-36AE4DA4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9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88EE-EF3C-4DF7-B03A-E9689D1C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D2021-7DFE-4469-8241-6A72E7A32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E2EB0-DC54-4E84-9691-FCEAF7186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B2DCA-1B78-4096-90D5-26CEAF984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DB862-8AB6-4985-A4E7-4F786036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7E533-8D68-442D-9B1E-244C76D3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2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AE58D-CDB7-4BD4-8F9D-6BBFE47E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78B5A-2243-4921-9AE6-006772780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7B9AF-4E99-477A-AE50-1930E8395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D1571-7249-4A7C-B463-A862308C856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60937-3DCF-4761-99D9-49057F331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356C6-ED65-4BD4-B3C3-EEF67EF79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4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entofran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floydhub.com/introduction-to-k-means-clustering-in-python-with-scikit-learn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sibledata.wordpress.com/visible-data/cluster-analysis/" TargetMode="Externa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.emf"/><Relationship Id="rId7" Type="http://schemas.openxmlformats.org/officeDocument/2006/relationships/image" Target="../media/image110.png"/><Relationship Id="rId12" Type="http://schemas.openxmlformats.org/officeDocument/2006/relationships/image" Target="../media/image1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90.png"/><Relationship Id="rId10" Type="http://schemas.openxmlformats.org/officeDocument/2006/relationships/image" Target="../media/image14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sibledata.wordpress.com/visible-data/cluster-analysis/" TargetMode="External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ouieda.com/talks/tgif2018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D9DDEF-2405-472D-A250-C7FF9A6D2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Supervised vs Unsupervised Learning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C9E1A8B-06A7-47F8-999F-17DA7863B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Francisco Mendoza</a:t>
            </a:r>
          </a:p>
          <a:p>
            <a:r>
              <a:rPr lang="en-US" dirty="0">
                <a:hlinkClick r:id="rId2"/>
              </a:rPr>
              <a:t>mentofran@gmail.com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09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1E26746-F1D6-4D1C-A3FA-A89955FB0AE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1E26746-F1D6-4D1C-A3FA-A89955FB0A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8AD9-564B-4196-86F2-29B3BB72A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77AAC-4B03-4783-924B-05E297F34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640" y="1679418"/>
            <a:ext cx="5540721" cy="5178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D2BAF9-086A-4D6F-ABF6-99D26CB01AE3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832374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DD09F6-BA0B-4FD6-BDF8-396E0512B89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DD09F6-BA0B-4FD6-BDF8-396E0512B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48F2-41DC-4003-A63D-7DE24DE12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319AA-45F6-430D-AE83-A3B40CFBD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923" y="1941968"/>
            <a:ext cx="5106154" cy="4916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CDC652-76EA-40D7-8C01-6399B39F01B0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4058833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112C2F-92C7-4867-A8FC-39C6DE231A0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112C2F-92C7-4867-A8FC-39C6DE231A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9C1CB-7162-456C-9263-320138523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B3CF5-396E-4511-B085-2DA4B90F0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816" y="1905754"/>
            <a:ext cx="5142368" cy="49522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EEB46E-CB77-48B5-A85A-4838092748EA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620809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A43C72-0C7D-4FBE-8D7E-B87A93E407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A43C72-0C7D-4FBE-8D7E-B87A93E407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D67E6-5A58-44F9-804C-8973F214F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48C09-11BB-41B5-BBA5-C33FBFBAF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709" y="1842380"/>
            <a:ext cx="5178582" cy="50156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8F0F99-A41E-4A79-A65A-1BA8E0C930A5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551806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A08B841-D95D-4F99-B9D0-DB18A760ECB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A08B841-D95D-4F99-B9D0-DB18A760EC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AFFF-CEED-47C9-9CD3-6F74A556A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66C7DE-1C0F-48BF-B0DA-3FC39AEE2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816" y="1824273"/>
            <a:ext cx="5142368" cy="5033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60FB28-C2B4-4F4F-87C8-75C2020D5A3D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720262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C75913-2867-4279-A712-57934D6BAB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C75913-2867-4279-A712-57934D6BA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1245C-F9A0-4A9A-A32A-20C294524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F099F-C54E-4700-BED3-6D05D4F7D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923" y="1851434"/>
            <a:ext cx="5106154" cy="50065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31B40B-B07B-4492-B281-2A4C9A352523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3536367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5B81ED-8193-434D-BD7F-352AA5D240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5B81ED-8193-434D-BD7F-352AA5D240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F40A9-6C83-4AF9-8BF8-FD48F81D7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8FA7A-CC91-4946-AD07-E0C54272F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816" y="1878594"/>
            <a:ext cx="5142368" cy="49794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5795AE-3FC8-416A-82CB-053F1019ED89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3995605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4FA7-12B2-4BD0-837E-56331124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9ED927-78C7-47D8-BDDE-8577B8DCB110}"/>
                  </a:ext>
                </a:extLst>
              </p:cNvPr>
              <p:cNvSpPr txBox="1"/>
              <p:nvPr/>
            </p:nvSpPr>
            <p:spPr>
              <a:xfrm>
                <a:off x="1353051" y="4884043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9ED927-78C7-47D8-BDDE-8577B8DCB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051" y="4884043"/>
                <a:ext cx="73152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39744C-11BA-46B6-A34A-6CFF00E8F9F2}"/>
                  </a:ext>
                </a:extLst>
              </p:cNvPr>
              <p:cNvSpPr txBox="1"/>
              <p:nvPr/>
            </p:nvSpPr>
            <p:spPr>
              <a:xfrm>
                <a:off x="2490189" y="4407002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39744C-11BA-46B6-A34A-6CFF00E8F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189" y="4407002"/>
                <a:ext cx="73152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2E9119-FEC1-4CB6-9561-A2B1A6D46596}"/>
                  </a:ext>
                </a:extLst>
              </p:cNvPr>
              <p:cNvSpPr txBox="1"/>
              <p:nvPr/>
            </p:nvSpPr>
            <p:spPr>
              <a:xfrm>
                <a:off x="4457322" y="4975483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2E9119-FEC1-4CB6-9561-A2B1A6D46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322" y="4975483"/>
                <a:ext cx="73152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5FBE66C9-C7B2-48CA-A78A-F89C860F711D}"/>
              </a:ext>
            </a:extLst>
          </p:cNvPr>
          <p:cNvSpPr>
            <a:spLocks noChangeAspect="1"/>
          </p:cNvSpPr>
          <p:nvPr/>
        </p:nvSpPr>
        <p:spPr>
          <a:xfrm>
            <a:off x="1901691" y="5001699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0E39A4-398F-45B1-A412-F7D688A59C49}"/>
              </a:ext>
            </a:extLst>
          </p:cNvPr>
          <p:cNvSpPr>
            <a:spLocks noChangeAspect="1"/>
          </p:cNvSpPr>
          <p:nvPr/>
        </p:nvSpPr>
        <p:spPr>
          <a:xfrm>
            <a:off x="2490189" y="4633595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FE7787-A7DA-438D-8727-DFB91213FDC1}"/>
              </a:ext>
            </a:extLst>
          </p:cNvPr>
          <p:cNvSpPr>
            <a:spLocks noChangeAspect="1"/>
          </p:cNvSpPr>
          <p:nvPr/>
        </p:nvSpPr>
        <p:spPr>
          <a:xfrm>
            <a:off x="4457322" y="5114876"/>
            <a:ext cx="182880" cy="1828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6FB1F7-7D3D-4AD1-9352-88A3085C620D}"/>
              </a:ext>
            </a:extLst>
          </p:cNvPr>
          <p:cNvGrpSpPr/>
          <p:nvPr/>
        </p:nvGrpSpPr>
        <p:grpSpPr>
          <a:xfrm>
            <a:off x="1353051" y="3819438"/>
            <a:ext cx="4433945" cy="1919138"/>
            <a:chOff x="2667000" y="2771335"/>
            <a:chExt cx="3735582" cy="313709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AA8FA3-B895-4083-A681-30B204137490}"/>
                </a:ext>
              </a:extLst>
            </p:cNvPr>
            <p:cNvCxnSpPr/>
            <p:nvPr/>
          </p:nvCxnSpPr>
          <p:spPr>
            <a:xfrm>
              <a:off x="2667000" y="5908431"/>
              <a:ext cx="3735582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BF84F2-407F-4F03-A8B1-24A248123A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7000" y="2771335"/>
              <a:ext cx="0" cy="313709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41D4E220-B159-4DBC-A3A8-B32F8127AA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0825828"/>
                  </p:ext>
                </p:extLst>
              </p:nvPr>
            </p:nvGraphicFramePr>
            <p:xfrm>
              <a:off x="1438662" y="1840663"/>
              <a:ext cx="1991361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206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41D4E220-B159-4DBC-A3A8-B32F8127AA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0825828"/>
                  </p:ext>
                </p:extLst>
              </p:nvPr>
            </p:nvGraphicFramePr>
            <p:xfrm>
              <a:off x="1438662" y="1840663"/>
              <a:ext cx="1991361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835" t="-1333" r="-103670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835" t="-1333" r="-3670" b="-3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835" t="-100000" r="-203670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835" t="-202667" r="-20367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835" t="-302667" r="-20367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206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4">
                <a:extLst>
                  <a:ext uri="{FF2B5EF4-FFF2-40B4-BE49-F238E27FC236}">
                    <a16:creationId xmlns:a16="http://schemas.microsoft.com/office/drawing/2014/main" id="{F4CC5C34-3E99-43B3-9009-EE156EDB59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2663983"/>
                  </p:ext>
                </p:extLst>
              </p:nvPr>
            </p:nvGraphicFramePr>
            <p:xfrm>
              <a:off x="4162339" y="2057400"/>
              <a:ext cx="1991361" cy="13716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4">
                <a:extLst>
                  <a:ext uri="{FF2B5EF4-FFF2-40B4-BE49-F238E27FC236}">
                    <a16:creationId xmlns:a16="http://schemas.microsoft.com/office/drawing/2014/main" id="{F4CC5C34-3E99-43B3-9009-EE156EDB59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2663983"/>
                  </p:ext>
                </p:extLst>
              </p:nvPr>
            </p:nvGraphicFramePr>
            <p:xfrm>
              <a:off x="4162339" y="2057400"/>
              <a:ext cx="1991361" cy="13716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000" t="-1333" r="-102727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1835" t="-1333" r="-3670" b="-2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17" t="-100000" r="-204587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17" t="-202667" r="-204587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244B2CF2-C0E0-435A-ADAB-17A7CBBBFD5B}"/>
              </a:ext>
            </a:extLst>
          </p:cNvPr>
          <p:cNvSpPr/>
          <p:nvPr/>
        </p:nvSpPr>
        <p:spPr>
          <a:xfrm>
            <a:off x="3511877" y="3796163"/>
            <a:ext cx="182880" cy="1828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50DEC8-A673-4192-8199-27A07DFC87C1}"/>
              </a:ext>
            </a:extLst>
          </p:cNvPr>
          <p:cNvSpPr/>
          <p:nvPr/>
        </p:nvSpPr>
        <p:spPr>
          <a:xfrm>
            <a:off x="3603317" y="6368709"/>
            <a:ext cx="182880" cy="1828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CAC545-A9A7-466A-B584-B02CADB07E6E}"/>
              </a:ext>
            </a:extLst>
          </p:cNvPr>
          <p:cNvSpPr txBox="1"/>
          <p:nvPr/>
        </p:nvSpPr>
        <p:spPr>
          <a:xfrm>
            <a:off x="4122090" y="1590952"/>
            <a:ext cx="2161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Initial Centroids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6B7BCE-9CAB-4261-98BC-2FD7DF06B03E}"/>
              </a:ext>
            </a:extLst>
          </p:cNvPr>
          <p:cNvSpPr txBox="1"/>
          <p:nvPr/>
        </p:nvSpPr>
        <p:spPr>
          <a:xfrm>
            <a:off x="2021475" y="1382216"/>
            <a:ext cx="834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444393-5F68-40CF-B8F2-44F8ACB8C3CC}"/>
              </a:ext>
            </a:extLst>
          </p:cNvPr>
          <p:cNvSpPr/>
          <p:nvPr/>
        </p:nvSpPr>
        <p:spPr>
          <a:xfrm>
            <a:off x="7145434" y="5642089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  <p:pic>
        <p:nvPicPr>
          <p:cNvPr id="23" name="Picture 22" descr="A picture containing room&#10;&#10;Description automatically generated">
            <a:extLst>
              <a:ext uri="{FF2B5EF4-FFF2-40B4-BE49-F238E27FC236}">
                <a16:creationId xmlns:a16="http://schemas.microsoft.com/office/drawing/2014/main" id="{AB8207B6-AA3E-4554-B145-64ADA11F1D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027" y="1977904"/>
            <a:ext cx="1536686" cy="88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1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45DC-8E0E-4BB2-AEB7-AB380CF1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823D0-C437-4D3D-B063-A1FB2AAE6F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Generate a bivariate dataset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3 groups and then use      </a:t>
                </a:r>
                <a:r>
                  <a:rPr lang="en-US" dirty="0" err="1"/>
                  <a:t>sklearn.cluster.Kmeans</a:t>
                </a:r>
                <a:r>
                  <a:rPr lang="en-US" dirty="0"/>
                  <a:t>()       to get clusters of the dataset</a:t>
                </a:r>
              </a:p>
              <a:p>
                <a:endParaRPr lang="en-US" dirty="0"/>
              </a:p>
              <a:p>
                <a:r>
                  <a:rPr lang="en-US" dirty="0"/>
                  <a:t>Plot the scatterplot identifying each cluster with a different color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823D0-C437-4D3D-B063-A1FB2AAE6F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6A3BFCF-61F7-4DE4-9EFB-815AFF7B48CF}"/>
              </a:ext>
            </a:extLst>
          </p:cNvPr>
          <p:cNvSpPr/>
          <p:nvPr/>
        </p:nvSpPr>
        <p:spPr>
          <a:xfrm>
            <a:off x="2949526" y="6123543"/>
            <a:ext cx="8937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https://blog.floydhub.com/introduction-to-k-means-clustering-in-python-with-scikit-learn/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24F028-DB86-4BAE-883B-F84AE5A5C1E4}"/>
              </a:ext>
            </a:extLst>
          </p:cNvPr>
          <p:cNvSpPr/>
          <p:nvPr/>
        </p:nvSpPr>
        <p:spPr>
          <a:xfrm>
            <a:off x="747455" y="2233588"/>
            <a:ext cx="4404141" cy="461665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sklearn.cluster.KMeans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56983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2D518F-D05A-44A6-BC6A-536BB4EDCA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Choosing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 Silhouette coefficient/score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2D518F-D05A-44A6-BC6A-536BB4EDCA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70F8F18A-E8EC-4F4A-84EC-5BB3F9F7D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849" y="2500313"/>
            <a:ext cx="76200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E7D1F5B2-EECE-4E7E-8B95-AF31BE46FE13}"/>
              </a:ext>
            </a:extLst>
          </p:cNvPr>
          <p:cNvSpPr/>
          <p:nvPr/>
        </p:nvSpPr>
        <p:spPr>
          <a:xfrm>
            <a:off x="4045634" y="6097054"/>
            <a:ext cx="7404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https://visibledata.wordpress.com/visible-data/cluster-analysis/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09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4119D1-355C-4E22-A553-4325E01D77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12" t="21381" r="11571" b="15349"/>
          <a:stretch/>
        </p:blipFill>
        <p:spPr>
          <a:xfrm>
            <a:off x="332381" y="1256943"/>
            <a:ext cx="1694155" cy="14711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FDB3C-EA1C-4080-8CB0-707C5EDE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problems, data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/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/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/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blipFill>
                <a:blip r:embed="rId6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FE6A04-58BC-4003-BDBE-9470E30E1D5B}"/>
              </a:ext>
            </a:extLst>
          </p:cNvPr>
          <p:cNvCxnSpPr>
            <a:cxnSpLocks/>
          </p:cNvCxnSpPr>
          <p:nvPr/>
        </p:nvCxnSpPr>
        <p:spPr>
          <a:xfrm>
            <a:off x="7932609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D6CCB6-8FD5-41A6-9B39-FC499622A33A}"/>
              </a:ext>
            </a:extLst>
          </p:cNvPr>
          <p:cNvSpPr txBox="1"/>
          <p:nvPr/>
        </p:nvSpPr>
        <p:spPr>
          <a:xfrm>
            <a:off x="8984462" y="1528131"/>
            <a:ext cx="103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/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blipFill>
                <a:blip r:embed="rId7"/>
                <a:stretch>
                  <a:fillRect l="-8586" r="-4545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/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blipFill>
                <a:blip r:embed="rId8"/>
                <a:stretch>
                  <a:fillRect l="-4317" r="-791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/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blipFill>
                <a:blip r:embed="rId9"/>
                <a:stretch>
                  <a:fillRect l="-3695" r="-246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/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blipFill>
                <a:blip r:embed="rId10"/>
                <a:stretch>
                  <a:fillRect l="-287" r="-28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D11CABB-8206-4291-A4A5-6D93E9133518}"/>
              </a:ext>
            </a:extLst>
          </p:cNvPr>
          <p:cNvSpPr txBox="1"/>
          <p:nvPr/>
        </p:nvSpPr>
        <p:spPr>
          <a:xfrm>
            <a:off x="5037036" y="213226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Supervised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4AB036-3129-40E5-B969-BF69892D2883}"/>
              </a:ext>
            </a:extLst>
          </p:cNvPr>
          <p:cNvSpPr txBox="1"/>
          <p:nvPr/>
        </p:nvSpPr>
        <p:spPr>
          <a:xfrm>
            <a:off x="5945684" y="375088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Unsupervised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5267502"/>
                  </p:ext>
                </p:extLst>
              </p:nvPr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541" t="-7692" r="-301081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000" t="-7692" r="-101622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87" t="-309231" r="-40326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541" t="-309231" r="-30108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000" t="-309231" r="-101622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402174" t="-309231" r="-2174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i="0" dirty="0">
                              <a:latin typeface="+mn-lt"/>
                            </a:rPr>
                            <a:t>Cat</a:t>
                          </a:r>
                          <a:r>
                            <a:rPr lang="en-US" sz="2000" b="1" i="0" baseline="0" dirty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0392571"/>
                  </p:ext>
                </p:extLst>
              </p:nvPr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1892" t="-7692" r="-2162" b="-3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1053" t="-309231" r="-198947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1892" t="-309231" r="-2162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392C6C-ED19-4C43-A7E6-B8CA8BA0F36F}"/>
              </a:ext>
            </a:extLst>
          </p:cNvPr>
          <p:cNvCxnSpPr/>
          <p:nvPr/>
        </p:nvCxnSpPr>
        <p:spPr>
          <a:xfrm>
            <a:off x="6769669" y="5563138"/>
            <a:ext cx="12520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48E2AC-0F1D-4D04-A56E-F7AFFB6164BB}"/>
              </a:ext>
            </a:extLst>
          </p:cNvPr>
          <p:cNvCxnSpPr>
            <a:cxnSpLocks/>
          </p:cNvCxnSpPr>
          <p:nvPr/>
        </p:nvCxnSpPr>
        <p:spPr>
          <a:xfrm>
            <a:off x="10352641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45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2D518F-D05A-44A6-BC6A-536BB4EDCA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Choosing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 Silhouette coefficient/score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2D518F-D05A-44A6-BC6A-536BB4EDCA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53DC871E-9169-45E8-AF53-D7F8B342E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64012"/>
            <a:ext cx="76200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5F52A7-75DA-4E6C-88D2-F4FEC33CC240}"/>
              </a:ext>
            </a:extLst>
          </p:cNvPr>
          <p:cNvSpPr/>
          <p:nvPr/>
        </p:nvSpPr>
        <p:spPr>
          <a:xfrm>
            <a:off x="4045634" y="6097054"/>
            <a:ext cx="7404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https://visibledata.wordpress.com/visible-data/cluster-analysis/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19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676400"/>
            <a:ext cx="8153400" cy="4572000"/>
          </a:xfrm>
        </p:spPr>
        <p:txBody>
          <a:bodyPr/>
          <a:lstStyle/>
          <a:p>
            <a:r>
              <a:rPr lang="en-US" dirty="0"/>
              <a:t>Intuitively, “compact” clusters good</a:t>
            </a:r>
          </a:p>
          <a:p>
            <a:pPr lvl="1"/>
            <a:r>
              <a:rPr lang="en-US" dirty="0"/>
              <a:t>Depends on data and K, which are given</a:t>
            </a:r>
          </a:p>
          <a:p>
            <a:pPr lvl="1"/>
            <a:r>
              <a:rPr lang="en-US" dirty="0"/>
              <a:t>And depends on </a:t>
            </a:r>
            <a:r>
              <a:rPr lang="en-US" dirty="0" err="1"/>
              <a:t>centroids</a:t>
            </a:r>
            <a:r>
              <a:rPr lang="en-US" dirty="0"/>
              <a:t> and assignment of x</a:t>
            </a:r>
            <a:r>
              <a:rPr lang="en-US" baseline="-25000" dirty="0"/>
              <a:t>i</a:t>
            </a:r>
            <a:r>
              <a:rPr lang="en-US" dirty="0"/>
              <a:t> to clusters (which we can control)</a:t>
            </a:r>
          </a:p>
          <a:p>
            <a:r>
              <a:rPr lang="en-US" dirty="0"/>
              <a:t>How to measure this “goodness”?</a:t>
            </a:r>
          </a:p>
          <a:p>
            <a:r>
              <a:rPr lang="en-US" dirty="0"/>
              <a:t>Define distortion = </a:t>
            </a:r>
            <a:r>
              <a:rPr lang="en-US" dirty="0" err="1"/>
              <a:t>Σ</a:t>
            </a:r>
            <a:r>
              <a:rPr lang="en-US" dirty="0"/>
              <a:t> </a:t>
            </a:r>
            <a:r>
              <a:rPr lang="en-US" dirty="0" err="1"/>
              <a:t>d(x</a:t>
            </a:r>
            <a:r>
              <a:rPr lang="en-US" baseline="-25000" dirty="0" err="1"/>
              <a:t>i</a:t>
            </a:r>
            <a:r>
              <a:rPr lang="en-US" dirty="0" err="1"/>
              <a:t>,centroid(x</a:t>
            </a:r>
            <a:r>
              <a:rPr lang="en-US" baseline="-25000" dirty="0" err="1"/>
              <a:t>i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d(x,y</a:t>
            </a:r>
            <a:r>
              <a:rPr lang="en-US" dirty="0"/>
              <a:t>) is a distance measure</a:t>
            </a:r>
          </a:p>
          <a:p>
            <a:r>
              <a:rPr lang="en-US" dirty="0"/>
              <a:t>Given K, let’s try to minimize distortion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28600"/>
            <a:ext cx="5029200" cy="1066800"/>
          </a:xfrm>
        </p:spPr>
        <p:txBody>
          <a:bodyPr/>
          <a:lstStyle/>
          <a:p>
            <a:r>
              <a:rPr lang="en-US" dirty="0"/>
              <a:t>Distortion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76400"/>
            <a:ext cx="4953000" cy="4495800"/>
          </a:xfrm>
        </p:spPr>
        <p:txBody>
          <a:bodyPr/>
          <a:lstStyle/>
          <a:p>
            <a:r>
              <a:rPr lang="en-US" dirty="0"/>
              <a:t>Consider this 2-d data</a:t>
            </a:r>
          </a:p>
          <a:p>
            <a:pPr lvl="1"/>
            <a:r>
              <a:rPr lang="en-US" dirty="0"/>
              <a:t>Choose K = 3 clusters</a:t>
            </a:r>
          </a:p>
          <a:p>
            <a:r>
              <a:rPr lang="en-US" dirty="0"/>
              <a:t>Same data for both</a:t>
            </a:r>
          </a:p>
          <a:p>
            <a:pPr lvl="1"/>
            <a:r>
              <a:rPr lang="en-US" dirty="0"/>
              <a:t>Which has smaller distortion?</a:t>
            </a:r>
          </a:p>
          <a:p>
            <a:r>
              <a:rPr lang="en-US" dirty="0"/>
              <a:t>How to minimize distortion?</a:t>
            </a:r>
          </a:p>
          <a:p>
            <a:pPr lvl="1"/>
            <a:r>
              <a:rPr lang="en-US" dirty="0"/>
              <a:t>Good question…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Cluster Analysis</a:t>
            </a:r>
            <a:endParaRPr lang="en-US" dirty="0">
              <a:latin typeface="Times New Roman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6019800" y="1980406"/>
            <a:ext cx="2286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62800" y="3124200"/>
            <a:ext cx="3200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543801" y="14478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772400" y="1371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96201" y="16306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077201" y="17830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7682" y="15544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336282" y="12192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24801" y="10668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001001" y="14782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848601" y="18592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543801" y="17526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31482" y="22402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772401" y="23622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031480" y="2438400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183882" y="23622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153401" y="26974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848601" y="2667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620001" y="25146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555482" y="17526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707880" y="1935480"/>
            <a:ext cx="91440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525001" y="20878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372601" y="1905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525001" y="1524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784082" y="16764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936482" y="20878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9753601" y="2286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9906001" y="1905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058401" y="20574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6020594" y="5026818"/>
            <a:ext cx="2286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162800" y="6170612"/>
            <a:ext cx="3200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544595" y="44942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773194" y="4418012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696995" y="46770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077995" y="48294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107682" y="46024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336282" y="42656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925595" y="41132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001795" y="45246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849395" y="49056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544595" y="47990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032276" y="52866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773195" y="54086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032275" y="5484812"/>
            <a:ext cx="91440" cy="9144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8184676" y="54086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154195" y="57438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849395" y="5713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620794" y="556101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9556276" y="47990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9708674" y="498189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9525795" y="51342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9373395" y="4951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525795" y="4570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784876" y="47228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937276" y="51342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754395" y="5332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9906795" y="4951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059195" y="51038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9220200" y="1371600"/>
            <a:ext cx="1066800" cy="10668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467600" y="1981200"/>
            <a:ext cx="1066800" cy="10668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564881" y="4343400"/>
            <a:ext cx="91440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564882" y="12954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315200" y="990600"/>
            <a:ext cx="1371600" cy="990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467600" y="5029200"/>
            <a:ext cx="1066800" cy="10668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315200" y="4038600"/>
            <a:ext cx="914400" cy="990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Slide Number Placeholder 70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fld id="{E4131050-4FF2-0646-B549-420EB1446C4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8247566" y="3822513"/>
            <a:ext cx="2052508" cy="1737728"/>
          </a:xfrm>
          <a:custGeom>
            <a:avLst/>
            <a:gdLst>
              <a:gd name="connsiteX0" fmla="*/ 187039 w 2052508"/>
              <a:gd name="connsiteY0" fmla="*/ 76302 h 1737728"/>
              <a:gd name="connsiteX1" fmla="*/ 9844 w 2052508"/>
              <a:gd name="connsiteY1" fmla="*/ 356898 h 1737728"/>
              <a:gd name="connsiteX2" fmla="*/ 127974 w 2052508"/>
              <a:gd name="connsiteY2" fmla="*/ 785177 h 1737728"/>
              <a:gd name="connsiteX3" fmla="*/ 659559 w 2052508"/>
              <a:gd name="connsiteY3" fmla="*/ 1169151 h 1737728"/>
              <a:gd name="connsiteX4" fmla="*/ 1309274 w 2052508"/>
              <a:gd name="connsiteY4" fmla="*/ 1597430 h 1737728"/>
              <a:gd name="connsiteX5" fmla="*/ 1767027 w 2052508"/>
              <a:gd name="connsiteY5" fmla="*/ 1671271 h 1737728"/>
              <a:gd name="connsiteX6" fmla="*/ 2032820 w 2052508"/>
              <a:gd name="connsiteY6" fmla="*/ 1198688 h 1737728"/>
              <a:gd name="connsiteX7" fmla="*/ 1648897 w 2052508"/>
              <a:gd name="connsiteY7" fmla="*/ 667031 h 1737728"/>
              <a:gd name="connsiteX8" fmla="*/ 954884 w 2052508"/>
              <a:gd name="connsiteY8" fmla="*/ 179679 h 1737728"/>
              <a:gd name="connsiteX9" fmla="*/ 570961 w 2052508"/>
              <a:gd name="connsiteY9" fmla="*/ 17229 h 1737728"/>
              <a:gd name="connsiteX10" fmla="*/ 187039 w 2052508"/>
              <a:gd name="connsiteY10" fmla="*/ 76302 h 1737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52508" h="1737728">
                <a:moveTo>
                  <a:pt x="187039" y="76302"/>
                </a:moveTo>
                <a:cubicBezTo>
                  <a:pt x="93520" y="132913"/>
                  <a:pt x="19688" y="238752"/>
                  <a:pt x="9844" y="356898"/>
                </a:cubicBezTo>
                <a:cubicBezTo>
                  <a:pt x="0" y="475044"/>
                  <a:pt x="19688" y="649802"/>
                  <a:pt x="127974" y="785177"/>
                </a:cubicBezTo>
                <a:cubicBezTo>
                  <a:pt x="236260" y="920553"/>
                  <a:pt x="462676" y="1033776"/>
                  <a:pt x="659559" y="1169151"/>
                </a:cubicBezTo>
                <a:cubicBezTo>
                  <a:pt x="856442" y="1304526"/>
                  <a:pt x="1124696" y="1513743"/>
                  <a:pt x="1309274" y="1597430"/>
                </a:cubicBezTo>
                <a:cubicBezTo>
                  <a:pt x="1493852" y="1681117"/>
                  <a:pt x="1646436" y="1737728"/>
                  <a:pt x="1767027" y="1671271"/>
                </a:cubicBezTo>
                <a:cubicBezTo>
                  <a:pt x="1887618" y="1604814"/>
                  <a:pt x="2052508" y="1366061"/>
                  <a:pt x="2032820" y="1198688"/>
                </a:cubicBezTo>
                <a:cubicBezTo>
                  <a:pt x="2013132" y="1031315"/>
                  <a:pt x="1828553" y="836866"/>
                  <a:pt x="1648897" y="667031"/>
                </a:cubicBezTo>
                <a:cubicBezTo>
                  <a:pt x="1469241" y="497196"/>
                  <a:pt x="1134540" y="287979"/>
                  <a:pt x="954884" y="179679"/>
                </a:cubicBezTo>
                <a:cubicBezTo>
                  <a:pt x="775228" y="71379"/>
                  <a:pt x="701396" y="34458"/>
                  <a:pt x="570961" y="17229"/>
                </a:cubicBezTo>
                <a:cubicBezTo>
                  <a:pt x="440526" y="0"/>
                  <a:pt x="280558" y="19691"/>
                  <a:pt x="187039" y="76302"/>
                </a:cubicBezTo>
                <a:close/>
              </a:path>
            </a:pathLst>
          </a:custGeom>
          <a:solidFill>
            <a:srgbClr val="FFFF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76400"/>
            <a:ext cx="8001000" cy="4419600"/>
          </a:xfrm>
        </p:spPr>
        <p:txBody>
          <a:bodyPr/>
          <a:lstStyle/>
          <a:p>
            <a:r>
              <a:rPr lang="en-US" dirty="0"/>
              <a:t>Note, distortion depends on K</a:t>
            </a:r>
          </a:p>
          <a:p>
            <a:pPr lvl="1"/>
            <a:r>
              <a:rPr lang="en-US" dirty="0"/>
              <a:t>So, should probably write </a:t>
            </a:r>
            <a:r>
              <a:rPr lang="en-US" dirty="0" err="1"/>
              <a:t>distortion</a:t>
            </a:r>
            <a:r>
              <a:rPr lang="en-US" baseline="-25000" dirty="0" err="1"/>
              <a:t>K</a:t>
            </a:r>
            <a:r>
              <a:rPr lang="en-US" dirty="0"/>
              <a:t>   </a:t>
            </a:r>
          </a:p>
          <a:p>
            <a:r>
              <a:rPr lang="en-US" dirty="0"/>
              <a:t>Typically, larger K, smaller </a:t>
            </a:r>
            <a:r>
              <a:rPr lang="en-US" dirty="0" err="1"/>
              <a:t>distortion</a:t>
            </a:r>
            <a:r>
              <a:rPr lang="en-US" baseline="-25000" dirty="0" err="1"/>
              <a:t>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Want to minimize </a:t>
            </a:r>
            <a:r>
              <a:rPr lang="en-US" dirty="0" err="1"/>
              <a:t>distortion</a:t>
            </a:r>
            <a:r>
              <a:rPr lang="en-US" baseline="-25000" dirty="0" err="1"/>
              <a:t>K</a:t>
            </a:r>
            <a:r>
              <a:rPr lang="en-US" dirty="0"/>
              <a:t> for fixed K</a:t>
            </a:r>
          </a:p>
          <a:p>
            <a:r>
              <a:rPr lang="en-US" dirty="0"/>
              <a:t>Best choice of K is a different issue</a:t>
            </a:r>
          </a:p>
          <a:p>
            <a:pPr lvl="1"/>
            <a:r>
              <a:rPr lang="en-US" dirty="0"/>
              <a:t>Briefly considered later</a:t>
            </a:r>
          </a:p>
          <a:p>
            <a:pPr lvl="1"/>
            <a:r>
              <a:rPr lang="en-US" dirty="0"/>
              <a:t>Also consider other measures </a:t>
            </a:r>
            <a:r>
              <a:rPr lang="en-US"/>
              <a:t>of goodness</a:t>
            </a:r>
          </a:p>
          <a:p>
            <a:r>
              <a:rPr lang="en-US" dirty="0"/>
              <a:t>For now, assume K is given and fixed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Cluster Analysis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fld id="{E4131050-4FF2-0646-B549-420EB1446C4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Minimize Distortion?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76400"/>
            <a:ext cx="7924800" cy="4419600"/>
          </a:xfrm>
        </p:spPr>
        <p:txBody>
          <a:bodyPr/>
          <a:lstStyle/>
          <a:p>
            <a:r>
              <a:rPr lang="en-US" dirty="0"/>
              <a:t>Given </a:t>
            </a:r>
            <a:r>
              <a:rPr lang="en-US" dirty="0" err="1"/>
              <a:t>m</a:t>
            </a:r>
            <a:r>
              <a:rPr lang="en-US" dirty="0"/>
              <a:t> data points and K …</a:t>
            </a:r>
          </a:p>
          <a:p>
            <a:r>
              <a:rPr lang="en-US" dirty="0"/>
              <a:t>Min distortion via exhaustive search?</a:t>
            </a:r>
          </a:p>
          <a:p>
            <a:pPr lvl="1"/>
            <a:r>
              <a:rPr lang="en-US" dirty="0"/>
              <a:t>Try all </a:t>
            </a:r>
            <a:r>
              <a:rPr lang="en-US" dirty="0" err="1"/>
              <a:t>m</a:t>
            </a:r>
            <a:r>
              <a:rPr lang="en-US" dirty="0"/>
              <a:t> choose K different cases? </a:t>
            </a:r>
          </a:p>
          <a:p>
            <a:pPr lvl="1"/>
            <a:r>
              <a:rPr lang="en-US" dirty="0"/>
              <a:t>Too much work for realistic size data set</a:t>
            </a:r>
          </a:p>
          <a:p>
            <a:r>
              <a:rPr lang="en-US" dirty="0"/>
              <a:t>An approximate solution will have to do</a:t>
            </a:r>
          </a:p>
          <a:p>
            <a:pPr lvl="1"/>
            <a:r>
              <a:rPr lang="en-US" dirty="0"/>
              <a:t>Exact solution is NP-complete problem</a:t>
            </a:r>
          </a:p>
          <a:p>
            <a:r>
              <a:rPr lang="en-US" b="1" dirty="0">
                <a:solidFill>
                  <a:schemeClr val="accent2"/>
                </a:solidFill>
              </a:rPr>
              <a:t>Important Note</a:t>
            </a:r>
            <a:r>
              <a:rPr lang="en-US" dirty="0"/>
              <a:t>: For minimum distortion…</a:t>
            </a:r>
          </a:p>
          <a:p>
            <a:pPr lvl="1"/>
            <a:r>
              <a:rPr lang="en-US" dirty="0"/>
              <a:t>Each x</a:t>
            </a:r>
            <a:r>
              <a:rPr lang="en-US" baseline="-25000" dirty="0"/>
              <a:t>i</a:t>
            </a:r>
            <a:r>
              <a:rPr lang="en-US" dirty="0"/>
              <a:t> grouped with nearest </a:t>
            </a:r>
            <a:r>
              <a:rPr lang="en-US" dirty="0" err="1"/>
              <a:t>centroid</a:t>
            </a:r>
            <a:endParaRPr lang="en-US" dirty="0"/>
          </a:p>
          <a:p>
            <a:pPr lvl="1"/>
            <a:r>
              <a:rPr lang="en-US" dirty="0" err="1"/>
              <a:t>Centroid</a:t>
            </a:r>
            <a:r>
              <a:rPr lang="en-US" dirty="0"/>
              <a:t> must be center of its group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Cluster Analysis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fld id="{E4131050-4FF2-0646-B549-420EB1446C4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 and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cohesion</a:t>
            </a:r>
          </a:p>
          <a:p>
            <a:pPr lvl="1"/>
            <a:r>
              <a:rPr lang="en-US" dirty="0"/>
              <a:t>How tightly packed is a cluster</a:t>
            </a:r>
          </a:p>
          <a:p>
            <a:pPr lvl="1"/>
            <a:r>
              <a:rPr lang="en-US" dirty="0"/>
              <a:t>More cohesive clusters is more better</a:t>
            </a:r>
          </a:p>
          <a:p>
            <a:r>
              <a:rPr lang="en-US" dirty="0"/>
              <a:t>Cluster separation</a:t>
            </a:r>
          </a:p>
          <a:p>
            <a:pPr lvl="1"/>
            <a:r>
              <a:rPr lang="en-US" dirty="0"/>
              <a:t>Distance between clusters</a:t>
            </a:r>
          </a:p>
          <a:p>
            <a:pPr lvl="1"/>
            <a:r>
              <a:rPr lang="en-US" dirty="0"/>
              <a:t>The more separation, the better</a:t>
            </a:r>
          </a:p>
          <a:p>
            <a:r>
              <a:rPr lang="en-US" dirty="0"/>
              <a:t>Can we measure these things?</a:t>
            </a:r>
          </a:p>
          <a:p>
            <a:pPr lvl="1"/>
            <a:r>
              <a:rPr lang="en-US" dirty="0"/>
              <a:t>Yes</a:t>
            </a:r>
          </a:p>
        </p:txBody>
      </p:sp>
      <p:pic>
        <p:nvPicPr>
          <p:cNvPr id="1026" name="Picture 2" descr="Cluster Analysis: see it 1st | Data Visualization">
            <a:extLst>
              <a:ext uri="{FF2B5EF4-FFF2-40B4-BE49-F238E27FC236}">
                <a16:creationId xmlns:a16="http://schemas.microsoft.com/office/drawing/2014/main" id="{3A72FC95-0E9C-4765-8798-84EE971D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933" y="3277773"/>
            <a:ext cx="5410187" cy="191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600" dirty="0"/>
                  <a:t>Same notation is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3600" dirty="0"/>
                  <a:t>-means</a:t>
                </a:r>
              </a:p>
              <a:p>
                <a:pPr lvl="1"/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3200" dirty="0"/>
                  <a:t> be cluster centroids</a:t>
                </a:r>
              </a:p>
              <a:p>
                <a:pPr lvl="1"/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be data points</a:t>
                </a:r>
              </a:p>
              <a:p>
                <a:pPr lvl="1"/>
                <a:r>
                  <a:rPr lang="en-US" sz="3200" dirty="0"/>
                  <a:t>Let centroid(x</a:t>
                </a:r>
                <a:r>
                  <a:rPr lang="en-US" sz="3200" baseline="-25000" dirty="0"/>
                  <a:t>i</a:t>
                </a:r>
                <a:r>
                  <a:rPr lang="en-US" sz="3200" dirty="0"/>
                  <a:t>) be centroid of x</a:t>
                </a:r>
                <a:r>
                  <a:rPr lang="en-US" sz="3200" baseline="-25000" dirty="0"/>
                  <a:t>i</a:t>
                </a:r>
                <a:r>
                  <a:rPr lang="en-US" sz="3200" dirty="0"/>
                  <a:t>    </a:t>
                </a:r>
              </a:p>
              <a:p>
                <a:r>
                  <a:rPr lang="en-US" sz="3600" dirty="0"/>
                  <a:t>Following results apply generally</a:t>
                </a:r>
              </a:p>
              <a:p>
                <a:pPr lvl="1"/>
                <a:r>
                  <a:rPr lang="en-US" sz="3200" dirty="0"/>
                  <a:t>Not just for K-means…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Cluster Analysis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fld id="{E4131050-4FF2-0646-B549-420EB1446C4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>
            <a:off x="2789671" y="2299267"/>
            <a:ext cx="3668962" cy="4193608"/>
          </a:xfrm>
          <a:custGeom>
            <a:avLst/>
            <a:gdLst>
              <a:gd name="connsiteX0" fmla="*/ 172273 w 1941762"/>
              <a:gd name="connsiteY0" fmla="*/ 369206 h 1619583"/>
              <a:gd name="connsiteX1" fmla="*/ 881053 w 1941762"/>
              <a:gd name="connsiteY1" fmla="*/ 44305 h 1619583"/>
              <a:gd name="connsiteX2" fmla="*/ 1663665 w 1941762"/>
              <a:gd name="connsiteY2" fmla="*/ 103378 h 1619583"/>
              <a:gd name="connsiteX3" fmla="*/ 1929457 w 1941762"/>
              <a:gd name="connsiteY3" fmla="*/ 605498 h 1619583"/>
              <a:gd name="connsiteX4" fmla="*/ 1737496 w 1941762"/>
              <a:gd name="connsiteY4" fmla="*/ 1196227 h 1619583"/>
              <a:gd name="connsiteX5" fmla="*/ 1220677 w 1941762"/>
              <a:gd name="connsiteY5" fmla="*/ 1521129 h 1619583"/>
              <a:gd name="connsiteX6" fmla="*/ 615261 w 1941762"/>
              <a:gd name="connsiteY6" fmla="*/ 1565433 h 1619583"/>
              <a:gd name="connsiteX7" fmla="*/ 98442 w 1941762"/>
              <a:gd name="connsiteY7" fmla="*/ 1196227 h 1619583"/>
              <a:gd name="connsiteX8" fmla="*/ 24611 w 1941762"/>
              <a:gd name="connsiteY8" fmla="*/ 767949 h 1619583"/>
              <a:gd name="connsiteX9" fmla="*/ 172273 w 1941762"/>
              <a:gd name="connsiteY9" fmla="*/ 369206 h 16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1762" h="1619583">
                <a:moveTo>
                  <a:pt x="172273" y="369206"/>
                </a:moveTo>
                <a:cubicBezTo>
                  <a:pt x="315013" y="248599"/>
                  <a:pt x="632488" y="88610"/>
                  <a:pt x="881053" y="44305"/>
                </a:cubicBezTo>
                <a:cubicBezTo>
                  <a:pt x="1129618" y="0"/>
                  <a:pt x="1488931" y="9846"/>
                  <a:pt x="1663665" y="103378"/>
                </a:cubicBezTo>
                <a:cubicBezTo>
                  <a:pt x="1838399" y="196910"/>
                  <a:pt x="1917152" y="423356"/>
                  <a:pt x="1929457" y="605498"/>
                </a:cubicBezTo>
                <a:cubicBezTo>
                  <a:pt x="1941762" y="787640"/>
                  <a:pt x="1855626" y="1043622"/>
                  <a:pt x="1737496" y="1196227"/>
                </a:cubicBezTo>
                <a:cubicBezTo>
                  <a:pt x="1619366" y="1348832"/>
                  <a:pt x="1407716" y="1459595"/>
                  <a:pt x="1220677" y="1521129"/>
                </a:cubicBezTo>
                <a:cubicBezTo>
                  <a:pt x="1033638" y="1582663"/>
                  <a:pt x="802300" y="1619583"/>
                  <a:pt x="615261" y="1565433"/>
                </a:cubicBezTo>
                <a:cubicBezTo>
                  <a:pt x="428222" y="1511283"/>
                  <a:pt x="196884" y="1329141"/>
                  <a:pt x="98442" y="1196227"/>
                </a:cubicBezTo>
                <a:cubicBezTo>
                  <a:pt x="0" y="1063313"/>
                  <a:pt x="9845" y="903324"/>
                  <a:pt x="24611" y="767949"/>
                </a:cubicBezTo>
                <a:cubicBezTo>
                  <a:pt x="39377" y="632574"/>
                  <a:pt x="29533" y="489813"/>
                  <a:pt x="172273" y="369206"/>
                </a:cubicBezTo>
                <a:close/>
              </a:path>
            </a:pathLst>
          </a:custGeom>
          <a:solidFill>
            <a:srgbClr val="3366FF">
              <a:alpha val="25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 (intra-cluster)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272867" cy="1518889"/>
              </a:xfrm>
            </p:spPr>
            <p:txBody>
              <a:bodyPr/>
              <a:lstStyle/>
              <a:p>
                <a:r>
                  <a:rPr lang="en-US" dirty="0"/>
                  <a:t>For a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the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272867" cy="1518889"/>
              </a:xfrm>
              <a:blipFill>
                <a:blip r:embed="rId3"/>
                <a:stretch>
                  <a:fillRect l="-1509" t="-6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3509571" y="3483099"/>
            <a:ext cx="172776" cy="236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669271" y="3285793"/>
            <a:ext cx="172776" cy="236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797531" y="5022083"/>
            <a:ext cx="172776" cy="236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8BDCC2-623C-48D3-BF3B-581CD3ED1206}"/>
                  </a:ext>
                </a:extLst>
              </p:cNvPr>
              <p:cNvSpPr txBox="1"/>
              <p:nvPr/>
            </p:nvSpPr>
            <p:spPr>
              <a:xfrm>
                <a:off x="7567849" y="3171663"/>
                <a:ext cx="3934814" cy="1036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8BDCC2-623C-48D3-BF3B-581CD3ED1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849" y="3171663"/>
                <a:ext cx="3934814" cy="1036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C21AE4E5-B1B2-4A46-A1AC-01770127C856}"/>
              </a:ext>
            </a:extLst>
          </p:cNvPr>
          <p:cNvSpPr/>
          <p:nvPr/>
        </p:nvSpPr>
        <p:spPr>
          <a:xfrm>
            <a:off x="197204" y="3016074"/>
            <a:ext cx="172776" cy="236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/>
              <a:t>Separation (inter-cluster)</a:t>
            </a:r>
          </a:p>
        </p:txBody>
      </p:sp>
      <p:sp>
        <p:nvSpPr>
          <p:cNvPr id="7" name="Oval 6"/>
          <p:cNvSpPr/>
          <p:nvPr/>
        </p:nvSpPr>
        <p:spPr>
          <a:xfrm>
            <a:off x="3253156" y="3768516"/>
            <a:ext cx="158737" cy="15873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385648" y="3008480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14771" y="3934445"/>
            <a:ext cx="158737" cy="1587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338070" y="3405322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10800000" flipV="1">
            <a:off x="3253156" y="3140761"/>
            <a:ext cx="5158949" cy="79368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V="1">
            <a:off x="3253156" y="3537603"/>
            <a:ext cx="6217195" cy="3968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3253156" y="3934445"/>
            <a:ext cx="5688072" cy="13228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7245130" y="2154264"/>
            <a:ext cx="3041870" cy="309355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8B18A9-E38E-426C-BB8D-D6814F2905E2}"/>
                  </a:ext>
                </a:extLst>
              </p:cNvPr>
              <p:cNvSpPr txBox="1"/>
              <p:nvPr/>
            </p:nvSpPr>
            <p:spPr>
              <a:xfrm>
                <a:off x="6657562" y="1731799"/>
                <a:ext cx="1754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8B18A9-E38E-426C-BB8D-D6814F290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562" y="1731799"/>
                <a:ext cx="175454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953141-83AE-4094-A6BF-838482A27FB3}"/>
                  </a:ext>
                </a:extLst>
              </p:cNvPr>
              <p:cNvSpPr txBox="1"/>
              <p:nvPr/>
            </p:nvSpPr>
            <p:spPr>
              <a:xfrm>
                <a:off x="666749" y="1676400"/>
                <a:ext cx="62171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Distance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 from a point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is defined as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953141-83AE-4094-A6BF-838482A27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49" y="1676400"/>
                <a:ext cx="6217194" cy="461665"/>
              </a:xfrm>
              <a:prstGeom prst="rect">
                <a:avLst/>
              </a:prstGeom>
              <a:blipFill>
                <a:blip r:embed="rId4"/>
                <a:stretch>
                  <a:fillRect l="-1471" t="-10526" r="-98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7FB9D0-3FC3-40D1-AA6D-4F9BFECC9197}"/>
                  </a:ext>
                </a:extLst>
              </p:cNvPr>
              <p:cNvSpPr txBox="1"/>
              <p:nvPr/>
            </p:nvSpPr>
            <p:spPr>
              <a:xfrm>
                <a:off x="2455252" y="4082826"/>
                <a:ext cx="1754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7FB9D0-3FC3-40D1-AA6D-4F9BFECC9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252" y="4082826"/>
                <a:ext cx="175454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F2AE06-99AF-44ED-9B8C-64077B941A86}"/>
                  </a:ext>
                </a:extLst>
              </p:cNvPr>
              <p:cNvSpPr txBox="1"/>
              <p:nvPr/>
            </p:nvSpPr>
            <p:spPr>
              <a:xfrm>
                <a:off x="8237079" y="5206405"/>
                <a:ext cx="1754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F2AE06-99AF-44ED-9B8C-64077B941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079" y="5206405"/>
                <a:ext cx="175454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/>
              <a:t>Separation (inter-cluster)</a:t>
            </a:r>
          </a:p>
        </p:txBody>
      </p:sp>
      <p:sp>
        <p:nvSpPr>
          <p:cNvPr id="6" name="Oval 5"/>
          <p:cNvSpPr/>
          <p:nvPr/>
        </p:nvSpPr>
        <p:spPr>
          <a:xfrm>
            <a:off x="2327190" y="3371674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53156" y="3768516"/>
            <a:ext cx="158737" cy="15873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11401" y="3239393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91752" y="4403464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01969" y="2577991"/>
            <a:ext cx="3370836" cy="2811544"/>
          </a:xfrm>
          <a:custGeom>
            <a:avLst/>
            <a:gdLst>
              <a:gd name="connsiteX0" fmla="*/ 172273 w 1941762"/>
              <a:gd name="connsiteY0" fmla="*/ 369206 h 1619583"/>
              <a:gd name="connsiteX1" fmla="*/ 881053 w 1941762"/>
              <a:gd name="connsiteY1" fmla="*/ 44305 h 1619583"/>
              <a:gd name="connsiteX2" fmla="*/ 1663665 w 1941762"/>
              <a:gd name="connsiteY2" fmla="*/ 103378 h 1619583"/>
              <a:gd name="connsiteX3" fmla="*/ 1929457 w 1941762"/>
              <a:gd name="connsiteY3" fmla="*/ 605498 h 1619583"/>
              <a:gd name="connsiteX4" fmla="*/ 1737496 w 1941762"/>
              <a:gd name="connsiteY4" fmla="*/ 1196227 h 1619583"/>
              <a:gd name="connsiteX5" fmla="*/ 1220677 w 1941762"/>
              <a:gd name="connsiteY5" fmla="*/ 1521129 h 1619583"/>
              <a:gd name="connsiteX6" fmla="*/ 615261 w 1941762"/>
              <a:gd name="connsiteY6" fmla="*/ 1565433 h 1619583"/>
              <a:gd name="connsiteX7" fmla="*/ 98442 w 1941762"/>
              <a:gd name="connsiteY7" fmla="*/ 1196227 h 1619583"/>
              <a:gd name="connsiteX8" fmla="*/ 24611 w 1941762"/>
              <a:gd name="connsiteY8" fmla="*/ 767949 h 1619583"/>
              <a:gd name="connsiteX9" fmla="*/ 172273 w 1941762"/>
              <a:gd name="connsiteY9" fmla="*/ 369206 h 16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1762" h="1619583">
                <a:moveTo>
                  <a:pt x="172273" y="369206"/>
                </a:moveTo>
                <a:cubicBezTo>
                  <a:pt x="315013" y="248599"/>
                  <a:pt x="632488" y="88610"/>
                  <a:pt x="881053" y="44305"/>
                </a:cubicBezTo>
                <a:cubicBezTo>
                  <a:pt x="1129618" y="0"/>
                  <a:pt x="1488931" y="9846"/>
                  <a:pt x="1663665" y="103378"/>
                </a:cubicBezTo>
                <a:cubicBezTo>
                  <a:pt x="1838399" y="196910"/>
                  <a:pt x="1917152" y="423356"/>
                  <a:pt x="1929457" y="605498"/>
                </a:cubicBezTo>
                <a:cubicBezTo>
                  <a:pt x="1941762" y="787640"/>
                  <a:pt x="1855626" y="1043622"/>
                  <a:pt x="1737496" y="1196227"/>
                </a:cubicBezTo>
                <a:cubicBezTo>
                  <a:pt x="1619366" y="1348832"/>
                  <a:pt x="1407716" y="1459595"/>
                  <a:pt x="1220677" y="1521129"/>
                </a:cubicBezTo>
                <a:cubicBezTo>
                  <a:pt x="1033638" y="1582663"/>
                  <a:pt x="802300" y="1619583"/>
                  <a:pt x="615261" y="1565433"/>
                </a:cubicBezTo>
                <a:cubicBezTo>
                  <a:pt x="428222" y="1511283"/>
                  <a:pt x="196884" y="1329141"/>
                  <a:pt x="98442" y="1196227"/>
                </a:cubicBezTo>
                <a:cubicBezTo>
                  <a:pt x="0" y="1063313"/>
                  <a:pt x="9845" y="903324"/>
                  <a:pt x="24611" y="767949"/>
                </a:cubicBezTo>
                <a:cubicBezTo>
                  <a:pt x="39377" y="632574"/>
                  <a:pt x="29533" y="489813"/>
                  <a:pt x="172273" y="369206"/>
                </a:cubicBezTo>
                <a:close/>
              </a:path>
            </a:pathLst>
          </a:custGeom>
          <a:solidFill>
            <a:srgbClr val="3366FF">
              <a:alpha val="25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385648" y="3008480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14771" y="3934445"/>
            <a:ext cx="158737" cy="1587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338070" y="3405322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10800000" flipV="1">
            <a:off x="3253156" y="3140761"/>
            <a:ext cx="5158949" cy="79368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V="1">
            <a:off x="3253156" y="3537603"/>
            <a:ext cx="6217195" cy="3968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3253156" y="3934445"/>
            <a:ext cx="5688072" cy="13228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7245130" y="2154264"/>
            <a:ext cx="3041870" cy="309355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4443682" y="3273041"/>
            <a:ext cx="4497545" cy="7936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327190" y="3405322"/>
            <a:ext cx="6746318" cy="661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724033" y="4066726"/>
            <a:ext cx="6217195" cy="3968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DC5C-8211-4A2B-843A-08317A5581D6}"/>
                  </a:ext>
                </a:extLst>
              </p:cNvPr>
              <p:cNvSpPr txBox="1"/>
              <p:nvPr/>
            </p:nvSpPr>
            <p:spPr>
              <a:xfrm>
                <a:off x="3929257" y="5473157"/>
                <a:ext cx="5245851" cy="1035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DC5C-8211-4A2B-843A-08317A558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257" y="5473157"/>
                <a:ext cx="5245851" cy="1035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7499D7-9033-43C1-9767-AA00B9F2F76E}"/>
                  </a:ext>
                </a:extLst>
              </p:cNvPr>
              <p:cNvSpPr txBox="1"/>
              <p:nvPr/>
            </p:nvSpPr>
            <p:spPr>
              <a:xfrm>
                <a:off x="2485927" y="1911866"/>
                <a:ext cx="1337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= 1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7499D7-9033-43C1-9767-AA00B9F2F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927" y="1911866"/>
                <a:ext cx="1337505" cy="461665"/>
              </a:xfrm>
              <a:prstGeom prst="rect">
                <a:avLst/>
              </a:prstGeom>
              <a:blipFill>
                <a:blip r:embed="rId4"/>
                <a:stretch>
                  <a:fillRect l="-137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04C5E-B4C7-4812-976A-79C60784016B}"/>
                  </a:ext>
                </a:extLst>
              </p:cNvPr>
              <p:cNvSpPr txBox="1"/>
              <p:nvPr/>
            </p:nvSpPr>
            <p:spPr>
              <a:xfrm>
                <a:off x="7969693" y="1642720"/>
                <a:ext cx="1337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= 2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04C5E-B4C7-4812-976A-79C607840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693" y="1642720"/>
                <a:ext cx="1337505" cy="461665"/>
              </a:xfrm>
              <a:prstGeom prst="rect">
                <a:avLst/>
              </a:prstGeom>
              <a:blipFill>
                <a:blip r:embed="rId5"/>
                <a:stretch>
                  <a:fillRect l="-136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24926C-0842-4221-B0A1-73A04ACC07CE}"/>
                  </a:ext>
                </a:extLst>
              </p:cNvPr>
              <p:cNvSpPr txBox="1"/>
              <p:nvPr/>
            </p:nvSpPr>
            <p:spPr>
              <a:xfrm>
                <a:off x="9764626" y="430768"/>
                <a:ext cx="13375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/>
                  <a:t> = 2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24926C-0842-4221-B0A1-73A04ACC0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626" y="430768"/>
                <a:ext cx="1337505" cy="400110"/>
              </a:xfrm>
              <a:prstGeom prst="rect">
                <a:avLst/>
              </a:prstGeom>
              <a:blipFill>
                <a:blip r:embed="rId6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03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40ECD0-0D0C-448F-B0DF-439E5DB5FD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52" t="20411" r="29476" b="3633"/>
          <a:stretch/>
        </p:blipFill>
        <p:spPr>
          <a:xfrm>
            <a:off x="6548283" y="1336431"/>
            <a:ext cx="4950757" cy="54109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4DD4C-C4ED-43F6-9447-7A4160CB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Vs Unsupervised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43E227-66DA-4787-B9EC-380EFD9E2C09}"/>
              </a:ext>
            </a:extLst>
          </p:cNvPr>
          <p:cNvSpPr/>
          <p:nvPr/>
        </p:nvSpPr>
        <p:spPr>
          <a:xfrm>
            <a:off x="37331" y="6288570"/>
            <a:ext cx="4598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https://www.leouieda.com/talks/tgif2018.html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16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767390-03E7-4586-A347-6DA8A1BFE63A}"/>
              </a:ext>
            </a:extLst>
          </p:cNvPr>
          <p:cNvSpPr/>
          <p:nvPr/>
        </p:nvSpPr>
        <p:spPr>
          <a:xfrm>
            <a:off x="6299200" y="5295786"/>
            <a:ext cx="2074331" cy="133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33">
            <a:extLst>
              <a:ext uri="{FF2B5EF4-FFF2-40B4-BE49-F238E27FC236}">
                <a16:creationId xmlns:a16="http://schemas.microsoft.com/office/drawing/2014/main" id="{D7F593E7-C6EC-43E1-8A61-0C405F868A16}"/>
              </a:ext>
            </a:extLst>
          </p:cNvPr>
          <p:cNvSpPr/>
          <p:nvPr/>
        </p:nvSpPr>
        <p:spPr>
          <a:xfrm>
            <a:off x="9244409" y="2127989"/>
            <a:ext cx="3041870" cy="309355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/>
              <a:t>Separation (inter-cluster)</a:t>
            </a:r>
          </a:p>
        </p:txBody>
      </p:sp>
      <p:sp>
        <p:nvSpPr>
          <p:cNvPr id="6" name="Oval 5"/>
          <p:cNvSpPr/>
          <p:nvPr/>
        </p:nvSpPr>
        <p:spPr>
          <a:xfrm>
            <a:off x="413721" y="3277925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39687" y="3674767"/>
            <a:ext cx="158737" cy="15873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97932" y="3145644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8283" y="4309715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-311500" y="2484242"/>
            <a:ext cx="3370836" cy="2811544"/>
          </a:xfrm>
          <a:custGeom>
            <a:avLst/>
            <a:gdLst>
              <a:gd name="connsiteX0" fmla="*/ 172273 w 1941762"/>
              <a:gd name="connsiteY0" fmla="*/ 369206 h 1619583"/>
              <a:gd name="connsiteX1" fmla="*/ 881053 w 1941762"/>
              <a:gd name="connsiteY1" fmla="*/ 44305 h 1619583"/>
              <a:gd name="connsiteX2" fmla="*/ 1663665 w 1941762"/>
              <a:gd name="connsiteY2" fmla="*/ 103378 h 1619583"/>
              <a:gd name="connsiteX3" fmla="*/ 1929457 w 1941762"/>
              <a:gd name="connsiteY3" fmla="*/ 605498 h 1619583"/>
              <a:gd name="connsiteX4" fmla="*/ 1737496 w 1941762"/>
              <a:gd name="connsiteY4" fmla="*/ 1196227 h 1619583"/>
              <a:gd name="connsiteX5" fmla="*/ 1220677 w 1941762"/>
              <a:gd name="connsiteY5" fmla="*/ 1521129 h 1619583"/>
              <a:gd name="connsiteX6" fmla="*/ 615261 w 1941762"/>
              <a:gd name="connsiteY6" fmla="*/ 1565433 h 1619583"/>
              <a:gd name="connsiteX7" fmla="*/ 98442 w 1941762"/>
              <a:gd name="connsiteY7" fmla="*/ 1196227 h 1619583"/>
              <a:gd name="connsiteX8" fmla="*/ 24611 w 1941762"/>
              <a:gd name="connsiteY8" fmla="*/ 767949 h 1619583"/>
              <a:gd name="connsiteX9" fmla="*/ 172273 w 1941762"/>
              <a:gd name="connsiteY9" fmla="*/ 369206 h 16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1762" h="1619583">
                <a:moveTo>
                  <a:pt x="172273" y="369206"/>
                </a:moveTo>
                <a:cubicBezTo>
                  <a:pt x="315013" y="248599"/>
                  <a:pt x="632488" y="88610"/>
                  <a:pt x="881053" y="44305"/>
                </a:cubicBezTo>
                <a:cubicBezTo>
                  <a:pt x="1129618" y="0"/>
                  <a:pt x="1488931" y="9846"/>
                  <a:pt x="1663665" y="103378"/>
                </a:cubicBezTo>
                <a:cubicBezTo>
                  <a:pt x="1838399" y="196910"/>
                  <a:pt x="1917152" y="423356"/>
                  <a:pt x="1929457" y="605498"/>
                </a:cubicBezTo>
                <a:cubicBezTo>
                  <a:pt x="1941762" y="787640"/>
                  <a:pt x="1855626" y="1043622"/>
                  <a:pt x="1737496" y="1196227"/>
                </a:cubicBezTo>
                <a:cubicBezTo>
                  <a:pt x="1619366" y="1348832"/>
                  <a:pt x="1407716" y="1459595"/>
                  <a:pt x="1220677" y="1521129"/>
                </a:cubicBezTo>
                <a:cubicBezTo>
                  <a:pt x="1033638" y="1582663"/>
                  <a:pt x="802300" y="1619583"/>
                  <a:pt x="615261" y="1565433"/>
                </a:cubicBezTo>
                <a:cubicBezTo>
                  <a:pt x="428222" y="1511283"/>
                  <a:pt x="196884" y="1329141"/>
                  <a:pt x="98442" y="1196227"/>
                </a:cubicBezTo>
                <a:cubicBezTo>
                  <a:pt x="0" y="1063313"/>
                  <a:pt x="9845" y="903324"/>
                  <a:pt x="24611" y="767949"/>
                </a:cubicBezTo>
                <a:cubicBezTo>
                  <a:pt x="39377" y="632574"/>
                  <a:pt x="29533" y="489813"/>
                  <a:pt x="172273" y="369206"/>
                </a:cubicBezTo>
                <a:close/>
              </a:path>
            </a:pathLst>
          </a:custGeom>
          <a:solidFill>
            <a:srgbClr val="3366FF">
              <a:alpha val="25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2179" y="2914731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01302" y="3840696"/>
            <a:ext cx="158737" cy="1587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424601" y="3311573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10800000" flipV="1">
            <a:off x="1339687" y="3047012"/>
            <a:ext cx="5158949" cy="79368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V="1">
            <a:off x="1339687" y="3443854"/>
            <a:ext cx="6217195" cy="3968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1339687" y="3840696"/>
            <a:ext cx="5688072" cy="13228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5331661" y="2060515"/>
            <a:ext cx="3041870" cy="309355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2530213" y="3179292"/>
            <a:ext cx="4497545" cy="7936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3721" y="3311573"/>
            <a:ext cx="6746318" cy="661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10564" y="3972977"/>
            <a:ext cx="6217195" cy="3968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DC5C-8211-4A2B-843A-08317A5581D6}"/>
                  </a:ext>
                </a:extLst>
              </p:cNvPr>
              <p:cNvSpPr txBox="1"/>
              <p:nvPr/>
            </p:nvSpPr>
            <p:spPr>
              <a:xfrm>
                <a:off x="3929257" y="5473157"/>
                <a:ext cx="5245851" cy="1035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DC5C-8211-4A2B-843A-08317A558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257" y="5473157"/>
                <a:ext cx="5245851" cy="1035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7499D7-9033-43C1-9767-AA00B9F2F76E}"/>
                  </a:ext>
                </a:extLst>
              </p:cNvPr>
              <p:cNvSpPr txBox="1"/>
              <p:nvPr/>
            </p:nvSpPr>
            <p:spPr>
              <a:xfrm>
                <a:off x="572458" y="1818117"/>
                <a:ext cx="1337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= 1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7499D7-9033-43C1-9767-AA00B9F2F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58" y="1818117"/>
                <a:ext cx="1337505" cy="461665"/>
              </a:xfrm>
              <a:prstGeom prst="rect">
                <a:avLst/>
              </a:prstGeom>
              <a:blipFill>
                <a:blip r:embed="rId4"/>
                <a:stretch>
                  <a:fillRect l="-137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04C5E-B4C7-4812-976A-79C60784016B}"/>
                  </a:ext>
                </a:extLst>
              </p:cNvPr>
              <p:cNvSpPr txBox="1"/>
              <p:nvPr/>
            </p:nvSpPr>
            <p:spPr>
              <a:xfrm>
                <a:off x="6056224" y="1548971"/>
                <a:ext cx="1337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= 2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04C5E-B4C7-4812-976A-79C607840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224" y="1548971"/>
                <a:ext cx="1337505" cy="461665"/>
              </a:xfrm>
              <a:prstGeom prst="rect">
                <a:avLst/>
              </a:prstGeom>
              <a:blipFill>
                <a:blip r:embed="rId5"/>
                <a:stretch>
                  <a:fillRect l="-136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24926C-0842-4221-B0A1-73A04ACC07CE}"/>
                  </a:ext>
                </a:extLst>
              </p:cNvPr>
              <p:cNvSpPr txBox="1"/>
              <p:nvPr/>
            </p:nvSpPr>
            <p:spPr>
              <a:xfrm>
                <a:off x="9764626" y="430768"/>
                <a:ext cx="13375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/>
                  <a:t> = 3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24926C-0842-4221-B0A1-73A04ACC0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626" y="430768"/>
                <a:ext cx="1337505" cy="400110"/>
              </a:xfrm>
              <a:prstGeom prst="rect">
                <a:avLst/>
              </a:prstGeom>
              <a:blipFill>
                <a:blip r:embed="rId6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1CF3BDA3-6B28-49D5-8A20-EE753EA58B35}"/>
              </a:ext>
            </a:extLst>
          </p:cNvPr>
          <p:cNvSpPr/>
          <p:nvPr/>
        </p:nvSpPr>
        <p:spPr>
          <a:xfrm>
            <a:off x="10384927" y="2982205"/>
            <a:ext cx="158737" cy="15873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15E3143-207A-4705-BBEB-B39BEF9A2859}"/>
              </a:ext>
            </a:extLst>
          </p:cNvPr>
          <p:cNvSpPr/>
          <p:nvPr/>
        </p:nvSpPr>
        <p:spPr>
          <a:xfrm>
            <a:off x="10914050" y="3908170"/>
            <a:ext cx="158737" cy="158737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78087AA-060C-4ED2-B968-35C7FB6B6EDF}"/>
              </a:ext>
            </a:extLst>
          </p:cNvPr>
          <p:cNvSpPr/>
          <p:nvPr/>
        </p:nvSpPr>
        <p:spPr>
          <a:xfrm>
            <a:off x="11337349" y="3379047"/>
            <a:ext cx="158737" cy="15873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E2C51C-AD04-4407-AC18-9DD53C7A477F}"/>
                  </a:ext>
                </a:extLst>
              </p:cNvPr>
              <p:cNvSpPr txBox="1"/>
              <p:nvPr/>
            </p:nvSpPr>
            <p:spPr>
              <a:xfrm>
                <a:off x="9579713" y="1589135"/>
                <a:ext cx="13375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= 3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E2C51C-AD04-4407-AC18-9DD53C7A4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713" y="1589135"/>
                <a:ext cx="1337505" cy="400110"/>
              </a:xfrm>
              <a:prstGeom prst="rect">
                <a:avLst/>
              </a:prstGeom>
              <a:blipFill>
                <a:blip r:embed="rId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672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Essentially, combines cohesion and separation into a single number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cluster of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be average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be avg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:pPr lvl="1"/>
                <a:r>
                  <a:rPr lang="en-US" dirty="0"/>
                  <a:t>Let b be minimum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func>
                          <m:func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𝐦𝐚𝐱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, else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Coefficient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76400"/>
            <a:ext cx="7924800" cy="838200"/>
          </a:xfrm>
        </p:spPr>
        <p:txBody>
          <a:bodyPr/>
          <a:lstStyle/>
          <a:p>
            <a:r>
              <a:rPr lang="en-US" dirty="0"/>
              <a:t>The idea...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38800" y="312420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/>
        </p:nvSpPr>
        <p:spPr>
          <a:xfrm>
            <a:off x="6400800" y="304800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Oval 7"/>
          <p:cNvSpPr/>
          <p:nvPr/>
        </p:nvSpPr>
        <p:spPr>
          <a:xfrm>
            <a:off x="5943600" y="327660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Oval 8"/>
          <p:cNvSpPr/>
          <p:nvPr/>
        </p:nvSpPr>
        <p:spPr>
          <a:xfrm>
            <a:off x="5791200" y="388644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Freeform 9"/>
          <p:cNvSpPr/>
          <p:nvPr/>
        </p:nvSpPr>
        <p:spPr>
          <a:xfrm>
            <a:off x="4916238" y="2876218"/>
            <a:ext cx="1941762" cy="1619583"/>
          </a:xfrm>
          <a:custGeom>
            <a:avLst/>
            <a:gdLst>
              <a:gd name="connsiteX0" fmla="*/ 172273 w 1941762"/>
              <a:gd name="connsiteY0" fmla="*/ 369206 h 1619583"/>
              <a:gd name="connsiteX1" fmla="*/ 881053 w 1941762"/>
              <a:gd name="connsiteY1" fmla="*/ 44305 h 1619583"/>
              <a:gd name="connsiteX2" fmla="*/ 1663665 w 1941762"/>
              <a:gd name="connsiteY2" fmla="*/ 103378 h 1619583"/>
              <a:gd name="connsiteX3" fmla="*/ 1929457 w 1941762"/>
              <a:gd name="connsiteY3" fmla="*/ 605498 h 1619583"/>
              <a:gd name="connsiteX4" fmla="*/ 1737496 w 1941762"/>
              <a:gd name="connsiteY4" fmla="*/ 1196227 h 1619583"/>
              <a:gd name="connsiteX5" fmla="*/ 1220677 w 1941762"/>
              <a:gd name="connsiteY5" fmla="*/ 1521129 h 1619583"/>
              <a:gd name="connsiteX6" fmla="*/ 615261 w 1941762"/>
              <a:gd name="connsiteY6" fmla="*/ 1565433 h 1619583"/>
              <a:gd name="connsiteX7" fmla="*/ 98442 w 1941762"/>
              <a:gd name="connsiteY7" fmla="*/ 1196227 h 1619583"/>
              <a:gd name="connsiteX8" fmla="*/ 24611 w 1941762"/>
              <a:gd name="connsiteY8" fmla="*/ 767949 h 1619583"/>
              <a:gd name="connsiteX9" fmla="*/ 172273 w 1941762"/>
              <a:gd name="connsiteY9" fmla="*/ 369206 h 16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1762" h="1619583">
                <a:moveTo>
                  <a:pt x="172273" y="369206"/>
                </a:moveTo>
                <a:cubicBezTo>
                  <a:pt x="315013" y="248599"/>
                  <a:pt x="632488" y="88610"/>
                  <a:pt x="881053" y="44305"/>
                </a:cubicBezTo>
                <a:cubicBezTo>
                  <a:pt x="1129618" y="0"/>
                  <a:pt x="1488931" y="9846"/>
                  <a:pt x="1663665" y="103378"/>
                </a:cubicBezTo>
                <a:cubicBezTo>
                  <a:pt x="1838399" y="196910"/>
                  <a:pt x="1917152" y="423356"/>
                  <a:pt x="1929457" y="605498"/>
                </a:cubicBezTo>
                <a:cubicBezTo>
                  <a:pt x="1941762" y="787640"/>
                  <a:pt x="1855626" y="1043622"/>
                  <a:pt x="1737496" y="1196227"/>
                </a:cubicBezTo>
                <a:cubicBezTo>
                  <a:pt x="1619366" y="1348832"/>
                  <a:pt x="1407716" y="1459595"/>
                  <a:pt x="1220677" y="1521129"/>
                </a:cubicBezTo>
                <a:cubicBezTo>
                  <a:pt x="1033638" y="1582663"/>
                  <a:pt x="802300" y="1619583"/>
                  <a:pt x="615261" y="1565433"/>
                </a:cubicBezTo>
                <a:cubicBezTo>
                  <a:pt x="428222" y="1511283"/>
                  <a:pt x="196884" y="1329141"/>
                  <a:pt x="98442" y="1196227"/>
                </a:cubicBezTo>
                <a:cubicBezTo>
                  <a:pt x="0" y="1063313"/>
                  <a:pt x="9845" y="903324"/>
                  <a:pt x="24611" y="767949"/>
                </a:cubicBezTo>
                <a:cubicBezTo>
                  <a:pt x="39377" y="632574"/>
                  <a:pt x="29533" y="489813"/>
                  <a:pt x="172273" y="369206"/>
                </a:cubicBezTo>
                <a:close/>
              </a:path>
            </a:pathLst>
          </a:custGeom>
          <a:solidFill>
            <a:srgbClr val="3366FF">
              <a:alpha val="25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Oval 10"/>
          <p:cNvSpPr/>
          <p:nvPr/>
        </p:nvSpPr>
        <p:spPr>
          <a:xfrm>
            <a:off x="9128760" y="308287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Oval 11"/>
          <p:cNvSpPr/>
          <p:nvPr/>
        </p:nvSpPr>
        <p:spPr>
          <a:xfrm>
            <a:off x="9433560" y="361627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Oval 12"/>
          <p:cNvSpPr/>
          <p:nvPr/>
        </p:nvSpPr>
        <p:spPr>
          <a:xfrm>
            <a:off x="9677400" y="331147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" name="Straight Connector 13"/>
          <p:cNvCxnSpPr>
            <a:endCxn id="7" idx="4"/>
          </p:cNvCxnSpPr>
          <p:nvPr/>
        </p:nvCxnSpPr>
        <p:spPr>
          <a:xfrm rot="10800000">
            <a:off x="6446520" y="3139440"/>
            <a:ext cx="2697480" cy="1963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5"/>
          </p:cNvCxnSpPr>
          <p:nvPr/>
        </p:nvCxnSpPr>
        <p:spPr>
          <a:xfrm rot="10800000">
            <a:off x="6478851" y="3126051"/>
            <a:ext cx="3274751" cy="26162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" idx="5"/>
          </p:cNvCxnSpPr>
          <p:nvPr/>
        </p:nvCxnSpPr>
        <p:spPr>
          <a:xfrm rot="10800000">
            <a:off x="6478851" y="3126051"/>
            <a:ext cx="2969951" cy="56642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8471767" y="2485166"/>
            <a:ext cx="1752262" cy="178203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Oval 23"/>
          <p:cNvSpPr/>
          <p:nvPr/>
        </p:nvSpPr>
        <p:spPr>
          <a:xfrm>
            <a:off x="7743593" y="47298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Oval 24"/>
          <p:cNvSpPr/>
          <p:nvPr/>
        </p:nvSpPr>
        <p:spPr>
          <a:xfrm>
            <a:off x="8048393" y="52632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Oval 25"/>
          <p:cNvSpPr/>
          <p:nvPr/>
        </p:nvSpPr>
        <p:spPr>
          <a:xfrm>
            <a:off x="8292233" y="49584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Freeform 27"/>
          <p:cNvSpPr/>
          <p:nvPr/>
        </p:nvSpPr>
        <p:spPr>
          <a:xfrm>
            <a:off x="7345532" y="4300121"/>
            <a:ext cx="1341268" cy="1341448"/>
          </a:xfrm>
          <a:custGeom>
            <a:avLst/>
            <a:gdLst>
              <a:gd name="connsiteX0" fmla="*/ 83675 w 1341268"/>
              <a:gd name="connsiteY0" fmla="*/ 275674 h 1341448"/>
              <a:gd name="connsiteX1" fmla="*/ 511896 w 1341268"/>
              <a:gd name="connsiteY1" fmla="*/ 9845 h 1341448"/>
              <a:gd name="connsiteX2" fmla="*/ 1132079 w 1341268"/>
              <a:gd name="connsiteY2" fmla="*/ 216601 h 1341448"/>
              <a:gd name="connsiteX3" fmla="*/ 1250209 w 1341268"/>
              <a:gd name="connsiteY3" fmla="*/ 1043622 h 1341448"/>
              <a:gd name="connsiteX4" fmla="*/ 585727 w 1341268"/>
              <a:gd name="connsiteY4" fmla="*/ 1324218 h 1341448"/>
              <a:gd name="connsiteX5" fmla="*/ 98441 w 1341268"/>
              <a:gd name="connsiteY5" fmla="*/ 940244 h 1341448"/>
              <a:gd name="connsiteX6" fmla="*/ 9844 w 1341268"/>
              <a:gd name="connsiteY6" fmla="*/ 763025 h 1341448"/>
              <a:gd name="connsiteX7" fmla="*/ 83675 w 1341268"/>
              <a:gd name="connsiteY7" fmla="*/ 275674 h 13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1268" h="1341448">
                <a:moveTo>
                  <a:pt x="83675" y="275674"/>
                </a:moveTo>
                <a:cubicBezTo>
                  <a:pt x="167350" y="150144"/>
                  <a:pt x="337162" y="19690"/>
                  <a:pt x="511896" y="9845"/>
                </a:cubicBezTo>
                <a:cubicBezTo>
                  <a:pt x="686630" y="0"/>
                  <a:pt x="1009027" y="44305"/>
                  <a:pt x="1132079" y="216601"/>
                </a:cubicBezTo>
                <a:cubicBezTo>
                  <a:pt x="1255131" y="388897"/>
                  <a:pt x="1341268" y="859019"/>
                  <a:pt x="1250209" y="1043622"/>
                </a:cubicBezTo>
                <a:cubicBezTo>
                  <a:pt x="1159150" y="1228225"/>
                  <a:pt x="777688" y="1341448"/>
                  <a:pt x="585727" y="1324218"/>
                </a:cubicBezTo>
                <a:cubicBezTo>
                  <a:pt x="393766" y="1306988"/>
                  <a:pt x="194421" y="1033776"/>
                  <a:pt x="98441" y="940244"/>
                </a:cubicBezTo>
                <a:cubicBezTo>
                  <a:pt x="2461" y="846712"/>
                  <a:pt x="12305" y="871325"/>
                  <a:pt x="9844" y="763025"/>
                </a:cubicBezTo>
                <a:cubicBezTo>
                  <a:pt x="7383" y="654725"/>
                  <a:pt x="0" y="401204"/>
                  <a:pt x="83675" y="275674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Connector 29"/>
          <p:cNvCxnSpPr/>
          <p:nvPr/>
        </p:nvCxnSpPr>
        <p:spPr>
          <a:xfrm rot="16200000" flipH="1">
            <a:off x="6324600" y="3276600"/>
            <a:ext cx="16002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6438900" y="3162300"/>
            <a:ext cx="1905000" cy="182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6172200" y="3429000"/>
            <a:ext cx="2209800" cy="1600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5711953" y="3240472"/>
            <a:ext cx="838447" cy="6096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239000" y="2510135"/>
            <a:ext cx="606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avg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6507603" y="4186535"/>
            <a:ext cx="606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avg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621400" y="3707710"/>
                <a:ext cx="1673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/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400" y="3707710"/>
                <a:ext cx="167360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419601" y="2286000"/>
                <a:ext cx="11002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avg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1" y="2286000"/>
                <a:ext cx="1100238" cy="461665"/>
              </a:xfrm>
              <a:prstGeom prst="rect">
                <a:avLst/>
              </a:prstGeom>
              <a:blipFill>
                <a:blip r:embed="rId3"/>
                <a:stretch>
                  <a:fillRect t="-10526" r="-777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>
            <a:off x="5389338" y="2669234"/>
            <a:ext cx="630463" cy="3787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4" idx="1"/>
          </p:cNvCxnSpPr>
          <p:nvPr/>
        </p:nvCxnSpPr>
        <p:spPr>
          <a:xfrm flipH="1" flipV="1">
            <a:off x="7392800" y="2950177"/>
            <a:ext cx="228600" cy="9883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4" idx="1"/>
            <a:endCxn id="43" idx="3"/>
          </p:cNvCxnSpPr>
          <p:nvPr/>
        </p:nvCxnSpPr>
        <p:spPr>
          <a:xfrm flipH="1">
            <a:off x="7114116" y="3938543"/>
            <a:ext cx="507284" cy="478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7" idx="3"/>
            <a:endCxn id="8" idx="7"/>
          </p:cNvCxnSpPr>
          <p:nvPr/>
        </p:nvCxnSpPr>
        <p:spPr>
          <a:xfrm rot="5400000">
            <a:off x="6135949" y="3011749"/>
            <a:ext cx="163942" cy="392542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" idx="3"/>
            <a:endCxn id="6" idx="6"/>
          </p:cNvCxnSpPr>
          <p:nvPr/>
        </p:nvCxnSpPr>
        <p:spPr>
          <a:xfrm rot="5400000">
            <a:off x="6050282" y="2806010"/>
            <a:ext cx="43871" cy="683951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7F9D79-2A0C-4B41-ADF8-3320045C5ACF}"/>
                  </a:ext>
                </a:extLst>
              </p:cNvPr>
              <p:cNvSpPr txBox="1"/>
              <p:nvPr/>
            </p:nvSpPr>
            <p:spPr>
              <a:xfrm>
                <a:off x="5882640" y="2438400"/>
                <a:ext cx="1231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7F9D79-2A0C-4B41-ADF8-3320045C5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640" y="2438400"/>
                <a:ext cx="1231476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3A2-60C4-4EFC-8B87-B1F4BAAF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B759-6109-4A4D-AC78-801B57454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59846-71A8-4371-9E21-97C7075D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447" y="113531"/>
            <a:ext cx="9561103" cy="20621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A6C56C-AE29-47F4-A70C-25C4EE476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463" y="2506662"/>
            <a:ext cx="84870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10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BDE90-52A4-47ED-B95F-BDE30135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9E17-8712-4410-8EFE-321C86213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Silhouette coefficient for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E9ACEA-AE7D-4D02-A4B7-CDA20BF75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74" y="2422355"/>
            <a:ext cx="4419600" cy="41273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454DB8-4064-4684-BE3D-96FCA7AB2936}"/>
              </a:ext>
            </a:extLst>
          </p:cNvPr>
          <p:cNvSpPr/>
          <p:nvPr/>
        </p:nvSpPr>
        <p:spPr>
          <a:xfrm>
            <a:off x="7145434" y="5089639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  <p:pic>
        <p:nvPicPr>
          <p:cNvPr id="8" name="Picture 7" descr="A picture containing room&#10;&#10;Description automatically generated">
            <a:extLst>
              <a:ext uri="{FF2B5EF4-FFF2-40B4-BE49-F238E27FC236}">
                <a16:creationId xmlns:a16="http://schemas.microsoft.com/office/drawing/2014/main" id="{20A72DCC-C43E-45A7-BB0C-734EC379D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434" y="2559941"/>
            <a:ext cx="1536686" cy="88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65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2605-CC04-4D2A-AF76-A33885A2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5F611-AE36-4528-A462-C1C81E24F3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Using </a:t>
                </a:r>
                <a:r>
                  <a:rPr lang="en-US" dirty="0" err="1"/>
                  <a:t>Scikit</a:t>
                </a:r>
                <a:r>
                  <a:rPr lang="en-US" dirty="0"/>
                  <a:t> learn, find the Silhouette coefficient for of the dataset in the previous homework assignment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 3,4,5,6</m:t>
                    </m:r>
                  </m:oMath>
                </a14:m>
                <a:r>
                  <a:rPr lang="en-US" dirty="0"/>
                  <a:t>. Plot the </a:t>
                </a:r>
                <a:r>
                  <a:rPr lang="en-US" dirty="0" err="1"/>
                  <a:t>Silhoute</a:t>
                </a:r>
                <a:r>
                  <a:rPr lang="en-US" dirty="0"/>
                  <a:t> coefficient as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5F611-AE36-4528-A462-C1C81E24F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99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Content Placeholder 3">
            <a:extLst>
              <a:ext uri="{FF2B5EF4-FFF2-40B4-BE49-F238E27FC236}">
                <a16:creationId xmlns:a16="http://schemas.microsoft.com/office/drawing/2014/main" id="{EBF42CF4-5A64-4BBF-8E32-44F0F333F2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3257" t="31472" r="60845" b="8003"/>
          <a:stretch/>
        </p:blipFill>
        <p:spPr>
          <a:xfrm>
            <a:off x="5380888" y="1243351"/>
            <a:ext cx="2502878" cy="2299582"/>
          </a:xfrm>
          <a:prstGeom prst="rect">
            <a:avLst/>
          </a:prstGeom>
        </p:spPr>
      </p:pic>
      <p:pic>
        <p:nvPicPr>
          <p:cNvPr id="1028" name="Picture 4" descr="Image result for dimensionality reduction">
            <a:extLst>
              <a:ext uri="{FF2B5EF4-FFF2-40B4-BE49-F238E27FC236}">
                <a16:creationId xmlns:a16="http://schemas.microsoft.com/office/drawing/2014/main" id="{B63EFF24-6DE7-4544-8875-58FF4752B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3725814"/>
            <a:ext cx="52959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EB814-67AD-421B-8DFC-C1D6D5BC0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AC0B-17FD-4B23-A3E8-5091C22D2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K-means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DBSCAN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Hierarchical Cluster Analysis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Visualization and dimensionality reduction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Principal Component Analysis (PCA)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Locally-Linear Embedding (LLE)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t-distributed Stochastic Neighbor Embedding (t-SNE)</a:t>
            </a:r>
          </a:p>
        </p:txBody>
      </p:sp>
      <p:pic>
        <p:nvPicPr>
          <p:cNvPr id="33" name="Content Placeholder 3">
            <a:extLst>
              <a:ext uri="{FF2B5EF4-FFF2-40B4-BE49-F238E27FC236}">
                <a16:creationId xmlns:a16="http://schemas.microsoft.com/office/drawing/2014/main" id="{7CFC7400-9B2C-47B9-B75A-CF73E0134E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58643" t="31472" r="3929" b="8003"/>
          <a:stretch/>
        </p:blipFill>
        <p:spPr>
          <a:xfrm>
            <a:off x="9579512" y="1243351"/>
            <a:ext cx="2609557" cy="229958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0CEAA53C-9766-433F-8171-C941CC421918}"/>
              </a:ext>
            </a:extLst>
          </p:cNvPr>
          <p:cNvSpPr/>
          <p:nvPr/>
        </p:nvSpPr>
        <p:spPr>
          <a:xfrm>
            <a:off x="7883766" y="1962040"/>
            <a:ext cx="1634784" cy="813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20469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CC03-F283-4110-B19C-1A49B170E0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08A2D-7278-4916-8035-6681D03D5C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2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EA28-99BC-4563-97ED-4C43ECCB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A89298-4208-4538-9C42-AEC9354393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Assumptions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–clusters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instances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⋃⋯⋃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={1, 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Requirements</a:t>
                </a:r>
              </a:p>
              <a:p>
                <a:pPr marL="0" indent="0">
                  <a:buNone/>
                </a:pPr>
                <a:r>
                  <a:rPr lang="en-US" dirty="0"/>
                  <a:t>Similarity or Dissimilarity (Distance) measure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A89298-4208-4538-9C42-AEC9354393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5736FB-257E-4B19-8989-D7BB3AB381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3257" t="31472" r="60845" b="8003"/>
          <a:stretch/>
        </p:blipFill>
        <p:spPr>
          <a:xfrm>
            <a:off x="4705638" y="877591"/>
            <a:ext cx="2502878" cy="2299582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E1A9346-98FF-4BBF-A5F4-55059B8B80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58643" t="31472" r="3929" b="8003"/>
          <a:stretch/>
        </p:blipFill>
        <p:spPr>
          <a:xfrm>
            <a:off x="8904262" y="877591"/>
            <a:ext cx="2609557" cy="22995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3C902EBE-66EA-4501-9E7C-7F8896D974B9}"/>
                  </a:ext>
                </a:extLst>
              </p:cNvPr>
              <p:cNvSpPr/>
              <p:nvPr/>
            </p:nvSpPr>
            <p:spPr>
              <a:xfrm>
                <a:off x="7208516" y="1596280"/>
                <a:ext cx="1634784" cy="81367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-means</a:t>
                </a:r>
              </a:p>
            </p:txBody>
          </p:sp>
        </mc:Choice>
        <mc:Fallback xmlns="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3C902EBE-66EA-4501-9E7C-7F8896D97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516" y="1596280"/>
                <a:ext cx="1634784" cy="813679"/>
              </a:xfrm>
              <a:prstGeom prst="rightArrow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8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04F866-B298-4411-9F8B-27652341F2EC}"/>
                  </a:ext>
                </a:extLst>
              </p:cNvPr>
              <p:cNvSpPr txBox="1"/>
              <p:nvPr/>
            </p:nvSpPr>
            <p:spPr>
              <a:xfrm>
                <a:off x="7205212" y="6192339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04F866-B298-4411-9F8B-27652341F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212" y="6192339"/>
                <a:ext cx="73152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2FBF31-707F-4429-95E5-F4B3FAC81815}"/>
                  </a:ext>
                </a:extLst>
              </p:cNvPr>
              <p:cNvSpPr txBox="1"/>
              <p:nvPr/>
            </p:nvSpPr>
            <p:spPr>
              <a:xfrm>
                <a:off x="8342350" y="5715298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2FBF31-707F-4429-95E5-F4B3FAC81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50" y="5715298"/>
                <a:ext cx="73152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74C298-6F6C-4E20-BC97-E3FF9BDCDFBB}"/>
                  </a:ext>
                </a:extLst>
              </p:cNvPr>
              <p:cNvSpPr txBox="1"/>
              <p:nvPr/>
            </p:nvSpPr>
            <p:spPr>
              <a:xfrm>
                <a:off x="10309483" y="6283779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74C298-6F6C-4E20-BC97-E3FF9BDCD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9483" y="6283779"/>
                <a:ext cx="73152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471A3DF-BDF0-4CFD-B6DE-8C96A86C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vs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1EFA3F-D4B4-4F8C-ACA7-946C292D88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similarity</a:t>
                </a:r>
                <a:r>
                  <a:rPr lang="en-US" dirty="0"/>
                  <a:t> between two objects is a numeral measure of the degree to which the two objects are alike. Consequently, similarities are higher for pairs of objects that are more alike. Similarities are usually non-negative and are often between 0 (no similarity) and 1(complete similarity).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dissimilarity</a:t>
                </a:r>
                <a:r>
                  <a:rPr lang="en-US" dirty="0"/>
                  <a:t> between two objects is the numerical measure of the degree to which the two objects are different. Dissimilarity is lower for more similar pairs of objects.</a:t>
                </a:r>
              </a:p>
              <a:p>
                <a:r>
                  <a:rPr lang="en-US" dirty="0"/>
                  <a:t>Frequently, the term </a:t>
                </a:r>
                <a:r>
                  <a:rPr lang="en-US" b="1" dirty="0"/>
                  <a:t>distance</a:t>
                </a:r>
                <a:r>
                  <a:rPr lang="en-US" dirty="0"/>
                  <a:t> is used as a synonym for dissimilarity. Dissimilarities sometimes fall in the interval [0,1], but it is also common for them to range from 0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1EFA3F-D4B4-4F8C-ACA7-946C292D88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8CEEB26-7FBC-46D3-8C58-648253CEA8B1}"/>
              </a:ext>
            </a:extLst>
          </p:cNvPr>
          <p:cNvSpPr>
            <a:spLocks noChangeAspect="1"/>
          </p:cNvSpPr>
          <p:nvPr/>
        </p:nvSpPr>
        <p:spPr>
          <a:xfrm>
            <a:off x="7753852" y="6309995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4FA8AC-8924-489D-8213-499FD223E303}"/>
              </a:ext>
            </a:extLst>
          </p:cNvPr>
          <p:cNvSpPr>
            <a:spLocks noChangeAspect="1"/>
          </p:cNvSpPr>
          <p:nvPr/>
        </p:nvSpPr>
        <p:spPr>
          <a:xfrm>
            <a:off x="8342350" y="5941891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C0E613-B3AA-4BEE-8820-332139A406D9}"/>
              </a:ext>
            </a:extLst>
          </p:cNvPr>
          <p:cNvSpPr>
            <a:spLocks noChangeAspect="1"/>
          </p:cNvSpPr>
          <p:nvPr/>
        </p:nvSpPr>
        <p:spPr>
          <a:xfrm>
            <a:off x="10309483" y="6423172"/>
            <a:ext cx="182880" cy="1828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76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266F0B-80B1-4D12-9719-33C66140F9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266F0B-80B1-4D12-9719-33C66140F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5F7DF-BCDB-4764-9A42-A871AA735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4F5C6-4C24-4593-A09A-F99BA2151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281" y="1825625"/>
            <a:ext cx="5323438" cy="5051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1987CA-7356-4133-8618-74D4BFEB12CD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41641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E9C55F-E3F9-4107-8AD4-994F5494286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E9C55F-E3F9-4107-8AD4-994F54942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6F132E8-297A-40C3-AC24-D970C84DD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175" y="1697525"/>
            <a:ext cx="5359651" cy="5160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5F7B44-AA0B-4AB5-849D-1C6F4597990D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B8E1F2-3A41-4357-94F5-17FFD544C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1400</Words>
  <Application>Microsoft Office PowerPoint</Application>
  <PresentationFormat>Widescreen</PresentationFormat>
  <Paragraphs>263</Paragraphs>
  <Slides>35</Slides>
  <Notes>11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Comic Sans MS</vt:lpstr>
      <vt:lpstr>Consolas</vt:lpstr>
      <vt:lpstr>Courier New</vt:lpstr>
      <vt:lpstr>Times New Roman</vt:lpstr>
      <vt:lpstr>Office Theme</vt:lpstr>
      <vt:lpstr>Supervised vs Unsupervised Learning</vt:lpstr>
      <vt:lpstr>Type of problems, data types</vt:lpstr>
      <vt:lpstr>Supervised Vs Unsupervised learning</vt:lpstr>
      <vt:lpstr>Unsupervised learning</vt:lpstr>
      <vt:lpstr>K-means</vt:lpstr>
      <vt:lpstr>K-means</vt:lpstr>
      <vt:lpstr>Similarity vs Dissimilarity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Exercise</vt:lpstr>
      <vt:lpstr>Homework assignment</vt:lpstr>
      <vt:lpstr>Choosing K. Silhouette coefficient/score</vt:lpstr>
      <vt:lpstr>Choosing K. Silhouette coefficient/score</vt:lpstr>
      <vt:lpstr>Distortion</vt:lpstr>
      <vt:lpstr>Distortion</vt:lpstr>
      <vt:lpstr>Distortion</vt:lpstr>
      <vt:lpstr>How to Minimize Distortion?</vt:lpstr>
      <vt:lpstr>Cohesion and Separation</vt:lpstr>
      <vt:lpstr>Notation</vt:lpstr>
      <vt:lpstr>Cohesion (intra-cluster)</vt:lpstr>
      <vt:lpstr>Separation (inter-cluster)</vt:lpstr>
      <vt:lpstr>Separation (inter-cluster)</vt:lpstr>
      <vt:lpstr>Separation (inter-cluster)</vt:lpstr>
      <vt:lpstr>Silhouette Coefficient</vt:lpstr>
      <vt:lpstr>Silhouette Coefficient</vt:lpstr>
      <vt:lpstr>PowerPoint Presentation</vt:lpstr>
      <vt:lpstr>PowerPoint Presentation</vt:lpstr>
      <vt:lpstr>Homework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</dc:title>
  <dc:creator>Francisco Mendoza Torres</dc:creator>
  <cp:lastModifiedBy>Francisco Mendoza Torres</cp:lastModifiedBy>
  <cp:revision>46</cp:revision>
  <dcterms:created xsi:type="dcterms:W3CDTF">2020-03-24T08:19:36Z</dcterms:created>
  <dcterms:modified xsi:type="dcterms:W3CDTF">2020-03-26T15:56:13Z</dcterms:modified>
</cp:coreProperties>
</file>