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79" r:id="rId18"/>
    <p:sldId id="278" r:id="rId19"/>
    <p:sldId id="282" r:id="rId20"/>
    <p:sldId id="272" r:id="rId21"/>
    <p:sldId id="283" r:id="rId22"/>
    <p:sldId id="284" r:id="rId23"/>
    <p:sldId id="258" r:id="rId24"/>
    <p:sldId id="261" r:id="rId25"/>
    <p:sldId id="262" r:id="rId26"/>
    <p:sldId id="257" r:id="rId27"/>
    <p:sldId id="269" r:id="rId28"/>
    <p:sldId id="259" r:id="rId29"/>
    <p:sldId id="260" r:id="rId30"/>
    <p:sldId id="263" r:id="rId31"/>
    <p:sldId id="265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17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9/an-end-to-end-guide-to-understand-the-math-behind-xgboost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tweb.stanford.edu/~jhf/ftp/trebst.pdf" TargetMode="External"/><Relationship Id="rId4" Type="http://schemas.openxmlformats.org/officeDocument/2006/relationships/hyperlink" Target="http://www.ccs.neu.edu/home/vip/teach/MLcourse/4_boosting/slides/gradient_boosting.pdf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9/an-end-to-end-guide-to-understand-the-math-behind-xgboost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kaggle.com/c/LANL-Earthquake-Prediction/discussion/89909" TargetMode="External"/><Relationship Id="rId4" Type="http://schemas.openxmlformats.org/officeDocument/2006/relationships/hyperlink" Target="https://machinelearningmastery.com/gentle-introduction-xgboost-applied-machine-learning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https://machinelearningmastery.com/gentle-introduction-xgboost-applied-machine-learning/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https://www.kaggle.com/c/LANL-Earthquake-Prediction/discussion/89909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2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cikit-learn.org/stable/modules/generated/sklearn.ensemble.BaggingRegressor.html" TargetMode="External"/><Relationship Id="rId4" Type="http://schemas.openxmlformats.org/officeDocument/2006/relationships/hyperlink" Target="https://scikit-learn.org/stable/modules/generated/sklearn.ensemble.BaggingClassifier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d.org/kdd2016/papers/files/rfp0697-chenAemb.pdf" TargetMode="External"/><Relationship Id="rId7" Type="http://schemas.openxmlformats.org/officeDocument/2006/relationships/hyperlink" Target="https://xgboost.readthedocs.io/en/latest/tutorials/mode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xgboost.ai/" TargetMode="External"/><Relationship Id="rId5" Type="http://schemas.openxmlformats.org/officeDocument/2006/relationships/hyperlink" Target="https://catboost.ai/" TargetMode="External"/><Relationship Id="rId4" Type="http://schemas.openxmlformats.org/officeDocument/2006/relationships/hyperlink" Target="https://github.com/Microsoft/LightGB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g9c66TUylZ4" TargetMode="External"/><Relationship Id="rId4" Type="http://schemas.openxmlformats.org/officeDocument/2006/relationships/hyperlink" Target="https://www.youtube.com/watch?v=Zi-0rlM4RD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bookdown.org/content/2031/arboles-de-decision-parte-i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Gradient_Boosting_Simple.ipynb" TargetMode="External"/><Relationship Id="rId2" Type="http://schemas.openxmlformats.org/officeDocument/2006/relationships/hyperlink" Target="https://github.com/GeostatsGuy/PythonNumericalDemos/blob/master/SubsurfaceDataAnalytics_Gradient_Boosting.ipyn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GeostatsGuy/PythonNumericalDemos/blob/master/SubsurfaceDataAnalytics_DecisionTree.ipynb" TargetMode="External"/><Relationship Id="rId4" Type="http://schemas.openxmlformats.org/officeDocument/2006/relationships/hyperlink" Target="https://github.com/GeostatsGuy/PythonNumericalDemos/blob/master/DT_Demo.ipynb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7" y="2186828"/>
            <a:ext cx="5495067" cy="4104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508721" y="2236774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2236774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6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508721" y="3292317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it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3292317"/>
                <a:ext cx="5282479" cy="830997"/>
              </a:xfrm>
              <a:prstGeom prst="rect">
                <a:avLst/>
              </a:prstGeom>
              <a:blipFill>
                <a:blip r:embed="rId7"/>
                <a:stretch>
                  <a:fillRect l="-173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4FD0DB-66DA-4399-AC91-408DED002AEB}"/>
                  </a:ext>
                </a:extLst>
              </p:cNvPr>
              <p:cNvSpPr txBox="1"/>
              <p:nvPr/>
            </p:nvSpPr>
            <p:spPr>
              <a:xfrm>
                <a:off x="508721" y="4440713"/>
                <a:ext cx="46599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only 2 classes, consider the following 2 cases</a:t>
                </a: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4FD0DB-66DA-4399-AC91-408DED00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4440713"/>
                <a:ext cx="4659938" cy="1569660"/>
              </a:xfrm>
              <a:prstGeom prst="rect">
                <a:avLst/>
              </a:prstGeom>
              <a:blipFill>
                <a:blip r:embed="rId8"/>
                <a:stretch>
                  <a:fillRect l="-1961" t="-310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3FD764F-1FB7-446C-B9F2-FA62791E2EBE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5A9FB-7F23-4465-9349-9DF7021F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(Sampling with replacement)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49FAF7-973B-427E-961D-AC4112D351A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49FAF7-973B-427E-961D-AC4112D3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3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https://scikit-learn.org/stable/modules/generated/sklearn.ensemble.BaggingRegressor.html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(Sampling with replacement)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1203158" y="2149642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D72DC-BE6B-449F-B0CC-3D30A1D13D60}"/>
              </a:ext>
            </a:extLst>
          </p:cNvPr>
          <p:cNvSpPr txBox="1"/>
          <p:nvPr/>
        </p:nvSpPr>
        <p:spPr>
          <a:xfrm>
            <a:off x="1604210" y="3429000"/>
            <a:ext cx="583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Classification:</a:t>
            </a:r>
          </a:p>
          <a:p>
            <a:r>
              <a:rPr lang="en-US" sz="2400" dirty="0"/>
              <a:t>- Majority vote</a:t>
            </a:r>
          </a:p>
        </p:txBody>
      </p:sp>
    </p:spTree>
    <p:extLst>
      <p:ext uri="{BB962C8B-B14F-4D97-AF65-F5344CB8AC3E}">
        <p14:creationId xmlns:p14="http://schemas.microsoft.com/office/powerpoint/2010/main" val="20373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1203158" y="2390274"/>
            <a:ext cx="179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  <a:p>
            <a:r>
              <a:rPr lang="en-US" sz="2400" dirty="0"/>
              <a:t>Fewer splits (stumps)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6242611" y="6123543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22BE-7A8E-4CC1-B928-C37AB373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D5B28-EB44-497F-9857-28298550FA78}"/>
              </a:ext>
            </a:extLst>
          </p:cNvPr>
          <p:cNvSpPr/>
          <p:nvPr/>
        </p:nvSpPr>
        <p:spPr>
          <a:xfrm>
            <a:off x="3846095" y="4503290"/>
            <a:ext cx="8069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https://www.kdd.org/kdd2016/papers/files/rfp0697-chenAemb.pdf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23C4D-5E5C-4918-A2A2-A0478E5CD631}"/>
              </a:ext>
            </a:extLst>
          </p:cNvPr>
          <p:cNvSpPr txBox="1"/>
          <p:nvPr/>
        </p:nvSpPr>
        <p:spPr>
          <a:xfrm>
            <a:off x="5390148" y="5530348"/>
            <a:ext cx="580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https://github.com/Microsoft/LightGBM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https://catboost.ai/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7CBB6-7B18-4E09-AD04-DCBAB98FFB57}"/>
              </a:ext>
            </a:extLst>
          </p:cNvPr>
          <p:cNvSpPr/>
          <p:nvPr/>
        </p:nvSpPr>
        <p:spPr>
          <a:xfrm>
            <a:off x="5117751" y="3845564"/>
            <a:ext cx="1956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https://xgboost.ai/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28B9-46A9-491B-9E71-57943C7CD0DF}"/>
              </a:ext>
            </a:extLst>
          </p:cNvPr>
          <p:cNvSpPr/>
          <p:nvPr/>
        </p:nvSpPr>
        <p:spPr>
          <a:xfrm>
            <a:off x="3777916" y="2818506"/>
            <a:ext cx="608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https://xgboost.readthedocs.io/en/latest/tutorials/model.html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AA8-DAA7-45EE-9E26-716F4B44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6D09-BA92-4A78-A4FE-6616A938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Regression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Classification</a:t>
                </a:r>
              </a:p>
              <a:p>
                <a:r>
                  <a:rPr lang="en-US" dirty="0"/>
                  <a:t>Size of shoes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classify individuals' sex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Male or Female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6D09-BA92-4A78-A4FE-6616A938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03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620159-901F-4A2C-B2C7-3182BF1C90E5}"/>
              </a:ext>
            </a:extLst>
          </p:cNvPr>
          <p:cNvSpPr/>
          <p:nvPr/>
        </p:nvSpPr>
        <p:spPr>
          <a:xfrm>
            <a:off x="703026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67253-95A8-4632-84F1-89B2AB28057E}"/>
              </a:ext>
            </a:extLst>
          </p:cNvPr>
          <p:cNvSpPr/>
          <p:nvPr/>
        </p:nvSpPr>
        <p:spPr>
          <a:xfrm>
            <a:off x="7899806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5DEE1-211A-47E6-BEB0-304388D8A584}"/>
              </a:ext>
            </a:extLst>
          </p:cNvPr>
          <p:cNvSpPr/>
          <p:nvPr/>
        </p:nvSpPr>
        <p:spPr>
          <a:xfrm>
            <a:off x="8619484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B82E0-8882-49B8-B839-FE44D5C24D56}"/>
              </a:ext>
            </a:extLst>
          </p:cNvPr>
          <p:cNvSpPr/>
          <p:nvPr/>
        </p:nvSpPr>
        <p:spPr>
          <a:xfrm>
            <a:off x="9339162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75573-818A-4D3C-B8D7-4F81ABB325C2}"/>
              </a:ext>
            </a:extLst>
          </p:cNvPr>
          <p:cNvSpPr/>
          <p:nvPr/>
        </p:nvSpPr>
        <p:spPr>
          <a:xfrm>
            <a:off x="10058840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7B70A-9036-43A1-A56E-F7844C9FD615}"/>
              </a:ext>
            </a:extLst>
          </p:cNvPr>
          <p:cNvSpPr/>
          <p:nvPr/>
        </p:nvSpPr>
        <p:spPr>
          <a:xfrm>
            <a:off x="10778520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CB488-020D-4A3A-82F0-C2F28F1DC599}"/>
              </a:ext>
            </a:extLst>
          </p:cNvPr>
          <p:cNvSpPr/>
          <p:nvPr/>
        </p:nvSpPr>
        <p:spPr>
          <a:xfrm>
            <a:off x="1422704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678A2-8E46-48F4-ACFC-4AC181B31AAD}"/>
              </a:ext>
            </a:extLst>
          </p:cNvPr>
          <p:cNvSpPr/>
          <p:nvPr/>
        </p:nvSpPr>
        <p:spPr>
          <a:xfrm>
            <a:off x="2142382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18B74-5B6F-4D10-A73D-8AE9A0771FF6}"/>
              </a:ext>
            </a:extLst>
          </p:cNvPr>
          <p:cNvSpPr/>
          <p:nvPr/>
        </p:nvSpPr>
        <p:spPr>
          <a:xfrm>
            <a:off x="2862060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08C1FC-D305-48A4-A51B-613533A95478}"/>
              </a:ext>
            </a:extLst>
          </p:cNvPr>
          <p:cNvSpPr/>
          <p:nvPr/>
        </p:nvSpPr>
        <p:spPr>
          <a:xfrm>
            <a:off x="3581738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C9497-0387-4FE9-AA8A-EB17E6E47F4E}"/>
              </a:ext>
            </a:extLst>
          </p:cNvPr>
          <p:cNvSpPr/>
          <p:nvPr/>
        </p:nvSpPr>
        <p:spPr>
          <a:xfrm>
            <a:off x="4301416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C5CAA-4632-4B3E-9972-8BE084269FAC}"/>
              </a:ext>
            </a:extLst>
          </p:cNvPr>
          <p:cNvSpPr/>
          <p:nvPr/>
        </p:nvSpPr>
        <p:spPr>
          <a:xfrm>
            <a:off x="5021094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46ED0-A881-4A3E-9CAA-971C7EE1F5A3}"/>
              </a:ext>
            </a:extLst>
          </p:cNvPr>
          <p:cNvSpPr/>
          <p:nvPr/>
        </p:nvSpPr>
        <p:spPr>
          <a:xfrm>
            <a:off x="5740772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2AB09-AEEC-49BC-BFC2-76F9355DAD92}"/>
              </a:ext>
            </a:extLst>
          </p:cNvPr>
          <p:cNvSpPr/>
          <p:nvPr/>
        </p:nvSpPr>
        <p:spPr>
          <a:xfrm>
            <a:off x="6460450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FCC1A-5F83-4E6C-BFE6-D1D5CA2B670D}"/>
              </a:ext>
            </a:extLst>
          </p:cNvPr>
          <p:cNvSpPr/>
          <p:nvPr/>
        </p:nvSpPr>
        <p:spPr>
          <a:xfrm>
            <a:off x="7180128" y="3637866"/>
            <a:ext cx="393896" cy="3938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913F3-5A71-4DFF-9E5F-E4799F57618E}"/>
              </a:ext>
            </a:extLst>
          </p:cNvPr>
          <p:cNvSpPr txBox="1"/>
          <p:nvPr/>
        </p:nvSpPr>
        <p:spPr>
          <a:xfrm>
            <a:off x="6553200" y="6288505"/>
            <a:ext cx="54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 err="1"/>
              <a:t>Aurelien</a:t>
            </a:r>
            <a:r>
              <a:rPr lang="en-US" dirty="0"/>
              <a:t>, 2019, </a:t>
            </a:r>
            <a:r>
              <a:rPr lang="en-US" dirty="0" err="1"/>
              <a:t>ch.</a:t>
            </a:r>
            <a:r>
              <a:rPr lang="en-US" dirty="0"/>
              <a:t> 2, Testing and Validating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464DDE6-BA93-482E-8EE5-8A949E83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validating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63A61-0D05-45A2-8AF7-BFD4381D66EB}"/>
              </a:ext>
            </a:extLst>
          </p:cNvPr>
          <p:cNvSpPr txBox="1"/>
          <p:nvPr/>
        </p:nvSpPr>
        <p:spPr>
          <a:xfrm>
            <a:off x="2942492" y="3035468"/>
            <a:ext cx="206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357D5-9F3A-4757-AE40-B685E2AB5A6D}"/>
              </a:ext>
            </a:extLst>
          </p:cNvPr>
          <p:cNvSpPr txBox="1"/>
          <p:nvPr/>
        </p:nvSpPr>
        <p:spPr>
          <a:xfrm>
            <a:off x="8712236" y="3059668"/>
            <a:ext cx="206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89973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733E-98F8-44E3-893E-85E6A56E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validating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4225C-AE6E-4313-9074-6C0EE7F9033E}"/>
              </a:ext>
            </a:extLst>
          </p:cNvPr>
          <p:cNvSpPr/>
          <p:nvPr/>
        </p:nvSpPr>
        <p:spPr>
          <a:xfrm>
            <a:off x="703026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CF588-585B-421D-8048-35270B4DE3BF}"/>
              </a:ext>
            </a:extLst>
          </p:cNvPr>
          <p:cNvSpPr/>
          <p:nvPr/>
        </p:nvSpPr>
        <p:spPr>
          <a:xfrm>
            <a:off x="7899806" y="3637866"/>
            <a:ext cx="393896" cy="393896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75642-AD62-48EB-8496-30F4304CD04E}"/>
              </a:ext>
            </a:extLst>
          </p:cNvPr>
          <p:cNvSpPr/>
          <p:nvPr/>
        </p:nvSpPr>
        <p:spPr>
          <a:xfrm>
            <a:off x="8619484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C0892-F933-40DA-A3D7-FFDB6DE55D50}"/>
              </a:ext>
            </a:extLst>
          </p:cNvPr>
          <p:cNvSpPr/>
          <p:nvPr/>
        </p:nvSpPr>
        <p:spPr>
          <a:xfrm>
            <a:off x="9339162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77179-05D8-42AF-8BA3-065E4EC9F6E9}"/>
              </a:ext>
            </a:extLst>
          </p:cNvPr>
          <p:cNvSpPr/>
          <p:nvPr/>
        </p:nvSpPr>
        <p:spPr>
          <a:xfrm>
            <a:off x="10058840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5746FF-A2FC-4B7D-9738-5C91379C0F43}"/>
              </a:ext>
            </a:extLst>
          </p:cNvPr>
          <p:cNvSpPr/>
          <p:nvPr/>
        </p:nvSpPr>
        <p:spPr>
          <a:xfrm>
            <a:off x="10778520" y="363786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2A7B8-AC72-4A89-B668-91F9B5B613A3}"/>
              </a:ext>
            </a:extLst>
          </p:cNvPr>
          <p:cNvSpPr/>
          <p:nvPr/>
        </p:nvSpPr>
        <p:spPr>
          <a:xfrm>
            <a:off x="1422704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1D40A-D0C5-4B21-AB01-43AF97927F50}"/>
              </a:ext>
            </a:extLst>
          </p:cNvPr>
          <p:cNvSpPr/>
          <p:nvPr/>
        </p:nvSpPr>
        <p:spPr>
          <a:xfrm>
            <a:off x="2142382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9EE49-EFBC-42B0-871F-12DCA7622B65}"/>
              </a:ext>
            </a:extLst>
          </p:cNvPr>
          <p:cNvSpPr/>
          <p:nvPr/>
        </p:nvSpPr>
        <p:spPr>
          <a:xfrm>
            <a:off x="2862060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31D41-3C04-4881-BFF3-FF60ABCD2CFE}"/>
              </a:ext>
            </a:extLst>
          </p:cNvPr>
          <p:cNvSpPr/>
          <p:nvPr/>
        </p:nvSpPr>
        <p:spPr>
          <a:xfrm>
            <a:off x="3581738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06E2C-7AB1-4CF4-B2F3-CA448C145E6A}"/>
              </a:ext>
            </a:extLst>
          </p:cNvPr>
          <p:cNvSpPr/>
          <p:nvPr/>
        </p:nvSpPr>
        <p:spPr>
          <a:xfrm>
            <a:off x="4301416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D6625-F68B-4D14-B6E8-41EAD93A53F6}"/>
              </a:ext>
            </a:extLst>
          </p:cNvPr>
          <p:cNvSpPr/>
          <p:nvPr/>
        </p:nvSpPr>
        <p:spPr>
          <a:xfrm>
            <a:off x="5021094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7EF66-C99C-4BDB-9FED-66FB8019FCB4}"/>
              </a:ext>
            </a:extLst>
          </p:cNvPr>
          <p:cNvSpPr/>
          <p:nvPr/>
        </p:nvSpPr>
        <p:spPr>
          <a:xfrm>
            <a:off x="5740772" y="3637866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87A86D-B6B6-4813-ADEA-1ED3299D6472}"/>
              </a:ext>
            </a:extLst>
          </p:cNvPr>
          <p:cNvSpPr/>
          <p:nvPr/>
        </p:nvSpPr>
        <p:spPr>
          <a:xfrm>
            <a:off x="6460450" y="3637866"/>
            <a:ext cx="393896" cy="393896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9187F-0011-439E-B2E0-21C343B9120E}"/>
              </a:ext>
            </a:extLst>
          </p:cNvPr>
          <p:cNvSpPr/>
          <p:nvPr/>
        </p:nvSpPr>
        <p:spPr>
          <a:xfrm>
            <a:off x="7180128" y="3637866"/>
            <a:ext cx="393896" cy="393896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54FBB-1411-447D-92D3-4E6D260841B3}"/>
              </a:ext>
            </a:extLst>
          </p:cNvPr>
          <p:cNvSpPr txBox="1"/>
          <p:nvPr/>
        </p:nvSpPr>
        <p:spPr>
          <a:xfrm>
            <a:off x="6553200" y="6288505"/>
            <a:ext cx="54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 err="1"/>
              <a:t>Aurelien</a:t>
            </a:r>
            <a:r>
              <a:rPr lang="en-US" dirty="0"/>
              <a:t>, 2019, </a:t>
            </a:r>
            <a:r>
              <a:rPr lang="en-US" dirty="0" err="1"/>
              <a:t>ch.</a:t>
            </a:r>
            <a:r>
              <a:rPr lang="en-US" dirty="0"/>
              <a:t> 2, Testing and Validating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4E621-891D-4865-97C8-225B118EECBE}"/>
              </a:ext>
            </a:extLst>
          </p:cNvPr>
          <p:cNvSpPr/>
          <p:nvPr/>
        </p:nvSpPr>
        <p:spPr>
          <a:xfrm>
            <a:off x="6039497" y="5542111"/>
            <a:ext cx="393896" cy="39389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AD304-672F-4334-B5E4-60172C1C5069}"/>
              </a:ext>
            </a:extLst>
          </p:cNvPr>
          <p:cNvSpPr txBox="1"/>
          <p:nvPr/>
        </p:nvSpPr>
        <p:spPr>
          <a:xfrm>
            <a:off x="6553200" y="5542111"/>
            <a:ext cx="206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1187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A9A63D-83FA-4ECE-B6E9-57F5B1EB0CE8}"/>
              </a:ext>
            </a:extLst>
          </p:cNvPr>
          <p:cNvSpPr/>
          <p:nvPr/>
        </p:nvSpPr>
        <p:spPr>
          <a:xfrm>
            <a:off x="5439510" y="1590052"/>
            <a:ext cx="4190419" cy="426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F8698-2C37-462B-89A4-B782A91B82FE}"/>
              </a:ext>
            </a:extLst>
          </p:cNvPr>
          <p:cNvSpPr/>
          <p:nvPr/>
        </p:nvSpPr>
        <p:spPr>
          <a:xfrm>
            <a:off x="1219200" y="1590052"/>
            <a:ext cx="4190419" cy="4260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7B438-EB8A-415F-BE0C-0F2FBA40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Decision Trees (Classification)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DF7AF-F96D-4A21-98AC-BBE2029D8C3F}"/>
              </a:ext>
            </a:extLst>
          </p:cNvPr>
          <p:cNvCxnSpPr/>
          <p:nvPr/>
        </p:nvCxnSpPr>
        <p:spPr>
          <a:xfrm>
            <a:off x="1369256" y="3882683"/>
            <a:ext cx="83421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53034-1F46-49B2-B940-7E24F38F505B}"/>
                  </a:ext>
                </a:extLst>
              </p:cNvPr>
              <p:cNvSpPr txBox="1"/>
              <p:nvPr/>
            </p:nvSpPr>
            <p:spPr>
              <a:xfrm>
                <a:off x="9495692" y="3308995"/>
                <a:ext cx="872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53034-1F46-49B2-B940-7E24F38F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2" y="3308995"/>
                <a:ext cx="872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5B8EC4A-CB86-474E-8F73-4245E943AE01}"/>
              </a:ext>
            </a:extLst>
          </p:cNvPr>
          <p:cNvSpPr/>
          <p:nvPr/>
        </p:nvSpPr>
        <p:spPr>
          <a:xfrm>
            <a:off x="1800665" y="3532277"/>
            <a:ext cx="576771" cy="5767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15965B-B960-4057-BD75-39B1FE4463B6}"/>
              </a:ext>
            </a:extLst>
          </p:cNvPr>
          <p:cNvSpPr/>
          <p:nvPr/>
        </p:nvSpPr>
        <p:spPr>
          <a:xfrm>
            <a:off x="2902638" y="3629466"/>
            <a:ext cx="576771" cy="576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D601E4-1A4C-427D-BE25-B094F4934299}"/>
              </a:ext>
            </a:extLst>
          </p:cNvPr>
          <p:cNvSpPr/>
          <p:nvPr/>
        </p:nvSpPr>
        <p:spPr>
          <a:xfrm>
            <a:off x="5047959" y="3532277"/>
            <a:ext cx="576771" cy="576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913C29-52E3-46C2-8DD6-C01692842FDE}"/>
              </a:ext>
            </a:extLst>
          </p:cNvPr>
          <p:cNvSpPr/>
          <p:nvPr/>
        </p:nvSpPr>
        <p:spPr>
          <a:xfrm>
            <a:off x="6091307" y="3498537"/>
            <a:ext cx="576771" cy="5767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199254-E0F5-47E9-8E96-03DBE8476D74}"/>
              </a:ext>
            </a:extLst>
          </p:cNvPr>
          <p:cNvSpPr/>
          <p:nvPr/>
        </p:nvSpPr>
        <p:spPr>
          <a:xfrm>
            <a:off x="7193280" y="3594297"/>
            <a:ext cx="576771" cy="576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486F1B-92D2-48B4-921B-2E47F035F590}"/>
              </a:ext>
            </a:extLst>
          </p:cNvPr>
          <p:cNvSpPr/>
          <p:nvPr/>
        </p:nvSpPr>
        <p:spPr>
          <a:xfrm>
            <a:off x="2192216" y="3629466"/>
            <a:ext cx="576771" cy="576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DA4C74-A679-45B1-8AA8-4D0CA8C70CFC}"/>
              </a:ext>
            </a:extLst>
          </p:cNvPr>
          <p:cNvSpPr/>
          <p:nvPr/>
        </p:nvSpPr>
        <p:spPr>
          <a:xfrm>
            <a:off x="6844518" y="1393104"/>
            <a:ext cx="393896" cy="393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5E45-A3C9-4251-AB2F-F6135141B739}"/>
              </a:ext>
            </a:extLst>
          </p:cNvPr>
          <p:cNvSpPr txBox="1"/>
          <p:nvPr/>
        </p:nvSpPr>
        <p:spPr>
          <a:xfrm>
            <a:off x="7495733" y="1405386"/>
            <a:ext cx="24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  <a:r>
              <a:rPr lang="es-419" dirty="0"/>
              <a:t> </a:t>
            </a:r>
            <a:r>
              <a:rPr lang="en-US" dirty="0"/>
              <a:t>(data)</a:t>
            </a:r>
            <a:r>
              <a:rPr lang="es-419" dirty="0"/>
              <a:t>set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43644-3953-4C76-B13A-4C6FE92647D4}"/>
              </a:ext>
            </a:extLst>
          </p:cNvPr>
          <p:cNvSpPr/>
          <p:nvPr/>
        </p:nvSpPr>
        <p:spPr>
          <a:xfrm>
            <a:off x="6849207" y="1939106"/>
            <a:ext cx="393896" cy="393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1759B-2A18-4A4F-88E4-62145F1CB2E3}"/>
              </a:ext>
            </a:extLst>
          </p:cNvPr>
          <p:cNvSpPr txBox="1"/>
          <p:nvPr/>
        </p:nvSpPr>
        <p:spPr>
          <a:xfrm>
            <a:off x="7458214" y="1979074"/>
            <a:ext cx="24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Test </a:t>
            </a:r>
            <a:r>
              <a:rPr lang="en-US" dirty="0"/>
              <a:t>(data)</a:t>
            </a:r>
            <a:r>
              <a:rPr lang="es-419" dirty="0"/>
              <a:t>set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176E8-7FF0-43FC-AF52-61761D39DEC9}"/>
              </a:ext>
            </a:extLst>
          </p:cNvPr>
          <p:cNvSpPr/>
          <p:nvPr/>
        </p:nvSpPr>
        <p:spPr>
          <a:xfrm>
            <a:off x="5624730" y="3594296"/>
            <a:ext cx="576771" cy="576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0641C-836B-4A3C-AAFB-3DF43F521882}"/>
              </a:ext>
            </a:extLst>
          </p:cNvPr>
          <p:cNvSpPr txBox="1"/>
          <p:nvPr/>
        </p:nvSpPr>
        <p:spPr>
          <a:xfrm>
            <a:off x="2799471" y="5514535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estimation problem in a particular zone can be done with any interpolation procedure but it is usually accomplished computing the mean values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14B28-91C8-423D-948E-DC4BFCE6468A}"/>
              </a:ext>
            </a:extLst>
          </p:cNvPr>
          <p:cNvSpPr txBox="1"/>
          <p:nvPr/>
        </p:nvSpPr>
        <p:spPr>
          <a:xfrm>
            <a:off x="9500381" y="5043682"/>
            <a:ext cx="2115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Train, Test, &amp; Validation Sets explained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Trees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5F9C1-BD02-4B1B-B271-519B17B4E6C7}"/>
              </a:ext>
            </a:extLst>
          </p:cNvPr>
          <p:cNvSpPr txBox="1"/>
          <p:nvPr/>
        </p:nvSpPr>
        <p:spPr>
          <a:xfrm>
            <a:off x="8999621" y="850232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01E68-2CEE-49DF-8B03-44008D224C38}"/>
              </a:ext>
            </a:extLst>
          </p:cNvPr>
          <p:cNvSpPr txBox="1"/>
          <p:nvPr/>
        </p:nvSpPr>
        <p:spPr>
          <a:xfrm rot="17578195">
            <a:off x="4695536" y="1902566"/>
            <a:ext cx="186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Cutoff</a:t>
            </a:r>
          </a:p>
        </p:txBody>
      </p:sp>
    </p:spTree>
    <p:extLst>
      <p:ext uri="{BB962C8B-B14F-4D97-AF65-F5344CB8AC3E}">
        <p14:creationId xmlns:p14="http://schemas.microsoft.com/office/powerpoint/2010/main" val="425226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DA4D-2B8F-4842-8075-992E3ADF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“Example Tree”">
            <a:hlinkClick r:id="rId2"/>
            <a:extLst>
              <a:ext uri="{FF2B5EF4-FFF2-40B4-BE49-F238E27FC236}">
                <a16:creationId xmlns:a16="http://schemas.microsoft.com/office/drawing/2014/main" id="{BB24E65C-3DC4-45BF-AF8B-25E113DE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3" y="2074984"/>
            <a:ext cx="6452382" cy="362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7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FFBA-0B23-400B-B9DF-B1788E79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34A8-DE54-406C-95F2-4B9FAE0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Tree, Random Forests, Bagged Trees, AdaBoost, </a:t>
            </a:r>
            <a:r>
              <a:rPr lang="en-US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4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2FD8-4FE7-4314-BF85-4A89D586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37DF-6FEB-471A-A32F-D01CB494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C1BD5-74ED-40F1-9252-23D461DF45F4}"/>
              </a:ext>
            </a:extLst>
          </p:cNvPr>
          <p:cNvSpPr/>
          <p:nvPr/>
        </p:nvSpPr>
        <p:spPr>
          <a:xfrm>
            <a:off x="838200" y="4970193"/>
            <a:ext cx="9299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https://github.com/GeostatsGuy/PythonNumericalDemos/blob/master/SubsurfaceDataAnalytics_Gradient_Boosting.ipynb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59FD5-BD32-4CB8-8567-D956895836C9}"/>
              </a:ext>
            </a:extLst>
          </p:cNvPr>
          <p:cNvSpPr/>
          <p:nvPr/>
        </p:nvSpPr>
        <p:spPr>
          <a:xfrm>
            <a:off x="838200" y="3909948"/>
            <a:ext cx="9299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https://github.com/GeostatsGuy/PythonNumericalDemos/blob/master/SubsurfaceDataAnalytics_Gradient_Boosting_Simple.ipynb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97BE8-1E5B-45CE-8CBC-87C1D53D694D}"/>
              </a:ext>
            </a:extLst>
          </p:cNvPr>
          <p:cNvSpPr/>
          <p:nvPr/>
        </p:nvSpPr>
        <p:spPr>
          <a:xfrm>
            <a:off x="1080052" y="2035352"/>
            <a:ext cx="1027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https://github.com/GeostatsGuy/PythonNumericalDemos/blob/master/DT_Demo.ipynb</a:t>
            </a:r>
            <a:r>
              <a:rPr lang="en-US" dirty="0"/>
              <a:t> 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4FD1-9A1F-4C8F-BF9C-4ED9B8837E09}"/>
              </a:ext>
            </a:extLst>
          </p:cNvPr>
          <p:cNvSpPr/>
          <p:nvPr/>
        </p:nvSpPr>
        <p:spPr>
          <a:xfrm>
            <a:off x="1080052" y="2526537"/>
            <a:ext cx="10031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https://github.com/GeostatsGuy/PythonNumericalDemos/blob/master/SubsurfaceDataAnalytics_DecisionTree.ipynb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20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6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" y="122143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chine Learning Crash Course: Part 5 — Decision Trees and ...">
            <a:hlinkClick r:id="rId3"/>
            <a:extLst>
              <a:ext uri="{FF2B5EF4-FFF2-40B4-BE49-F238E27FC236}">
                <a16:creationId xmlns:a16="http://schemas.microsoft.com/office/drawing/2014/main" id="{75A07607-C4D6-4EC4-A7E2-B7B3B89C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221435"/>
            <a:ext cx="3501524" cy="55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569116" y="689113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16" y="689113"/>
                <a:ext cx="543339" cy="461665"/>
              </a:xfrm>
              <a:prstGeom prst="rect">
                <a:avLst/>
              </a:prstGeom>
              <a:blipFill>
                <a:blip r:embed="rId4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1283116" y="487802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16" y="487802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9066229" y="1036974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229" y="1036974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1005</Words>
  <Application>Microsoft Office PowerPoint</Application>
  <PresentationFormat>Widescreen</PresentationFormat>
  <Paragraphs>181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PowerPoint Presentation</vt:lpstr>
      <vt:lpstr>PowerPoint Presentation</vt:lpstr>
      <vt:lpstr>Decision Trees</vt:lpstr>
      <vt:lpstr>Proportions</vt:lpstr>
      <vt:lpstr>Impurity functions. Misclassification</vt:lpstr>
      <vt:lpstr>Impurity functions. Misclassification</vt:lpstr>
      <vt:lpstr>Impurity functions. Misclassification</vt:lpstr>
      <vt:lpstr>Impurity functions. Gini Index</vt:lpstr>
      <vt:lpstr>Impurity functions</vt:lpstr>
      <vt:lpstr>Iris dataset</vt:lpstr>
      <vt:lpstr>Ensemble methods</vt:lpstr>
      <vt:lpstr>Bagging (Sampling with replacement)</vt:lpstr>
      <vt:lpstr>Bagging (Sampling with replacement)</vt:lpstr>
      <vt:lpstr>Random Forests</vt:lpstr>
      <vt:lpstr>Boosting</vt:lpstr>
      <vt:lpstr>XGBoost</vt:lpstr>
      <vt:lpstr>Machine Learning Overview</vt:lpstr>
      <vt:lpstr>Testing and validating</vt:lpstr>
      <vt:lpstr>Testing and validating</vt:lpstr>
      <vt:lpstr>1D Decision Trees (Classification)</vt:lpstr>
      <vt:lpstr>PowerPoint Presentation</vt:lpstr>
      <vt:lpstr>PowerPoint Presentation</vt:lpstr>
      <vt:lpstr>Tree, Random Forests, Bagged Trees, AdaBoost, XGBoost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82</cp:revision>
  <dcterms:created xsi:type="dcterms:W3CDTF">2020-05-09T21:22:08Z</dcterms:created>
  <dcterms:modified xsi:type="dcterms:W3CDTF">2020-05-12T07:56:15Z</dcterms:modified>
</cp:coreProperties>
</file>