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65" r:id="rId2"/>
    <p:sldId id="435" r:id="rId3"/>
    <p:sldId id="434" r:id="rId4"/>
    <p:sldId id="432" r:id="rId5"/>
    <p:sldId id="431" r:id="rId6"/>
    <p:sldId id="416" r:id="rId7"/>
    <p:sldId id="433" r:id="rId8"/>
    <p:sldId id="430" r:id="rId9"/>
    <p:sldId id="420" r:id="rId10"/>
    <p:sldId id="419" r:id="rId11"/>
    <p:sldId id="421" r:id="rId12"/>
    <p:sldId id="422" r:id="rId13"/>
    <p:sldId id="423" r:id="rId14"/>
    <p:sldId id="428" r:id="rId15"/>
    <p:sldId id="429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275" autoAdjust="0"/>
  </p:normalViewPr>
  <p:slideViewPr>
    <p:cSldViewPr snapToGrid="0">
      <p:cViewPr varScale="1">
        <p:scale>
          <a:sx n="49" d="100"/>
          <a:sy n="49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StratifiedShuffleSplit</a:t>
            </a:r>
            <a:endParaRPr lang="en-US" dirty="0"/>
          </a:p>
          <a:p>
            <a:r>
              <a:rPr lang="en-US" dirty="0"/>
              <a:t>iris['</a:t>
            </a:r>
            <a:r>
              <a:rPr lang="en-US" dirty="0" err="1"/>
              <a:t>new_cat</a:t>
            </a:r>
            <a:r>
              <a:rPr lang="en-US" dirty="0"/>
              <a:t>']= </a:t>
            </a:r>
            <a:r>
              <a:rPr lang="en-US" dirty="0" err="1"/>
              <a:t>np.random.choice</a:t>
            </a:r>
            <a:r>
              <a:rPr lang="en-US" dirty="0"/>
              <a:t>(['a', 'b'], </a:t>
            </a:r>
            <a:r>
              <a:rPr lang="en-US" dirty="0" err="1"/>
              <a:t>len</a:t>
            </a:r>
            <a:r>
              <a:rPr lang="en-US" dirty="0"/>
              <a:t>(iris), p = [0.4, 0.6])</a:t>
            </a:r>
          </a:p>
          <a:p>
            <a:r>
              <a:rPr lang="en-US" dirty="0"/>
              <a:t>split = </a:t>
            </a:r>
            <a:r>
              <a:rPr lang="en-US" dirty="0" err="1"/>
              <a:t>StratifiedShuffleSplit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/>
              <a:t>for </a:t>
            </a:r>
            <a:r>
              <a:rPr lang="en-US" dirty="0" err="1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split.split</a:t>
            </a:r>
            <a:r>
              <a:rPr lang="en-US" dirty="0"/>
              <a:t>(iris, iris[['species', '</a:t>
            </a:r>
            <a:r>
              <a:rPr lang="en-US" dirty="0" err="1"/>
              <a:t>nc</a:t>
            </a:r>
            <a:r>
              <a:rPr lang="en-US" dirty="0"/>
              <a:t>']]):</a:t>
            </a:r>
          </a:p>
          <a:p>
            <a:r>
              <a:rPr lang="en-US" dirty="0"/>
              <a:t>    </a:t>
            </a:r>
            <a:r>
              <a:rPr lang="en-US" dirty="0" err="1"/>
              <a:t>train_set</a:t>
            </a:r>
            <a:r>
              <a:rPr lang="en-US" dirty="0"/>
              <a:t> = </a:t>
            </a:r>
            <a:r>
              <a:rPr lang="en-US" dirty="0" err="1"/>
              <a:t>iris.loc</a:t>
            </a:r>
            <a:r>
              <a:rPr lang="en-US" dirty="0"/>
              <a:t>[</a:t>
            </a:r>
            <a:r>
              <a:rPr lang="en-US" dirty="0" err="1"/>
              <a:t>train_index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test__set</a:t>
            </a:r>
            <a:r>
              <a:rPr lang="en-US" dirty="0"/>
              <a:t> = </a:t>
            </a:r>
            <a:r>
              <a:rPr lang="en-US" dirty="0" err="1"/>
              <a:t>iris.loc</a:t>
            </a:r>
            <a:r>
              <a:rPr lang="en-US" dirty="0"/>
              <a:t>[</a:t>
            </a:r>
            <a:r>
              <a:rPr lang="en-US" dirty="0" err="1"/>
              <a:t>test_index</a:t>
            </a:r>
            <a:r>
              <a:rPr lang="en-US" dirty="0"/>
              <a:t>]</a:t>
            </a:r>
          </a:p>
          <a:p>
            <a:r>
              <a:rPr lang="en-US" dirty="0" err="1"/>
              <a:t>train_set.new_cat.value_counts</a:t>
            </a:r>
            <a:r>
              <a:rPr lang="en-US" dirty="0"/>
              <a:t>()/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train_set</a:t>
            </a:r>
            <a:r>
              <a:rPr lang="en-US" dirty="0"/>
              <a:t>)</a:t>
            </a:r>
          </a:p>
          <a:p>
            <a:r>
              <a:rPr lang="en-US" dirty="0"/>
              <a:t>test__</a:t>
            </a:r>
            <a:r>
              <a:rPr lang="en-US" dirty="0" err="1"/>
              <a:t>set.new_cat.value_counts</a:t>
            </a:r>
            <a:r>
              <a:rPr lang="en-US" dirty="0"/>
              <a:t>()/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test__set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OrdinalEncoder</a:t>
            </a:r>
            <a:r>
              <a:rPr lang="en-US" dirty="0"/>
              <a:t>() using </a:t>
            </a:r>
            <a:r>
              <a:rPr lang="en-US" dirty="0" err="1"/>
              <a:t>Pandas.Series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LinearRegressor</a:t>
            </a:r>
            <a:r>
              <a:rPr lang="en-US" dirty="0"/>
              <a:t>() for the dataset </a:t>
            </a:r>
            <a:r>
              <a:rPr lang="en-US"/>
              <a:t>in presentation 02_ML_Linear_modelsA.pptx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hi.martinez/train-test-split-cross-validation-you-b87f662445e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D81-A719-41F8-8928-D64D64D3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Read data</a:t>
            </a:r>
          </a:p>
        </p:txBody>
      </p:sp>
      <p:pic>
        <p:nvPicPr>
          <p:cNvPr id="1026" name="Picture 2" descr="Database Free Icon of Cheat Sheet icons">
            <a:extLst>
              <a:ext uri="{FF2B5EF4-FFF2-40B4-BE49-F238E27FC236}">
                <a16:creationId xmlns:a16="http://schemas.microsoft.com/office/drawing/2014/main" id="{1606E73E-35CC-4DA7-855E-A262A216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1909268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- Free logo icons">
            <a:extLst>
              <a:ext uri="{FF2B5EF4-FFF2-40B4-BE49-F238E27FC236}">
                <a16:creationId xmlns:a16="http://schemas.microsoft.com/office/drawing/2014/main" id="{FA4CA013-3665-4639-AD68-4712E5DC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44" y="2891659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xt file | Free Icon">
            <a:extLst>
              <a:ext uri="{FF2B5EF4-FFF2-40B4-BE49-F238E27FC236}">
                <a16:creationId xmlns:a16="http://schemas.microsoft.com/office/drawing/2014/main" id="{5061D404-4EEC-4699-B99B-F86A18C4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69" y="4493173"/>
            <a:ext cx="1184550" cy="11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76F1C-0212-49D2-B8FF-6DED3C27741A}"/>
              </a:ext>
            </a:extLst>
          </p:cNvPr>
          <p:cNvSpPr txBox="1"/>
          <p:nvPr/>
        </p:nvSpPr>
        <p:spPr>
          <a:xfrm>
            <a:off x="1466193" y="5896303"/>
            <a:ext cx="20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.LAS, .FAB, .</a:t>
            </a:r>
            <a:r>
              <a:rPr lang="en-US" dirty="0" err="1"/>
              <a:t>Ecl</a:t>
            </a:r>
            <a:r>
              <a:rPr lang="en-US" dirty="0"/>
              <a:t>, .xml, .html</a:t>
            </a:r>
          </a:p>
        </p:txBody>
      </p:sp>
      <p:pic>
        <p:nvPicPr>
          <p:cNvPr id="1034" name="Picture 10" descr="HTML Document - Free computer icons">
            <a:extLst>
              <a:ext uri="{FF2B5EF4-FFF2-40B4-BE49-F238E27FC236}">
                <a16:creationId xmlns:a16="http://schemas.microsoft.com/office/drawing/2014/main" id="{0A00B68E-DFFF-421B-9BEF-401B94E0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72" y="5782221"/>
            <a:ext cx="874494" cy="8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ml - Free interface icons">
            <a:extLst>
              <a:ext uri="{FF2B5EF4-FFF2-40B4-BE49-F238E27FC236}">
                <a16:creationId xmlns:a16="http://schemas.microsoft.com/office/drawing/2014/main" id="{23FC17A9-007F-46E0-9DB8-28882C25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04" y="5813750"/>
            <a:ext cx="874495" cy="8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4DB6C-1286-49CF-B2CD-853691907FB5}"/>
              </a:ext>
            </a:extLst>
          </p:cNvPr>
          <p:cNvSpPr txBox="1"/>
          <p:nvPr/>
        </p:nvSpPr>
        <p:spPr>
          <a:xfrm>
            <a:off x="6873765" y="190927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s-419" dirty="0" err="1"/>
              <a:t>ages</a:t>
            </a:r>
            <a:r>
              <a:rPr lang="es-419" dirty="0"/>
              <a:t> (</a:t>
            </a:r>
            <a:r>
              <a:rPr lang="es-419" dirty="0" err="1"/>
              <a:t>lab</a:t>
            </a:r>
            <a:r>
              <a:rPr lang="es-419" dirty="0"/>
              <a:t> </a:t>
            </a:r>
            <a:r>
              <a:rPr lang="es-419" dirty="0" err="1"/>
              <a:t>thin</a:t>
            </a:r>
            <a:r>
              <a:rPr lang="es-419" dirty="0"/>
              <a:t> films, radar, </a:t>
            </a:r>
            <a:r>
              <a:rPr lang="es-419" dirty="0" err="1"/>
              <a:t>seismic</a:t>
            </a:r>
            <a:r>
              <a:rPr lang="es-419" dirty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7E7-3862-4FE9-8A1A-9EB5B5F6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</p:spPr>
        <p:txBody>
          <a:bodyPr/>
          <a:lstStyle/>
          <a:p>
            <a:r>
              <a:rPr lang="es-419" dirty="0"/>
              <a:t>Train-Test </a:t>
            </a:r>
            <a:r>
              <a:rPr lang="es-419" dirty="0" err="1"/>
              <a:t>split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F89DF2-E621-450C-B2F9-8759EE130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77"/>
          <a:stretch/>
        </p:blipFill>
        <p:spPr bwMode="auto">
          <a:xfrm>
            <a:off x="1739462" y="2301790"/>
            <a:ext cx="3400097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B596E-4C2D-45B2-B9DB-A2C44EC5CD34}"/>
              </a:ext>
            </a:extLst>
          </p:cNvPr>
          <p:cNvGrpSpPr/>
          <p:nvPr/>
        </p:nvGrpSpPr>
        <p:grpSpPr>
          <a:xfrm>
            <a:off x="5491655" y="223001"/>
            <a:ext cx="6096000" cy="1973295"/>
            <a:chOff x="5491655" y="223001"/>
            <a:chExt cx="6096000" cy="19732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F47D46-AF85-4487-AAC7-A882799E2595}"/>
                </a:ext>
              </a:extLst>
            </p:cNvPr>
            <p:cNvSpPr/>
            <p:nvPr/>
          </p:nvSpPr>
          <p:spPr>
            <a:xfrm>
              <a:off x="5491655" y="872857"/>
              <a:ext cx="6096000" cy="1323439"/>
            </a:xfrm>
            <a:prstGeom prst="rect">
              <a:avLst/>
            </a:prstGeom>
            <a:solidFill>
              <a:srgbClr val="1E1E1E"/>
            </a:solidFill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seaborn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iris=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sns.load_dataset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'iris'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,random_state=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95AEA-70CD-4A08-B45C-FBD17F70C548}"/>
                </a:ext>
              </a:extLst>
            </p:cNvPr>
            <p:cNvSpPr txBox="1"/>
            <p:nvPr/>
          </p:nvSpPr>
          <p:spPr>
            <a:xfrm>
              <a:off x="5491655" y="223001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Sampling</a:t>
              </a:r>
              <a:endParaRPr lang="en-US" sz="24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972071E-A782-4FB5-96BD-E23443D1FAAC}"/>
              </a:ext>
            </a:extLst>
          </p:cNvPr>
          <p:cNvSpPr/>
          <p:nvPr/>
        </p:nvSpPr>
        <p:spPr>
          <a:xfrm>
            <a:off x="5491655" y="2706674"/>
            <a:ext cx="6064469" cy="40011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iris.sample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(frac=0.2,random_state=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0F3A-6B7F-451E-B065-3442086B4284}"/>
              </a:ext>
            </a:extLst>
          </p:cNvPr>
          <p:cNvGrpSpPr/>
          <p:nvPr/>
        </p:nvGrpSpPr>
        <p:grpSpPr>
          <a:xfrm>
            <a:off x="325821" y="5304994"/>
            <a:ext cx="11027979" cy="1235412"/>
            <a:chOff x="325821" y="5304994"/>
            <a:chExt cx="11027979" cy="12354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2BF88-8613-4102-B851-D8425C3BDA03}"/>
                </a:ext>
              </a:extLst>
            </p:cNvPr>
            <p:cNvSpPr/>
            <p:nvPr/>
          </p:nvSpPr>
          <p:spPr>
            <a:xfrm>
              <a:off x="325821" y="5832520"/>
              <a:ext cx="11027979" cy="707886"/>
            </a:xfrm>
            <a:prstGeom prst="rect">
              <a:avLst/>
            </a:prstGeom>
            <a:solidFill>
              <a:srgbClr val="1E1E1E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sklearn.model_selection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(iris,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test_size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random_state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7CCA6-18F9-4336-912A-1D3D3352B71D}"/>
                </a:ext>
              </a:extLst>
            </p:cNvPr>
            <p:cNvSpPr txBox="1"/>
            <p:nvPr/>
          </p:nvSpPr>
          <p:spPr>
            <a:xfrm>
              <a:off x="9640614" y="5304994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419" sz="2400" dirty="0"/>
                <a:t>Split</a:t>
              </a:r>
              <a:endParaRPr lang="en-US" sz="2400" dirty="0"/>
            </a:p>
          </p:txBody>
        </p:sp>
      </p:grpSp>
      <p:pic>
        <p:nvPicPr>
          <p:cNvPr id="2050" name="Picture 2" descr="Sampling Methods | Types and Techniques Explained">
            <a:extLst>
              <a:ext uri="{FF2B5EF4-FFF2-40B4-BE49-F238E27FC236}">
                <a16:creationId xmlns:a16="http://schemas.microsoft.com/office/drawing/2014/main" id="{F98449D1-1647-459A-9341-066C577E0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3502"/>
          <a:stretch/>
        </p:blipFill>
        <p:spPr bwMode="auto">
          <a:xfrm>
            <a:off x="6574220" y="3106784"/>
            <a:ext cx="3400097" cy="2458444"/>
          </a:xfrm>
          <a:prstGeom prst="hexagon">
            <a:avLst>
              <a:gd name="adj" fmla="val 42857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23A-07F6-4300-9179-BD65FA3B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2150D-B362-4229-9179-187583A2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62" y="2301790"/>
            <a:ext cx="8713076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31189-9291-4473-9D12-DB58B1725C9F}"/>
              </a:ext>
            </a:extLst>
          </p:cNvPr>
          <p:cNvSpPr/>
          <p:nvPr/>
        </p:nvSpPr>
        <p:spPr>
          <a:xfrm>
            <a:off x="1849820" y="6379369"/>
            <a:ext cx="872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https://medium.com/@hi.martinez/train-test-split-cross-validation-you-b87f662445e1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0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948-2A49-46DE-8A74-7417DDF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5EFC-8820-4EA9-A2AE-929B1F7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88017"/>
              </p:ext>
            </p:extLst>
          </p:nvPr>
        </p:nvGraphicFramePr>
        <p:xfrm>
          <a:off x="708446" y="2415545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 rot="20506475">
            <a:off x="3894083" y="173267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C62787FA-EF68-4A77-9E46-B7AFEB99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20744"/>
              </p:ext>
            </p:extLst>
          </p:nvPr>
        </p:nvGraphicFramePr>
        <p:xfrm>
          <a:off x="7276881" y="261574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graphicFrame>
        <p:nvGraphicFramePr>
          <p:cNvPr id="23" name="Table 20">
            <a:extLst>
              <a:ext uri="{FF2B5EF4-FFF2-40B4-BE49-F238E27FC236}">
                <a16:creationId xmlns:a16="http://schemas.microsoft.com/office/drawing/2014/main" id="{E9F9472E-A1CB-4BEE-BFE2-7DCC792B5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98012"/>
              </p:ext>
            </p:extLst>
          </p:nvPr>
        </p:nvGraphicFramePr>
        <p:xfrm>
          <a:off x="7276881" y="3864458"/>
          <a:ext cx="2709334" cy="2872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7CE48B-B321-4F0F-BF56-0D8F1C29FE1A}"/>
              </a:ext>
            </a:extLst>
          </p:cNvPr>
          <p:cNvSpPr txBox="1"/>
          <p:nvPr/>
        </p:nvSpPr>
        <p:spPr>
          <a:xfrm>
            <a:off x="5083125" y="2360062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0248D78-20C3-40F9-A7ED-46F7FA81C552}"/>
              </a:ext>
            </a:extLst>
          </p:cNvPr>
          <p:cNvSpPr/>
          <p:nvPr/>
        </p:nvSpPr>
        <p:spPr>
          <a:xfrm rot="516820">
            <a:off x="3911529" y="424454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CE17E-DC29-4206-8212-4E17AE2BD892}"/>
              </a:ext>
            </a:extLst>
          </p:cNvPr>
          <p:cNvSpPr txBox="1"/>
          <p:nvPr/>
        </p:nvSpPr>
        <p:spPr>
          <a:xfrm>
            <a:off x="4963366" y="5209504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2</a:t>
            </a:r>
          </a:p>
        </p:txBody>
      </p:sp>
    </p:spTree>
    <p:extLst>
      <p:ext uri="{BB962C8B-B14F-4D97-AF65-F5344CB8AC3E}">
        <p14:creationId xmlns:p14="http://schemas.microsoft.com/office/powerpoint/2010/main" val="208174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linear_model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</a:t>
            </a:r>
            <a:r>
              <a:rPr lang="en-US" dirty="0"/>
              <a:t>              tree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              ensemble              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svm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LinearRegression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</a:t>
            </a:r>
            <a:r>
              <a:rPr lang="en-US" dirty="0"/>
              <a:t> </a:t>
            </a:r>
            <a:r>
              <a:rPr lang="en-US" dirty="0" err="1"/>
              <a:t>DecisionTreeRegressor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RandomForestRegressor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24B15-8CC6-4B72-95A5-C9E208894237}"/>
              </a:ext>
            </a:extLst>
          </p:cNvPr>
          <p:cNvSpPr/>
          <p:nvPr/>
        </p:nvSpPr>
        <p:spPr>
          <a:xfrm>
            <a:off x="2159876" y="5328744"/>
            <a:ext cx="2096814" cy="1355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2388</TotalTime>
  <Words>754</Words>
  <Application>Microsoft Office PowerPoint</Application>
  <PresentationFormat>Widescreen</PresentationFormat>
  <Paragraphs>158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Get and Read data</vt:lpstr>
      <vt:lpstr>Train-Test split</vt:lpstr>
      <vt:lpstr>Train test split</vt:lpstr>
      <vt:lpstr>Ordinal encoding</vt:lpstr>
      <vt:lpstr>One-Hot Encoding</vt:lpstr>
      <vt:lpstr>Ordinal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203</cp:revision>
  <dcterms:created xsi:type="dcterms:W3CDTF">2017-10-24T03:48:17Z</dcterms:created>
  <dcterms:modified xsi:type="dcterms:W3CDTF">2020-04-20T05:49:28Z</dcterms:modified>
</cp:coreProperties>
</file>