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65" r:id="rId2"/>
    <p:sldId id="435" r:id="rId3"/>
    <p:sldId id="434" r:id="rId4"/>
    <p:sldId id="432" r:id="rId5"/>
    <p:sldId id="431" r:id="rId6"/>
    <p:sldId id="416" r:id="rId7"/>
    <p:sldId id="433" r:id="rId8"/>
    <p:sldId id="430" r:id="rId9"/>
    <p:sldId id="420" r:id="rId10"/>
    <p:sldId id="419" r:id="rId11"/>
    <p:sldId id="421" r:id="rId12"/>
    <p:sldId id="422" r:id="rId13"/>
    <p:sldId id="423" r:id="rId14"/>
    <p:sldId id="428" r:id="rId15"/>
    <p:sldId id="429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29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416405-733A-401B-BF47-DF6D2E4A7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EA25A-EB97-4283-8973-BA3FEF315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D8E-262F-43F1-B0CF-97ED6AAA991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ACB5-BA6E-4E26-BCCF-32D68211D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D1E8-85D7-4E0B-9568-7E86738F6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05-785C-4E7B-BDBD-F465C4B5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2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2920-386F-4187-8314-27C56E15703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D59C-94C8-4AAB-AEDF-FDE77349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automated-machine-learning-hyperparameter-tuning-in-python-a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y.readthedocs.io/en/latest/tun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OrdinalEncoder</a:t>
            </a:r>
            <a:r>
              <a:rPr lang="en-US" dirty="0"/>
              <a:t>() using </a:t>
            </a:r>
            <a:r>
              <a:rPr lang="en-US" dirty="0" err="1"/>
              <a:t>Pandas.Series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Implement One-hot encoding using </a:t>
            </a:r>
            <a:r>
              <a:rPr lang="en-US" dirty="0" err="1"/>
              <a:t>pandas.DataFrame</a:t>
            </a:r>
            <a:r>
              <a:rPr lang="en-US" dirty="0"/>
              <a:t>()</a:t>
            </a:r>
          </a:p>
          <a:p>
            <a:r>
              <a:rPr lang="en-US" dirty="0"/>
              <a:t>Task 2: What happens with NA’s? Run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err="1"/>
              <a:t>LinearRegressor</a:t>
            </a:r>
            <a:r>
              <a:rPr lang="en-US" dirty="0"/>
              <a:t>() for the dataset </a:t>
            </a:r>
            <a:r>
              <a:rPr lang="en-US"/>
              <a:t>in presentation 02_ML_Linear_modelsA.pptx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https://www.datasciencecentral.com/profiles/blogs/automated-machine-learning-hyperparameter-tuning-in-python-a</a:t>
            </a:r>
            <a:endParaRPr lang="en-US" dirty="0"/>
          </a:p>
          <a:p>
            <a:r>
              <a:rPr lang="en-US" dirty="0" err="1"/>
              <a:t>HyperOpt</a:t>
            </a:r>
            <a:endParaRPr lang="en-US" dirty="0"/>
          </a:p>
          <a:p>
            <a:r>
              <a:rPr lang="en-US" dirty="0">
                <a:hlinkClick r:id="rId4"/>
              </a:rPr>
              <a:t>https://ray.readthedocs.io/en/latest/tune</a:t>
            </a:r>
            <a:r>
              <a:rPr lang="en-US">
                <a:hlinkClick r:id="rId4"/>
              </a:rPr>
              <a:t>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D59C-94C8-4AAB-AEDF-FDE7734962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0745-F5EF-4AE3-92EF-0934EDED1862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9B6B-D209-4D13-9A87-A998FA0C6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usejournal.com/a-comparison-of-grid-search-and-randomized-search-using-scikit-learn-29823179bc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i.martinez/train-test-split-cross-validation-you-b87f662445e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categorical-encoding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5ED88-324D-4A3A-B44C-E94E1D9C4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4817D-DAF5-4920-B305-068176D9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464E-4E39-459B-89D2-A58428FB51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77A3-9250-43BC-B350-B6A9E980806B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11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67243-6B2B-435B-8AD6-7F6FFD3C7D35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22F7-0177-4E74-A810-E5888E7EAE8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597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A687-6C08-46FD-8C57-DD64DE92F74C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01219-9371-4294-A2E4-9CAEA829A07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7504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4827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4524702"/>
            <a:ext cx="2096814" cy="804041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Validation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11258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D4A9F-ACE2-46D2-BAA2-90F86D7C9A72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12F3-4319-45DA-8EA6-61B02F0F9032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B9C47-6926-4752-B792-14B6294D795D}"/>
              </a:ext>
            </a:extLst>
          </p:cNvPr>
          <p:cNvSpPr/>
          <p:nvPr/>
        </p:nvSpPr>
        <p:spPr>
          <a:xfrm>
            <a:off x="3048511" y="6262042"/>
            <a:ext cx="8912772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0CDFF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400" dirty="0">
                <a:solidFill>
                  <a:srgbClr val="00CD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669A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cross_val_score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126A-9423-4C50-A052-E2F1301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0A17-AAB0-4E15-BC66-685884DF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Randomized search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Informed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17C82-634D-4CF2-8CE6-4A5887974C13}"/>
              </a:ext>
            </a:extLst>
          </p:cNvPr>
          <p:cNvSpPr/>
          <p:nvPr/>
        </p:nvSpPr>
        <p:spPr>
          <a:xfrm>
            <a:off x="4745421" y="1825625"/>
            <a:ext cx="7267903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my_ML_model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find_model_best_param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 a, b)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(c)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A3DF2-2D40-4C18-A9E4-D6105F1E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1" y="3337009"/>
            <a:ext cx="6064441" cy="298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F9F6D5-E909-4C65-917A-D10A460AF0A4}"/>
              </a:ext>
            </a:extLst>
          </p:cNvPr>
          <p:cNvSpPr/>
          <p:nvPr/>
        </p:nvSpPr>
        <p:spPr>
          <a:xfrm>
            <a:off x="838200" y="6464465"/>
            <a:ext cx="1104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https://blog.usejournal.com/a-comparison-of-grid-search-and-randomized-search-using-scikit-learn-29823179bc85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D81-A719-41F8-8928-D64D64D3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Read data</a:t>
            </a:r>
          </a:p>
        </p:txBody>
      </p:sp>
      <p:pic>
        <p:nvPicPr>
          <p:cNvPr id="1026" name="Picture 2" descr="Database Free Icon of Cheat Sheet icons">
            <a:extLst>
              <a:ext uri="{FF2B5EF4-FFF2-40B4-BE49-F238E27FC236}">
                <a16:creationId xmlns:a16="http://schemas.microsoft.com/office/drawing/2014/main" id="{1606E73E-35CC-4DA7-855E-A262A216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1909268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- Free logo icons">
            <a:extLst>
              <a:ext uri="{FF2B5EF4-FFF2-40B4-BE49-F238E27FC236}">
                <a16:creationId xmlns:a16="http://schemas.microsoft.com/office/drawing/2014/main" id="{FA4CA013-3665-4639-AD68-4712E5DC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44" y="2891659"/>
            <a:ext cx="1394756" cy="13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xt file | Free Icon">
            <a:extLst>
              <a:ext uri="{FF2B5EF4-FFF2-40B4-BE49-F238E27FC236}">
                <a16:creationId xmlns:a16="http://schemas.microsoft.com/office/drawing/2014/main" id="{5061D404-4EEC-4699-B99B-F86A18C4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69" y="4493173"/>
            <a:ext cx="1184550" cy="11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76F1C-0212-49D2-B8FF-6DED3C27741A}"/>
              </a:ext>
            </a:extLst>
          </p:cNvPr>
          <p:cNvSpPr txBox="1"/>
          <p:nvPr/>
        </p:nvSpPr>
        <p:spPr>
          <a:xfrm>
            <a:off x="1466193" y="5896303"/>
            <a:ext cx="20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.LAS, .FAB, .</a:t>
            </a:r>
            <a:r>
              <a:rPr lang="en-US" dirty="0" err="1"/>
              <a:t>Ecl</a:t>
            </a:r>
            <a:r>
              <a:rPr lang="en-US" dirty="0"/>
              <a:t>, .xml, .html</a:t>
            </a:r>
          </a:p>
        </p:txBody>
      </p:sp>
      <p:pic>
        <p:nvPicPr>
          <p:cNvPr id="1034" name="Picture 10" descr="HTML Document - Free computer icons">
            <a:extLst>
              <a:ext uri="{FF2B5EF4-FFF2-40B4-BE49-F238E27FC236}">
                <a16:creationId xmlns:a16="http://schemas.microsoft.com/office/drawing/2014/main" id="{0A00B68E-DFFF-421B-9BEF-401B94E0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72" y="5782221"/>
            <a:ext cx="874494" cy="8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ml - Free interface icons">
            <a:extLst>
              <a:ext uri="{FF2B5EF4-FFF2-40B4-BE49-F238E27FC236}">
                <a16:creationId xmlns:a16="http://schemas.microsoft.com/office/drawing/2014/main" id="{23FC17A9-007F-46E0-9DB8-28882C25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04" y="5813750"/>
            <a:ext cx="874495" cy="8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4DB6C-1286-49CF-B2CD-853691907FB5}"/>
              </a:ext>
            </a:extLst>
          </p:cNvPr>
          <p:cNvSpPr txBox="1"/>
          <p:nvPr/>
        </p:nvSpPr>
        <p:spPr>
          <a:xfrm>
            <a:off x="6873765" y="1909270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s-419" dirty="0" err="1"/>
              <a:t>ages</a:t>
            </a:r>
            <a:r>
              <a:rPr lang="es-419" dirty="0"/>
              <a:t> (</a:t>
            </a:r>
            <a:r>
              <a:rPr lang="es-419" dirty="0" err="1"/>
              <a:t>lab</a:t>
            </a:r>
            <a:r>
              <a:rPr lang="es-419" dirty="0"/>
              <a:t> </a:t>
            </a:r>
            <a:r>
              <a:rPr lang="es-419" dirty="0" err="1"/>
              <a:t>thin</a:t>
            </a:r>
            <a:r>
              <a:rPr lang="es-419" dirty="0"/>
              <a:t> films, radar, </a:t>
            </a:r>
            <a:r>
              <a:rPr lang="es-419" dirty="0" err="1"/>
              <a:t>seismic</a:t>
            </a:r>
            <a:r>
              <a:rPr lang="es-419" dirty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8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7E7-3862-4FE9-8A1A-9EB5B5F6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</p:spPr>
        <p:txBody>
          <a:bodyPr/>
          <a:lstStyle/>
          <a:p>
            <a:r>
              <a:rPr lang="es-419" dirty="0"/>
              <a:t>Train-Test </a:t>
            </a:r>
            <a:r>
              <a:rPr lang="es-419" dirty="0" err="1"/>
              <a:t>split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F89DF2-E621-450C-B2F9-8759EE130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77"/>
          <a:stretch/>
        </p:blipFill>
        <p:spPr bwMode="auto">
          <a:xfrm>
            <a:off x="1739462" y="2301790"/>
            <a:ext cx="3400097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B596E-4C2D-45B2-B9DB-A2C44EC5CD34}"/>
              </a:ext>
            </a:extLst>
          </p:cNvPr>
          <p:cNvGrpSpPr/>
          <p:nvPr/>
        </p:nvGrpSpPr>
        <p:grpSpPr>
          <a:xfrm>
            <a:off x="5491655" y="223001"/>
            <a:ext cx="6096000" cy="1973295"/>
            <a:chOff x="5491655" y="223001"/>
            <a:chExt cx="6096000" cy="19732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F47D46-AF85-4487-AAC7-A882799E2595}"/>
                </a:ext>
              </a:extLst>
            </p:cNvPr>
            <p:cNvSpPr/>
            <p:nvPr/>
          </p:nvSpPr>
          <p:spPr>
            <a:xfrm>
              <a:off x="5491655" y="872857"/>
              <a:ext cx="6096000" cy="1323439"/>
            </a:xfrm>
            <a:prstGeom prst="rect">
              <a:avLst/>
            </a:prstGeom>
            <a:solidFill>
              <a:srgbClr val="1E1E1E"/>
            </a:solidFill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seaborn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as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iris=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sns.load_dataset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'iris'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iris.sample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,random_state=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95AEA-70CD-4A08-B45C-FBD17F70C548}"/>
                </a:ext>
              </a:extLst>
            </p:cNvPr>
            <p:cNvSpPr txBox="1"/>
            <p:nvPr/>
          </p:nvSpPr>
          <p:spPr>
            <a:xfrm>
              <a:off x="5491655" y="223001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2400" dirty="0" err="1"/>
                <a:t>Sampling</a:t>
              </a:r>
              <a:endParaRPr lang="en-US" sz="24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972071E-A782-4FB5-96BD-E23443D1FAAC}"/>
              </a:ext>
            </a:extLst>
          </p:cNvPr>
          <p:cNvSpPr/>
          <p:nvPr/>
        </p:nvSpPr>
        <p:spPr>
          <a:xfrm>
            <a:off x="5491655" y="2706674"/>
            <a:ext cx="6064469" cy="40011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iris.sample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(frac=0.2,random_state=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F0F3A-6B7F-451E-B065-3442086B4284}"/>
              </a:ext>
            </a:extLst>
          </p:cNvPr>
          <p:cNvGrpSpPr/>
          <p:nvPr/>
        </p:nvGrpSpPr>
        <p:grpSpPr>
          <a:xfrm>
            <a:off x="325821" y="5304994"/>
            <a:ext cx="11027979" cy="1235412"/>
            <a:chOff x="325821" y="5304994"/>
            <a:chExt cx="11027979" cy="12354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B2BF88-8613-4102-B851-D8425C3BDA03}"/>
                </a:ext>
              </a:extLst>
            </p:cNvPr>
            <p:cNvSpPr/>
            <p:nvPr/>
          </p:nvSpPr>
          <p:spPr>
            <a:xfrm>
              <a:off x="325821" y="5832520"/>
              <a:ext cx="11027979" cy="707886"/>
            </a:xfrm>
            <a:prstGeom prst="rect">
              <a:avLst/>
            </a:prstGeom>
            <a:solidFill>
              <a:srgbClr val="1E1E1E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sklearn.model_selection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endParaRPr lang="en-US" sz="20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test_set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train_test_split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(iris,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test_size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0.2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20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random_state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42</a:t>
              </a:r>
              <a:r>
                <a:rPr lang="en-US" sz="20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7CCA6-18F9-4336-912A-1D3D3352B71D}"/>
                </a:ext>
              </a:extLst>
            </p:cNvPr>
            <p:cNvSpPr txBox="1"/>
            <p:nvPr/>
          </p:nvSpPr>
          <p:spPr>
            <a:xfrm>
              <a:off x="9640614" y="5304994"/>
              <a:ext cx="171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419" sz="2400" dirty="0"/>
                <a:t>Split</a:t>
              </a:r>
              <a:endParaRPr lang="en-US" sz="2400" dirty="0"/>
            </a:p>
          </p:txBody>
        </p:sp>
      </p:grpSp>
      <p:pic>
        <p:nvPicPr>
          <p:cNvPr id="2050" name="Picture 2" descr="Sampling Methods | Types and Techniques Explained">
            <a:extLst>
              <a:ext uri="{FF2B5EF4-FFF2-40B4-BE49-F238E27FC236}">
                <a16:creationId xmlns:a16="http://schemas.microsoft.com/office/drawing/2014/main" id="{F98449D1-1647-459A-9341-066C577E0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 b="13502"/>
          <a:stretch/>
        </p:blipFill>
        <p:spPr bwMode="auto">
          <a:xfrm>
            <a:off x="6574220" y="3106784"/>
            <a:ext cx="3400097" cy="2458444"/>
          </a:xfrm>
          <a:prstGeom prst="hexagon">
            <a:avLst>
              <a:gd name="adj" fmla="val 42857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823A-07F6-4300-9179-BD65FA3B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A2150D-B362-4229-9179-187583A2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62" y="2301790"/>
            <a:ext cx="8713076" cy="33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31189-9291-4473-9D12-DB58B1725C9F}"/>
              </a:ext>
            </a:extLst>
          </p:cNvPr>
          <p:cNvSpPr/>
          <p:nvPr/>
        </p:nvSpPr>
        <p:spPr>
          <a:xfrm>
            <a:off x="1849820" y="6379369"/>
            <a:ext cx="872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https://medium.com/@hi.martinez/train-test-split-cross-validation-you-b87f662445e1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0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948-2A49-46DE-8A74-7417DDF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5EFC-8820-4EA9-A2AE-929B1F79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5351"/>
              </p:ext>
            </p:extLst>
          </p:nvPr>
        </p:nvGraphicFramePr>
        <p:xfrm>
          <a:off x="624935" y="2545558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COLOR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CB40A-4F9A-4014-A58B-EDB551BD741B}"/>
              </a:ext>
            </a:extLst>
          </p:cNvPr>
          <p:cNvSpPr/>
          <p:nvPr/>
        </p:nvSpPr>
        <p:spPr>
          <a:xfrm>
            <a:off x="2078966" y="301986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CCFAC-9859-4796-8BE9-F80489A2F1A8}"/>
              </a:ext>
            </a:extLst>
          </p:cNvPr>
          <p:cNvSpPr/>
          <p:nvPr/>
        </p:nvSpPr>
        <p:spPr>
          <a:xfrm>
            <a:off x="2078966" y="3507141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50D82-D275-4CDB-8C77-543A4647C7B2}"/>
              </a:ext>
            </a:extLst>
          </p:cNvPr>
          <p:cNvSpPr/>
          <p:nvPr/>
        </p:nvSpPr>
        <p:spPr>
          <a:xfrm>
            <a:off x="2078966" y="4481685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C5F53-30AA-4E45-B34C-E9DF31B894AB}"/>
              </a:ext>
            </a:extLst>
          </p:cNvPr>
          <p:cNvSpPr/>
          <p:nvPr/>
        </p:nvSpPr>
        <p:spPr>
          <a:xfrm>
            <a:off x="2078966" y="5456229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CE00A-2405-4749-ABDF-03C36645E56A}"/>
              </a:ext>
            </a:extLst>
          </p:cNvPr>
          <p:cNvSpPr/>
          <p:nvPr/>
        </p:nvSpPr>
        <p:spPr>
          <a:xfrm>
            <a:off x="2078966" y="3994413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FA270-28DC-4ADE-BC1F-28AF6042BBC8}"/>
              </a:ext>
            </a:extLst>
          </p:cNvPr>
          <p:cNvSpPr/>
          <p:nvPr/>
        </p:nvSpPr>
        <p:spPr>
          <a:xfrm>
            <a:off x="2078966" y="4968957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B0067-BEA1-4211-8EC8-0DF7ADC0029B}"/>
              </a:ext>
            </a:extLst>
          </p:cNvPr>
          <p:cNvSpPr/>
          <p:nvPr/>
        </p:nvSpPr>
        <p:spPr>
          <a:xfrm>
            <a:off x="2078966" y="5943501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BA6EF25E-E89A-465C-80B9-81799F6E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8909"/>
              </p:ext>
            </p:extLst>
          </p:nvPr>
        </p:nvGraphicFramePr>
        <p:xfrm>
          <a:off x="7503064" y="2529792"/>
          <a:ext cx="4064001" cy="38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769087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5108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898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F3E2F4A-9572-40FC-86CB-2C23F7BC2883}"/>
              </a:ext>
            </a:extLst>
          </p:cNvPr>
          <p:cNvSpPr/>
          <p:nvPr/>
        </p:nvSpPr>
        <p:spPr>
          <a:xfrm>
            <a:off x="7618779" y="2545558"/>
            <a:ext cx="1121434" cy="431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55F4B-FE8F-41A3-8838-13402F04A507}"/>
              </a:ext>
            </a:extLst>
          </p:cNvPr>
          <p:cNvSpPr/>
          <p:nvPr/>
        </p:nvSpPr>
        <p:spPr>
          <a:xfrm>
            <a:off x="8957095" y="2545558"/>
            <a:ext cx="1121434" cy="4313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F031B-E30D-4735-BE28-966BA4B55AE5}"/>
              </a:ext>
            </a:extLst>
          </p:cNvPr>
          <p:cNvSpPr/>
          <p:nvPr/>
        </p:nvSpPr>
        <p:spPr>
          <a:xfrm>
            <a:off x="10295411" y="2545558"/>
            <a:ext cx="1121434" cy="431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Blue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>
            <a:off x="5370456" y="3938462"/>
            <a:ext cx="1545021" cy="696600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E4FEC6B0-1570-42C1-8C75-21FAA924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88017"/>
              </p:ext>
            </p:extLst>
          </p:nvPr>
        </p:nvGraphicFramePr>
        <p:xfrm>
          <a:off x="708446" y="2415545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717D98-56B2-425A-82A0-C0B9178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7684F-814A-4794-B230-F99F5DA40234}"/>
              </a:ext>
            </a:extLst>
          </p:cNvPr>
          <p:cNvSpPr/>
          <p:nvPr/>
        </p:nvSpPr>
        <p:spPr>
          <a:xfrm>
            <a:off x="5941583" y="6535390"/>
            <a:ext cx="607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http://contrib.scikit-learn.org/categorical-encoding/index.html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BAE1EFC-1F25-4CE3-87D3-EA1F70257E85}"/>
              </a:ext>
            </a:extLst>
          </p:cNvPr>
          <p:cNvSpPr/>
          <p:nvPr/>
        </p:nvSpPr>
        <p:spPr>
          <a:xfrm rot="20506475">
            <a:off x="3894083" y="173267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0">
            <a:extLst>
              <a:ext uri="{FF2B5EF4-FFF2-40B4-BE49-F238E27FC236}">
                <a16:creationId xmlns:a16="http://schemas.microsoft.com/office/drawing/2014/main" id="{C62787FA-EF68-4A77-9E46-B7AFEB99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20744"/>
              </p:ext>
            </p:extLst>
          </p:nvPr>
        </p:nvGraphicFramePr>
        <p:xfrm>
          <a:off x="7276881" y="261574"/>
          <a:ext cx="2709334" cy="2897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graphicFrame>
        <p:nvGraphicFramePr>
          <p:cNvPr id="23" name="Table 20">
            <a:extLst>
              <a:ext uri="{FF2B5EF4-FFF2-40B4-BE49-F238E27FC236}">
                <a16:creationId xmlns:a16="http://schemas.microsoft.com/office/drawing/2014/main" id="{E9F9472E-A1CB-4BEE-BFE2-7DCC792B5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98012"/>
              </p:ext>
            </p:extLst>
          </p:nvPr>
        </p:nvGraphicFramePr>
        <p:xfrm>
          <a:off x="7276881" y="3864458"/>
          <a:ext cx="2709334" cy="2872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1535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4038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QUALITY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87114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24226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150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86970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7433"/>
                  </a:ext>
                </a:extLst>
              </a:tr>
              <a:tr h="482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53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7CE48B-B321-4F0F-BF56-0D8F1C29FE1A}"/>
              </a:ext>
            </a:extLst>
          </p:cNvPr>
          <p:cNvSpPr txBox="1"/>
          <p:nvPr/>
        </p:nvSpPr>
        <p:spPr>
          <a:xfrm>
            <a:off x="5083125" y="2360062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0248D78-20C3-40F9-A7ED-46F7FA81C552}"/>
              </a:ext>
            </a:extLst>
          </p:cNvPr>
          <p:cNvSpPr/>
          <p:nvPr/>
        </p:nvSpPr>
        <p:spPr>
          <a:xfrm rot="516820">
            <a:off x="3911529" y="4244543"/>
            <a:ext cx="2138567" cy="774044"/>
          </a:xfrm>
          <a:prstGeom prst="rightArrow">
            <a:avLst>
              <a:gd name="adj1" fmla="val 27368"/>
              <a:gd name="adj2" fmla="val 70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CE17E-DC29-4206-8212-4E17AE2BD892}"/>
              </a:ext>
            </a:extLst>
          </p:cNvPr>
          <p:cNvSpPr txBox="1"/>
          <p:nvPr/>
        </p:nvSpPr>
        <p:spPr>
          <a:xfrm>
            <a:off x="4963366" y="5209504"/>
            <a:ext cx="27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Opci</a:t>
            </a:r>
            <a:r>
              <a:rPr lang="es-419" sz="2400" dirty="0" err="1"/>
              <a:t>ó</a:t>
            </a:r>
            <a:r>
              <a:rPr lang="en-US" sz="2400" dirty="0"/>
              <a:t>n 2</a:t>
            </a:r>
          </a:p>
        </p:txBody>
      </p:sp>
    </p:spTree>
    <p:extLst>
      <p:ext uri="{BB962C8B-B14F-4D97-AF65-F5344CB8AC3E}">
        <p14:creationId xmlns:p14="http://schemas.microsoft.com/office/powerpoint/2010/main" val="208174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62C9-1073-4934-90E0-3BCB97EB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fitting (</a:t>
            </a:r>
            <a:r>
              <a:rPr lang="en-US" dirty="0" err="1"/>
              <a:t>Scikit</a:t>
            </a:r>
            <a:r>
              <a:rPr lang="en-US" dirty="0"/>
              <a:t>-learn)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1694A-9D58-48B4-86AF-19CF2A93D8C7}"/>
              </a:ext>
            </a:extLst>
          </p:cNvPr>
          <p:cNvSpPr/>
          <p:nvPr/>
        </p:nvSpPr>
        <p:spPr>
          <a:xfrm>
            <a:off x="78141" y="1411620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C73C9-65B1-4D20-90A8-C9A40F3B6485}"/>
              </a:ext>
            </a:extLst>
          </p:cNvPr>
          <p:cNvSpPr/>
          <p:nvPr/>
        </p:nvSpPr>
        <p:spPr>
          <a:xfrm>
            <a:off x="78141" y="2162973"/>
            <a:ext cx="12035718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sklearn.tree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endParaRPr lang="en-US" sz="2400" b="1" u="sng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DecisionTreeRegressor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mlmodel_reg.fit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data_predictor_variables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C7F4-C910-47FA-8F2A-5CE6E4A18E3E}"/>
              </a:ext>
            </a:extLst>
          </p:cNvPr>
          <p:cNvSpPr/>
          <p:nvPr/>
        </p:nvSpPr>
        <p:spPr>
          <a:xfrm>
            <a:off x="78141" y="5440045"/>
            <a:ext cx="12035718" cy="156966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mlmodel_reg.predict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test_dataset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mean_squared_error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test_labels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test_predictions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mlmodel_rmse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mlmodel_mse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6644-EBD4-4AA2-831B-D91F4C4E93D7}"/>
              </a:ext>
            </a:extLst>
          </p:cNvPr>
          <p:cNvSpPr txBox="1"/>
          <p:nvPr/>
        </p:nvSpPr>
        <p:spPr>
          <a:xfrm>
            <a:off x="189188" y="4695027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Measuring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1A14-20E3-4012-9499-D6209BCEE57F}"/>
              </a:ext>
            </a:extLst>
          </p:cNvPr>
          <p:cNvSpPr txBox="1"/>
          <p:nvPr/>
        </p:nvSpPr>
        <p:spPr>
          <a:xfrm>
            <a:off x="115673" y="3377833"/>
            <a:ext cx="1149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mlmodel</a:t>
            </a:r>
            <a:r>
              <a:rPr lang="en-US" dirty="0"/>
              <a:t>           =                       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linear_model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</a:t>
            </a:r>
            <a:r>
              <a:rPr lang="en-US" dirty="0"/>
              <a:t>              tree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              ensemble              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svm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| …</a:t>
            </a:r>
          </a:p>
          <a:p>
            <a:r>
              <a:rPr lang="en-US" dirty="0" err="1"/>
              <a:t>MachineLearningModelRegressor</a:t>
            </a:r>
            <a:r>
              <a:rPr lang="en-US" dirty="0"/>
              <a:t>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LinearRegression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</a:t>
            </a:r>
            <a:r>
              <a:rPr lang="en-US" dirty="0"/>
              <a:t> </a:t>
            </a:r>
            <a:r>
              <a:rPr lang="en-US" dirty="0" err="1"/>
              <a:t>DecisionTreeRegressor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RandomForestRegressor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 SVR |…</a:t>
            </a:r>
          </a:p>
        </p:txBody>
      </p:sp>
    </p:spTree>
    <p:extLst>
      <p:ext uri="{BB962C8B-B14F-4D97-AF65-F5344CB8AC3E}">
        <p14:creationId xmlns:p14="http://schemas.microsoft.com/office/powerpoint/2010/main" val="24517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329C2-5249-4701-BDFC-8C73EC78B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C906FA-0250-41D5-A8C8-51025A70C2BF}"/>
              </a:ext>
            </a:extLst>
          </p:cNvPr>
          <p:cNvSpPr/>
          <p:nvPr/>
        </p:nvSpPr>
        <p:spPr>
          <a:xfrm>
            <a:off x="2159876" y="2112580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07790-140A-481D-81A4-AFD0ED127989}"/>
              </a:ext>
            </a:extLst>
          </p:cNvPr>
          <p:cNvSpPr/>
          <p:nvPr/>
        </p:nvSpPr>
        <p:spPr>
          <a:xfrm>
            <a:off x="2159876" y="2916621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02EF9-7A49-4785-9CA9-49BD241B3DB1}"/>
              </a:ext>
            </a:extLst>
          </p:cNvPr>
          <p:cNvSpPr/>
          <p:nvPr/>
        </p:nvSpPr>
        <p:spPr>
          <a:xfrm>
            <a:off x="2159876" y="3720662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CED0C-CFD6-4C0A-A597-3119782DD8C0}"/>
              </a:ext>
            </a:extLst>
          </p:cNvPr>
          <p:cNvSpPr/>
          <p:nvPr/>
        </p:nvSpPr>
        <p:spPr>
          <a:xfrm>
            <a:off x="2159876" y="4524703"/>
            <a:ext cx="2096814" cy="80404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0BD9-89D7-4287-8C37-3A17B65A5509}"/>
              </a:ext>
            </a:extLst>
          </p:cNvPr>
          <p:cNvSpPr txBox="1"/>
          <p:nvPr/>
        </p:nvSpPr>
        <p:spPr>
          <a:xfrm>
            <a:off x="5407572" y="2052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4-fold 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F0E0-5099-41FD-8774-3FB98A90224C}"/>
              </a:ext>
            </a:extLst>
          </p:cNvPr>
          <p:cNvSpPr txBox="1"/>
          <p:nvPr/>
        </p:nvSpPr>
        <p:spPr>
          <a:xfrm>
            <a:off x="2159876" y="1481959"/>
            <a:ext cx="209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24B15-8CC6-4B72-95A5-C9E208894237}"/>
              </a:ext>
            </a:extLst>
          </p:cNvPr>
          <p:cNvSpPr/>
          <p:nvPr/>
        </p:nvSpPr>
        <p:spPr>
          <a:xfrm>
            <a:off x="2159876" y="5328744"/>
            <a:ext cx="2096814" cy="13558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01827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2333</TotalTime>
  <Words>606</Words>
  <Application>Microsoft Office PowerPoint</Application>
  <PresentationFormat>Widescreen</PresentationFormat>
  <Paragraphs>148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End-to-end Project</vt:lpstr>
      <vt:lpstr>Get and Read data</vt:lpstr>
      <vt:lpstr>Train-Test split</vt:lpstr>
      <vt:lpstr>Train test split</vt:lpstr>
      <vt:lpstr>Ordinal encoding</vt:lpstr>
      <vt:lpstr>One-Hot Encoding</vt:lpstr>
      <vt:lpstr>Ordinal Encoding</vt:lpstr>
      <vt:lpstr>ML model fitting (Scikit-learn)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K-fold cross-validation</vt:lpstr>
      <vt:lpstr>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Mendoza Torres</dc:creator>
  <cp:lastModifiedBy>Francisco Mendoza Torres</cp:lastModifiedBy>
  <cp:revision>199</cp:revision>
  <dcterms:created xsi:type="dcterms:W3CDTF">2017-10-24T03:48:17Z</dcterms:created>
  <dcterms:modified xsi:type="dcterms:W3CDTF">2020-04-12T13:45:47Z</dcterms:modified>
</cp:coreProperties>
</file>