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1" r:id="rId2"/>
    <p:sldId id="289" r:id="rId3"/>
    <p:sldId id="286" r:id="rId4"/>
    <p:sldId id="257" r:id="rId5"/>
    <p:sldId id="260" r:id="rId6"/>
    <p:sldId id="262" r:id="rId7"/>
    <p:sldId id="258" r:id="rId8"/>
    <p:sldId id="259" r:id="rId9"/>
    <p:sldId id="284" r:id="rId10"/>
    <p:sldId id="265" r:id="rId11"/>
    <p:sldId id="268" r:id="rId12"/>
    <p:sldId id="266" r:id="rId13"/>
    <p:sldId id="267" r:id="rId14"/>
    <p:sldId id="290" r:id="rId15"/>
    <p:sldId id="293" r:id="rId16"/>
    <p:sldId id="270" r:id="rId17"/>
    <p:sldId id="271" r:id="rId18"/>
    <p:sldId id="272" r:id="rId19"/>
    <p:sldId id="273" r:id="rId20"/>
    <p:sldId id="274" r:id="rId21"/>
    <p:sldId id="275" r:id="rId22"/>
    <p:sldId id="292" r:id="rId23"/>
    <p:sldId id="29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87570" autoAdjust="0"/>
  </p:normalViewPr>
  <p:slideViewPr>
    <p:cSldViewPr snapToGrid="0">
      <p:cViewPr varScale="1">
        <p:scale>
          <a:sx n="63" d="100"/>
          <a:sy n="63" d="100"/>
        </p:scale>
        <p:origin x="10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EC019-8BE9-4716-A045-AB4F46EC50AD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85226-FE62-4B77-BD7D-7A686E774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7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nalysisfactor.com/the-difference-between-truncated-and-censored-data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thematics" TargetMode="External"/><Relationship Id="rId3" Type="http://schemas.openxmlformats.org/officeDocument/2006/relationships/hyperlink" Target="https://pure.mpg.de/rest/items/item_3183921/component/file_3183922/content" TargetMode="External"/><Relationship Id="rId7" Type="http://schemas.openxmlformats.org/officeDocument/2006/relationships/hyperlink" Target="https://pure.mpg.de/rest/items/item_3183921/component/file_3183922/conten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Metric_(mathematics)#Definition" TargetMode="External"/><Relationship Id="rId5" Type="http://schemas.openxmlformats.org/officeDocument/2006/relationships/hyperlink" Target="https://en.wikipedia.org/wiki/Set_(mathematics)" TargetMode="External"/><Relationship Id="rId10" Type="http://schemas.openxmlformats.org/officeDocument/2006/relationships/hyperlink" Target="https://en.wikipedia.org/wiki/Metric_(mathematics)#Definition" TargetMode="External"/><Relationship Id="rId4" Type="http://schemas.openxmlformats.org/officeDocument/2006/relationships/hyperlink" Target="https://en.wikipedia.org/wiki/Mathematics" TargetMode="External"/><Relationship Id="rId9" Type="http://schemas.openxmlformats.org/officeDocument/2006/relationships/hyperlink" Target="https://en.wikipedia.org/wiki/Set_(mathematics)" TargetMode="Externa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etric_(mathematics)" TargetMode="External"/><Relationship Id="rId13" Type="http://schemas.openxmlformats.org/officeDocument/2006/relationships/hyperlink" Target="https://en.wikipedia.org/wiki/Mathematics" TargetMode="External"/><Relationship Id="rId18" Type="http://schemas.openxmlformats.org/officeDocument/2006/relationships/hyperlink" Target="https://en.wikipedia.org/wiki/Metric_(mathematics)" TargetMode="External"/><Relationship Id="rId3" Type="http://schemas.openxmlformats.org/officeDocument/2006/relationships/hyperlink" Target="https://en.wikipedia.org/wiki/Mathematics" TargetMode="External"/><Relationship Id="rId21" Type="http://schemas.openxmlformats.org/officeDocument/2006/relationships/hyperlink" Target="https://en.wikipedia.org/wiki/Limit_of_a_sequence" TargetMode="External"/><Relationship Id="rId7" Type="http://schemas.openxmlformats.org/officeDocument/2006/relationships/hyperlink" Target="https://en.wikipedia.org/wiki/Normed_vector_space" TargetMode="External"/><Relationship Id="rId12" Type="http://schemas.openxmlformats.org/officeDocument/2006/relationships/hyperlink" Target="https://en.wikipedia.org/wiki/Vector_space" TargetMode="External"/><Relationship Id="rId17" Type="http://schemas.openxmlformats.org/officeDocument/2006/relationships/hyperlink" Target="https://en.wikipedia.org/wiki/Normed_vector_space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s://en.wikipedia.org/wiki/Complete_metric_space" TargetMode="External"/><Relationship Id="rId20" Type="http://schemas.openxmlformats.org/officeDocument/2006/relationships/hyperlink" Target="https://en.wikipedia.org/wiki/Cauchy_sequence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omplete_metric_space" TargetMode="External"/><Relationship Id="rId11" Type="http://schemas.openxmlformats.org/officeDocument/2006/relationships/hyperlink" Target="https://en.wikipedia.org/wiki/Limit_of_a_sequence" TargetMode="External"/><Relationship Id="rId5" Type="http://schemas.openxmlformats.org/officeDocument/2006/relationships/hyperlink" Target="https://en.wikipedia.org/wiki/Help:IPA/Polish" TargetMode="External"/><Relationship Id="rId15" Type="http://schemas.openxmlformats.org/officeDocument/2006/relationships/hyperlink" Target="https://en.wikipedia.org/wiki/Help:IPA/Polish" TargetMode="External"/><Relationship Id="rId10" Type="http://schemas.openxmlformats.org/officeDocument/2006/relationships/hyperlink" Target="https://en.wikipedia.org/wiki/Cauchy_sequence" TargetMode="External"/><Relationship Id="rId19" Type="http://schemas.openxmlformats.org/officeDocument/2006/relationships/hyperlink" Target="https://en.wikipedia.org/wiki/Norm_(mathematics)" TargetMode="External"/><Relationship Id="rId4" Type="http://schemas.openxmlformats.org/officeDocument/2006/relationships/hyperlink" Target="https://en.wikipedia.org/wiki/Functional_analysis" TargetMode="External"/><Relationship Id="rId9" Type="http://schemas.openxmlformats.org/officeDocument/2006/relationships/hyperlink" Target="https://en.wikipedia.org/wiki/Norm_(mathematics)" TargetMode="External"/><Relationship Id="rId14" Type="http://schemas.openxmlformats.org/officeDocument/2006/relationships/hyperlink" Target="https://en.wikipedia.org/wiki/Functional_analysis" TargetMode="External"/><Relationship Id="rId22" Type="http://schemas.openxmlformats.org/officeDocument/2006/relationships/hyperlink" Target="https://en.wikipedia.org/wiki/Vector_spac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ragonite" TargetMode="External"/><Relationship Id="rId13" Type="http://schemas.openxmlformats.org/officeDocument/2006/relationships/hyperlink" Target="https://en.wikipedia.org/wiki/Smectite" TargetMode="External"/><Relationship Id="rId3" Type="http://schemas.openxmlformats.org/officeDocument/2006/relationships/hyperlink" Target="https://en.wikipedia.org/wiki/Quartz" TargetMode="External"/><Relationship Id="rId7" Type="http://schemas.openxmlformats.org/officeDocument/2006/relationships/hyperlink" Target="https://en.wikipedia.org/wiki/Carbonate" TargetMode="External"/><Relationship Id="rId12" Type="http://schemas.openxmlformats.org/officeDocument/2006/relationships/hyperlink" Target="https://en.wikipedia.org/wiki/Illit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arbonate_rock" TargetMode="External"/><Relationship Id="rId11" Type="http://schemas.openxmlformats.org/officeDocument/2006/relationships/hyperlink" Target="https://en.wikipedia.org/wiki/Kaolinite" TargetMode="External"/><Relationship Id="rId5" Type="http://schemas.openxmlformats.org/officeDocument/2006/relationships/hyperlink" Target="https://en.wikipedia.org/wiki/Calcite" TargetMode="External"/><Relationship Id="rId10" Type="http://schemas.openxmlformats.org/officeDocument/2006/relationships/hyperlink" Target="http://www.tulane.edu/~sanelson/eens212/sedrxintro.htm" TargetMode="External"/><Relationship Id="rId4" Type="http://schemas.openxmlformats.org/officeDocument/2006/relationships/hyperlink" Target="https://en.wikipedia.org/wiki/Siliciclastic" TargetMode="External"/><Relationship Id="rId9" Type="http://schemas.openxmlformats.org/officeDocument/2006/relationships/hyperlink" Target="https://en.wikipedia.org/wiki/Dolomite_(mineral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b="1" dirty="0" err="1"/>
              <a:t>Continuous</a:t>
            </a:r>
            <a:r>
              <a:rPr lang="es-419" dirty="0"/>
              <a:t>, </a:t>
            </a:r>
            <a:r>
              <a:rPr lang="es-419" b="1" dirty="0"/>
              <a:t>Ordinal (</a:t>
            </a:r>
            <a:r>
              <a:rPr lang="en-US" b="1" dirty="0" err="1"/>
              <a:t>likert</a:t>
            </a:r>
            <a:r>
              <a:rPr lang="en-US" b="1" dirty="0"/>
              <a:t> </a:t>
            </a:r>
            <a:r>
              <a:rPr lang="en-US" b="0" dirty="0"/>
              <a:t>as example</a:t>
            </a:r>
            <a:r>
              <a:rPr lang="es-419" b="1" dirty="0"/>
              <a:t>)</a:t>
            </a:r>
            <a:r>
              <a:rPr lang="es-419" dirty="0"/>
              <a:t>, </a:t>
            </a:r>
            <a:r>
              <a:rPr lang="es-419" b="1" dirty="0" err="1"/>
              <a:t>categorical</a:t>
            </a:r>
            <a:r>
              <a:rPr lang="es-419" dirty="0"/>
              <a:t> </a:t>
            </a:r>
            <a:r>
              <a:rPr lang="en-US" dirty="0"/>
              <a:t>(a.k.a. </a:t>
            </a:r>
            <a:r>
              <a:rPr lang="en-US" b="1" dirty="0"/>
              <a:t>nominal</a:t>
            </a:r>
            <a:r>
              <a:rPr lang="en-US" dirty="0"/>
              <a:t>) </a:t>
            </a:r>
            <a:r>
              <a:rPr lang="en-US" b="1" dirty="0"/>
              <a:t>dichotomous </a:t>
            </a:r>
            <a:r>
              <a:rPr lang="en-US" dirty="0"/>
              <a:t>and </a:t>
            </a:r>
            <a:r>
              <a:rPr lang="en-US" b="1" dirty="0"/>
              <a:t>binary</a:t>
            </a:r>
            <a:r>
              <a:rPr lang="en-US" dirty="0"/>
              <a:t> as example of categorical.</a:t>
            </a:r>
          </a:p>
          <a:p>
            <a:endParaRPr lang="en-US" dirty="0"/>
          </a:p>
          <a:p>
            <a:r>
              <a:rPr lang="en-US" dirty="0"/>
              <a:t>Ordinal: bad, regular, good, excellent</a:t>
            </a:r>
          </a:p>
          <a:p>
            <a:r>
              <a:rPr lang="en-US" dirty="0"/>
              <a:t>Categorical: Red, Green, Blue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= ordered "categorical"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equally spaced ordinal vars.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interval variables with zero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Truncated</a:t>
            </a:r>
            <a:r>
              <a:rPr lang="en-US" dirty="0"/>
              <a:t>, </a:t>
            </a:r>
            <a:r>
              <a:rPr lang="en-US" b="1" dirty="0"/>
              <a:t>censored</a:t>
            </a:r>
            <a:r>
              <a:rPr lang="en-US" dirty="0"/>
              <a:t>, </a:t>
            </a:r>
            <a:r>
              <a:rPr lang="en-US" b="1" dirty="0"/>
              <a:t>compositional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Truncated data is data with intervals removed. Censored is data in which data falling in a given interval are grouped.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https://www.theanalysisfactor.com/the-difference-between-truncated-and-censored-data/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2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Non-negativity, Symmetry, triangle inequality</a:t>
                </a:r>
              </a:p>
              <a:p>
                <a:endParaRPr lang="en-US" dirty="0"/>
              </a:p>
              <a:p>
                <a:r>
                  <a:rPr lang="en-US" dirty="0"/>
                  <a:t>Similarity functions which are positive definite will be called kernel functions (cf. Sections 13.4 and 14.2.3 of Mardia et al., 1979)</a:t>
                </a:r>
              </a:p>
              <a:p>
                <a:r>
                  <a:rPr lang="en-US" dirty="0">
                    <a:hlinkClick r:id="rId3"/>
                  </a:rPr>
                  <a:t>https://pure.mpg.de/rest/items/item_3183921/component/file_3183922/content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this slide each point belongs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Metric spaces are defined by this slide properties of distance functions.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4" tooltip="Mathematics"/>
                  </a:rPr>
                  <a:t>mathematics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 </a:t>
                </a:r>
                <a:r>
                  <a:rPr 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 space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is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5" tooltip="Set (mathematics)"/>
                  </a:rPr>
                  <a:t>set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together with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6" tooltip="Metric (mathematics)"/>
                  </a:rPr>
                  <a:t>metric on the set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(Wikipedia)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Non-negativity, Symmetry, triangle inequality</a:t>
                </a:r>
              </a:p>
              <a:p>
                <a:endParaRPr lang="en-US" dirty="0"/>
              </a:p>
              <a:p>
                <a:r>
                  <a:rPr lang="en-US" dirty="0"/>
                  <a:t>Similarity functions which are positive definite will be called kernel functions (cf. Sections 13.4 and 14.2.3 of Mardia et al., 1979)</a:t>
                </a:r>
              </a:p>
              <a:p>
                <a:r>
                  <a:rPr lang="en-US" dirty="0">
                    <a:hlinkClick r:id="rId7"/>
                  </a:rPr>
                  <a:t>https://pure.mpg.de/rest/items/item_3183921/component/file_3183922/content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this slide each point belongs to </a:t>
                </a:r>
                <a:r>
                  <a:rPr lang="en-US" b="0" i="0">
                    <a:latin typeface="Cambria Math" panose="02040503050406030204" pitchFamily="18" charset="0"/>
                  </a:rPr>
                  <a:t>ℝ^2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Metric spaces are defined by this slide properties of distance functions.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8" tooltip="Mathematics"/>
                  </a:rPr>
                  <a:t>mathematics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 </a:t>
                </a:r>
                <a:r>
                  <a:rPr 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 space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is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9" tooltip="Set (mathematics)"/>
                  </a:rPr>
                  <a:t>set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together with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0" tooltip="Metric (mathematics)"/>
                  </a:rPr>
                  <a:t>metric on the set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(Wikipedia)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8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MX" dirty="0"/>
                  <a:t>Las normas nos ayudan a definir vecindades topológicas así como también nos dan una idea de tamaño.</a:t>
                </a:r>
                <a:endParaRPr lang="es-MX" b="0" dirty="0"/>
              </a:p>
              <a:p>
                <a:endParaRPr lang="en-US" dirty="0"/>
              </a:p>
              <a:p>
                <a:r>
                  <a:rPr lang="en-US" b="1" dirty="0"/>
                  <a:t>Limits</a:t>
                </a:r>
                <a:r>
                  <a:rPr lang="en-US" dirty="0"/>
                  <a:t>. For</a:t>
                </a:r>
                <a:r>
                  <a:rPr lang="en-US" baseline="0" dirty="0"/>
                  <a:t> every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there exists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…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3" tooltip="Mathematics"/>
                  </a:rPr>
                  <a:t>mathematics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more specifically in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4" tooltip="Functional analysis"/>
                  </a:rPr>
                  <a:t>functional analysis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 </a:t>
                </a:r>
                <a:r>
                  <a:rPr 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Banach space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(pronounced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5" tooltip="Help:IPA/Polish"/>
                  </a:rPr>
                  <a:t>[ˈ</a:t>
                </a:r>
                <a:r>
                  <a:rPr lang="en-US" sz="1200" b="0" i="0" u="none" strike="noStrike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5" tooltip="Help:IPA/Polish"/>
                  </a:rPr>
                  <a:t>banax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5" tooltip="Help:IPA/Polish"/>
                  </a:rPr>
                  <a:t>]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is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6" tooltip="Complete metric space"/>
                  </a:rPr>
                  <a:t>complete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7" tooltip="Normed vector space"/>
                  </a:rPr>
                  <a:t>normed vector space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Thus, a Banach space is a vector space with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8" tooltip="Metric (mathematics)"/>
                  </a:rPr>
                  <a:t>metric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that allows the computation of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9" tooltip="Norm (mathematics)"/>
                  </a:rPr>
                  <a:t>vector length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and distance between vectors and is complete in the sense that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0" tooltip="Cauchy sequence"/>
                  </a:rPr>
                  <a:t>Cauchy sequence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of vectors always converges to a well defined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1" tooltip="Limit of a sequence"/>
                  </a:rPr>
                  <a:t>limit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that is within the space.</a:t>
                </a:r>
                <a:endParaRPr lang="es-MX" dirty="0"/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Banach space is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2" tooltip="Vector space"/>
                  </a:rPr>
                  <a:t>vector space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over any scalar field K, which is equipped with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9" tooltip="Norm (mathematics)"/>
                  </a:rPr>
                  <a:t>norm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{\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displaystyle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\|\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cdot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\|_{X}} and which is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6" tooltip="Complete metric space"/>
                  </a:rPr>
                  <a:t>complete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with respect to the distance function induced by the norm, that is to say, for every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0" tooltip="Cauchy sequence"/>
                  </a:rPr>
                  <a:t>Cauchy sequence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{</a:t>
                </a:r>
                <a:r>
                  <a:rPr lang="en-US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sz="1200" b="0" i="1" kern="1200" baseline="-250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 in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there exists an element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in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such that</a:t>
                </a:r>
              </a:p>
              <a:p>
                <a:r>
                  <a:rPr lang="en-US" dirty="0">
                    <a:effectLst/>
                  </a:rPr>
                  <a:t>{\</a:t>
                </a:r>
                <a:r>
                  <a:rPr lang="en-US" dirty="0" err="1">
                    <a:effectLst/>
                  </a:rPr>
                  <a:t>displaystyle</a:t>
                </a:r>
                <a:r>
                  <a:rPr lang="en-US" dirty="0">
                    <a:effectLst/>
                  </a:rPr>
                  <a:t> \</a:t>
                </a:r>
                <a:r>
                  <a:rPr lang="en-US" dirty="0" err="1">
                    <a:effectLst/>
                  </a:rPr>
                  <a:t>lim</a:t>
                </a:r>
                <a:r>
                  <a:rPr lang="en-US" dirty="0">
                    <a:effectLst/>
                  </a:rPr>
                  <a:t> _{n\to \</a:t>
                </a:r>
                <a:r>
                  <a:rPr lang="en-US" dirty="0" err="1">
                    <a:effectLst/>
                  </a:rPr>
                  <a:t>infty</a:t>
                </a:r>
                <a:r>
                  <a:rPr lang="en-US" dirty="0">
                    <a:effectLst/>
                  </a:rPr>
                  <a:t> }x_{n}=x,}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or equivalently: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MX" dirty="0"/>
                  <a:t>Las normas nos ayudan a definir vecindades topológicas así como también nos dan una idea de tamaño.</a:t>
                </a:r>
                <a:endParaRPr lang="es-MX" b="0" dirty="0"/>
              </a:p>
              <a:p>
                <a:endParaRPr lang="en-US" dirty="0"/>
              </a:p>
              <a:p>
                <a:r>
                  <a:rPr lang="en-US" b="1" dirty="0"/>
                  <a:t>Limits</a:t>
                </a:r>
                <a:r>
                  <a:rPr lang="en-US" dirty="0"/>
                  <a:t>. For</a:t>
                </a:r>
                <a:r>
                  <a:rPr lang="en-US" baseline="0" dirty="0"/>
                  <a:t> every</a:t>
                </a:r>
                <a:r>
                  <a:rPr lang="en-US" dirty="0"/>
                  <a:t> </a:t>
                </a:r>
                <a:r>
                  <a:rPr lang="en-US" b="0" i="0">
                    <a:latin typeface="Cambria Math" panose="02040503050406030204" pitchFamily="18" charset="0"/>
                  </a:rPr>
                  <a:t>𝜀&gt;0</a:t>
                </a:r>
                <a:r>
                  <a:rPr lang="en-US" dirty="0"/>
                  <a:t> there exists a </a:t>
                </a:r>
                <a:r>
                  <a:rPr lang="en-US" b="0" i="0">
                    <a:latin typeface="Cambria Math" panose="02040503050406030204" pitchFamily="18" charset="0"/>
                  </a:rPr>
                  <a:t>𝛿</a:t>
                </a:r>
                <a:r>
                  <a:rPr lang="en-US" dirty="0"/>
                  <a:t> …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3" tooltip="Mathematics"/>
                  </a:rPr>
                  <a:t>mathematics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more specifically in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4" tooltip="Functional analysis"/>
                  </a:rPr>
                  <a:t>functional analysis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 </a:t>
                </a:r>
                <a:r>
                  <a:rPr 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Banach space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(pronounced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5" tooltip="Help:IPA/Polish"/>
                  </a:rPr>
                  <a:t>[ˈ</a:t>
                </a:r>
                <a:r>
                  <a:rPr lang="en-US" sz="1200" b="0" i="0" u="none" strike="noStrike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5" tooltip="Help:IPA/Polish"/>
                  </a:rPr>
                  <a:t>banax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5" tooltip="Help:IPA/Polish"/>
                  </a:rPr>
                  <a:t>]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is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6" tooltip="Complete metric space"/>
                  </a:rPr>
                  <a:t>complete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7" tooltip="Normed vector space"/>
                  </a:rPr>
                  <a:t>normed vector space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Thus, a Banach space is a vector space with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8" tooltip="Metric (mathematics)"/>
                  </a:rPr>
                  <a:t>metric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that allows the computation of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9" tooltip="Norm (mathematics)"/>
                  </a:rPr>
                  <a:t>vector length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and distance between vectors and is complete in the sense that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20" tooltip="Cauchy sequence"/>
                  </a:rPr>
                  <a:t>Cauchy sequence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of vectors always converges to a well defined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21" tooltip="Limit of a sequence"/>
                  </a:rPr>
                  <a:t>limit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that is within the space.</a:t>
                </a:r>
                <a:endParaRPr lang="es-MX" dirty="0"/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Banach space is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22" tooltip="Vector space"/>
                  </a:rPr>
                  <a:t>vector space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over any scalar field K, which is equipped with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9" tooltip="Norm (mathematics)"/>
                  </a:rPr>
                  <a:t>norm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{\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displaystyle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\|\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cdot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\|_{X}} and which is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6" tooltip="Complete metric space"/>
                  </a:rPr>
                  <a:t>complete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with respect to the distance function induced by the norm, that is to say, for every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20" tooltip="Cauchy sequence"/>
                  </a:rPr>
                  <a:t>Cauchy sequence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{</a:t>
                </a:r>
                <a:r>
                  <a:rPr lang="en-US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sz="1200" b="0" i="1" kern="1200" baseline="-250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 in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there exists an element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in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such that</a:t>
                </a:r>
              </a:p>
              <a:p>
                <a:r>
                  <a:rPr lang="en-US" dirty="0">
                    <a:effectLst/>
                  </a:rPr>
                  <a:t>{\</a:t>
                </a:r>
                <a:r>
                  <a:rPr lang="en-US" dirty="0" err="1">
                    <a:effectLst/>
                  </a:rPr>
                  <a:t>displaystyle</a:t>
                </a:r>
                <a:r>
                  <a:rPr lang="en-US" dirty="0">
                    <a:effectLst/>
                  </a:rPr>
                  <a:t> \</a:t>
                </a:r>
                <a:r>
                  <a:rPr lang="en-US" dirty="0" err="1">
                    <a:effectLst/>
                  </a:rPr>
                  <a:t>lim</a:t>
                </a:r>
                <a:r>
                  <a:rPr lang="en-US" dirty="0">
                    <a:effectLst/>
                  </a:rPr>
                  <a:t> _{n\to \</a:t>
                </a:r>
                <a:r>
                  <a:rPr lang="en-US" dirty="0" err="1">
                    <a:effectLst/>
                  </a:rPr>
                  <a:t>infty</a:t>
                </a:r>
                <a:r>
                  <a:rPr lang="en-US" dirty="0">
                    <a:effectLst/>
                  </a:rPr>
                  <a:t> }x_{n}=x,}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or equivalently: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67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90" tIns="48495" rIns="96990" bIns="48495"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87400" indent="-301625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211263" indent="-2413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97038" indent="-2413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181225" indent="-2413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638425" indent="-2413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3095625" indent="-2413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552825" indent="-2413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4010025" indent="-2413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81842C9F-5DD4-44C4-A439-1471F51D0FE4}" type="slidenum">
              <a:rPr lang="en-US" altLang="en-US" sz="1300">
                <a:latin typeface="Times New Roman" pitchFamily="18" charset="0"/>
              </a:rPr>
              <a:pPr algn="r">
                <a:spcBef>
                  <a:spcPct val="0"/>
                </a:spcBef>
              </a:pPr>
              <a:t>12</a:t>
            </a:fld>
            <a:endParaRPr lang="en-US" alt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45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sedimentary rocks contain either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Quartz"/>
              </a:rPr>
              <a:t>quartz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(especially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iliciclastic"/>
              </a:rPr>
              <a:t>siliciclastic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rocks) or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alcite"/>
              </a:rPr>
              <a:t>calcite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(especially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Carbonate rock"/>
              </a:rPr>
              <a:t>carbonate rocks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Carbonate rocks dominantly consist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arbonate"/>
              </a:rPr>
              <a:t>carbonate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minerals such as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alcite"/>
              </a:rPr>
              <a:t>calcite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Aragonite"/>
              </a:rPr>
              <a:t>aragonite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Dolomite (mineral)"/>
              </a:rPr>
              <a:t>dolomite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>
              <a:hlinkClick r:id="rId10"/>
            </a:endParaRPr>
          </a:p>
          <a:p>
            <a:r>
              <a:rPr lang="en-US" dirty="0">
                <a:hlinkClick r:id="rId10"/>
              </a:rPr>
              <a:t>Clay minerals: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Kaolinite"/>
              </a:rPr>
              <a:t>kaolinite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Illite"/>
              </a:rPr>
              <a:t>illite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smectite</a:t>
            </a:r>
            <a:endParaRPr lang="en-US" dirty="0">
              <a:hlinkClick r:id="rId10"/>
            </a:endParaRPr>
          </a:p>
          <a:p>
            <a:r>
              <a:rPr lang="en-US" dirty="0">
                <a:hlinkClick r:id="rId10"/>
              </a:rPr>
              <a:t>http://www.tulane.edu/~sanelson/eens212/sedrxintro.htm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66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F31A-CF67-4992-B638-1D2AC7F4F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E4D8-EC1C-4FB6-96C4-16E8EF613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BDD4-3DF7-49F7-9A9C-2C0ED531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9C1D-A174-4ACA-9C7E-13ED3D40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17D0-C271-4206-99B7-CC23333A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951E-9F39-4A6F-BEAE-FB7DB3AC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9802F-1EEC-4BBC-8A0A-423C2DF45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87D9-1493-4824-8273-FA0C3AC7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1A01-2693-44CD-9B87-FEFABA4E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D653-817D-45F2-B890-688F0EA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5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F80AD-FB20-4169-B644-F086B20B3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8E764-3C59-40A9-8667-ABCE05C8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828BC-3075-4C5B-BBF8-104ED3D7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BC3A9-1168-4AC9-BDA6-9139DF17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21634-4F2F-47EF-A55B-632F7175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26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38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B6D2-7AE0-4F2E-9E94-7FF30CB5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0183-0A89-413C-9AD7-56651ED8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0C275-AAB1-4619-81A3-8C67DA41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0664-78BD-47C2-BB20-F92B0A2B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54D7-5147-4167-8322-4F6818AF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D7D1-F6FA-43C0-A239-9755CB89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56311-2933-4311-B89B-252C5193F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7896F-C4E4-4B5D-A4B4-C0AE19A2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F62B9-3DD9-44A5-9612-5437F712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22BC-9C56-4A6A-A17E-C0B833C8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3396-F534-49F0-A47D-6F196A7E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2B6B-158F-4BF0-BD54-14BB5E8B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1C26C-CFC4-45F4-B4AC-FE39E42D2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17B23-0F13-4674-B4C2-02BD1851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AEBD-8DEF-4E58-AF9E-94666B7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C671A-A5CE-482A-95BB-C60321B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7155-3D5E-47EF-8011-D9DC8DCA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487D-CBF7-4D0E-BD0F-D86E29A0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388FD-677E-4973-A5AB-9974F26C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6E150-75AD-4363-B9A7-BA4509C53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33A6D-F2D6-4576-9FC0-D33ED80F3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B36D6-2493-41F5-A712-3525CE36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2DD4E-A176-408F-BF05-1D10720D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A14E5-5F67-496D-9C8F-8A996262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FA8A-822C-4235-BAB0-C0B1A157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87411-FFA6-4F05-A0F3-946D8F74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CEA32-7B96-49A8-9237-7E6F9EA4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71C2F-6245-46E5-A49A-6EB1AE49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0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114F3-DB68-4384-A428-D5470BBC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122A8-F08E-4280-944A-641F3069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124D6-C93A-44F4-B803-902A7479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CF7F-2A1A-4987-886F-09E88879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54BB-45F0-4AF0-A85F-4A8F12CA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AC4C8-B22D-4ED2-A3EB-A1C408736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EEDB5-7949-4352-AC64-1A4A7B7C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92AB5-F3B7-4F4A-8618-E31849DD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634C9-41D6-4FF9-8916-36AE4DA4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9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88EE-EF3C-4DF7-B03A-E9689D1C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D2021-7DFE-4469-8241-6A72E7A32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E2EB0-DC54-4E84-9691-FCEAF718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B2DCA-1B78-4096-90D5-26CEAF98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DB862-8AB6-4985-A4E7-4F786036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7E533-8D68-442D-9B1E-244C76D3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AE58D-CDB7-4BD4-8F9D-6BBFE47E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78B5A-2243-4921-9AE6-006772780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7B9AF-4E99-477A-AE50-1930E8395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1571-7249-4A7C-B463-A862308C856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60937-3DCF-4761-99D9-49057F331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56C6-ED65-4BD4-B3C3-EEF67EF79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oleObject" Target="../embeddings/oleObject8.bin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7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neighbors.DistanceMetric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0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D9DDEF-2405-472D-A250-C7FF9A6D2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types and Distance Definitions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9E1A8B-06A7-47F8-999F-17DA7863B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0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51260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solidFill>
                  <a:srgbClr val="002060"/>
                </a:solidFill>
              </a:rPr>
              <a:t>Data Structures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matrix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Dissimilarity matrix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95013"/>
              </p:ext>
            </p:extLst>
          </p:nvPr>
        </p:nvGraphicFramePr>
        <p:xfrm>
          <a:off x="5943600" y="1295400"/>
          <a:ext cx="3124200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3" imgW="1778000" imgH="1244600" progId="Equation.3">
                  <p:embed/>
                </p:oleObj>
              </mc:Choice>
              <mc:Fallback>
                <p:oleObj name="Equation" r:id="rId3" imgW="1778000" imgH="1244600" progId="Equation.3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295400"/>
                        <a:ext cx="3124200" cy="205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765621"/>
              </p:ext>
            </p:extLst>
          </p:nvPr>
        </p:nvGraphicFramePr>
        <p:xfrm>
          <a:off x="5943600" y="3886200"/>
          <a:ext cx="342900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5" imgW="1828800" imgH="1143000" progId="Equation.3">
                  <p:embed/>
                </p:oleObj>
              </mc:Choice>
              <mc:Fallback>
                <p:oleObj name="Equation" r:id="rId5" imgW="1828800" imgH="1143000" progId="Equation.3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886200"/>
                        <a:ext cx="342900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354289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38125"/>
            <a:ext cx="8153400" cy="6096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002060"/>
                </a:solidFill>
              </a:rPr>
              <a:t>Similarity and Dissimilarity Between Objects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295400"/>
            <a:ext cx="8229600" cy="47244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000" u="sng" dirty="0"/>
              <a:t>Distances</a:t>
            </a:r>
            <a:r>
              <a:rPr lang="en-US" altLang="en-US" sz="2000" dirty="0"/>
              <a:t> are normally used to measure the </a:t>
            </a:r>
            <a:r>
              <a:rPr lang="en-US" altLang="en-US" sz="2000" u="sng" dirty="0"/>
              <a:t>dissimilarity</a:t>
            </a:r>
            <a:r>
              <a:rPr lang="en-US" altLang="en-US" sz="2000" dirty="0"/>
              <a:t> between two data objects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000" dirty="0"/>
              <a:t>Some popular ones include: </a:t>
            </a:r>
            <a:r>
              <a:rPr lang="en-US" altLang="en-US" sz="2000" i="1" dirty="0" err="1">
                <a:solidFill>
                  <a:srgbClr val="A40000"/>
                </a:solidFill>
              </a:rPr>
              <a:t>Minkowski</a:t>
            </a:r>
            <a:r>
              <a:rPr lang="en-US" altLang="en-US" sz="2000" i="1" dirty="0">
                <a:solidFill>
                  <a:srgbClr val="A40000"/>
                </a:solidFill>
              </a:rPr>
              <a:t> distance</a:t>
            </a:r>
            <a:endParaRPr lang="en-US" altLang="en-US" sz="2000" dirty="0"/>
          </a:p>
          <a:p>
            <a:pPr algn="just" eaLnBrk="1" hangingPunct="1">
              <a:lnSpc>
                <a:spcPct val="150000"/>
              </a:lnSpc>
            </a:pPr>
            <a:endParaRPr lang="en-US" altLang="en-US" sz="2000" dirty="0"/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2000" dirty="0"/>
              <a:t>where  </a:t>
            </a:r>
            <a:r>
              <a:rPr lang="en-US" altLang="en-US" sz="2000" i="1" dirty="0" err="1"/>
              <a:t>i</a:t>
            </a:r>
            <a:r>
              <a:rPr lang="en-US" altLang="en-US" sz="2000" dirty="0"/>
              <a:t> = (</a:t>
            </a:r>
            <a:r>
              <a:rPr lang="en-US" altLang="en-US" sz="2000" i="1" dirty="0"/>
              <a:t>x</a:t>
            </a:r>
            <a:r>
              <a:rPr lang="en-US" altLang="en-US" sz="2000" baseline="-25000" dirty="0"/>
              <a:t>i1</a:t>
            </a:r>
            <a:r>
              <a:rPr lang="en-US" altLang="en-US" sz="2000" dirty="0"/>
              <a:t>, </a:t>
            </a:r>
            <a:r>
              <a:rPr lang="en-US" altLang="en-US" sz="2000" i="1" dirty="0"/>
              <a:t>x</a:t>
            </a:r>
            <a:r>
              <a:rPr lang="en-US" altLang="en-US" sz="2000" baseline="-25000" dirty="0"/>
              <a:t>i2</a:t>
            </a:r>
            <a:r>
              <a:rPr lang="en-US" altLang="en-US" sz="2000" dirty="0"/>
              <a:t>, …, </a:t>
            </a:r>
            <a:r>
              <a:rPr lang="en-US" altLang="en-US" sz="2000" i="1" dirty="0" err="1"/>
              <a:t>x</a:t>
            </a:r>
            <a:r>
              <a:rPr lang="en-US" altLang="en-US" sz="2000" baseline="-25000" dirty="0" err="1"/>
              <a:t>ip</a:t>
            </a:r>
            <a:r>
              <a:rPr lang="en-US" altLang="en-US" sz="2000" dirty="0"/>
              <a:t>) and</a:t>
            </a:r>
            <a:r>
              <a:rPr lang="en-US" altLang="en-US" sz="2000" i="1" dirty="0"/>
              <a:t> j</a:t>
            </a:r>
            <a:r>
              <a:rPr lang="en-US" altLang="en-US" sz="2000" dirty="0"/>
              <a:t> = (</a:t>
            </a:r>
            <a:r>
              <a:rPr lang="en-US" altLang="en-US" sz="2000" i="1" dirty="0"/>
              <a:t>x</a:t>
            </a:r>
            <a:r>
              <a:rPr lang="en-US" altLang="en-US" sz="2000" baseline="-25000" dirty="0"/>
              <a:t>j1</a:t>
            </a:r>
            <a:r>
              <a:rPr lang="en-US" altLang="en-US" sz="2000" dirty="0"/>
              <a:t>, </a:t>
            </a:r>
            <a:r>
              <a:rPr lang="en-US" altLang="en-US" sz="2000" i="1" dirty="0"/>
              <a:t>x</a:t>
            </a:r>
            <a:r>
              <a:rPr lang="en-US" altLang="en-US" sz="2000" baseline="-25000" dirty="0"/>
              <a:t>j2</a:t>
            </a:r>
            <a:r>
              <a:rPr lang="en-US" altLang="en-US" sz="2000" dirty="0"/>
              <a:t>, …, </a:t>
            </a:r>
            <a:r>
              <a:rPr lang="en-US" altLang="en-US" sz="2000" i="1" dirty="0" err="1"/>
              <a:t>x</a:t>
            </a:r>
            <a:r>
              <a:rPr lang="en-US" altLang="en-US" sz="2000" baseline="-25000" dirty="0" err="1"/>
              <a:t>jp</a:t>
            </a:r>
            <a:r>
              <a:rPr lang="en-US" altLang="en-US" sz="2000" dirty="0"/>
              <a:t>) are two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2000" i="1" dirty="0"/>
              <a:t>p</a:t>
            </a:r>
            <a:r>
              <a:rPr lang="en-US" altLang="en-US" sz="2000" dirty="0"/>
              <a:t>-dimensional data objects, and </a:t>
            </a:r>
            <a:r>
              <a:rPr lang="en-US" altLang="en-US" sz="2000" i="1" dirty="0"/>
              <a:t>q</a:t>
            </a:r>
            <a:r>
              <a:rPr lang="en-US" altLang="en-US" sz="2000" dirty="0"/>
              <a:t> is a positive integer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000" dirty="0"/>
              <a:t>If </a:t>
            </a:r>
            <a:r>
              <a:rPr lang="en-US" altLang="en-US" sz="2000" i="1" dirty="0"/>
              <a:t>q</a:t>
            </a:r>
            <a:r>
              <a:rPr lang="en-US" altLang="en-US" sz="2000" dirty="0"/>
              <a:t> = </a:t>
            </a:r>
            <a:r>
              <a:rPr lang="en-US" altLang="en-US" sz="2000" i="1" dirty="0"/>
              <a:t>1</a:t>
            </a:r>
            <a:r>
              <a:rPr lang="en-US" altLang="en-US" sz="2000" dirty="0"/>
              <a:t>, </a:t>
            </a:r>
            <a:r>
              <a:rPr lang="en-US" altLang="en-US" sz="2000" i="1" dirty="0"/>
              <a:t>d</a:t>
            </a:r>
            <a:r>
              <a:rPr lang="en-US" altLang="en-US" sz="2000" dirty="0"/>
              <a:t> is </a:t>
            </a:r>
            <a:r>
              <a:rPr lang="en-US" altLang="en-US" sz="2000" dirty="0">
                <a:solidFill>
                  <a:srgbClr val="A40000"/>
                </a:solidFill>
              </a:rPr>
              <a:t>Manhattan distance</a:t>
            </a:r>
            <a:endParaRPr lang="en-US" altLang="en-US" sz="2000" i="1" dirty="0">
              <a:solidFill>
                <a:srgbClr val="A40000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endParaRPr lang="en-US" altLang="en-US" sz="2000" i="1" dirty="0"/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en-US" sz="2000" dirty="0"/>
          </a:p>
        </p:txBody>
      </p:sp>
      <p:graphicFrame>
        <p:nvGraphicFramePr>
          <p:cNvPr id="13316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691509"/>
              </p:ext>
            </p:extLst>
          </p:nvPr>
        </p:nvGraphicFramePr>
        <p:xfrm>
          <a:off x="3962400" y="2819400"/>
          <a:ext cx="5334000" cy="634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3" imgW="5016240" imgH="596880" progId="Equation.3">
                  <p:embed/>
                </p:oleObj>
              </mc:Choice>
              <mc:Fallback>
                <p:oleObj name="Equation" r:id="rId3" imgW="5016240" imgH="596880" progId="Equation.3">
                  <p:embed/>
                  <p:pic>
                    <p:nvPicPr>
                      <p:cNvPr id="13316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819400"/>
                        <a:ext cx="5334000" cy="634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580958"/>
              </p:ext>
            </p:extLst>
          </p:nvPr>
        </p:nvGraphicFramePr>
        <p:xfrm>
          <a:off x="3962401" y="5105400"/>
          <a:ext cx="4038600" cy="487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5" imgW="4292600" imgH="431800" progId="Equation.3">
                  <p:embed/>
                </p:oleObj>
              </mc:Choice>
              <mc:Fallback>
                <p:oleObj name="Equation" r:id="rId5" imgW="4292600" imgH="431800" progId="Equation.3">
                  <p:embed/>
                  <p:pic>
                    <p:nvPicPr>
                      <p:cNvPr id="13317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5105400"/>
                        <a:ext cx="4038600" cy="487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8641689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46264" y="319088"/>
            <a:ext cx="7297737" cy="442912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Type of data in clustering analysis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984375" y="1219200"/>
            <a:ext cx="8223250" cy="4876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200000"/>
              </a:lnSpc>
            </a:pPr>
            <a:r>
              <a:rPr lang="en-US" altLang="en-US" sz="2400" u="sng" dirty="0"/>
              <a:t>Interval-scaled variables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400" u="sng" dirty="0"/>
              <a:t>Binary variables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400" u="sng" dirty="0"/>
              <a:t>Nominal, ordinal, and ratio variables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400" u="sng" dirty="0"/>
              <a:t>Variables of mixed types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1815990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0064" y="319088"/>
            <a:ext cx="7297737" cy="442912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>
                <a:solidFill>
                  <a:srgbClr val="002060"/>
                </a:solidFill>
              </a:rPr>
              <a:t>Interval-valued variables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219200"/>
            <a:ext cx="8305800" cy="4876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algn="just" eaLnBrk="1" hangingPunct="1">
              <a:lnSpc>
                <a:spcPct val="140000"/>
              </a:lnSpc>
            </a:pPr>
            <a:r>
              <a:rPr lang="en-US" altLang="en-US" sz="2000" dirty="0"/>
              <a:t>Standardize data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en-US" sz="2000" dirty="0"/>
              <a:t>Calculate the mean absolute deviation:</a:t>
            </a:r>
          </a:p>
          <a:p>
            <a:pPr algn="just" eaLnBrk="1" hangingPunct="1">
              <a:lnSpc>
                <a:spcPct val="140000"/>
              </a:lnSpc>
            </a:pPr>
            <a:endParaRPr lang="en-US" altLang="en-US" sz="2000" dirty="0"/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 sz="2000" dirty="0"/>
              <a:t>      where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en-US" sz="2000" dirty="0"/>
              <a:t>Calculate the standardized measurement (</a:t>
            </a:r>
            <a:r>
              <a:rPr lang="en-US" altLang="en-US" sz="2000" i="1" dirty="0"/>
              <a:t>z-score</a:t>
            </a:r>
            <a:r>
              <a:rPr lang="en-US" altLang="en-US" sz="2000" dirty="0"/>
              <a:t>)</a:t>
            </a:r>
          </a:p>
          <a:p>
            <a:pPr algn="just" eaLnBrk="1" hangingPunct="1">
              <a:lnSpc>
                <a:spcPct val="140000"/>
              </a:lnSpc>
            </a:pPr>
            <a:endParaRPr lang="en-US" altLang="en-US" sz="2000" dirty="0"/>
          </a:p>
          <a:p>
            <a:pPr algn="just" eaLnBrk="1" hangingPunct="1">
              <a:lnSpc>
                <a:spcPct val="140000"/>
              </a:lnSpc>
            </a:pPr>
            <a:r>
              <a:rPr lang="en-US" altLang="en-US" sz="2000" dirty="0"/>
              <a:t>Using mean absolute deviation is more robust than using standard deviation 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788125"/>
              </p:ext>
            </p:extLst>
          </p:nvPr>
        </p:nvGraphicFramePr>
        <p:xfrm>
          <a:off x="3720419" y="2811236"/>
          <a:ext cx="245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3" imgW="2451100" imgH="431800" progId="Equation.3">
                  <p:embed/>
                </p:oleObj>
              </mc:Choice>
              <mc:Fallback>
                <p:oleObj name="Equation" r:id="rId3" imgW="2451100" imgH="431800" progId="Equation.3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0419" y="2811236"/>
                        <a:ext cx="2451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90551"/>
              </p:ext>
            </p:extLst>
          </p:nvPr>
        </p:nvGraphicFramePr>
        <p:xfrm>
          <a:off x="3505200" y="2286001"/>
          <a:ext cx="4343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5" imgW="4343400" imgH="406400" progId="Equation.3">
                  <p:embed/>
                </p:oleObj>
              </mc:Choice>
              <mc:Fallback>
                <p:oleObj name="Equation" r:id="rId5" imgW="4343400" imgH="406400" progId="Equation.3">
                  <p:embed/>
                  <p:pic>
                    <p:nvPicPr>
                      <p:cNvPr id="12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86001"/>
                        <a:ext cx="4343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650439"/>
              </p:ext>
            </p:extLst>
          </p:nvPr>
        </p:nvGraphicFramePr>
        <p:xfrm>
          <a:off x="4714081" y="3792084"/>
          <a:ext cx="1409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7" imgW="1409088" imgH="660113" progId="Equation.3">
                  <p:embed/>
                </p:oleObj>
              </mc:Choice>
              <mc:Fallback>
                <p:oleObj name="Equation" r:id="rId7" imgW="1409088" imgH="660113" progId="Equation.3">
                  <p:embed/>
                  <p:pic>
                    <p:nvPicPr>
                      <p:cNvPr id="12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081" y="3792084"/>
                        <a:ext cx="1409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5149728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78630A-37BB-481C-A2E8-6A62E278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Binary</a:t>
            </a:r>
            <a:r>
              <a:rPr lang="es-419" dirty="0"/>
              <a:t> variables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266D096-10D6-465C-933F-AF778DEA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907728"/>
              </p:ext>
            </p:extLst>
          </p:nvPr>
        </p:nvGraphicFramePr>
        <p:xfrm>
          <a:off x="1456265" y="2819399"/>
          <a:ext cx="960120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1941498268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18171421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65352401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69437956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978175155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561101184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292647315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314111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419" dirty="0" err="1"/>
                        <a:t>Sample</a:t>
                      </a:r>
                      <a:r>
                        <a:rPr lang="es-419" dirty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Clay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minerals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Quartz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Feldspar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Carbonate </a:t>
                      </a:r>
                      <a:r>
                        <a:rPr lang="es-419" dirty="0" err="1"/>
                        <a:t>minerals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Calcite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Dolomite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Organic matter, hematite,  &amp;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79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0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913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18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860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78A1-17B6-41B4-A0F5-38E441D2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data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051ECF-AFCF-4960-A78D-F3C52577A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516608"/>
              </p:ext>
            </p:extLst>
          </p:nvPr>
        </p:nvGraphicFramePr>
        <p:xfrm>
          <a:off x="2184402" y="1807957"/>
          <a:ext cx="2912532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0844">
                  <a:extLst>
                    <a:ext uri="{9D8B030D-6E8A-4147-A177-3AD203B41FA5}">
                      <a16:colId xmlns:a16="http://schemas.microsoft.com/office/drawing/2014/main" val="980207668"/>
                    </a:ext>
                  </a:extLst>
                </a:gridCol>
                <a:gridCol w="970844">
                  <a:extLst>
                    <a:ext uri="{9D8B030D-6E8A-4147-A177-3AD203B41FA5}">
                      <a16:colId xmlns:a16="http://schemas.microsoft.com/office/drawing/2014/main" val="2606393085"/>
                    </a:ext>
                  </a:extLst>
                </a:gridCol>
                <a:gridCol w="970844">
                  <a:extLst>
                    <a:ext uri="{9D8B030D-6E8A-4147-A177-3AD203B41FA5}">
                      <a16:colId xmlns:a16="http://schemas.microsoft.com/office/drawing/2014/main" val="1678913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4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37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7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5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568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902198-4CFD-409B-A4FB-9E684EF6E381}"/>
                  </a:ext>
                </a:extLst>
              </p:cNvPr>
              <p:cNvSpPr txBox="1"/>
              <p:nvPr/>
            </p:nvSpPr>
            <p:spPr>
              <a:xfrm>
                <a:off x="48260" y="4377168"/>
                <a:ext cx="1905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istance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902198-4CFD-409B-A4FB-9E684EF6E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" y="4377168"/>
                <a:ext cx="1905001" cy="461665"/>
              </a:xfrm>
              <a:prstGeom prst="rect">
                <a:avLst/>
              </a:prstGeom>
              <a:blipFill>
                <a:blip r:embed="rId3"/>
                <a:stretch>
                  <a:fillRect l="-96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344C47BC-873A-41BB-87FE-7DBF8CFD82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451414"/>
                  </p:ext>
                </p:extLst>
              </p:nvPr>
            </p:nvGraphicFramePr>
            <p:xfrm>
              <a:off x="2184402" y="4525328"/>
              <a:ext cx="2912532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0844">
                      <a:extLst>
                        <a:ext uri="{9D8B030D-6E8A-4147-A177-3AD203B41FA5}">
                          <a16:colId xmlns:a16="http://schemas.microsoft.com/office/drawing/2014/main" val="980207668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2606393085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16789135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345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73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1376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451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4568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344C47BC-873A-41BB-87FE-7DBF8CFD82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451414"/>
                  </p:ext>
                </p:extLst>
              </p:nvPr>
            </p:nvGraphicFramePr>
            <p:xfrm>
              <a:off x="2184402" y="4525328"/>
              <a:ext cx="2912532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0844">
                      <a:extLst>
                        <a:ext uri="{9D8B030D-6E8A-4147-A177-3AD203B41FA5}">
                          <a16:colId xmlns:a16="http://schemas.microsoft.com/office/drawing/2014/main" val="980207668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2606393085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167891358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34543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7375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58" t="-207895" r="-103145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07895" r="-2500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13768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58" t="-312000" r="-103145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12000" r="-2500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4518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58" t="-412000" r="-103145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412000" r="-2500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4568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5">
                <a:extLst>
                  <a:ext uri="{FF2B5EF4-FFF2-40B4-BE49-F238E27FC236}">
                    <a16:creationId xmlns:a16="http://schemas.microsoft.com/office/drawing/2014/main" id="{45D8051B-C30F-4733-86D8-54366C6595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5663046"/>
                  </p:ext>
                </p:extLst>
              </p:nvPr>
            </p:nvGraphicFramePr>
            <p:xfrm>
              <a:off x="5350936" y="4525327"/>
              <a:ext cx="2912532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0844">
                      <a:extLst>
                        <a:ext uri="{9D8B030D-6E8A-4147-A177-3AD203B41FA5}">
                          <a16:colId xmlns:a16="http://schemas.microsoft.com/office/drawing/2014/main" val="980207668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2606393085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16789135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345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73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1376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451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4568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5">
                <a:extLst>
                  <a:ext uri="{FF2B5EF4-FFF2-40B4-BE49-F238E27FC236}">
                    <a16:creationId xmlns:a16="http://schemas.microsoft.com/office/drawing/2014/main" id="{45D8051B-C30F-4733-86D8-54366C6595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5663046"/>
                  </p:ext>
                </p:extLst>
              </p:nvPr>
            </p:nvGraphicFramePr>
            <p:xfrm>
              <a:off x="5350936" y="4525327"/>
              <a:ext cx="2912532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0844">
                      <a:extLst>
                        <a:ext uri="{9D8B030D-6E8A-4147-A177-3AD203B41FA5}">
                          <a16:colId xmlns:a16="http://schemas.microsoft.com/office/drawing/2014/main" val="980207668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2606393085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167891358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34543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7375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13768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258" t="-312000" r="-103145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312000" r="-2500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4518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258" t="-412000" r="-103145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412000" r="-2500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4568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5">
                <a:extLst>
                  <a:ext uri="{FF2B5EF4-FFF2-40B4-BE49-F238E27FC236}">
                    <a16:creationId xmlns:a16="http://schemas.microsoft.com/office/drawing/2014/main" id="{2932E9FB-0CFB-46A2-A4D0-6FDEDB7D5D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126453"/>
                  </p:ext>
                </p:extLst>
              </p:nvPr>
            </p:nvGraphicFramePr>
            <p:xfrm>
              <a:off x="8517470" y="4525327"/>
              <a:ext cx="2912532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0844">
                      <a:extLst>
                        <a:ext uri="{9D8B030D-6E8A-4147-A177-3AD203B41FA5}">
                          <a16:colId xmlns:a16="http://schemas.microsoft.com/office/drawing/2014/main" val="980207668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2606393085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16789135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345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73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1376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451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4568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5">
                <a:extLst>
                  <a:ext uri="{FF2B5EF4-FFF2-40B4-BE49-F238E27FC236}">
                    <a16:creationId xmlns:a16="http://schemas.microsoft.com/office/drawing/2014/main" id="{2932E9FB-0CFB-46A2-A4D0-6FDEDB7D5D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126453"/>
                  </p:ext>
                </p:extLst>
              </p:nvPr>
            </p:nvGraphicFramePr>
            <p:xfrm>
              <a:off x="8517470" y="4525327"/>
              <a:ext cx="2912532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0844">
                      <a:extLst>
                        <a:ext uri="{9D8B030D-6E8A-4147-A177-3AD203B41FA5}">
                          <a16:colId xmlns:a16="http://schemas.microsoft.com/office/drawing/2014/main" val="980207668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2606393085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167891358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34543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7375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13768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4518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258" t="-412000" r="-103145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412000" r="-2500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45681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3" name="Object 0">
            <a:extLst>
              <a:ext uri="{FF2B5EF4-FFF2-40B4-BE49-F238E27FC236}">
                <a16:creationId xmlns:a16="http://schemas.microsoft.com/office/drawing/2014/main" id="{FD47CB36-A864-493E-BAE9-2AABB04DC6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332364"/>
              </p:ext>
            </p:extLst>
          </p:nvPr>
        </p:nvGraphicFramePr>
        <p:xfrm>
          <a:off x="6690360" y="3214791"/>
          <a:ext cx="213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7" imgW="1384300" imgH="469900" progId="Equation.3">
                  <p:embed/>
                </p:oleObj>
              </mc:Choice>
              <mc:Fallback>
                <p:oleObj name="Equation" r:id="rId7" imgW="1384300" imgH="469900" progId="Equation.3">
                  <p:embed/>
                  <p:pic>
                    <p:nvPicPr>
                      <p:cNvPr id="17412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0360" y="3214791"/>
                        <a:ext cx="2133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A40C47-524F-4AAF-973F-D108E56517E0}"/>
                  </a:ext>
                </a:extLst>
              </p:cNvPr>
              <p:cNvSpPr txBox="1"/>
              <p:nvPr/>
            </p:nvSpPr>
            <p:spPr>
              <a:xfrm>
                <a:off x="6036311" y="533400"/>
                <a:ext cx="1661160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A40C47-524F-4AAF-973F-D108E5651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311" y="533400"/>
                <a:ext cx="1661160" cy="7838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2BE71B-5188-40FC-AFD0-5558FE444E4D}"/>
                  </a:ext>
                </a:extLst>
              </p:cNvPr>
              <p:cNvSpPr txBox="1"/>
              <p:nvPr/>
            </p:nvSpPr>
            <p:spPr>
              <a:xfrm>
                <a:off x="6036311" y="1564199"/>
                <a:ext cx="1661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2BE71B-5188-40FC-AFD0-5558FE444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311" y="1564199"/>
                <a:ext cx="16611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B17E6B-487F-43A2-B4DA-1C1DD9EEFD35}"/>
                  </a:ext>
                </a:extLst>
              </p:cNvPr>
              <p:cNvSpPr txBox="1"/>
              <p:nvPr/>
            </p:nvSpPr>
            <p:spPr>
              <a:xfrm>
                <a:off x="10523220" y="315067"/>
                <a:ext cx="1661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B17E6B-487F-43A2-B4DA-1C1DD9EEF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220" y="315067"/>
                <a:ext cx="1661160" cy="461665"/>
              </a:xfrm>
              <a:prstGeom prst="rect">
                <a:avLst/>
              </a:prstGeom>
              <a:blipFill>
                <a:blip r:embed="rId11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8F151F-7281-40D9-B63F-2BF58903C149}"/>
                  </a:ext>
                </a:extLst>
              </p:cNvPr>
              <p:cNvSpPr txBox="1"/>
              <p:nvPr/>
            </p:nvSpPr>
            <p:spPr>
              <a:xfrm>
                <a:off x="1160359" y="5437494"/>
                <a:ext cx="1171361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1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8F151F-7281-40D9-B63F-2BF58903C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59" y="5437494"/>
                <a:ext cx="1171361" cy="461665"/>
              </a:xfrm>
              <a:prstGeom prst="rect">
                <a:avLst/>
              </a:prstGeom>
              <a:blipFill>
                <a:blip r:embed="rId1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9867E4-CD26-4F98-A62E-27ACC66298EF}"/>
                  </a:ext>
                </a:extLst>
              </p:cNvPr>
              <p:cNvSpPr txBox="1"/>
              <p:nvPr/>
            </p:nvSpPr>
            <p:spPr>
              <a:xfrm>
                <a:off x="1137502" y="5951537"/>
                <a:ext cx="1171361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9867E4-CD26-4F98-A62E-27ACC6629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02" y="5951537"/>
                <a:ext cx="1171361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BA6585-AA41-45EC-83DA-90046A2A40C1}"/>
                  </a:ext>
                </a:extLst>
              </p:cNvPr>
              <p:cNvSpPr txBox="1"/>
              <p:nvPr/>
            </p:nvSpPr>
            <p:spPr>
              <a:xfrm>
                <a:off x="6036311" y="2272859"/>
                <a:ext cx="1661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1,4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1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BA6585-AA41-45EC-83DA-90046A2A4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311" y="2272859"/>
                <a:ext cx="1661160" cy="461665"/>
              </a:xfrm>
              <a:prstGeom prst="rect">
                <a:avLst/>
              </a:prstGeom>
              <a:blipFill>
                <a:blip r:embed="rId14"/>
                <a:stretch>
                  <a:fillRect l="-109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2B311BC-DB63-4068-945B-EA700966AAC9}"/>
                  </a:ext>
                </a:extLst>
              </p:cNvPr>
              <p:cNvSpPr txBox="1"/>
              <p:nvPr/>
            </p:nvSpPr>
            <p:spPr>
              <a:xfrm>
                <a:off x="7993380" y="1564199"/>
                <a:ext cx="2529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1/2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2B311BC-DB63-4068-945B-EA700966A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380" y="1564199"/>
                <a:ext cx="2529840" cy="461665"/>
              </a:xfrm>
              <a:prstGeom prst="rect">
                <a:avLst/>
              </a:prstGeom>
              <a:blipFill>
                <a:blip r:embed="rId15"/>
                <a:stretch>
                  <a:fillRect l="-723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B8EF4C-2EFB-4C42-A599-7D28D92C8BBF}"/>
                  </a:ext>
                </a:extLst>
              </p:cNvPr>
              <p:cNvSpPr txBox="1"/>
              <p:nvPr/>
            </p:nvSpPr>
            <p:spPr>
              <a:xfrm>
                <a:off x="7993380" y="2304275"/>
                <a:ext cx="278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1/2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B8EF4C-2EFB-4C42-A599-7D28D92C8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380" y="2304275"/>
                <a:ext cx="2781300" cy="461665"/>
              </a:xfrm>
              <a:prstGeom prst="rect">
                <a:avLst/>
              </a:prstGeom>
              <a:blipFill>
                <a:blip r:embed="rId16"/>
                <a:stretch>
                  <a:fillRect l="-65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3CAB93-FB2B-4363-AD7B-70AA61204892}"/>
                  </a:ext>
                </a:extLst>
              </p:cNvPr>
              <p:cNvSpPr txBox="1"/>
              <p:nvPr/>
            </p:nvSpPr>
            <p:spPr>
              <a:xfrm>
                <a:off x="10007598" y="2297868"/>
                <a:ext cx="1661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3CAB93-FB2B-4363-AD7B-70AA61204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598" y="2297868"/>
                <a:ext cx="166116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41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990600"/>
            <a:ext cx="4495800" cy="5715000"/>
          </a:xfrm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200000"/>
              </a:lnSpc>
              <a:defRPr/>
            </a:pPr>
            <a:endParaRPr lang="en-US" altLang="en-US" sz="1800" dirty="0"/>
          </a:p>
          <a:p>
            <a:pPr eaLnBrk="1" hangingPunct="1">
              <a:lnSpc>
                <a:spcPct val="200000"/>
              </a:lnSpc>
              <a:defRPr/>
            </a:pPr>
            <a:r>
              <a:rPr lang="en-US" altLang="en-US" sz="1800" dirty="0"/>
              <a:t>A contingency table for 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en-US" sz="1800" dirty="0"/>
              <a:t>    binary data</a:t>
            </a:r>
          </a:p>
          <a:p>
            <a:pPr eaLnBrk="1" hangingPunct="1">
              <a:lnSpc>
                <a:spcPct val="200000"/>
              </a:lnSpc>
              <a:defRPr/>
            </a:pPr>
            <a:endParaRPr lang="en-US" altLang="en-US" sz="400" dirty="0"/>
          </a:p>
          <a:p>
            <a:pPr eaLnBrk="1" hangingPunct="1">
              <a:lnSpc>
                <a:spcPct val="200000"/>
              </a:lnSpc>
              <a:defRPr/>
            </a:pPr>
            <a:r>
              <a:rPr lang="en-US" altLang="en-US" sz="1800" dirty="0"/>
              <a:t>Distance measure for symmetric binary variables: </a:t>
            </a:r>
          </a:p>
          <a:p>
            <a:pPr eaLnBrk="1" hangingPunct="1">
              <a:lnSpc>
                <a:spcPct val="200000"/>
              </a:lnSpc>
              <a:defRPr/>
            </a:pPr>
            <a:r>
              <a:rPr lang="en-US" altLang="en-US" sz="1800" dirty="0"/>
              <a:t>Distance measure for asymmetric binary variables: </a:t>
            </a:r>
          </a:p>
          <a:p>
            <a:pPr eaLnBrk="1" hangingPunct="1">
              <a:lnSpc>
                <a:spcPct val="200000"/>
              </a:lnSpc>
              <a:defRPr/>
            </a:pPr>
            <a:r>
              <a:rPr lang="en-US" altLang="en-US" sz="1800" dirty="0" err="1"/>
              <a:t>Jaccard</a:t>
            </a:r>
            <a:r>
              <a:rPr lang="en-US" altLang="en-US" sz="1800" dirty="0"/>
              <a:t> coefficient (</a:t>
            </a:r>
            <a:r>
              <a:rPr lang="en-US" altLang="en-US" sz="1800" i="1" dirty="0">
                <a:solidFill>
                  <a:srgbClr val="C00000"/>
                </a:solidFill>
              </a:rPr>
              <a:t>similarity</a:t>
            </a:r>
            <a:r>
              <a:rPr lang="en-US" altLang="en-US" sz="1800" dirty="0">
                <a:solidFill>
                  <a:srgbClr val="C00000"/>
                </a:solidFill>
              </a:rPr>
              <a:t> </a:t>
            </a:r>
            <a:r>
              <a:rPr lang="en-US" altLang="en-US" sz="1800" dirty="0"/>
              <a:t>measure for </a:t>
            </a:r>
            <a:r>
              <a:rPr lang="en-US" altLang="en-US" sz="1800" i="1" dirty="0"/>
              <a:t>asymmetric </a:t>
            </a:r>
            <a:r>
              <a:rPr lang="en-US" altLang="en-US" sz="1800" dirty="0"/>
              <a:t>binary variables): </a:t>
            </a:r>
          </a:p>
        </p:txBody>
      </p:sp>
      <p:graphicFrame>
        <p:nvGraphicFramePr>
          <p:cNvPr id="15368" name="Object 1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25254899"/>
              </p:ext>
            </p:extLst>
          </p:nvPr>
        </p:nvGraphicFramePr>
        <p:xfrm>
          <a:off x="6711950" y="5788025"/>
          <a:ext cx="34909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name="Equation" r:id="rId3" imgW="2387600" imgH="419100" progId="Equation.3">
                  <p:embed/>
                </p:oleObj>
              </mc:Choice>
              <mc:Fallback>
                <p:oleObj name="Equation" r:id="rId3" imgW="2387600" imgH="419100" progId="Equation.3">
                  <p:embed/>
                  <p:pic>
                    <p:nvPicPr>
                      <p:cNvPr id="1536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50" y="5788025"/>
                        <a:ext cx="349091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213171"/>
              </p:ext>
            </p:extLst>
          </p:nvPr>
        </p:nvGraphicFramePr>
        <p:xfrm>
          <a:off x="6477000" y="3200400"/>
          <a:ext cx="38100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" name="Equation" r:id="rId5" imgW="2044700" imgH="482600" progId="Equation.3">
                  <p:embed/>
                </p:oleObj>
              </mc:Choice>
              <mc:Fallback>
                <p:oleObj name="Equation" r:id="rId5" imgW="2044700" imgH="482600" progId="Equation.3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200400"/>
                        <a:ext cx="38100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277261"/>
              </p:ext>
            </p:extLst>
          </p:nvPr>
        </p:nvGraphicFramePr>
        <p:xfrm>
          <a:off x="6477000" y="4321175"/>
          <a:ext cx="35052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name="Equation" r:id="rId7" imgW="1701800" imgH="482600" progId="Equation.3">
                  <p:embed/>
                </p:oleObj>
              </mc:Choice>
              <mc:Fallback>
                <p:oleObj name="Equation" r:id="rId7" imgW="1701800" imgH="482600" progId="Equation.3">
                  <p:embed/>
                  <p:pic>
                    <p:nvPicPr>
                      <p:cNvPr id="1536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321175"/>
                        <a:ext cx="35052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Line 7"/>
          <p:cNvSpPr>
            <a:spLocks noChangeShapeType="1"/>
          </p:cNvSpPr>
          <p:nvPr/>
        </p:nvSpPr>
        <p:spPr bwMode="auto">
          <a:xfrm>
            <a:off x="6400800" y="15240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5367" name="Group 11"/>
          <p:cNvGrpSpPr>
            <a:grpSpLocks/>
          </p:cNvGrpSpPr>
          <p:nvPr/>
        </p:nvGrpSpPr>
        <p:grpSpPr bwMode="auto">
          <a:xfrm>
            <a:off x="6172200" y="928688"/>
            <a:ext cx="3810000" cy="2119312"/>
            <a:chOff x="1248" y="1257"/>
            <a:chExt cx="2400" cy="1335"/>
          </a:xfrm>
        </p:grpSpPr>
        <p:graphicFrame>
          <p:nvGraphicFramePr>
            <p:cNvPr id="1536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308394"/>
                </p:ext>
              </p:extLst>
            </p:nvPr>
          </p:nvGraphicFramePr>
          <p:xfrm>
            <a:off x="1824" y="1440"/>
            <a:ext cx="1824" cy="1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7" name="Equation" r:id="rId9" imgW="2540000" imgH="1447800" progId="Equation.3">
                    <p:embed/>
                  </p:oleObj>
                </mc:Choice>
                <mc:Fallback>
                  <p:oleObj name="Equation" r:id="rId9" imgW="2540000" imgH="1447800" progId="Equation.3">
                    <p:embed/>
                    <p:pic>
                      <p:nvPicPr>
                        <p:cNvPr id="1536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440"/>
                          <a:ext cx="1824" cy="10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0" name="Line 8"/>
            <p:cNvSpPr>
              <a:spLocks noChangeShapeType="1"/>
            </p:cNvSpPr>
            <p:nvPr/>
          </p:nvSpPr>
          <p:spPr bwMode="auto">
            <a:xfrm>
              <a:off x="2160" y="1344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1" name="Text Box 9"/>
            <p:cNvSpPr txBox="1">
              <a:spLocks noChangeArrowheads="1"/>
            </p:cNvSpPr>
            <p:nvPr/>
          </p:nvSpPr>
          <p:spPr bwMode="auto">
            <a:xfrm>
              <a:off x="1248" y="1833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Object </a:t>
              </a:r>
              <a:r>
                <a:rPr lang="en-US" altLang="en-US" sz="1800" i="1">
                  <a:latin typeface="Times New Roman" pitchFamily="18" charset="0"/>
                </a:rPr>
                <a:t>i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15372" name="Text Box 10"/>
            <p:cNvSpPr txBox="1">
              <a:spLocks noChangeArrowheads="1"/>
            </p:cNvSpPr>
            <p:nvPr/>
          </p:nvSpPr>
          <p:spPr bwMode="auto">
            <a:xfrm>
              <a:off x="2400" y="1257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Object  </a:t>
              </a:r>
              <a:r>
                <a:rPr lang="en-US" altLang="en-US" sz="1800" i="1">
                  <a:latin typeface="Times New Roman" pitchFamily="18" charset="0"/>
                </a:rPr>
                <a:t>j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9989289-2F59-4FBA-A682-0F289B0E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FE053668-F9A7-47C1-BC4C-8172FF03A88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/>
              <a:t>Binary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5519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6312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solidFill>
                  <a:srgbClr val="002060"/>
                </a:solidFill>
              </a:rPr>
              <a:t>Dissimilarity between Binary Variables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219200"/>
            <a:ext cx="8382000" cy="4876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Example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sz="2000" dirty="0"/>
          </a:p>
          <a:p>
            <a:pPr lvl="1" eaLnBrk="1" hangingPunct="1"/>
            <a:r>
              <a:rPr lang="en-US" altLang="en-US" sz="2000" dirty="0"/>
              <a:t>gender is a symmetric attribute</a:t>
            </a:r>
          </a:p>
          <a:p>
            <a:pPr lvl="1" eaLnBrk="1" hangingPunct="1"/>
            <a:r>
              <a:rPr lang="en-US" altLang="en-US" sz="2000" dirty="0"/>
              <a:t>the remaining attributes are asymmetric binary</a:t>
            </a:r>
          </a:p>
          <a:p>
            <a:pPr lvl="1" eaLnBrk="1" hangingPunct="1"/>
            <a:r>
              <a:rPr lang="en-US" altLang="en-US" sz="2000" dirty="0"/>
              <a:t>let the values Y and P be set to 1, and the value N be set to 0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667001" y="1752600"/>
          <a:ext cx="69326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Document" r:id="rId3" imgW="6819900" imgH="1475232" progId="Word.Document.8">
                  <p:embed/>
                </p:oleObj>
              </mc:Choice>
              <mc:Fallback>
                <p:oleObj name="Document" r:id="rId3" imgW="6819900" imgH="1475232" progId="Word.Document.8">
                  <p:embed/>
                  <p:pic>
                    <p:nvPicPr>
                      <p:cNvPr id="16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1752600"/>
                        <a:ext cx="693261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347723"/>
              </p:ext>
            </p:extLst>
          </p:nvPr>
        </p:nvGraphicFramePr>
        <p:xfrm>
          <a:off x="3352800" y="4632326"/>
          <a:ext cx="41910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Equation" r:id="rId5" imgW="2019300" imgH="1219200" progId="Equation.3">
                  <p:embed/>
                </p:oleObj>
              </mc:Choice>
              <mc:Fallback>
                <p:oleObj name="Equation" r:id="rId5" imgW="2019300" imgH="1219200" progId="Equation.3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632326"/>
                        <a:ext cx="41910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8402336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297738" cy="782638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>
                <a:solidFill>
                  <a:srgbClr val="002060"/>
                </a:solidFill>
              </a:rPr>
              <a:t>Nominal Variables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371600"/>
            <a:ext cx="8458200" cy="4419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000" dirty="0"/>
              <a:t>A generalization of the binary variable in that it can take more than 2 states, e.g., red, yellow, blue, green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000" dirty="0"/>
              <a:t>Method 1: Simple matching</a:t>
            </a:r>
            <a:endParaRPr lang="en-US" altLang="en-US" sz="2000" i="1" dirty="0"/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000" i="1" dirty="0"/>
              <a:t>m</a:t>
            </a:r>
            <a:r>
              <a:rPr lang="en-US" altLang="en-US" sz="2000" dirty="0"/>
              <a:t>: # of matches,</a:t>
            </a:r>
            <a:r>
              <a:rPr lang="en-US" altLang="en-US" sz="2000" i="1" dirty="0"/>
              <a:t> p</a:t>
            </a:r>
            <a:r>
              <a:rPr lang="en-US" altLang="en-US" sz="2000" dirty="0"/>
              <a:t>: total # of variables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sz="2000" dirty="0"/>
          </a:p>
          <a:p>
            <a:pPr algn="just" eaLnBrk="1" hangingPunct="1">
              <a:lnSpc>
                <a:spcPct val="150000"/>
              </a:lnSpc>
            </a:pPr>
            <a:endParaRPr lang="en-US" altLang="en-US" sz="2000" dirty="0"/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000" dirty="0"/>
              <a:t>Method 2: use a large number of binary variables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000" dirty="0"/>
              <a:t>creating a new binary variable for each of the </a:t>
            </a:r>
            <a:r>
              <a:rPr lang="en-US" altLang="en-US" sz="2000" i="1" dirty="0"/>
              <a:t>M</a:t>
            </a:r>
            <a:r>
              <a:rPr lang="en-US" altLang="en-US" sz="2000" dirty="0"/>
              <a:t> nominal states</a:t>
            </a:r>
          </a:p>
        </p:txBody>
      </p:sp>
      <p:graphicFrame>
        <p:nvGraphicFramePr>
          <p:cNvPr id="1741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764851"/>
              </p:ext>
            </p:extLst>
          </p:nvPr>
        </p:nvGraphicFramePr>
        <p:xfrm>
          <a:off x="4648200" y="3733800"/>
          <a:ext cx="213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3" imgW="1384300" imgH="469900" progId="Equation.3">
                  <p:embed/>
                </p:oleObj>
              </mc:Choice>
              <mc:Fallback>
                <p:oleObj name="Equation" r:id="rId3" imgW="1384300" imgH="469900" progId="Equation.3">
                  <p:embed/>
                  <p:pic>
                    <p:nvPicPr>
                      <p:cNvPr id="17412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733800"/>
                        <a:ext cx="2133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5131641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553200" cy="630238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>
                <a:solidFill>
                  <a:srgbClr val="002060"/>
                </a:solidFill>
              </a:rPr>
              <a:t>Ordinal Variables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295400"/>
            <a:ext cx="8458200" cy="46482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000" dirty="0"/>
              <a:t>An ordinal variable can be discrete or continuous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000" dirty="0"/>
              <a:t>Order is important, e.g., rank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000" dirty="0"/>
              <a:t>Can be treated like interval-scaled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000" dirty="0"/>
              <a:t>replace </a:t>
            </a:r>
            <a:r>
              <a:rPr lang="en-US" altLang="en-US" sz="2000" i="1" dirty="0" err="1"/>
              <a:t>x</a:t>
            </a:r>
            <a:r>
              <a:rPr lang="en-US" altLang="en-US" sz="2000" i="1" baseline="-25000" dirty="0" err="1"/>
              <a:t>if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 by their rank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000" dirty="0"/>
              <a:t>map the range of each variable onto [0, 1] by replacing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i</a:t>
            </a:r>
            <a:r>
              <a:rPr lang="en-US" altLang="en-US" sz="2000" dirty="0" err="1"/>
              <a:t>-th</a:t>
            </a:r>
            <a:r>
              <a:rPr lang="en-US" altLang="en-US" sz="2000" dirty="0"/>
              <a:t> object in the </a:t>
            </a:r>
            <a:r>
              <a:rPr lang="en-US" altLang="en-US" sz="2000" i="1" dirty="0"/>
              <a:t>f</a:t>
            </a:r>
            <a:r>
              <a:rPr lang="en-US" altLang="en-US" sz="2000" dirty="0"/>
              <a:t>-</a:t>
            </a:r>
            <a:r>
              <a:rPr lang="en-US" altLang="en-US" sz="2000" dirty="0" err="1"/>
              <a:t>th</a:t>
            </a:r>
            <a:r>
              <a:rPr lang="en-US" altLang="en-US" sz="2000" dirty="0"/>
              <a:t> variable by</a:t>
            </a:r>
          </a:p>
          <a:p>
            <a:pPr lvl="1" algn="just" eaLnBrk="1" hangingPunct="1">
              <a:lnSpc>
                <a:spcPct val="150000"/>
              </a:lnSpc>
            </a:pPr>
            <a:endParaRPr lang="en-US" altLang="en-US" sz="2000" dirty="0"/>
          </a:p>
          <a:p>
            <a:pPr lvl="1" algn="just" eaLnBrk="1" hangingPunct="1">
              <a:lnSpc>
                <a:spcPct val="150000"/>
              </a:lnSpc>
            </a:pPr>
            <a:endParaRPr lang="en-US" altLang="en-US" sz="2000" dirty="0"/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000" dirty="0"/>
              <a:t>compute the dissimilarity using methods for interval-scaled variables</a:t>
            </a:r>
          </a:p>
        </p:txBody>
      </p:sp>
      <p:graphicFrame>
        <p:nvGraphicFramePr>
          <p:cNvPr id="18436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709697"/>
              </p:ext>
            </p:extLst>
          </p:nvPr>
        </p:nvGraphicFramePr>
        <p:xfrm>
          <a:off x="4800600" y="4572000"/>
          <a:ext cx="2438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Equation" r:id="rId3" imgW="1168400" imgH="711200" progId="Equation.3">
                  <p:embed/>
                </p:oleObj>
              </mc:Choice>
              <mc:Fallback>
                <p:oleObj name="Equation" r:id="rId3" imgW="1168400" imgH="711200" progId="Equation.3">
                  <p:embed/>
                  <p:pic>
                    <p:nvPicPr>
                      <p:cNvPr id="18436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572000"/>
                        <a:ext cx="2438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114485"/>
              </p:ext>
            </p:extLst>
          </p:nvPr>
        </p:nvGraphicFramePr>
        <p:xfrm>
          <a:off x="5410200" y="3048000"/>
          <a:ext cx="1981200" cy="397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Equation" r:id="rId5" imgW="1397000" imgH="368300" progId="Equation.3">
                  <p:embed/>
                </p:oleObj>
              </mc:Choice>
              <mc:Fallback>
                <p:oleObj name="Equation" r:id="rId5" imgW="1397000" imgH="368300" progId="Equation.3">
                  <p:embed/>
                  <p:pic>
                    <p:nvPicPr>
                      <p:cNvPr id="18437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048000"/>
                        <a:ext cx="1981200" cy="397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000201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DB3C-EA1C-4080-8CB0-707C5ED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/>
              <p:nvPr/>
            </p:nvSpPr>
            <p:spPr>
              <a:xfrm>
                <a:off x="1868362" y="1964561"/>
                <a:ext cx="84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362" y="1964561"/>
                <a:ext cx="847540" cy="369332"/>
              </a:xfrm>
              <a:prstGeom prst="rect">
                <a:avLst/>
              </a:prstGeom>
              <a:blipFill>
                <a:blip r:embed="rId3"/>
                <a:stretch>
                  <a:fillRect l="-4286" r="-71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/>
              <p:nvPr/>
            </p:nvSpPr>
            <p:spPr>
              <a:xfrm>
                <a:off x="239070" y="2553621"/>
                <a:ext cx="2476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0" y="2553621"/>
                <a:ext cx="2476832" cy="369332"/>
              </a:xfrm>
              <a:prstGeom prst="rect">
                <a:avLst/>
              </a:prstGeom>
              <a:blipFill>
                <a:blip r:embed="rId4"/>
                <a:stretch>
                  <a:fillRect l="-3686" r="-2211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/>
              <p:nvPr/>
            </p:nvSpPr>
            <p:spPr>
              <a:xfrm>
                <a:off x="132174" y="3059668"/>
                <a:ext cx="4252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74" y="3059668"/>
                <a:ext cx="4252190" cy="369332"/>
              </a:xfrm>
              <a:prstGeom prst="rect">
                <a:avLst/>
              </a:prstGeom>
              <a:blipFill>
                <a:blip r:embed="rId5"/>
                <a:stretch>
                  <a:fillRect l="-430" r="-287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6981337"/>
                  </p:ext>
                </p:extLst>
              </p:nvPr>
            </p:nvGraphicFramePr>
            <p:xfrm>
              <a:off x="132174" y="4762975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6981337"/>
                  </p:ext>
                </p:extLst>
              </p:nvPr>
            </p:nvGraphicFramePr>
            <p:xfrm>
              <a:off x="132174" y="4762975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t="-7692" r="-301081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99459" t="-7692" r="-101622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43" t="-309231" r="-40326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t="-309231" r="-30108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99459" t="-309231" r="-10162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01630" t="-309231" r="-217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0A05872-B50D-4EA2-BA87-47E3A597FD10}"/>
              </a:ext>
            </a:extLst>
          </p:cNvPr>
          <p:cNvSpPr txBox="1"/>
          <p:nvPr/>
        </p:nvSpPr>
        <p:spPr>
          <a:xfrm>
            <a:off x="5036174" y="566241"/>
            <a:ext cx="4707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Signals </a:t>
            </a:r>
            <a:r>
              <a:rPr lang="es-419" sz="2400" dirty="0"/>
              <a:t>(</a:t>
            </a:r>
            <a:r>
              <a:rPr lang="es-419" sz="2400" dirty="0" err="1"/>
              <a:t>speech</a:t>
            </a:r>
            <a:r>
              <a:rPr lang="es-419" sz="2400" dirty="0"/>
              <a:t> </a:t>
            </a:r>
            <a:r>
              <a:rPr lang="es-419" sz="2400" dirty="0" err="1"/>
              <a:t>recognition</a:t>
            </a:r>
            <a:r>
              <a:rPr lang="es-419" sz="2400" dirty="0"/>
              <a:t>)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AE2509-2C5D-4034-B3E0-BA7B7802E324}"/>
              </a:ext>
            </a:extLst>
          </p:cNvPr>
          <p:cNvSpPr/>
          <p:nvPr/>
        </p:nvSpPr>
        <p:spPr>
          <a:xfrm>
            <a:off x="9768388" y="1667057"/>
            <a:ext cx="2423612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Images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(Face recognition)</a:t>
            </a:r>
          </a:p>
        </p:txBody>
      </p:sp>
      <p:pic>
        <p:nvPicPr>
          <p:cNvPr id="12" name="Picture 2" descr="Hierarchical clustering of the Cylinder-Bell-Funnel dataset based ...">
            <a:extLst>
              <a:ext uri="{FF2B5EF4-FFF2-40B4-BE49-F238E27FC236}">
                <a16:creationId xmlns:a16="http://schemas.microsoft.com/office/drawing/2014/main" id="{00A95272-3070-43A5-9EE5-EF0696E88C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7" r="45797"/>
          <a:stretch/>
        </p:blipFill>
        <p:spPr bwMode="auto">
          <a:xfrm rot="5400000">
            <a:off x="7338967" y="3845338"/>
            <a:ext cx="1395789" cy="341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Time Series Clustering in Tableau using R | R-bloggers">
            <a:extLst>
              <a:ext uri="{FF2B5EF4-FFF2-40B4-BE49-F238E27FC236}">
                <a16:creationId xmlns:a16="http://schemas.microsoft.com/office/drawing/2014/main" id="{C3EB5687-DA88-46D4-9DE7-7D3B3BECB1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t="24222" r="2261" b="5221"/>
          <a:stretch/>
        </p:blipFill>
        <p:spPr bwMode="auto">
          <a:xfrm>
            <a:off x="5036174" y="1243697"/>
            <a:ext cx="4707467" cy="250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7B6745-DCAF-411B-9058-9029D15FED4E}"/>
              </a:ext>
            </a:extLst>
          </p:cNvPr>
          <p:cNvSpPr/>
          <p:nvPr/>
        </p:nvSpPr>
        <p:spPr>
          <a:xfrm>
            <a:off x="6330082" y="4432080"/>
            <a:ext cx="2450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Signals </a:t>
            </a:r>
            <a:r>
              <a:rPr lang="es-419" sz="2400" dirty="0"/>
              <a:t>(</a:t>
            </a:r>
            <a:r>
              <a:rPr lang="es-419" sz="2400" dirty="0" err="1"/>
              <a:t>well</a:t>
            </a:r>
            <a:r>
              <a:rPr lang="es-419" sz="2400" dirty="0"/>
              <a:t> logs)</a:t>
            </a:r>
            <a:endParaRPr lang="en-US" sz="2400" dirty="0"/>
          </a:p>
        </p:txBody>
      </p:sp>
      <p:pic>
        <p:nvPicPr>
          <p:cNvPr id="11268" name="Picture 4" descr="The Implementation Of Facial Recognition Can Be Risky. Here's Why..">
            <a:extLst>
              <a:ext uri="{FF2B5EF4-FFF2-40B4-BE49-F238E27FC236}">
                <a16:creationId xmlns:a16="http://schemas.microsoft.com/office/drawing/2014/main" id="{3ACB0CA0-7F77-4FCD-9AE3-A9A54A916C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8" r="41316"/>
          <a:stretch/>
        </p:blipFill>
        <p:spPr bwMode="auto">
          <a:xfrm>
            <a:off x="10090673" y="2498054"/>
            <a:ext cx="1779042" cy="222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14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207964"/>
            <a:ext cx="6792912" cy="782637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>
                <a:solidFill>
                  <a:srgbClr val="002060"/>
                </a:solidFill>
              </a:rPr>
              <a:t>Ratio-Scaled Variables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295400"/>
            <a:ext cx="8458200" cy="4724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000" u="sng" dirty="0"/>
              <a:t>Ratio-scaled variable</a:t>
            </a:r>
            <a:r>
              <a:rPr lang="en-US" altLang="en-US" sz="2000" dirty="0"/>
              <a:t>: a positive measurement on a nonlinear scale, approximately at exponential scale, such as </a:t>
            </a:r>
            <a:r>
              <a:rPr lang="en-US" altLang="en-US" sz="2000" i="1" dirty="0" err="1"/>
              <a:t>Ae</a:t>
            </a:r>
            <a:r>
              <a:rPr lang="en-US" altLang="en-US" sz="2000" i="1" baseline="30000" dirty="0" err="1"/>
              <a:t>Bt</a:t>
            </a:r>
            <a:r>
              <a:rPr lang="en-US" altLang="en-US" sz="2000" dirty="0"/>
              <a:t> or </a:t>
            </a:r>
            <a:r>
              <a:rPr lang="en-US" altLang="en-US" sz="2000" i="1" dirty="0"/>
              <a:t>Ae</a:t>
            </a:r>
            <a:r>
              <a:rPr lang="en-US" altLang="en-US" sz="2000" i="1" baseline="30000" dirty="0"/>
              <a:t>-</a:t>
            </a:r>
            <a:r>
              <a:rPr lang="en-US" altLang="en-US" sz="2000" i="1" baseline="30000" dirty="0" err="1"/>
              <a:t>Bt</a:t>
            </a:r>
            <a:r>
              <a:rPr lang="en-US" altLang="en-US" sz="2000" dirty="0"/>
              <a:t>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000" u="sng" dirty="0"/>
              <a:t>Methods</a:t>
            </a:r>
            <a:r>
              <a:rPr lang="en-US" altLang="en-US" sz="2000" dirty="0"/>
              <a:t>: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000" dirty="0"/>
              <a:t>treat them like interval-scaled variables—</a:t>
            </a:r>
            <a:r>
              <a:rPr lang="en-US" altLang="en-US" sz="2000" i="1" dirty="0">
                <a:solidFill>
                  <a:srgbClr val="C00000"/>
                </a:solidFill>
              </a:rPr>
              <a:t>not a good choice!</a:t>
            </a:r>
            <a:r>
              <a:rPr lang="en-US" altLang="en-US" sz="2000" i="1" dirty="0">
                <a:solidFill>
                  <a:schemeClr val="hlink"/>
                </a:solidFill>
              </a:rPr>
              <a:t> </a:t>
            </a:r>
            <a:r>
              <a:rPr lang="en-US" altLang="en-US" sz="2000" dirty="0"/>
              <a:t>(why?—the scale can be distorted)</a:t>
            </a:r>
            <a:endParaRPr lang="en-US" altLang="en-US" sz="2000" dirty="0">
              <a:solidFill>
                <a:schemeClr val="hlink"/>
              </a:solidFill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000" dirty="0"/>
              <a:t>apply logarithmic transformation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2000" i="1" dirty="0"/>
              <a:t>				</a:t>
            </a:r>
            <a:r>
              <a:rPr lang="en-US" altLang="en-US" sz="2000" i="1" dirty="0" err="1"/>
              <a:t>y</a:t>
            </a:r>
            <a:r>
              <a:rPr lang="en-US" altLang="en-US" sz="2000" i="1" baseline="-25000" dirty="0" err="1"/>
              <a:t>if</a:t>
            </a:r>
            <a:r>
              <a:rPr lang="en-US" altLang="en-US" sz="2000" i="1" baseline="-25000" dirty="0"/>
              <a:t> </a:t>
            </a:r>
            <a:r>
              <a:rPr lang="en-US" altLang="en-US" sz="2000" dirty="0"/>
              <a:t>=</a:t>
            </a:r>
            <a:r>
              <a:rPr lang="en-US" altLang="en-US" sz="2000" i="1" dirty="0"/>
              <a:t> log(</a:t>
            </a:r>
            <a:r>
              <a:rPr lang="en-US" altLang="en-US" sz="2000" i="1" dirty="0" err="1"/>
              <a:t>x</a:t>
            </a:r>
            <a:r>
              <a:rPr lang="en-US" altLang="en-US" sz="2000" i="1" baseline="-25000" dirty="0" err="1"/>
              <a:t>if</a:t>
            </a:r>
            <a:r>
              <a:rPr lang="en-US" altLang="en-US" sz="2000" i="1" dirty="0"/>
              <a:t>)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000" dirty="0"/>
              <a:t>treat them as continuous ordinal data treat their rank as interval-scaled</a:t>
            </a:r>
          </a:p>
        </p:txBody>
      </p:sp>
    </p:spTree>
    <p:extLst>
      <p:ext uri="{BB962C8B-B14F-4D97-AF65-F5344CB8AC3E}">
        <p14:creationId xmlns:p14="http://schemas.microsoft.com/office/powerpoint/2010/main" val="3203934704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228600"/>
            <a:ext cx="6945312" cy="6858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>
                <a:solidFill>
                  <a:srgbClr val="002060"/>
                </a:solidFill>
              </a:rPr>
              <a:t>Variables of Mixed Types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066800"/>
            <a:ext cx="8229600" cy="5181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1800" dirty="0"/>
              <a:t>A database may contain all the six types of variables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1800" dirty="0"/>
              <a:t>symmetric binary, asymmetric binary, nominal, ordinal, interval and ratio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1800" dirty="0"/>
              <a:t>One may use a weighted formula to combine their effects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sz="1800" dirty="0"/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1800" i="1" dirty="0"/>
              <a:t>f</a:t>
            </a:r>
            <a:r>
              <a:rPr lang="en-US" altLang="en-US" sz="1800" dirty="0"/>
              <a:t>  is binary or nominal:</a:t>
            </a:r>
          </a:p>
          <a:p>
            <a:pPr lvl="2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1600" dirty="0" err="1">
                <a:cs typeface="Tahoma" pitchFamily="34" charset="0"/>
              </a:rPr>
              <a:t>d</a:t>
            </a:r>
            <a:r>
              <a:rPr lang="en-US" altLang="en-US" sz="1600" baseline="-25000" dirty="0" err="1"/>
              <a:t>ij</a:t>
            </a:r>
            <a:r>
              <a:rPr lang="en-US" altLang="en-US" sz="1600" baseline="30000" dirty="0"/>
              <a:t>(f)</a:t>
            </a:r>
            <a:r>
              <a:rPr lang="en-US" altLang="en-US" sz="1600" dirty="0"/>
              <a:t> = 0  if </a:t>
            </a:r>
            <a:r>
              <a:rPr lang="en-US" altLang="en-US" sz="1600" dirty="0" err="1"/>
              <a:t>x</a:t>
            </a:r>
            <a:r>
              <a:rPr lang="en-US" altLang="en-US" sz="1600" baseline="-25000" dirty="0" err="1"/>
              <a:t>if</a:t>
            </a:r>
            <a:r>
              <a:rPr lang="en-US" altLang="en-US" sz="1600" baseline="-25000" dirty="0"/>
              <a:t> </a:t>
            </a:r>
            <a:r>
              <a:rPr lang="en-US" altLang="en-US" sz="1600" dirty="0"/>
              <a:t>= </a:t>
            </a:r>
            <a:r>
              <a:rPr lang="en-US" altLang="en-US" sz="1600" dirty="0" err="1"/>
              <a:t>x</a:t>
            </a:r>
            <a:r>
              <a:rPr lang="en-US" altLang="en-US" sz="1600" baseline="-25000" dirty="0" err="1"/>
              <a:t>jf</a:t>
            </a:r>
            <a:r>
              <a:rPr lang="en-US" altLang="en-US" sz="1600" dirty="0"/>
              <a:t> , or </a:t>
            </a:r>
            <a:r>
              <a:rPr lang="en-US" altLang="en-US" sz="1600" dirty="0" err="1">
                <a:cs typeface="Tahoma" pitchFamily="34" charset="0"/>
              </a:rPr>
              <a:t>d</a:t>
            </a:r>
            <a:r>
              <a:rPr lang="en-US" altLang="en-US" sz="1600" baseline="-25000" dirty="0" err="1"/>
              <a:t>ij</a:t>
            </a:r>
            <a:r>
              <a:rPr lang="en-US" altLang="en-US" sz="1600" baseline="30000" dirty="0"/>
              <a:t>(f)</a:t>
            </a:r>
            <a:r>
              <a:rPr lang="en-US" altLang="en-US" sz="1600" dirty="0"/>
              <a:t> = 1 otherwise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1800" i="1" dirty="0"/>
              <a:t>f</a:t>
            </a:r>
            <a:r>
              <a:rPr lang="en-US" altLang="en-US" sz="1800" dirty="0"/>
              <a:t>  is interval-based: use the normalized distance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1800" i="1" dirty="0"/>
              <a:t>f</a:t>
            </a:r>
            <a:r>
              <a:rPr lang="en-US" altLang="en-US" sz="1800" dirty="0"/>
              <a:t>  is ordinal or ratio-scaled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sz="1600" dirty="0"/>
              <a:t>compute ranks </a:t>
            </a:r>
            <a:r>
              <a:rPr lang="en-US" altLang="en-US" sz="1600" dirty="0" err="1"/>
              <a:t>r</a:t>
            </a:r>
            <a:r>
              <a:rPr lang="en-US" altLang="en-US" sz="1600" baseline="-25000" dirty="0" err="1"/>
              <a:t>if</a:t>
            </a:r>
            <a:r>
              <a:rPr lang="en-US" altLang="en-US" sz="1600" dirty="0"/>
              <a:t> and  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sz="1600" dirty="0"/>
              <a:t>and treat </a:t>
            </a:r>
            <a:r>
              <a:rPr lang="en-US" altLang="en-US" sz="1600" dirty="0" err="1"/>
              <a:t>z</a:t>
            </a:r>
            <a:r>
              <a:rPr lang="en-US" altLang="en-US" sz="1600" baseline="-25000" dirty="0" err="1"/>
              <a:t>if</a:t>
            </a:r>
            <a:r>
              <a:rPr lang="en-US" altLang="en-US" sz="1600" dirty="0"/>
              <a:t> as interval-scaled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765212"/>
              </p:ext>
            </p:extLst>
          </p:nvPr>
        </p:nvGraphicFramePr>
        <p:xfrm>
          <a:off x="4800601" y="2971800"/>
          <a:ext cx="3352800" cy="713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Equation" r:id="rId3" imgW="2108200" imgH="736600" progId="Equation.3">
                  <p:embed/>
                </p:oleObj>
              </mc:Choice>
              <mc:Fallback>
                <p:oleObj name="Equation" r:id="rId3" imgW="2108200" imgH="736600" progId="Equation.3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2971800"/>
                        <a:ext cx="3352800" cy="713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557224"/>
              </p:ext>
            </p:extLst>
          </p:nvPr>
        </p:nvGraphicFramePr>
        <p:xfrm>
          <a:off x="5130801" y="5314237"/>
          <a:ext cx="1371600" cy="552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Equation" r:id="rId5" imgW="1002865" imgH="533169" progId="Equation.3">
                  <p:embed/>
                </p:oleObj>
              </mc:Choice>
              <mc:Fallback>
                <p:oleObj name="Equation" r:id="rId5" imgW="1002865" imgH="533169" progId="Equation.3">
                  <p:embed/>
                  <p:pic>
                    <p:nvPicPr>
                      <p:cNvPr id="2048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1" y="5314237"/>
                        <a:ext cx="1371600" cy="552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1222823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1D0F-0013-4BC3-898B-65391169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objects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7F949-4168-4280-9F19-4B07B7A28A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Sequences. Dynamic Time Warping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7F949-4168-4280-9F19-4B07B7A28A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 descr="Dynamic Time Warping - Towards Data Science">
            <a:extLst>
              <a:ext uri="{FF2B5EF4-FFF2-40B4-BE49-F238E27FC236}">
                <a16:creationId xmlns:a16="http://schemas.microsoft.com/office/drawing/2014/main" id="{544A82A1-70BC-4E3B-9F0B-3CC012BD2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7963"/>
          <a:stretch/>
        </p:blipFill>
        <p:spPr bwMode="auto">
          <a:xfrm rot="5400000">
            <a:off x="7821506" y="3225741"/>
            <a:ext cx="4094163" cy="24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036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70A3-E93B-492C-AB95-451683A7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&gt;_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2D87E-371C-4C0E-84AD-B8B7F39FA5F8}"/>
              </a:ext>
            </a:extLst>
          </p:cNvPr>
          <p:cNvSpPr/>
          <p:nvPr/>
        </p:nvSpPr>
        <p:spPr>
          <a:xfrm>
            <a:off x="711200" y="3429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https://scikit-learn.org/stable/modules/generated/sklearn.neighbors.DistanceMetric.html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15C20-AAAB-4849-A349-A96369721837}"/>
              </a:ext>
            </a:extLst>
          </p:cNvPr>
          <p:cNvSpPr/>
          <p:nvPr/>
        </p:nvSpPr>
        <p:spPr>
          <a:xfrm>
            <a:off x="838200" y="2649171"/>
            <a:ext cx="6658793" cy="46166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sklearn.neighbors.DistanceMetric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9790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0A8B1AB9-CF2A-412C-B6D8-AD4CCDEC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function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idx="4294967295"/>
              </p:nvPr>
            </p:nvSpPr>
            <p:spPr>
              <a:xfrm>
                <a:off x="838200" y="1297039"/>
                <a:ext cx="8458200" cy="4953000"/>
              </a:xfrm>
            </p:spPr>
            <p:txBody>
              <a:bodyPr>
                <a:normAutofit/>
              </a:bodyPr>
              <a:lstStyle/>
              <a:p>
                <a:pPr algn="just" eaLnBrk="1" hangingPunct="1">
                  <a:lnSpc>
                    <a:spcPct val="150000"/>
                  </a:lnSpc>
                </a:pPr>
                <a:r>
                  <a:rPr lang="en-US" altLang="en-US" sz="2000" dirty="0"/>
                  <a:t>A </a:t>
                </a:r>
                <a:r>
                  <a:rPr lang="en-US" altLang="en-US" sz="2000" b="1" dirty="0"/>
                  <a:t>metric</a:t>
                </a:r>
                <a:r>
                  <a:rPr lang="en-US" altLang="en-US" sz="2000" dirty="0"/>
                  <a:t> on a set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sz="2000" dirty="0"/>
                  <a:t> is a function (called distance function or simply </a:t>
                </a:r>
                <a:r>
                  <a:rPr lang="en-US" altLang="en-US" sz="2000" b="1" dirty="0"/>
                  <a:t>distance</a:t>
                </a:r>
                <a:r>
                  <a:rPr lang="en-US" altLang="en-US" sz="2000" dirty="0"/>
                  <a:t>)</a:t>
                </a:r>
              </a:p>
              <a:p>
                <a:pPr marL="0" indent="0" algn="just" eaLnBrk="1" hangingPunct="1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→[0,∞)</m:t>
                      </m:r>
                    </m:oMath>
                  </m:oMathPara>
                </a14:m>
                <a:endParaRPr lang="en-US" altLang="en-US" sz="2000" dirty="0"/>
              </a:p>
              <a:p>
                <a:pPr lvl="1" algn="just" eaLnBrk="1" hangingPunct="1">
                  <a:lnSpc>
                    <a:spcPct val="150000"/>
                  </a:lnSpc>
                </a:pPr>
                <a:r>
                  <a:rPr lang="en-US" altLang="en-US" sz="2000" dirty="0"/>
                  <a:t>Properties</a:t>
                </a:r>
              </a:p>
              <a:p>
                <a:pPr lvl="2" algn="just" eaLnBrk="1" hangingPunct="1">
                  <a:lnSpc>
                    <a:spcPct val="150000"/>
                  </a:lnSpc>
                </a:pPr>
                <a:r>
                  <a:rPr lang="en-US" altLang="en-US" i="1" dirty="0"/>
                  <a:t>d(</a:t>
                </a:r>
                <a:r>
                  <a:rPr lang="en-US" altLang="en-US" i="1" dirty="0" err="1"/>
                  <a:t>i,j</a:t>
                </a:r>
                <a:r>
                  <a:rPr lang="en-US" altLang="en-US" i="1" dirty="0"/>
                  <a:t>)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itchFamily="18" charset="2"/>
                  </a:rPr>
                  <a:t> 0</a:t>
                </a:r>
                <a:endParaRPr lang="en-US" altLang="en-US" dirty="0"/>
              </a:p>
              <a:p>
                <a:pPr lvl="2" algn="just" eaLnBrk="1" hangingPunct="1">
                  <a:lnSpc>
                    <a:spcPct val="150000"/>
                  </a:lnSpc>
                </a:pPr>
                <a:r>
                  <a:rPr lang="en-US" altLang="en-US" i="1" dirty="0"/>
                  <a:t>d(</a:t>
                </a:r>
                <a:r>
                  <a:rPr lang="en-US" altLang="en-US" i="1" dirty="0" err="1"/>
                  <a:t>i,i</a:t>
                </a:r>
                <a:r>
                  <a:rPr lang="en-US" altLang="en-US" i="1" dirty="0"/>
                  <a:t>)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itchFamily="18" charset="2"/>
                  </a:rPr>
                  <a:t>= 0</a:t>
                </a:r>
                <a:endParaRPr lang="en-US" altLang="en-US" dirty="0"/>
              </a:p>
              <a:p>
                <a:pPr lvl="2" algn="just" eaLnBrk="1" hangingPunct="1">
                  <a:lnSpc>
                    <a:spcPct val="150000"/>
                  </a:lnSpc>
                </a:pPr>
                <a:r>
                  <a:rPr lang="en-US" altLang="en-US" i="1" dirty="0"/>
                  <a:t>d(</a:t>
                </a:r>
                <a:r>
                  <a:rPr lang="en-US" altLang="en-US" i="1" dirty="0" err="1"/>
                  <a:t>i,j</a:t>
                </a:r>
                <a:r>
                  <a:rPr lang="en-US" altLang="en-US" i="1" dirty="0"/>
                  <a:t>)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itchFamily="18" charset="2"/>
                  </a:rPr>
                  <a:t>= </a:t>
                </a:r>
                <a:r>
                  <a:rPr lang="en-US" altLang="en-US" i="1" dirty="0"/>
                  <a:t>d(</a:t>
                </a:r>
                <a:r>
                  <a:rPr lang="en-US" altLang="en-US" i="1" dirty="0" err="1"/>
                  <a:t>j,i</a:t>
                </a:r>
                <a:r>
                  <a:rPr lang="en-US" altLang="en-US" i="1" dirty="0"/>
                  <a:t>)</a:t>
                </a:r>
                <a:endParaRPr lang="en-US" altLang="en-US" dirty="0"/>
              </a:p>
              <a:p>
                <a:pPr lvl="2" algn="just" eaLnBrk="1" hangingPunct="1">
                  <a:lnSpc>
                    <a:spcPct val="150000"/>
                  </a:lnSpc>
                </a:pPr>
                <a:r>
                  <a:rPr lang="en-US" altLang="en-US" i="1" dirty="0"/>
                  <a:t>d(</a:t>
                </a:r>
                <a:r>
                  <a:rPr lang="en-US" altLang="en-US" i="1" dirty="0" err="1"/>
                  <a:t>i,j</a:t>
                </a:r>
                <a:r>
                  <a:rPr lang="en-US" altLang="en-US" i="1" dirty="0"/>
                  <a:t>)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itchFamily="18" charset="2"/>
                  </a:rPr>
                  <a:t> </a:t>
                </a:r>
                <a:r>
                  <a:rPr lang="en-US" altLang="en-US" i="1" dirty="0"/>
                  <a:t>d(</a:t>
                </a:r>
                <a:r>
                  <a:rPr lang="en-US" altLang="en-US" i="1" dirty="0" err="1"/>
                  <a:t>i,k</a:t>
                </a:r>
                <a:r>
                  <a:rPr lang="en-US" altLang="en-US" i="1" dirty="0"/>
                  <a:t>)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itchFamily="18" charset="2"/>
                  </a:rPr>
                  <a:t>+ </a:t>
                </a:r>
                <a:r>
                  <a:rPr lang="en-US" altLang="en-US" i="1" dirty="0"/>
                  <a:t>d(</a:t>
                </a:r>
                <a:r>
                  <a:rPr lang="en-US" altLang="en-US" i="1" dirty="0" err="1"/>
                  <a:t>k,j</a:t>
                </a:r>
                <a:r>
                  <a:rPr lang="en-US" altLang="en-US" i="1" dirty="0"/>
                  <a:t>)</a:t>
                </a:r>
                <a:endParaRPr lang="en-US" altLang="en-US" dirty="0">
                  <a:sym typeface="Symbol" pitchFamily="18" charset="2"/>
                </a:endParaRPr>
              </a:p>
              <a:p>
                <a:pPr algn="just" eaLnBrk="1" hangingPunct="1">
                  <a:lnSpc>
                    <a:spcPct val="150000"/>
                  </a:lnSpc>
                </a:pPr>
                <a:r>
                  <a:rPr lang="en-US" altLang="en-US" sz="2000" dirty="0"/>
                  <a:t>Also, one can use weighted distance, parametric Pearson product moment correlation (not a distance)</a:t>
                </a: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38200" y="1297039"/>
                <a:ext cx="8458200" cy="4953000"/>
              </a:xfrm>
              <a:blipFill>
                <a:blip r:embed="rId3"/>
                <a:stretch>
                  <a:fillRect l="-649" r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23322B6-8A0D-4FF5-8234-7E614E4F80C9}"/>
              </a:ext>
            </a:extLst>
          </p:cNvPr>
          <p:cNvCxnSpPr/>
          <p:nvPr/>
        </p:nvCxnSpPr>
        <p:spPr>
          <a:xfrm flipV="1">
            <a:off x="8770919" y="1837193"/>
            <a:ext cx="1133341" cy="2331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7">
            <a:extLst>
              <a:ext uri="{FF2B5EF4-FFF2-40B4-BE49-F238E27FC236}">
                <a16:creationId xmlns:a16="http://schemas.microsoft.com/office/drawing/2014/main" id="{2B6CF4C9-D1FE-4361-9DF4-DBEF905FB754}"/>
              </a:ext>
            </a:extLst>
          </p:cNvPr>
          <p:cNvCxnSpPr/>
          <p:nvPr/>
        </p:nvCxnSpPr>
        <p:spPr>
          <a:xfrm>
            <a:off x="9878501" y="1837193"/>
            <a:ext cx="0" cy="227956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9">
            <a:extLst>
              <a:ext uri="{FF2B5EF4-FFF2-40B4-BE49-F238E27FC236}">
                <a16:creationId xmlns:a16="http://schemas.microsoft.com/office/drawing/2014/main" id="{193C2AF8-89FD-4F59-923D-6549CA8E889F}"/>
              </a:ext>
            </a:extLst>
          </p:cNvPr>
          <p:cNvCxnSpPr/>
          <p:nvPr/>
        </p:nvCxnSpPr>
        <p:spPr>
          <a:xfrm>
            <a:off x="8770919" y="4168269"/>
            <a:ext cx="1133341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16">
            <a:extLst>
              <a:ext uri="{FF2B5EF4-FFF2-40B4-BE49-F238E27FC236}">
                <a16:creationId xmlns:a16="http://schemas.microsoft.com/office/drawing/2014/main" id="{B7421CA5-996B-4945-B31F-92593EDAA47A}"/>
              </a:ext>
            </a:extLst>
          </p:cNvPr>
          <p:cNvCxnSpPr/>
          <p:nvPr/>
        </p:nvCxnSpPr>
        <p:spPr>
          <a:xfrm flipV="1">
            <a:off x="8062580" y="2097593"/>
            <a:ext cx="0" cy="2434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18">
            <a:extLst>
              <a:ext uri="{FF2B5EF4-FFF2-40B4-BE49-F238E27FC236}">
                <a16:creationId xmlns:a16="http://schemas.microsoft.com/office/drawing/2014/main" id="{9AC5B61C-D753-40E4-BFCB-D20D7240C947}"/>
              </a:ext>
            </a:extLst>
          </p:cNvPr>
          <p:cNvCxnSpPr/>
          <p:nvPr/>
        </p:nvCxnSpPr>
        <p:spPr>
          <a:xfrm>
            <a:off x="8049701" y="4531699"/>
            <a:ext cx="30394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20">
            <a:extLst>
              <a:ext uri="{FF2B5EF4-FFF2-40B4-BE49-F238E27FC236}">
                <a16:creationId xmlns:a16="http://schemas.microsoft.com/office/drawing/2014/main" id="{59F18490-7771-4678-A423-CEEE423CEFAE}"/>
              </a:ext>
            </a:extLst>
          </p:cNvPr>
          <p:cNvCxnSpPr/>
          <p:nvPr/>
        </p:nvCxnSpPr>
        <p:spPr>
          <a:xfrm>
            <a:off x="8062580" y="4531699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22">
            <a:extLst>
              <a:ext uri="{FF2B5EF4-FFF2-40B4-BE49-F238E27FC236}">
                <a16:creationId xmlns:a16="http://schemas.microsoft.com/office/drawing/2014/main" id="{A894F958-284D-41D8-81C0-EE62F5148B7C}"/>
              </a:ext>
            </a:extLst>
          </p:cNvPr>
          <p:cNvCxnSpPr/>
          <p:nvPr/>
        </p:nvCxnSpPr>
        <p:spPr>
          <a:xfrm flipV="1">
            <a:off x="8066634" y="3617299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23">
                <a:extLst>
                  <a:ext uri="{FF2B5EF4-FFF2-40B4-BE49-F238E27FC236}">
                    <a16:creationId xmlns:a16="http://schemas.microsoft.com/office/drawing/2014/main" id="{58CF2FAE-E2E9-4977-9D8A-83A67D3AE4CD}"/>
                  </a:ext>
                </a:extLst>
              </p:cNvPr>
              <p:cNvSpPr txBox="1"/>
              <p:nvPr/>
            </p:nvSpPr>
            <p:spPr>
              <a:xfrm>
                <a:off x="8428995" y="4005326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CuadroTexto 23">
                <a:extLst>
                  <a:ext uri="{FF2B5EF4-FFF2-40B4-BE49-F238E27FC236}">
                    <a16:creationId xmlns:a16="http://schemas.microsoft.com/office/drawing/2014/main" id="{58CF2FAE-E2E9-4977-9D8A-83A67D3AE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995" y="4005326"/>
                <a:ext cx="246862" cy="369332"/>
              </a:xfrm>
              <a:prstGeom prst="rect">
                <a:avLst/>
              </a:prstGeom>
              <a:blipFill>
                <a:blip r:embed="rId4"/>
                <a:stretch>
                  <a:fillRect l="-17500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24">
                <a:extLst>
                  <a:ext uri="{FF2B5EF4-FFF2-40B4-BE49-F238E27FC236}">
                    <a16:creationId xmlns:a16="http://schemas.microsoft.com/office/drawing/2014/main" id="{970BFBB2-4893-4B1D-850A-25D56C852E5F}"/>
                  </a:ext>
                </a:extLst>
              </p:cNvPr>
              <p:cNvSpPr txBox="1"/>
              <p:nvPr/>
            </p:nvSpPr>
            <p:spPr>
              <a:xfrm>
                <a:off x="9915965" y="1453004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CuadroTexto 24">
                <a:extLst>
                  <a:ext uri="{FF2B5EF4-FFF2-40B4-BE49-F238E27FC236}">
                    <a16:creationId xmlns:a16="http://schemas.microsoft.com/office/drawing/2014/main" id="{970BFBB2-4893-4B1D-850A-25D56C852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965" y="1453004"/>
                <a:ext cx="245708" cy="369332"/>
              </a:xfrm>
              <a:prstGeom prst="rect">
                <a:avLst/>
              </a:prstGeom>
              <a:blipFill>
                <a:blip r:embed="rId5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27">
                <a:extLst>
                  <a:ext uri="{FF2B5EF4-FFF2-40B4-BE49-F238E27FC236}">
                    <a16:creationId xmlns:a16="http://schemas.microsoft.com/office/drawing/2014/main" id="{5E8EFC51-5364-4B86-9CD5-AD254A11EB67}"/>
                  </a:ext>
                </a:extLst>
              </p:cNvPr>
              <p:cNvSpPr txBox="1"/>
              <p:nvPr/>
            </p:nvSpPr>
            <p:spPr>
              <a:xfrm>
                <a:off x="8734695" y="4648908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CuadroTexto 27">
                <a:extLst>
                  <a:ext uri="{FF2B5EF4-FFF2-40B4-BE49-F238E27FC236}">
                    <a16:creationId xmlns:a16="http://schemas.microsoft.com/office/drawing/2014/main" id="{5E8EFC51-5364-4B86-9CD5-AD254A11E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695" y="4648908"/>
                <a:ext cx="176459" cy="369332"/>
              </a:xfrm>
              <a:prstGeom prst="rect">
                <a:avLst/>
              </a:prstGeom>
              <a:blipFill>
                <a:blip r:embed="rId6"/>
                <a:stretch>
                  <a:fillRect l="-41379" r="-344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28">
                <a:extLst>
                  <a:ext uri="{FF2B5EF4-FFF2-40B4-BE49-F238E27FC236}">
                    <a16:creationId xmlns:a16="http://schemas.microsoft.com/office/drawing/2014/main" id="{D2A2E92D-7BCA-4366-ABC9-C28350586D7A}"/>
                  </a:ext>
                </a:extLst>
              </p:cNvPr>
              <p:cNvSpPr txBox="1"/>
              <p:nvPr/>
            </p:nvSpPr>
            <p:spPr>
              <a:xfrm>
                <a:off x="7635742" y="3404207"/>
                <a:ext cx="1847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CuadroTexto 28">
                <a:extLst>
                  <a:ext uri="{FF2B5EF4-FFF2-40B4-BE49-F238E27FC236}">
                    <a16:creationId xmlns:a16="http://schemas.microsoft.com/office/drawing/2014/main" id="{D2A2E92D-7BCA-4366-ABC9-C28350586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742" y="3404207"/>
                <a:ext cx="184794" cy="369332"/>
              </a:xfrm>
              <a:prstGeom prst="rect">
                <a:avLst/>
              </a:prstGeom>
              <a:blipFill>
                <a:blip r:embed="rId7"/>
                <a:stretch>
                  <a:fillRect l="-56667" r="-56667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2BFB14-D30F-46D6-B508-3DBFA342221F}"/>
                  </a:ext>
                </a:extLst>
              </p:cNvPr>
              <p:cNvSpPr txBox="1"/>
              <p:nvPr/>
            </p:nvSpPr>
            <p:spPr>
              <a:xfrm>
                <a:off x="6357419" y="6006290"/>
                <a:ext cx="5258848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2BFB14-D30F-46D6-B508-3DBFA3422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419" y="6006290"/>
                <a:ext cx="5258848" cy="5395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74942C-44B9-4C44-9DDE-1C3ACE847200}"/>
                  </a:ext>
                </a:extLst>
              </p:cNvPr>
              <p:cNvSpPr/>
              <p:nvPr/>
            </p:nvSpPr>
            <p:spPr>
              <a:xfrm>
                <a:off x="8081775" y="2292600"/>
                <a:ext cx="14373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74942C-44B9-4C44-9DDE-1C3ACE847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775" y="2292600"/>
                <a:ext cx="1437317" cy="461665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ED28DD-0EBF-4092-94E5-019CA3A2F442}"/>
                  </a:ext>
                </a:extLst>
              </p:cNvPr>
              <p:cNvSpPr txBox="1"/>
              <p:nvPr/>
            </p:nvSpPr>
            <p:spPr>
              <a:xfrm>
                <a:off x="7037934" y="5595276"/>
                <a:ext cx="20235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ED28DD-0EBF-4092-94E5-019CA3A2F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934" y="5595276"/>
                <a:ext cx="202353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8F975930-2B84-4AAA-9CDC-3E2FDEC515E9}"/>
              </a:ext>
            </a:extLst>
          </p:cNvPr>
          <p:cNvSpPr>
            <a:spLocks noChangeAspect="1"/>
          </p:cNvSpPr>
          <p:nvPr/>
        </p:nvSpPr>
        <p:spPr>
          <a:xfrm>
            <a:off x="8675857" y="4063911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AD3A5C-7CB8-418A-9738-E12B10A3E387}"/>
              </a:ext>
            </a:extLst>
          </p:cNvPr>
          <p:cNvSpPr>
            <a:spLocks noChangeAspect="1"/>
          </p:cNvSpPr>
          <p:nvPr/>
        </p:nvSpPr>
        <p:spPr>
          <a:xfrm>
            <a:off x="9785552" y="1778704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3E0478-F284-404E-8701-BE6850A21C81}"/>
                  </a:ext>
                </a:extLst>
              </p:cNvPr>
              <p:cNvSpPr txBox="1"/>
              <p:nvPr/>
            </p:nvSpPr>
            <p:spPr>
              <a:xfrm>
                <a:off x="2878667" y="6069364"/>
                <a:ext cx="40872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Eucledian distance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:=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3E0478-F284-404E-8701-BE6850A21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667" y="6069364"/>
                <a:ext cx="4087211" cy="461665"/>
              </a:xfrm>
              <a:prstGeom prst="rect">
                <a:avLst/>
              </a:prstGeom>
              <a:blipFill>
                <a:blip r:embed="rId11"/>
                <a:stretch>
                  <a:fillRect l="-223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E6EE2441-2BE3-4DD3-A4E8-8F6E2249DF96}"/>
              </a:ext>
            </a:extLst>
          </p:cNvPr>
          <p:cNvSpPr>
            <a:spLocks noChangeAspect="1"/>
          </p:cNvSpPr>
          <p:nvPr/>
        </p:nvSpPr>
        <p:spPr>
          <a:xfrm>
            <a:off x="10185440" y="3497433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7759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Vector Spaces (Espacios Vectoriales)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s-MX" b="0" dirty="0"/>
              </a:p>
              <a:p>
                <a:r>
                  <a:rPr lang="es-MX" dirty="0"/>
                  <a:t>Polinomios</a:t>
                </a:r>
              </a:p>
              <a:p>
                <a:r>
                  <a:rPr lang="es-MX" b="0" dirty="0"/>
                  <a:t>Espacios de Funciones</a:t>
                </a:r>
              </a:p>
              <a:p>
                <a:pPr marL="0" indent="0">
                  <a:buNone/>
                </a:pPr>
                <a:endParaRPr lang="es-MX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/>
          <p:cNvCxnSpPr/>
          <p:nvPr/>
        </p:nvCxnSpPr>
        <p:spPr>
          <a:xfrm flipV="1">
            <a:off x="7242221" y="2250981"/>
            <a:ext cx="1133341" cy="2331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8349803" y="2250981"/>
            <a:ext cx="0" cy="227956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7242221" y="4582057"/>
            <a:ext cx="1133341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V="1">
            <a:off x="6533882" y="2511381"/>
            <a:ext cx="0" cy="2434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6521003" y="4945487"/>
            <a:ext cx="30394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6533882" y="4945487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6537936" y="4031087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/>
              <p:cNvSpPr txBox="1"/>
              <p:nvPr/>
            </p:nvSpPr>
            <p:spPr>
              <a:xfrm>
                <a:off x="9694194" y="4699266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Cuadro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194" y="4699266"/>
                <a:ext cx="32342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6359293" y="1951470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293" y="1951470"/>
                <a:ext cx="32919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/>
              <p:cNvSpPr txBox="1"/>
              <p:nvPr/>
            </p:nvSpPr>
            <p:spPr>
              <a:xfrm>
                <a:off x="7205997" y="5062696"/>
                <a:ext cx="23583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Cuadro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997" y="5062696"/>
                <a:ext cx="23583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/>
              <p:cNvSpPr txBox="1"/>
              <p:nvPr/>
            </p:nvSpPr>
            <p:spPr>
              <a:xfrm>
                <a:off x="6107044" y="3817995"/>
                <a:ext cx="2522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Cuadro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44" y="3817995"/>
                <a:ext cx="252249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191B3A81-76D1-4D4A-B410-B5E7E4C5D125}"/>
              </a:ext>
            </a:extLst>
          </p:cNvPr>
          <p:cNvSpPr>
            <a:spLocks noChangeAspect="1"/>
          </p:cNvSpPr>
          <p:nvPr/>
        </p:nvSpPr>
        <p:spPr>
          <a:xfrm>
            <a:off x="8267189" y="2197691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3FCD11-A198-469B-AC2F-7E5430469C31}"/>
              </a:ext>
            </a:extLst>
          </p:cNvPr>
          <p:cNvSpPr>
            <a:spLocks noChangeAspect="1"/>
          </p:cNvSpPr>
          <p:nvPr/>
        </p:nvSpPr>
        <p:spPr>
          <a:xfrm>
            <a:off x="7167714" y="4488287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75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MX" dirty="0"/>
                  <a:t>Espacios Vectoriales Normados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endParaRPr lang="en-US" u="sng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3635" t="-8403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440267" y="1825625"/>
                <a:ext cx="9599083" cy="4884268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s-MX" b="0" dirty="0"/>
              </a:p>
              <a:p>
                <a:r>
                  <a:rPr lang="es-MX" dirty="0"/>
                  <a:t>Polinomios</a:t>
                </a:r>
              </a:p>
              <a:p>
                <a:r>
                  <a:rPr lang="es-MX" b="0" dirty="0"/>
                  <a:t>Espacios de Funciones (</a:t>
                </a:r>
                <a:r>
                  <a:rPr lang="es-MX" b="0" dirty="0" err="1"/>
                  <a:t>infinite</a:t>
                </a:r>
                <a:r>
                  <a:rPr lang="es-MX" b="0" dirty="0"/>
                  <a:t> dimensional)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Sea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dirty="0"/>
                  <a:t> una función continua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subHide m:val="on"/>
                                  <m:supHide m:val="on"/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s-MX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MX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b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s-MX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MX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MX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s-MX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s-MX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s-MX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MX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MX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MX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MX" b="0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Las normas nos ayudan a definir vecindades topológicas así como también nos dan una idea de tamaño. </a:t>
                </a:r>
                <a:r>
                  <a:rPr lang="es-MX" dirty="0" err="1"/>
                  <a:t>Recall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s-MX" b="0" dirty="0"/>
                  <a:t> </a:t>
                </a:r>
                <a:r>
                  <a:rPr lang="es-MX" b="0" dirty="0" err="1"/>
                  <a:t>limits</a:t>
                </a:r>
                <a:r>
                  <a:rPr lang="es-MX" b="0" dirty="0"/>
                  <a:t> in </a:t>
                </a:r>
                <a:r>
                  <a:rPr lang="es-MX" b="0" dirty="0" err="1"/>
                  <a:t>your</a:t>
                </a:r>
                <a:r>
                  <a:rPr lang="es-MX" b="0" dirty="0"/>
                  <a:t> </a:t>
                </a:r>
                <a:r>
                  <a:rPr lang="es-MX" b="0" dirty="0" err="1"/>
                  <a:t>Calculus</a:t>
                </a:r>
                <a:r>
                  <a:rPr lang="es-MX" b="0" dirty="0"/>
                  <a:t> </a:t>
                </a:r>
                <a:r>
                  <a:rPr lang="es-MX" b="0" dirty="0" err="1"/>
                  <a:t>class</a:t>
                </a:r>
                <a:r>
                  <a:rPr lang="es-MX" b="0" dirty="0"/>
                  <a:t>.</a:t>
                </a:r>
              </a:p>
              <a:p>
                <a:pPr marL="0" indent="0">
                  <a:buNone/>
                </a:pPr>
                <a:endParaRPr lang="es-MX" b="0" dirty="0"/>
              </a:p>
              <a:p>
                <a:pPr marL="0" indent="0">
                  <a:buNone/>
                </a:pPr>
                <a:endParaRPr lang="es-MX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267" y="1825625"/>
                <a:ext cx="9599083" cy="4884268"/>
              </a:xfrm>
              <a:blipFill>
                <a:blip r:embed="rId4"/>
                <a:stretch>
                  <a:fillRect l="-1143" b="-1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9067338" y="2281366"/>
                <a:ext cx="101720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e>
                        <m:sub>
                          <m:r>
                            <a:rPr lang="es-MX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338" y="2281366"/>
                <a:ext cx="101720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10554504" y="2866141"/>
                <a:ext cx="11213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e>
                        <m:sub>
                          <m:r>
                            <a:rPr lang="es-MX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504" y="2866141"/>
                <a:ext cx="112139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de flecha 15"/>
          <p:cNvCxnSpPr/>
          <p:nvPr/>
        </p:nvCxnSpPr>
        <p:spPr>
          <a:xfrm flipV="1">
            <a:off x="9472679" y="1825625"/>
            <a:ext cx="1133341" cy="2331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0580261" y="1825625"/>
            <a:ext cx="0" cy="2279561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9472679" y="4156701"/>
            <a:ext cx="1133341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FA74B4-A1C6-4E99-BC0F-B3B06A9BECF3}"/>
                  </a:ext>
                </a:extLst>
              </p:cNvPr>
              <p:cNvSpPr txBox="1"/>
              <p:nvPr/>
            </p:nvSpPr>
            <p:spPr>
              <a:xfrm>
                <a:off x="4306738" y="4151170"/>
                <a:ext cx="38701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800" dirty="0"/>
                  <a:t>-norm, Lebesgue spaces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FA74B4-A1C6-4E99-BC0F-B3B06A9BE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738" y="4151170"/>
                <a:ext cx="3870162" cy="430887"/>
              </a:xfrm>
              <a:prstGeom prst="rect">
                <a:avLst/>
              </a:prstGeom>
              <a:blipFill>
                <a:blip r:embed="rId7"/>
                <a:stretch>
                  <a:fillRect t="-23944" r="-4567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72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 de mínimos cuadrados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442737" y="1689493"/>
                <a:ext cx="3653263" cy="8770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2737" y="1689493"/>
                <a:ext cx="3653263" cy="87708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87">
            <a:extLst>
              <a:ext uri="{FF2B5EF4-FFF2-40B4-BE49-F238E27FC236}">
                <a16:creationId xmlns:a16="http://schemas.microsoft.com/office/drawing/2014/main" id="{17850D11-C9A1-4CBE-A928-5E9A4312F5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55555" y="2043191"/>
            <a:ext cx="8759438" cy="324392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88">
            <a:extLst>
              <a:ext uri="{FF2B5EF4-FFF2-40B4-BE49-F238E27FC236}">
                <a16:creationId xmlns:a16="http://schemas.microsoft.com/office/drawing/2014/main" id="{C955054E-F8F1-449D-9B58-8B9F16F7266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3110703" y="4665754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89">
            <a:extLst>
              <a:ext uri="{FF2B5EF4-FFF2-40B4-BE49-F238E27FC236}">
                <a16:creationId xmlns:a16="http://schemas.microsoft.com/office/drawing/2014/main" id="{156EE9BF-2D35-4813-9F6F-2B01DBA99F9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3481725" y="3838684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90">
            <a:extLst>
              <a:ext uri="{FF2B5EF4-FFF2-40B4-BE49-F238E27FC236}">
                <a16:creationId xmlns:a16="http://schemas.microsoft.com/office/drawing/2014/main" id="{723D27F8-12D4-4689-8325-776F1E97DC8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7389048" y="3282152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91">
            <a:extLst>
              <a:ext uri="{FF2B5EF4-FFF2-40B4-BE49-F238E27FC236}">
                <a16:creationId xmlns:a16="http://schemas.microsoft.com/office/drawing/2014/main" id="{E20B552A-038F-47D5-A7D8-324AD860F7B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9047053" y="2169086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92">
            <a:extLst>
              <a:ext uri="{FF2B5EF4-FFF2-40B4-BE49-F238E27FC236}">
                <a16:creationId xmlns:a16="http://schemas.microsoft.com/office/drawing/2014/main" id="{125BE6AB-B88E-4271-80CD-DF11624EF86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4409279" y="3653174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3">
            <a:extLst>
              <a:ext uri="{FF2B5EF4-FFF2-40B4-BE49-F238E27FC236}">
                <a16:creationId xmlns:a16="http://schemas.microsoft.com/office/drawing/2014/main" id="{0A2393D5-FD98-4140-9DF2-3BA251FB419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8490520" y="3096641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94">
            <a:extLst>
              <a:ext uri="{FF2B5EF4-FFF2-40B4-BE49-F238E27FC236}">
                <a16:creationId xmlns:a16="http://schemas.microsoft.com/office/drawing/2014/main" id="{08533B5E-B9D2-4292-B5A2-8EA4819AD98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9047053" y="3653174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eaVert" wrap="none" anchor="ctr"/>
          <a:lstStyle/>
          <a:p>
            <a:pPr algn="ctr"/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3" name="Oval 95">
            <a:extLst>
              <a:ext uri="{FF2B5EF4-FFF2-40B4-BE49-F238E27FC236}">
                <a16:creationId xmlns:a16="http://schemas.microsoft.com/office/drawing/2014/main" id="{DFD5EE18-1FCD-409A-ADAC-53195177C12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9456723" y="2725619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96">
            <a:extLst>
              <a:ext uri="{FF2B5EF4-FFF2-40B4-BE49-F238E27FC236}">
                <a16:creationId xmlns:a16="http://schemas.microsoft.com/office/drawing/2014/main" id="{E689F01E-36C4-4EEE-80B9-3B7885C7CEC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7933988" y="2169086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97">
            <a:extLst>
              <a:ext uri="{FF2B5EF4-FFF2-40B4-BE49-F238E27FC236}">
                <a16:creationId xmlns:a16="http://schemas.microsoft.com/office/drawing/2014/main" id="{F20E66A8-7E50-4C6B-A326-78999389216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6264389" y="4024195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98">
            <a:extLst>
              <a:ext uri="{FF2B5EF4-FFF2-40B4-BE49-F238E27FC236}">
                <a16:creationId xmlns:a16="http://schemas.microsoft.com/office/drawing/2014/main" id="{BE87C566-D967-4E31-8FB3-70753739001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6449900" y="3282152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99">
            <a:extLst>
              <a:ext uri="{FF2B5EF4-FFF2-40B4-BE49-F238E27FC236}">
                <a16:creationId xmlns:a16="http://schemas.microsoft.com/office/drawing/2014/main" id="{579F3800-FF3D-4A15-AC94-BF9579AB432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5707856" y="3096641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00">
            <a:extLst>
              <a:ext uri="{FF2B5EF4-FFF2-40B4-BE49-F238E27FC236}">
                <a16:creationId xmlns:a16="http://schemas.microsoft.com/office/drawing/2014/main" id="{57F0D942-D10E-4187-9ECD-D9E68BD77FA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3667236" y="4951750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01">
            <a:extLst>
              <a:ext uri="{FF2B5EF4-FFF2-40B4-BE49-F238E27FC236}">
                <a16:creationId xmlns:a16="http://schemas.microsoft.com/office/drawing/2014/main" id="{7A2EA3BE-83BE-4B1D-BE9B-0E359F838B7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4038258" y="4294732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02">
            <a:extLst>
              <a:ext uri="{FF2B5EF4-FFF2-40B4-BE49-F238E27FC236}">
                <a16:creationId xmlns:a16="http://schemas.microsoft.com/office/drawing/2014/main" id="{38661A9C-0D21-47FD-A68D-ABE8F64D171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4965812" y="4580728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03">
            <a:extLst>
              <a:ext uri="{FF2B5EF4-FFF2-40B4-BE49-F238E27FC236}">
                <a16:creationId xmlns:a16="http://schemas.microsoft.com/office/drawing/2014/main" id="{72CAB034-D040-40D0-B782-F3D66F6BE41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7006433" y="4024195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04">
            <a:extLst>
              <a:ext uri="{FF2B5EF4-FFF2-40B4-BE49-F238E27FC236}">
                <a16:creationId xmlns:a16="http://schemas.microsoft.com/office/drawing/2014/main" id="{90FADA63-499B-4728-802A-5D394F1DEA4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10160119" y="3181667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05">
            <a:extLst>
              <a:ext uri="{FF2B5EF4-FFF2-40B4-BE49-F238E27FC236}">
                <a16:creationId xmlns:a16="http://schemas.microsoft.com/office/drawing/2014/main" id="{3EA4A845-253E-46FA-BCEC-4E8909ECB6C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5336834" y="3838684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107">
            <a:extLst>
              <a:ext uri="{FF2B5EF4-FFF2-40B4-BE49-F238E27FC236}">
                <a16:creationId xmlns:a16="http://schemas.microsoft.com/office/drawing/2014/main" id="{AB91F9AC-6F56-4606-A7A4-71710365345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9789097" y="1612553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80A47C-C52D-4CD8-B1D3-FB030FE9F2E5}"/>
              </a:ext>
            </a:extLst>
          </p:cNvPr>
          <p:cNvGrpSpPr/>
          <p:nvPr/>
        </p:nvGrpSpPr>
        <p:grpSpPr>
          <a:xfrm>
            <a:off x="1491659" y="2043192"/>
            <a:ext cx="4882513" cy="3894707"/>
            <a:chOff x="2667000" y="2771335"/>
            <a:chExt cx="3735582" cy="3137096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97283E5-71C0-44E4-94CB-A48BBE9BDEBB}"/>
                </a:ext>
              </a:extLst>
            </p:cNvPr>
            <p:cNvCxnSpPr/>
            <p:nvPr/>
          </p:nvCxnSpPr>
          <p:spPr>
            <a:xfrm>
              <a:off x="2667000" y="5908431"/>
              <a:ext cx="3735582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96C7E4D-B40C-4662-9A06-264DBEA1B8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7000" y="2771335"/>
              <a:ext cx="0" cy="313709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392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MX" dirty="0"/>
                  <a:t>Espacios de Hilbert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635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El producto interior de funciones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MX" dirty="0"/>
                  <a:t> se define de la siguiente manera: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s-MX" dirty="0"/>
                  <a:t>Ejemplos de polinomios ortogonales:</a:t>
                </a:r>
              </a:p>
              <a:p>
                <a:r>
                  <a:rPr lang="es-MX" dirty="0"/>
                  <a:t>Fourier Series</a:t>
                </a:r>
              </a:p>
              <a:p>
                <a:r>
                  <a:rPr lang="en-US" dirty="0" err="1"/>
                  <a:t>Hermite</a:t>
                </a:r>
                <a:endParaRPr lang="en-US" dirty="0"/>
              </a:p>
              <a:p>
                <a:r>
                  <a:rPr lang="en-US" dirty="0"/>
                  <a:t>Legendre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14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Mínimos cuadrados discretos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s-MX" dirty="0"/>
                  <a:t>Regresión lineal: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4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Mínimos</a:t>
            </a:r>
            <a:r>
              <a:rPr lang="en-US" dirty="0"/>
              <a:t> </a:t>
            </a:r>
            <a:r>
              <a:rPr lang="en-US" dirty="0" err="1"/>
              <a:t>cuadrados</a:t>
            </a:r>
            <a:r>
              <a:rPr lang="en-US" dirty="0"/>
              <a:t> </a:t>
            </a:r>
            <a:r>
              <a:rPr lang="en-US" dirty="0" err="1"/>
              <a:t>discretos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Mínimos cuadrados ponderados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3741317" y="3182993"/>
                <a:ext cx="4709366" cy="818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17" y="3182993"/>
                <a:ext cx="4709366" cy="8183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10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1416</Words>
  <Application>Microsoft Office PowerPoint</Application>
  <PresentationFormat>Widescreen</PresentationFormat>
  <Paragraphs>293</Paragraphs>
  <Slides>23</Slides>
  <Notes>5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Office Theme</vt:lpstr>
      <vt:lpstr>Equation</vt:lpstr>
      <vt:lpstr>Document</vt:lpstr>
      <vt:lpstr>Data types and Distance Definitions</vt:lpstr>
      <vt:lpstr>Data types</vt:lpstr>
      <vt:lpstr>Distance function definition</vt:lpstr>
      <vt:lpstr>Vector Spaces (Espacios Vectoriales)</vt:lpstr>
      <vt:lpstr>Espacios Vectoriales Normados ‖∙‖</vt:lpstr>
      <vt:lpstr>Problema de mínimos cuadrados</vt:lpstr>
      <vt:lpstr>Espacios de Hilbert &lt;∙&gt;</vt:lpstr>
      <vt:lpstr>Mínimos cuadrados discretos</vt:lpstr>
      <vt:lpstr>Mínimos cuadrados discretos</vt:lpstr>
      <vt:lpstr>Data Structures</vt:lpstr>
      <vt:lpstr>Similarity and Dissimilarity Between Objects</vt:lpstr>
      <vt:lpstr>Type of data in clustering analysis</vt:lpstr>
      <vt:lpstr>Interval-valued variables</vt:lpstr>
      <vt:lpstr>Binary variables</vt:lpstr>
      <vt:lpstr>Binary data</vt:lpstr>
      <vt:lpstr>PowerPoint Presentation</vt:lpstr>
      <vt:lpstr>Dissimilarity between Binary Variables</vt:lpstr>
      <vt:lpstr>Nominal Variables</vt:lpstr>
      <vt:lpstr>Ordinal Variables</vt:lpstr>
      <vt:lpstr>Ratio-Scaled Variables</vt:lpstr>
      <vt:lpstr>Variables of Mixed Types</vt:lpstr>
      <vt:lpstr>Vector objects</vt:lpstr>
      <vt:lpstr>Code &gt;_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</dc:title>
  <dc:creator>Francisco Mendoza Torres</dc:creator>
  <cp:lastModifiedBy>Francisco Mendoza Torres</cp:lastModifiedBy>
  <cp:revision>89</cp:revision>
  <dcterms:created xsi:type="dcterms:W3CDTF">2020-03-24T08:19:36Z</dcterms:created>
  <dcterms:modified xsi:type="dcterms:W3CDTF">2020-04-16T11:24:45Z</dcterms:modified>
</cp:coreProperties>
</file>