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69" r:id="rId10"/>
    <p:sldId id="266" r:id="rId11"/>
    <p:sldId id="272" r:id="rId12"/>
    <p:sldId id="273" r:id="rId13"/>
    <p:sldId id="264" r:id="rId14"/>
    <p:sldId id="268" r:id="rId15"/>
    <p:sldId id="270" r:id="rId16"/>
    <p:sldId id="274" r:id="rId17"/>
    <p:sldId id="261" r:id="rId18"/>
    <p:sldId id="26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70C0"/>
    <a:srgbClr val="FFFF00"/>
    <a:srgbClr val="FF0000"/>
    <a:srgbClr val="4472C4"/>
    <a:srgbClr val="0721A0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10" autoAdjust="0"/>
  </p:normalViewPr>
  <p:slideViewPr>
    <p:cSldViewPr snapToGrid="0">
      <p:cViewPr varScale="1">
        <p:scale>
          <a:sx n="54" d="100"/>
          <a:sy n="54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1E7-F4C5-4048-8654-5723B2F7EB4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C2CC-2023-45DB-8917-C16B4F38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_Cheat_Sheet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batch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https://pbpython.com/pandas_dtypes.html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4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cells (</a:t>
            </a:r>
            <a:r>
              <a:rPr lang="en-US" dirty="0" err="1"/>
              <a:t>MarkDown</a:t>
            </a:r>
            <a:r>
              <a:rPr lang="en-US" dirty="0"/>
              <a:t> with equations and titles, Python Code and matplotlib plots)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snippets</a:t>
            </a:r>
          </a:p>
          <a:p>
            <a:r>
              <a:rPr lang="en-US" dirty="0"/>
              <a:t>Show how to access Zeal documentation for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date = 2 classes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(black screen version)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code in plain python, </a:t>
            </a:r>
            <a:r>
              <a:rPr lang="en-US" dirty="0" err="1"/>
              <a:t>i</a:t>
            </a:r>
            <a:r>
              <a:rPr lang="en-US" dirty="0"/>
              <a:t>. e., no IDE,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[4:9]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1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Print(type()) # for each</a:t>
            </a:r>
          </a:p>
          <a:p>
            <a:r>
              <a:rPr lang="en-US" dirty="0"/>
              <a:t>The difference between sets and dictionary is that each dictionary entry has a key-value pair, we can access it by name in contrast to sets</a:t>
            </a:r>
          </a:p>
          <a:p>
            <a:endParaRPr lang="en-US" dirty="0"/>
          </a:p>
          <a:p>
            <a:r>
              <a:rPr lang="en-US" dirty="0"/>
              <a:t>Do some slicing of a list of the alphabet: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string</a:t>
            </a:r>
          </a:p>
          <a:p>
            <a:r>
              <a:rPr lang="en-US" dirty="0"/>
              <a:t>x=list(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string.ascii_lowercase</a:t>
            </a:r>
            <a:r>
              <a:rPr lang="en-US" dirty="0"/>
              <a:t>)</a:t>
            </a:r>
          </a:p>
          <a:p>
            <a:r>
              <a:rPr lang="en-US" dirty="0"/>
              <a:t>x[3:7]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 arrays examples: RGB images</a:t>
            </a:r>
          </a:p>
          <a:p>
            <a:endParaRPr lang="en-US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a2D=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([[1,2,3,4], [4,5,6,7],range(8,12)]);a2D.shape;a2D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([a2D, 100*a2D]);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x.shape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x[1,2,3]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Practice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from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matplotlib.image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imread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# you could also use `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imageio.imread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Draw Mario in this picture in </a:t>
            </a:r>
            <a:r>
              <a:rPr lang="en-US" dirty="0" err="1"/>
              <a:t>matplotlib.pyplot.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imshow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,] should be an error since 1 is not an element in the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[-1,:]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Activity: Create a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and slice using the approach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whe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slicing text strings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https://pandas.pydata.org/Pandas_Cheat_Sheet.pdf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Method chaining:</a:t>
            </a:r>
          </a:p>
          <a:p>
            <a:r>
              <a:rPr lang="en-US" b="1" dirty="0" err="1"/>
              <a:t>Pd.melt</a:t>
            </a:r>
            <a:r>
              <a:rPr lang="en-US" b="1" dirty="0"/>
              <a:t>(df).rename().</a:t>
            </a:r>
            <a:r>
              <a:rPr lang="en-US" b="1" dirty="0" err="1"/>
              <a:t>astype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/>
              <a:t>Show how to see the full documentation using Zeal </a:t>
            </a:r>
            <a:r>
              <a:rPr lang="en-US" b="1" dirty="0" err="1"/>
              <a:t>VSCode</a:t>
            </a:r>
            <a:r>
              <a:rPr lang="en-US" b="1" dirty="0"/>
              <a:t> extension, for instance</a:t>
            </a:r>
          </a:p>
          <a:p>
            <a:r>
              <a:rPr lang="en-US" b="1" dirty="0" err="1"/>
              <a:t>pd.melt</a:t>
            </a:r>
            <a:r>
              <a:rPr lang="en-US" b="1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1CB-A30C-4BB8-A7F0-E2B682B4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F433-62E1-4C1D-BAE0-1C72DDF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5517-1C60-4261-8E79-12FC4C4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9D3C-8E6D-4FBD-826A-471714D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FCBB-2400-4AFB-A8B3-3C652907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A2C-9FA1-4986-81B0-EFAA687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0552-9376-4D26-9582-81EAA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A9B-E890-4936-A270-9C02CC7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5A97-057F-416B-AB98-4D000C2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1F24-C142-408D-AB9B-B8FE3EAC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7A90-3722-40B1-BD11-56F04FF8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A528-F1D7-4967-AA68-CC4CAC0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02F-54CB-4731-A8CE-F0A5370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61B9-4D3F-46C8-A7C0-728A5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9725-C23A-486E-88A3-9E8618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28D-8453-4BD1-90A4-C2B046E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B5A1-3556-4326-9C7D-1D1E2D3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5AE-0BAA-445C-813E-C26E562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0DD-C1C1-4B5D-A1EB-3A033945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F77-6DEF-4B87-A7AD-2985F86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BD9-989B-4989-AAB3-FACEB22F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FE4B-FE82-48C1-A45B-183A5126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205D-2C2C-4568-91EB-371E792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0DC7-06AD-405D-92DF-25FFB1A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96BE-8FB8-4F35-AEC8-90EAFEA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2BB-28FF-4F30-A752-5D4FB61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2AC-B880-480E-85D8-E32693E2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20AD-88FE-4A6F-B3BA-3A1501A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9872-1F04-4F8A-B6F0-CD279D4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21FA-A97F-465A-A2EC-3C7D508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113E-96A9-40D6-A8A2-20969B7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BBF2-795D-471B-8540-0AEF4698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CE7-939B-4DC7-90C5-507E387C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CAB7-E56A-480F-8BEE-82AE924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0E27-DC16-4C47-A6AA-AA0A84BB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8DB0-A748-4966-8C50-056BE4BA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CB716-438C-41EA-AC99-361B1DE9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019F-0FA9-417C-AF95-7F40968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C50F-2590-4031-A0E2-5CC96E2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DC5B-4BC2-4F32-86D6-DCEEF1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5E2E-B30D-4141-B122-DF7C97E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6B6C-38EE-4B77-AD23-E26B1963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5F86-3107-43DD-A168-30733F2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9F6A-E879-4ED0-8D1B-29015E7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587D7-771E-4143-A15D-2F13608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573E-FC38-45F0-A4BE-5D04E0A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F4C-3802-4D52-B29E-10A29F1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E15E-F3AA-4E62-9452-16E11B0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45D2-1723-43BA-89B8-28F0E32A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CE5E-82AF-4EE0-BF37-7EEE258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3D7E-45D3-4D8F-9E4F-D4C493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A23-C44F-45C3-AA58-D0CE562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B86-4FB4-4CD5-A147-999A3BC5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4779-742B-444F-BA3D-F73BDEED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A90-2DC7-4295-9F85-8E1CBD94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728D-1C59-4690-8FC4-62A12B2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FCF-D25D-4B7E-B21F-862BCA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1792-BA23-41E7-A8A6-A8EDC992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EFA2-4992-42B0-B1CD-90AC86C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1354-28E9-431B-B1D1-F7E175C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17A0-AD1B-43AE-810C-A8179B53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B4F4-5254-4862-9C13-0C9DD93BE14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9F8-8A08-451B-899D-139CBAF3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BBE-3259-46E3-AF8C-EFB3D785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hyperlink" Target="https://fgnt.github.io/python_crashkurs_doc/include/nump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w3resource.com/numpy/manipulation/reshape.php" TargetMode="Externa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pandas.pydata.org/Pandas_Cheat_Sheet.pdf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ata-typ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9C8-C7D3-4F67-BB14-86F92938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B266-FC91-4916-BF4C-C6144FCD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E4B20A-3153-42E2-BF14-BE63B7C1685F}"/>
              </a:ext>
            </a:extLst>
          </p:cNvPr>
          <p:cNvSpPr/>
          <p:nvPr/>
        </p:nvSpPr>
        <p:spPr>
          <a:xfrm>
            <a:off x="768333" y="2959613"/>
            <a:ext cx="10655334" cy="230832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tuple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list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set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mydict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Professor'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'Students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Dictionary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mydict.keys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DAA9-14CB-4EC4-9ADB-F03C10ED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AE536C-81E7-4289-A745-FD777A734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0877"/>
          <a:stretch/>
        </p:blipFill>
        <p:spPr>
          <a:xfrm>
            <a:off x="375745" y="151958"/>
            <a:ext cx="1327549" cy="13441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EA728C1-C0D4-4047-9BFC-A7801B8E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solidFill>
                  <a:srgbClr val="0721A0"/>
                </a:solidFill>
                <a:latin typeface="Palatino Linotype" panose="02040502050505030304" pitchFamily="18" charset="0"/>
              </a:rPr>
              <a:t>NumPy Arrays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D189D-03AD-4D9F-B984-C1E37ADA4362}"/>
              </a:ext>
            </a:extLst>
          </p:cNvPr>
          <p:cNvSpPr/>
          <p:nvPr/>
        </p:nvSpPr>
        <p:spPr>
          <a:xfrm>
            <a:off x="6856454" y="166072"/>
            <a:ext cx="5156251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([7.,2.,9.,10.])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([[2,3,4],[5,6,7]])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X[,-1:]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x.reshape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(3,2)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x.reshape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(3,-1)</a:t>
            </a:r>
          </a:p>
        </p:txBody>
      </p:sp>
      <p:pic>
        <p:nvPicPr>
          <p:cNvPr id="1026" name="Picture 2" descr="NumPy manipulation: reshape() function">
            <a:hlinkClick r:id="rId5"/>
            <a:extLst>
              <a:ext uri="{FF2B5EF4-FFF2-40B4-BE49-F238E27FC236}">
                <a16:creationId xmlns:a16="http://schemas.microsoft.com/office/drawing/2014/main" id="{82BAB25F-D8EB-4C36-8E88-D7BB6C17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9" y="1903855"/>
            <a:ext cx="2403065" cy="49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umpy/SciPy — Python Tutorial documentation">
            <a:hlinkClick r:id="rId7"/>
            <a:extLst>
              <a:ext uri="{FF2B5EF4-FFF2-40B4-BE49-F238E27FC236}">
                <a16:creationId xmlns:a16="http://schemas.microsoft.com/office/drawing/2014/main" id="{A50913F9-F48D-44A3-891A-F3E9B850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89" y="2933421"/>
            <a:ext cx="7020911" cy="392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3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5E9C-057B-401E-9FAB-56112BAC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G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dirty="0"/>
              <a:t>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0D3A-3873-4200-A4EF-82B4776E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Blue</a:t>
            </a:r>
          </a:p>
        </p:txBody>
      </p:sp>
      <p:pic>
        <p:nvPicPr>
          <p:cNvPr id="1026" name="Picture 2" descr="Mario Minecraft Pixel Art Template | Dibujos en cuadricula, Arte ...">
            <a:extLst>
              <a:ext uri="{FF2B5EF4-FFF2-40B4-BE49-F238E27FC236}">
                <a16:creationId xmlns:a16="http://schemas.microsoft.com/office/drawing/2014/main" id="{92E3783E-97FB-40CD-A84C-5A9A93BFC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b="5412"/>
          <a:stretch/>
        </p:blipFill>
        <p:spPr bwMode="auto">
          <a:xfrm>
            <a:off x="3469344" y="365124"/>
            <a:ext cx="5103438" cy="61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85C0E4-7B21-4046-BDFE-546C491310DB}"/>
              </a:ext>
            </a:extLst>
          </p:cNvPr>
          <p:cNvSpPr/>
          <p:nvPr/>
        </p:nvSpPr>
        <p:spPr>
          <a:xfrm>
            <a:off x="13450" y="2919786"/>
            <a:ext cx="1277471" cy="12774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 = 255</a:t>
            </a:r>
          </a:p>
          <a:p>
            <a:r>
              <a:rPr lang="en-US" sz="2400" dirty="0"/>
              <a:t>G = 0</a:t>
            </a:r>
          </a:p>
          <a:p>
            <a:r>
              <a:rPr lang="en-US" sz="2400" dirty="0"/>
              <a:t>B =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5DB7D-DE7F-4203-9BF9-9DC899A9FC16}"/>
              </a:ext>
            </a:extLst>
          </p:cNvPr>
          <p:cNvSpPr/>
          <p:nvPr/>
        </p:nvSpPr>
        <p:spPr>
          <a:xfrm>
            <a:off x="1290920" y="4197257"/>
            <a:ext cx="1277471" cy="12774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 = 255</a:t>
            </a:r>
          </a:p>
          <a:p>
            <a:r>
              <a:rPr lang="en-US" sz="2400" dirty="0">
                <a:solidFill>
                  <a:schemeClr val="tx1"/>
                </a:solidFill>
              </a:rPr>
              <a:t>G = 255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0FB01-B8E6-478B-B8B0-1B9566124786}"/>
              </a:ext>
            </a:extLst>
          </p:cNvPr>
          <p:cNvSpPr/>
          <p:nvPr/>
        </p:nvSpPr>
        <p:spPr>
          <a:xfrm>
            <a:off x="1290921" y="2919786"/>
            <a:ext cx="1277471" cy="12774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 = 0</a:t>
            </a:r>
          </a:p>
          <a:p>
            <a:r>
              <a:rPr lang="en-US" sz="2400" dirty="0"/>
              <a:t>G = 112</a:t>
            </a:r>
          </a:p>
          <a:p>
            <a:r>
              <a:rPr lang="en-US" sz="2400" dirty="0"/>
              <a:t>B = 192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A575C-2D65-42CA-8F74-7D380626096F}"/>
              </a:ext>
            </a:extLst>
          </p:cNvPr>
          <p:cNvSpPr/>
          <p:nvPr/>
        </p:nvSpPr>
        <p:spPr>
          <a:xfrm>
            <a:off x="13449" y="4197257"/>
            <a:ext cx="1277471" cy="12774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R = 0</a:t>
            </a:r>
          </a:p>
          <a:p>
            <a:r>
              <a:rPr lang="en-US" sz="2400"/>
              <a:t>G = 112</a:t>
            </a:r>
          </a:p>
          <a:p>
            <a:r>
              <a:rPr lang="en-US" sz="2400"/>
              <a:t>B = 192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AC10D-A97D-4825-9730-C5BB892F8323}"/>
              </a:ext>
            </a:extLst>
          </p:cNvPr>
          <p:cNvCxnSpPr>
            <a:cxnSpLocks/>
          </p:cNvCxnSpPr>
          <p:nvPr/>
        </p:nvCxnSpPr>
        <p:spPr>
          <a:xfrm>
            <a:off x="2568391" y="2919786"/>
            <a:ext cx="2971800" cy="7864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6838A6-19B3-4EEA-BCE7-C8A6192125DE}"/>
              </a:ext>
            </a:extLst>
          </p:cNvPr>
          <p:cNvSpPr/>
          <p:nvPr/>
        </p:nvSpPr>
        <p:spPr>
          <a:xfrm>
            <a:off x="4694801" y="3706251"/>
            <a:ext cx="845390" cy="84539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EB22D9-090C-45A5-8C18-269209B5DA91}"/>
              </a:ext>
            </a:extLst>
          </p:cNvPr>
          <p:cNvCxnSpPr/>
          <p:nvPr/>
        </p:nvCxnSpPr>
        <p:spPr>
          <a:xfrm flipV="1">
            <a:off x="2568391" y="4551641"/>
            <a:ext cx="2971800" cy="9230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ow to Convert an RGB Image to Grayscale">
            <a:extLst>
              <a:ext uri="{FF2B5EF4-FFF2-40B4-BE49-F238E27FC236}">
                <a16:creationId xmlns:a16="http://schemas.microsoft.com/office/drawing/2014/main" id="{2AFDD5AF-9B82-40B9-A27F-146F70BCB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87" y="2747963"/>
            <a:ext cx="35734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912E52-0413-41C4-9309-20DA47DE4D24}"/>
              </a:ext>
            </a:extLst>
          </p:cNvPr>
          <p:cNvSpPr txBox="1"/>
          <p:nvPr/>
        </p:nvSpPr>
        <p:spPr>
          <a:xfrm>
            <a:off x="9202270" y="2009185"/>
            <a:ext cx="215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Numpy Array: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422CC-CE30-4AC2-B796-5F8CAAC0CF9C}"/>
              </a:ext>
            </a:extLst>
          </p:cNvPr>
          <p:cNvSpPr/>
          <p:nvPr/>
        </p:nvSpPr>
        <p:spPr>
          <a:xfrm>
            <a:off x="9267937" y="1417640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63282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(Pandas)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230793" y="681038"/>
            <a:ext cx="1569962" cy="15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9577742" y="681038"/>
            <a:ext cx="2276634" cy="15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ndas data structures">
            <a:extLst>
              <a:ext uri="{FF2B5EF4-FFF2-40B4-BE49-F238E27FC236}">
                <a16:creationId xmlns:a16="http://schemas.microsoft.com/office/drawing/2014/main" id="{5CDCCCC1-A13B-4A07-826F-963948D4E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" y="1467742"/>
            <a:ext cx="4998345" cy="50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1A195A-036B-46A8-8B28-83D6FA713B7B}"/>
              </a:ext>
            </a:extLst>
          </p:cNvPr>
          <p:cNvSpPr/>
          <p:nvPr/>
        </p:nvSpPr>
        <p:spPr>
          <a:xfrm>
            <a:off x="5171089" y="2254447"/>
            <a:ext cx="6840942" cy="415498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Professor'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'Students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]},index=[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print(type(x))</a:t>
            </a:r>
          </a:p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#Slicing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#index-based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6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9513516" y="57419"/>
            <a:ext cx="1078126" cy="10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10591642" y="57419"/>
            <a:ext cx="1524315" cy="10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782C-4D03-4935-9933-D969720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B2B3B8C-3147-4ED4-BBEC-03B23D383F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5" t="5671" r="8707" b="9912"/>
          <a:stretch/>
        </p:blipFill>
        <p:spPr>
          <a:xfrm>
            <a:off x="712076" y="1132791"/>
            <a:ext cx="10292255" cy="57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3D64-6247-4466-9B7E-B269169F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88B1-5332-4D48-9CB0-FD285276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rticle header image">
            <a:hlinkClick r:id="rId3"/>
            <a:extLst>
              <a:ext uri="{FF2B5EF4-FFF2-40B4-BE49-F238E27FC236}">
                <a16:creationId xmlns:a16="http://schemas.microsoft.com/office/drawing/2014/main" id="{7F956F18-5A0D-4A4A-A140-A529A843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1" y="16554"/>
            <a:ext cx="9222827" cy="68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7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EAC213-EDA1-48AD-9466-B446045D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047" y="555203"/>
            <a:ext cx="3939190" cy="9454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DBDA8D-FDA1-446F-8241-90F73B671FB0}"/>
              </a:ext>
            </a:extLst>
          </p:cNvPr>
          <p:cNvSpPr/>
          <p:nvPr/>
        </p:nvSpPr>
        <p:spPr>
          <a:xfrm>
            <a:off x="5396753" y="1500608"/>
            <a:ext cx="6172200" cy="452431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plt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np.random.rand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y=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graph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plt.plot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(x, y,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'b.'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plt.axhline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plt.axvline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(0.5,c='r')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('equal')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plt.scatter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(x=x, y=y, c=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3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683-86A2-4057-97CA-662DCFF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129-95B7-4057-B324-A55DEF7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2" descr="Image result for jupyter logo">
            <a:extLst>
              <a:ext uri="{FF2B5EF4-FFF2-40B4-BE49-F238E27FC236}">
                <a16:creationId xmlns:a16="http://schemas.microsoft.com/office/drawing/2014/main" id="{A977E875-EFD4-4585-A189-017A32B5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7195798" y="-30156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088-FAE6-421E-BDE5-BE14681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1E4-C07B-4CA5-AC3A-A666FE8B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Dash/Zeal</a:t>
            </a:r>
          </a:p>
          <a:p>
            <a:pPr lvl="1"/>
            <a:r>
              <a:rPr lang="en-US" dirty="0" err="1"/>
              <a:t>Ctrl+H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9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68C5-1ADB-413E-B044-5644BCE1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0FB4C-CB12-46B4-81C9-67A6A100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6365-C974-4161-ACDF-9B384BF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0FE-77D8-4C5F-A5F3-B89D1B0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Explain the GUI of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Show example of </a:t>
            </a:r>
            <a:r>
              <a:rPr lang="en-US" dirty="0" err="1"/>
              <a:t>MarkDown</a:t>
            </a:r>
            <a:r>
              <a:rPr lang="en-US" dirty="0"/>
              <a:t> visualization</a:t>
            </a:r>
          </a:p>
          <a:p>
            <a:pPr lvl="1"/>
            <a:r>
              <a:rPr lang="en-US" dirty="0"/>
              <a:t>Show example of installing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23948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48F-CCA0-4ACD-B0CB-803D78D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MarkDown</a:t>
            </a:r>
            <a:r>
              <a:rPr lang="en-US" dirty="0"/>
              <a:t> (.md)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EBB-BD96-41C1-8699-B356102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6BB5-8B62-4325-BEA6-B2F7090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r="33347" b="14177"/>
          <a:stretch/>
        </p:blipFill>
        <p:spPr>
          <a:xfrm>
            <a:off x="4247535" y="1224117"/>
            <a:ext cx="8126361" cy="5633883"/>
          </a:xfrm>
          <a:prstGeom prst="rect">
            <a:avLst/>
          </a:prstGeom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E7527BA7-C678-49F5-A62E-53E649FF4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1465771B-54E9-49ED-A7B3-99F1A43CC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down icon">
            <a:extLst>
              <a:ext uri="{FF2B5EF4-FFF2-40B4-BE49-F238E27FC236}">
                <a16:creationId xmlns:a16="http://schemas.microsoft.com/office/drawing/2014/main" id="{8F418C62-3C58-4D86-BED2-44E9A1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4" y="4398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A8A06EB-9266-4BBB-87C8-2CA0291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22" y="2665042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A2FC770-6123-4877-8AC0-32AC3336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6"/>
          <a:stretch/>
        </p:blipFill>
        <p:spPr bwMode="auto">
          <a:xfrm>
            <a:off x="641405" y="1066268"/>
            <a:ext cx="10909190" cy="57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1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Anaconda Python Environments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6D8E02D-F076-4372-A8FE-3042EE16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0"/>
            <a:ext cx="1049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data structures">
            <a:hlinkClick r:id="rId3"/>
            <a:extLst>
              <a:ext uri="{FF2B5EF4-FFF2-40B4-BE49-F238E27FC236}">
                <a16:creationId xmlns:a16="http://schemas.microsoft.com/office/drawing/2014/main" id="{75159091-BB0B-4E08-A515-5C2890BFA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15240" r="2626" b="13778"/>
          <a:stretch/>
        </p:blipFill>
        <p:spPr bwMode="auto">
          <a:xfrm>
            <a:off x="1878868" y="2153571"/>
            <a:ext cx="8434264" cy="38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2A5E4-346B-41EF-89E3-F987AC99E20F}"/>
              </a:ext>
            </a:extLst>
          </p:cNvPr>
          <p:cNvSpPr/>
          <p:nvPr/>
        </p:nvSpPr>
        <p:spPr>
          <a:xfrm>
            <a:off x="190760" y="6500813"/>
            <a:ext cx="505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https://www.geeksforgeeks.org/python-data-types/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65436-20E9-4957-B4A0-B06DC46069D9}"/>
              </a:ext>
            </a:extLst>
          </p:cNvPr>
          <p:cNvSpPr/>
          <p:nvPr/>
        </p:nvSpPr>
        <p:spPr>
          <a:xfrm>
            <a:off x="8745485" y="2316004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05B65-412B-4F9B-88B5-9A54480FB3F3}"/>
              </a:ext>
            </a:extLst>
          </p:cNvPr>
          <p:cNvSpPr/>
          <p:nvPr/>
        </p:nvSpPr>
        <p:spPr>
          <a:xfrm>
            <a:off x="190808" y="1459109"/>
            <a:ext cx="6096000" cy="3046988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THIS IS A COMMENT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Integers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"Type of a: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type(a))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b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 on the real line (float)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nType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 of b: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type(b))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5760-A578-46EF-97E0-DF476354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3F2E-1455-41B5-8671-64FB0011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E76D2-1DCF-4025-B300-84C9ACD9BDEB}"/>
              </a:ext>
            </a:extLst>
          </p:cNvPr>
          <p:cNvSpPr/>
          <p:nvPr/>
        </p:nvSpPr>
        <p:spPr>
          <a:xfrm>
            <a:off x="3793889" y="1223929"/>
            <a:ext cx="5023945" cy="415498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TEXT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"My 1st string"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'My 2nd string'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[4:]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[:4]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[:-3]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1FC5CFDA-DA3E-4770-8DF3-E76203B3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86845"/>
              </p:ext>
            </p:extLst>
          </p:nvPr>
        </p:nvGraphicFramePr>
        <p:xfrm>
          <a:off x="2222598" y="5486400"/>
          <a:ext cx="77468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908">
                  <a:extLst>
                    <a:ext uri="{9D8B030D-6E8A-4147-A177-3AD203B41FA5}">
                      <a16:colId xmlns:a16="http://schemas.microsoft.com/office/drawing/2014/main" val="2381000005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9130469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91284056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35305481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409380598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3683131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8560928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69446551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8414496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24861721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46804632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9427152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7490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CE9178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283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D96724F2-2E15-48C3-9000-E370F390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871</Words>
  <Application>Microsoft Office PowerPoint</Application>
  <PresentationFormat>Widescreen</PresentationFormat>
  <Paragraphs>179</Paragraphs>
  <Slides>19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Palatino Linotype</vt:lpstr>
      <vt:lpstr>Office Theme</vt:lpstr>
      <vt:lpstr>Software tutorial</vt:lpstr>
      <vt:lpstr>VSCode</vt:lpstr>
      <vt:lpstr>VSCode MarkDown (.md)</vt:lpstr>
      <vt:lpstr>Anaconda Python Environments</vt:lpstr>
      <vt:lpstr>Anaconda Python Environments</vt:lpstr>
      <vt:lpstr>Python</vt:lpstr>
      <vt:lpstr>Python</vt:lpstr>
      <vt:lpstr>Python (Data Types/Structures)</vt:lpstr>
      <vt:lpstr>Python (Data Types/Structures)</vt:lpstr>
      <vt:lpstr>Python (Data Types/Structures)</vt:lpstr>
      <vt:lpstr>      NumPy Arrays</vt:lpstr>
      <vt:lpstr>RGB colors</vt:lpstr>
      <vt:lpstr>Python (Pandas)</vt:lpstr>
      <vt:lpstr>PowerPoint Presentation</vt:lpstr>
      <vt:lpstr>PowerPoint Presentation</vt:lpstr>
      <vt:lpstr>PowerPoint Presentation</vt:lpstr>
      <vt:lpstr>Jupyter Lab Notebooks</vt:lpstr>
      <vt:lpstr>VSCode Extensions</vt:lpstr>
      <vt:lpstr>Homework assignment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tutorial</dc:title>
  <dc:creator>Francisco Mendoza Torres</dc:creator>
  <cp:lastModifiedBy>Francisco Mendoza Torres</cp:lastModifiedBy>
  <cp:revision>78</cp:revision>
  <dcterms:created xsi:type="dcterms:W3CDTF">2020-02-05T12:02:07Z</dcterms:created>
  <dcterms:modified xsi:type="dcterms:W3CDTF">2020-05-14T22:07:29Z</dcterms:modified>
</cp:coreProperties>
</file>