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81" r:id="rId4"/>
    <p:sldId id="270" r:id="rId5"/>
    <p:sldId id="285" r:id="rId6"/>
    <p:sldId id="268" r:id="rId7"/>
    <p:sldId id="266" r:id="rId8"/>
    <p:sldId id="292" r:id="rId9"/>
    <p:sldId id="275" r:id="rId10"/>
    <p:sldId id="288" r:id="rId11"/>
    <p:sldId id="271" r:id="rId12"/>
    <p:sldId id="289" r:id="rId13"/>
    <p:sldId id="290" r:id="rId14"/>
    <p:sldId id="273" r:id="rId15"/>
    <p:sldId id="274" r:id="rId16"/>
    <p:sldId id="277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8" autoAdjust="0"/>
    <p:restoredTop sz="83117" autoAdjust="0"/>
  </p:normalViewPr>
  <p:slideViewPr>
    <p:cSldViewPr snapToGrid="0">
      <p:cViewPr varScale="1">
        <p:scale>
          <a:sx n="60" d="100"/>
          <a:sy n="60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ADA65-42AE-42FD-B70D-8865A2D1136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EAB-9EE9-49A1-8A7C-A04E7AF4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l.at.berkeley/machine-learning-crash-course-part-5-decision-trees-and-ensemble-models-dcc5a36af8c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predictor variables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𝑛=</a:t>
                </a:r>
                <a:r>
                  <a:rPr lang="en-US" dirty="0"/>
                  <a:t> Number of predictor variables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color the grey dot/point/instance?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Missclassification</a:t>
            </a:r>
            <a:r>
              <a:rPr lang="en-US" dirty="0"/>
              <a:t>= Classification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# 2 Classes: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compute</a:t>
                </a:r>
                <a:r>
                  <a:rPr lang="en-US" baseline="0" dirty="0"/>
                  <a:t> the Gini index as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compare case a) vs</a:t>
                </a:r>
                <a:r>
                  <a:rPr lang="en-US" baseline="0" dirty="0"/>
                  <a:t> b)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:r>
                  <a:rPr lang="en-US" b="0" i="0">
                    <a:latin typeface="Cambria Math" panose="02040503050406030204" pitchFamily="18" charset="0"/>
                  </a:rPr>
                  <a:t>𝑦(0.5)=0.25</a:t>
                </a:r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</a:t>
            </a:r>
            <a:r>
              <a:rPr lang="en-US" sz="1200" dirty="0" err="1"/>
              <a:t>Setosa</a:t>
            </a:r>
            <a:r>
              <a:rPr lang="en-US" sz="1200" dirty="0"/>
              <a:t>, Versicolor, Virginica]</a:t>
            </a:r>
          </a:p>
          <a:p>
            <a:endParaRPr lang="en-US" dirty="0"/>
          </a:p>
          <a:p>
            <a:r>
              <a:rPr lang="en-US" dirty="0"/>
              <a:t>Compute the Gini index for the green box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https://medium.com/@ml.at.berkeley/machine-learning-crash-course-part-5-decision-trees-and-ensemble-models-dcc5a36af8cd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72A-F780-4068-89D0-D9FD80D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60B0-F421-4F53-85C8-B96EE4C0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841-DA1C-44CF-B7FD-F198C45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B6B9-F20E-4F22-A61B-51782B0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33E-35B2-4601-A2CD-5DD33FF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90C-304D-44AE-A2DA-2ED817E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12A-7728-456A-BDFA-90FC042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E6D-79AA-48FB-81C2-737234E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159-63F0-4DB4-B64E-F875B03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E348-586B-4686-B9B0-41F5AD2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0DD1-733D-4B08-9B71-E8FECB9A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2BB1-1C83-46CA-83BE-570E69B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93F-AF42-41C2-A27A-5F1820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F83-890A-4D8E-AA58-E99347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88F-B0D9-4AE7-8F26-E3BEB7D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777-82EA-4C2B-A6CB-A5DBA5D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2339-1558-4EB4-AF10-85320179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17E-3165-432B-B2D5-4A0A1CF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C01-5275-4D89-91D3-7AA0CD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F87-D2BB-4F6C-98BC-A39586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369-622D-4E6A-B2E2-E1C1B5B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335-F0DB-47CE-805F-D61F796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3B93-2D9D-4A98-8967-62C841C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FD9-80DE-4955-BC2D-17EF215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B2-FDEA-4922-8A38-2CE22A1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198-7267-4B31-92D4-BEEFB0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0F1-8C09-46A6-AC53-54274DD4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194A-BF2B-41EB-8727-C9A0527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B853-F2E3-4F62-B03B-30E644B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7498-906D-44CC-8A86-B313483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E79-E8B4-4C0E-9375-B48F6BF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2D80-04E1-4118-B540-1FDEA5B9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C648-1A61-4364-ACD5-950A745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B9189-C6B9-4E3B-BEBF-1492F7DB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073B-1554-4EDF-B5E2-5F95B383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7778-046C-4575-8EFC-41C8048B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1DE-86F3-420F-A2AC-D6BB35B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97A68-F066-4F0E-9502-FB4F999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138B-B311-42D0-8CF5-A59695B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9D-3F65-41CD-B49F-689AA7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85504-C4F3-4463-9EB2-FDAFAE73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7AB3-1D2C-4451-8968-0653991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B424-74E5-47AA-A1EC-361BBD1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C16-4D65-4330-897A-341C0C4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58EC-16BF-480D-839B-8036F74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8A3A-1283-4569-B68D-33DF2CF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16E-42EB-4F67-B8CB-2CE9D45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1F0-C307-4776-8BB4-D3A801B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8499-6C5C-4DE9-94D9-ACD78D6A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4D11-6D24-42E0-B91D-CBFAD38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915B-A86F-46A4-9DB9-3A8B9BD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3134-197D-4231-AE55-51A93F6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32-9F81-49BD-A2E2-090D5C3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69C4-31BF-4D16-94B3-8E62A012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60E9-290D-4851-9EC3-0EB3AA73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C21C-04D6-43B1-8765-C98A37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585F-686E-4797-8917-1B491DD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EC42-C061-4106-85C9-6A8E40D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C91E-9A9E-4FD7-8939-4AC1337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187F-D62B-403B-943C-BB48D4B5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E399-282E-4C3B-8DE6-9C856660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928B-0EDC-411C-A330-85D3092F9397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7281-6274-41DB-99AF-3CCE5303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CC32-6F62-4C6E-82F7-0425AC47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hyperlink" Target="https://scikit-learn.org/stable/modules/tree.html#classification-criteria" TargetMode="Externa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tree.html#classification-criteria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PolygonalRegression.ipyn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53B-7E16-46A1-86F7-A265CE61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/</a:t>
            </a:r>
            <a:br>
              <a:rPr lang="en-US" dirty="0"/>
            </a:br>
            <a:r>
              <a:rPr lang="en-US" dirty="0"/>
              <a:t>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441F-1762-464B-B4E3-E16C8F6F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5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/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746A59D-DF1C-48C9-BF40-F5F7EE58B8D8}"/>
              </a:ext>
            </a:extLst>
          </p:cNvPr>
          <p:cNvSpPr>
            <a:spLocks noChangeAspect="1"/>
          </p:cNvSpPr>
          <p:nvPr/>
        </p:nvSpPr>
        <p:spPr>
          <a:xfrm>
            <a:off x="9318859" y="12805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EE7C6-F2EA-4AB6-AA8F-52A9A5EFCDBD}"/>
              </a:ext>
            </a:extLst>
          </p:cNvPr>
          <p:cNvCxnSpPr>
            <a:cxnSpLocks/>
          </p:cNvCxnSpPr>
          <p:nvPr/>
        </p:nvCxnSpPr>
        <p:spPr>
          <a:xfrm>
            <a:off x="8701539" y="978191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/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14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61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174781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832503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70D74-D2E4-4F93-9F16-2F67B544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88" y="-317577"/>
            <a:ext cx="5495067" cy="4104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1903092" y="6429109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/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Find the maximum of</a:t>
                </a:r>
                <a:r>
                  <a:rPr lang="es-419" sz="2400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-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blipFill>
                <a:blip r:embed="rId6"/>
                <a:stretch>
                  <a:fillRect l="-184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34FD0DB-66DA-4399-AC91-408DED002AEB}"/>
              </a:ext>
            </a:extLst>
          </p:cNvPr>
          <p:cNvSpPr txBox="1"/>
          <p:nvPr/>
        </p:nvSpPr>
        <p:spPr>
          <a:xfrm>
            <a:off x="280101" y="3427961"/>
            <a:ext cx="465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only 2 classes, consider the following 2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93078-AA12-420F-B43F-C10A08616602}"/>
              </a:ext>
            </a:extLst>
          </p:cNvPr>
          <p:cNvGrpSpPr/>
          <p:nvPr/>
        </p:nvGrpSpPr>
        <p:grpSpPr>
          <a:xfrm>
            <a:off x="2921340" y="3869147"/>
            <a:ext cx="3737811" cy="2112173"/>
            <a:chOff x="2921340" y="3869147"/>
            <a:chExt cx="3737811" cy="2112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/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4470CF-74D9-4C57-8AA9-05D2EA53E71B}"/>
                </a:ext>
              </a:extLst>
            </p:cNvPr>
            <p:cNvGrpSpPr/>
            <p:nvPr/>
          </p:nvGrpSpPr>
          <p:grpSpPr>
            <a:xfrm>
              <a:off x="2921340" y="4316936"/>
              <a:ext cx="3737811" cy="1664384"/>
              <a:chOff x="2921340" y="4316936"/>
              <a:chExt cx="3737811" cy="16643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C6EE13-9D9D-4231-B80D-7328FAD1E16F}"/>
                  </a:ext>
                </a:extLst>
              </p:cNvPr>
              <p:cNvSpPr/>
              <p:nvPr/>
            </p:nvSpPr>
            <p:spPr>
              <a:xfrm>
                <a:off x="2921340" y="4316936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D00E35D-058F-4C95-A8D8-2F3D4B041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1660" y="4719209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154D37-7FE5-463B-8AA1-9AA87456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0128" y="4366969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2BEC0E-14C6-403A-B129-99E289AAD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2158" y="5397074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BCF8710-092A-4EE2-BC99-501E2D60B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1371" y="46545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823825-A860-466E-BE85-807DB3F78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63" y="5236218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464659-C84F-41C4-B9E1-F803A43DE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7945" y="5324074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FD764F-1FB7-446C-B9F2-FA62791E2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937" y="558122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E2EFD3-ED38-4075-A794-CE65485D6A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03762" y="564902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5B58A1-13CD-4511-93BA-EE1EE6EE2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019" y="5692890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3BB4EEC-5977-4BC4-8046-E6E5AE17B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4739" y="4494974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9D27C8-D395-4D23-8ED1-3496FE7E79DD}"/>
              </a:ext>
            </a:extLst>
          </p:cNvPr>
          <p:cNvGrpSpPr/>
          <p:nvPr/>
        </p:nvGrpSpPr>
        <p:grpSpPr>
          <a:xfrm>
            <a:off x="7763023" y="3883599"/>
            <a:ext cx="3737811" cy="2097721"/>
            <a:chOff x="7763023" y="3840682"/>
            <a:chExt cx="3737811" cy="2097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/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6CCFE-EA22-4A22-87D4-19EB0561BAEF}"/>
                </a:ext>
              </a:extLst>
            </p:cNvPr>
            <p:cNvGrpSpPr/>
            <p:nvPr/>
          </p:nvGrpSpPr>
          <p:grpSpPr>
            <a:xfrm>
              <a:off x="7763023" y="4274019"/>
              <a:ext cx="3737811" cy="1664384"/>
              <a:chOff x="7763023" y="4274019"/>
              <a:chExt cx="3737811" cy="16643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6A98E7-FC66-4FF5-9A57-F35574CC6829}"/>
                  </a:ext>
                </a:extLst>
              </p:cNvPr>
              <p:cNvSpPr/>
              <p:nvPr/>
            </p:nvSpPr>
            <p:spPr>
              <a:xfrm>
                <a:off x="7763023" y="4274019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8EF66D-2A70-49BF-907D-C22F367BE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3343" y="4676292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0D3BC8-C913-45D1-A0B1-518F42ECF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51811" y="432405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A2660C2-2382-4FF1-A1E7-8F3DA48A03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63841" y="5354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432808-E878-4449-80E1-3E7686747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054" y="4611589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7195F1-CC3E-4D5C-8A92-B4ADBFFA3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38646" y="5193301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4FBE97D-6849-4255-987E-56BB284D2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09628" y="5281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009337-34BB-441E-8EE8-78F772FFD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38620" y="55383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B3FA7C-22E6-4863-ADA7-134250A89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5445" y="5606105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0DA0AC-8F35-423F-9DBF-4D0EE9F27F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1702" y="564997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3E81751-533E-4BC0-AB11-1BF49D376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6422" y="44520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/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/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A5E6-2CA2-4A77-A9FE-8F3DD398C8FA}"/>
              </a:ext>
            </a:extLst>
          </p:cNvPr>
          <p:cNvSpPr txBox="1"/>
          <p:nvPr/>
        </p:nvSpPr>
        <p:spPr>
          <a:xfrm>
            <a:off x="5028402" y="310526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2BB1-EA97-461D-986D-FC7C09A50EE2}"/>
              </a:ext>
            </a:extLst>
          </p:cNvPr>
          <p:cNvSpPr txBox="1"/>
          <p:nvPr/>
        </p:nvSpPr>
        <p:spPr>
          <a:xfrm>
            <a:off x="5028402" y="4045620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Gini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EDB0-2679-4EE2-8C96-D464E166D377}"/>
              </a:ext>
            </a:extLst>
          </p:cNvPr>
          <p:cNvSpPr txBox="1"/>
          <p:nvPr/>
        </p:nvSpPr>
        <p:spPr>
          <a:xfrm>
            <a:off x="5028402" y="518693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8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F60DEF9-B3BA-45F8-B681-C60A7465E7E2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E0D-C5F1-47CA-B83F-C4582A3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4D2B-CC8D-4549-AA83-776FEA4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345039" cy="46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22CFC-8A8E-41B9-BC08-43D718F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0" y="2816625"/>
            <a:ext cx="6422740" cy="30745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A07BE1-D059-4C45-AAB6-1D5784714B73}"/>
              </a:ext>
            </a:extLst>
          </p:cNvPr>
          <p:cNvGrpSpPr/>
          <p:nvPr/>
        </p:nvGrpSpPr>
        <p:grpSpPr>
          <a:xfrm>
            <a:off x="4656221" y="212962"/>
            <a:ext cx="7535779" cy="2353880"/>
            <a:chOff x="4656221" y="212962"/>
            <a:chExt cx="7535779" cy="2353880"/>
          </a:xfrm>
        </p:grpSpPr>
        <p:pic>
          <p:nvPicPr>
            <p:cNvPr id="3074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5665EEAF-3114-4751-9BA1-9886D6F4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22"/>
            <a:stretch/>
          </p:blipFill>
          <p:spPr bwMode="auto">
            <a:xfrm>
              <a:off x="7188868" y="212962"/>
              <a:ext cx="5003132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F429C530-9486-48C0-A5F2-3476E61F9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/>
            <a:stretch/>
          </p:blipFill>
          <p:spPr bwMode="auto">
            <a:xfrm>
              <a:off x="4656221" y="212962"/>
              <a:ext cx="2468479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63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Train and fine-tune a Decision Tree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Use grid search with cross-validation (with the help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/>
              <a:t> class) to find good hyperparameter values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Hint: try various values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max_leaf_nodes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Train it on the full training set using these hyperparameters, and measure your model’s performance on the test set. You should get roughly 85% to 87% accuracy.</a:t>
            </a:r>
          </a:p>
        </p:txBody>
      </p:sp>
    </p:spTree>
    <p:extLst>
      <p:ext uri="{BB962C8B-B14F-4D97-AF65-F5344CB8AC3E}">
        <p14:creationId xmlns:p14="http://schemas.microsoft.com/office/powerpoint/2010/main" val="249473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937E-AB86-42F4-AF94-408CC8B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3D70-6507-477E-98E9-93D540366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74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B6-D355-476A-A525-9E2294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68CCA6F-9EBD-4007-9B22-C593CA47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1" y="1363579"/>
            <a:ext cx="8304404" cy="5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Pubs - Normal Distribution In Class Exercise Key">
            <a:extLst>
              <a:ext uri="{FF2B5EF4-FFF2-40B4-BE49-F238E27FC236}">
                <a16:creationId xmlns:a16="http://schemas.microsoft.com/office/drawing/2014/main" id="{034E8CCA-DF9A-4D49-B7D2-60FC9CF09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2151133" y="97067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2CA46-9199-4333-B5E4-0DEF59A6823A}"/>
              </a:ext>
            </a:extLst>
          </p:cNvPr>
          <p:cNvSpPr>
            <a:spLocks noChangeAspect="1"/>
          </p:cNvSpPr>
          <p:nvPr/>
        </p:nvSpPr>
        <p:spPr>
          <a:xfrm>
            <a:off x="4225053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003E0-DD04-4013-B1D8-4E56784495A8}"/>
              </a:ext>
            </a:extLst>
          </p:cNvPr>
          <p:cNvSpPr>
            <a:spLocks noChangeAspect="1"/>
          </p:cNvSpPr>
          <p:nvPr/>
        </p:nvSpPr>
        <p:spPr>
          <a:xfrm>
            <a:off x="261957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8D886-9BDD-46F3-94BA-EE64261029C3}"/>
              </a:ext>
            </a:extLst>
          </p:cNvPr>
          <p:cNvSpPr>
            <a:spLocks noChangeAspect="1"/>
          </p:cNvSpPr>
          <p:nvPr/>
        </p:nvSpPr>
        <p:spPr>
          <a:xfrm>
            <a:off x="3582152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5F9DB-63E2-4732-8E32-B2D3ACC7E514}"/>
              </a:ext>
            </a:extLst>
          </p:cNvPr>
          <p:cNvSpPr>
            <a:spLocks noChangeAspect="1"/>
          </p:cNvSpPr>
          <p:nvPr/>
        </p:nvSpPr>
        <p:spPr>
          <a:xfrm>
            <a:off x="4867954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DECA35-9BB5-4B6F-BD5E-8D983EDD0278}"/>
              </a:ext>
            </a:extLst>
          </p:cNvPr>
          <p:cNvSpPr>
            <a:spLocks noChangeAspect="1"/>
          </p:cNvSpPr>
          <p:nvPr/>
        </p:nvSpPr>
        <p:spPr>
          <a:xfrm>
            <a:off x="583052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/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C4848-65CD-4BA6-BFB4-32B3DDCDB3E8}"/>
              </a:ext>
            </a:extLst>
          </p:cNvPr>
          <p:cNvCxnSpPr/>
          <p:nvPr/>
        </p:nvCxnSpPr>
        <p:spPr>
          <a:xfrm flipV="1">
            <a:off x="4362004" y="861646"/>
            <a:ext cx="0" cy="2430194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C04D2-2EC4-499E-93DE-3F2AE3C2596B}"/>
              </a:ext>
            </a:extLst>
          </p:cNvPr>
          <p:cNvCxnSpPr>
            <a:cxnSpLocks/>
          </p:cNvCxnSpPr>
          <p:nvPr/>
        </p:nvCxnSpPr>
        <p:spPr>
          <a:xfrm flipV="1">
            <a:off x="5486400" y="3291840"/>
            <a:ext cx="0" cy="30426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C03B2-4B26-4C36-B548-66F786BF8363}"/>
              </a:ext>
            </a:extLst>
          </p:cNvPr>
          <p:cNvGrpSpPr/>
          <p:nvPr/>
        </p:nvGrpSpPr>
        <p:grpSpPr>
          <a:xfrm>
            <a:off x="2756742" y="5630594"/>
            <a:ext cx="2729654" cy="365760"/>
            <a:chOff x="702365" y="4913098"/>
            <a:chExt cx="1484244" cy="365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64492-561B-4BCF-ACC7-D4D924419E0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799A0-108F-49B4-B820-2628BD16CFDB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BB0E6-887F-4D9E-99D1-90DD76427E1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15E39-DFDF-40B2-8A8A-06AF4E95698F}"/>
              </a:ext>
            </a:extLst>
          </p:cNvPr>
          <p:cNvGrpSpPr/>
          <p:nvPr/>
        </p:nvGrpSpPr>
        <p:grpSpPr>
          <a:xfrm>
            <a:off x="3763621" y="5264834"/>
            <a:ext cx="1722775" cy="365760"/>
            <a:chOff x="702365" y="4913098"/>
            <a:chExt cx="1484244" cy="3657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64DF92-7646-4DF9-80FD-57D16E93278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44B99-7B2D-45FF-805A-E6F7E32577D6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E883F-65DE-4BD0-883B-5AA1A757138A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231A3-48C9-4B8F-8F2B-D079B64A12C3}"/>
              </a:ext>
            </a:extLst>
          </p:cNvPr>
          <p:cNvGrpSpPr/>
          <p:nvPr/>
        </p:nvGrpSpPr>
        <p:grpSpPr>
          <a:xfrm>
            <a:off x="4335508" y="4795336"/>
            <a:ext cx="1150888" cy="365760"/>
            <a:chOff x="702365" y="4913098"/>
            <a:chExt cx="1484244" cy="3657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2FB6CA-A32C-413B-BD9A-0020FFB57B2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D82F49-0580-4411-BA7E-ACAC9D73094A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78997-F0A0-41B5-8219-9DBB5820307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E1C67-3D88-4909-A6DE-659C6211EBF0}"/>
              </a:ext>
            </a:extLst>
          </p:cNvPr>
          <p:cNvGrpSpPr/>
          <p:nvPr/>
        </p:nvGrpSpPr>
        <p:grpSpPr>
          <a:xfrm>
            <a:off x="4943069" y="4416403"/>
            <a:ext cx="543327" cy="365760"/>
            <a:chOff x="702365" y="4913098"/>
            <a:chExt cx="1484244" cy="3657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1A8C16-81C4-47C1-968F-1F4F7CC00871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392BE0-69EE-43C6-AE41-CF5D845F7225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D2B058-5A93-4BCA-A393-2CC2173A0E5C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B393FA-CD31-4432-9CD8-1EE41A8E15B2}"/>
              </a:ext>
            </a:extLst>
          </p:cNvPr>
          <p:cNvGrpSpPr/>
          <p:nvPr/>
        </p:nvGrpSpPr>
        <p:grpSpPr>
          <a:xfrm>
            <a:off x="4388087" y="2782334"/>
            <a:ext cx="543327" cy="365760"/>
            <a:chOff x="702365" y="4913098"/>
            <a:chExt cx="1484244" cy="36576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6E4525-9EFE-4D16-BBC9-47B503EA3DD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0B2D52-BB52-4DAA-8545-A0DF50C2C0E7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585B8-E13C-4009-AC3E-2B53D9E758E3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AF74A-97C0-4586-82B3-75C650986357}"/>
              </a:ext>
            </a:extLst>
          </p:cNvPr>
          <p:cNvGrpSpPr/>
          <p:nvPr/>
        </p:nvGrpSpPr>
        <p:grpSpPr>
          <a:xfrm>
            <a:off x="3750201" y="2782334"/>
            <a:ext cx="543327" cy="365760"/>
            <a:chOff x="702365" y="4913098"/>
            <a:chExt cx="1484244" cy="3657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32DE0-388E-4394-89D4-32F1CC2DA56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E50BFA-1FD0-4547-AB07-EDAE95E60E4C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3EC9D0-337B-43DD-9EFD-8FE882DEBEC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DBE16C-67B6-44BB-A684-88F0AFE054C5}"/>
              </a:ext>
            </a:extLst>
          </p:cNvPr>
          <p:cNvGrpSpPr/>
          <p:nvPr/>
        </p:nvGrpSpPr>
        <p:grpSpPr>
          <a:xfrm>
            <a:off x="2568423" y="3476413"/>
            <a:ext cx="1819663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CB4546-B695-4F03-89BA-331372518085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E8E447-5CC6-456E-A74B-DC1AF27B29EE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57ACC1-663A-420F-B13B-BB5B25DE12BE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8CABA707-8BC0-4D19-8785-1CED6B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/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produce the lowest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blipFill>
                <a:blip r:embed="rId4"/>
                <a:stretch>
                  <a:fillRect l="-26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FDB-BD76-43BB-956F-7E9765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EAFD-1221-4192-8536-F27B793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" y="1701001"/>
            <a:ext cx="5773887" cy="509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/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blipFill>
                <a:blip r:embed="rId3"/>
                <a:stretch>
                  <a:fillRect l="-1136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/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/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=6.74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FC8440-1BBB-47C4-A5CC-ACBF03C6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24" y="2355441"/>
            <a:ext cx="4309450" cy="41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/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/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/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11F6A1-4AEB-4CFD-BA3E-05167C0374DE}"/>
              </a:ext>
            </a:extLst>
          </p:cNvPr>
          <p:cNvSpPr txBox="1"/>
          <p:nvPr/>
        </p:nvSpPr>
        <p:spPr>
          <a:xfrm>
            <a:off x="10024549" y="2152352"/>
            <a:ext cx="15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Root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E714A-0B62-4958-A9E1-94E22BDB116F}"/>
              </a:ext>
            </a:extLst>
          </p:cNvPr>
          <p:cNvSpPr txBox="1"/>
          <p:nvPr/>
        </p:nvSpPr>
        <p:spPr>
          <a:xfrm>
            <a:off x="7760376" y="5896569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898A-B2EC-4C5C-B8D3-0960501AC6B0}"/>
              </a:ext>
            </a:extLst>
          </p:cNvPr>
          <p:cNvSpPr txBox="1"/>
          <p:nvPr/>
        </p:nvSpPr>
        <p:spPr>
          <a:xfrm>
            <a:off x="9532444" y="6397230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333F8-4612-4A41-9087-CDE834E56388}"/>
              </a:ext>
            </a:extLst>
          </p:cNvPr>
          <p:cNvSpPr txBox="1"/>
          <p:nvPr/>
        </p:nvSpPr>
        <p:spPr>
          <a:xfrm>
            <a:off x="11353800" y="6445053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C949F-8089-483C-A4A0-2A517A1D7372}"/>
              </a:ext>
            </a:extLst>
          </p:cNvPr>
          <p:cNvSpPr txBox="1"/>
          <p:nvPr/>
        </p:nvSpPr>
        <p:spPr>
          <a:xfrm>
            <a:off x="9909331" y="4676432"/>
            <a:ext cx="1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Internal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7C04E-E8BF-4101-9229-BA8C2EC224D2}"/>
              </a:ext>
            </a:extLst>
          </p:cNvPr>
          <p:cNvSpPr txBox="1"/>
          <p:nvPr/>
        </p:nvSpPr>
        <p:spPr>
          <a:xfrm>
            <a:off x="7869824" y="5138098"/>
            <a:ext cx="731520" cy="731520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DA45C-8F60-4E8A-97AC-B89A9B3C7168}"/>
              </a:ext>
            </a:extLst>
          </p:cNvPr>
          <p:cNvSpPr txBox="1"/>
          <p:nvPr/>
        </p:nvSpPr>
        <p:spPr>
          <a:xfrm>
            <a:off x="9592385" y="5801756"/>
            <a:ext cx="731520" cy="73152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5B6E2-E99B-4A9B-9B44-8783BE546AFA}"/>
              </a:ext>
            </a:extLst>
          </p:cNvPr>
          <p:cNvSpPr txBox="1"/>
          <p:nvPr/>
        </p:nvSpPr>
        <p:spPr>
          <a:xfrm>
            <a:off x="11365478" y="5790037"/>
            <a:ext cx="731520" cy="73152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Decision Trees Robust to Outliers - Data Science Stack Exchange">
            <a:extLst>
              <a:ext uri="{FF2B5EF4-FFF2-40B4-BE49-F238E27FC236}">
                <a16:creationId xmlns:a16="http://schemas.microsoft.com/office/drawing/2014/main" id="{2B162420-B425-418F-9451-EAC2B5A3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51" y="2360425"/>
            <a:ext cx="7052898" cy="3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RPubs - Normal Distribution In Class Exercise Key">
            <a:extLst>
              <a:ext uri="{FF2B5EF4-FFF2-40B4-BE49-F238E27FC236}">
                <a16:creationId xmlns:a16="http://schemas.microsoft.com/office/drawing/2014/main" id="{8EFDF9C7-93DF-4557-94A1-E8B356E6C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6126785" y="142678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Pubs - Normal Distribution In Class Exercise Key">
            <a:extLst>
              <a:ext uri="{FF2B5EF4-FFF2-40B4-BE49-F238E27FC236}">
                <a16:creationId xmlns:a16="http://schemas.microsoft.com/office/drawing/2014/main" id="{32739BDD-1D77-4442-B566-EB25E6408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1554785" y="1399632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FB564-92A0-4BFB-8026-F13BB9A06AA7}"/>
              </a:ext>
            </a:extLst>
          </p:cNvPr>
          <p:cNvCxnSpPr/>
          <p:nvPr/>
        </p:nvCxnSpPr>
        <p:spPr>
          <a:xfrm flipV="1">
            <a:off x="4595650" y="1165922"/>
            <a:ext cx="0" cy="243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AFA23-6EE9-467D-A794-73F59E877F66}"/>
              </a:ext>
            </a:extLst>
          </p:cNvPr>
          <p:cNvCxnSpPr/>
          <p:nvPr/>
        </p:nvCxnSpPr>
        <p:spPr>
          <a:xfrm flipV="1">
            <a:off x="3301830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/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blipFill>
                <a:blip r:embed="rId4"/>
                <a:stretch>
                  <a:fillRect l="-3371" r="-224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/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/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50D99-E6D2-439A-8BD5-DEB2A8AFCA6D}"/>
              </a:ext>
            </a:extLst>
          </p:cNvPr>
          <p:cNvCxnSpPr/>
          <p:nvPr/>
        </p:nvCxnSpPr>
        <p:spPr>
          <a:xfrm flipV="1">
            <a:off x="7716025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3B63D1-8369-4756-BEB7-E0D6A0D902D3}"/>
              </a:ext>
            </a:extLst>
          </p:cNvPr>
          <p:cNvSpPr>
            <a:spLocks noChangeAspect="1"/>
          </p:cNvSpPr>
          <p:nvPr/>
        </p:nvSpPr>
        <p:spPr>
          <a:xfrm>
            <a:off x="3703625" y="3561896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D169D-6242-42CA-BCBB-F8588C2E94B3}"/>
              </a:ext>
            </a:extLst>
          </p:cNvPr>
          <p:cNvSpPr>
            <a:spLocks noChangeAspect="1"/>
          </p:cNvSpPr>
          <p:nvPr/>
        </p:nvSpPr>
        <p:spPr>
          <a:xfrm>
            <a:off x="8282249" y="3560841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258B8-DC21-48A8-AC58-3C974CC9EF2A}"/>
              </a:ext>
            </a:extLst>
          </p:cNvPr>
          <p:cNvCxnSpPr>
            <a:cxnSpLocks/>
          </p:cNvCxnSpPr>
          <p:nvPr/>
        </p:nvCxnSpPr>
        <p:spPr>
          <a:xfrm flipV="1">
            <a:off x="3840785" y="3835161"/>
            <a:ext cx="0" cy="14587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71E6E-F3F9-428F-B273-427C92B3888A}"/>
              </a:ext>
            </a:extLst>
          </p:cNvPr>
          <p:cNvCxnSpPr>
            <a:cxnSpLocks/>
          </p:cNvCxnSpPr>
          <p:nvPr/>
        </p:nvCxnSpPr>
        <p:spPr>
          <a:xfrm flipV="1">
            <a:off x="8442547" y="3698001"/>
            <a:ext cx="0" cy="14033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D0972-36D0-4AEC-BCC3-37BF9DE2A72F}"/>
              </a:ext>
            </a:extLst>
          </p:cNvPr>
          <p:cNvCxnSpPr>
            <a:cxnSpLocks/>
          </p:cNvCxnSpPr>
          <p:nvPr/>
        </p:nvCxnSpPr>
        <p:spPr>
          <a:xfrm flipV="1">
            <a:off x="6033726" y="3720801"/>
            <a:ext cx="0" cy="138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AA6C-D9D4-46CB-820A-0116B897D05F}"/>
              </a:ext>
            </a:extLst>
          </p:cNvPr>
          <p:cNvGrpSpPr/>
          <p:nvPr/>
        </p:nvGrpSpPr>
        <p:grpSpPr>
          <a:xfrm>
            <a:off x="7716024" y="3154975"/>
            <a:ext cx="726511" cy="365760"/>
            <a:chOff x="702365" y="4913098"/>
            <a:chExt cx="1484244" cy="3657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E2F0AE-E802-42F4-AB15-949B2820F547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A0D2FC-D7BF-4A58-88EE-5A1531188C3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5DA70-EAFA-4C93-822A-522A85A6AEA7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6EC29F-17BD-4A1F-B50A-D37B7ACF636F}"/>
              </a:ext>
            </a:extLst>
          </p:cNvPr>
          <p:cNvSpPr txBox="1"/>
          <p:nvPr/>
        </p:nvSpPr>
        <p:spPr>
          <a:xfrm>
            <a:off x="369889" y="4892366"/>
            <a:ext cx="6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D6916-D9E7-437C-A9BD-C8FF8C1CC878}"/>
              </a:ext>
            </a:extLst>
          </p:cNvPr>
          <p:cNvSpPr>
            <a:spLocks noChangeAspect="1"/>
          </p:cNvSpPr>
          <p:nvPr/>
        </p:nvSpPr>
        <p:spPr>
          <a:xfrm>
            <a:off x="1826455" y="3560841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A60095-B035-42E6-9627-A77CBD426F15}"/>
              </a:ext>
            </a:extLst>
          </p:cNvPr>
          <p:cNvGrpSpPr/>
          <p:nvPr/>
        </p:nvGrpSpPr>
        <p:grpSpPr>
          <a:xfrm>
            <a:off x="1945267" y="3279564"/>
            <a:ext cx="1348598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478FF3-7C72-4D4C-934C-B4AE788197B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2BA480-BF39-44D6-8B15-9BEFD6D8AEF8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AE663C-9061-4099-9657-61E9C902EE6B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8ED8B-28FC-4CF7-9ECF-BF2855F14376}"/>
              </a:ext>
            </a:extLst>
          </p:cNvPr>
          <p:cNvGrpSpPr/>
          <p:nvPr/>
        </p:nvGrpSpPr>
        <p:grpSpPr>
          <a:xfrm>
            <a:off x="1962075" y="4002078"/>
            <a:ext cx="1878705" cy="365760"/>
            <a:chOff x="702365" y="4913098"/>
            <a:chExt cx="1484244" cy="3657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45440C-84F7-4CF9-B301-6D2392263A5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81EABC-166F-4944-ACE0-D939110CAE11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1F1762-1EA3-4814-A019-5036066F9B28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F4292A4-712B-4B74-8B96-42CC2E80FE28}"/>
              </a:ext>
            </a:extLst>
          </p:cNvPr>
          <p:cNvSpPr>
            <a:spLocks noChangeAspect="1"/>
          </p:cNvSpPr>
          <p:nvPr/>
        </p:nvSpPr>
        <p:spPr>
          <a:xfrm>
            <a:off x="3689300" y="2734403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9D77C1-DED3-4E7D-8F50-9545A7EC223C}"/>
              </a:ext>
            </a:extLst>
          </p:cNvPr>
          <p:cNvGrpSpPr/>
          <p:nvPr/>
        </p:nvGrpSpPr>
        <p:grpSpPr>
          <a:xfrm>
            <a:off x="3307117" y="3413148"/>
            <a:ext cx="566224" cy="365760"/>
            <a:chOff x="702365" y="4913098"/>
            <a:chExt cx="1484244" cy="36576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9C48DF-58B8-4552-923D-7966E08C9F4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51803C-6009-4382-B64D-656075C1F0A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998B2E-1669-404E-B77C-7391A63647E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/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/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1,find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Minimize: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blipFill>
                <a:blip r:embed="rId8"/>
                <a:stretch>
                  <a:fillRect l="-535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/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cuttoff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blipFill>
                <a:blip r:embed="rId9"/>
                <a:stretch>
                  <a:fillRect l="-25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/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blipFill>
                <a:blip r:embed="rId10"/>
                <a:stretch>
                  <a:fillRect l="-3371" r="-2247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B341BCA-A3DF-48BA-9DB2-8BA4E5F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966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" y="1395664"/>
            <a:ext cx="10685212" cy="40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90B-FA47-4D7E-BD2F-1C13BC6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85-3346-4EAB-B4BC-1070DA72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3693BAA-8B7F-4EE4-87AB-2F3F21E45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 bwMode="auto">
          <a:xfrm>
            <a:off x="5959812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D9D3DEA0-3FC0-477C-831B-7CE8E285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5" r="45266"/>
          <a:stretch/>
        </p:blipFill>
        <p:spPr bwMode="auto">
          <a:xfrm>
            <a:off x="7907049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641</Words>
  <Application>Microsoft Office PowerPoint</Application>
  <PresentationFormat>Widescreen</PresentationFormat>
  <Paragraphs>119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Machine Learning / Tree based methods</vt:lpstr>
      <vt:lpstr>Decision Trees</vt:lpstr>
      <vt:lpstr>Variance</vt:lpstr>
      <vt:lpstr>Variance</vt:lpstr>
      <vt:lpstr>Domain partitioning</vt:lpstr>
      <vt:lpstr>PowerPoint Presentation</vt:lpstr>
      <vt:lpstr>Fitting</vt:lpstr>
      <vt:lpstr>PowerPoint Presentation</vt:lpstr>
      <vt:lpstr>Decision Trees</vt:lpstr>
      <vt:lpstr>Proportions</vt:lpstr>
      <vt:lpstr>Misclassification measure</vt:lpstr>
      <vt:lpstr>Misclassification measure</vt:lpstr>
      <vt:lpstr>Misclassification measure</vt:lpstr>
      <vt:lpstr>Impurity functions. Gini Index</vt:lpstr>
      <vt:lpstr>Impurity functions</vt:lpstr>
      <vt:lpstr>Iris dataset</vt:lpstr>
      <vt:lpstr>Homework assigment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Tree based</dc:title>
  <dc:creator>Francisco Mendoza Torres</dc:creator>
  <cp:lastModifiedBy>Francisco Mendoza Torres</cp:lastModifiedBy>
  <cp:revision>97</cp:revision>
  <dcterms:created xsi:type="dcterms:W3CDTF">2020-05-09T21:22:08Z</dcterms:created>
  <dcterms:modified xsi:type="dcterms:W3CDTF">2020-05-17T14:13:54Z</dcterms:modified>
</cp:coreProperties>
</file>