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handoutMasterIdLst>
    <p:handoutMasterId r:id="rId14"/>
  </p:handoutMasterIdLst>
  <p:sldIdLst>
    <p:sldId id="365" r:id="rId2"/>
    <p:sldId id="431" r:id="rId3"/>
    <p:sldId id="416" r:id="rId4"/>
    <p:sldId id="430" r:id="rId5"/>
    <p:sldId id="420" r:id="rId6"/>
    <p:sldId id="419" r:id="rId7"/>
    <p:sldId id="421" r:id="rId8"/>
    <p:sldId id="422" r:id="rId9"/>
    <p:sldId id="423" r:id="rId10"/>
    <p:sldId id="428" r:id="rId11"/>
    <p:sldId id="429" r:id="rId12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529" autoAdjust="0"/>
  </p:normalViewPr>
  <p:slideViewPr>
    <p:cSldViewPr snapToGrid="0">
      <p:cViewPr varScale="1">
        <p:scale>
          <a:sx n="61" d="100"/>
          <a:sy n="61" d="100"/>
        </p:scale>
        <p:origin x="109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416405-733A-401B-BF47-DF6D2E4A71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EA25A-EB97-4283-8973-BA3FEF3157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43D8E-262F-43F1-B0CF-97ED6AAA9912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5ACB5-BA6E-4E26-BCCF-32D68211DD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8D1E8-85D7-4E0B-9568-7E86738F63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6D805-785C-4E7B-BDBD-F465C4B5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82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42920-386F-4187-8314-27C56E15703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AD59C-94C8-4AAB-AEDF-FDE773496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19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iencecentral.com/profiles/blogs/automated-machine-learning-hyperparameter-tuning-in-python-a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ay.readthedocs.io/en/latest/tune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1: </a:t>
            </a:r>
            <a:r>
              <a:rPr lang="en-US" dirty="0" err="1"/>
              <a:t>Implemente</a:t>
            </a:r>
            <a:r>
              <a:rPr lang="en-US" dirty="0"/>
              <a:t> </a:t>
            </a:r>
            <a:r>
              <a:rPr lang="en-US" dirty="0" err="1"/>
              <a:t>Scikit</a:t>
            </a:r>
            <a:r>
              <a:rPr lang="en-US" dirty="0"/>
              <a:t>-learn </a:t>
            </a:r>
            <a:r>
              <a:rPr lang="en-US" dirty="0" err="1"/>
              <a:t>OrdinalEncoder</a:t>
            </a:r>
            <a:r>
              <a:rPr lang="en-US" dirty="0"/>
              <a:t>() using </a:t>
            </a:r>
            <a:r>
              <a:rPr lang="en-US" dirty="0" err="1"/>
              <a:t>Pandas.Series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D59C-94C8-4AAB-AEDF-FDE7734962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58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1: Implement One-hot encoding using </a:t>
            </a:r>
            <a:r>
              <a:rPr lang="en-US" dirty="0" err="1"/>
              <a:t>pandas.DataFrame</a:t>
            </a:r>
            <a:r>
              <a:rPr lang="en-US" dirty="0"/>
              <a:t>()</a:t>
            </a:r>
          </a:p>
          <a:p>
            <a:r>
              <a:rPr lang="en-US" dirty="0"/>
              <a:t>Task 2: What happens with NA’s? Run </a:t>
            </a:r>
            <a:r>
              <a:rPr lang="en-US" dirty="0" err="1"/>
              <a:t>Scikit</a:t>
            </a:r>
            <a:r>
              <a:rPr lang="en-US" dirty="0"/>
              <a:t>-learn </a:t>
            </a:r>
            <a:r>
              <a:rPr lang="en-US" dirty="0" err="1"/>
              <a:t>OneHotEncoder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D59C-94C8-4AAB-AEDF-FDE7734962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82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Fit </a:t>
            </a:r>
            <a:r>
              <a:rPr lang="en-US" dirty="0" err="1"/>
              <a:t>LinearRegressor</a:t>
            </a:r>
            <a:r>
              <a:rPr lang="en-US" dirty="0"/>
              <a:t>() for the dataset </a:t>
            </a:r>
            <a:r>
              <a:rPr lang="en-US"/>
              <a:t>in presentation 02_ML_Linear_modelsA.pptx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D59C-94C8-4AAB-AEDF-FDE7734962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25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https://www.datasciencecentral.com/profiles/blogs/automated-machine-learning-hyperparameter-tuning-in-python-a</a:t>
            </a:r>
            <a:endParaRPr lang="en-US" dirty="0"/>
          </a:p>
          <a:p>
            <a:r>
              <a:rPr lang="en-US" dirty="0" err="1"/>
              <a:t>HyperOpt</a:t>
            </a:r>
            <a:endParaRPr lang="en-US" dirty="0"/>
          </a:p>
          <a:p>
            <a:r>
              <a:rPr lang="en-US" dirty="0">
                <a:hlinkClick r:id="rId4"/>
              </a:rPr>
              <a:t>https://ray.readthedocs.io/en/latest/tune</a:t>
            </a:r>
            <a:r>
              <a:rPr lang="en-US">
                <a:hlinkClick r:id="rId4"/>
              </a:rPr>
              <a:t>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D59C-94C8-4AAB-AEDF-FDE7734962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1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4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2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4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6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7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4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2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7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70745-F5EF-4AE3-92EF-0934EDED1862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0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usejournal.com/a-comparison-of-grid-search-and-randomized-search-using-scikit-learn-29823179bc8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ntrib.scikit-learn.org/categorical-encoding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55ED88-324D-4A3A-B44C-E94E1D9C4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End-to-end Project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1A4817D-DAF5-4920-B305-068176D91A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53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cross-validation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DC906FA-0250-41D5-A8C8-51025A70C2BF}"/>
              </a:ext>
            </a:extLst>
          </p:cNvPr>
          <p:cNvSpPr/>
          <p:nvPr/>
        </p:nvSpPr>
        <p:spPr>
          <a:xfrm>
            <a:off x="2159876" y="4524702"/>
            <a:ext cx="2096814" cy="804041"/>
          </a:xfrm>
          <a:prstGeom prst="rect">
            <a:avLst/>
          </a:prstGeom>
          <a:solidFill>
            <a:srgbClr val="00B05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Validation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07790-140A-481D-81A4-AFD0ED127989}"/>
              </a:ext>
            </a:extLst>
          </p:cNvPr>
          <p:cNvSpPr/>
          <p:nvPr/>
        </p:nvSpPr>
        <p:spPr>
          <a:xfrm>
            <a:off x="2159876" y="211258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02EF9-7A49-4785-9CA9-49BD241B3DB1}"/>
              </a:ext>
            </a:extLst>
          </p:cNvPr>
          <p:cNvSpPr/>
          <p:nvPr/>
        </p:nvSpPr>
        <p:spPr>
          <a:xfrm>
            <a:off x="2159876" y="291662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9CED0C-CFD6-4C0A-A597-3119782DD8C0}"/>
              </a:ext>
            </a:extLst>
          </p:cNvPr>
          <p:cNvSpPr/>
          <p:nvPr/>
        </p:nvSpPr>
        <p:spPr>
          <a:xfrm>
            <a:off x="2159876" y="3720662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D4A9F-ACE2-46D2-BAA2-90F86D7C9A72}"/>
              </a:ext>
            </a:extLst>
          </p:cNvPr>
          <p:cNvSpPr txBox="1"/>
          <p:nvPr/>
        </p:nvSpPr>
        <p:spPr>
          <a:xfrm>
            <a:off x="5407572" y="20529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4-fold cross-validation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9D12F3-4319-45DA-8EA6-61B02F0F9032}"/>
              </a:ext>
            </a:extLst>
          </p:cNvPr>
          <p:cNvSpPr txBox="1"/>
          <p:nvPr/>
        </p:nvSpPr>
        <p:spPr>
          <a:xfrm>
            <a:off x="2159876" y="1481959"/>
            <a:ext cx="20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EB9C47-6926-4752-B792-14B6294D795D}"/>
              </a:ext>
            </a:extLst>
          </p:cNvPr>
          <p:cNvSpPr/>
          <p:nvPr/>
        </p:nvSpPr>
        <p:spPr>
          <a:xfrm>
            <a:off x="3048511" y="6262042"/>
            <a:ext cx="8912772" cy="461665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669A"/>
                </a:solidFill>
                <a:latin typeface="Consolas" panose="020B0609020204030204" pitchFamily="49" charset="0"/>
              </a:rPr>
              <a:t>from </a:t>
            </a:r>
            <a:r>
              <a:rPr lang="en-US" sz="2400" dirty="0" err="1">
                <a:solidFill>
                  <a:srgbClr val="00CDFF"/>
                </a:solidFill>
                <a:latin typeface="Consolas" panose="020B0609020204030204" pitchFamily="49" charset="0"/>
              </a:rPr>
              <a:t>sklearn.model_selection</a:t>
            </a:r>
            <a:r>
              <a:rPr lang="en-US" sz="2400" dirty="0">
                <a:solidFill>
                  <a:srgbClr val="00CD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669A"/>
                </a:solidFill>
                <a:latin typeface="Consolas" panose="020B0609020204030204" pitchFamily="49" charset="0"/>
              </a:rPr>
              <a:t>import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cross_val_score</a:t>
            </a:r>
            <a:endParaRPr lang="en-US" sz="2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36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126A-9423-4C50-A052-E2F13015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0A17-AAB0-4E15-BC66-685884DF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search</a:t>
            </a:r>
          </a:p>
          <a:p>
            <a:r>
              <a:rPr lang="en-US" dirty="0"/>
              <a:t>Randomized search</a:t>
            </a:r>
          </a:p>
          <a:p>
            <a:r>
              <a:rPr lang="en-US" dirty="0"/>
              <a:t>Bayesian optimization</a:t>
            </a:r>
          </a:p>
          <a:p>
            <a:r>
              <a:rPr lang="en-US" dirty="0"/>
              <a:t>Informed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A17C82-634D-4CF2-8CE6-4A5887974C13}"/>
              </a:ext>
            </a:extLst>
          </p:cNvPr>
          <p:cNvSpPr/>
          <p:nvPr/>
        </p:nvSpPr>
        <p:spPr>
          <a:xfrm>
            <a:off x="4745421" y="1825625"/>
            <a:ext cx="7267903" cy="1200329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my_ML_model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c =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find_model_best_param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(data, a, b)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(c)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8A3DF2-2D40-4C18-A9E4-D6105F1EA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121" y="3337009"/>
            <a:ext cx="6064441" cy="298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F9F6D5-E909-4C65-917A-D10A460AF0A4}"/>
              </a:ext>
            </a:extLst>
          </p:cNvPr>
          <p:cNvSpPr/>
          <p:nvPr/>
        </p:nvSpPr>
        <p:spPr>
          <a:xfrm>
            <a:off x="838200" y="6464465"/>
            <a:ext cx="11046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https://blog.usejournal.com/a-comparison-of-grid-search-and-randomized-search-using-scikit-learn-29823179bc85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2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E948-2A49-46DE-8A74-7417DDF4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65EFC-8820-4EA9-A2AE-929B1F796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7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E4FEC6B0-1570-42C1-8C75-21FAA924A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345351"/>
              </p:ext>
            </p:extLst>
          </p:nvPr>
        </p:nvGraphicFramePr>
        <p:xfrm>
          <a:off x="624935" y="2545558"/>
          <a:ext cx="4064001" cy="3863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2153500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740389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5769087"/>
                    </a:ext>
                  </a:extLst>
                </a:gridCol>
              </a:tblGrid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COLOR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687114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424226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491503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86970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17433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753036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051086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8985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E717D98-56B2-425A-82A0-C0B91784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E7684F-814A-4794-B230-F99F5DA40234}"/>
              </a:ext>
            </a:extLst>
          </p:cNvPr>
          <p:cNvSpPr/>
          <p:nvPr/>
        </p:nvSpPr>
        <p:spPr>
          <a:xfrm>
            <a:off x="5941583" y="6535390"/>
            <a:ext cx="607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http://contrib.scikit-learn.org/categorical-encoding/index.html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CB40A-4F9A-4014-A58B-EDB551BD741B}"/>
              </a:ext>
            </a:extLst>
          </p:cNvPr>
          <p:cNvSpPr/>
          <p:nvPr/>
        </p:nvSpPr>
        <p:spPr>
          <a:xfrm>
            <a:off x="2078966" y="3019869"/>
            <a:ext cx="1121434" cy="4313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ECCFAC-9859-4796-8BE9-F80489A2F1A8}"/>
              </a:ext>
            </a:extLst>
          </p:cNvPr>
          <p:cNvSpPr/>
          <p:nvPr/>
        </p:nvSpPr>
        <p:spPr>
          <a:xfrm>
            <a:off x="2078966" y="3507141"/>
            <a:ext cx="1121434" cy="4313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Blue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B50D82-D275-4CDB-8C77-543A4647C7B2}"/>
              </a:ext>
            </a:extLst>
          </p:cNvPr>
          <p:cNvSpPr/>
          <p:nvPr/>
        </p:nvSpPr>
        <p:spPr>
          <a:xfrm>
            <a:off x="2078966" y="4481685"/>
            <a:ext cx="1121434" cy="43132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Green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6C5F53-30AA-4E45-B34C-E9DF31B894AB}"/>
              </a:ext>
            </a:extLst>
          </p:cNvPr>
          <p:cNvSpPr/>
          <p:nvPr/>
        </p:nvSpPr>
        <p:spPr>
          <a:xfrm>
            <a:off x="2078966" y="5456229"/>
            <a:ext cx="1121434" cy="4313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FCE00A-2405-4749-ABDF-03C36645E56A}"/>
              </a:ext>
            </a:extLst>
          </p:cNvPr>
          <p:cNvSpPr/>
          <p:nvPr/>
        </p:nvSpPr>
        <p:spPr>
          <a:xfrm>
            <a:off x="2078966" y="3994413"/>
            <a:ext cx="1121434" cy="4313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Blue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8FA270-28DC-4ADE-BC1F-28AF6042BBC8}"/>
              </a:ext>
            </a:extLst>
          </p:cNvPr>
          <p:cNvSpPr/>
          <p:nvPr/>
        </p:nvSpPr>
        <p:spPr>
          <a:xfrm>
            <a:off x="2078966" y="4968957"/>
            <a:ext cx="1121434" cy="4313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Blue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1B0067-BEA1-4211-8EC8-0DF7ADC0029B}"/>
              </a:ext>
            </a:extLst>
          </p:cNvPr>
          <p:cNvSpPr/>
          <p:nvPr/>
        </p:nvSpPr>
        <p:spPr>
          <a:xfrm>
            <a:off x="2078966" y="5943501"/>
            <a:ext cx="1121434" cy="43132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Green</a:t>
            </a:r>
          </a:p>
        </p:txBody>
      </p:sp>
      <p:graphicFrame>
        <p:nvGraphicFramePr>
          <p:cNvPr id="14" name="Table 20">
            <a:extLst>
              <a:ext uri="{FF2B5EF4-FFF2-40B4-BE49-F238E27FC236}">
                <a16:creationId xmlns:a16="http://schemas.microsoft.com/office/drawing/2014/main" id="{BA6EF25E-E89A-465C-80B9-81799F6E7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788909"/>
              </p:ext>
            </p:extLst>
          </p:nvPr>
        </p:nvGraphicFramePr>
        <p:xfrm>
          <a:off x="7503064" y="2529792"/>
          <a:ext cx="4064001" cy="3863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2153500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740389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5769087"/>
                    </a:ext>
                  </a:extLst>
                </a:gridCol>
              </a:tblGrid>
              <a:tr h="482971"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687114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424226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491503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486970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17433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753036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051086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89854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6F3E2F4A-9572-40FC-86CB-2C23F7BC2883}"/>
              </a:ext>
            </a:extLst>
          </p:cNvPr>
          <p:cNvSpPr/>
          <p:nvPr/>
        </p:nvSpPr>
        <p:spPr>
          <a:xfrm>
            <a:off x="7618779" y="2545558"/>
            <a:ext cx="1121434" cy="4313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655F4B-FE8F-41A3-8838-13402F04A507}"/>
              </a:ext>
            </a:extLst>
          </p:cNvPr>
          <p:cNvSpPr/>
          <p:nvPr/>
        </p:nvSpPr>
        <p:spPr>
          <a:xfrm>
            <a:off x="8957095" y="2545558"/>
            <a:ext cx="1121434" cy="43132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Green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5F031B-E30D-4735-BE28-966BA4B55AE5}"/>
              </a:ext>
            </a:extLst>
          </p:cNvPr>
          <p:cNvSpPr/>
          <p:nvPr/>
        </p:nvSpPr>
        <p:spPr>
          <a:xfrm>
            <a:off x="10295411" y="2545558"/>
            <a:ext cx="1121434" cy="4313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Blue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BAE1EFC-1F25-4CE3-87D3-EA1F70257E85}"/>
              </a:ext>
            </a:extLst>
          </p:cNvPr>
          <p:cNvSpPr/>
          <p:nvPr/>
        </p:nvSpPr>
        <p:spPr>
          <a:xfrm>
            <a:off x="5370456" y="3938462"/>
            <a:ext cx="1545021" cy="696600"/>
          </a:xfrm>
          <a:prstGeom prst="rightArrow">
            <a:avLst>
              <a:gd name="adj1" fmla="val 27368"/>
              <a:gd name="adj2" fmla="val 703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7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62C9-1073-4934-90E0-3BCB97EB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fitting (</a:t>
            </a:r>
            <a:r>
              <a:rPr lang="en-US" dirty="0" err="1"/>
              <a:t>Scikit</a:t>
            </a:r>
            <a:r>
              <a:rPr lang="en-US" dirty="0"/>
              <a:t>-learn)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1694A-9D58-48B4-86AF-19CF2A93D8C7}"/>
              </a:ext>
            </a:extLst>
          </p:cNvPr>
          <p:cNvSpPr/>
          <p:nvPr/>
        </p:nvSpPr>
        <p:spPr>
          <a:xfrm>
            <a:off x="78141" y="1411620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AC73C9-65B1-4D20-90A8-C9A40F3B6485}"/>
              </a:ext>
            </a:extLst>
          </p:cNvPr>
          <p:cNvSpPr/>
          <p:nvPr/>
        </p:nvSpPr>
        <p:spPr>
          <a:xfrm>
            <a:off x="78141" y="2162973"/>
            <a:ext cx="12035718" cy="1200329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sklearn.mlmodel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MachineLearningModel</a:t>
            </a:r>
            <a:r>
              <a:rPr lang="en-US" sz="2400" b="1" u="sng" dirty="0" err="1">
                <a:solidFill>
                  <a:srgbClr val="D4D4D4"/>
                </a:solidFill>
                <a:latin typeface="Consolas" panose="020B0609020204030204" pitchFamily="49" charset="0"/>
              </a:rPr>
              <a:t>Regressor</a:t>
            </a:r>
            <a:endParaRPr lang="en-US" sz="2400" b="1" u="sng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mlmodel_reg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MachineLearningModelRegressor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random_state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42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mlmodel_reg.fit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data_predictor_variables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data_labels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0EC7F4-C910-47FA-8F2A-5CE6E4A18E3E}"/>
              </a:ext>
            </a:extLst>
          </p:cNvPr>
          <p:cNvSpPr/>
          <p:nvPr/>
        </p:nvSpPr>
        <p:spPr>
          <a:xfrm>
            <a:off x="78141" y="5440045"/>
            <a:ext cx="12035718" cy="1569660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sklearn.metrics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mean_squared_error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test_predictions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mlmodel_reg.predict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test_dataset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mlmodel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__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mean_squared_error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test_labels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test_predictions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mlmodel_rmse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np.sqrt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mlmodel_mse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96644-EBD4-4AA2-831B-D91F4C4E93D7}"/>
              </a:ext>
            </a:extLst>
          </p:cNvPr>
          <p:cNvSpPr txBox="1"/>
          <p:nvPr/>
        </p:nvSpPr>
        <p:spPr>
          <a:xfrm>
            <a:off x="189188" y="4695027"/>
            <a:ext cx="357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Measuring Error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61A14-20E3-4012-9499-D6209BCEE57F}"/>
              </a:ext>
            </a:extLst>
          </p:cNvPr>
          <p:cNvSpPr txBox="1"/>
          <p:nvPr/>
        </p:nvSpPr>
        <p:spPr>
          <a:xfrm>
            <a:off x="115673" y="3377833"/>
            <a:ext cx="11493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mlmodel</a:t>
            </a:r>
            <a:r>
              <a:rPr lang="en-US" dirty="0"/>
              <a:t>           =                                         </a:t>
            </a:r>
            <a:r>
              <a:rPr lang="en-US" dirty="0" err="1"/>
              <a:t>linear_model</a:t>
            </a:r>
            <a:r>
              <a:rPr lang="en-US" dirty="0"/>
              <a:t> |              tree                     |              ensemble              | </a:t>
            </a:r>
            <a:r>
              <a:rPr lang="en-US" dirty="0" err="1"/>
              <a:t>svm</a:t>
            </a:r>
            <a:r>
              <a:rPr lang="en-US" dirty="0"/>
              <a:t>  | …</a:t>
            </a:r>
          </a:p>
          <a:p>
            <a:r>
              <a:rPr lang="en-US" dirty="0" err="1"/>
              <a:t>MachineLearningModelRegressor</a:t>
            </a:r>
            <a:r>
              <a:rPr lang="en-US" dirty="0"/>
              <a:t> = </a:t>
            </a:r>
            <a:r>
              <a:rPr lang="en-US" dirty="0" err="1"/>
              <a:t>LinearRegression</a:t>
            </a:r>
            <a:r>
              <a:rPr lang="en-US" dirty="0"/>
              <a:t> | </a:t>
            </a:r>
            <a:r>
              <a:rPr lang="en-US" dirty="0" err="1"/>
              <a:t>DecisionTreeRegressor</a:t>
            </a:r>
            <a:r>
              <a:rPr lang="en-US" dirty="0"/>
              <a:t> | </a:t>
            </a:r>
            <a:r>
              <a:rPr lang="en-US" dirty="0" err="1"/>
              <a:t>RandomForestRegressor</a:t>
            </a:r>
            <a:r>
              <a:rPr lang="en-US" dirty="0"/>
              <a:t> |  SVR |…</a:t>
            </a:r>
          </a:p>
        </p:txBody>
      </p:sp>
    </p:spTree>
    <p:extLst>
      <p:ext uri="{BB962C8B-B14F-4D97-AF65-F5344CB8AC3E}">
        <p14:creationId xmlns:p14="http://schemas.microsoft.com/office/powerpoint/2010/main" val="245175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cross-validation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DC906FA-0250-41D5-A8C8-51025A70C2BF}"/>
              </a:ext>
            </a:extLst>
          </p:cNvPr>
          <p:cNvSpPr/>
          <p:nvPr/>
        </p:nvSpPr>
        <p:spPr>
          <a:xfrm>
            <a:off x="2159876" y="2112580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07790-140A-481D-81A4-AFD0ED127989}"/>
              </a:ext>
            </a:extLst>
          </p:cNvPr>
          <p:cNvSpPr/>
          <p:nvPr/>
        </p:nvSpPr>
        <p:spPr>
          <a:xfrm>
            <a:off x="2159876" y="291662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02EF9-7A49-4785-9CA9-49BD241B3DB1}"/>
              </a:ext>
            </a:extLst>
          </p:cNvPr>
          <p:cNvSpPr/>
          <p:nvPr/>
        </p:nvSpPr>
        <p:spPr>
          <a:xfrm>
            <a:off x="2159876" y="3720662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9CED0C-CFD6-4C0A-A597-3119782DD8C0}"/>
              </a:ext>
            </a:extLst>
          </p:cNvPr>
          <p:cNvSpPr/>
          <p:nvPr/>
        </p:nvSpPr>
        <p:spPr>
          <a:xfrm>
            <a:off x="2159876" y="4524703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1F0BD9-89D7-4287-8C37-3A17B65A5509}"/>
              </a:ext>
            </a:extLst>
          </p:cNvPr>
          <p:cNvSpPr txBox="1"/>
          <p:nvPr/>
        </p:nvSpPr>
        <p:spPr>
          <a:xfrm>
            <a:off x="5407572" y="20529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4-fold cross-validation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46F0E0-5099-41FD-8774-3FB98A90224C}"/>
              </a:ext>
            </a:extLst>
          </p:cNvPr>
          <p:cNvSpPr txBox="1"/>
          <p:nvPr/>
        </p:nvSpPr>
        <p:spPr>
          <a:xfrm>
            <a:off x="2159876" y="1481959"/>
            <a:ext cx="20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018273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cross-validation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DC906FA-0250-41D5-A8C8-51025A70C2BF}"/>
              </a:ext>
            </a:extLst>
          </p:cNvPr>
          <p:cNvSpPr/>
          <p:nvPr/>
        </p:nvSpPr>
        <p:spPr>
          <a:xfrm>
            <a:off x="2159876" y="2112580"/>
            <a:ext cx="2096814" cy="804041"/>
          </a:xfrm>
          <a:prstGeom prst="rect">
            <a:avLst/>
          </a:prstGeom>
          <a:solidFill>
            <a:srgbClr val="00B05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Validation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07790-140A-481D-81A4-AFD0ED127989}"/>
              </a:ext>
            </a:extLst>
          </p:cNvPr>
          <p:cNvSpPr/>
          <p:nvPr/>
        </p:nvSpPr>
        <p:spPr>
          <a:xfrm>
            <a:off x="2159876" y="291662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02EF9-7A49-4785-9CA9-49BD241B3DB1}"/>
              </a:ext>
            </a:extLst>
          </p:cNvPr>
          <p:cNvSpPr/>
          <p:nvPr/>
        </p:nvSpPr>
        <p:spPr>
          <a:xfrm>
            <a:off x="2159876" y="3720662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9CED0C-CFD6-4C0A-A597-3119782DD8C0}"/>
              </a:ext>
            </a:extLst>
          </p:cNvPr>
          <p:cNvSpPr/>
          <p:nvPr/>
        </p:nvSpPr>
        <p:spPr>
          <a:xfrm>
            <a:off x="2159876" y="4524703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45464E-4E39-459B-89D2-A58428FB5109}"/>
              </a:ext>
            </a:extLst>
          </p:cNvPr>
          <p:cNvSpPr txBox="1"/>
          <p:nvPr/>
        </p:nvSpPr>
        <p:spPr>
          <a:xfrm>
            <a:off x="5407572" y="20529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4-fold cross-validation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D477A3-9250-43BC-B350-B6A9E980806B}"/>
              </a:ext>
            </a:extLst>
          </p:cNvPr>
          <p:cNvSpPr txBox="1"/>
          <p:nvPr/>
        </p:nvSpPr>
        <p:spPr>
          <a:xfrm>
            <a:off x="2159876" y="1481959"/>
            <a:ext cx="20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211052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cross-validation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DC906FA-0250-41D5-A8C8-51025A70C2BF}"/>
              </a:ext>
            </a:extLst>
          </p:cNvPr>
          <p:cNvSpPr/>
          <p:nvPr/>
        </p:nvSpPr>
        <p:spPr>
          <a:xfrm>
            <a:off x="2159876" y="2916621"/>
            <a:ext cx="2096814" cy="804041"/>
          </a:xfrm>
          <a:prstGeom prst="rect">
            <a:avLst/>
          </a:prstGeom>
          <a:solidFill>
            <a:srgbClr val="00B05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Validation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07790-140A-481D-81A4-AFD0ED127989}"/>
              </a:ext>
            </a:extLst>
          </p:cNvPr>
          <p:cNvSpPr/>
          <p:nvPr/>
        </p:nvSpPr>
        <p:spPr>
          <a:xfrm>
            <a:off x="2159876" y="211258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02EF9-7A49-4785-9CA9-49BD241B3DB1}"/>
              </a:ext>
            </a:extLst>
          </p:cNvPr>
          <p:cNvSpPr/>
          <p:nvPr/>
        </p:nvSpPr>
        <p:spPr>
          <a:xfrm>
            <a:off x="2159876" y="3720662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9CED0C-CFD6-4C0A-A597-3119782DD8C0}"/>
              </a:ext>
            </a:extLst>
          </p:cNvPr>
          <p:cNvSpPr/>
          <p:nvPr/>
        </p:nvSpPr>
        <p:spPr>
          <a:xfrm>
            <a:off x="2159876" y="4524703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D67243-6B2B-435B-8AD6-7F6FFD3C7D35}"/>
              </a:ext>
            </a:extLst>
          </p:cNvPr>
          <p:cNvSpPr txBox="1"/>
          <p:nvPr/>
        </p:nvSpPr>
        <p:spPr>
          <a:xfrm>
            <a:off x="5407572" y="20529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4-fold cross-validation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822F7-0177-4E74-A810-E5888E7EAE82}"/>
              </a:ext>
            </a:extLst>
          </p:cNvPr>
          <p:cNvSpPr txBox="1"/>
          <p:nvPr/>
        </p:nvSpPr>
        <p:spPr>
          <a:xfrm>
            <a:off x="2159876" y="1481959"/>
            <a:ext cx="20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959716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cross-validation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DC906FA-0250-41D5-A8C8-51025A70C2BF}"/>
              </a:ext>
            </a:extLst>
          </p:cNvPr>
          <p:cNvSpPr/>
          <p:nvPr/>
        </p:nvSpPr>
        <p:spPr>
          <a:xfrm>
            <a:off x="2159876" y="3720662"/>
            <a:ext cx="2096814" cy="804041"/>
          </a:xfrm>
          <a:prstGeom prst="rect">
            <a:avLst/>
          </a:prstGeom>
          <a:solidFill>
            <a:srgbClr val="00B05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Validation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07790-140A-481D-81A4-AFD0ED127989}"/>
              </a:ext>
            </a:extLst>
          </p:cNvPr>
          <p:cNvSpPr/>
          <p:nvPr/>
        </p:nvSpPr>
        <p:spPr>
          <a:xfrm>
            <a:off x="2159876" y="211258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02EF9-7A49-4785-9CA9-49BD241B3DB1}"/>
              </a:ext>
            </a:extLst>
          </p:cNvPr>
          <p:cNvSpPr/>
          <p:nvPr/>
        </p:nvSpPr>
        <p:spPr>
          <a:xfrm>
            <a:off x="2159876" y="291662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9CED0C-CFD6-4C0A-A597-3119782DD8C0}"/>
              </a:ext>
            </a:extLst>
          </p:cNvPr>
          <p:cNvSpPr/>
          <p:nvPr/>
        </p:nvSpPr>
        <p:spPr>
          <a:xfrm>
            <a:off x="2159876" y="4524703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AA687-6C08-46FD-8C57-DD64DE92F74C}"/>
              </a:ext>
            </a:extLst>
          </p:cNvPr>
          <p:cNvSpPr txBox="1"/>
          <p:nvPr/>
        </p:nvSpPr>
        <p:spPr>
          <a:xfrm>
            <a:off x="5407572" y="20529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4-fold cross-validation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01219-9371-4294-A2E4-9CAEA829A07C}"/>
              </a:ext>
            </a:extLst>
          </p:cNvPr>
          <p:cNvSpPr txBox="1"/>
          <p:nvPr/>
        </p:nvSpPr>
        <p:spPr>
          <a:xfrm>
            <a:off x="2159876" y="1481959"/>
            <a:ext cx="20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575046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cross-validation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DC906FA-0250-41D5-A8C8-51025A70C2BF}"/>
              </a:ext>
            </a:extLst>
          </p:cNvPr>
          <p:cNvSpPr/>
          <p:nvPr/>
        </p:nvSpPr>
        <p:spPr>
          <a:xfrm>
            <a:off x="2159876" y="4524702"/>
            <a:ext cx="2096814" cy="804041"/>
          </a:xfrm>
          <a:prstGeom prst="rect">
            <a:avLst/>
          </a:prstGeom>
          <a:solidFill>
            <a:srgbClr val="00B05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Validation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07790-140A-481D-81A4-AFD0ED127989}"/>
              </a:ext>
            </a:extLst>
          </p:cNvPr>
          <p:cNvSpPr/>
          <p:nvPr/>
        </p:nvSpPr>
        <p:spPr>
          <a:xfrm>
            <a:off x="2159876" y="211258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02EF9-7A49-4785-9CA9-49BD241B3DB1}"/>
              </a:ext>
            </a:extLst>
          </p:cNvPr>
          <p:cNvSpPr/>
          <p:nvPr/>
        </p:nvSpPr>
        <p:spPr>
          <a:xfrm>
            <a:off x="2159876" y="291662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9CED0C-CFD6-4C0A-A597-3119782DD8C0}"/>
              </a:ext>
            </a:extLst>
          </p:cNvPr>
          <p:cNvSpPr/>
          <p:nvPr/>
        </p:nvSpPr>
        <p:spPr>
          <a:xfrm>
            <a:off x="2159876" y="3720662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D4A9F-ACE2-46D2-BAA2-90F86D7C9A72}"/>
              </a:ext>
            </a:extLst>
          </p:cNvPr>
          <p:cNvSpPr txBox="1"/>
          <p:nvPr/>
        </p:nvSpPr>
        <p:spPr>
          <a:xfrm>
            <a:off x="5407572" y="20529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4-fold cross-validation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9D12F3-4319-45DA-8EA6-61B02F0F9032}"/>
              </a:ext>
            </a:extLst>
          </p:cNvPr>
          <p:cNvSpPr txBox="1"/>
          <p:nvPr/>
        </p:nvSpPr>
        <p:spPr>
          <a:xfrm>
            <a:off x="2159876" y="1481959"/>
            <a:ext cx="20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548275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1616</TotalTime>
  <Words>409</Words>
  <Application>Microsoft Office PowerPoint</Application>
  <PresentationFormat>Widescreen</PresentationFormat>
  <Paragraphs>106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Consolas</vt:lpstr>
      <vt:lpstr>Office Theme</vt:lpstr>
      <vt:lpstr>End-to-end Project</vt:lpstr>
      <vt:lpstr>PowerPoint Presentation</vt:lpstr>
      <vt:lpstr>One-Hot Encoding</vt:lpstr>
      <vt:lpstr>ML model fitting (Scikit-learn)</vt:lpstr>
      <vt:lpstr>K-fold cross-validation</vt:lpstr>
      <vt:lpstr>K-fold cross-validation</vt:lpstr>
      <vt:lpstr>K-fold cross-validation</vt:lpstr>
      <vt:lpstr>K-fold cross-validation</vt:lpstr>
      <vt:lpstr>K-fold cross-validation</vt:lpstr>
      <vt:lpstr>K-fold cross-validation</vt:lpstr>
      <vt:lpstr>Hyperparameter tuning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Mendoza Torres</dc:creator>
  <cp:lastModifiedBy>Francisco Mendoza Torres</cp:lastModifiedBy>
  <cp:revision>184</cp:revision>
  <dcterms:created xsi:type="dcterms:W3CDTF">2017-10-24T03:48:17Z</dcterms:created>
  <dcterms:modified xsi:type="dcterms:W3CDTF">2020-03-12T11:22:16Z</dcterms:modified>
</cp:coreProperties>
</file>