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1" r:id="rId4"/>
    <p:sldId id="270" r:id="rId5"/>
    <p:sldId id="285" r:id="rId6"/>
    <p:sldId id="268" r:id="rId7"/>
    <p:sldId id="266" r:id="rId8"/>
    <p:sldId id="292" r:id="rId9"/>
    <p:sldId id="275" r:id="rId10"/>
    <p:sldId id="288" r:id="rId11"/>
    <p:sldId id="271" r:id="rId12"/>
    <p:sldId id="289" r:id="rId13"/>
    <p:sldId id="290" r:id="rId14"/>
    <p:sldId id="273" r:id="rId15"/>
    <p:sldId id="274" r:id="rId16"/>
    <p:sldId id="277" r:id="rId17"/>
    <p:sldId id="293" r:id="rId18"/>
    <p:sldId id="295" r:id="rId19"/>
    <p:sldId id="279" r:id="rId20"/>
    <p:sldId id="299" r:id="rId21"/>
    <p:sldId id="296" r:id="rId22"/>
    <p:sldId id="297" r:id="rId23"/>
    <p:sldId id="278" r:id="rId24"/>
    <p:sldId id="298" r:id="rId25"/>
    <p:sldId id="272" r:id="rId26"/>
    <p:sldId id="300" r:id="rId27"/>
    <p:sldId id="283" r:id="rId28"/>
    <p:sldId id="264" r:id="rId29"/>
    <p:sldId id="302" r:id="rId30"/>
    <p:sldId id="307" r:id="rId31"/>
    <p:sldId id="303" r:id="rId32"/>
    <p:sldId id="306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8" autoAdjust="0"/>
    <p:restoredTop sz="66790" autoAdjust="0"/>
  </p:normalViewPr>
  <p:slideViewPr>
    <p:cSldViewPr snapToGrid="0">
      <p:cViewPr varScale="1">
        <p:scale>
          <a:sx n="48" d="100"/>
          <a:sy n="48" d="100"/>
        </p:scale>
        <p:origin x="14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ADA65-42AE-42FD-B70D-8865A2D11361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EAB-9EE9-49A1-8A7C-A04E7AF4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349540/hard-voting-soft-voting-in-ensemble-based-method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nometrics-with-r.org/2-2-RSATDOSA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ges.stat.wisc.edu/~yandell/st571/R/append5.pdf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ip/teach/MLcourse/4_boosting/slides/gradient_boosting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tweb.stanford.edu/~jhf/ftp/trebst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l.at.berkeley/machine-learning-crash-course-part-5-decision-trees-and-ensemble-models-dcc5a36af8c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harshit.github.io/blog/2018/03/23/scaling-vs-normaliza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@nsethi610/data-cleaning-scale-and-normalize-data-4a7c781dd628" TargetMode="External"/><Relationship Id="rId4" Type="http://schemas.openxmlformats.org/officeDocument/2006/relationships/hyperlink" Target="https://www.analyticsvidhya.com/blog/2020/04/feature-scaling-machine-learning-normalization-standardizatio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predictor variables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𝑛=</a:t>
                </a:r>
                <a:r>
                  <a:rPr lang="en-US" dirty="0"/>
                  <a:t> Number of predictor variables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9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https://stats.stackexchange.com/questions/349540/hard-voting-soft-voting-in-ensemble-based-methods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https://www.econometrics-with-r.org/2-2-RSATDOSA.html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http://pages.stat.wisc.edu/~yandell/st571/R/append5.pdf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https://www.analyticsvidhya.com/blog/2018/09/an-end-to-end-guide-to-understand-the-math-behind-xgboost/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http://www.ccs.neu.edu/home/vip/teach/MLcourse/4_boosting/slides/gradient_boosting.pdf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https://statweb.stanford.edu/~jhf/ftp/trebst.pdf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71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Precision=accuracy of the positive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color the grey dot/point/instance?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Missclassification</a:t>
            </a:r>
            <a:r>
              <a:rPr lang="en-US" dirty="0"/>
              <a:t>= Classification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# 2 Classes: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compute</a:t>
                </a:r>
                <a:r>
                  <a:rPr lang="en-US" baseline="0" dirty="0"/>
                  <a:t> the Gini index as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compare case a) vs</a:t>
                </a:r>
                <a:r>
                  <a:rPr lang="en-US" baseline="0" dirty="0"/>
                  <a:t> b)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Maximo. </a:t>
                </a:r>
                <a:r>
                  <a:rPr lang="en-US" b="0" i="0">
                    <a:latin typeface="Cambria Math" panose="02040503050406030204" pitchFamily="18" charset="0"/>
                  </a:rPr>
                  <a:t>𝑦(0.5)=0.25</a:t>
                </a:r>
                <a:endParaRPr lang="en-US" dirty="0"/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 = </a:t>
                </a:r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np.linspace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(0,1, 21)</a:t>
                </a:r>
              </a:p>
              <a:p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y=x*(1-x)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plt.plot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(x, y, 'b-')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plt.axvline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(0.5)</a:t>
                </a:r>
              </a:p>
              <a:p>
                <a:r>
                  <a:rPr 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plt.show</a:t>
                </a:r>
                <a: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</a:t>
                </a:r>
              </a:p>
              <a:p>
                <a:br>
                  <a:rPr 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</a:br>
                <a:endParaRPr lang="en-US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</a:t>
            </a:r>
            <a:r>
              <a:rPr lang="en-US" sz="1200" dirty="0" err="1"/>
              <a:t>Setosa</a:t>
            </a:r>
            <a:r>
              <a:rPr lang="en-US" sz="1200" dirty="0"/>
              <a:t>, Versicolor, Virginica]</a:t>
            </a:r>
          </a:p>
          <a:p>
            <a:endParaRPr lang="en-US" dirty="0"/>
          </a:p>
          <a:p>
            <a:r>
              <a:rPr lang="en-US" dirty="0"/>
              <a:t>Compute the Gini index for the green box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https://medium.com/@ml.at.berkeley/machine-learning-crash-course-part-5-decision-trees-and-ensemble-models-dcc5a36af8cd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https://kharshit.github.io/blog/2018/03/23/scaling-vs-normalization</a:t>
            </a:r>
            <a:endParaRPr lang="en-US" dirty="0"/>
          </a:p>
          <a:p>
            <a:r>
              <a:rPr lang="en-US" dirty="0">
                <a:hlinkClick r:id="rId4"/>
              </a:rPr>
              <a:t>https://www.analyticsvidhya.com/blog/2020/04/feature-scaling-machine-learning-normalization-standardization/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https://medium.com/@nsethi610/data-cleaning-scale-and-normalize-data-4a7c781dd628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EEAB-9EE9-49A1-8A7C-A04E7AF4B6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72A-F780-4068-89D0-D9FD80D2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60B0-F421-4F53-85C8-B96EE4C03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841-DA1C-44CF-B7FD-F198C45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B6B9-F20E-4F22-A61B-51782B08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133E-35B2-4601-A2CD-5DD33FF8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90C-304D-44AE-A2DA-2ED817EC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12A-7728-456A-BDFA-90FC042C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E6D-79AA-48FB-81C2-737234E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D159-63F0-4DB4-B64E-F875B03F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E348-586B-4686-B9B0-41F5AD2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50DD1-733D-4B08-9B71-E8FECB9A0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2BB1-1C83-46CA-83BE-570E69B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93F-AF42-41C2-A27A-5F1820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2F83-890A-4D8E-AA58-E9934771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88F-B0D9-4AE7-8F26-E3BEB7D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E777-82EA-4C2B-A6CB-A5DBA5D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2339-1558-4EB4-AF10-85320179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17E-3165-432B-B2D5-4A0A1CF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3C01-5275-4D89-91D3-7AA0CD0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1F87-D2BB-4F6C-98BC-A395860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369-622D-4E6A-B2E2-E1C1B5B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92335-F0DB-47CE-805F-D61F796C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3B93-2D9D-4A98-8967-62C841C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4FD9-80DE-4955-BC2D-17EF215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B7B2-FDEA-4922-8A38-2CE22A17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4198-7267-4B31-92D4-BEEFB0DB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0F1-8C09-46A6-AC53-54274DD4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194A-BF2B-41EB-8727-C9A0527A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B853-F2E3-4F62-B03B-30E644B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7498-906D-44CC-8A86-B3134837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BE79-E8B4-4C0E-9375-B48F6BF4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2D80-04E1-4118-B540-1FDEA5B9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C648-1A61-4364-ACD5-950A745A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B9189-C6B9-4E3B-BEBF-1492F7DB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073B-1554-4EDF-B5E2-5F95B3830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7778-046C-4575-8EFC-41C8048B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091DE-86F3-420F-A2AC-D6BB35BA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97A68-F066-4F0E-9502-FB4F999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138B-B311-42D0-8CF5-A59695B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19D-3F65-41CD-B49F-689AA79F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85504-C4F3-4463-9EB2-FDAFAE73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7AB3-1D2C-4451-8968-06539919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B424-74E5-47AA-A1EC-361BBD11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1C16-4D65-4330-897A-341C0C4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758EC-16BF-480D-839B-8036F74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8A3A-1283-4569-B68D-33DF2CF8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16E-42EB-4F67-B8CB-2CE9D45A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1F0-C307-4776-8BB4-D3A801B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D8499-6C5C-4DE9-94D9-ACD78D6A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4D11-6D24-42E0-B91D-CBFAD382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915B-A86F-46A4-9DB9-3A8B9BD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3134-197D-4231-AE55-51A93F6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CC32-9F81-49BD-A2E2-090D5C3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269C4-31BF-4D16-94B3-8E62A012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60E9-290D-4851-9EC3-0EB3AA734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C21C-04D6-43B1-8765-C98A37B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585F-686E-4797-8917-1B491DD2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EC42-C061-4106-85C9-6A8E40DB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C91E-9A9E-4FD7-8939-4AC1337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D187F-D62B-403B-943C-BB48D4B5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E399-282E-4C3B-8DE6-9C856660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928B-0EDC-411C-A330-85D3092F9397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7281-6274-41DB-99AF-3CCE53039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CC32-6F62-4C6E-82F7-0425AC475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53A0-4E49-4E59-B4C4-1712C797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scikit-learn.org/stable/modules/tree.html#classification-criteria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hyperlink" Target="https://scikit-learn.org/stable/modules/tree.html#classification-criteria" TargetMode="Externa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cikit-learn.org/stable/modules/tree.html#classification-criteria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Classifie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stable/modules/generated/sklearn.ensemble.BaggingRegresso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wPqtzj5VZu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Pqtzj5VZu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eostatsGuy/PythonNumericalDemos/blob/master/SubsurfaceDataAnalytics_PolygonalRegression.ipyn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atasets.make_moon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/PythonNumericalDemos/blob/master/SubsurfaceDataAnalytics_PolygonalRegression.ipyn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auto_examples/classification/plot_classifier_comparison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353B-7E16-46A1-86F7-A265CE61F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/</a:t>
            </a:r>
            <a:br>
              <a:rPr lang="en-US" dirty="0"/>
            </a:br>
            <a:r>
              <a:rPr lang="en-US" dirty="0"/>
              <a:t>Tree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441F-1762-464B-B4E3-E16C8F6F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5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/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78A1F7-0AE0-4A5F-BA25-A9322742B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644" y="2849028"/>
                <a:ext cx="1933575" cy="257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746A59D-DF1C-48C9-BF40-F5F7EE58B8D8}"/>
              </a:ext>
            </a:extLst>
          </p:cNvPr>
          <p:cNvSpPr>
            <a:spLocks noChangeAspect="1"/>
          </p:cNvSpPr>
          <p:nvPr/>
        </p:nvSpPr>
        <p:spPr>
          <a:xfrm>
            <a:off x="9318859" y="12805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AEE7C6-F2EA-4AB6-AA8F-52A9A5EFCDBD}"/>
              </a:ext>
            </a:extLst>
          </p:cNvPr>
          <p:cNvCxnSpPr>
            <a:cxnSpLocks/>
          </p:cNvCxnSpPr>
          <p:nvPr/>
        </p:nvCxnSpPr>
        <p:spPr>
          <a:xfrm>
            <a:off x="8701539" y="978191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/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843386-ABD9-4EA1-8103-DEE61DE9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92" y="2990347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1471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BFC611-5809-49D7-9AF2-20EB2FD3D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61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174781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134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145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measure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4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049025C-7E32-4986-9C5C-1E7C341C6FDD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/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F72B3-95E1-4C83-9646-AB3C69B3D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3102390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l="-28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214290F-045F-455D-A23E-02BD11956A1E}"/>
              </a:ext>
            </a:extLst>
          </p:cNvPr>
          <p:cNvSpPr txBox="1"/>
          <p:nvPr/>
        </p:nvSpPr>
        <p:spPr>
          <a:xfrm>
            <a:off x="5509658" y="3092612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AC93BA-B19E-40D1-9E9C-C51D2A317E23}"/>
              </a:ext>
            </a:extLst>
          </p:cNvPr>
          <p:cNvCxnSpPr>
            <a:cxnSpLocks/>
          </p:cNvCxnSpPr>
          <p:nvPr/>
        </p:nvCxnSpPr>
        <p:spPr>
          <a:xfrm>
            <a:off x="9832503" y="978190"/>
            <a:ext cx="0" cy="20121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/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77DD82-8F08-4D31-9BEB-B3430DE2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856" y="3026453"/>
                <a:ext cx="415294" cy="461665"/>
              </a:xfrm>
              <a:prstGeom prst="rect">
                <a:avLst/>
              </a:prstGeom>
              <a:blipFill>
                <a:blip r:embed="rId6"/>
                <a:stretch>
                  <a:fillRect r="-294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/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0D717-77E3-47B5-80AF-D8AC252E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06" y="4114560"/>
                <a:ext cx="203794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/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74078D-827E-4CDA-A876-9FA59078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23" y="4052732"/>
                <a:ext cx="2037949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70D74-D2E4-4F93-9F16-2F67B544D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/>
          <a:stretch/>
        </p:blipFill>
        <p:spPr>
          <a:xfrm>
            <a:off x="6199688" y="-1"/>
            <a:ext cx="5495067" cy="378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functions.</a:t>
            </a:r>
            <a:br>
              <a:rPr lang="en-US" dirty="0"/>
            </a:br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1" y="1540443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1903092" y="6429109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/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- Find the maximum of</a:t>
                </a:r>
                <a:r>
                  <a:rPr lang="es-419" sz="2400" dirty="0"/>
                  <a:t> </a:t>
                </a:r>
                <a14:m>
                  <m:oMath xmlns:m="http://schemas.openxmlformats.org/officeDocument/2006/math"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-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477D0D-CBD4-4615-9599-DBA3EABB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1" y="2420923"/>
                <a:ext cx="5282479" cy="830997"/>
              </a:xfrm>
              <a:prstGeom prst="rect">
                <a:avLst/>
              </a:prstGeom>
              <a:blipFill>
                <a:blip r:embed="rId6"/>
                <a:stretch>
                  <a:fillRect l="-184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34FD0DB-66DA-4399-AC91-408DED002AEB}"/>
              </a:ext>
            </a:extLst>
          </p:cNvPr>
          <p:cNvSpPr txBox="1"/>
          <p:nvPr/>
        </p:nvSpPr>
        <p:spPr>
          <a:xfrm>
            <a:off x="280101" y="3427961"/>
            <a:ext cx="465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only 2 classes, consider the following 2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93078-AA12-420F-B43F-C10A08616602}"/>
              </a:ext>
            </a:extLst>
          </p:cNvPr>
          <p:cNvGrpSpPr/>
          <p:nvPr/>
        </p:nvGrpSpPr>
        <p:grpSpPr>
          <a:xfrm>
            <a:off x="2921340" y="3869147"/>
            <a:ext cx="3737811" cy="2112173"/>
            <a:chOff x="2921340" y="3869147"/>
            <a:chExt cx="3737811" cy="2112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/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6ABAEB-83A4-4BC9-88BC-D26B1D2D0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51" y="3869147"/>
                  <a:ext cx="2595589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470CF-74D9-4C57-8AA9-05D2EA53E71B}"/>
                </a:ext>
              </a:extLst>
            </p:cNvPr>
            <p:cNvGrpSpPr/>
            <p:nvPr/>
          </p:nvGrpSpPr>
          <p:grpSpPr>
            <a:xfrm>
              <a:off x="2921340" y="4316936"/>
              <a:ext cx="3737811" cy="1664384"/>
              <a:chOff x="2921340" y="4316936"/>
              <a:chExt cx="3737811" cy="166438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C6EE13-9D9D-4231-B80D-7328FAD1E16F}"/>
                  </a:ext>
                </a:extLst>
              </p:cNvPr>
              <p:cNvSpPr/>
              <p:nvPr/>
            </p:nvSpPr>
            <p:spPr>
              <a:xfrm>
                <a:off x="2921340" y="4316936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D00E35D-058F-4C95-A8D8-2F3D4B04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1660" y="4719209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154D37-7FE5-463B-8AA1-9AA87456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0128" y="4366969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2BEC0E-14C6-403A-B129-99E289AAD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2158" y="5397074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BCF8710-092A-4EE2-BC99-501E2D60BE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371" y="46545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823825-A860-466E-BE85-807DB3F78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6963" y="5236218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3464659-C84F-41C4-B9E1-F803A43DE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7945" y="5324074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FD764F-1FB7-446C-B9F2-FA62791E2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6937" y="558122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E2EFD3-ED38-4075-A794-CE65485D6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3762" y="564902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5B58A1-13CD-4511-93BA-EE1EE6EE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019" y="5692890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3BB4EEC-5977-4BC4-8046-E6E5AE17B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4739" y="4494974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D27C8-D395-4D23-8ED1-3496FE7E79DD}"/>
              </a:ext>
            </a:extLst>
          </p:cNvPr>
          <p:cNvGrpSpPr/>
          <p:nvPr/>
        </p:nvGrpSpPr>
        <p:grpSpPr>
          <a:xfrm>
            <a:off x="7763023" y="3883599"/>
            <a:ext cx="3737811" cy="2097721"/>
            <a:chOff x="7763023" y="3840682"/>
            <a:chExt cx="3737811" cy="2097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/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AF03C5-11D2-44FC-841A-DB780C0A3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134" y="3840682"/>
                  <a:ext cx="2595589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D6CCFE-EA22-4A22-87D4-19EB0561BAEF}"/>
                </a:ext>
              </a:extLst>
            </p:cNvPr>
            <p:cNvGrpSpPr/>
            <p:nvPr/>
          </p:nvGrpSpPr>
          <p:grpSpPr>
            <a:xfrm>
              <a:off x="7763023" y="4274019"/>
              <a:ext cx="3737811" cy="1664384"/>
              <a:chOff x="7763023" y="4274019"/>
              <a:chExt cx="3737811" cy="166438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6A98E7-FC66-4FF5-9A57-F35574CC6829}"/>
                  </a:ext>
                </a:extLst>
              </p:cNvPr>
              <p:cNvSpPr/>
              <p:nvPr/>
            </p:nvSpPr>
            <p:spPr>
              <a:xfrm>
                <a:off x="7763023" y="4274019"/>
                <a:ext cx="3737811" cy="16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8EF66D-2A70-49BF-907D-C22F367BE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343" y="4676292"/>
                <a:ext cx="274320" cy="27432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0D3BC8-C913-45D1-A0B1-518F42ECF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51811" y="4324052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A2660C2-2382-4FF1-A1E7-8F3DA48A03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63841" y="5354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432808-E878-4449-80E1-3E7686747E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054" y="4611589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27195F1-CC3E-4D5C-8A92-B4ADBFFA3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38646" y="5193301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FBE97D-6849-4255-987E-56BB284D20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09628" y="52811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009337-34BB-441E-8EE8-78F772FFD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38620" y="5538306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6B3FA7C-22E6-4863-ADA7-134250A89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5445" y="5606105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0DA0AC-8F35-423F-9DBF-4D0EE9F27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1702" y="5649973"/>
                <a:ext cx="274320" cy="2743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3E81751-533E-4BC0-AB11-1BF49D376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6422" y="4452057"/>
                <a:ext cx="274320" cy="2743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E4C-BFB9-490C-82BF-6A502C24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/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91D20A-252D-429A-BC32-D4A72BF3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3793220"/>
                <a:ext cx="424293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/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4F9D9-3CBE-413E-B67B-65BCE38E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4895426"/>
                <a:ext cx="424293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/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FE2E82-FA07-44C3-AA96-C31A2361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75" y="3104013"/>
                <a:ext cx="4242939" cy="575542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8AA5E6-2CA2-4A77-A9FE-8F3DD398C8FA}"/>
              </a:ext>
            </a:extLst>
          </p:cNvPr>
          <p:cNvSpPr txBox="1"/>
          <p:nvPr/>
        </p:nvSpPr>
        <p:spPr>
          <a:xfrm>
            <a:off x="5028402" y="310526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02BB1-EA97-461D-986D-FC7C09A50EE2}"/>
              </a:ext>
            </a:extLst>
          </p:cNvPr>
          <p:cNvSpPr txBox="1"/>
          <p:nvPr/>
        </p:nvSpPr>
        <p:spPr>
          <a:xfrm>
            <a:off x="5028402" y="4045620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Gini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4EDB0-2679-4EE2-8C96-D464E166D377}"/>
              </a:ext>
            </a:extLst>
          </p:cNvPr>
          <p:cNvSpPr txBox="1"/>
          <p:nvPr/>
        </p:nvSpPr>
        <p:spPr>
          <a:xfrm>
            <a:off x="5028402" y="5186931"/>
            <a:ext cx="26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CE29E-337D-4636-AE88-2D9C042831B7}"/>
              </a:ext>
            </a:extLst>
          </p:cNvPr>
          <p:cNvSpPr/>
          <p:nvPr/>
        </p:nvSpPr>
        <p:spPr>
          <a:xfrm>
            <a:off x="5102087" y="6123543"/>
            <a:ext cx="723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https://scikit-learn.org/stable/modules/tree.html#classification-criteria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244DE-3AED-4FCC-AF56-CFB498780EAC}"/>
              </a:ext>
            </a:extLst>
          </p:cNvPr>
          <p:cNvSpPr txBox="1"/>
          <p:nvPr/>
        </p:nvSpPr>
        <p:spPr>
          <a:xfrm>
            <a:off x="8878804" y="6425871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 311-313, Hastie,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/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26DCD-AE31-4071-9CAD-F3688049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3" y="1953718"/>
                <a:ext cx="4242939" cy="103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C6EE13-9D9D-4231-B80D-7328FAD1E16F}"/>
              </a:ext>
            </a:extLst>
          </p:cNvPr>
          <p:cNvSpPr/>
          <p:nvPr/>
        </p:nvSpPr>
        <p:spPr>
          <a:xfrm>
            <a:off x="6866021" y="882316"/>
            <a:ext cx="3737811" cy="166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00E35D-058F-4C95-A8D8-2F3D4B041958}"/>
              </a:ext>
            </a:extLst>
          </p:cNvPr>
          <p:cNvSpPr>
            <a:spLocks noChangeAspect="1"/>
          </p:cNvSpPr>
          <p:nvPr/>
        </p:nvSpPr>
        <p:spPr>
          <a:xfrm>
            <a:off x="8326341" y="128458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154D37-7FE5-463B-8AA1-9AA87456A171}"/>
              </a:ext>
            </a:extLst>
          </p:cNvPr>
          <p:cNvSpPr>
            <a:spLocks noChangeAspect="1"/>
          </p:cNvSpPr>
          <p:nvPr/>
        </p:nvSpPr>
        <p:spPr>
          <a:xfrm>
            <a:off x="9854809" y="932349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2BEC0E-14C6-403A-B129-99E289AAD781}"/>
              </a:ext>
            </a:extLst>
          </p:cNvPr>
          <p:cNvSpPr>
            <a:spLocks noChangeAspect="1"/>
          </p:cNvSpPr>
          <p:nvPr/>
        </p:nvSpPr>
        <p:spPr>
          <a:xfrm>
            <a:off x="7566839" y="19624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F8710-092A-4EE2-BC99-501E2D60BEC6}"/>
              </a:ext>
            </a:extLst>
          </p:cNvPr>
          <p:cNvSpPr>
            <a:spLocks noChangeAspect="1"/>
          </p:cNvSpPr>
          <p:nvPr/>
        </p:nvSpPr>
        <p:spPr>
          <a:xfrm>
            <a:off x="6996052" y="1219886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823825-A860-466E-BE85-807DB3F78FD2}"/>
              </a:ext>
            </a:extLst>
          </p:cNvPr>
          <p:cNvSpPr>
            <a:spLocks noChangeAspect="1"/>
          </p:cNvSpPr>
          <p:nvPr/>
        </p:nvSpPr>
        <p:spPr>
          <a:xfrm>
            <a:off x="8741644" y="1801598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464659-C84F-41C4-B9E1-F803A43DEED7}"/>
              </a:ext>
            </a:extLst>
          </p:cNvPr>
          <p:cNvSpPr>
            <a:spLocks noChangeAspect="1"/>
          </p:cNvSpPr>
          <p:nvPr/>
        </p:nvSpPr>
        <p:spPr>
          <a:xfrm>
            <a:off x="9912626" y="188945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/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6ABAEB-83A4-4BC9-88BC-D26B1D2D0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2" y="516526"/>
                <a:ext cx="1516737" cy="461665"/>
              </a:xfrm>
              <a:prstGeom prst="rect">
                <a:avLst/>
              </a:prstGeom>
              <a:blipFill>
                <a:blip r:embed="rId8"/>
                <a:stretch>
                  <a:fillRect l="-64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F60DEF9-B3BA-45F8-B681-C60A7465E7E2}"/>
              </a:ext>
            </a:extLst>
          </p:cNvPr>
          <p:cNvSpPr>
            <a:spLocks noChangeAspect="1"/>
          </p:cNvSpPr>
          <p:nvPr/>
        </p:nvSpPr>
        <p:spPr>
          <a:xfrm>
            <a:off x="9541618" y="2146603"/>
            <a:ext cx="274320" cy="2743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E0D-C5F1-47CA-B83F-C4582A33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4D2B-CC8D-4549-AA83-776FEA4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345039" cy="4642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22CFC-8A8E-41B9-BC08-43D718F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0" y="2816625"/>
            <a:ext cx="6422740" cy="30745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A07BE1-D059-4C45-AAB6-1D5784714B73}"/>
              </a:ext>
            </a:extLst>
          </p:cNvPr>
          <p:cNvGrpSpPr/>
          <p:nvPr/>
        </p:nvGrpSpPr>
        <p:grpSpPr>
          <a:xfrm>
            <a:off x="4656221" y="212962"/>
            <a:ext cx="7535779" cy="2353880"/>
            <a:chOff x="4656221" y="212962"/>
            <a:chExt cx="7535779" cy="2353880"/>
          </a:xfrm>
        </p:grpSpPr>
        <p:pic>
          <p:nvPicPr>
            <p:cNvPr id="3074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5665EEAF-3114-4751-9BA1-9886D6F479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22"/>
            <a:stretch/>
          </p:blipFill>
          <p:spPr bwMode="auto">
            <a:xfrm>
              <a:off x="7188868" y="212962"/>
              <a:ext cx="5003132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isualization and understanding: Iris Dataset – mc.ai">
              <a:extLst>
                <a:ext uri="{FF2B5EF4-FFF2-40B4-BE49-F238E27FC236}">
                  <a16:creationId xmlns:a16="http://schemas.microsoft.com/office/drawing/2014/main" id="{F429C530-9486-48C0-A5F2-3476E61F91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57"/>
            <a:stretch/>
          </p:blipFill>
          <p:spPr bwMode="auto">
            <a:xfrm>
              <a:off x="4656221" y="212962"/>
              <a:ext cx="2468479" cy="235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63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Train and fine-tune a Decision Tree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Use grid search with cross-validation (with the help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GridSearchCV</a:t>
            </a:r>
            <a:r>
              <a:rPr lang="en-US" dirty="0"/>
              <a:t> class) to find good hyperparameter values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Hint: try various values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max_leaf_nodes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d. Train it on the full training set using these hyperparameters, and measure your model’s performance on the test set. You should get roughly 85% to 87% accuracy.</a:t>
            </a:r>
          </a:p>
        </p:txBody>
      </p:sp>
    </p:spTree>
    <p:extLst>
      <p:ext uri="{BB962C8B-B14F-4D97-AF65-F5344CB8AC3E}">
        <p14:creationId xmlns:p14="http://schemas.microsoft.com/office/powerpoint/2010/main" val="249473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792-D0B7-4F60-990C-D731AC7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469B-4286-4690-BA70-9833D99D4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simple to understand and interpret</a:t>
            </a:r>
          </a:p>
          <a:p>
            <a:r>
              <a:rPr lang="en-US" dirty="0"/>
              <a:t>Have value even with little hard data</a:t>
            </a:r>
          </a:p>
          <a:p>
            <a:r>
              <a:rPr lang="en-US" dirty="0"/>
              <a:t>A decision tree does not require normalization or scaling of data</a:t>
            </a:r>
          </a:p>
          <a:p>
            <a:r>
              <a:rPr lang="en-US" dirty="0"/>
              <a:t>Help determine worst, best and expected values for different 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38EB5-D617-4D03-BA40-59FE0BB47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variance</a:t>
            </a:r>
          </a:p>
          <a:p>
            <a:r>
              <a:rPr lang="en-US" dirty="0"/>
              <a:t>They are often relatively inaccurate</a:t>
            </a:r>
          </a:p>
          <a:p>
            <a:r>
              <a:rPr lang="en-US" dirty="0"/>
              <a:t>Rectangular domains</a:t>
            </a:r>
          </a:p>
        </p:txBody>
      </p:sp>
    </p:spTree>
    <p:extLst>
      <p:ext uri="{BB962C8B-B14F-4D97-AF65-F5344CB8AC3E}">
        <p14:creationId xmlns:p14="http://schemas.microsoft.com/office/powerpoint/2010/main" val="308542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2F6F85-01B3-4AA8-AF48-76B8EF6F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5D5A9FB-7F23-4465-9349-9DF7021F5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A2A702-69DA-45F9-AD6E-96029043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0"/>
            <a:ext cx="7711440" cy="33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2937E-AB86-42F4-AF94-408CC8BF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3D70-6507-477E-98E9-93D540366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74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C0AF37-684B-4D68-94ED-FA01380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Variance of Sample mean: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random variables i.i.d., each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96375-5A70-470A-870D-3EC4B146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831305" cy="1938992"/>
              </a:xfrm>
              <a:prstGeom prst="rect">
                <a:avLst/>
              </a:prstGeom>
              <a:blipFill>
                <a:blip r:embed="rId2"/>
                <a:stretch>
                  <a:fillRect l="-1674" t="-2516" r="-523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91DDB-087E-4794-9C33-E5169355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55560"/>
            <a:ext cx="9332685" cy="3745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6AF5A-8906-4B73-9CC6-EAFF321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Guessing and 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AA394-A4AF-4C88-9239-07E345B7205F}"/>
              </a:ext>
            </a:extLst>
          </p:cNvPr>
          <p:cNvSpPr txBox="1"/>
          <p:nvPr/>
        </p:nvSpPr>
        <p:spPr>
          <a:xfrm>
            <a:off x="5007864" y="143700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learner. An algorithm that performs poorly, i.e., slightly better than random guessing</a:t>
            </a:r>
          </a:p>
        </p:txBody>
      </p:sp>
    </p:spTree>
    <p:extLst>
      <p:ext uri="{BB962C8B-B14F-4D97-AF65-F5344CB8AC3E}">
        <p14:creationId xmlns:p14="http://schemas.microsoft.com/office/powerpoint/2010/main" val="1882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8C0F-AEAB-4088-9EAA-0A6D0A4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(Voting)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FBF8C-DBEF-4600-A371-A62E7AE7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620"/>
            <a:ext cx="4258056" cy="18245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FF462-54F2-421B-931C-D6222EC0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514"/>
            <a:ext cx="5909333" cy="314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DC980-004A-4F13-A1C1-0F4E829D3FFB}"/>
              </a:ext>
            </a:extLst>
          </p:cNvPr>
          <p:cNvSpPr txBox="1"/>
          <p:nvPr/>
        </p:nvSpPr>
        <p:spPr>
          <a:xfrm>
            <a:off x="0" y="2888849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Hard</a:t>
            </a:r>
            <a:r>
              <a:rPr lang="en-US" sz="2400" dirty="0"/>
              <a:t> (majority) voting, i.e., the mode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3EF8F-2661-4320-8C2F-B8B5107E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93722"/>
              </p:ext>
            </p:extLst>
          </p:nvPr>
        </p:nvGraphicFramePr>
        <p:xfrm>
          <a:off x="6720696" y="3616440"/>
          <a:ext cx="5471304" cy="297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48">
                  <a:extLst>
                    <a:ext uri="{9D8B030D-6E8A-4147-A177-3AD203B41FA5}">
                      <a16:colId xmlns:a16="http://schemas.microsoft.com/office/drawing/2014/main" val="3553216081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1643477254"/>
                    </a:ext>
                  </a:extLst>
                </a:gridCol>
                <a:gridCol w="1073780">
                  <a:extLst>
                    <a:ext uri="{9D8B030D-6E8A-4147-A177-3AD203B41FA5}">
                      <a16:colId xmlns:a16="http://schemas.microsoft.com/office/drawing/2014/main" val="1166920106"/>
                    </a:ext>
                  </a:extLst>
                </a:gridCol>
              </a:tblGrid>
              <a:tr h="44082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00783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236272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55078"/>
                  </a:ext>
                </a:extLst>
              </a:tr>
              <a:tr h="440823">
                <a:tc>
                  <a:txBody>
                    <a:bodyPr/>
                    <a:lstStyle/>
                    <a:p>
                      <a:r>
                        <a:rPr lang="en-US" sz="2400" dirty="0"/>
                        <a:t>Classifier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2583"/>
                  </a:ext>
                </a:extLst>
              </a:tr>
              <a:tr h="1146141">
                <a:tc>
                  <a:txBody>
                    <a:bodyPr/>
                    <a:lstStyle/>
                    <a:p>
                      <a:r>
                        <a:rPr lang="en-US" sz="24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(99 + 49 + 49) / 3</a:t>
                      </a:r>
                    </a:p>
                    <a:p>
                      <a:pPr algn="ctr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=65.7%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E7BD2E-673F-4A19-8FD8-B4C39565C5E5}"/>
              </a:ext>
            </a:extLst>
          </p:cNvPr>
          <p:cNvSpPr/>
          <p:nvPr/>
        </p:nvSpPr>
        <p:spPr>
          <a:xfrm>
            <a:off x="7120868" y="2888849"/>
            <a:ext cx="4670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Soft</a:t>
            </a:r>
            <a:r>
              <a:rPr lang="en-US" sz="2400" dirty="0"/>
              <a:t> voting (argmax of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74815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6889-D7EF-4F3F-82FB-7D2497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agg</a:t>
            </a:r>
            <a:r>
              <a:rPr lang="en-US" dirty="0"/>
              <a:t>ing (</a:t>
            </a:r>
            <a:r>
              <a:rPr lang="en-US" dirty="0">
                <a:solidFill>
                  <a:srgbClr val="0070C0"/>
                </a:solidFill>
              </a:rPr>
              <a:t>Bootstrap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Aggregation</a:t>
            </a:r>
            <a:r>
              <a:rPr lang="en-US" dirty="0"/>
              <a:t>. Parallel-wise model fitting)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859A-AE92-4C99-A868-747C38F41D72}"/>
              </a:ext>
            </a:extLst>
          </p:cNvPr>
          <p:cNvSpPr txBox="1"/>
          <p:nvPr/>
        </p:nvSpPr>
        <p:spPr>
          <a:xfrm>
            <a:off x="838200" y="2139049"/>
            <a:ext cx="722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Bootstraping</a:t>
            </a:r>
            <a:r>
              <a:rPr lang="en-US" sz="2400" dirty="0"/>
              <a:t>. Sampling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instances</a:t>
            </a:r>
            <a:r>
              <a:rPr lang="en-US" sz="2400" dirty="0"/>
              <a:t> with replacement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C406-0D08-49D4-8BB8-2EE378C957BA}"/>
              </a:ext>
            </a:extLst>
          </p:cNvPr>
          <p:cNvSpPr/>
          <p:nvPr/>
        </p:nvSpPr>
        <p:spPr>
          <a:xfrm>
            <a:off x="2354179" y="5816353"/>
            <a:ext cx="8999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https://scikit-learn.org/stable/modules/generated/sklearn.ensemble.BaggingClassifier.html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7E6BD-54B2-4CF4-8221-2C679B3FAC5E}"/>
              </a:ext>
            </a:extLst>
          </p:cNvPr>
          <p:cNvSpPr/>
          <p:nvPr/>
        </p:nvSpPr>
        <p:spPr>
          <a:xfrm>
            <a:off x="2290010" y="6212577"/>
            <a:ext cx="875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https://scikit-learn.org/stable/modules/generated/sklearn.ensemble.BaggingRegressor.html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37AE-DC63-488D-BFE7-79F89C38C76A}"/>
              </a:ext>
            </a:extLst>
          </p:cNvPr>
          <p:cNvSpPr txBox="1"/>
          <p:nvPr/>
        </p:nvSpPr>
        <p:spPr>
          <a:xfrm>
            <a:off x="838200" y="2754130"/>
            <a:ext cx="395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 Of Bag Error (</a:t>
            </a:r>
            <a:r>
              <a:rPr lang="en-US" sz="2400" dirty="0" err="1"/>
              <a:t>oob</a:t>
            </a:r>
            <a:r>
              <a:rPr lang="en-US" sz="2400" dirty="0"/>
              <a:t> 63+37).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EBD104-AD35-4CF6-94C5-5D532B08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06978"/>
              </p:ext>
            </p:extLst>
          </p:nvPr>
        </p:nvGraphicFramePr>
        <p:xfrm>
          <a:off x="1709819" y="3242687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5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A832FC-B20D-4659-A00A-160CD6DA7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08" y="1226900"/>
            <a:ext cx="9270492" cy="56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5D21-C953-48AF-98BD-D8B3F9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/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dirty="0"/>
                  <a:t> </a:t>
                </a:r>
              </a:p>
              <a:p>
                <a:endParaRPr lang="en-US" sz="24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F3676-B8E8-4604-9F94-9E90877C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717168"/>
                <a:ext cx="7589520" cy="2375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92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18A2-EAA4-49F7-9415-4A5F0C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00911-C2BF-4286-84A3-1DF65E3DABEA}"/>
              </a:ext>
            </a:extLst>
          </p:cNvPr>
          <p:cNvSpPr txBox="1"/>
          <p:nvPr/>
        </p:nvSpPr>
        <p:spPr>
          <a:xfrm>
            <a:off x="1243584" y="2139696"/>
            <a:ext cx="5138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Decision Trees, each grown by sampling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584144-4F51-4D16-A3AC-3456346C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54607"/>
              </p:ext>
            </p:extLst>
          </p:nvPr>
        </p:nvGraphicFramePr>
        <p:xfrm>
          <a:off x="1243584" y="3465421"/>
          <a:ext cx="81280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754602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4152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7285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2108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8475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900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2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3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3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EDE757-E179-4473-8D5C-00FA017E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504" y="6155"/>
            <a:ext cx="67744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4"/>
              </a:rPr>
              <a:t>Video_Trevor</a:t>
            </a:r>
            <a:r>
              <a:rPr lang="en-US" dirty="0">
                <a:hlinkClick r:id="rId4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Aurelien</a:t>
            </a:r>
            <a:r>
              <a:rPr lang="en-US" dirty="0"/>
              <a:t>, 2019. Page 207</a:t>
            </a:r>
          </a:p>
        </p:txBody>
      </p:sp>
    </p:spTree>
    <p:extLst>
      <p:ext uri="{BB962C8B-B14F-4D97-AF65-F5344CB8AC3E}">
        <p14:creationId xmlns:p14="http://schemas.microsoft.com/office/powerpoint/2010/main" val="3913938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D444-825F-4212-B2D0-AE903E9B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1E77D-DBDB-4B0A-B42E-1572EAC2C551}"/>
              </a:ext>
            </a:extLst>
          </p:cNvPr>
          <p:cNvSpPr txBox="1"/>
          <p:nvPr/>
        </p:nvSpPr>
        <p:spPr>
          <a:xfrm>
            <a:off x="621063" y="1224591"/>
            <a:ext cx="179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F6EF8-D088-41FD-9DAF-00041D3EBE0C}"/>
              </a:ext>
            </a:extLst>
          </p:cNvPr>
          <p:cNvSpPr/>
          <p:nvPr/>
        </p:nvSpPr>
        <p:spPr>
          <a:xfrm>
            <a:off x="0" y="6308209"/>
            <a:ext cx="56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hlinkClick r:id="rId3"/>
              </a:rPr>
              <a:t>Video_Trevor</a:t>
            </a:r>
            <a:r>
              <a:rPr lang="en-US" dirty="0">
                <a:hlinkClick r:id="rId3"/>
              </a:rPr>
              <a:t> Hastie - Gradient Boosting Machine Learning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D097C-A790-49E4-9CC4-2A38A80B1687}"/>
              </a:ext>
            </a:extLst>
          </p:cNvPr>
          <p:cNvSpPr txBox="1"/>
          <p:nvPr/>
        </p:nvSpPr>
        <p:spPr>
          <a:xfrm>
            <a:off x="128016" y="5724144"/>
            <a:ext cx="2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Bishop, 2007.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DBA-C8B2-4B64-A498-0B96D18C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58" y="932689"/>
            <a:ext cx="7637642" cy="52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61" y="205911"/>
            <a:ext cx="8014699" cy="305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94E099-78A3-40AF-A58F-4052E5EFE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2"/>
          <a:stretch/>
        </p:blipFill>
        <p:spPr bwMode="auto">
          <a:xfrm>
            <a:off x="1855248" y="3202634"/>
            <a:ext cx="8054512" cy="29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09DB6-A127-4E06-922D-B521878C4976}"/>
              </a:ext>
            </a:extLst>
          </p:cNvPr>
          <p:cNvSpPr txBox="1"/>
          <p:nvPr/>
        </p:nvSpPr>
        <p:spPr>
          <a:xfrm>
            <a:off x="10403304" y="3947372"/>
            <a:ext cx="1419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08331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3CACBE3-F986-413E-B873-32F603E24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51615"/>
            <a:ext cx="6464792" cy="14735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B6-D355-476A-A525-9E22944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068CCA6F-9EBD-4007-9B22-C593CA47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61" y="1363579"/>
            <a:ext cx="8304404" cy="53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0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505-71D5-4F9C-8DC4-E95B42B4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Accuracy assessment (Confusion Matrix, Precision and Recall)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670BF-381E-4638-B7EA-5FCDAC2E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" y="1433897"/>
            <a:ext cx="8254675" cy="391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/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400" dirty="0">
                    <a:solidFill>
                      <a:schemeClr val="tx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3762F-74B9-4D4C-AB63-2EED71113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58" y="1690688"/>
                <a:ext cx="3255264" cy="75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/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FA94F-266F-4F08-A200-580BF303F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53" y="3785284"/>
                <a:ext cx="3012114" cy="616707"/>
              </a:xfrm>
              <a:prstGeom prst="rect">
                <a:avLst/>
              </a:prstGeom>
              <a:blipFill>
                <a:blip r:embed="rId5"/>
                <a:stretch>
                  <a:fillRect l="-2605" b="-660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/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24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C53301-C4D9-4596-A1D3-891A867D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84" y="5357991"/>
                <a:ext cx="3012115" cy="780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04C885-3F9E-4A3C-BD76-C6E0F71A72CB}"/>
              </a:ext>
            </a:extLst>
          </p:cNvPr>
          <p:cNvSpPr/>
          <p:nvPr/>
        </p:nvSpPr>
        <p:spPr>
          <a:xfrm>
            <a:off x="4882896" y="1433897"/>
            <a:ext cx="1865376" cy="313810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5615E-E19C-4C22-9871-6B6A85CE02C9}"/>
              </a:ext>
            </a:extLst>
          </p:cNvPr>
          <p:cNvSpPr/>
          <p:nvPr/>
        </p:nvSpPr>
        <p:spPr>
          <a:xfrm>
            <a:off x="1509486" y="3635664"/>
            <a:ext cx="5238786" cy="878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15F46-768D-44E7-AEEF-205E3C78E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78" y="5527160"/>
            <a:ext cx="7097917" cy="12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584A-1B00-43DD-9517-BE94E887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 All digits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5A7E0-3BCF-423B-8D23-BC0AC510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1438056"/>
            <a:ext cx="5113832" cy="52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A162-6BB5-4125-8B2B-8502870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6DAD3-8FB8-45ED-AC10-45F03F6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Train and fine-tune a SVM, Random Forest, ANN, Extra-Trees, AdaBoost for the </a:t>
            </a:r>
            <a:r>
              <a:rPr lang="en-US" dirty="0">
                <a:hlinkClick r:id="rId2"/>
              </a:rPr>
              <a:t>moons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a. Generate a moons dataset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make_moons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=10000, noise=0.4)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Split it into a training set and a test set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en-US" dirty="0"/>
              <a:t>c. Measure your model’s performance on the test set. </a:t>
            </a:r>
          </a:p>
        </p:txBody>
      </p:sp>
    </p:spTree>
    <p:extLst>
      <p:ext uri="{BB962C8B-B14F-4D97-AF65-F5344CB8AC3E}">
        <p14:creationId xmlns:p14="http://schemas.microsoft.com/office/powerpoint/2010/main" val="3794871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0EA-A225-4908-8845-B1CE4DCC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1528-76BC-4FC8-A718-E2DA0270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78" y="359875"/>
            <a:ext cx="4816444" cy="61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Pubs - Normal Distribution In Class Exercise Key">
            <a:extLst>
              <a:ext uri="{FF2B5EF4-FFF2-40B4-BE49-F238E27FC236}">
                <a16:creationId xmlns:a16="http://schemas.microsoft.com/office/drawing/2014/main" id="{034E8CCA-DF9A-4D49-B7D2-60FC9CF09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2151133" y="97067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192CA46-9199-4333-B5E4-0DEF59A6823A}"/>
              </a:ext>
            </a:extLst>
          </p:cNvPr>
          <p:cNvSpPr>
            <a:spLocks noChangeAspect="1"/>
          </p:cNvSpPr>
          <p:nvPr/>
        </p:nvSpPr>
        <p:spPr>
          <a:xfrm>
            <a:off x="4225053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5003E0-DD04-4013-B1D8-4E56784495A8}"/>
              </a:ext>
            </a:extLst>
          </p:cNvPr>
          <p:cNvSpPr>
            <a:spLocks noChangeAspect="1"/>
          </p:cNvSpPr>
          <p:nvPr/>
        </p:nvSpPr>
        <p:spPr>
          <a:xfrm>
            <a:off x="261957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8D886-9BDD-46F3-94BA-EE64261029C3}"/>
              </a:ext>
            </a:extLst>
          </p:cNvPr>
          <p:cNvSpPr>
            <a:spLocks noChangeAspect="1"/>
          </p:cNvSpPr>
          <p:nvPr/>
        </p:nvSpPr>
        <p:spPr>
          <a:xfrm>
            <a:off x="3582152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F5F9DB-63E2-4732-8E32-B2D3ACC7E514}"/>
              </a:ext>
            </a:extLst>
          </p:cNvPr>
          <p:cNvSpPr>
            <a:spLocks noChangeAspect="1"/>
          </p:cNvSpPr>
          <p:nvPr/>
        </p:nvSpPr>
        <p:spPr>
          <a:xfrm>
            <a:off x="4867954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DECA35-9BB5-4B6F-BD5E-8D983EDD0278}"/>
              </a:ext>
            </a:extLst>
          </p:cNvPr>
          <p:cNvSpPr>
            <a:spLocks noChangeAspect="1"/>
          </p:cNvSpPr>
          <p:nvPr/>
        </p:nvSpPr>
        <p:spPr>
          <a:xfrm>
            <a:off x="5830528" y="3154680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/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CB13-8BF6-40AC-B20C-2C5C6437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778" y="1688123"/>
                <a:ext cx="3021089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1C4848-65CD-4BA6-BFB4-32B3DDCDB3E8}"/>
              </a:ext>
            </a:extLst>
          </p:cNvPr>
          <p:cNvCxnSpPr/>
          <p:nvPr/>
        </p:nvCxnSpPr>
        <p:spPr>
          <a:xfrm flipV="1">
            <a:off x="4362004" y="861646"/>
            <a:ext cx="0" cy="2430194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4C04D2-2EC4-499E-93DE-3F2AE3C2596B}"/>
              </a:ext>
            </a:extLst>
          </p:cNvPr>
          <p:cNvCxnSpPr>
            <a:cxnSpLocks/>
          </p:cNvCxnSpPr>
          <p:nvPr/>
        </p:nvCxnSpPr>
        <p:spPr>
          <a:xfrm flipV="1">
            <a:off x="5486400" y="3291840"/>
            <a:ext cx="0" cy="304269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1C03B2-4B26-4C36-B548-66F786BF8363}"/>
              </a:ext>
            </a:extLst>
          </p:cNvPr>
          <p:cNvGrpSpPr/>
          <p:nvPr/>
        </p:nvGrpSpPr>
        <p:grpSpPr>
          <a:xfrm>
            <a:off x="2756742" y="5630594"/>
            <a:ext cx="2729654" cy="365760"/>
            <a:chOff x="702365" y="4913098"/>
            <a:chExt cx="1484244" cy="36576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64492-561B-4BCF-ACC7-D4D924419E0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8799A0-108F-49B4-B820-2628BD16CFDB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BB0E6-887F-4D9E-99D1-90DD76427E1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F15E39-DFDF-40B2-8A8A-06AF4E95698F}"/>
              </a:ext>
            </a:extLst>
          </p:cNvPr>
          <p:cNvGrpSpPr/>
          <p:nvPr/>
        </p:nvGrpSpPr>
        <p:grpSpPr>
          <a:xfrm>
            <a:off x="3763621" y="5264834"/>
            <a:ext cx="1722775" cy="365760"/>
            <a:chOff x="702365" y="4913098"/>
            <a:chExt cx="1484244" cy="36576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64DF92-7646-4DF9-80FD-57D16E93278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44B99-7B2D-45FF-805A-E6F7E32577D6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1E883F-65DE-4BD0-883B-5AA1A757138A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0231A3-48C9-4B8F-8F2B-D079B64A12C3}"/>
              </a:ext>
            </a:extLst>
          </p:cNvPr>
          <p:cNvGrpSpPr/>
          <p:nvPr/>
        </p:nvGrpSpPr>
        <p:grpSpPr>
          <a:xfrm>
            <a:off x="4335508" y="4795336"/>
            <a:ext cx="1150888" cy="365760"/>
            <a:chOff x="702365" y="4913098"/>
            <a:chExt cx="1484244" cy="36576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2FB6CA-A32C-413B-BD9A-0020FFB57B2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D82F49-0580-4411-BA7E-ACAC9D73094A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78997-F0A0-41B5-8219-9DBB5820307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E1C67-3D88-4909-A6DE-659C6211EBF0}"/>
              </a:ext>
            </a:extLst>
          </p:cNvPr>
          <p:cNvGrpSpPr/>
          <p:nvPr/>
        </p:nvGrpSpPr>
        <p:grpSpPr>
          <a:xfrm>
            <a:off x="4943069" y="4416403"/>
            <a:ext cx="543327" cy="365760"/>
            <a:chOff x="702365" y="4913098"/>
            <a:chExt cx="1484244" cy="3657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1A8C16-81C4-47C1-968F-1F4F7CC00871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392BE0-69EE-43C6-AE41-CF5D845F7225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D2B058-5A93-4BCA-A393-2CC2173A0E5C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B393FA-CD31-4432-9CD8-1EE41A8E15B2}"/>
              </a:ext>
            </a:extLst>
          </p:cNvPr>
          <p:cNvGrpSpPr/>
          <p:nvPr/>
        </p:nvGrpSpPr>
        <p:grpSpPr>
          <a:xfrm>
            <a:off x="4388087" y="2782334"/>
            <a:ext cx="543327" cy="365760"/>
            <a:chOff x="702365" y="4913098"/>
            <a:chExt cx="1484244" cy="36576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6E4525-9EFE-4D16-BBC9-47B503EA3DD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0B2D52-BB52-4DAA-8545-A0DF50C2C0E7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4585B8-E13C-4009-AC3E-2B53D9E758E3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AF74A-97C0-4586-82B3-75C650986357}"/>
              </a:ext>
            </a:extLst>
          </p:cNvPr>
          <p:cNvGrpSpPr/>
          <p:nvPr/>
        </p:nvGrpSpPr>
        <p:grpSpPr>
          <a:xfrm>
            <a:off x="3750201" y="2782334"/>
            <a:ext cx="543327" cy="365760"/>
            <a:chOff x="702365" y="4913098"/>
            <a:chExt cx="1484244" cy="36576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32DE0-388E-4394-89D4-32F1CC2DA56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E50BFA-1FD0-4547-AB07-EDAE95E60E4C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3EC9D0-337B-43DD-9EFD-8FE882DEBECD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DBE16C-67B6-44BB-A684-88F0AFE054C5}"/>
              </a:ext>
            </a:extLst>
          </p:cNvPr>
          <p:cNvGrpSpPr/>
          <p:nvPr/>
        </p:nvGrpSpPr>
        <p:grpSpPr>
          <a:xfrm>
            <a:off x="2568423" y="3476413"/>
            <a:ext cx="1819663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CB4546-B695-4F03-89BA-331372518085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E8E447-5CC6-456E-A74B-DC1AF27B29EE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57ACC1-663A-420F-B13B-BB5B25DE12BE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8CABA707-8BC0-4D19-8785-1CED6B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/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produce the lowest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D24446-3C1D-4AC3-8759-9917EDC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662" y="3659293"/>
                <a:ext cx="3721766" cy="830997"/>
              </a:xfrm>
              <a:prstGeom prst="rect">
                <a:avLst/>
              </a:prstGeom>
              <a:blipFill>
                <a:blip r:embed="rId4"/>
                <a:stretch>
                  <a:fillRect l="-262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BFDB-BD76-43BB-956F-7E97652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7EAFD-1221-4192-8536-F27B7931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" y="1701001"/>
            <a:ext cx="5773887" cy="5096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/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=5.11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93942-831F-4936-872B-A603C48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7" y="2596531"/>
                <a:ext cx="1074821" cy="822469"/>
              </a:xfrm>
              <a:prstGeom prst="rect">
                <a:avLst/>
              </a:prstGeom>
              <a:blipFill>
                <a:blip r:embed="rId3"/>
                <a:stretch>
                  <a:fillRect l="-1130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/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solidFill>
                <a:srgbClr val="FFC000">
                  <a:alpha val="4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8BFC04-71EB-448C-93C4-F9F2BE74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12" y="5812504"/>
                <a:ext cx="172516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/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=6.74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A43A7-BB90-49CE-8048-4445343A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11" y="2036129"/>
                <a:ext cx="2755274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FFC8440-1BBB-47C4-A5CC-ACBF03C6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824" y="2355441"/>
            <a:ext cx="4309450" cy="4137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/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5A5943-6309-4D1C-8D6F-803B5ECD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44" y="1470168"/>
                <a:ext cx="23421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/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CE34C-FF17-44DB-AB9F-37D2AF4F5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2059654"/>
                <a:ext cx="3497179" cy="1073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/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2BD27-5924-4699-8819-B5018307D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65" y="3070844"/>
                <a:ext cx="4309450" cy="10342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11F6A1-4AEB-4CFD-BA3E-05167C0374DE}"/>
              </a:ext>
            </a:extLst>
          </p:cNvPr>
          <p:cNvSpPr txBox="1"/>
          <p:nvPr/>
        </p:nvSpPr>
        <p:spPr>
          <a:xfrm>
            <a:off x="10024549" y="2152352"/>
            <a:ext cx="159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Root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E714A-0B62-4958-A9E1-94E22BDB116F}"/>
              </a:ext>
            </a:extLst>
          </p:cNvPr>
          <p:cNvSpPr txBox="1"/>
          <p:nvPr/>
        </p:nvSpPr>
        <p:spPr>
          <a:xfrm>
            <a:off x="7760376" y="5896569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1898A-B2EC-4C5C-B8D3-0960501AC6B0}"/>
              </a:ext>
            </a:extLst>
          </p:cNvPr>
          <p:cNvSpPr txBox="1"/>
          <p:nvPr/>
        </p:nvSpPr>
        <p:spPr>
          <a:xfrm>
            <a:off x="9532444" y="6397230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333F8-4612-4A41-9087-CDE834E56388}"/>
              </a:ext>
            </a:extLst>
          </p:cNvPr>
          <p:cNvSpPr txBox="1"/>
          <p:nvPr/>
        </p:nvSpPr>
        <p:spPr>
          <a:xfrm>
            <a:off x="11353800" y="6445053"/>
            <a:ext cx="851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Leaf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C949F-8089-483C-A4A0-2A517A1D7372}"/>
              </a:ext>
            </a:extLst>
          </p:cNvPr>
          <p:cNvSpPr txBox="1"/>
          <p:nvPr/>
        </p:nvSpPr>
        <p:spPr>
          <a:xfrm>
            <a:off x="9909331" y="4676432"/>
            <a:ext cx="199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Internal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D7C04E-E8BF-4101-9229-BA8C2EC224D2}"/>
              </a:ext>
            </a:extLst>
          </p:cNvPr>
          <p:cNvSpPr txBox="1"/>
          <p:nvPr/>
        </p:nvSpPr>
        <p:spPr>
          <a:xfrm>
            <a:off x="7869824" y="5138098"/>
            <a:ext cx="731520" cy="731520"/>
          </a:xfrm>
          <a:prstGeom prst="rect">
            <a:avLst/>
          </a:prstGeom>
          <a:solidFill>
            <a:srgbClr val="0070C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DA45C-8F60-4E8A-97AC-B89A9B3C7168}"/>
              </a:ext>
            </a:extLst>
          </p:cNvPr>
          <p:cNvSpPr txBox="1"/>
          <p:nvPr/>
        </p:nvSpPr>
        <p:spPr>
          <a:xfrm>
            <a:off x="9592385" y="5801756"/>
            <a:ext cx="731520" cy="73152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5B6E2-E99B-4A9B-9B44-8783BE546AFA}"/>
              </a:ext>
            </a:extLst>
          </p:cNvPr>
          <p:cNvSpPr txBox="1"/>
          <p:nvPr/>
        </p:nvSpPr>
        <p:spPr>
          <a:xfrm>
            <a:off x="11365478" y="5790037"/>
            <a:ext cx="731520" cy="73152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0C2A6-56B1-4D06-822D-1C7C395142CE}"/>
              </a:ext>
            </a:extLst>
          </p:cNvPr>
          <p:cNvSpPr/>
          <p:nvPr/>
        </p:nvSpPr>
        <p:spPr>
          <a:xfrm>
            <a:off x="1280420" y="2016251"/>
            <a:ext cx="3931920" cy="2240280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B01058-2336-442E-9A0F-3404B3AB2EB7}"/>
              </a:ext>
            </a:extLst>
          </p:cNvPr>
          <p:cNvSpPr/>
          <p:nvPr/>
        </p:nvSpPr>
        <p:spPr>
          <a:xfrm>
            <a:off x="1280420" y="4230689"/>
            <a:ext cx="3931920" cy="219456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336DA-EA61-4F79-A76C-A4F187916D5D}"/>
              </a:ext>
            </a:extLst>
          </p:cNvPr>
          <p:cNvSpPr/>
          <p:nvPr/>
        </p:nvSpPr>
        <p:spPr>
          <a:xfrm>
            <a:off x="422390" y="2011346"/>
            <a:ext cx="868680" cy="4389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e Decision Trees Robust to Outliers - Data Science Stack Exchange">
            <a:extLst>
              <a:ext uri="{FF2B5EF4-FFF2-40B4-BE49-F238E27FC236}">
                <a16:creationId xmlns:a16="http://schemas.microsoft.com/office/drawing/2014/main" id="{2B162420-B425-418F-9451-EAC2B5A3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51" y="2360425"/>
            <a:ext cx="7052898" cy="30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RPubs - Normal Distribution In Class Exercise Key">
            <a:extLst>
              <a:ext uri="{FF2B5EF4-FFF2-40B4-BE49-F238E27FC236}">
                <a16:creationId xmlns:a16="http://schemas.microsoft.com/office/drawing/2014/main" id="{8EFDF9C7-93DF-4557-94A1-E8B356E6C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6126785" y="1426781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Pubs - Normal Distribution In Class Exercise Key">
            <a:extLst>
              <a:ext uri="{FF2B5EF4-FFF2-40B4-BE49-F238E27FC236}">
                <a16:creationId xmlns:a16="http://schemas.microsoft.com/office/drawing/2014/main" id="{32739BDD-1D77-4442-B566-EB25E64088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t="10811" r="7361" b="21693"/>
          <a:stretch/>
        </p:blipFill>
        <p:spPr bwMode="auto">
          <a:xfrm>
            <a:off x="1554785" y="1399632"/>
            <a:ext cx="4422161" cy="232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EFB564-92A0-4BFB-8026-F13BB9A06AA7}"/>
              </a:ext>
            </a:extLst>
          </p:cNvPr>
          <p:cNvCxnSpPr/>
          <p:nvPr/>
        </p:nvCxnSpPr>
        <p:spPr>
          <a:xfrm flipV="1">
            <a:off x="4595650" y="1165922"/>
            <a:ext cx="0" cy="24301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EAFA23-6EE9-467D-A794-73F59E877F66}"/>
              </a:ext>
            </a:extLst>
          </p:cNvPr>
          <p:cNvCxnSpPr/>
          <p:nvPr/>
        </p:nvCxnSpPr>
        <p:spPr>
          <a:xfrm flipV="1">
            <a:off x="3301830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/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2BDD-DC78-4FC7-8BAB-3A6B5DC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95" y="724353"/>
                <a:ext cx="543339" cy="493405"/>
              </a:xfrm>
              <a:prstGeom prst="rect">
                <a:avLst/>
              </a:prstGeom>
              <a:blipFill>
                <a:blip r:embed="rId4"/>
                <a:stretch>
                  <a:fillRect l="-3371" r="-2247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/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D7305-DDB8-4A8B-AC4B-5BCD5436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9" y="919945"/>
                <a:ext cx="54333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/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E082B-EE2D-4CD9-9F77-052EB4FD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18" y="999810"/>
                <a:ext cx="54333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50D99-E6D2-439A-8BD5-DEB2A8AFCA6D}"/>
              </a:ext>
            </a:extLst>
          </p:cNvPr>
          <p:cNvCxnSpPr/>
          <p:nvPr/>
        </p:nvCxnSpPr>
        <p:spPr>
          <a:xfrm flipV="1">
            <a:off x="7716025" y="1267807"/>
            <a:ext cx="0" cy="243019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E3B63D1-8369-4756-BEB7-E0D6A0D902D3}"/>
              </a:ext>
            </a:extLst>
          </p:cNvPr>
          <p:cNvSpPr>
            <a:spLocks noChangeAspect="1"/>
          </p:cNvSpPr>
          <p:nvPr/>
        </p:nvSpPr>
        <p:spPr>
          <a:xfrm>
            <a:off x="3703625" y="3561896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7D169D-6242-42CA-BCBB-F8588C2E94B3}"/>
              </a:ext>
            </a:extLst>
          </p:cNvPr>
          <p:cNvSpPr>
            <a:spLocks noChangeAspect="1"/>
          </p:cNvSpPr>
          <p:nvPr/>
        </p:nvSpPr>
        <p:spPr>
          <a:xfrm>
            <a:off x="8282249" y="3560841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2258B8-DC21-48A8-AC58-3C974CC9EF2A}"/>
              </a:ext>
            </a:extLst>
          </p:cNvPr>
          <p:cNvCxnSpPr>
            <a:cxnSpLocks/>
          </p:cNvCxnSpPr>
          <p:nvPr/>
        </p:nvCxnSpPr>
        <p:spPr>
          <a:xfrm flipV="1">
            <a:off x="3840785" y="3835161"/>
            <a:ext cx="0" cy="14587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71E6E-F3F9-428F-B273-427C92B3888A}"/>
              </a:ext>
            </a:extLst>
          </p:cNvPr>
          <p:cNvCxnSpPr>
            <a:cxnSpLocks/>
          </p:cNvCxnSpPr>
          <p:nvPr/>
        </p:nvCxnSpPr>
        <p:spPr>
          <a:xfrm flipV="1">
            <a:off x="8442547" y="3698001"/>
            <a:ext cx="0" cy="14033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D0972-36D0-4AEC-BCC3-37BF9DE2A72F}"/>
              </a:ext>
            </a:extLst>
          </p:cNvPr>
          <p:cNvCxnSpPr>
            <a:cxnSpLocks/>
          </p:cNvCxnSpPr>
          <p:nvPr/>
        </p:nvCxnSpPr>
        <p:spPr>
          <a:xfrm flipV="1">
            <a:off x="6033726" y="3720801"/>
            <a:ext cx="0" cy="1380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9AA6C-D9D4-46CB-820A-0116B897D05F}"/>
              </a:ext>
            </a:extLst>
          </p:cNvPr>
          <p:cNvGrpSpPr/>
          <p:nvPr/>
        </p:nvGrpSpPr>
        <p:grpSpPr>
          <a:xfrm>
            <a:off x="7716024" y="3154975"/>
            <a:ext cx="726511" cy="365760"/>
            <a:chOff x="702365" y="4913098"/>
            <a:chExt cx="1484244" cy="3657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E2F0AE-E802-42F4-AB15-949B2820F547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A0D2FC-D7BF-4A58-88EE-5A1531188C3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5DA70-EAFA-4C93-822A-522A85A6AEA7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56EC29F-17BD-4A1F-B50A-D37B7ACF636F}"/>
              </a:ext>
            </a:extLst>
          </p:cNvPr>
          <p:cNvSpPr txBox="1"/>
          <p:nvPr/>
        </p:nvSpPr>
        <p:spPr>
          <a:xfrm>
            <a:off x="369889" y="4892366"/>
            <a:ext cx="6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3D6916-D9E7-437C-A9BD-C8FF8C1CC878}"/>
              </a:ext>
            </a:extLst>
          </p:cNvPr>
          <p:cNvSpPr>
            <a:spLocks noChangeAspect="1"/>
          </p:cNvSpPr>
          <p:nvPr/>
        </p:nvSpPr>
        <p:spPr>
          <a:xfrm>
            <a:off x="1826455" y="3560841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A60095-B035-42E6-9627-A77CBD426F15}"/>
              </a:ext>
            </a:extLst>
          </p:cNvPr>
          <p:cNvGrpSpPr/>
          <p:nvPr/>
        </p:nvGrpSpPr>
        <p:grpSpPr>
          <a:xfrm>
            <a:off x="1945267" y="3279564"/>
            <a:ext cx="1348598" cy="365760"/>
            <a:chOff x="702365" y="4913098"/>
            <a:chExt cx="1484244" cy="365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478FF3-7C72-4D4C-934C-B4AE788197BC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2BA480-BF39-44D6-8B15-9BEFD6D8AEF8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AE663C-9061-4099-9657-61E9C902EE6B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28ED8B-28FC-4CF7-9ECF-BF2855F14376}"/>
              </a:ext>
            </a:extLst>
          </p:cNvPr>
          <p:cNvGrpSpPr/>
          <p:nvPr/>
        </p:nvGrpSpPr>
        <p:grpSpPr>
          <a:xfrm>
            <a:off x="1962075" y="4002078"/>
            <a:ext cx="1878705" cy="365760"/>
            <a:chOff x="702365" y="4913098"/>
            <a:chExt cx="1484244" cy="3657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45440C-84F7-4CF9-B301-6D2392263A56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81EABC-166F-4944-ACE0-D939110CAE11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1F1762-1EA3-4814-A019-5036066F9B28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EF4292A4-712B-4B74-8B96-42CC2E80FE28}"/>
              </a:ext>
            </a:extLst>
          </p:cNvPr>
          <p:cNvSpPr>
            <a:spLocks noChangeAspect="1"/>
          </p:cNvSpPr>
          <p:nvPr/>
        </p:nvSpPr>
        <p:spPr>
          <a:xfrm>
            <a:off x="3689300" y="2734403"/>
            <a:ext cx="274320" cy="2743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9D77C1-DED3-4E7D-8F50-9545A7EC223C}"/>
              </a:ext>
            </a:extLst>
          </p:cNvPr>
          <p:cNvGrpSpPr/>
          <p:nvPr/>
        </p:nvGrpSpPr>
        <p:grpSpPr>
          <a:xfrm>
            <a:off x="3307117" y="3413148"/>
            <a:ext cx="566224" cy="365760"/>
            <a:chOff x="702365" y="4913098"/>
            <a:chExt cx="1484244" cy="36576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9C48DF-58B8-4552-923D-7966E08C9F48}"/>
                </a:ext>
              </a:extLst>
            </p:cNvPr>
            <p:cNvCxnSpPr/>
            <p:nvPr/>
          </p:nvCxnSpPr>
          <p:spPr>
            <a:xfrm>
              <a:off x="702365" y="5095978"/>
              <a:ext cx="1484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51803C-6009-4382-B64D-656075C1F0A0}"/>
                </a:ext>
              </a:extLst>
            </p:cNvPr>
            <p:cNvCxnSpPr/>
            <p:nvPr/>
          </p:nvCxnSpPr>
          <p:spPr>
            <a:xfrm>
              <a:off x="702365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998B2E-1669-404E-B77C-7391A63647E6}"/>
                </a:ext>
              </a:extLst>
            </p:cNvPr>
            <p:cNvCxnSpPr/>
            <p:nvPr/>
          </p:nvCxnSpPr>
          <p:spPr>
            <a:xfrm>
              <a:off x="2186609" y="4913098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/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34E7AE-041E-41AD-9B03-3B1E429F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591" y="5631875"/>
                <a:ext cx="6493978" cy="1048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/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1,find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that Minimize: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C31826-0783-4FE4-A551-7544E2D8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" y="5601829"/>
                <a:ext cx="1826454" cy="1200329"/>
              </a:xfrm>
              <a:prstGeom prst="rect">
                <a:avLst/>
              </a:prstGeom>
              <a:blipFill>
                <a:blip r:embed="rId8"/>
                <a:stretch>
                  <a:fillRect l="-535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/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cuttoff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08CC5-5EAE-4218-ADA8-639659EF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03" y="5631875"/>
                <a:ext cx="1919886" cy="830997"/>
              </a:xfrm>
              <a:prstGeom prst="rect">
                <a:avLst/>
              </a:prstGeom>
              <a:blipFill>
                <a:blip r:embed="rId9"/>
                <a:stretch>
                  <a:fillRect l="-25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/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7DE0996-4AA8-4C4D-9F24-23106BD02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354" y="737901"/>
                <a:ext cx="543339" cy="493405"/>
              </a:xfrm>
              <a:prstGeom prst="rect">
                <a:avLst/>
              </a:prstGeom>
              <a:blipFill>
                <a:blip r:embed="rId10"/>
                <a:stretch>
                  <a:fillRect l="-3371" r="-2247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EB341BCA-A3DF-48BA-9DB2-8BA4E5F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</p:spTree>
    <p:extLst>
      <p:ext uri="{BB962C8B-B14F-4D97-AF65-F5344CB8AC3E}">
        <p14:creationId xmlns:p14="http://schemas.microsoft.com/office/powerpoint/2010/main" val="29667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1B4BB6-6DB5-4512-89DE-68CEF1EF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3" y="1395664"/>
            <a:ext cx="10685212" cy="40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200F89-8AB1-4725-A863-7AB98D542479}"/>
              </a:ext>
            </a:extLst>
          </p:cNvPr>
          <p:cNvSpPr txBox="1"/>
          <p:nvPr/>
        </p:nvSpPr>
        <p:spPr>
          <a:xfrm>
            <a:off x="529389" y="6323598"/>
            <a:ext cx="1113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https://github.com/GeostatsGuy/PythonNumericalDemos/blob/master/SubsurfaceDataAnalytics_PolygonalRegression.ipynb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0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90B-FA47-4D7E-BD2F-1C13BC6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DA85-3346-4EAB-B4BC-1070DA72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A3693BAA-8B7F-4EE4-87AB-2F3F21E45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31"/>
          <a:stretch/>
        </p:blipFill>
        <p:spPr bwMode="auto">
          <a:xfrm>
            <a:off x="5959812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D9D3DEA0-3FC0-477C-831B-7CE8E285D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5" r="45266"/>
          <a:stretch/>
        </p:blipFill>
        <p:spPr bwMode="auto">
          <a:xfrm>
            <a:off x="7907049" y="0"/>
            <a:ext cx="174149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1330</Words>
  <Application>Microsoft Office PowerPoint</Application>
  <PresentationFormat>Widescreen</PresentationFormat>
  <Paragraphs>234</Paragraphs>
  <Slides>33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Machine Learning / Tree based methods</vt:lpstr>
      <vt:lpstr>Decision Trees</vt:lpstr>
      <vt:lpstr>Variance</vt:lpstr>
      <vt:lpstr>Variance</vt:lpstr>
      <vt:lpstr>Domain partitioning</vt:lpstr>
      <vt:lpstr>PowerPoint Presentation</vt:lpstr>
      <vt:lpstr>Fitting</vt:lpstr>
      <vt:lpstr>PowerPoint Presentation</vt:lpstr>
      <vt:lpstr>Decision Trees</vt:lpstr>
      <vt:lpstr>Proportions</vt:lpstr>
      <vt:lpstr>Misclassification measure</vt:lpstr>
      <vt:lpstr>Misclassification measure</vt:lpstr>
      <vt:lpstr>Misclassification measure</vt:lpstr>
      <vt:lpstr>Impurity functions. Gini Index</vt:lpstr>
      <vt:lpstr>Impurity functions</vt:lpstr>
      <vt:lpstr>Iris dataset</vt:lpstr>
      <vt:lpstr>Homework assigment</vt:lpstr>
      <vt:lpstr>Decision Trees advantages and disadvantages</vt:lpstr>
      <vt:lpstr>Ensemble methods</vt:lpstr>
      <vt:lpstr>Theoretical origin</vt:lpstr>
      <vt:lpstr>Random Guessing and Weak learners</vt:lpstr>
      <vt:lpstr>Classification (Voting)</vt:lpstr>
      <vt:lpstr>Bagging (Bootstrap Aggregation. Parallel-wise model fitting)</vt:lpstr>
      <vt:lpstr>Bias vs Variance</vt:lpstr>
      <vt:lpstr>Random Forests</vt:lpstr>
      <vt:lpstr>Boosting</vt:lpstr>
      <vt:lpstr>Boosting</vt:lpstr>
      <vt:lpstr>PowerPoint Presentation</vt:lpstr>
      <vt:lpstr>Accuracy assessment (Confusion Matrix, Precision and Recall)</vt:lpstr>
      <vt:lpstr>Accuracy assessment (Confusion Matrix, Precision and Recall)</vt:lpstr>
      <vt:lpstr>of All digits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Learning, Tree based</dc:title>
  <dc:creator>Francisco Mendoza Torres</dc:creator>
  <cp:lastModifiedBy>Francisco Mendoza Torres</cp:lastModifiedBy>
  <cp:revision>167</cp:revision>
  <dcterms:created xsi:type="dcterms:W3CDTF">2020-05-09T21:22:08Z</dcterms:created>
  <dcterms:modified xsi:type="dcterms:W3CDTF">2020-06-01T00:26:00Z</dcterms:modified>
</cp:coreProperties>
</file>