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1"/>
  </p:notesMasterIdLst>
  <p:handoutMasterIdLst>
    <p:handoutMasterId r:id="rId22"/>
  </p:handoutMasterIdLst>
  <p:sldIdLst>
    <p:sldId id="365" r:id="rId2"/>
    <p:sldId id="400" r:id="rId3"/>
    <p:sldId id="397" r:id="rId4"/>
    <p:sldId id="398" r:id="rId5"/>
    <p:sldId id="391" r:id="rId6"/>
    <p:sldId id="393" r:id="rId7"/>
    <p:sldId id="392" r:id="rId8"/>
    <p:sldId id="396" r:id="rId9"/>
    <p:sldId id="402" r:id="rId10"/>
    <p:sldId id="406" r:id="rId11"/>
    <p:sldId id="412" r:id="rId12"/>
    <p:sldId id="407" r:id="rId13"/>
    <p:sldId id="409" r:id="rId14"/>
    <p:sldId id="408" r:id="rId15"/>
    <p:sldId id="404" r:id="rId16"/>
    <p:sldId id="405" r:id="rId17"/>
    <p:sldId id="411" r:id="rId18"/>
    <p:sldId id="410" r:id="rId19"/>
    <p:sldId id="385" r:id="rId20"/>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365"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4/30/2020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4/29/2020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Besides regression, what other kind of ML problem exists?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xmlns="">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 cost function = loss function. This notation is used in Deep learning</a:t>
            </a:r>
          </a:p>
        </p:txBody>
      </p:sp>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3040100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a:p>
                <a:endParaRPr lang="en-US" dirty="0"/>
              </a:p>
              <a:p>
                <a:r>
                  <a:rPr lang="en-US" dirty="0"/>
                  <a:t>What could be a matrix form to compute </a:t>
                </a:r>
                <a14:m>
                  <m:oMath xmlns:m="http://schemas.openxmlformats.org/officeDocument/2006/math">
                    <m:r>
                      <a:rPr lang="en-US" b="0" i="1" smtClean="0">
                        <a:latin typeface="Cambria Math" panose="02040503050406030204" pitchFamily="18" charset="0"/>
                      </a:rPr>
                      <m:t>𝜃</m:t>
                    </m:r>
                  </m:oMath>
                </a14:m>
                <a:r>
                  <a:rPr lang="en-US" dirty="0"/>
                  <a:t>?</a:t>
                </a:r>
                <a:r>
                  <a:rPr lang="en-US" baseline="0" dirty="0"/>
                  <a:t> There are 2 ways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or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a:t>
                </a:r>
                <a:r>
                  <a:rPr lang="en-US" baseline="0" dirty="0" err="1"/>
                  <a:t>i</a:t>
                </a:r>
                <a:r>
                  <a:rPr lang="en-US" baseline="0" dirty="0"/>
                  <a:t>. e., if the data set is in a table/tabular form, then we could slice by rows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or by columns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Create a </a:t>
                </a:r>
                <a:r>
                  <a:rPr lang="en-US" baseline="0" dirty="0" err="1"/>
                  <a:t>pandas.DataFrame</a:t>
                </a:r>
                <a:r>
                  <a:rPr lang="en-US" baseline="0" dirty="0"/>
                  <a:t> and slice</a:t>
                </a:r>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a:p>
                <a:r>
                  <a:rPr lang="en-US" dirty="0"/>
                  <a:t>Compute the total error </a:t>
                </a:r>
                <a14:m>
                  <m:oMath xmlns:m="http://schemas.openxmlformats.org/officeDocument/2006/math">
                    <m:r>
                      <a:rPr lang="en-US" b="0" i="1" smtClean="0">
                        <a:latin typeface="Cambria Math" panose="02040503050406030204" pitchFamily="18" charset="0"/>
                      </a:rPr>
                      <m:t>𝜀</m:t>
                    </m:r>
                  </m:oMath>
                </a14:m>
                <a:r>
                  <a:rPr lang="en-US" dirty="0"/>
                  <a:t> first by hand., then, using Numpy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16</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17</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18</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There are 3 ways to find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𝜀</m:t>
                        </m:r>
                      </m:num>
                      <m:den>
                        <m:r>
                          <a:rPr lang="en-US" i="1" smtClean="0">
                            <a:latin typeface="Cambria Math" panose="02040503050406030204" pitchFamily="18" charset="0"/>
                          </a:rPr>
                          <m:t>𝑑</m:t>
                        </m:r>
                        <m:r>
                          <a:rPr lang="en-US" b="0" i="1" smtClean="0">
                            <a:latin typeface="Cambria Math" panose="02040503050406030204" pitchFamily="18" charset="0"/>
                          </a:rPr>
                          <m:t>𝜃</m:t>
                        </m:r>
                      </m:den>
                    </m:f>
                  </m:oMath>
                </a14:m>
                <a:r>
                  <a:rPr lang="en-US" dirty="0"/>
                  <a:t>. 1) expanding the polynomial,</a:t>
                </a:r>
                <a:r>
                  <a:rPr lang="en-US" baseline="0" dirty="0"/>
                  <a:t> the deriving 2) Chain rule for derivation</a:t>
                </a:r>
                <a:endParaRPr lang="en-US" dirty="0"/>
              </a:p>
              <a:p>
                <a:endParaRPr lang="en-US" dirty="0"/>
              </a:p>
              <a:p>
                <a:r>
                  <a:rPr lang="en-US" dirty="0" err="1"/>
                  <a:t>ToDo</a:t>
                </a:r>
                <a:r>
                  <a:rPr lang="en-US" dirty="0"/>
                  <a:t>: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4/29/2020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9.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9.pn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0.png"/><Relationship Id="rId2" Type="http://schemas.openxmlformats.org/officeDocument/2006/relationships/notesSlide" Target="../notesSlides/notesSlide11.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0.png"/><Relationship Id="rId2" Type="http://schemas.openxmlformats.org/officeDocument/2006/relationships/notesSlide" Target="../notesSlides/notesSlide12.xml"/><Relationship Id="rId16" Type="http://schemas.openxmlformats.org/officeDocument/2006/relationships/image" Target="../media/image37.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0.png"/><Relationship Id="rId3" Type="http://schemas.openxmlformats.org/officeDocument/2006/relationships/image" Target="../media/image25.png"/><Relationship Id="rId21" Type="http://schemas.openxmlformats.org/officeDocument/2006/relationships/image" Target="../media/image24.png"/><Relationship Id="rId12" Type="http://schemas.openxmlformats.org/officeDocument/2006/relationships/image" Target="../media/image290.png"/><Relationship Id="rId17" Type="http://schemas.openxmlformats.org/officeDocument/2006/relationships/image" Target="../media/image360.png"/><Relationship Id="rId2" Type="http://schemas.openxmlformats.org/officeDocument/2006/relationships/notesSlide" Target="../notesSlides/notesSlide13.xml"/><Relationship Id="rId16" Type="http://schemas.openxmlformats.org/officeDocument/2006/relationships/image" Target="../media/image37.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0.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0.png"/><Relationship Id="rId14" Type="http://schemas.openxmlformats.org/officeDocument/2006/relationships/image" Target="../media/image330.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11" Type="http://schemas.openxmlformats.org/officeDocument/2006/relationships/image" Target="../media/image350.png"/><Relationship Id="rId10"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0.png"/><Relationship Id="rId4" Type="http://schemas.openxmlformats.org/officeDocument/2006/relationships/image" Target="../media/image39.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0.png"/><Relationship Id="rId2" Type="http://schemas.openxmlformats.org/officeDocument/2006/relationships/notesSlide" Target="../notesSlides/notesSlide17.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39.png"/><Relationship Id="rId23" Type="http://schemas.openxmlformats.org/officeDocument/2006/relationships/image" Target="../media/image41.png"/><Relationship Id="rId19" Type="http://schemas.openxmlformats.org/officeDocument/2006/relationships/image" Target="../media/image370.png"/><Relationship Id="rId4" Type="http://schemas.openxmlformats.org/officeDocument/2006/relationships/image" Target="../media/image42.png"/><Relationship Id="rId9" Type="http://schemas.openxmlformats.org/officeDocument/2006/relationships/image" Target="../media/image37.png"/><Relationship Id="rId22"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emf"/><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511.png"/><Relationship Id="rId4" Type="http://schemas.openxmlformats.org/officeDocument/2006/relationships/image" Target="../media/image4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6.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10.png"/><Relationship Id="rId9" Type="http://schemas.openxmlformats.org/officeDocument/2006/relationships/image" Target="../media/image14.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0.png"/><Relationship Id="rId10" Type="http://schemas.openxmlformats.org/officeDocument/2006/relationships/image" Target="../media/image21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Linear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close up of a mans face&#10;&#10;Description automatically generated">
            <a:extLst>
              <a:ext uri="{FF2B5EF4-FFF2-40B4-BE49-F238E27FC236}">
                <a16:creationId xmlns:a16="http://schemas.microsoft.com/office/drawing/2014/main" id="{5F96B093-E65A-4035-8266-984C54DA0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451" y="-45735"/>
            <a:ext cx="5852172" cy="4370841"/>
          </a:xfrm>
          <a:prstGeom prst="rect">
            <a:avLst/>
          </a:prstGeom>
        </p:spPr>
      </p:pic>
      <p:sp>
        <p:nvSpPr>
          <p:cNvPr id="3" name="Rectangle 2">
            <a:extLst>
              <a:ext uri="{FF2B5EF4-FFF2-40B4-BE49-F238E27FC236}">
                <a16:creationId xmlns:a16="http://schemas.microsoft.com/office/drawing/2014/main" id="{637A1949-A11A-4E98-819E-7B2C5F61AAFF}"/>
              </a:ext>
            </a:extLst>
          </p:cNvPr>
          <p:cNvSpPr/>
          <p:nvPr/>
        </p:nvSpPr>
        <p:spPr>
          <a:xfrm>
            <a:off x="3314033" y="4295067"/>
            <a:ext cx="8624220" cy="2308324"/>
          </a:xfrm>
          <a:prstGeom prst="rect">
            <a:avLst/>
          </a:prstGeom>
          <a:solidFill>
            <a:srgbClr val="1E1E1E"/>
          </a:solidFill>
        </p:spPr>
        <p:txBody>
          <a:bodyPr wrap="square">
            <a:spAutoFit/>
          </a:bodyPr>
          <a:lstStyle/>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error=</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)*theta**</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(x*y)*theta</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theta,cost,</a:t>
            </a:r>
            <a:r>
              <a:rPr lang="en-US" sz="2400" dirty="0" err="1">
                <a:solidFill>
                  <a:srgbClr val="CE9178"/>
                </a:solidFill>
                <a:latin typeface="Consolas" panose="020B0609020204030204" pitchFamily="49" charset="0"/>
              </a:rPr>
              <a:t>'b</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3395FD7-5A46-4823-90AF-824E270CB66D}"/>
                  </a:ext>
                </a:extLst>
              </p:cNvPr>
              <p:cNvSpPr txBox="1"/>
              <p:nvPr/>
            </p:nvSpPr>
            <p:spPr>
              <a:xfrm>
                <a:off x="6569304" y="567398"/>
                <a:ext cx="3965563"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p:sp>
            <p:nvSpPr>
              <p:cNvPr id="5" name="TextBox 4">
                <a:extLst>
                  <a:ext uri="{FF2B5EF4-FFF2-40B4-BE49-F238E27FC236}">
                    <a16:creationId xmlns:a16="http://schemas.microsoft.com/office/drawing/2014/main" id="{33395FD7-5A46-4823-90AF-824E270CB66D}"/>
                  </a:ext>
                </a:extLst>
              </p:cNvPr>
              <p:cNvSpPr txBox="1">
                <a:spLocks noRot="1" noChangeAspect="1" noMove="1" noResize="1" noEditPoints="1" noAdjustHandles="1" noChangeArrowheads="1" noChangeShapeType="1" noTextEdit="1"/>
              </p:cNvSpPr>
              <p:nvPr/>
            </p:nvSpPr>
            <p:spPr>
              <a:xfrm>
                <a:off x="6569304" y="567398"/>
                <a:ext cx="3965563" cy="461665"/>
              </a:xfrm>
              <a:prstGeom prst="rect">
                <a:avLst/>
              </a:prstGeom>
              <a:blipFill>
                <a:blip r:embed="rId4"/>
                <a:stretch>
                  <a:fillRect b="-10526"/>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2AB355F-D939-4C28-879B-E7C672AD76B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3AE1EA-3ED5-47FB-8673-A8765D0CAD38}"/>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CC6AD00-8EE7-4066-A8E1-EDD7D17CA8C2}"/>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7598292-1082-43DF-B0DF-3B101D79D0DE}"/>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875561-2448-4CC4-A1AB-D04C8B4738F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0E35F5A7-E8CB-47F8-BC36-AF82AC34AAFA}"/>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p:sp>
            <p:nvSpPr>
              <p:cNvPr id="11" name="Rectangle 10">
                <a:extLst>
                  <a:ext uri="{FF2B5EF4-FFF2-40B4-BE49-F238E27FC236}">
                    <a16:creationId xmlns:a16="http://schemas.microsoft.com/office/drawing/2014/main" id="{0E35F5A7-E8CB-47F8-BC36-AF82AC34AAFA}"/>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5"/>
                <a:stretch>
                  <a:fillRect b="-1333"/>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E8E65A3E-CF3A-4244-8812-32D984653C8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3191E0E-0121-46FD-8353-EE7B35EFE6E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FA75F9FE-3C11-4C28-81E9-DC158CC3D3DD}"/>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p:sp>
            <p:nvSpPr>
              <p:cNvPr id="14" name="Rectangle 13">
                <a:extLst>
                  <a:ext uri="{FF2B5EF4-FFF2-40B4-BE49-F238E27FC236}">
                    <a16:creationId xmlns:a16="http://schemas.microsoft.com/office/drawing/2014/main" id="{FA75F9FE-3C11-4C28-81E9-DC158CC3D3DD}"/>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6"/>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FA878533-CD89-4AAB-A330-26019B9574BF}"/>
                  </a:ext>
                </a:extLst>
              </p:cNvPr>
              <p:cNvSpPr/>
              <p:nvPr/>
            </p:nvSpPr>
            <p:spPr>
              <a:xfrm>
                <a:off x="7687701" y="1037600"/>
                <a:ext cx="213299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p:sp>
            <p:nvSpPr>
              <p:cNvPr id="15" name="Rectangle 14">
                <a:extLst>
                  <a:ext uri="{FF2B5EF4-FFF2-40B4-BE49-F238E27FC236}">
                    <a16:creationId xmlns:a16="http://schemas.microsoft.com/office/drawing/2014/main" id="{FA878533-CD89-4AAB-A330-26019B9574BF}"/>
                  </a:ext>
                </a:extLst>
              </p:cNvPr>
              <p:cNvSpPr>
                <a:spLocks noRot="1" noChangeAspect="1" noMove="1" noResize="1" noEditPoints="1" noAdjustHandles="1" noChangeArrowheads="1" noChangeShapeType="1" noTextEdit="1"/>
              </p:cNvSpPr>
              <p:nvPr/>
            </p:nvSpPr>
            <p:spPr>
              <a:xfrm>
                <a:off x="7687701" y="1037600"/>
                <a:ext cx="2132994"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10B2DBE-412B-48BA-9F82-BE1126206CD9}"/>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p:sp>
            <p:nvSpPr>
              <p:cNvPr id="16" name="TextBox 15">
                <a:extLst>
                  <a:ext uri="{FF2B5EF4-FFF2-40B4-BE49-F238E27FC236}">
                    <a16:creationId xmlns:a16="http://schemas.microsoft.com/office/drawing/2014/main" id="{210B2DBE-412B-48BA-9F82-BE1126206CD9}"/>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DF664F29-DF35-41FA-B3D1-2A39129B4FB4}"/>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p:sp>
            <p:nvSpPr>
              <p:cNvPr id="17" name="Rectangle 16">
                <a:extLst>
                  <a:ext uri="{FF2B5EF4-FFF2-40B4-BE49-F238E27FC236}">
                    <a16:creationId xmlns:a16="http://schemas.microsoft.com/office/drawing/2014/main" id="{DF664F29-DF35-41FA-B3D1-2A39129B4FB4}"/>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B72C0D5A-E383-4695-8237-1D4B4C78D336}"/>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p:sp>
            <p:nvSpPr>
              <p:cNvPr id="18" name="Rectangle 17">
                <a:extLst>
                  <a:ext uri="{FF2B5EF4-FFF2-40B4-BE49-F238E27FC236}">
                    <a16:creationId xmlns:a16="http://schemas.microsoft.com/office/drawing/2014/main" id="{B72C0D5A-E383-4695-8237-1D4B4C78D336}"/>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0"/>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BCFC5B40-EC28-43C7-8BB6-79732F6BF625}"/>
                  </a:ext>
                </a:extLst>
              </p:cNvPr>
              <p:cNvSpPr/>
              <p:nvPr/>
            </p:nvSpPr>
            <p:spPr>
              <a:xfrm>
                <a:off x="7729268" y="1582342"/>
                <a:ext cx="442450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e>
                      </m:d>
                      <m:sSup>
                        <m:sSupPr>
                          <m:ctrlPr>
                            <a:rPr lang="en-US" sz="2400" b="0" i="1" smtClean="0">
                              <a:latin typeface="Cambria Math" panose="02040503050406030204" pitchFamily="18" charset="0"/>
                            </a:rPr>
                          </m:ctrlPr>
                        </m:sSupPr>
                        <m:e>
                          <m:r>
                            <a:rPr lang="en-US" sz="2400" b="0" i="1" smtClean="0">
                              <a:solidFill>
                                <a:srgbClr val="0070C0"/>
                              </a:solidFill>
                              <a:latin typeface="Cambria Math" panose="02040503050406030204" pitchFamily="18" charset="0"/>
                            </a:rPr>
                            <m:t>𝜃</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e>
                      </m:d>
                      <m:r>
                        <a:rPr lang="en-US" sz="2400" b="0" i="1" smtClean="0">
                          <a:solidFill>
                            <a:srgbClr val="0070C0"/>
                          </a:solidFill>
                          <a:latin typeface="Cambria Math" panose="02040503050406030204" pitchFamily="18" charset="0"/>
                        </a:rPr>
                        <m:t>𝜃</m:t>
                      </m:r>
                    </m:oMath>
                  </m:oMathPara>
                </a14:m>
                <a:endParaRPr lang="en-US" sz="2400" dirty="0"/>
              </a:p>
            </p:txBody>
          </p:sp>
        </mc:Choice>
        <mc:Fallback>
          <p:sp>
            <p:nvSpPr>
              <p:cNvPr id="23" name="Rectangle 22">
                <a:extLst>
                  <a:ext uri="{FF2B5EF4-FFF2-40B4-BE49-F238E27FC236}">
                    <a16:creationId xmlns:a16="http://schemas.microsoft.com/office/drawing/2014/main" id="{BCFC5B40-EC28-43C7-8BB6-79732F6BF625}"/>
                  </a:ext>
                </a:extLst>
              </p:cNvPr>
              <p:cNvSpPr>
                <a:spLocks noRot="1" noChangeAspect="1" noMove="1" noResize="1" noEditPoints="1" noAdjustHandles="1" noChangeArrowheads="1" noChangeShapeType="1" noTextEdit="1"/>
              </p:cNvSpPr>
              <p:nvPr/>
            </p:nvSpPr>
            <p:spPr>
              <a:xfrm>
                <a:off x="7729268" y="1582342"/>
                <a:ext cx="4424501" cy="110055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4513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theta=sum(xi*</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(min(xi),max(xi),num=</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 y=theta*x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5644769" y="3920719"/>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1718094" y="4387493"/>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𝐴</m:t>
                      </m:r>
                      <m:func>
                        <m:funcPr>
                          <m:ctrlPr>
                            <a:rPr lang="en-US" sz="2400" b="0" i="1" smtClean="0">
                              <a:solidFill>
                                <a:srgbClr val="0070C0"/>
                              </a:solidFill>
                              <a:latin typeface="Cambria Math" panose="02040503050406030204" pitchFamily="18" charset="0"/>
                            </a:rPr>
                          </m:ctrlPr>
                        </m:funcPr>
                        <m:fName>
                          <m:r>
                            <m:rPr>
                              <m:sty m:val="p"/>
                            </m:rPr>
                            <a:rPr lang="en-US" sz="2400" b="0" i="0" smtClean="0">
                              <a:solidFill>
                                <a:srgbClr val="0070C0"/>
                              </a:solidFill>
                              <a:latin typeface="Cambria Math" panose="02040503050406030204" pitchFamily="18" charset="0"/>
                            </a:rPr>
                            <m:t>sin</m:t>
                          </m:r>
                        </m:fName>
                        <m:e>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m:t>
                          </m:r>
                        </m:e>
                      </m:func>
                    </m:oMath>
                  </m:oMathPara>
                </a14:m>
                <a:endParaRPr lang="en-US" sz="2400" dirty="0">
                  <a:solidFill>
                    <a:srgbClr val="0070C0"/>
                  </a:solidFill>
                </a:endParaRPr>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1718094" y="4387493"/>
                <a:ext cx="2452120" cy="461665"/>
              </a:xfrm>
              <a:prstGeom prst="rect">
                <a:avLst/>
              </a:prstGeom>
              <a:blipFill>
                <a:blip r:embed="rId3"/>
                <a:stretch>
                  <a:fillRect b="-18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9202192" y="576698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5779173"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6850662" y="454190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922152"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5197FB-5F43-4E06-87A6-FDB4B2D8BA19}"/>
                  </a:ext>
                </a:extLst>
              </p:cNvPr>
              <p:cNvSpPr txBox="1"/>
              <p:nvPr/>
            </p:nvSpPr>
            <p:spPr>
              <a:xfrm>
                <a:off x="1718094" y="1897619"/>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+5</m:t>
                      </m:r>
                    </m:oMath>
                  </m:oMathPara>
                </a14:m>
                <a:endParaRPr lang="en-US" sz="2400" dirty="0">
                  <a:solidFill>
                    <a:srgbClr val="0070C0"/>
                  </a:solidFill>
                </a:endParaRPr>
              </a:p>
            </p:txBody>
          </p:sp>
        </mc:Choice>
        <mc:Fallback xmlns="">
          <p:sp>
            <p:nvSpPr>
              <p:cNvPr id="9" name="TextBox 8">
                <a:extLst>
                  <a:ext uri="{FF2B5EF4-FFF2-40B4-BE49-F238E27FC236}">
                    <a16:creationId xmlns:a16="http://schemas.microsoft.com/office/drawing/2014/main" id="{A65197FB-5F43-4E06-87A6-FDB4B2D8BA19}"/>
                  </a:ext>
                </a:extLst>
              </p:cNvPr>
              <p:cNvSpPr txBox="1">
                <a:spLocks noRot="1" noChangeAspect="1" noMove="1" noResize="1" noEditPoints="1" noAdjustHandles="1" noChangeArrowheads="1" noChangeShapeType="1" noTextEdit="1"/>
              </p:cNvSpPr>
              <p:nvPr/>
            </p:nvSpPr>
            <p:spPr>
              <a:xfrm>
                <a:off x="1718094" y="1897619"/>
                <a:ext cx="2452120" cy="461665"/>
              </a:xfrm>
              <a:prstGeom prst="rect">
                <a:avLst/>
              </a:prstGeom>
              <a:blipFill>
                <a:blip r:embed="rId4"/>
                <a:stretch>
                  <a:fillRect b="-1052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7E860FA-3660-43AA-B6AE-D7F2B659970D}"/>
              </a:ext>
            </a:extLst>
          </p:cNvPr>
          <p:cNvSpPr txBox="1"/>
          <p:nvPr/>
        </p:nvSpPr>
        <p:spPr>
          <a:xfrm>
            <a:off x="294735" y="1897619"/>
            <a:ext cx="1086929" cy="461665"/>
          </a:xfrm>
          <a:prstGeom prst="rect">
            <a:avLst/>
          </a:prstGeom>
          <a:noFill/>
        </p:spPr>
        <p:txBody>
          <a:bodyPr wrap="square" rtlCol="0">
            <a:spAutoFit/>
          </a:bodyPr>
          <a:lstStyle/>
          <a:p>
            <a:r>
              <a:rPr lang="en-US" sz="2400" dirty="0"/>
              <a:t>1.</a:t>
            </a:r>
          </a:p>
        </p:txBody>
      </p:sp>
      <p:sp>
        <p:nvSpPr>
          <p:cNvPr id="11" name="TextBox 10">
            <a:extLst>
              <a:ext uri="{FF2B5EF4-FFF2-40B4-BE49-F238E27FC236}">
                <a16:creationId xmlns:a16="http://schemas.microsoft.com/office/drawing/2014/main" id="{1CDE5121-E248-4A7D-B398-DE1F5AF4A852}"/>
              </a:ext>
            </a:extLst>
          </p:cNvPr>
          <p:cNvSpPr txBox="1"/>
          <p:nvPr/>
        </p:nvSpPr>
        <p:spPr>
          <a:xfrm>
            <a:off x="294735" y="4311068"/>
            <a:ext cx="1086929"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213148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96E7E71-8F69-46AA-8910-DD7FA34A5845}"/>
                  </a:ext>
                </a:extLst>
              </p:cNvPr>
              <p:cNvSpPr/>
              <p:nvPr/>
            </p:nvSpPr>
            <p:spPr>
              <a:xfrm>
                <a:off x="8707935" y="4699653"/>
                <a:ext cx="2658292" cy="1100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=1</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xmlns="">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707935" y="4699653"/>
                <a:ext cx="2658292" cy="1100879"/>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70309" y="4308044"/>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C7E89E6-C44C-4F8D-B2FB-C06EC5972100}"/>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22" name="TextBox 21">
                <a:extLst>
                  <a:ext uri="{FF2B5EF4-FFF2-40B4-BE49-F238E27FC236}">
                    <a16:creationId xmlns:a16="http://schemas.microsoft.com/office/drawing/2014/main" id="{3C7E89E6-C44C-4F8D-B2FB-C06EC5972100}"/>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0916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b="0" i="1" smtClean="0">
                                  <a:solidFill>
                                    <a:srgbClr val="0070C0"/>
                                  </a:solidFill>
                                  <a:latin typeface="Cambria Math" panose="02040503050406030204" pitchFamily="18" charset="0"/>
                                </a:rPr>
                                <m:t>𝜃</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09166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445524"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445524"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1141163"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m:oMathPara>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1141163" cy="7935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684500"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smtClean="0">
                        <a:solidFill>
                          <a:srgbClr val="0070C0"/>
                        </a:solidFill>
                        <a:latin typeface="Cambria Math" panose="02040503050406030204" pitchFamily="18" charset="0"/>
                      </a:rPr>
                      <m:t>𝜃</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684500" cy="461665"/>
              </a:xfrm>
              <a:prstGeom prst="rect">
                <a:avLst/>
              </a:prstGeom>
              <a:blipFill>
                <a:blip r:embed="rId10"/>
                <a:stretch>
                  <a:fillRect r="-253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628523" cy="613117"/>
              </a:xfrm>
              <a:prstGeom prst="rect">
                <a:avLst/>
              </a:prstGeom>
              <a:blipFill>
                <a:blip r:embed="rId1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8764760" y="3305015"/>
                <a:ext cx="3333092" cy="461665"/>
              </a:xfrm>
              <a:prstGeom prst="rect">
                <a:avLst/>
              </a:prstGeom>
            </p:spPr>
            <p:txBody>
              <a:bodyPr wrap="none">
                <a:spAutoFit/>
              </a:bodyPr>
              <a:lstStyle/>
              <a:p>
                <a:r>
                  <a:rPr lang="en-US" sz="2400" dirty="0"/>
                  <a:t> </a:t>
                </a:r>
                <a14:m>
                  <m:oMath xmlns:m="http://schemas.openxmlformats.org/officeDocument/2006/math">
                    <m:r>
                      <a:rPr lang="en-US" sz="2400" i="1" dirty="0">
                        <a:latin typeface="Cambria Math" panose="02040503050406030204" pitchFamily="18" charset="0"/>
                      </a:rPr>
                      <m:t>⇒</m:t>
                    </m:r>
                    <m:r>
                      <m:rPr>
                        <m:nor/>
                      </m:rPr>
                      <a:rPr lang="en-US" sz="2400" dirty="0"/>
                      <m:t>      </m:t>
                    </m:r>
                    <m:r>
                      <a:rPr lang="en-US" sz="2400" i="1">
                        <a:solidFill>
                          <a:srgbClr val="0070C0"/>
                        </a:solidFill>
                        <a:latin typeface="Cambria Math" panose="02040503050406030204" pitchFamily="18" charset="0"/>
                      </a:rPr>
                      <m:t>𝜃</m:t>
                    </m:r>
                    <m:r>
                      <a:rPr lang="en-US" sz="2400" i="1" dirty="0">
                        <a:latin typeface="Cambria Math" panose="02040503050406030204" pitchFamily="18" charset="0"/>
                      </a:rPr>
                      <m:t>=4/12=</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8764760" y="3305015"/>
                <a:ext cx="3333092" cy="461665"/>
              </a:xfrm>
              <a:prstGeom prst="rect">
                <a:avLst/>
              </a:prstGeom>
              <a:blipFill>
                <a:blip r:embed="rId1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0353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i="1" smtClean="0">
                                  <a:solidFill>
                                    <a:srgbClr val="0070C0"/>
                                  </a:solidFill>
                                  <a:latin typeface="Cambria Math" panose="02040503050406030204" pitchFamily="18" charset="0"/>
                                </a:rPr>
                                <m:t>𝜃</m:t>
                              </m:r>
                              <m:r>
                                <a:rPr lang="en-US" sz="2400" b="0" i="1" dirty="0" smtClean="0">
                                  <a:solidFill>
                                    <a:srgbClr val="0070C0"/>
                                  </a:solidFill>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035301"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40368B-1607-47A0-9CB3-97636BF6EE15}"/>
                  </a:ext>
                </a:extLst>
              </p:cNvPr>
              <p:cNvSpPr/>
              <p:nvPr/>
            </p:nvSpPr>
            <p:spPr>
              <a:xfrm>
                <a:off x="9982360" y="1320767"/>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3" name="Rectangle 22">
                <a:extLst>
                  <a:ext uri="{FF2B5EF4-FFF2-40B4-BE49-F238E27FC236}">
                    <a16:creationId xmlns:a16="http://schemas.microsoft.com/office/drawing/2014/main" id="{DF40368B-1607-47A0-9CB3-97636BF6EE15}"/>
                  </a:ext>
                </a:extLst>
              </p:cNvPr>
              <p:cNvSpPr>
                <a:spLocks noRot="1" noChangeAspect="1" noMove="1" noResize="1" noEditPoints="1" noAdjustHandles="1" noChangeArrowheads="1" noChangeShapeType="1" noTextEdit="1"/>
              </p:cNvSpPr>
              <p:nvPr/>
            </p:nvSpPr>
            <p:spPr>
              <a:xfrm>
                <a:off x="9982360" y="1320767"/>
                <a:ext cx="1628523" cy="61311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1580</TotalTime>
  <Words>1286</Words>
  <Application>Microsoft Office PowerPoint</Application>
  <PresentationFormat>Widescreen</PresentationFormat>
  <Paragraphs>236</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Consolas</vt:lpstr>
      <vt:lpstr>Office Theme</vt:lpstr>
      <vt:lpstr>Linear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166</cp:revision>
  <dcterms:created xsi:type="dcterms:W3CDTF">2017-10-24T03:48:17Z</dcterms:created>
  <dcterms:modified xsi:type="dcterms:W3CDTF">2020-04-30T06:54:05Z</dcterms:modified>
</cp:coreProperties>
</file>