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7" r:id="rId31"/>
    <p:sldId id="308" r:id="rId32"/>
    <p:sldId id="300" r:id="rId33"/>
    <p:sldId id="301" r:id="rId34"/>
    <p:sldId id="306" r:id="rId35"/>
    <p:sldId id="304" r:id="rId36"/>
    <p:sldId id="305" r:id="rId37"/>
    <p:sldId id="309" r:id="rId38"/>
    <p:sldId id="310" r:id="rId39"/>
    <p:sldId id="316" r:id="rId40"/>
    <p:sldId id="315" r:id="rId41"/>
    <p:sldId id="314" r:id="rId42"/>
    <p:sldId id="312" r:id="rId43"/>
    <p:sldId id="311" r:id="rId44"/>
    <p:sldId id="313" r:id="rId45"/>
    <p:sldId id="318" r:id="rId46"/>
    <p:sldId id="320" r:id="rId47"/>
    <p:sldId id="321" r:id="rId48"/>
    <p:sldId id="319" r:id="rId49"/>
    <p:sldId id="323" r:id="rId50"/>
    <p:sldId id="324" r:id="rId51"/>
    <p:sldId id="325" r:id="rId52"/>
    <p:sldId id="326" r:id="rId53"/>
    <p:sldId id="327" r:id="rId54"/>
    <p:sldId id="328" r:id="rId55"/>
    <p:sldId id="331" r:id="rId56"/>
    <p:sldId id="332" r:id="rId57"/>
    <p:sldId id="333" r:id="rId58"/>
    <p:sldId id="329" r:id="rId59"/>
    <p:sldId id="334" r:id="rId60"/>
    <p:sldId id="32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lhouette_(clustering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BSCAN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BSCAN" TargetMode="Externa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hyperlink" Target="https://en.wikipedia.org/wiki/DBSCAN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general/Clustering-with-Scikit-with-GIFs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s.ifi.lmu.de/Lehre/KDD/SS16/uebung/blatt08.pdf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4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https://www.naftaliharris.com/blog/visualizing-dbscan-clustering/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9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https://en.wikipedia.org/wiki/DBSCAN</a:t>
            </a:r>
            <a:endParaRPr lang="en-US" dirty="0"/>
          </a:p>
          <a:p>
            <a:r>
              <a:rPr lang="en-US" dirty="0">
                <a:hlinkClick r:id="rId3"/>
              </a:rPr>
              <a:t>https://www.naftaliharris.com/blog/visualizing-dbscan-clustering/</a:t>
            </a:r>
            <a:r>
              <a:rPr lang="en-US" dirty="0"/>
              <a:t> DBSCAN Rings   &amp;   Pimpled Smiley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3"/>
                </a:endParaRPr>
              </a:p>
              <a:p>
                <a:r>
                  <a:rPr lang="en-US" dirty="0">
                    <a:hlinkClick r:id="rId4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hlinkClick r:id="rId5"/>
                </a:endParaRPr>
              </a:p>
              <a:p>
                <a:r>
                  <a:rPr lang="en-US" dirty="0">
                    <a:hlinkClick r:id="rId6"/>
                  </a:rPr>
                  <a:t>https://en.wikipedia.org/wiki/DBSCAN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https://www.naftaliharris.com/blog/visualizing-dbscan-clustering/</a:t>
                </a:r>
                <a:r>
                  <a:rPr lang="en-US" dirty="0"/>
                  <a:t> DBSCAN Rings   &amp;   Pimpled Smiley</a:t>
                </a:r>
              </a:p>
              <a:p>
                <a:endParaRPr lang="en-US" dirty="0"/>
              </a:p>
              <a:p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𝐷_𝜀 (</a:t>
                </a:r>
                <a:r>
                  <a:rPr lang="en-US" sz="1200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𝒙_𝒊</a:t>
                </a:r>
                <a:r>
                  <a:rPr lang="en-US" sz="1200" b="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From vector calculus class (Marsden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ch.</a:t>
                </a:r>
                <a:r>
                  <a:rPr lang="en-US" baseline="0" dirty="0"/>
                  <a:t> 2.2</a:t>
                </a:r>
                <a:r>
                  <a:rPr lang="en-US" dirty="0"/>
                  <a:t>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https://dashee87.github.io/data%20science/general/Clustering-with-Scikit-with-GIFs/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5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 Exercises</a:t>
            </a:r>
          </a:p>
          <a:p>
            <a:r>
              <a:rPr lang="en-US" dirty="0">
                <a:hlinkClick r:id="rId3"/>
              </a:rPr>
              <a:t>https://www.dbs.ifi.lmu.de/Lehre/KDD/SS16/uebung/blatt08.pdf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419" dirty="0"/>
                  <a:t>Ask:</a:t>
                </a:r>
              </a:p>
              <a:p>
                <a:r>
                  <a:rPr lang="es-419" dirty="0" err="1"/>
                  <a:t>What</a:t>
                </a:r>
                <a:r>
                  <a:rPr lang="es-419" dirty="0"/>
                  <a:t> </a:t>
                </a:r>
                <a:r>
                  <a:rPr lang="es-419" dirty="0" err="1"/>
                  <a:t>is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formula </a:t>
                </a:r>
                <a:r>
                  <a:rPr lang="es-419" dirty="0" err="1"/>
                  <a:t>for</a:t>
                </a:r>
                <a:r>
                  <a:rPr lang="es-419" dirty="0"/>
                  <a:t> </a:t>
                </a:r>
                <a:r>
                  <a:rPr lang="es-419" dirty="0" err="1"/>
                  <a:t>the</a:t>
                </a:r>
                <a:r>
                  <a:rPr lang="es-419" dirty="0"/>
                  <a:t> </a:t>
                </a:r>
                <a:r>
                  <a:rPr lang="es-419" dirty="0" err="1"/>
                  <a:t>Eucledian</a:t>
                </a:r>
                <a:r>
                  <a:rPr lang="es-419" dirty="0"/>
                  <a:t> </a:t>
                </a:r>
                <a:r>
                  <a:rPr lang="es-419" dirty="0" err="1"/>
                  <a:t>distance</a:t>
                </a:r>
                <a:r>
                  <a:rPr lang="es-419" dirty="0"/>
                  <a:t> </a:t>
                </a:r>
                <a:r>
                  <a:rPr lang="es-419" dirty="0" err="1"/>
                  <a:t>between</a:t>
                </a:r>
                <a:r>
                  <a:rPr lang="es-419" dirty="0"/>
                  <a:t> 2 </a:t>
                </a:r>
                <a:r>
                  <a:rPr lang="es-419" dirty="0" err="1"/>
                  <a:t>points</a:t>
                </a:r>
                <a:r>
                  <a:rPr lang="es-419" dirty="0"/>
                  <a:t> in </a:t>
                </a:r>
                <a:r>
                  <a:rPr lang="es-419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^2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ntofr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introduction-to-k-means-clustering-in-python-with-scikit-lear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physmx/teaching-ml/blob/master/assigments/homework_assigment_03_clustering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inkdatascience.com/post/2019-12-16-introducing-python-package-gow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3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a bivariate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3 groups and then use      </a:t>
                </a:r>
                <a:r>
                  <a:rPr lang="en-US" dirty="0" err="1"/>
                  <a:t>sklearn.cluster.Kmeans</a:t>
                </a:r>
                <a:r>
                  <a:rPr lang="en-US" dirty="0"/>
                  <a:t>()       to get clusters of the dataset.</a:t>
                </a:r>
              </a:p>
              <a:p>
                <a:endParaRPr lang="en-US" dirty="0"/>
              </a:p>
              <a:p>
                <a:r>
                  <a:rPr lang="en-US" dirty="0"/>
                  <a:t>Plot the scatterplot identifying each cluster with a different color.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823D0-C437-4D3D-B063-A1FB2AAE6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https://blog.floydhub.com/introduction-to-k-means-clustering-in-python-with-scikit-learn/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https://visibledata.wordpress.com/visible-data/cluster-analysis/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21AE4E5-B1B2-4A46-A1AC-01770127C856}"/>
              </a:ext>
            </a:extLst>
          </p:cNvPr>
          <p:cNvSpPr/>
          <p:nvPr/>
        </p:nvSpPr>
        <p:spPr>
          <a:xfrm>
            <a:off x="197204" y="3016074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2" y="1731799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r="-9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272" y="5793713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27" y="1911866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93" y="1642720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67390-03E7-4586-A347-6DA8A1BFE63A}"/>
              </a:ext>
            </a:extLst>
          </p:cNvPr>
          <p:cNvSpPr/>
          <p:nvPr/>
        </p:nvSpPr>
        <p:spPr>
          <a:xfrm>
            <a:off x="6299200" y="5295786"/>
            <a:ext cx="2074331" cy="13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D7F593E7-C6EC-43E1-8A61-0C405F868A16}"/>
              </a:ext>
            </a:extLst>
          </p:cNvPr>
          <p:cNvSpPr/>
          <p:nvPr/>
        </p:nvSpPr>
        <p:spPr>
          <a:xfrm>
            <a:off x="9244409" y="2127989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413721" y="327792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39687" y="3674767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932" y="314564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283" y="4309715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311500" y="2484242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2179" y="2914731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01302" y="3840696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601" y="331157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1339687" y="3047012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1339687" y="3443854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339687" y="3840696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331661" y="2060515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530213" y="3179292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3721" y="3311573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0564" y="3972977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/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= 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7499D7-9033-43C1-9767-AA00B9F2F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8" y="1818117"/>
                <a:ext cx="1337505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/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= 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E04C5E-B4C7-4812-976A-79C607840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4" y="1548971"/>
                <a:ext cx="1337505" cy="461665"/>
              </a:xfrm>
              <a:prstGeom prst="rect">
                <a:avLst/>
              </a:prstGeom>
              <a:blipFill>
                <a:blip r:embed="rId5"/>
                <a:stretch>
                  <a:fillRect l="-1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/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4926C-0842-4221-B0A1-73A04ACC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626" y="430768"/>
                <a:ext cx="1337505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CF3BDA3-6B28-49D5-8A20-EE753EA58B35}"/>
              </a:ext>
            </a:extLst>
          </p:cNvPr>
          <p:cNvSpPr/>
          <p:nvPr/>
        </p:nvSpPr>
        <p:spPr>
          <a:xfrm>
            <a:off x="10384927" y="2982205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5E3143-207A-4705-BBEB-B39BEF9A2859}"/>
              </a:ext>
            </a:extLst>
          </p:cNvPr>
          <p:cNvSpPr/>
          <p:nvPr/>
        </p:nvSpPr>
        <p:spPr>
          <a:xfrm>
            <a:off x="10914050" y="3908170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8087AA-060C-4ED2-B968-35C7FB6B6EDF}"/>
              </a:ext>
            </a:extLst>
          </p:cNvPr>
          <p:cNvSpPr/>
          <p:nvPr/>
        </p:nvSpPr>
        <p:spPr>
          <a:xfrm>
            <a:off x="11337349" y="3379047"/>
            <a:ext cx="158737" cy="1587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/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= 3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E2C51C-AD04-4407-AC18-9DD53C7A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3" y="1589135"/>
                <a:ext cx="1337505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566A04-2178-4469-87A8-C37BBC5F3AE1}"/>
              </a:ext>
            </a:extLst>
          </p:cNvPr>
          <p:cNvSpPr/>
          <p:nvPr/>
        </p:nvSpPr>
        <p:spPr>
          <a:xfrm>
            <a:off x="1693333" y="1557868"/>
            <a:ext cx="3123184" cy="269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EAB9E5-A425-4F8C-8D58-5E8A7B924E37}"/>
              </a:ext>
            </a:extLst>
          </p:cNvPr>
          <p:cNvSpPr/>
          <p:nvPr/>
        </p:nvSpPr>
        <p:spPr>
          <a:xfrm>
            <a:off x="5147732" y="2455334"/>
            <a:ext cx="3123184" cy="2692400"/>
          </a:xfrm>
          <a:prstGeom prst="triangl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1EC2C1-4373-4163-BB78-9004CDB04AEC}"/>
              </a:ext>
            </a:extLst>
          </p:cNvPr>
          <p:cNvSpPr/>
          <p:nvPr/>
        </p:nvSpPr>
        <p:spPr>
          <a:xfrm>
            <a:off x="9372600" y="220134"/>
            <a:ext cx="2692400" cy="269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821CD-3132-4184-9FAB-6C45D67006E1}"/>
              </a:ext>
            </a:extLst>
          </p:cNvPr>
          <p:cNvSpPr>
            <a:spLocks noChangeAspect="1"/>
          </p:cNvSpPr>
          <p:nvPr/>
        </p:nvSpPr>
        <p:spPr>
          <a:xfrm>
            <a:off x="2109154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D4A1-11C5-40F5-89E2-DC938F76C79D}"/>
              </a:ext>
            </a:extLst>
          </p:cNvPr>
          <p:cNvSpPr>
            <a:spLocks noChangeAspect="1"/>
          </p:cNvSpPr>
          <p:nvPr/>
        </p:nvSpPr>
        <p:spPr>
          <a:xfrm>
            <a:off x="2972754" y="266869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87EDDB-3738-4354-9FEA-634753B55458}"/>
              </a:ext>
            </a:extLst>
          </p:cNvPr>
          <p:cNvSpPr>
            <a:spLocks noChangeAspect="1"/>
          </p:cNvSpPr>
          <p:nvPr/>
        </p:nvSpPr>
        <p:spPr>
          <a:xfrm>
            <a:off x="2637474" y="342900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87CD1B-744F-4405-92DA-45B06AA51836}"/>
              </a:ext>
            </a:extLst>
          </p:cNvPr>
          <p:cNvSpPr>
            <a:spLocks noChangeAspect="1"/>
          </p:cNvSpPr>
          <p:nvPr/>
        </p:nvSpPr>
        <p:spPr>
          <a:xfrm>
            <a:off x="4276621" y="1881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9ED11D-0D8C-4668-A7B6-085DBBAF2577}"/>
              </a:ext>
            </a:extLst>
          </p:cNvPr>
          <p:cNvSpPr>
            <a:spLocks noChangeAspect="1"/>
          </p:cNvSpPr>
          <p:nvPr/>
        </p:nvSpPr>
        <p:spPr>
          <a:xfrm>
            <a:off x="6096000" y="425026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80E719-2038-4AD0-A902-C09237384D9A}"/>
              </a:ext>
            </a:extLst>
          </p:cNvPr>
          <p:cNvSpPr>
            <a:spLocks noChangeAspect="1"/>
          </p:cNvSpPr>
          <p:nvPr/>
        </p:nvSpPr>
        <p:spPr>
          <a:xfrm>
            <a:off x="6709324" y="423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218DC-8B8C-4467-A432-3F01F9284EC2}"/>
              </a:ext>
            </a:extLst>
          </p:cNvPr>
          <p:cNvSpPr>
            <a:spLocks noChangeAspect="1"/>
          </p:cNvSpPr>
          <p:nvPr/>
        </p:nvSpPr>
        <p:spPr>
          <a:xfrm>
            <a:off x="10299191" y="16984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2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 as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2E496-7E91-4BB7-BDE9-E7D74D0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0A8B-E526-48C3-9E30-3C0021AD8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364693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39B82E-65BA-4BF5-AD50-8E3A8017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0320FB-23ED-41FB-8145-37079FC8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F883FB-5308-4AB2-ADA6-C0E25DE9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111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66A0EA-5B99-4EEC-8CC7-99E124B8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06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405BCC-4202-4468-BA93-ABA043F0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083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2B1AF1-7810-4104-A363-E25A4BF5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8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06A572-4D4A-4070-BFB4-E1C44389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4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7187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699822-EB5D-4262-8D07-5346DF22CF83}"/>
              </a:ext>
            </a:extLst>
          </p:cNvPr>
          <p:cNvGrpSpPr/>
          <p:nvPr/>
        </p:nvGrpSpPr>
        <p:grpSpPr>
          <a:xfrm>
            <a:off x="3759192" y="4097865"/>
            <a:ext cx="2192867" cy="2192867"/>
            <a:chOff x="10138832" y="2840565"/>
            <a:chExt cx="2192867" cy="21928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9F7B70-BCF7-4817-A18E-030E00FF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402EC1-E43F-49CB-B561-220A31ADC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04D4B-CBC6-466C-9250-A57059E6A2DF}"/>
              </a:ext>
            </a:extLst>
          </p:cNvPr>
          <p:cNvGrpSpPr/>
          <p:nvPr/>
        </p:nvGrpSpPr>
        <p:grpSpPr>
          <a:xfrm>
            <a:off x="4385733" y="3429000"/>
            <a:ext cx="2192867" cy="2192867"/>
            <a:chOff x="4385733" y="3429000"/>
            <a:chExt cx="2192867" cy="2192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15976C-FD27-4ABC-A445-305A886F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C94629-9007-4A24-B03A-F38B6714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/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Key Concepts: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radious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Core points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minPoints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3)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27FBD1-A8C3-47B7-8017-F3B6A8FA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67" y="529777"/>
                <a:ext cx="5160433" cy="1631216"/>
              </a:xfrm>
              <a:prstGeom prst="rect">
                <a:avLst/>
              </a:prstGeom>
              <a:blipFill>
                <a:blip r:embed="rId3"/>
                <a:stretch>
                  <a:fillRect l="-2361" t="-374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A85EA-CE56-4DE5-BADB-2CD918027A86}"/>
              </a:ext>
            </a:extLst>
          </p:cNvPr>
          <p:cNvGrpSpPr/>
          <p:nvPr/>
        </p:nvGrpSpPr>
        <p:grpSpPr>
          <a:xfrm>
            <a:off x="2357963" y="1663699"/>
            <a:ext cx="2192867" cy="2192867"/>
            <a:chOff x="2357963" y="1663699"/>
            <a:chExt cx="2192867" cy="21928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CFEA7E-E789-41F0-9EBE-D6BF0AF02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7963" y="1663699"/>
              <a:ext cx="2192867" cy="2192867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8D9282-1CAB-49A1-9210-5F31054A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8930" y="2624666"/>
              <a:ext cx="270933" cy="2709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5F11F1-378A-4F19-8E5A-7E57129983B8}"/>
              </a:ext>
            </a:extLst>
          </p:cNvPr>
          <p:cNvGrpSpPr/>
          <p:nvPr/>
        </p:nvGrpSpPr>
        <p:grpSpPr>
          <a:xfrm>
            <a:off x="6400795" y="2652182"/>
            <a:ext cx="2192867" cy="2192867"/>
            <a:chOff x="10138832" y="2840565"/>
            <a:chExt cx="2192867" cy="219286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3B3618-D8A8-4818-BC6C-F52D6882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8832" y="2840565"/>
              <a:ext cx="2192867" cy="219286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A7074C-367A-48BE-AF85-330B72864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99799" y="3801532"/>
              <a:ext cx="270933" cy="270933"/>
            </a:xfrm>
            <a:prstGeom prst="ellipse">
              <a:avLst/>
            </a:prstGeom>
            <a:solidFill>
              <a:srgbClr val="00B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BA18D-95F9-46FE-A170-814A97B4A161}"/>
              </a:ext>
            </a:extLst>
          </p:cNvPr>
          <p:cNvGrpSpPr/>
          <p:nvPr/>
        </p:nvGrpSpPr>
        <p:grpSpPr>
          <a:xfrm>
            <a:off x="4999566" y="3831166"/>
            <a:ext cx="2192867" cy="2192867"/>
            <a:chOff x="4385733" y="3429000"/>
            <a:chExt cx="2192867" cy="21928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66EB-DD21-4263-B5EC-1A1E8DDC4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9D91B3-DB3E-4FBD-BF38-CC3D54135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993224-22C6-44D0-86CD-BF1CC9E69454}"/>
              </a:ext>
            </a:extLst>
          </p:cNvPr>
          <p:cNvGrpSpPr/>
          <p:nvPr/>
        </p:nvGrpSpPr>
        <p:grpSpPr>
          <a:xfrm>
            <a:off x="4927596" y="3026834"/>
            <a:ext cx="2192867" cy="2192867"/>
            <a:chOff x="4385733" y="3429000"/>
            <a:chExt cx="2192867" cy="219286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BCBB8B-9077-4E6D-BCD6-0BBF1CC19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34F153-A61B-4230-8A96-136B646E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7A8BC0-1F04-49B1-A3B3-C12B6EB0E759}"/>
              </a:ext>
            </a:extLst>
          </p:cNvPr>
          <p:cNvGrpSpPr/>
          <p:nvPr/>
        </p:nvGrpSpPr>
        <p:grpSpPr>
          <a:xfrm>
            <a:off x="5617633" y="2705098"/>
            <a:ext cx="2192867" cy="2192867"/>
            <a:chOff x="4385733" y="3429000"/>
            <a:chExt cx="2192867" cy="21928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C05EE7-4B8C-47A2-8C4F-D6A6B60C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5733" y="3429000"/>
              <a:ext cx="2192867" cy="2192867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7ED1CF-0663-4493-8A36-7527CC754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700" y="4389967"/>
              <a:ext cx="270933" cy="270933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/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603C2-0FE6-4E49-A7A7-D29BE821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50" y="2342917"/>
                <a:ext cx="13589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2BAD5-90C0-44D4-9B86-4B6CCEE91F86}"/>
              </a:ext>
            </a:extLst>
          </p:cNvPr>
          <p:cNvCxnSpPr>
            <a:cxnSpLocks/>
            <a:endCxn id="18" idx="6"/>
          </p:cNvCxnSpPr>
          <p:nvPr/>
        </p:nvCxnSpPr>
        <p:spPr>
          <a:xfrm>
            <a:off x="3454396" y="2760133"/>
            <a:ext cx="10964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>
            <a:extLst>
              <a:ext uri="{FF2B5EF4-FFF2-40B4-BE49-F238E27FC236}">
                <a16:creationId xmlns:a16="http://schemas.microsoft.com/office/drawing/2014/main" id="{444BCB33-3B93-4094-82D8-B3B44AB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B51F-6439-43E0-91A9-7ED0988D872E}"/>
              </a:ext>
            </a:extLst>
          </p:cNvPr>
          <p:cNvSpPr/>
          <p:nvPr/>
        </p:nvSpPr>
        <p:spPr>
          <a:xfrm>
            <a:off x="1344544" y="1825270"/>
            <a:ext cx="1289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261A0-0F9A-4124-9D0D-DA96D591C18C}"/>
              </a:ext>
            </a:extLst>
          </p:cNvPr>
          <p:cNvSpPr/>
          <p:nvPr/>
        </p:nvSpPr>
        <p:spPr>
          <a:xfrm>
            <a:off x="2412999" y="6252633"/>
            <a:ext cx="860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https://www.naftaliharris.com/blog/visualizing-dbscan-clustering/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08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18739-8402-4535-8533-A37C82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510D-1101-44CB-A380-DF3AAA90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plot the clusters using k-means and DBSCAN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5F0DF-FF16-43C5-B899-6A4EAB84FBD6}"/>
              </a:ext>
            </a:extLst>
          </p:cNvPr>
          <p:cNvSpPr/>
          <p:nvPr/>
        </p:nvSpPr>
        <p:spPr>
          <a:xfrm>
            <a:off x="3200400" y="721347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B7169-5E76-49A2-8A5E-8B268C755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t="15696" r="33889" b="13315"/>
          <a:stretch/>
        </p:blipFill>
        <p:spPr>
          <a:xfrm>
            <a:off x="7061200" y="2403600"/>
            <a:ext cx="5130800" cy="445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24482-0F9B-45EB-BDE0-964BE4378D12}"/>
              </a:ext>
            </a:extLst>
          </p:cNvPr>
          <p:cNvSpPr/>
          <p:nvPr/>
        </p:nvSpPr>
        <p:spPr>
          <a:xfrm>
            <a:off x="-21167" y="2847132"/>
            <a:ext cx="7704667" cy="2677656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Generate </a:t>
            </a:r>
            <a:r>
              <a:rPr lang="en-US" sz="2400">
                <a:solidFill>
                  <a:srgbClr val="6A9955"/>
                </a:solidFill>
                <a:latin typeface="Consolas" panose="020B0609020204030204" pitchFamily="49" charset="0"/>
              </a:rPr>
              <a:t>synthetic clusters</a:t>
            </a:r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numpy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matplotlib.pyplot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plt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np.random.seed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844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clust2=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np.random.normal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dataset1=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np.concatenate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((clust1, clust2))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0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674B-5074-45FF-9369-4D254DC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795C-12D7-4B24-A47A-4F4A34FD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class GitHub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https://github.com/mathphysmx/teaching-ml/blob/master/assigments/</a:t>
            </a:r>
            <a:r>
              <a:rPr lang="en-US" dirty="0">
                <a:solidFill>
                  <a:srgbClr val="0563C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homework_assigment_03_clustering.md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52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00928-5EBA-45E1-874D-84102080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2D34E-E223-4D0B-BF43-F042AADBF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0C3A-65F6-4952-824D-204241DB0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2C76-AB62-4F96-85E5-175C9B94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E06C-F1D7-4EE4-B2DE-8EA52A9D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03B94-4A4A-441C-BEA4-7E1CBA2C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9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1AB7-4BDB-4D8D-A22C-C9CBB115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25BC-8672-49DF-A015-03524E11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BDD74-CDCD-4E4A-B1BB-1166E679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8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A1E-7E07-450C-8C2D-D20FC82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9288D-2EB8-4320-AA34-34C1352F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76554-0877-48D2-883D-2B02CFCE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7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18F2-911C-4694-8891-C4F3DF8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68DF-A138-45E7-95A1-B2A6C5B9F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7BCC4-3D59-42AD-A688-99E99612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2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9685-D9BD-42E1-97DA-EF4604F8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BFE4-378C-4B57-8561-1443E1E4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CDED3-41A2-40E3-A753-E9D2A20C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4EC-9AEC-41FD-ADCB-1FE457D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271C-3AC5-497E-9BB3-F74162A1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06FB4-6777-40F9-A108-B46BF8E1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9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175-479B-499D-8B05-C01670E3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F2A7-0B3A-41E7-BF2A-F238A1C9F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3F4A8-6BDD-4F68-B111-50AED617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4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DE3-B93C-4F91-A39B-895C8B61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6D44-1F76-49DA-93C5-0B75385B8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151A5-5B13-4C77-B0BD-FE4D3C5B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1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C5E69-EE78-4036-B8E7-7CAE7C3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0B792-6CC5-4849-BAD2-5928CE83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2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4121-6D5B-4A38-9CFE-145D458F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Gower Distance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1632B-6855-428F-850D-83A8D731C2DA}"/>
              </a:ext>
            </a:extLst>
          </p:cNvPr>
          <p:cNvSpPr/>
          <p:nvPr/>
        </p:nvSpPr>
        <p:spPr>
          <a:xfrm>
            <a:off x="3047999" y="3105835"/>
            <a:ext cx="729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https://www.thinkdatascience.com/post/2019-12-16-introducing-python-package-gower/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B085-65EF-4483-AE7E-F29C4461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1026" name="Picture 2" descr="Hierarhical Clustering with Dendrogram">
            <a:extLst>
              <a:ext uri="{FF2B5EF4-FFF2-40B4-BE49-F238E27FC236}">
                <a16:creationId xmlns:a16="http://schemas.microsoft.com/office/drawing/2014/main" id="{05688442-17C7-4E99-A4BC-69A178EDA2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" y="1388534"/>
            <a:ext cx="12154368" cy="54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1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2087</Words>
  <Application>Microsoft Office PowerPoint</Application>
  <PresentationFormat>Widescreen</PresentationFormat>
  <Paragraphs>391</Paragraphs>
  <Slides>60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Separation (inter-cluster)</vt:lpstr>
      <vt:lpstr>PowerPoint Presentation</vt:lpstr>
      <vt:lpstr>Silhouette Coefficient</vt:lpstr>
      <vt:lpstr>Silhouette Coefficient</vt:lpstr>
      <vt:lpstr>PowerPoint Presentation</vt:lpstr>
      <vt:lpstr>Practice</vt:lpstr>
      <vt:lpstr>Homework assignment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Practice</vt:lpstr>
      <vt:lpstr>Homework assignment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Gower Distance</vt:lpstr>
      <vt:lpstr>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108</cp:revision>
  <dcterms:created xsi:type="dcterms:W3CDTF">2020-03-24T08:19:36Z</dcterms:created>
  <dcterms:modified xsi:type="dcterms:W3CDTF">2020-04-28T23:44:08Z</dcterms:modified>
</cp:coreProperties>
</file>