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81" r:id="rId2"/>
    <p:sldId id="279" r:id="rId3"/>
    <p:sldId id="274" r:id="rId4"/>
    <p:sldId id="257" r:id="rId5"/>
    <p:sldId id="256" r:id="rId6"/>
    <p:sldId id="258" r:id="rId7"/>
    <p:sldId id="28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68" r:id="rId16"/>
    <p:sldId id="271" r:id="rId17"/>
    <p:sldId id="280" r:id="rId18"/>
    <p:sldId id="273" r:id="rId19"/>
    <p:sldId id="283" r:id="rId20"/>
    <p:sldId id="302" r:id="rId21"/>
    <p:sldId id="285" r:id="rId22"/>
    <p:sldId id="286" r:id="rId23"/>
    <p:sldId id="287" r:id="rId24"/>
    <p:sldId id="288" r:id="rId25"/>
    <p:sldId id="296" r:id="rId26"/>
    <p:sldId id="297" r:id="rId27"/>
    <p:sldId id="298" r:id="rId28"/>
    <p:sldId id="299" r:id="rId29"/>
    <p:sldId id="303" r:id="rId30"/>
    <p:sldId id="307" r:id="rId31"/>
    <p:sldId id="308" r:id="rId32"/>
    <p:sldId id="300" r:id="rId33"/>
    <p:sldId id="301" r:id="rId34"/>
    <p:sldId id="306" r:id="rId35"/>
    <p:sldId id="304" r:id="rId36"/>
    <p:sldId id="305" r:id="rId37"/>
    <p:sldId id="309" r:id="rId38"/>
    <p:sldId id="310" r:id="rId39"/>
    <p:sldId id="316" r:id="rId40"/>
    <p:sldId id="315" r:id="rId41"/>
    <p:sldId id="314" r:id="rId42"/>
    <p:sldId id="312" r:id="rId43"/>
    <p:sldId id="311" r:id="rId44"/>
    <p:sldId id="313" r:id="rId45"/>
    <p:sldId id="318" r:id="rId46"/>
    <p:sldId id="320" r:id="rId47"/>
    <p:sldId id="321" r:id="rId48"/>
    <p:sldId id="31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35" autoAdjust="0"/>
  </p:normalViewPr>
  <p:slideViewPr>
    <p:cSldViewPr snapToGrid="0">
      <p:cViewPr varScale="1">
        <p:scale>
          <a:sx n="57" d="100"/>
          <a:sy n="57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general/Clustering-with-Scikit-with-GIF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lhouette_(clustering)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BSCAN" TargetMode="Externa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hyperlink" Target="https://en.wikipedia.org/wiki/DBSCAN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BSCAN" TargetMode="Externa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hyperlink" Target="https://en.wikipedia.org/wiki/DBSCAN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general/Clustering-with-Scikit-with-GIFs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s.ifi.lmu.de/Lehre/KDD/SS16/uebung/blatt08.pdf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https://dashee87.github.io/data%20science/general/Clustering-with-Scikit-with-GIFs/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2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all other data points in the same cluster,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distance between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(we divide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do not include the distance in the sum). We can interpret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as a measure of how well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3"/>
                  </a:rPr>
                  <a:t>https://en.wikipedia.org/wiki/Silhouette_(clustering)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all other data points in the same cluster, where </a:t>
                </a:r>
                <a:r>
                  <a:rPr lang="en-US" b="0" i="0">
                    <a:latin typeface="Cambria Math" panose="02040503050406030204" pitchFamily="18" charset="0"/>
                  </a:rPr>
                  <a:t>𝑑(𝑖,𝑗)</a:t>
                </a:r>
                <a:r>
                  <a:rPr lang="en-US" dirty="0"/>
                  <a:t> is the distance between data points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𝑗</a:t>
                </a:r>
                <a:r>
                  <a:rPr lang="en-US" dirty="0"/>
                  <a:t> in the cluster </a:t>
                </a:r>
                <a:r>
                  <a:rPr lang="en-US" b="0" i="0">
                    <a:latin typeface="Cambria Math" panose="02040503050406030204" pitchFamily="18" charset="0"/>
                  </a:rPr>
                  <a:t>𝐶_𝑖</a:t>
                </a:r>
                <a:r>
                  <a:rPr lang="en-US" dirty="0"/>
                  <a:t> (we divide by </a:t>
                </a:r>
                <a:r>
                  <a:rPr lang="en-US" i="0">
                    <a:latin typeface="Cambria Math" panose="02040503050406030204" pitchFamily="18" charset="0"/>
                  </a:rPr>
                  <a:t>|</a:t>
                </a:r>
                <a:r>
                  <a:rPr lang="en-US" b="0" i="0">
                    <a:latin typeface="Cambria Math" panose="02040503050406030204" pitchFamily="18" charset="0"/>
                  </a:rPr>
                  <a:t>𝐶_𝑖 |−1</a:t>
                </a:r>
                <a:r>
                  <a:rPr lang="en-US" dirty="0"/>
                  <a:t> because we do not include the distance in the sum). We can interpret </a:t>
                </a:r>
                <a:r>
                  <a:rPr lang="en-US" b="0" i="0">
                    <a:latin typeface="Cambria Math" panose="02040503050406030204" pitchFamily="18" charset="0"/>
                  </a:rPr>
                  <a:t>𝑎(𝑖)</a:t>
                </a:r>
                <a:r>
                  <a:rPr lang="en-US" dirty="0"/>
                  <a:t> as a measure of how well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4"/>
                  </a:rPr>
                  <a:t>https://en.wikipedia.org/wiki/Silhouette_(clustering)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40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https://www.naftaliharris.com/blog/visualizing-dbscan-clustering/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1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94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binary</a:t>
            </a:r>
            <a:r>
              <a:rPr lang="en-US" dirty="0"/>
              <a:t> as example of categorical, </a:t>
            </a:r>
            <a:r>
              <a:rPr lang="en-US" b="1" dirty="0" err="1"/>
              <a:t>likert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79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50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3"/>
                </a:endParaRPr>
              </a:p>
              <a:p>
                <a:r>
                  <a:rPr lang="en-US" dirty="0">
                    <a:hlinkClick r:id="rId4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3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5"/>
                </a:endParaRPr>
              </a:p>
              <a:p>
                <a:r>
                  <a:rPr lang="en-US" dirty="0">
                    <a:hlinkClick r:id="rId6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𝐷_𝜀 (</a:t>
                </a:r>
                <a:r>
                  <a:rPr lang="en-US" sz="1200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𝒙_𝒊</a:t>
                </a:r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0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3"/>
                </a:endParaRPr>
              </a:p>
              <a:p>
                <a:r>
                  <a:rPr lang="en-US" dirty="0">
                    <a:hlinkClick r:id="rId4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3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5"/>
                </a:endParaRPr>
              </a:p>
              <a:p>
                <a:r>
                  <a:rPr lang="en-US" dirty="0">
                    <a:hlinkClick r:id="rId6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𝐷_𝜀 (</a:t>
                </a:r>
                <a:r>
                  <a:rPr lang="en-US" sz="1200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𝒙_𝒊</a:t>
                </a:r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2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https://dashee87.github.io/data%20science/general/Clustering-with-Scikit-with-GIFs/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5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Theoretical Exercises</a:t>
            </a:r>
          </a:p>
          <a:p>
            <a:r>
              <a:rPr lang="en-US" dirty="0">
                <a:hlinkClick r:id="rId3"/>
              </a:rPr>
              <a:t>https://www.dbs.ifi.lmu.de/Lehre/KDD/SS16/uebung/blatt08.pdf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Each observation belongs to at least one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clusters are nonoverlapping: no observation belongs to more than one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:r>
                  <a:rPr lang="es-419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s-419" dirty="0" err="1"/>
              <a:t>ómo</a:t>
            </a:r>
            <a:r>
              <a:rPr lang="es-419" dirty="0"/>
              <a:t> se calcula el centro de masa/centroide/media de los puntos</a:t>
            </a:r>
            <a:r>
              <a:rPr lang="en-US" dirty="0"/>
              <a:t>?</a:t>
            </a:r>
          </a:p>
          <a:p>
            <a:pPr rtl="0" eaLnBrk="1" fontAlgn="t" latinLnBrk="0" hangingPunct="1"/>
            <a:r>
              <a:rPr lang="es-419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Y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1 4</a:t>
            </a: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3 6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4 9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>
                    <a:latin typeface="Cambria Math" panose="02040503050406030204" pitchFamily="18" charset="0"/>
                  </a:rPr>
                  <a:t>‖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</a:t>
                </a:r>
                <a:r>
                  <a:rPr lang="en-US" sz="1200" b="0" i="0">
                    <a:latin typeface="Cambria Math" panose="02040503050406030204" pitchFamily="18" charset="0"/>
                  </a:rPr>
                  <a:t>−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‖=𝑑(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𝑷_𝟐,𝑷_𝟏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)=</a:t>
                </a:r>
                <a:r>
                  <a:rPr lang="en-US" sz="1200" i="0">
                    <a:latin typeface="Cambria Math" panose="02040503050406030204" pitchFamily="18" charset="0"/>
                  </a:rPr>
                  <a:t>√(</a:t>
                </a:r>
                <a:r>
                  <a:rPr lang="en-US" sz="1200" b="0" i="0">
                    <a:latin typeface="Cambria Math" panose="02040503050406030204" pitchFamily="18" charset="0"/>
                  </a:rPr>
                  <a:t>(𝑥_2−𝑥_1 )^2+(𝑦_2−𝑦_1 )^2 )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7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is optimizing the cohesion within the cluster while maximizing the separation between cluster and datapoints outside of the cluster: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3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penultimate</a:t>
            </a:r>
            <a:r>
              <a:rPr lang="en-US" baseline="0" dirty="0"/>
              <a:t> point is obvious. The l</a:t>
            </a:r>
            <a:r>
              <a:rPr lang="en-US" dirty="0"/>
              <a:t>ast point is not so obvious, but can be verified using some basic</a:t>
            </a:r>
            <a:r>
              <a:rPr lang="en-US" baseline="0" dirty="0"/>
              <a:t> calculus (minimize distortion function by taking partial derivatives and set to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ntofra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loydhub.com/introduction-to-k-means-clustering-in-python-with-scikit-lear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ouieda.com/talks/tgif2018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hphysmx/teaching-ml/blob/master/assigments/homework_assigment_03_clustering.m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DDEF-2405-472D-A250-C7FF9A6D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E1A8B-06A7-47F8-999F-17DA786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3"/>
              </a:rPr>
              <a:t>mentofran@gmail.com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8AD9-564B-4196-86F2-29B3BB72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77AAC-4B03-4783-924B-05E297F3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40" y="1679418"/>
            <a:ext cx="5540721" cy="517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2BAF9-086A-4D6F-ABF6-99D26CB01AE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83237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8F2-41DC-4003-A63D-7DE24DE1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319AA-45F6-430D-AE83-A3B40CFB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941968"/>
            <a:ext cx="5106154" cy="4916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DC652-76EA-40D7-8C01-6399B39F01B0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405883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1CB-7162-456C-9263-32013852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B3CF5-396E-4511-B085-2DA4B90F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905754"/>
            <a:ext cx="5142368" cy="4952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EB46E-CB77-48B5-A85A-4838092748EA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6208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67E6-5A58-44F9-804C-8973F214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48C09-11BB-41B5-BBA5-C33FBFBA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09" y="1842380"/>
            <a:ext cx="5178582" cy="501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F0F99-A41E-4A79-A65A-1BA8E0C930A5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55180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AFFF-CEED-47C9-9CD3-6F74A556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6C7DE-1C0F-48BF-B0DA-3FC39AEE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24273"/>
            <a:ext cx="5142368" cy="5033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0FB28-C2B4-4F4F-87C8-75C2020D5A3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72026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245C-F9A0-4A9A-A32A-20C29452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F099F-C54E-4700-BED3-6D05D4F7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851434"/>
            <a:ext cx="5106154" cy="500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1B40B-B07B-4492-B281-2A4C9A35252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53636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0A9-6C83-4AF9-8BF8-FD48F81D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8FA7A-CC91-4946-AD07-E0C54272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78594"/>
            <a:ext cx="5142368" cy="497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95AE-3FC8-416A-82CB-053F1019ED89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99560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4FA7-12B2-4BD0-837E-56331124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/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/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/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FBE66C9-C7B2-48CA-A78A-F89C860F711D}"/>
              </a:ext>
            </a:extLst>
          </p:cNvPr>
          <p:cNvSpPr>
            <a:spLocks noChangeAspect="1"/>
          </p:cNvSpPr>
          <p:nvPr/>
        </p:nvSpPr>
        <p:spPr>
          <a:xfrm>
            <a:off x="1901691" y="5001699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0E39A4-398F-45B1-A412-F7D688A59C49}"/>
              </a:ext>
            </a:extLst>
          </p:cNvPr>
          <p:cNvSpPr>
            <a:spLocks noChangeAspect="1"/>
          </p:cNvSpPr>
          <p:nvPr/>
        </p:nvSpPr>
        <p:spPr>
          <a:xfrm>
            <a:off x="2490189" y="46335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E7787-A7DA-438D-8727-DFB91213FDC1}"/>
              </a:ext>
            </a:extLst>
          </p:cNvPr>
          <p:cNvSpPr>
            <a:spLocks noChangeAspect="1"/>
          </p:cNvSpPr>
          <p:nvPr/>
        </p:nvSpPr>
        <p:spPr>
          <a:xfrm>
            <a:off x="4457322" y="5114876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FB1F7-7D3D-4AD1-9352-88A3085C620D}"/>
              </a:ext>
            </a:extLst>
          </p:cNvPr>
          <p:cNvGrpSpPr/>
          <p:nvPr/>
        </p:nvGrpSpPr>
        <p:grpSpPr>
          <a:xfrm>
            <a:off x="1353051" y="3819438"/>
            <a:ext cx="4433945" cy="1919138"/>
            <a:chOff x="2667000" y="2771335"/>
            <a:chExt cx="3735582" cy="31370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AA8FA3-B895-4083-A681-30B204137490}"/>
                </a:ext>
              </a:extLst>
            </p:cNvPr>
            <p:cNvCxnSpPr/>
            <p:nvPr/>
          </p:nvCxnSpPr>
          <p:spPr>
            <a:xfrm>
              <a:off x="2667000" y="5908431"/>
              <a:ext cx="37355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BF84F2-407F-4F03-A8B1-24A248123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771335"/>
              <a:ext cx="0" cy="313709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835" t="-1333" r="-10367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835" t="-1333" r="-3670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100000" r="-20367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202667" r="-20367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302667" r="-20367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333" r="-10272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835" t="-1333" r="-3670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100000" r="-204587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202667" r="-20458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44B2CF2-C0E0-435A-ADAB-17A7CBBBFD5B}"/>
              </a:ext>
            </a:extLst>
          </p:cNvPr>
          <p:cNvSpPr/>
          <p:nvPr/>
        </p:nvSpPr>
        <p:spPr>
          <a:xfrm>
            <a:off x="3511877" y="3796163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0DEC8-A673-4192-8199-27A07DFC87C1}"/>
              </a:ext>
            </a:extLst>
          </p:cNvPr>
          <p:cNvSpPr/>
          <p:nvPr/>
        </p:nvSpPr>
        <p:spPr>
          <a:xfrm>
            <a:off x="3603317" y="6368709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AC545-A9A7-466A-B584-B02CADB07E6E}"/>
              </a:ext>
            </a:extLst>
          </p:cNvPr>
          <p:cNvSpPr txBox="1"/>
          <p:nvPr/>
        </p:nvSpPr>
        <p:spPr>
          <a:xfrm>
            <a:off x="4122090" y="1590952"/>
            <a:ext cx="216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Centroids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B7BCE-9CAB-4261-98BC-2FD7DF06B03E}"/>
              </a:ext>
            </a:extLst>
          </p:cNvPr>
          <p:cNvSpPr txBox="1"/>
          <p:nvPr/>
        </p:nvSpPr>
        <p:spPr>
          <a:xfrm>
            <a:off x="2021475" y="1382216"/>
            <a:ext cx="83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44393-5F68-40CF-B8F2-44F8ACB8C3CC}"/>
              </a:ext>
            </a:extLst>
          </p:cNvPr>
          <p:cNvSpPr/>
          <p:nvPr/>
        </p:nvSpPr>
        <p:spPr>
          <a:xfrm>
            <a:off x="7145434" y="564208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23" name="Picture 22" descr="A picture containing room&#10;&#10;Description automatically generated">
            <a:extLst>
              <a:ext uri="{FF2B5EF4-FFF2-40B4-BE49-F238E27FC236}">
                <a16:creationId xmlns:a16="http://schemas.microsoft.com/office/drawing/2014/main" id="{AB8207B6-AA3E-4554-B145-64ADA11F1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7" y="1977904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45DC-8E0E-4BB2-AEB7-AB380CF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a bivariate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 groups and then use      </a:t>
                </a:r>
                <a:r>
                  <a:rPr lang="en-US" dirty="0" err="1"/>
                  <a:t>sklearn.cluster.Kmeans</a:t>
                </a:r>
                <a:r>
                  <a:rPr lang="en-US" dirty="0"/>
                  <a:t>()       to get clusters of the dataset.</a:t>
                </a:r>
              </a:p>
              <a:p>
                <a:endParaRPr lang="en-US" dirty="0"/>
              </a:p>
              <a:p>
                <a:r>
                  <a:rPr lang="en-US" dirty="0"/>
                  <a:t>Plot the scatterplot identifying each cluster with a different color.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A3BFCF-61F7-4DE4-9EFB-815AFF7B48CF}"/>
              </a:ext>
            </a:extLst>
          </p:cNvPr>
          <p:cNvSpPr/>
          <p:nvPr/>
        </p:nvSpPr>
        <p:spPr>
          <a:xfrm>
            <a:off x="2949526" y="6123543"/>
            <a:ext cx="893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https://blog.floydhub.com/introduction-to-k-means-clustering-in-python-with-scikit-learn/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4F028-DB86-4BAE-883B-F84AE5A5C1E4}"/>
              </a:ext>
            </a:extLst>
          </p:cNvPr>
          <p:cNvSpPr/>
          <p:nvPr/>
        </p:nvSpPr>
        <p:spPr>
          <a:xfrm>
            <a:off x="747455" y="2233588"/>
            <a:ext cx="4404141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sklearn.cluster.KMeans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698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70F8F18A-E8EC-4F4A-84EC-5BB3F9F7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49" y="2500313"/>
            <a:ext cx="762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7D1F5B2-EECE-4E7E-8B95-AF31BE46FE13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https://visibledata.wordpress.com/visible-data/cluster-analysis/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9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3DC871E-9169-45E8-AF53-D7F8B342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64012"/>
            <a:ext cx="7620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5F52A7-75DA-4E6C-88D2-F4FEC33CC240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https://visibledata.wordpress.com/visible-data/cluster-analysis/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76400"/>
            <a:ext cx="8153400" cy="4572000"/>
          </a:xfrm>
        </p:spPr>
        <p:txBody>
          <a:bodyPr/>
          <a:lstStyle/>
          <a:p>
            <a:r>
              <a:rPr lang="en-US" dirty="0"/>
              <a:t>Intuitively, “compact” clusters good</a:t>
            </a:r>
          </a:p>
          <a:p>
            <a:pPr lvl="1"/>
            <a:r>
              <a:rPr lang="en-US" dirty="0"/>
              <a:t>Depends on data and K, which are given</a:t>
            </a:r>
          </a:p>
          <a:p>
            <a:pPr lvl="1"/>
            <a:r>
              <a:rPr lang="en-US" dirty="0"/>
              <a:t>And depends on </a:t>
            </a:r>
            <a:r>
              <a:rPr lang="en-US" dirty="0" err="1"/>
              <a:t>centroids</a:t>
            </a:r>
            <a:r>
              <a:rPr lang="en-US" dirty="0"/>
              <a:t> and assignment of x</a:t>
            </a:r>
            <a:r>
              <a:rPr lang="en-US" baseline="-25000" dirty="0"/>
              <a:t>i</a:t>
            </a:r>
            <a:r>
              <a:rPr lang="en-US" dirty="0"/>
              <a:t> to clusters (which we can control)</a:t>
            </a:r>
          </a:p>
          <a:p>
            <a:r>
              <a:rPr lang="en-US" dirty="0"/>
              <a:t>How to measure this “goodness”?</a:t>
            </a:r>
          </a:p>
          <a:p>
            <a:r>
              <a:rPr lang="en-US" dirty="0"/>
              <a:t>Define distortion = 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dirty="0" err="1"/>
              <a:t>d(x</a:t>
            </a:r>
            <a:r>
              <a:rPr lang="en-US" baseline="-25000" dirty="0" err="1"/>
              <a:t>i</a:t>
            </a:r>
            <a:r>
              <a:rPr lang="en-US" dirty="0" err="1"/>
              <a:t>,centroid(x</a:t>
            </a:r>
            <a:r>
              <a:rPr lang="en-US" baseline="-25000" dirty="0" err="1"/>
              <a:t>i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d(x,y</a:t>
            </a:r>
            <a:r>
              <a:rPr lang="en-US" dirty="0"/>
              <a:t>) is a distance measure</a:t>
            </a:r>
          </a:p>
          <a:p>
            <a:r>
              <a:rPr lang="en-US" dirty="0"/>
              <a:t>Given K, let’s try to minimize distortion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029200" cy="1066800"/>
          </a:xfrm>
        </p:spPr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4953000" cy="4495800"/>
          </a:xfrm>
        </p:spPr>
        <p:txBody>
          <a:bodyPr/>
          <a:lstStyle/>
          <a:p>
            <a:r>
              <a:rPr lang="en-US" dirty="0"/>
              <a:t>Consider this 2-d data</a:t>
            </a:r>
          </a:p>
          <a:p>
            <a:pPr lvl="1"/>
            <a:r>
              <a:rPr lang="en-US" dirty="0"/>
              <a:t>Choose K = 3 clusters</a:t>
            </a:r>
          </a:p>
          <a:p>
            <a:r>
              <a:rPr lang="en-US" dirty="0"/>
              <a:t>Same data for both</a:t>
            </a:r>
          </a:p>
          <a:p>
            <a:pPr lvl="1"/>
            <a:r>
              <a:rPr lang="en-US" dirty="0"/>
              <a:t>Which has smaller distortion?</a:t>
            </a:r>
          </a:p>
          <a:p>
            <a:r>
              <a:rPr lang="en-US" dirty="0"/>
              <a:t>How to minimize distortion?</a:t>
            </a:r>
          </a:p>
          <a:p>
            <a:pPr lvl="1"/>
            <a:r>
              <a:rPr lang="en-US" dirty="0"/>
              <a:t>Good question…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19800" y="1980406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2800" y="3124200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43801" y="1447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1371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1" y="16306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77201" y="17830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7682" y="1554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36282" y="1219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1" y="1066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01001" y="1478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48601" y="1859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43801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31482" y="2240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1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31480" y="2438400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83882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53401" y="2697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48601" y="2667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20001" y="2514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55482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707880" y="193548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1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726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525001" y="1524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784082" y="1676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936482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53601" y="2286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9060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058401" y="2057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6020594" y="5026818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800" y="6170612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544595" y="4494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73194" y="441801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96995" y="46770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77995" y="48294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07682" y="4602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36282" y="4265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25595" y="4113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01795" y="4524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49395" y="4905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44595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32276" y="5286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73195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32275" y="5484812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84676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154195" y="57438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49395" y="5713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20794" y="55610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556276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708674" y="49818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25795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733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525795" y="4570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784876" y="4722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937276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54395" y="5332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067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059195" y="5103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20200" y="1371600"/>
            <a:ext cx="1066800" cy="10668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467600" y="1981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64881" y="434340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564882" y="1295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15200" y="990600"/>
            <a:ext cx="13716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67600" y="5029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15200" y="4038600"/>
            <a:ext cx="9144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8247566" y="3822513"/>
            <a:ext cx="2052508" cy="1737728"/>
          </a:xfrm>
          <a:custGeom>
            <a:avLst/>
            <a:gdLst>
              <a:gd name="connsiteX0" fmla="*/ 187039 w 2052508"/>
              <a:gd name="connsiteY0" fmla="*/ 76302 h 1737728"/>
              <a:gd name="connsiteX1" fmla="*/ 9844 w 2052508"/>
              <a:gd name="connsiteY1" fmla="*/ 356898 h 1737728"/>
              <a:gd name="connsiteX2" fmla="*/ 127974 w 2052508"/>
              <a:gd name="connsiteY2" fmla="*/ 785177 h 1737728"/>
              <a:gd name="connsiteX3" fmla="*/ 659559 w 2052508"/>
              <a:gd name="connsiteY3" fmla="*/ 1169151 h 1737728"/>
              <a:gd name="connsiteX4" fmla="*/ 1309274 w 2052508"/>
              <a:gd name="connsiteY4" fmla="*/ 1597430 h 1737728"/>
              <a:gd name="connsiteX5" fmla="*/ 1767027 w 2052508"/>
              <a:gd name="connsiteY5" fmla="*/ 1671271 h 1737728"/>
              <a:gd name="connsiteX6" fmla="*/ 2032820 w 2052508"/>
              <a:gd name="connsiteY6" fmla="*/ 1198688 h 1737728"/>
              <a:gd name="connsiteX7" fmla="*/ 1648897 w 2052508"/>
              <a:gd name="connsiteY7" fmla="*/ 667031 h 1737728"/>
              <a:gd name="connsiteX8" fmla="*/ 954884 w 2052508"/>
              <a:gd name="connsiteY8" fmla="*/ 179679 h 1737728"/>
              <a:gd name="connsiteX9" fmla="*/ 570961 w 2052508"/>
              <a:gd name="connsiteY9" fmla="*/ 17229 h 1737728"/>
              <a:gd name="connsiteX10" fmla="*/ 187039 w 2052508"/>
              <a:gd name="connsiteY10" fmla="*/ 76302 h 173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2508" h="1737728">
                <a:moveTo>
                  <a:pt x="187039" y="76302"/>
                </a:moveTo>
                <a:cubicBezTo>
                  <a:pt x="93520" y="132913"/>
                  <a:pt x="19688" y="238752"/>
                  <a:pt x="9844" y="356898"/>
                </a:cubicBezTo>
                <a:cubicBezTo>
                  <a:pt x="0" y="475044"/>
                  <a:pt x="19688" y="649802"/>
                  <a:pt x="127974" y="785177"/>
                </a:cubicBezTo>
                <a:cubicBezTo>
                  <a:pt x="236260" y="920553"/>
                  <a:pt x="462676" y="1033776"/>
                  <a:pt x="659559" y="1169151"/>
                </a:cubicBezTo>
                <a:cubicBezTo>
                  <a:pt x="856442" y="1304526"/>
                  <a:pt x="1124696" y="1513743"/>
                  <a:pt x="1309274" y="1597430"/>
                </a:cubicBezTo>
                <a:cubicBezTo>
                  <a:pt x="1493852" y="1681117"/>
                  <a:pt x="1646436" y="1737728"/>
                  <a:pt x="1767027" y="1671271"/>
                </a:cubicBezTo>
                <a:cubicBezTo>
                  <a:pt x="1887618" y="1604814"/>
                  <a:pt x="2052508" y="1366061"/>
                  <a:pt x="2032820" y="1198688"/>
                </a:cubicBezTo>
                <a:cubicBezTo>
                  <a:pt x="2013132" y="1031315"/>
                  <a:pt x="1828553" y="836866"/>
                  <a:pt x="1648897" y="667031"/>
                </a:cubicBezTo>
                <a:cubicBezTo>
                  <a:pt x="1469241" y="497196"/>
                  <a:pt x="1134540" y="287979"/>
                  <a:pt x="954884" y="179679"/>
                </a:cubicBezTo>
                <a:cubicBezTo>
                  <a:pt x="775228" y="71379"/>
                  <a:pt x="701396" y="34458"/>
                  <a:pt x="570961" y="17229"/>
                </a:cubicBezTo>
                <a:cubicBezTo>
                  <a:pt x="440526" y="0"/>
                  <a:pt x="280558" y="19691"/>
                  <a:pt x="187039" y="76302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8001000" cy="4419600"/>
          </a:xfrm>
        </p:spPr>
        <p:txBody>
          <a:bodyPr/>
          <a:lstStyle/>
          <a:p>
            <a:r>
              <a:rPr lang="en-US" dirty="0"/>
              <a:t>Note, distortion depends on K</a:t>
            </a:r>
          </a:p>
          <a:p>
            <a:pPr lvl="1"/>
            <a:r>
              <a:rPr lang="en-US" dirty="0"/>
              <a:t>So, should probably write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  </a:t>
            </a:r>
          </a:p>
          <a:p>
            <a:r>
              <a:rPr lang="en-US" dirty="0"/>
              <a:t>Typically, larger K, smaller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Want to minimize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for fixed K</a:t>
            </a:r>
          </a:p>
          <a:p>
            <a:r>
              <a:rPr lang="en-US" dirty="0"/>
              <a:t>Best choice of K is a different issue</a:t>
            </a:r>
          </a:p>
          <a:p>
            <a:pPr lvl="1"/>
            <a:r>
              <a:rPr lang="en-US" dirty="0"/>
              <a:t>Briefly considered later</a:t>
            </a:r>
          </a:p>
          <a:p>
            <a:pPr lvl="1"/>
            <a:r>
              <a:rPr lang="en-US" dirty="0"/>
              <a:t>Also consider other measures </a:t>
            </a:r>
            <a:r>
              <a:rPr lang="en-US"/>
              <a:t>of goodness</a:t>
            </a:r>
          </a:p>
          <a:p>
            <a:r>
              <a:rPr lang="en-US" dirty="0"/>
              <a:t>For now, assume K is given and fixed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Minimize Distortion?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4419600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dirty="0" err="1"/>
              <a:t>m</a:t>
            </a:r>
            <a:r>
              <a:rPr lang="en-US" dirty="0"/>
              <a:t> data points and K …</a:t>
            </a:r>
          </a:p>
          <a:p>
            <a:r>
              <a:rPr lang="en-US" dirty="0"/>
              <a:t>Min distortion via exhaustive search?</a:t>
            </a:r>
          </a:p>
          <a:p>
            <a:pPr lvl="1"/>
            <a:r>
              <a:rPr lang="en-US" dirty="0"/>
              <a:t>Try all </a:t>
            </a:r>
            <a:r>
              <a:rPr lang="en-US" dirty="0" err="1"/>
              <a:t>m</a:t>
            </a:r>
            <a:r>
              <a:rPr lang="en-US" dirty="0"/>
              <a:t> choose K different cases? </a:t>
            </a:r>
          </a:p>
          <a:p>
            <a:pPr lvl="1"/>
            <a:r>
              <a:rPr lang="en-US" dirty="0"/>
              <a:t>Too much work for realistic size data set</a:t>
            </a:r>
          </a:p>
          <a:p>
            <a:r>
              <a:rPr lang="en-US" dirty="0"/>
              <a:t>An approximate solution will have to do</a:t>
            </a:r>
          </a:p>
          <a:p>
            <a:pPr lvl="1"/>
            <a:r>
              <a:rPr lang="en-US" dirty="0"/>
              <a:t>Exact solution is NP-complete problem</a:t>
            </a:r>
          </a:p>
          <a:p>
            <a:r>
              <a:rPr lang="en-US" b="1" dirty="0">
                <a:solidFill>
                  <a:schemeClr val="accent2"/>
                </a:solidFill>
              </a:rPr>
              <a:t>Important Note</a:t>
            </a:r>
            <a:r>
              <a:rPr lang="en-US" dirty="0"/>
              <a:t>: For minimum distortion…</a:t>
            </a:r>
          </a:p>
          <a:p>
            <a:pPr lvl="1"/>
            <a:r>
              <a:rPr lang="en-US" dirty="0"/>
              <a:t>Each x</a:t>
            </a:r>
            <a:r>
              <a:rPr lang="en-US" baseline="-25000" dirty="0"/>
              <a:t>i</a:t>
            </a:r>
            <a:r>
              <a:rPr lang="en-US" dirty="0"/>
              <a:t> grouped with nearest </a:t>
            </a:r>
            <a:r>
              <a:rPr lang="en-US" dirty="0" err="1"/>
              <a:t>centroid</a:t>
            </a:r>
            <a:endParaRPr lang="en-US" dirty="0"/>
          </a:p>
          <a:p>
            <a:pPr lvl="1"/>
            <a:r>
              <a:rPr lang="en-US" dirty="0" err="1"/>
              <a:t>Centroid</a:t>
            </a:r>
            <a:r>
              <a:rPr lang="en-US" dirty="0"/>
              <a:t> must be center of its group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and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cohesion</a:t>
            </a:r>
          </a:p>
          <a:p>
            <a:pPr lvl="1"/>
            <a:r>
              <a:rPr lang="en-US" dirty="0"/>
              <a:t>How tightly packed is a cluster</a:t>
            </a:r>
          </a:p>
          <a:p>
            <a:pPr lvl="1"/>
            <a:r>
              <a:rPr lang="en-US" dirty="0"/>
              <a:t>More cohesive clusters is more better</a:t>
            </a:r>
          </a:p>
          <a:p>
            <a:r>
              <a:rPr lang="en-US" dirty="0"/>
              <a:t>Cluster separation</a:t>
            </a:r>
          </a:p>
          <a:p>
            <a:pPr lvl="1"/>
            <a:r>
              <a:rPr lang="en-US" dirty="0"/>
              <a:t>Distance between clusters</a:t>
            </a:r>
          </a:p>
          <a:p>
            <a:pPr lvl="1"/>
            <a:r>
              <a:rPr lang="en-US" dirty="0"/>
              <a:t>The more separation, the better</a:t>
            </a:r>
          </a:p>
          <a:p>
            <a:r>
              <a:rPr lang="en-US" dirty="0"/>
              <a:t>Can we measure these things?</a:t>
            </a:r>
          </a:p>
          <a:p>
            <a:pPr lvl="1"/>
            <a:r>
              <a:rPr lang="en-US" dirty="0"/>
              <a:t>Yes</a:t>
            </a:r>
          </a:p>
        </p:txBody>
      </p:sp>
      <p:pic>
        <p:nvPicPr>
          <p:cNvPr id="1026" name="Picture 2" descr="Cluster Analysis: see it 1st | Data Visualization">
            <a:extLst>
              <a:ext uri="{FF2B5EF4-FFF2-40B4-BE49-F238E27FC236}">
                <a16:creationId xmlns:a16="http://schemas.microsoft.com/office/drawing/2014/main" id="{3A72FC95-0E9C-4765-8798-84EE971D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33" y="3277773"/>
            <a:ext cx="5410187" cy="191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Same notation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600" dirty="0"/>
                  <a:t>-means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200" dirty="0"/>
                  <a:t> be cluster centroids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be data points</a:t>
                </a:r>
              </a:p>
              <a:p>
                <a:pPr lvl="1"/>
                <a:r>
                  <a:rPr lang="en-US" sz="3200" dirty="0"/>
                  <a:t>Let centroid(x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) be centroid of 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    </a:t>
                </a:r>
              </a:p>
              <a:p>
                <a:r>
                  <a:rPr lang="en-US" sz="3600" dirty="0"/>
                  <a:t>Following results apply generally</a:t>
                </a:r>
              </a:p>
              <a:p>
                <a:pPr lvl="1"/>
                <a:r>
                  <a:rPr lang="en-US" sz="3200" dirty="0"/>
                  <a:t>Not just for K-means…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2789671" y="2299267"/>
            <a:ext cx="3668962" cy="4193608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(intra-cluster)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</p:spPr>
            <p:txBody>
              <a:bodyPr/>
              <a:lstStyle/>
              <a:p>
                <a:r>
                  <a:rPr lang="en-US" dirty="0"/>
                  <a:t>For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  <a:blipFill>
                <a:blip r:embed="rId3"/>
                <a:stretch>
                  <a:fillRect l="-1509" t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09571" y="3483099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69271" y="328579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97531" y="502208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/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21AE4E5-B1B2-4A46-A1AC-01770127C856}"/>
              </a:ext>
            </a:extLst>
          </p:cNvPr>
          <p:cNvSpPr/>
          <p:nvPr/>
        </p:nvSpPr>
        <p:spPr>
          <a:xfrm>
            <a:off x="197204" y="3016074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/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/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Distance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from 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defined as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blipFill>
                <a:blip r:embed="rId4"/>
                <a:stretch>
                  <a:fillRect l="-1471" t="-10526" r="-9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/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/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2327190" y="337167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1401" y="323939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1752" y="440346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01969" y="2577991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43682" y="3273041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27190" y="3405322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724033" y="4066726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3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0ECD0-0D0C-448F-B0DF-439E5DB5F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2" t="20411" r="29476" b="3633"/>
          <a:stretch/>
        </p:blipFill>
        <p:spPr>
          <a:xfrm>
            <a:off x="6548283" y="1336431"/>
            <a:ext cx="4950757" cy="5410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4DD4C-C4ED-43F6-9447-7A4160CB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3E227-66DA-4787-B9EC-380EFD9E2C09}"/>
              </a:ext>
            </a:extLst>
          </p:cNvPr>
          <p:cNvSpPr/>
          <p:nvPr/>
        </p:nvSpPr>
        <p:spPr>
          <a:xfrm>
            <a:off x="37331" y="6288570"/>
            <a:ext cx="459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https://www.leouieda.com/talks/tgif2018.html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6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767390-03E7-4586-A347-6DA8A1BFE63A}"/>
              </a:ext>
            </a:extLst>
          </p:cNvPr>
          <p:cNvSpPr/>
          <p:nvPr/>
        </p:nvSpPr>
        <p:spPr>
          <a:xfrm>
            <a:off x="6299200" y="5295786"/>
            <a:ext cx="2074331" cy="13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3">
            <a:extLst>
              <a:ext uri="{FF2B5EF4-FFF2-40B4-BE49-F238E27FC236}">
                <a16:creationId xmlns:a16="http://schemas.microsoft.com/office/drawing/2014/main" id="{D7F593E7-C6EC-43E1-8A61-0C405F868A16}"/>
              </a:ext>
            </a:extLst>
          </p:cNvPr>
          <p:cNvSpPr/>
          <p:nvPr/>
        </p:nvSpPr>
        <p:spPr>
          <a:xfrm>
            <a:off x="9244409" y="2127989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413721" y="327792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39687" y="3674767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7932" y="314564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283" y="430971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-311500" y="2484242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2179" y="2914731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01302" y="3840696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24601" y="331157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1339687" y="3047012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1339687" y="3443854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339687" y="3840696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331661" y="2060515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530213" y="3179292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3721" y="3311573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0564" y="3972977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CF3BDA3-6B28-49D5-8A20-EE753EA58B35}"/>
              </a:ext>
            </a:extLst>
          </p:cNvPr>
          <p:cNvSpPr/>
          <p:nvPr/>
        </p:nvSpPr>
        <p:spPr>
          <a:xfrm>
            <a:off x="10384927" y="2982205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5E3143-207A-4705-BBEB-B39BEF9A2859}"/>
              </a:ext>
            </a:extLst>
          </p:cNvPr>
          <p:cNvSpPr/>
          <p:nvPr/>
        </p:nvSpPr>
        <p:spPr>
          <a:xfrm>
            <a:off x="10914050" y="3908170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8087AA-060C-4ED2-B968-35C7FB6B6EDF}"/>
              </a:ext>
            </a:extLst>
          </p:cNvPr>
          <p:cNvSpPr/>
          <p:nvPr/>
        </p:nvSpPr>
        <p:spPr>
          <a:xfrm>
            <a:off x="11337349" y="3379047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/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672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566A04-2178-4469-87A8-C37BBC5F3AE1}"/>
              </a:ext>
            </a:extLst>
          </p:cNvPr>
          <p:cNvSpPr/>
          <p:nvPr/>
        </p:nvSpPr>
        <p:spPr>
          <a:xfrm>
            <a:off x="1693333" y="1557868"/>
            <a:ext cx="3123184" cy="269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1EAB9E5-A425-4F8C-8D58-5E8A7B924E37}"/>
              </a:ext>
            </a:extLst>
          </p:cNvPr>
          <p:cNvSpPr/>
          <p:nvPr/>
        </p:nvSpPr>
        <p:spPr>
          <a:xfrm>
            <a:off x="5147732" y="2455334"/>
            <a:ext cx="3123184" cy="2692400"/>
          </a:xfrm>
          <a:prstGeom prst="triangl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1EC2C1-4373-4163-BB78-9004CDB04AEC}"/>
              </a:ext>
            </a:extLst>
          </p:cNvPr>
          <p:cNvSpPr/>
          <p:nvPr/>
        </p:nvSpPr>
        <p:spPr>
          <a:xfrm>
            <a:off x="9372600" y="220134"/>
            <a:ext cx="2692400" cy="2692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9821CD-3132-4184-9FAB-6C45D67006E1}"/>
              </a:ext>
            </a:extLst>
          </p:cNvPr>
          <p:cNvSpPr>
            <a:spLocks noChangeAspect="1"/>
          </p:cNvSpPr>
          <p:nvPr/>
        </p:nvSpPr>
        <p:spPr>
          <a:xfrm>
            <a:off x="2109154" y="18812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2AD4A1-11C5-40F5-89E2-DC938F76C79D}"/>
              </a:ext>
            </a:extLst>
          </p:cNvPr>
          <p:cNvSpPr>
            <a:spLocks noChangeAspect="1"/>
          </p:cNvSpPr>
          <p:nvPr/>
        </p:nvSpPr>
        <p:spPr>
          <a:xfrm>
            <a:off x="2972754" y="266869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87EDDB-3738-4354-9FEA-634753B55458}"/>
              </a:ext>
            </a:extLst>
          </p:cNvPr>
          <p:cNvSpPr>
            <a:spLocks noChangeAspect="1"/>
          </p:cNvSpPr>
          <p:nvPr/>
        </p:nvSpPr>
        <p:spPr>
          <a:xfrm>
            <a:off x="2637474" y="34290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87CD1B-744F-4405-92DA-45B06AA51836}"/>
              </a:ext>
            </a:extLst>
          </p:cNvPr>
          <p:cNvSpPr>
            <a:spLocks noChangeAspect="1"/>
          </p:cNvSpPr>
          <p:nvPr/>
        </p:nvSpPr>
        <p:spPr>
          <a:xfrm>
            <a:off x="4276621" y="18812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9ED11D-0D8C-4668-A7B6-085DBBAF2577}"/>
              </a:ext>
            </a:extLst>
          </p:cNvPr>
          <p:cNvSpPr>
            <a:spLocks noChangeAspect="1"/>
          </p:cNvSpPr>
          <p:nvPr/>
        </p:nvSpPr>
        <p:spPr>
          <a:xfrm>
            <a:off x="6096000" y="425026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80E719-2038-4AD0-A902-C09237384D9A}"/>
              </a:ext>
            </a:extLst>
          </p:cNvPr>
          <p:cNvSpPr>
            <a:spLocks noChangeAspect="1"/>
          </p:cNvSpPr>
          <p:nvPr/>
        </p:nvSpPr>
        <p:spPr>
          <a:xfrm>
            <a:off x="6709324" y="423841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F218DC-8B8C-4467-A432-3F01F9284EC2}"/>
              </a:ext>
            </a:extLst>
          </p:cNvPr>
          <p:cNvSpPr>
            <a:spLocks noChangeAspect="1"/>
          </p:cNvSpPr>
          <p:nvPr/>
        </p:nvSpPr>
        <p:spPr>
          <a:xfrm>
            <a:off x="10299191" y="169841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2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Essentially, combines cohesion and separation into a single number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cluster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be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avg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Let b be minimum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else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838200"/>
          </a:xfrm>
        </p:spPr>
        <p:txBody>
          <a:bodyPr/>
          <a:lstStyle/>
          <a:p>
            <a:r>
              <a:rPr lang="en-US" dirty="0"/>
              <a:t>The idea...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38800" y="31242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6400800" y="30480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5943600" y="32766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5791200" y="38864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reeform 9"/>
          <p:cNvSpPr/>
          <p:nvPr/>
        </p:nvSpPr>
        <p:spPr>
          <a:xfrm>
            <a:off x="4916238" y="2876218"/>
            <a:ext cx="1941762" cy="1619583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9128760" y="30828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9433560" y="36162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9677400" y="33114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/>
          <p:cNvCxnSpPr>
            <a:endCxn id="7" idx="4"/>
          </p:cNvCxnSpPr>
          <p:nvPr/>
        </p:nvCxnSpPr>
        <p:spPr>
          <a:xfrm rot="10800000">
            <a:off x="6446520" y="3139440"/>
            <a:ext cx="2697480" cy="196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5"/>
          </p:cNvCxnSpPr>
          <p:nvPr/>
        </p:nvCxnSpPr>
        <p:spPr>
          <a:xfrm rot="10800000">
            <a:off x="6478851" y="3126051"/>
            <a:ext cx="3274751" cy="2616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5"/>
          </p:cNvCxnSpPr>
          <p:nvPr/>
        </p:nvCxnSpPr>
        <p:spPr>
          <a:xfrm rot="10800000">
            <a:off x="6478851" y="3126051"/>
            <a:ext cx="2969951" cy="5664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471767" y="2485166"/>
            <a:ext cx="1752262" cy="178203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7743593" y="47298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Oval 24"/>
          <p:cNvSpPr/>
          <p:nvPr/>
        </p:nvSpPr>
        <p:spPr>
          <a:xfrm>
            <a:off x="8048393" y="52632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8292233" y="49584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Freeform 27"/>
          <p:cNvSpPr/>
          <p:nvPr/>
        </p:nvSpPr>
        <p:spPr>
          <a:xfrm>
            <a:off x="7345532" y="4300121"/>
            <a:ext cx="1341268" cy="1341448"/>
          </a:xfrm>
          <a:custGeom>
            <a:avLst/>
            <a:gdLst>
              <a:gd name="connsiteX0" fmla="*/ 83675 w 1341268"/>
              <a:gd name="connsiteY0" fmla="*/ 275674 h 1341448"/>
              <a:gd name="connsiteX1" fmla="*/ 511896 w 1341268"/>
              <a:gd name="connsiteY1" fmla="*/ 9845 h 1341448"/>
              <a:gd name="connsiteX2" fmla="*/ 1132079 w 1341268"/>
              <a:gd name="connsiteY2" fmla="*/ 216601 h 1341448"/>
              <a:gd name="connsiteX3" fmla="*/ 1250209 w 1341268"/>
              <a:gd name="connsiteY3" fmla="*/ 1043622 h 1341448"/>
              <a:gd name="connsiteX4" fmla="*/ 585727 w 1341268"/>
              <a:gd name="connsiteY4" fmla="*/ 1324218 h 1341448"/>
              <a:gd name="connsiteX5" fmla="*/ 98441 w 1341268"/>
              <a:gd name="connsiteY5" fmla="*/ 940244 h 1341448"/>
              <a:gd name="connsiteX6" fmla="*/ 9844 w 1341268"/>
              <a:gd name="connsiteY6" fmla="*/ 763025 h 1341448"/>
              <a:gd name="connsiteX7" fmla="*/ 83675 w 1341268"/>
              <a:gd name="connsiteY7" fmla="*/ 275674 h 13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1268" h="1341448">
                <a:moveTo>
                  <a:pt x="83675" y="275674"/>
                </a:moveTo>
                <a:cubicBezTo>
                  <a:pt x="167350" y="150144"/>
                  <a:pt x="337162" y="19690"/>
                  <a:pt x="511896" y="9845"/>
                </a:cubicBezTo>
                <a:cubicBezTo>
                  <a:pt x="686630" y="0"/>
                  <a:pt x="1009027" y="44305"/>
                  <a:pt x="1132079" y="216601"/>
                </a:cubicBezTo>
                <a:cubicBezTo>
                  <a:pt x="1255131" y="388897"/>
                  <a:pt x="1341268" y="859019"/>
                  <a:pt x="1250209" y="1043622"/>
                </a:cubicBezTo>
                <a:cubicBezTo>
                  <a:pt x="1159150" y="1228225"/>
                  <a:pt x="777688" y="1341448"/>
                  <a:pt x="585727" y="1324218"/>
                </a:cubicBezTo>
                <a:cubicBezTo>
                  <a:pt x="393766" y="1306988"/>
                  <a:pt x="194421" y="1033776"/>
                  <a:pt x="98441" y="940244"/>
                </a:cubicBezTo>
                <a:cubicBezTo>
                  <a:pt x="2461" y="846712"/>
                  <a:pt x="12305" y="871325"/>
                  <a:pt x="9844" y="763025"/>
                </a:cubicBezTo>
                <a:cubicBezTo>
                  <a:pt x="7383" y="654725"/>
                  <a:pt x="0" y="401204"/>
                  <a:pt x="83675" y="275674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6324600" y="3276600"/>
            <a:ext cx="1600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6438900" y="3162300"/>
            <a:ext cx="19050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172200" y="3429000"/>
            <a:ext cx="22098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711953" y="3240472"/>
            <a:ext cx="838447" cy="6096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9000" y="25101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507603" y="41865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avg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blipFill>
                <a:blip r:embed="rId3"/>
                <a:stretch>
                  <a:fillRect t="-10526" r="-77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5389338" y="2669234"/>
            <a:ext cx="630463" cy="37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1"/>
          </p:cNvCxnSpPr>
          <p:nvPr/>
        </p:nvCxnSpPr>
        <p:spPr>
          <a:xfrm flipH="1" flipV="1">
            <a:off x="7392800" y="2950177"/>
            <a:ext cx="228600" cy="988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1"/>
            <a:endCxn id="43" idx="3"/>
          </p:cNvCxnSpPr>
          <p:nvPr/>
        </p:nvCxnSpPr>
        <p:spPr>
          <a:xfrm flipH="1">
            <a:off x="7114116" y="3938543"/>
            <a:ext cx="507284" cy="47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  <a:endCxn id="8" idx="7"/>
          </p:cNvCxnSpPr>
          <p:nvPr/>
        </p:nvCxnSpPr>
        <p:spPr>
          <a:xfrm rot="5400000">
            <a:off x="6135949" y="3011749"/>
            <a:ext cx="163942" cy="39254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  <a:endCxn id="6" idx="6"/>
          </p:cNvCxnSpPr>
          <p:nvPr/>
        </p:nvCxnSpPr>
        <p:spPr>
          <a:xfrm rot="5400000">
            <a:off x="6050282" y="2806010"/>
            <a:ext cx="43871" cy="68395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/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3A2-60C4-4EFC-8B87-B1F4BAAF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B759-6109-4A4D-AC78-801B574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59846-71A8-4371-9E21-97C7075D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47" y="113531"/>
            <a:ext cx="9561103" cy="2062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6C56C-AE29-47F4-A70C-25C4EE47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63" y="2506662"/>
            <a:ext cx="8487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0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DE90-52A4-47ED-B95F-BDE30135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9E17-8712-4410-8EFE-321C862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Silhouette coefficient for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9ACEA-AE7D-4D02-A4B7-CDA20BF7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4" y="2422355"/>
            <a:ext cx="4419600" cy="4127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454DB8-4064-4684-BE3D-96FCA7AB2936}"/>
              </a:ext>
            </a:extLst>
          </p:cNvPr>
          <p:cNvSpPr/>
          <p:nvPr/>
        </p:nvSpPr>
        <p:spPr>
          <a:xfrm>
            <a:off x="7145434" y="508963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 descr="A picture containing room&#10;&#10;Description automatically generated">
            <a:extLst>
              <a:ext uri="{FF2B5EF4-FFF2-40B4-BE49-F238E27FC236}">
                <a16:creationId xmlns:a16="http://schemas.microsoft.com/office/drawing/2014/main" id="{20A72DCC-C43E-45A7-BB0C-734EC379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34" y="2559941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2605-CC04-4D2A-AF76-A33885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Scikit</a:t>
                </a:r>
                <a:r>
                  <a:rPr lang="en-US" dirty="0"/>
                  <a:t> learn, find the Silhouette coefficient for of the dataset in the previous homework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3,4,5,6</m:t>
                    </m:r>
                  </m:oMath>
                </a14:m>
                <a:r>
                  <a:rPr lang="en-US" dirty="0"/>
                  <a:t>. Plot the </a:t>
                </a:r>
                <a:r>
                  <a:rPr lang="en-US" dirty="0" err="1"/>
                  <a:t>Silhoute</a:t>
                </a:r>
                <a:r>
                  <a:rPr lang="en-US" dirty="0"/>
                  <a:t> coefficient as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994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2E496-7E91-4BB7-BDE9-E7D74D04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20A8B-E526-48C3-9E30-3C0021AD8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Density-Based Spatial Clustering of Applications with Noise</a:t>
            </a:r>
          </a:p>
        </p:txBody>
      </p:sp>
    </p:spTree>
    <p:extLst>
      <p:ext uri="{BB962C8B-B14F-4D97-AF65-F5344CB8AC3E}">
        <p14:creationId xmlns:p14="http://schemas.microsoft.com/office/powerpoint/2010/main" val="3646931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39B82E-65BA-4BF5-AD50-8E3A80177477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39B82E-65BA-4BF5-AD50-8E3A80177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26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0320FB-23ED-41FB-8145-37079FC860C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0320FB-23ED-41FB-8145-37079FC8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4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EBF42CF4-5A64-4BBF-8E32-44F0F333F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5380888" y="1243351"/>
            <a:ext cx="2502878" cy="2299582"/>
          </a:xfrm>
          <a:prstGeom prst="rect">
            <a:avLst/>
          </a:prstGeom>
        </p:spPr>
      </p:pic>
      <p:pic>
        <p:nvPicPr>
          <p:cNvPr id="1028" name="Picture 4" descr="Image result for dimensionality reduction">
            <a:extLst>
              <a:ext uri="{FF2B5EF4-FFF2-40B4-BE49-F238E27FC236}">
                <a16:creationId xmlns:a16="http://schemas.microsoft.com/office/drawing/2014/main" id="{B63EFF24-6DE7-4544-8875-58FF4752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725814"/>
            <a:ext cx="5295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EB814-67AD-421B-8DFC-C1D6D5BC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C0B-17FD-4B23-A3E8-5091C22D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Hierarchical Cluster Analysis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Visualization and dimensionality reduction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Principal Component Analysis (PCA)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Locally-Linear Embedding (LLE)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t-distributed Stochastic Neighbor Embedding (t-SNE)</a:t>
            </a:r>
          </a:p>
        </p:txBody>
      </p:sp>
      <p:pic>
        <p:nvPicPr>
          <p:cNvPr id="33" name="Content Placeholder 3">
            <a:extLst>
              <a:ext uri="{FF2B5EF4-FFF2-40B4-BE49-F238E27FC236}">
                <a16:creationId xmlns:a16="http://schemas.microsoft.com/office/drawing/2014/main" id="{7CFC7400-9B2C-47B9-B75A-CF73E013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9579512" y="1243351"/>
            <a:ext cx="2609557" cy="22995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CEAA53C-9766-433F-8171-C941CC421918}"/>
              </a:ext>
            </a:extLst>
          </p:cNvPr>
          <p:cNvSpPr/>
          <p:nvPr/>
        </p:nvSpPr>
        <p:spPr>
          <a:xfrm>
            <a:off x="7883766" y="1962040"/>
            <a:ext cx="1634784" cy="813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4697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883FB-5308-4AB2-ADA6-C0E25DE9D893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883FB-5308-4AB2-ADA6-C0E25DE9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111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66A0EA-5B99-4EEC-8CC7-99E124B82704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66A0EA-5B99-4EEC-8CC7-99E124B82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606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405BCC-4202-4468-BA93-ABA043F00CB4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405BCC-4202-4468-BA93-ABA043F00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083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2B1AF1-7810-4104-A363-E25A4BF54FF9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2B1AF1-7810-4104-A363-E25A4BF54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58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06A572-4D4A-4070-BFB4-E1C4438920A0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06A572-4D4A-4070-BFB4-E1C443892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785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3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95B51F-6439-43E0-91A9-7ED0988D872E}"/>
              </a:ext>
            </a:extLst>
          </p:cNvPr>
          <p:cNvSpPr/>
          <p:nvPr/>
        </p:nvSpPr>
        <p:spPr>
          <a:xfrm>
            <a:off x="1344544" y="1825270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1771871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3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95B51F-6439-43E0-91A9-7ED0988D872E}"/>
              </a:ext>
            </a:extLst>
          </p:cNvPr>
          <p:cNvSpPr/>
          <p:nvPr/>
        </p:nvSpPr>
        <p:spPr>
          <a:xfrm>
            <a:off x="1344544" y="1825270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Anomaly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261A0-0F9A-4124-9D0D-DA96D591C18C}"/>
              </a:ext>
            </a:extLst>
          </p:cNvPr>
          <p:cNvSpPr/>
          <p:nvPr/>
        </p:nvSpPr>
        <p:spPr>
          <a:xfrm>
            <a:off x="2412999" y="6252633"/>
            <a:ext cx="8602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5"/>
              </a:rPr>
              <a:t>https://www.naftaliharris.com/blog/visualizing-dbscan-clustering/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089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A18739-8402-4535-8533-A37C825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510D-1101-44CB-A380-DF3AAA90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and plot the clusters using k-means and DBSCAN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5F0DF-FF16-43C5-B899-6A4EAB84FBD6}"/>
              </a:ext>
            </a:extLst>
          </p:cNvPr>
          <p:cNvSpPr/>
          <p:nvPr/>
        </p:nvSpPr>
        <p:spPr>
          <a:xfrm>
            <a:off x="3200400" y="721347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B7169-5E76-49A2-8A5E-8B268C755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9" t="15696" r="33889" b="13315"/>
          <a:stretch/>
        </p:blipFill>
        <p:spPr>
          <a:xfrm>
            <a:off x="7061200" y="2403600"/>
            <a:ext cx="5130800" cy="445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524482-0F9B-45EB-BDE0-964BE4378D12}"/>
              </a:ext>
            </a:extLst>
          </p:cNvPr>
          <p:cNvSpPr/>
          <p:nvPr/>
        </p:nvSpPr>
        <p:spPr>
          <a:xfrm>
            <a:off x="-21167" y="2847132"/>
            <a:ext cx="7704667" cy="2677656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Generate </a:t>
            </a:r>
            <a:r>
              <a:rPr lang="en-US" sz="2400">
                <a:solidFill>
                  <a:srgbClr val="6A9955"/>
                </a:solidFill>
                <a:latin typeface="Consolas" panose="020B0609020204030204" pitchFamily="49" charset="0"/>
              </a:rPr>
              <a:t>synthetic clusters</a:t>
            </a:r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numpy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plt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np.random.seed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844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clust1=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np.random.normal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clust2=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np.random.normal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dataset1=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np.concatenate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((clust1, clust2))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10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674B-5074-45FF-9369-4D254DC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795C-12D7-4B24-A47A-4F4A34FD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class GitHub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https://github.com/mathphysmx/teaching-ml/blob/master/assigments/</a:t>
            </a:r>
            <a:r>
              <a:rPr lang="en-US" dirty="0">
                <a:solidFill>
                  <a:srgbClr val="0563C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homework_assigment_03_clustering.md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5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C03-F283-4110-B19C-1A49B170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F0C3A-65F6-4952-824D-204241DB0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A28-99BC-4563-97ED-4C43ECC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Assumptions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–clusters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instances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⋃⋯⋃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Requirements</a:t>
                </a:r>
              </a:p>
              <a:p>
                <a:pPr marL="0" indent="0">
                  <a:buNone/>
                </a:pPr>
                <a:r>
                  <a:rPr lang="en-US" dirty="0"/>
                  <a:t>Similarity or Dissimilarity (Distance) measure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736FB-257E-4B19-8989-D7BB3AB38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4705638" y="877591"/>
            <a:ext cx="2502878" cy="229958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1A9346-98FF-4BBF-A5F4-55059B8B80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8904262" y="877591"/>
            <a:ext cx="2609557" cy="2299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/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8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/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/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/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471A3DF-BDF0-4CFD-B6DE-8C96A86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vs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similarity</a:t>
                </a:r>
                <a:r>
                  <a:rPr lang="en-US" dirty="0"/>
                  <a:t> between two objects is a numeral measure of the degree to which the two objects are alike. Consequently, similarities are higher for pairs of objects that are more alike. Similarities are usually non-negative and are often between 0 (no similarity) and 1(complete similarity).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dissimilarity</a:t>
                </a:r>
                <a:r>
                  <a:rPr lang="en-US" dirty="0"/>
                  <a:t> between two objects is the numerical measure of the degree to which the two objects are different. Dissimilarity is lower for more similar pairs of objects.</a:t>
                </a:r>
              </a:p>
              <a:p>
                <a:r>
                  <a:rPr lang="en-US" dirty="0"/>
                  <a:t>Frequently, the term </a:t>
                </a:r>
                <a:r>
                  <a:rPr lang="en-US" b="1" dirty="0"/>
                  <a:t>distance</a:t>
                </a:r>
                <a:r>
                  <a:rPr lang="en-US" dirty="0"/>
                  <a:t> is used as a synonym for dissimilarity. Dissimilarities sometimes fall in the interval [0,1], but it is also common for them to range from 0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CEEB26-7FBC-46D3-8C58-648253CEA8B1}"/>
              </a:ext>
            </a:extLst>
          </p:cNvPr>
          <p:cNvSpPr>
            <a:spLocks noChangeAspect="1"/>
          </p:cNvSpPr>
          <p:nvPr/>
        </p:nvSpPr>
        <p:spPr>
          <a:xfrm>
            <a:off x="7753852" y="63099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FA8AC-8924-489D-8213-499FD223E303}"/>
              </a:ext>
            </a:extLst>
          </p:cNvPr>
          <p:cNvSpPr>
            <a:spLocks noChangeAspect="1"/>
          </p:cNvSpPr>
          <p:nvPr/>
        </p:nvSpPr>
        <p:spPr>
          <a:xfrm>
            <a:off x="8342350" y="5941891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C0E613-B3AA-4BEE-8820-332139A406D9}"/>
              </a:ext>
            </a:extLst>
          </p:cNvPr>
          <p:cNvSpPr>
            <a:spLocks noChangeAspect="1"/>
          </p:cNvSpPr>
          <p:nvPr/>
        </p:nvSpPr>
        <p:spPr>
          <a:xfrm>
            <a:off x="10309483" y="6423172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6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F7DF-BCDB-4764-9A42-A871AA73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4F5C6-4C24-4593-A09A-F99BA215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81" y="1825625"/>
            <a:ext cx="5323438" cy="505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987CA-7356-4133-8618-74D4BFEB12C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4164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F132E8-297A-40C3-AC24-D970C84D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175" y="1697525"/>
            <a:ext cx="5359651" cy="516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F7B44-AA0B-4AB5-849D-1C6F4597990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B8E1F2-3A41-4357-94F5-17FFD544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2069</Words>
  <Application>Microsoft Office PowerPoint</Application>
  <PresentationFormat>Widescreen</PresentationFormat>
  <Paragraphs>387</Paragraphs>
  <Slides>48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Times New Roman</vt:lpstr>
      <vt:lpstr>Office Theme</vt:lpstr>
      <vt:lpstr>Supervised vs Unsupervised Learning</vt:lpstr>
      <vt:lpstr>Type of problems, data types</vt:lpstr>
      <vt:lpstr>Supervised Vs Unsupervised learning</vt:lpstr>
      <vt:lpstr>Unsupervised learning</vt:lpstr>
      <vt:lpstr>K-means</vt:lpstr>
      <vt:lpstr>K-means</vt:lpstr>
      <vt:lpstr>Similarity vs Dissimilarity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Exercise</vt:lpstr>
      <vt:lpstr>Homework assignment</vt:lpstr>
      <vt:lpstr>Choosing K. Silhouette coefficient/score</vt:lpstr>
      <vt:lpstr>Choosing K. Silhouette coefficient/score</vt:lpstr>
      <vt:lpstr>Distortion</vt:lpstr>
      <vt:lpstr>Distortion</vt:lpstr>
      <vt:lpstr>Distortion</vt:lpstr>
      <vt:lpstr>How to Minimize Distortion?</vt:lpstr>
      <vt:lpstr>Cohesion and Separation</vt:lpstr>
      <vt:lpstr>Notation</vt:lpstr>
      <vt:lpstr>Cohesion (intra-cluster)</vt:lpstr>
      <vt:lpstr>Separation (inter-cluster)</vt:lpstr>
      <vt:lpstr>Separation (inter-cluster)</vt:lpstr>
      <vt:lpstr>Separation (inter-cluster)</vt:lpstr>
      <vt:lpstr>PowerPoint Presentation</vt:lpstr>
      <vt:lpstr>Silhouette Coefficient</vt:lpstr>
      <vt:lpstr>Silhouette Coefficient</vt:lpstr>
      <vt:lpstr>PowerPoint Presentation</vt:lpstr>
      <vt:lpstr>Practice</vt:lpstr>
      <vt:lpstr>Homework assignment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Practice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Francisco Mendoza Torres</dc:creator>
  <cp:lastModifiedBy>Francisco Mendoza Torres</cp:lastModifiedBy>
  <cp:revision>101</cp:revision>
  <dcterms:created xsi:type="dcterms:W3CDTF">2020-03-24T08:19:36Z</dcterms:created>
  <dcterms:modified xsi:type="dcterms:W3CDTF">2020-04-23T12:21:03Z</dcterms:modified>
</cp:coreProperties>
</file>