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65" r:id="rId3"/>
    <p:sldId id="266" r:id="rId4"/>
    <p:sldId id="277" r:id="rId5"/>
    <p:sldId id="278" r:id="rId6"/>
    <p:sldId id="279" r:id="rId7"/>
    <p:sldId id="272" r:id="rId8"/>
    <p:sldId id="270" r:id="rId9"/>
    <p:sldId id="271" r:id="rId10"/>
    <p:sldId id="262" r:id="rId11"/>
    <p:sldId id="263" r:id="rId12"/>
    <p:sldId id="264" r:id="rId13"/>
    <p:sldId id="282" r:id="rId14"/>
    <p:sldId id="257" r:id="rId15"/>
    <p:sldId id="273" r:id="rId16"/>
    <p:sldId id="268" r:id="rId17"/>
    <p:sldId id="280" r:id="rId18"/>
    <p:sldId id="281" r:id="rId19"/>
    <p:sldId id="284" r:id="rId20"/>
    <p:sldId id="276" r:id="rId21"/>
    <p:sldId id="285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481" autoAdjust="0"/>
    <p:restoredTop sz="77365" autoAdjust="0"/>
  </p:normalViewPr>
  <p:slideViewPr>
    <p:cSldViewPr snapToGrid="0">
      <p:cViewPr varScale="1">
        <p:scale>
          <a:sx n="72" d="100"/>
          <a:sy n="72" d="100"/>
        </p:scale>
        <p:origin x="35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F2B991-7762-4FD0-8B75-FBCEED4C176B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F5526F-F2BE-4FED-81ED-976F88FFE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293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eanalysisfactor.com/the-difference-between-truncated-and-censored-data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Scatterplot with fit line : Iris dataset. This example can be used for regression(supervised), clustering (unsupervised) and for classification (supervised) (iris </a:t>
            </a:r>
            <a:r>
              <a:rPr lang="en-US" dirty="0" err="1"/>
              <a:t>especies</a:t>
            </a:r>
            <a:r>
              <a:rPr lang="en-US" dirty="0"/>
              <a:t>) problems.</a:t>
            </a:r>
          </a:p>
          <a:p>
            <a:endParaRPr lang="en-US" dirty="0"/>
          </a:p>
          <a:p>
            <a:r>
              <a:rPr lang="en-US" dirty="0"/>
              <a:t>It also helps to show the problem of well balanced sample selection for training/ test sets. For instance, if too many high values of x axis, then the regression line would only represent that species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F5526F-F2BE-4FED-81ED-976F88FFEC7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0571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F5526F-F2BE-4FED-81ED-976F88FFEC7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0925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Generalization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F5526F-F2BE-4FED-81ED-976F88FFEC7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9425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are the concepts leaned? Feature, labels, error, training set. (By asking this question, students are move to speak in English, at least some words)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F5526F-F2BE-4FED-81ED-976F88FFEC7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5483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419" b="1" dirty="0" err="1"/>
              <a:t>Continuous</a:t>
            </a:r>
            <a:r>
              <a:rPr lang="es-419" dirty="0"/>
              <a:t>, </a:t>
            </a:r>
            <a:r>
              <a:rPr lang="es-419" b="1" dirty="0"/>
              <a:t>Ordinal (</a:t>
            </a:r>
            <a:r>
              <a:rPr lang="en-US" b="1" dirty="0" err="1"/>
              <a:t>likert</a:t>
            </a:r>
            <a:r>
              <a:rPr lang="en-US" b="1" dirty="0"/>
              <a:t> </a:t>
            </a:r>
            <a:r>
              <a:rPr lang="en-US" b="0" dirty="0"/>
              <a:t>as example</a:t>
            </a:r>
            <a:r>
              <a:rPr lang="es-419" b="1" dirty="0"/>
              <a:t>)</a:t>
            </a:r>
            <a:r>
              <a:rPr lang="es-419" dirty="0"/>
              <a:t>, </a:t>
            </a:r>
            <a:r>
              <a:rPr lang="es-419" b="1" dirty="0" err="1"/>
              <a:t>categorical</a:t>
            </a:r>
            <a:r>
              <a:rPr lang="es-419" dirty="0"/>
              <a:t> </a:t>
            </a:r>
            <a:r>
              <a:rPr lang="en-US" dirty="0"/>
              <a:t>(a.k.a. </a:t>
            </a:r>
            <a:r>
              <a:rPr lang="en-US" b="1" dirty="0"/>
              <a:t>nominal</a:t>
            </a:r>
            <a:r>
              <a:rPr lang="en-US" dirty="0"/>
              <a:t>) </a:t>
            </a:r>
            <a:r>
              <a:rPr lang="en-US" b="1" dirty="0"/>
              <a:t>dichotomous </a:t>
            </a:r>
            <a:r>
              <a:rPr lang="en-US" dirty="0"/>
              <a:t>and </a:t>
            </a:r>
            <a:r>
              <a:rPr lang="en-US" b="1" dirty="0"/>
              <a:t>binary</a:t>
            </a:r>
            <a:r>
              <a:rPr lang="en-US" dirty="0"/>
              <a:t> as example of categorical.</a:t>
            </a:r>
          </a:p>
          <a:p>
            <a:endParaRPr lang="en-US" dirty="0"/>
          </a:p>
          <a:p>
            <a:r>
              <a:rPr lang="en-US" dirty="0"/>
              <a:t>Ordinal: bad, regular, good, excellent</a:t>
            </a:r>
          </a:p>
          <a:p>
            <a:r>
              <a:rPr lang="en-US" dirty="0"/>
              <a:t>Categorical: Red, Green, Blue</a:t>
            </a:r>
          </a:p>
          <a:p>
            <a:endParaRPr lang="en-US" dirty="0"/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ordinal = ordered "categorical"</a:t>
            </a:r>
            <a:br>
              <a:rPr lang="en-US" dirty="0"/>
            </a:br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interval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equally spaced ordinal vars.</a:t>
            </a:r>
            <a:br>
              <a:rPr lang="en-US" dirty="0"/>
            </a:br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ratio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interval variables with zero</a:t>
            </a:r>
            <a:endParaRPr lang="en-US" dirty="0"/>
          </a:p>
          <a:p>
            <a:endParaRPr lang="en-US" dirty="0"/>
          </a:p>
          <a:p>
            <a:r>
              <a:rPr lang="en-US" b="1" dirty="0"/>
              <a:t>Truncated</a:t>
            </a:r>
            <a:r>
              <a:rPr lang="en-US" dirty="0"/>
              <a:t>, </a:t>
            </a:r>
            <a:r>
              <a:rPr lang="en-US" b="1" dirty="0"/>
              <a:t>censored</a:t>
            </a:r>
            <a:r>
              <a:rPr lang="en-US" dirty="0"/>
              <a:t>, </a:t>
            </a:r>
            <a:r>
              <a:rPr lang="en-US" b="1" dirty="0"/>
              <a:t>compositional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Truncated data is data with intervals removed. Censored is data in which data falling in a given interval are grouped.</a:t>
            </a:r>
            <a:br>
              <a:rPr lang="en-US" dirty="0"/>
            </a:br>
            <a:endParaRPr lang="en-US" dirty="0"/>
          </a:p>
          <a:p>
            <a:r>
              <a:rPr lang="en-US" dirty="0">
                <a:hlinkClick r:id="rId3"/>
              </a:rPr>
              <a:t>https://www.theanalysisfactor.com/the-difference-between-truncated-and-censored-data/</a:t>
            </a:r>
            <a:endParaRPr lang="en-US" dirty="0"/>
          </a:p>
          <a:p>
            <a:endParaRPr lang="en-US" dirty="0"/>
          </a:p>
          <a:p>
            <a:r>
              <a:rPr lang="en-US" dirty="0"/>
              <a:t>Also images. For instance. In Semi-supervised learning, face detection, then face identification (adding </a:t>
            </a:r>
            <a:r>
              <a:rPr lang="en-US" dirty="0" err="1"/>
              <a:t>lables</a:t>
            </a:r>
            <a:r>
              <a:rPr lang="en-US" dirty="0"/>
              <a:t>/names </a:t>
            </a:r>
            <a:r>
              <a:rPr lang="en-US"/>
              <a:t>to each face).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F5526F-F2BE-4FED-81ED-976F88FFEC7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4524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are the concepts leaned? Feature, labels, error, training set. (By asking this question, students are move to speak in English, at least some words)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F5526F-F2BE-4FED-81ED-976F88FFEC7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1129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79EA5-E05B-4D51-9126-EB4D3056E9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E30303-D4BC-4CD6-804D-ACFEB2DC9F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A51CB5-81B3-40A4-8C32-9899BBDB5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F67BE-FA4E-4E0B-ADD2-E9EACB8A83D4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1F66AB-0E71-435C-A3A7-27EE27A83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98E70F-20DE-489B-BD0D-FC9B450AC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B444D-CC30-41F3-BF94-03764CFCB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75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D2873-4B23-4A1D-9134-FC948D3E2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F58014-90B2-4C0E-BCAE-B6EDF48E98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30A0A2-18FA-4E74-A6D9-DC496386A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F67BE-FA4E-4E0B-ADD2-E9EACB8A83D4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B37423-A95F-4E00-961E-8333AC57D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F8E50-B95F-4FE4-9BFB-924D9BDB2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B444D-CC30-41F3-BF94-03764CFCB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114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A7CC8F-B628-4F72-879F-A4A641B655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BFCD02-70A4-43DA-A907-192F79CFF9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B18423-7F5A-4010-8E79-3A0DD7101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F67BE-FA4E-4E0B-ADD2-E9EACB8A83D4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C43C88-9077-40FC-8008-9A166C92B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DCDAF-579A-4AD8-A9CB-A93E7AA03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B444D-CC30-41F3-BF94-03764CFCB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02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67327-3B02-4E1C-AA31-A784B20CA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5DEC63-2E5E-4275-8676-008ECD46B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B11CEC-461D-4539-A2C7-199C2667F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F67BE-FA4E-4E0B-ADD2-E9EACB8A83D4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2F37DE-4706-4F19-AF07-2D4C9E079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A7DBF-EAB5-438B-AAFC-183E38249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B444D-CC30-41F3-BF94-03764CFCB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903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B7DB6-34FA-4A89-91DA-ED6152AFE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DEE7B2-C03A-4594-9DF3-219EACF905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925300-D384-49B5-B501-F421E9553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F67BE-FA4E-4E0B-ADD2-E9EACB8A83D4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97E9CE-88C9-4E0D-ACC3-28BCEC709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4A5E3A-DB9A-4EA2-8F1B-99F7FB87A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B444D-CC30-41F3-BF94-03764CFCB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576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C3AF6-C16C-47E2-894B-0A8F0C053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7262F-A2AA-4D88-9A53-6E4809A0BA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EFD05F-1F9A-42E9-84BF-5B1BDF8FC7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F01940-4144-4FB0-9607-8D613C055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F67BE-FA4E-4E0B-ADD2-E9EACB8A83D4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F01CFF-A471-4FA3-98D0-637754350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BC39ED-C627-4199-ADA5-738507F45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B444D-CC30-41F3-BF94-03764CFCB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757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4A5C5-E280-4A08-B778-3543BD288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50FD02-DE59-4E70-973C-1F73251280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E0B544-8506-4BEC-9D7E-0156B00B0A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800E2A-3C04-4953-8897-4ABBA2FB9A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EC31B0-4884-4258-A722-366DD06395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852D78-3660-46CF-A0E6-F8D181491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F67BE-FA4E-4E0B-ADD2-E9EACB8A83D4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34F275-4522-4033-ABAA-59DC25765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1C89B2-944A-496B-BB9B-E7C06D2D5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B444D-CC30-41F3-BF94-03764CFCB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139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55683-32F9-48BE-BFF4-45384122D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B5D03F-11A8-43BB-81AA-28E315927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F67BE-FA4E-4E0B-ADD2-E9EACB8A83D4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69A7A3-4B71-488E-9E17-85EC479E0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6B4868-4AC3-45F0-A656-4E0636D32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B444D-CC30-41F3-BF94-03764CFCB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172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A54844-1D34-4F87-8FB9-185F2B626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F67BE-FA4E-4E0B-ADD2-E9EACB8A83D4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6882B0-2D23-466E-8569-155DF5711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6D961C-1126-4849-81BD-2EAB1296D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B444D-CC30-41F3-BF94-03764CFCB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498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FBF35-C976-40EE-926F-EF88E7393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32212B-479A-4F27-82BD-C459164E7B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B7E801-B6D0-4AED-A6D0-AEE3D989C9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83B5D2-CDBD-4DB5-99C9-580CDA297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F67BE-FA4E-4E0B-ADD2-E9EACB8A83D4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52C9F0-B627-4577-95CA-041A7A87A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6F9779-07F7-4B1A-B53E-32D9425F2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B444D-CC30-41F3-BF94-03764CFCB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290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A2B8F-C4D6-40A7-89DE-F2CC70CB4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5A07E4-B603-4946-93DA-771AED3DD5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A1B724-B3B1-4C08-BBD7-BB948149B5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0CA74B-B59A-4637-9287-57D945A5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F67BE-FA4E-4E0B-ADD2-E9EACB8A83D4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B07343-BAEA-45FE-B597-DC682175B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C766D3-0981-4AAE-A015-4F7A7EEFF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B444D-CC30-41F3-BF94-03764CFCB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847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ECCF80-47F2-4CD5-9AF8-EDD59BDAF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FD431D-35FF-4EB7-BFD9-FA488F99CB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DE7010-2A37-428F-AC6C-B31DE39C27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5F67BE-FA4E-4E0B-ADD2-E9EACB8A83D4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E64A02-F0F0-4ABE-95F8-DD76285528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D69938-CD7C-4C80-8CCE-679135A946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AB444D-CC30-41F3-BF94-03764CFCB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692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mentofran@gmail.com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mathphysmx/teaching-ml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eostatsGuy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link.springer.com/search?search-within=Journal&amp;facet-journal-id=10596&amp;query=tensorflow&amp;sortOrder=newestFirst" TargetMode="External"/><Relationship Id="rId3" Type="http://schemas.openxmlformats.org/officeDocument/2006/relationships/hyperlink" Target="https://link.springer.com/search?query=Machine+learning&amp;facet-journal-id=11004&amp;search-within=Journal&amp;sortOrder=newestFirst" TargetMode="External"/><Relationship Id="rId7" Type="http://schemas.openxmlformats.org/officeDocument/2006/relationships/hyperlink" Target="https://link.springer.com/search?query=neural+networks&amp;facet-journal-id=10596&amp;search-within=Journal&amp;sortOrder=newestFirst" TargetMode="External"/><Relationship Id="rId2" Type="http://schemas.openxmlformats.org/officeDocument/2006/relationships/hyperlink" Target="https://link.springer.com/search?search-within=Journal&amp;facet-journal-id=11004&amp;query=neural+networks&amp;sortOrder=newestFirs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ciencedirect.com/search/advanced?qs=machine%20learning&amp;pub=Computers%20%26%20Geosciences&amp;cid=271720&amp;sortBy=date" TargetMode="External"/><Relationship Id="rId5" Type="http://schemas.openxmlformats.org/officeDocument/2006/relationships/hyperlink" Target="https://www.sciencedirect.com/search/advanced?qs=tensorflow&amp;pub=Computers%20%26%20Geosciences&amp;cid=271720&amp;sortBy=date" TargetMode="External"/><Relationship Id="rId4" Type="http://schemas.openxmlformats.org/officeDocument/2006/relationships/hyperlink" Target="https://www.sciencedirect.com/search/advanced?qs=neural%20networks&amp;pub=Computers%20%26%20Geosciences&amp;cid=271720&amp;sortBy=date" TargetMode="External"/><Relationship Id="rId9" Type="http://schemas.openxmlformats.org/officeDocument/2006/relationships/hyperlink" Target="https://link.springer.com/search?query=machine+learning&amp;facet-journal-id=10596&amp;search-within=Journal&amp;sortOrder=newestFirst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eoinsights.com/" TargetMode="External"/><Relationship Id="rId3" Type="http://schemas.openxmlformats.org/officeDocument/2006/relationships/image" Target="../media/image21.png"/><Relationship Id="rId7" Type="http://schemas.openxmlformats.org/officeDocument/2006/relationships/image" Target="../media/image25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8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image" Target="../media/image37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sv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Relationship Id="rId14" Type="http://schemas.openxmlformats.org/officeDocument/2006/relationships/image" Target="../media/image3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zOUM_AnI1DQ&amp;list=PLG19vXLQHvSC2ZKFIkgVpI9fCjkN38kwf&amp;index=11&amp;t=0s" TargetMode="External"/><Relationship Id="rId2" Type="http://schemas.openxmlformats.org/officeDocument/2006/relationships/hyperlink" Target="https://www.youtube.com/watch?v=5kBS5ThMHcU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park.apache.org/docs/latest/mllib-guide.html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5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mentofran@gmail.com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mathphysmx/teaching-ml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kxytechnologies/a-primer-on-copulas-from-a-machine-learning-perspective-b9ea11c8681b" TargetMode="External"/><Relationship Id="rId2" Type="http://schemas.openxmlformats.org/officeDocument/2006/relationships/hyperlink" Target="http://pluto.huji.ac.il/~galelidan/papers/CopulaMLSurvey.pdf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3" Type="http://schemas.openxmlformats.org/officeDocument/2006/relationships/image" Target="../media/image14.emf"/><Relationship Id="rId7" Type="http://schemas.openxmlformats.org/officeDocument/2006/relationships/image" Target="../media/image110.png"/><Relationship Id="rId12" Type="http://schemas.openxmlformats.org/officeDocument/2006/relationships/image" Target="../media/image16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png"/><Relationship Id="rId11" Type="http://schemas.openxmlformats.org/officeDocument/2006/relationships/image" Target="../media/image150.png"/><Relationship Id="rId5" Type="http://schemas.openxmlformats.org/officeDocument/2006/relationships/image" Target="../media/image90.png"/><Relationship Id="rId10" Type="http://schemas.openxmlformats.org/officeDocument/2006/relationships/image" Target="../media/image140.png"/><Relationship Id="rId4" Type="http://schemas.openxmlformats.org/officeDocument/2006/relationships/image" Target="../media/image80.png"/><Relationship Id="rId9" Type="http://schemas.openxmlformats.org/officeDocument/2006/relationships/image" Target="../media/image13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itiobigdata.com/2018/08/27/los-tres-nucleos-de-data-science/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18A5A-7AEC-4CB5-9E93-81BFA17F64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3218" y="821703"/>
            <a:ext cx="6006905" cy="2387600"/>
          </a:xfrm>
        </p:spPr>
        <p:txBody>
          <a:bodyPr/>
          <a:lstStyle/>
          <a:p>
            <a:r>
              <a:rPr lang="en-US" dirty="0"/>
              <a:t>Machine Learning</a:t>
            </a:r>
            <a:br>
              <a:rPr lang="en-US" dirty="0"/>
            </a:br>
            <a:r>
              <a:rPr lang="en-US" dirty="0"/>
              <a:t>for Geosciences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098CA-FA65-4FFD-899F-A807CF1ED7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8922" y="4263220"/>
            <a:ext cx="6162407" cy="2594780"/>
          </a:xfrm>
        </p:spPr>
        <p:txBody>
          <a:bodyPr>
            <a:normAutofit/>
          </a:bodyPr>
          <a:lstStyle/>
          <a:p>
            <a:r>
              <a:rPr lang="en-US" dirty="0"/>
              <a:t>By Francisco Mendoza</a:t>
            </a:r>
          </a:p>
          <a:p>
            <a:r>
              <a:rPr lang="en-US" dirty="0">
                <a:hlinkClick r:id="rId2"/>
              </a:rPr>
              <a:t>mentofran@gmail.com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0C68E5A5-7A74-443D-A0E4-22A2E33227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1330" y="821703"/>
            <a:ext cx="5560670" cy="556067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94D0121-3F55-4FA3-B967-9945F5865113}"/>
              </a:ext>
            </a:extLst>
          </p:cNvPr>
          <p:cNvSpPr/>
          <p:nvPr/>
        </p:nvSpPr>
        <p:spPr>
          <a:xfrm>
            <a:off x="7171436" y="5973855"/>
            <a:ext cx="496167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Course material:</a:t>
            </a:r>
          </a:p>
          <a:p>
            <a:r>
              <a:rPr lang="en-US" sz="2000" dirty="0">
                <a:hlinkClick r:id="rId4"/>
              </a:rPr>
              <a:t>https://github.com/</a:t>
            </a:r>
            <a:r>
              <a:rPr lang="en-US" sz="2000" b="1" dirty="0">
                <a:hlinkClick r:id="rId4"/>
              </a:rPr>
              <a:t>mathphysmx</a:t>
            </a:r>
            <a:r>
              <a:rPr lang="en-US" sz="2000" dirty="0">
                <a:hlinkClick r:id="rId4"/>
              </a:rPr>
              <a:t>/</a:t>
            </a:r>
            <a:r>
              <a:rPr lang="en-US" sz="2000" b="1" dirty="0">
                <a:hlinkClick r:id="rId4"/>
              </a:rPr>
              <a:t>teaching-ml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01824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3CCD5-5065-4690-BA0E-DD3059444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in this course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61053-500D-4C4F-B590-42B61D42A4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Hydrology, geothermal, radioactive waste disposal, oil and gas, CO2 sequestration, mining</a:t>
            </a:r>
          </a:p>
          <a:p>
            <a:pPr lvl="1"/>
            <a:r>
              <a:rPr lang="en-US" dirty="0"/>
              <a:t>Fluid volume production from a well</a:t>
            </a:r>
          </a:p>
          <a:p>
            <a:pPr lvl="1"/>
            <a:r>
              <a:rPr lang="en-US" dirty="0"/>
              <a:t>Porosity from depth (</a:t>
            </a:r>
            <a:r>
              <a:rPr lang="en-US" dirty="0" err="1"/>
              <a:t>Pyrcz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…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Mostly based on</a:t>
            </a:r>
          </a:p>
          <a:p>
            <a:r>
              <a:rPr lang="en-US" dirty="0">
                <a:hlinkClick r:id="rId2"/>
              </a:rPr>
              <a:t>https://github.com/GeostatsGuy</a:t>
            </a:r>
            <a:endParaRPr lang="en-US" dirty="0"/>
          </a:p>
          <a:p>
            <a:r>
              <a:rPr lang="en-US" dirty="0" err="1"/>
              <a:t>Guangren</a:t>
            </a:r>
            <a:r>
              <a:rPr lang="en-US" dirty="0"/>
              <a:t> Shi, 2014. Data Mining and Knowledge Discovery for Geoscientists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0870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9038C-05DA-424D-86B4-E8342E4EA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Machine learning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8C530-4C95-4FEC-8134-7F0DA90747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Supervised</a:t>
            </a:r>
          </a:p>
          <a:p>
            <a:pPr marL="457200" lvl="1" indent="0">
              <a:buNone/>
            </a:pPr>
            <a:r>
              <a:rPr lang="en-US" dirty="0"/>
              <a:t>• k-Nearest Neighbors</a:t>
            </a:r>
          </a:p>
          <a:p>
            <a:pPr marL="457200" lvl="1" indent="0">
              <a:buNone/>
            </a:pPr>
            <a:r>
              <a:rPr lang="en-US" dirty="0"/>
              <a:t>• Linear Regression</a:t>
            </a:r>
          </a:p>
          <a:p>
            <a:pPr marL="457200" lvl="1" indent="0">
              <a:buNone/>
            </a:pPr>
            <a:r>
              <a:rPr lang="en-US" dirty="0"/>
              <a:t>• Logistic Regression</a:t>
            </a:r>
          </a:p>
          <a:p>
            <a:pPr marL="457200" lvl="1" indent="0">
              <a:buNone/>
            </a:pPr>
            <a:r>
              <a:rPr lang="en-US" dirty="0"/>
              <a:t>• Support Vector Machines (SVMs)</a:t>
            </a:r>
          </a:p>
          <a:p>
            <a:pPr marL="457200" lvl="1" indent="0">
              <a:buNone/>
            </a:pPr>
            <a:r>
              <a:rPr lang="en-US" dirty="0"/>
              <a:t>• Decision Trees, Ensemble methods</a:t>
            </a:r>
          </a:p>
          <a:p>
            <a:pPr marL="457200" lvl="1" indent="0">
              <a:buNone/>
            </a:pPr>
            <a:r>
              <a:rPr lang="en-US" dirty="0"/>
              <a:t>• Neural networks</a:t>
            </a:r>
          </a:p>
          <a:p>
            <a:r>
              <a:rPr lang="en-US" dirty="0"/>
              <a:t>Unsupervised</a:t>
            </a:r>
          </a:p>
          <a:p>
            <a:pPr lvl="1"/>
            <a:r>
              <a:rPr lang="en-US" dirty="0"/>
              <a:t>Clustering: K-means, Hierarchical Cluster Analysis (HCA)</a:t>
            </a:r>
          </a:p>
          <a:p>
            <a:pPr lvl="1"/>
            <a:r>
              <a:rPr lang="en-US" dirty="0"/>
              <a:t>Visualization and dimensionality reduction (Kernel)? PCA, t-distributed Stochastic Neighbor Embedding (t-SNE)</a:t>
            </a:r>
          </a:p>
          <a:p>
            <a:r>
              <a:rPr lang="en-US" dirty="0"/>
              <a:t>Reinforcement learning</a:t>
            </a:r>
          </a:p>
          <a:p>
            <a:endParaRPr lang="en-US" dirty="0"/>
          </a:p>
          <a:p>
            <a:r>
              <a:rPr lang="en-US" dirty="0"/>
              <a:t>Batch and Online learning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4FBE9D-BFFE-4D2A-851C-3C465FE835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0301" y="1474742"/>
            <a:ext cx="3684746" cy="14102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A4360B0-DC3B-4E7D-BCF7-D3B3C91738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9931" y="2696219"/>
            <a:ext cx="2634655" cy="1465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2356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1237B-3CF2-4A0B-8CB6-13A57D8B8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844A6-B3FA-40A1-80F8-CFBF0F7189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30%  Exercises (Theoretical, computational)</a:t>
            </a:r>
          </a:p>
          <a:p>
            <a:r>
              <a:rPr lang="en-US" dirty="0"/>
              <a:t>30%  Homework Assignments (Computational exercises)</a:t>
            </a:r>
          </a:p>
          <a:p>
            <a:r>
              <a:rPr lang="en-US" dirty="0"/>
              <a:t>20%  Exams</a:t>
            </a:r>
          </a:p>
          <a:p>
            <a:r>
              <a:rPr lang="en-US" dirty="0"/>
              <a:t>20%  Oral presentation of application of ML in Geosciences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20%  MOOC (Coursera, Udemy, …)</a:t>
            </a:r>
          </a:p>
        </p:txBody>
      </p:sp>
    </p:spTree>
    <p:extLst>
      <p:ext uri="{BB962C8B-B14F-4D97-AF65-F5344CB8AC3E}">
        <p14:creationId xmlns:p14="http://schemas.microsoft.com/office/powerpoint/2010/main" val="36064414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19C58-F1C0-4C4B-8581-2ED740E73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research (Journals)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33E48-E678-4657-BD9F-92109E12AE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Mathematical Geosciences</a:t>
            </a:r>
          </a:p>
          <a:p>
            <a:pPr lvl="1"/>
            <a:r>
              <a:rPr lang="en-US" dirty="0">
                <a:hlinkClick r:id="rId2"/>
              </a:rPr>
              <a:t>Neural Networks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Machine learning</a:t>
            </a:r>
            <a:endParaRPr lang="en-US" dirty="0"/>
          </a:p>
          <a:p>
            <a:r>
              <a:rPr lang="en-US" dirty="0"/>
              <a:t>Computer and Geosciences</a:t>
            </a:r>
          </a:p>
          <a:p>
            <a:pPr lvl="1"/>
            <a:r>
              <a:rPr lang="en-US" dirty="0">
                <a:hlinkClick r:id="rId4"/>
              </a:rPr>
              <a:t>Neural networks</a:t>
            </a:r>
            <a:endParaRPr lang="en-US" dirty="0"/>
          </a:p>
          <a:p>
            <a:pPr lvl="1"/>
            <a:r>
              <a:rPr lang="en-US" dirty="0">
                <a:hlinkClick r:id="rId5"/>
              </a:rPr>
              <a:t>TensorFlow</a:t>
            </a:r>
            <a:endParaRPr lang="en-US" dirty="0"/>
          </a:p>
          <a:p>
            <a:pPr lvl="1"/>
            <a:r>
              <a:rPr lang="en-US" dirty="0">
                <a:hlinkClick r:id="rId6"/>
              </a:rPr>
              <a:t>Machine learning</a:t>
            </a:r>
            <a:endParaRPr lang="en-US" dirty="0"/>
          </a:p>
          <a:p>
            <a:r>
              <a:rPr lang="en-US" dirty="0"/>
              <a:t>Computational Geosciences</a:t>
            </a:r>
          </a:p>
          <a:p>
            <a:pPr lvl="1"/>
            <a:r>
              <a:rPr lang="en-US" dirty="0">
                <a:hlinkClick r:id="rId7"/>
              </a:rPr>
              <a:t>Neural Networks</a:t>
            </a:r>
            <a:endParaRPr lang="en-US" dirty="0"/>
          </a:p>
          <a:p>
            <a:pPr lvl="1"/>
            <a:r>
              <a:rPr lang="en-US" dirty="0">
                <a:hlinkClick r:id="rId8"/>
              </a:rPr>
              <a:t>TensorFlow</a:t>
            </a:r>
            <a:endParaRPr lang="en-US" dirty="0"/>
          </a:p>
          <a:p>
            <a:pPr lvl="1"/>
            <a:r>
              <a:rPr lang="en-US" dirty="0">
                <a:hlinkClick r:id="rId9"/>
              </a:rPr>
              <a:t>Machine 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4761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27617-336A-4C54-B895-1E28F9183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 (TOC)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E3E3A-DE93-4D2C-8F11-0B7A5F8BD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32742F-A5AC-484B-88ED-3588B7B39F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124" y="1480865"/>
            <a:ext cx="10583752" cy="3896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3068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1371D-7691-444E-92CD-7087EAE55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Bibliography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1D744-937B-4040-8EAD-D6A5476373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6472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353ED-EA9D-4124-A0BE-B6FDB8040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Companies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CC380-D54A-4586-8612-F662B4882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big companies + </a:t>
            </a:r>
          </a:p>
          <a:p>
            <a:endParaRPr lang="en-US" dirty="0"/>
          </a:p>
          <a:p>
            <a:r>
              <a:rPr lang="en-US" dirty="0"/>
              <a:t>Well spacing</a:t>
            </a:r>
          </a:p>
          <a:p>
            <a:r>
              <a:rPr lang="en-US" dirty="0"/>
              <a:t>Earth models</a:t>
            </a:r>
          </a:p>
          <a:p>
            <a:r>
              <a:rPr lang="en-US" dirty="0"/>
              <a:t>Seismic horizons interpretation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4A4BD19-3604-4175-9EBD-575BD64BB7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9440" y="121614"/>
            <a:ext cx="42402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EB46631-774E-4E83-B658-0FB21ADAEF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5918" y="230188"/>
            <a:ext cx="2610214" cy="7621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F9D4771-5FE5-4F86-84F9-858ACAC291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0426" y="5650819"/>
            <a:ext cx="2029108" cy="85737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5935C20-CD9D-4A78-9E05-93E0DC238B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4501700"/>
            <a:ext cx="2353561" cy="857369"/>
          </a:xfrm>
          <a:prstGeom prst="rect">
            <a:avLst/>
          </a:prstGeom>
        </p:spPr>
      </p:pic>
      <p:sp>
        <p:nvSpPr>
          <p:cNvPr id="7" name="AutoShape 6">
            <a:extLst>
              <a:ext uri="{FF2B5EF4-FFF2-40B4-BE49-F238E27FC236}">
                <a16:creationId xmlns:a16="http://schemas.microsoft.com/office/drawing/2014/main" id="{46B6DF96-091A-4E13-8FE9-CAF884D6DD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6625DA4-643A-463D-B3B8-1B0A0E31F12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53987" y="5252909"/>
            <a:ext cx="1514686" cy="924054"/>
          </a:xfrm>
          <a:prstGeom prst="rect">
            <a:avLst/>
          </a:prstGeom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2B8E19A7-EE89-4122-8FF6-2558297A0E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7550" y="297486"/>
            <a:ext cx="5124450" cy="643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hlinkClick r:id="rId8"/>
            <a:extLst>
              <a:ext uri="{FF2B5EF4-FFF2-40B4-BE49-F238E27FC236}">
                <a16:creationId xmlns:a16="http://schemas.microsoft.com/office/drawing/2014/main" id="{FC4091B6-B1E4-4D95-BE52-AA87F852FD47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4245" t="13129" r="72490" b="73391"/>
          <a:stretch/>
        </p:blipFill>
        <p:spPr>
          <a:xfrm>
            <a:off x="6248400" y="5219780"/>
            <a:ext cx="2261159" cy="73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0301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71411-716D-49AD-BF57-13DBA4151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Concepts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12ABE9-F208-48FB-BB9B-D962FA2336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8643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93C6E-AF9B-4950-8AAD-4EFE2BA00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1383"/>
            <a:ext cx="10515600" cy="1325563"/>
          </a:xfrm>
        </p:spPr>
        <p:txBody>
          <a:bodyPr/>
          <a:lstStyle/>
          <a:p>
            <a:r>
              <a:rPr lang="es-419" b="1" dirty="0"/>
              <a:t>Software </a:t>
            </a:r>
            <a:r>
              <a:rPr lang="es-419" b="1" dirty="0" err="1"/>
              <a:t>stack</a:t>
            </a:r>
            <a:endParaRPr lang="en-US" b="1" dirty="0"/>
          </a:p>
        </p:txBody>
      </p:sp>
      <p:pic>
        <p:nvPicPr>
          <p:cNvPr id="1036" name="Picture 12" descr="Image result for jupyter logo">
            <a:extLst>
              <a:ext uri="{FF2B5EF4-FFF2-40B4-BE49-F238E27FC236}">
                <a16:creationId xmlns:a16="http://schemas.microsoft.com/office/drawing/2014/main" id="{8838B425-5057-4B15-AED7-B36D31E886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74" t="7408" r="57807" b="7936"/>
          <a:stretch/>
        </p:blipFill>
        <p:spPr bwMode="auto">
          <a:xfrm>
            <a:off x="5170050" y="3192187"/>
            <a:ext cx="1961020" cy="2116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92190897-F738-43EE-A2DA-912D3615E3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62" t="16008" b="19477"/>
          <a:stretch/>
        </p:blipFill>
        <p:spPr bwMode="auto">
          <a:xfrm>
            <a:off x="7601468" y="2891969"/>
            <a:ext cx="2571556" cy="1738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Image result for python scikit learn logo">
            <a:extLst>
              <a:ext uri="{FF2B5EF4-FFF2-40B4-BE49-F238E27FC236}">
                <a16:creationId xmlns:a16="http://schemas.microsoft.com/office/drawing/2014/main" id="{DE3F0948-A4EA-4356-89E7-D6A1C639E3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2010" y="1719690"/>
            <a:ext cx="2914650" cy="1571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4D78BF9F-BEB6-4FDB-8F1B-41BBAEAEC6C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798738" y="4690975"/>
            <a:ext cx="3393262" cy="1344170"/>
          </a:xfrm>
          <a:prstGeom prst="rect">
            <a:avLst/>
          </a:prstGeom>
        </p:spPr>
      </p:pic>
      <p:pic>
        <p:nvPicPr>
          <p:cNvPr id="7" name="Picture 34">
            <a:extLst>
              <a:ext uri="{FF2B5EF4-FFF2-40B4-BE49-F238E27FC236}">
                <a16:creationId xmlns:a16="http://schemas.microsoft.com/office/drawing/2014/main" id="{8C71CCE9-492C-4718-97A6-55C88138F8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74" t="9526" r="33183" b="30928"/>
          <a:stretch/>
        </p:blipFill>
        <p:spPr bwMode="auto">
          <a:xfrm>
            <a:off x="1396007" y="1722255"/>
            <a:ext cx="1617784" cy="1493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32" descr="Image result for tensorflow logo">
            <a:extLst>
              <a:ext uri="{FF2B5EF4-FFF2-40B4-BE49-F238E27FC236}">
                <a16:creationId xmlns:a16="http://schemas.microsoft.com/office/drawing/2014/main" id="{7E00372F-01E4-44F9-909E-78A0E9F54B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0799" y="1921448"/>
            <a:ext cx="3723462" cy="1083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D4CDE740-0B55-42DD-926F-372F16DC25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5647" y="4026818"/>
            <a:ext cx="3718199" cy="1249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34">
            <a:extLst>
              <a:ext uri="{FF2B5EF4-FFF2-40B4-BE49-F238E27FC236}">
                <a16:creationId xmlns:a16="http://schemas.microsoft.com/office/drawing/2014/main" id="{FC08A40F-01BF-4BCC-B28A-F40D102643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97" t="68417" r="6182" b="6197"/>
          <a:stretch/>
        </p:blipFill>
        <p:spPr bwMode="auto">
          <a:xfrm>
            <a:off x="412307" y="3216100"/>
            <a:ext cx="4161635" cy="58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19E6631C-4ADF-427A-9037-213A0D91C7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70" r="27311"/>
          <a:stretch/>
        </p:blipFill>
        <p:spPr bwMode="auto">
          <a:xfrm>
            <a:off x="7391149" y="113992"/>
            <a:ext cx="2276634" cy="2281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78E60622-0E8B-438C-9958-CBCADD01F1C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980711" y="5211823"/>
            <a:ext cx="2813539" cy="675249"/>
          </a:xfrm>
          <a:prstGeom prst="rect">
            <a:avLst/>
          </a:prstGeom>
        </p:spPr>
      </p:pic>
      <p:pic>
        <p:nvPicPr>
          <p:cNvPr id="13" name="Picture 12" descr="Image result for github">
            <a:extLst>
              <a:ext uri="{FF2B5EF4-FFF2-40B4-BE49-F238E27FC236}">
                <a16:creationId xmlns:a16="http://schemas.microsoft.com/office/drawing/2014/main" id="{01F4C453-9B20-48ED-ABD6-7BC44D9396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28782" y="5211823"/>
            <a:ext cx="2754569" cy="1542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4" descr="Image result for tensorflow">
            <a:extLst>
              <a:ext uri="{FF2B5EF4-FFF2-40B4-BE49-F238E27FC236}">
                <a16:creationId xmlns:a16="http://schemas.microsoft.com/office/drawing/2014/main" id="{C50F92B8-E261-4133-95E1-C3C47C43C4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51394" y="368896"/>
            <a:ext cx="2110556" cy="1404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82247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072E0-2F12-4083-9458-A6529A9E6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See also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13402-4712-4EE7-B31E-01BE2C3E94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YouTube Michael </a:t>
            </a:r>
            <a:r>
              <a:rPr lang="en-US" dirty="0" err="1">
                <a:hlinkClick r:id="rId2"/>
              </a:rPr>
              <a:t>Pyrcz</a:t>
            </a:r>
            <a:r>
              <a:rPr lang="en-US" dirty="0">
                <a:hlinkClick r:id="rId2"/>
              </a:rPr>
              <a:t> 00 Machine Learning: Introduction</a:t>
            </a:r>
            <a:endParaRPr lang="en-US" dirty="0"/>
          </a:p>
          <a:p>
            <a:r>
              <a:rPr lang="en-US" dirty="0">
                <a:hlinkClick r:id="rId3"/>
              </a:rPr>
              <a:t>YouTube Michael </a:t>
            </a:r>
            <a:r>
              <a:rPr lang="en-US" dirty="0" err="1">
                <a:hlinkClick r:id="rId3"/>
              </a:rPr>
              <a:t>Pyrcz</a:t>
            </a:r>
            <a:r>
              <a:rPr lang="en-US" dirty="0">
                <a:hlinkClick r:id="rId3"/>
              </a:rPr>
              <a:t> 06 Machine Learning: Intro to Machine Learning</a:t>
            </a:r>
            <a:endParaRPr lang="en-US" dirty="0"/>
          </a:p>
          <a:p>
            <a:r>
              <a:rPr lang="en-US" dirty="0"/>
              <a:t>Machine learning algorithms in Big Data (</a:t>
            </a:r>
            <a:r>
              <a:rPr lang="en-US" dirty="0">
                <a:hlinkClick r:id="rId4"/>
              </a:rPr>
              <a:t>Apache Spark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70818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F5D7E-54BE-4B3A-A650-9E19F3189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concepts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40FBDFD4-908C-480F-BF1B-0DA2BC88AEC4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122525889"/>
                  </p:ext>
                </p:extLst>
              </p:nvPr>
            </p:nvGraphicFramePr>
            <p:xfrm>
              <a:off x="8084235" y="4983334"/>
              <a:ext cx="3269565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89855">
                      <a:extLst>
                        <a:ext uri="{9D8B030D-6E8A-4147-A177-3AD203B41FA5}">
                          <a16:colId xmlns:a16="http://schemas.microsoft.com/office/drawing/2014/main" val="2209199328"/>
                        </a:ext>
                      </a:extLst>
                    </a:gridCol>
                    <a:gridCol w="1089855">
                      <a:extLst>
                        <a:ext uri="{9D8B030D-6E8A-4147-A177-3AD203B41FA5}">
                          <a16:colId xmlns:a16="http://schemas.microsoft.com/office/drawing/2014/main" val="1179586067"/>
                        </a:ext>
                      </a:extLst>
                    </a:gridCol>
                    <a:gridCol w="1089855">
                      <a:extLst>
                        <a:ext uri="{9D8B030D-6E8A-4147-A177-3AD203B41FA5}">
                          <a16:colId xmlns:a16="http://schemas.microsoft.com/office/drawing/2014/main" val="145795944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𝜺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011320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307852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578519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9981032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40FBDFD4-908C-480F-BF1B-0DA2BC88AEC4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122525889"/>
                  </p:ext>
                </p:extLst>
              </p:nvPr>
            </p:nvGraphicFramePr>
            <p:xfrm>
              <a:off x="8084235" y="4983334"/>
              <a:ext cx="3269565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89855">
                      <a:extLst>
                        <a:ext uri="{9D8B030D-6E8A-4147-A177-3AD203B41FA5}">
                          <a16:colId xmlns:a16="http://schemas.microsoft.com/office/drawing/2014/main" val="2209199328"/>
                        </a:ext>
                      </a:extLst>
                    </a:gridCol>
                    <a:gridCol w="1089855">
                      <a:extLst>
                        <a:ext uri="{9D8B030D-6E8A-4147-A177-3AD203B41FA5}">
                          <a16:colId xmlns:a16="http://schemas.microsoft.com/office/drawing/2014/main" val="1179586067"/>
                        </a:ext>
                      </a:extLst>
                    </a:gridCol>
                    <a:gridCol w="1089855">
                      <a:extLst>
                        <a:ext uri="{9D8B030D-6E8A-4147-A177-3AD203B41FA5}">
                          <a16:colId xmlns:a16="http://schemas.microsoft.com/office/drawing/2014/main" val="1457959441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59" t="-1333" r="-202235" b="-3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559" t="-1333" r="-102235" b="-3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559" t="-1333" r="-2235" b="-304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0113207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3078526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5785193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99810329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C74921FA-1A78-4032-81C0-2ACFEFD632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1131" y="45866"/>
            <a:ext cx="4542006" cy="342753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AF8E070-A927-4AF9-9EB3-3F1D4B98426C}"/>
              </a:ext>
            </a:extLst>
          </p:cNvPr>
          <p:cNvSpPr/>
          <p:nvPr/>
        </p:nvSpPr>
        <p:spPr>
          <a:xfrm>
            <a:off x="8931540" y="4034427"/>
            <a:ext cx="16649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Training set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E7CB21C-800C-444E-9340-DC78043839B7}"/>
              </a:ext>
            </a:extLst>
          </p:cNvPr>
          <p:cNvSpPr/>
          <p:nvPr/>
        </p:nvSpPr>
        <p:spPr>
          <a:xfrm>
            <a:off x="9270919" y="4473172"/>
            <a:ext cx="9861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Labels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829F88C2-09BC-47E9-82F8-89725CFC1028}"/>
                  </a:ext>
                </a:extLst>
              </p:cNvPr>
              <p:cNvSpPr/>
              <p:nvPr/>
            </p:nvSpPr>
            <p:spPr>
              <a:xfrm>
                <a:off x="8323353" y="2613721"/>
                <a:ext cx="311835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b="1" dirty="0">
                    <a:solidFill>
                      <a:srgbClr val="00B050"/>
                    </a:solidFill>
                  </a:rPr>
                  <a:t>Feature or predictor, 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US" sz="24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829F88C2-09BC-47E9-82F8-89725CFC10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3353" y="2613721"/>
                <a:ext cx="3118354" cy="461665"/>
              </a:xfrm>
              <a:prstGeom prst="rect">
                <a:avLst/>
              </a:prstGeom>
              <a:blipFill>
                <a:blip r:embed="rId5"/>
                <a:stretch>
                  <a:fillRect l="-2930" t="-10667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Rectangle 41">
            <a:extLst>
              <a:ext uri="{FF2B5EF4-FFF2-40B4-BE49-F238E27FC236}">
                <a16:creationId xmlns:a16="http://schemas.microsoft.com/office/drawing/2014/main" id="{77CDB0A1-1B59-4DA0-A9BB-CD45A2DFC778}"/>
              </a:ext>
            </a:extLst>
          </p:cNvPr>
          <p:cNvSpPr/>
          <p:nvPr/>
        </p:nvSpPr>
        <p:spPr>
          <a:xfrm>
            <a:off x="10476499" y="4481073"/>
            <a:ext cx="8236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Error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0DC40BD-BB14-407B-A240-82E80109224F}"/>
              </a:ext>
            </a:extLst>
          </p:cNvPr>
          <p:cNvSpPr/>
          <p:nvPr/>
        </p:nvSpPr>
        <p:spPr>
          <a:xfrm>
            <a:off x="7976687" y="4473172"/>
            <a:ext cx="12831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Features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500FE783-B98B-428A-BD04-0E178CA15FFA}"/>
                  </a:ext>
                </a:extLst>
              </p:cNvPr>
              <p:cNvSpPr/>
              <p:nvPr/>
            </p:nvSpPr>
            <p:spPr>
              <a:xfrm>
                <a:off x="8303016" y="1027906"/>
                <a:ext cx="117782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b="1" dirty="0">
                    <a:solidFill>
                      <a:srgbClr val="FF0000"/>
                    </a:solidFill>
                  </a:rPr>
                  <a:t>Error,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𝜺</m:t>
                    </m:r>
                  </m:oMath>
                </a14:m>
                <a:r>
                  <a:rPr lang="en-US" sz="2400" b="1" dirty="0">
                    <a:solidFill>
                      <a:srgbClr val="FF000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500FE783-B98B-428A-BD04-0E178CA15F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3016" y="1027906"/>
                <a:ext cx="1177823" cy="461665"/>
              </a:xfrm>
              <a:prstGeom prst="rect">
                <a:avLst/>
              </a:prstGeom>
              <a:blipFill>
                <a:blip r:embed="rId6"/>
                <a:stretch>
                  <a:fillRect l="-7772" t="-10667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Rectangle 50">
            <a:extLst>
              <a:ext uri="{FF2B5EF4-FFF2-40B4-BE49-F238E27FC236}">
                <a16:creationId xmlns:a16="http://schemas.microsoft.com/office/drawing/2014/main" id="{FEA87170-74A9-419B-AC51-3A6021C57E3A}"/>
              </a:ext>
            </a:extLst>
          </p:cNvPr>
          <p:cNvSpPr/>
          <p:nvPr/>
        </p:nvSpPr>
        <p:spPr>
          <a:xfrm>
            <a:off x="6811794" y="365125"/>
            <a:ext cx="362729" cy="4616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7AAD0ED8-6474-422A-AF67-760E89C295EF}"/>
                  </a:ext>
                </a:extLst>
              </p:cNvPr>
              <p:cNvSpPr/>
              <p:nvPr/>
            </p:nvSpPr>
            <p:spPr>
              <a:xfrm>
                <a:off x="5854931" y="375989"/>
                <a:ext cx="131959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b="1" dirty="0">
                    <a:solidFill>
                      <a:srgbClr val="0070C0"/>
                    </a:solidFill>
                  </a:rPr>
                  <a:t>Labels,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endParaRPr lang="en-US" sz="24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7AAD0ED8-6474-422A-AF67-760E89C295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4931" y="375989"/>
                <a:ext cx="1319592" cy="461665"/>
              </a:xfrm>
              <a:prstGeom prst="rect">
                <a:avLst/>
              </a:prstGeom>
              <a:blipFill>
                <a:blip r:embed="rId7"/>
                <a:stretch>
                  <a:fillRect l="-6912" t="-10667" r="-461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774FE9A8-77C0-4AEE-ACCF-9ED87232CA1A}"/>
              </a:ext>
            </a:extLst>
          </p:cNvPr>
          <p:cNvSpPr txBox="1"/>
          <p:nvPr/>
        </p:nvSpPr>
        <p:spPr>
          <a:xfrm>
            <a:off x="638863" y="1547157"/>
            <a:ext cx="431308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All previous concepts used in statistics such as (in)?dependent variable, input/output variables, </a:t>
            </a:r>
            <a:r>
              <a:rPr lang="en-US" sz="2400" dirty="0" err="1"/>
              <a:t>etc</a:t>
            </a:r>
            <a:r>
              <a:rPr lang="en-US" sz="2400" dirty="0"/>
              <a:t> plus the following,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B5EC5B-6F43-4F15-A08C-874FC105A3EA}"/>
              </a:ext>
            </a:extLst>
          </p:cNvPr>
          <p:cNvSpPr/>
          <p:nvPr/>
        </p:nvSpPr>
        <p:spPr>
          <a:xfrm>
            <a:off x="6711699" y="5436069"/>
            <a:ext cx="14814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C000"/>
                </a:solidFill>
              </a:rPr>
              <a:t>Instance 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7D479CF-E73E-439D-ADE9-EACAD2041CC1}"/>
              </a:ext>
            </a:extLst>
          </p:cNvPr>
          <p:cNvSpPr/>
          <p:nvPr/>
        </p:nvSpPr>
        <p:spPr>
          <a:xfrm>
            <a:off x="7537415" y="281867"/>
            <a:ext cx="1380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C000"/>
                </a:solidFill>
              </a:rPr>
              <a:t>Instances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2F2AAC6-182C-4FDB-A3F5-379275EDC53D}"/>
              </a:ext>
            </a:extLst>
          </p:cNvPr>
          <p:cNvGrpSpPr>
            <a:grpSpLocks noChangeAspect="1"/>
          </p:cNvGrpSpPr>
          <p:nvPr/>
        </p:nvGrpSpPr>
        <p:grpSpPr>
          <a:xfrm>
            <a:off x="1308332" y="3589762"/>
            <a:ext cx="3320086" cy="2649793"/>
            <a:chOff x="7291600" y="3465387"/>
            <a:chExt cx="4150107" cy="3312241"/>
          </a:xfrm>
        </p:grpSpPr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B40C2725-4FCD-4C6D-8102-ABCBCBCEB69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 l="13091" t="14905" r="16495" b="12251"/>
            <a:stretch/>
          </p:blipFill>
          <p:spPr>
            <a:xfrm>
              <a:off x="7323635" y="3507904"/>
              <a:ext cx="4118072" cy="3184689"/>
            </a:xfrm>
            <a:prstGeom prst="rect">
              <a:avLst/>
            </a:prstGeom>
          </p:spPr>
        </p:pic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6CEE5CC-B907-457F-99FB-C78F4AB69D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91600" y="3465387"/>
              <a:ext cx="4150107" cy="331224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F672B3CC-6188-4036-A099-037A8D79BFE5}"/>
              </a:ext>
            </a:extLst>
          </p:cNvPr>
          <p:cNvSpPr/>
          <p:nvPr/>
        </p:nvSpPr>
        <p:spPr>
          <a:xfrm>
            <a:off x="6711698" y="5894017"/>
            <a:ext cx="14814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C000"/>
                </a:solidFill>
              </a:rPr>
              <a:t>Instance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A814F8F3-30EE-40DB-A70B-6618CAB34B89}"/>
                  </a:ext>
                </a:extLst>
              </p:cNvPr>
              <p:cNvSpPr/>
              <p:nvPr/>
            </p:nvSpPr>
            <p:spPr>
              <a:xfrm>
                <a:off x="7277525" y="6334100"/>
                <a:ext cx="34977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2400" b="1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A814F8F3-30EE-40DB-A70B-6618CAB34B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7525" y="6334100"/>
                <a:ext cx="349776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22961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18A5A-7AEC-4CB5-9E93-81BFA17F64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3218" y="821703"/>
            <a:ext cx="6006905" cy="2387600"/>
          </a:xfrm>
        </p:spPr>
        <p:txBody>
          <a:bodyPr/>
          <a:lstStyle/>
          <a:p>
            <a:r>
              <a:rPr lang="en-US" dirty="0"/>
              <a:t>Machine Learning</a:t>
            </a:r>
            <a:br>
              <a:rPr lang="en-US" dirty="0"/>
            </a:br>
            <a:r>
              <a:rPr lang="en-US" dirty="0"/>
              <a:t>for Geosciences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098CA-FA65-4FFD-899F-A807CF1ED7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8922" y="4263220"/>
            <a:ext cx="6162407" cy="2594780"/>
          </a:xfrm>
        </p:spPr>
        <p:txBody>
          <a:bodyPr>
            <a:normAutofit/>
          </a:bodyPr>
          <a:lstStyle/>
          <a:p>
            <a:r>
              <a:rPr lang="en-US" dirty="0"/>
              <a:t>By Francisco Mendoza</a:t>
            </a:r>
          </a:p>
          <a:p>
            <a:r>
              <a:rPr lang="en-US" dirty="0">
                <a:hlinkClick r:id="rId2"/>
              </a:rPr>
              <a:t>mentofran@gmail.com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0C68E5A5-7A74-443D-A0E4-22A2E33227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1330" y="821703"/>
            <a:ext cx="5560670" cy="556067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94D0121-3F55-4FA3-B967-9945F5865113}"/>
              </a:ext>
            </a:extLst>
          </p:cNvPr>
          <p:cNvSpPr/>
          <p:nvPr/>
        </p:nvSpPr>
        <p:spPr>
          <a:xfrm>
            <a:off x="7171436" y="5973855"/>
            <a:ext cx="496167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Course material:</a:t>
            </a:r>
          </a:p>
          <a:p>
            <a:r>
              <a:rPr lang="en-US" sz="2000" dirty="0">
                <a:hlinkClick r:id="rId4"/>
              </a:rPr>
              <a:t>https://github.com/</a:t>
            </a:r>
            <a:r>
              <a:rPr lang="en-US" sz="2000" b="1" dirty="0">
                <a:hlinkClick r:id="rId4"/>
              </a:rPr>
              <a:t>mathphysmx</a:t>
            </a:r>
            <a:r>
              <a:rPr lang="en-US" sz="2000" dirty="0">
                <a:hlinkClick r:id="rId4"/>
              </a:rPr>
              <a:t>/</a:t>
            </a:r>
            <a:r>
              <a:rPr lang="en-US" sz="2000" b="1" dirty="0">
                <a:hlinkClick r:id="rId4"/>
              </a:rPr>
              <a:t>teaching-ml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777662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528D2-93FD-417C-82FC-8BCEF2F68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738EDE-77E9-462D-856A-EF404F5BE8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Copulas in Machine Learning</a:t>
            </a:r>
            <a:endParaRPr lang="en-US" dirty="0"/>
          </a:p>
          <a:p>
            <a:r>
              <a:rPr lang="en-US" dirty="0">
                <a:hlinkClick r:id="rId3"/>
              </a:rPr>
              <a:t>https://medium.com/kxytechnologies/a-primer-on-copulas-from-a-machine-learning-perspective-b9ea11c8681b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657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2522EE2-FA04-425F-B5E2-7C98C41FEC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3632" y="1913206"/>
            <a:ext cx="6308669" cy="481725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71036A-83A7-41B8-83C0-FBD8588B4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learning. Introduction</a:t>
            </a:r>
          </a:p>
        </p:txBody>
      </p:sp>
    </p:spTree>
    <p:extLst>
      <p:ext uri="{BB962C8B-B14F-4D97-AF65-F5344CB8AC3E}">
        <p14:creationId xmlns:p14="http://schemas.microsoft.com/office/powerpoint/2010/main" val="1752036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5CE5A32-36E6-4751-AD8A-CD35823A75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312173"/>
            <a:ext cx="7427280" cy="540559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DA3DB13-6A18-4DF6-AFF3-0634008CB4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7647" y="3392120"/>
            <a:ext cx="4144353" cy="315331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51C1FDA-0D98-4D10-9539-0D5CDDEA6C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24549" y="801859"/>
            <a:ext cx="3390547" cy="25586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8A7329F-5C48-42F5-B0F3-56E1C5E98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 selection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921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E94F233-C94F-4B63-9E50-E7310A479C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901439" y="786889"/>
            <a:ext cx="7726810" cy="30817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FF5D9E9-FB91-4FF8-B379-E9285601E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Over-fitting?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BA029FC-8E74-49F0-B04D-81C1EEE598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1439" y="4121567"/>
            <a:ext cx="7811175" cy="2904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813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71411-716D-49AD-BF57-13DBA4151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Concepts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12ABE9-F208-48FB-BB9B-D962FA2336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346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7E4119D1-355C-4E22-A553-4325E01D771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212" t="21381" r="11571" b="15349"/>
          <a:stretch/>
        </p:blipFill>
        <p:spPr>
          <a:xfrm>
            <a:off x="332381" y="1256943"/>
            <a:ext cx="1694155" cy="147118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4FFDB3C-EA1C-4080-8CB0-707C5EDE7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of problems, data types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25B86624-9978-4D24-84A9-6D8B5ACE478F}"/>
                  </a:ext>
                </a:extLst>
              </p:cNvPr>
              <p:cNvSpPr/>
              <p:nvPr/>
            </p:nvSpPr>
            <p:spPr>
              <a:xfrm>
                <a:off x="8606023" y="1817655"/>
                <a:ext cx="1601578" cy="101287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25B86624-9978-4D24-84A9-6D8B5ACE47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6023" y="1817655"/>
                <a:ext cx="1601578" cy="101287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215FF8E-BA85-477C-97F2-D9A68C2C947E}"/>
                  </a:ext>
                </a:extLst>
              </p:cNvPr>
              <p:cNvSpPr txBox="1"/>
              <p:nvPr/>
            </p:nvSpPr>
            <p:spPr>
              <a:xfrm>
                <a:off x="7545836" y="2139426"/>
                <a:ext cx="24173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215FF8E-BA85-477C-97F2-D9A68C2C94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5836" y="2139426"/>
                <a:ext cx="241733" cy="369332"/>
              </a:xfrm>
              <a:prstGeom prst="rect">
                <a:avLst/>
              </a:prstGeom>
              <a:blipFill>
                <a:blip r:embed="rId5"/>
                <a:stretch>
                  <a:fillRect l="-17949" r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BCA37EA-1801-480C-B350-758E21ABB558}"/>
                  </a:ext>
                </a:extLst>
              </p:cNvPr>
              <p:cNvSpPr txBox="1"/>
              <p:nvPr/>
            </p:nvSpPr>
            <p:spPr>
              <a:xfrm>
                <a:off x="11026053" y="2139426"/>
                <a:ext cx="2457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BCA37EA-1801-480C-B350-758E21ABB5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26053" y="2139426"/>
                <a:ext cx="245708" cy="369332"/>
              </a:xfrm>
              <a:prstGeom prst="rect">
                <a:avLst/>
              </a:prstGeom>
              <a:blipFill>
                <a:blip r:embed="rId6"/>
                <a:stretch>
                  <a:fillRect l="-30000" r="-3000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2FE6A04-58BC-4003-BDBE-9470E30E1D5B}"/>
              </a:ext>
            </a:extLst>
          </p:cNvPr>
          <p:cNvCxnSpPr>
            <a:cxnSpLocks/>
          </p:cNvCxnSpPr>
          <p:nvPr/>
        </p:nvCxnSpPr>
        <p:spPr>
          <a:xfrm>
            <a:off x="7932609" y="2324092"/>
            <a:ext cx="52837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9D6CCB6-8FD5-41A6-9B39-FC499622A33A}"/>
              </a:ext>
            </a:extLst>
          </p:cNvPr>
          <p:cNvSpPr txBox="1"/>
          <p:nvPr/>
        </p:nvSpPr>
        <p:spPr>
          <a:xfrm>
            <a:off x="8984462" y="1528131"/>
            <a:ext cx="1037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05A194F-1246-44EE-BF3B-D585D587E10F}"/>
                  </a:ext>
                </a:extLst>
              </p:cNvPr>
              <p:cNvSpPr txBox="1"/>
              <p:nvPr/>
            </p:nvSpPr>
            <p:spPr>
              <a:xfrm>
                <a:off x="8801967" y="3326268"/>
                <a:ext cx="120969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05A194F-1246-44EE-BF3B-D585D587E1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1967" y="3326268"/>
                <a:ext cx="1209690" cy="369332"/>
              </a:xfrm>
              <a:prstGeom prst="rect">
                <a:avLst/>
              </a:prstGeom>
              <a:blipFill>
                <a:blip r:embed="rId7"/>
                <a:stretch>
                  <a:fillRect l="-8586" r="-4545"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F27418F-6782-43B7-B993-D4E429913F99}"/>
                  </a:ext>
                </a:extLst>
              </p:cNvPr>
              <p:cNvSpPr txBox="1"/>
              <p:nvPr/>
            </p:nvSpPr>
            <p:spPr>
              <a:xfrm>
                <a:off x="2549790" y="1961044"/>
                <a:ext cx="84754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F27418F-6782-43B7-B993-D4E429913F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9790" y="1961044"/>
                <a:ext cx="847540" cy="369332"/>
              </a:xfrm>
              <a:prstGeom prst="rect">
                <a:avLst/>
              </a:prstGeom>
              <a:blipFill>
                <a:blip r:embed="rId8"/>
                <a:stretch>
                  <a:fillRect l="-4317" r="-7914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02EB160-BA6B-4947-BF92-B6AC90D8DFCA}"/>
                  </a:ext>
                </a:extLst>
              </p:cNvPr>
              <p:cNvSpPr txBox="1"/>
              <p:nvPr/>
            </p:nvSpPr>
            <p:spPr>
              <a:xfrm>
                <a:off x="920498" y="2550104"/>
                <a:ext cx="247683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02EB160-BA6B-4947-BF92-B6AC90D8DF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498" y="2550104"/>
                <a:ext cx="2476832" cy="369332"/>
              </a:xfrm>
              <a:prstGeom prst="rect">
                <a:avLst/>
              </a:prstGeom>
              <a:blipFill>
                <a:blip r:embed="rId9"/>
                <a:stretch>
                  <a:fillRect l="-3695" r="-2463" b="-34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9306B75-3C9B-458A-9CA5-4B7A9DDBECFB}"/>
                  </a:ext>
                </a:extLst>
              </p:cNvPr>
              <p:cNvSpPr txBox="1"/>
              <p:nvPr/>
            </p:nvSpPr>
            <p:spPr>
              <a:xfrm>
                <a:off x="813602" y="3056151"/>
                <a:ext cx="425219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)→(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9306B75-3C9B-458A-9CA5-4B7A9DDBEC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602" y="3056151"/>
                <a:ext cx="4252190" cy="369332"/>
              </a:xfrm>
              <a:prstGeom prst="rect">
                <a:avLst/>
              </a:prstGeom>
              <a:blipFill>
                <a:blip r:embed="rId10"/>
                <a:stretch>
                  <a:fillRect l="-287" r="-287" b="-34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0D11CABB-8206-4291-A4A5-6D93E9133518}"/>
              </a:ext>
            </a:extLst>
          </p:cNvPr>
          <p:cNvSpPr txBox="1"/>
          <p:nvPr/>
        </p:nvSpPr>
        <p:spPr>
          <a:xfrm>
            <a:off x="5037036" y="2132263"/>
            <a:ext cx="23211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Supervised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14AB036-3129-40E5-B969-BF69892D2883}"/>
              </a:ext>
            </a:extLst>
          </p:cNvPr>
          <p:cNvSpPr txBox="1"/>
          <p:nvPr/>
        </p:nvSpPr>
        <p:spPr>
          <a:xfrm>
            <a:off x="5945684" y="3750883"/>
            <a:ext cx="23211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Unsupervised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4" name="Table 24">
                <a:extLst>
                  <a:ext uri="{FF2B5EF4-FFF2-40B4-BE49-F238E27FC236}">
                    <a16:creationId xmlns:a16="http://schemas.microsoft.com/office/drawing/2014/main" id="{28A746FC-39AB-49AC-96DA-EF40019C1181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920498" y="4770658"/>
              <a:ext cx="5615045" cy="15849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23009">
                      <a:extLst>
                        <a:ext uri="{9D8B030D-6E8A-4147-A177-3AD203B41FA5}">
                          <a16:colId xmlns:a16="http://schemas.microsoft.com/office/drawing/2014/main" val="1995307653"/>
                        </a:ext>
                      </a:extLst>
                    </a:gridCol>
                    <a:gridCol w="1123009">
                      <a:extLst>
                        <a:ext uri="{9D8B030D-6E8A-4147-A177-3AD203B41FA5}">
                          <a16:colId xmlns:a16="http://schemas.microsoft.com/office/drawing/2014/main" val="568245704"/>
                        </a:ext>
                      </a:extLst>
                    </a:gridCol>
                    <a:gridCol w="1123009">
                      <a:extLst>
                        <a:ext uri="{9D8B030D-6E8A-4147-A177-3AD203B41FA5}">
                          <a16:colId xmlns:a16="http://schemas.microsoft.com/office/drawing/2014/main" val="92093333"/>
                        </a:ext>
                      </a:extLst>
                    </a:gridCol>
                    <a:gridCol w="1123009">
                      <a:extLst>
                        <a:ext uri="{9D8B030D-6E8A-4147-A177-3AD203B41FA5}">
                          <a16:colId xmlns:a16="http://schemas.microsoft.com/office/drawing/2014/main" val="2064032554"/>
                        </a:ext>
                      </a:extLst>
                    </a:gridCol>
                    <a:gridCol w="1123009">
                      <a:extLst>
                        <a:ext uri="{9D8B030D-6E8A-4147-A177-3AD203B41FA5}">
                          <a16:colId xmlns:a16="http://schemas.microsoft.com/office/drawing/2014/main" val="111424380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ID</a:t>
                          </a:r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0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…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000" b="1" i="1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Category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183603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1</a:t>
                          </a:r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3.532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A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/>
                            <a:t>Catx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420194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2</a:t>
                          </a:r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7.234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H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Caty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514847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553388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4" name="Table 24">
                <a:extLst>
                  <a:ext uri="{FF2B5EF4-FFF2-40B4-BE49-F238E27FC236}">
                    <a16:creationId xmlns:a16="http://schemas.microsoft.com/office/drawing/2014/main" id="{28A746FC-39AB-49AC-96DA-EF40019C118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55267502"/>
                  </p:ext>
                </p:extLst>
              </p:nvPr>
            </p:nvGraphicFramePr>
            <p:xfrm>
              <a:off x="920498" y="4770658"/>
              <a:ext cx="5615045" cy="15849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23009">
                      <a:extLst>
                        <a:ext uri="{9D8B030D-6E8A-4147-A177-3AD203B41FA5}">
                          <a16:colId xmlns:a16="http://schemas.microsoft.com/office/drawing/2014/main" val="1995307653"/>
                        </a:ext>
                      </a:extLst>
                    </a:gridCol>
                    <a:gridCol w="1123009">
                      <a:extLst>
                        <a:ext uri="{9D8B030D-6E8A-4147-A177-3AD203B41FA5}">
                          <a16:colId xmlns:a16="http://schemas.microsoft.com/office/drawing/2014/main" val="568245704"/>
                        </a:ext>
                      </a:extLst>
                    </a:gridCol>
                    <a:gridCol w="1123009">
                      <a:extLst>
                        <a:ext uri="{9D8B030D-6E8A-4147-A177-3AD203B41FA5}">
                          <a16:colId xmlns:a16="http://schemas.microsoft.com/office/drawing/2014/main" val="92093333"/>
                        </a:ext>
                      </a:extLst>
                    </a:gridCol>
                    <a:gridCol w="1123009">
                      <a:extLst>
                        <a:ext uri="{9D8B030D-6E8A-4147-A177-3AD203B41FA5}">
                          <a16:colId xmlns:a16="http://schemas.microsoft.com/office/drawing/2014/main" val="2064032554"/>
                        </a:ext>
                      </a:extLst>
                    </a:gridCol>
                    <a:gridCol w="1123009">
                      <a:extLst>
                        <a:ext uri="{9D8B030D-6E8A-4147-A177-3AD203B41FA5}">
                          <a16:colId xmlns:a16="http://schemas.microsoft.com/office/drawing/2014/main" val="1114243806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ID</a:t>
                          </a:r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1"/>
                          <a:stretch>
                            <a:fillRect l="-100541" t="-7692" r="-301081" b="-30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…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1"/>
                          <a:stretch>
                            <a:fillRect l="-300000" t="-7692" r="-101622" b="-30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Category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18360368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1</a:t>
                          </a:r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3.532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A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/>
                            <a:t>Catx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42019446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2</a:t>
                          </a:r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7.234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H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Caty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51484758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1"/>
                          <a:stretch>
                            <a:fillRect l="-1087" t="-309231" r="-403261" b="-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1"/>
                          <a:stretch>
                            <a:fillRect l="-100541" t="-309231" r="-301081" b="-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1"/>
                          <a:stretch>
                            <a:fillRect l="-300000" t="-309231" r="-101622" b="-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1"/>
                          <a:stretch>
                            <a:fillRect l="-402174" t="-309231" r="-2174" b="-30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553388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6" name="Table 24">
                <a:extLst>
                  <a:ext uri="{FF2B5EF4-FFF2-40B4-BE49-F238E27FC236}">
                    <a16:creationId xmlns:a16="http://schemas.microsoft.com/office/drawing/2014/main" id="{3752621A-3C3E-49AC-A7D7-41ED24EAA34C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8255820" y="4770658"/>
              <a:ext cx="1702191" cy="15849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78677">
                      <a:extLst>
                        <a:ext uri="{9D8B030D-6E8A-4147-A177-3AD203B41FA5}">
                          <a16:colId xmlns:a16="http://schemas.microsoft.com/office/drawing/2014/main" val="1995307653"/>
                        </a:ext>
                      </a:extLst>
                    </a:gridCol>
                    <a:gridCol w="1123514">
                      <a:extLst>
                        <a:ext uri="{9D8B030D-6E8A-4147-A177-3AD203B41FA5}">
                          <a16:colId xmlns:a16="http://schemas.microsoft.com/office/drawing/2014/main" val="5682457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ID</a:t>
                          </a:r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i="0" dirty="0">
                              <a:latin typeface="+mn-lt"/>
                            </a:rPr>
                            <a:t>Cat</a:t>
                          </a:r>
                          <a:r>
                            <a:rPr lang="en-US" sz="2000" b="1" i="0" baseline="0" dirty="0">
                              <a:latin typeface="+mn-lt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oMath>
                          </a14:m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183603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1</a:t>
                          </a:r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/>
                            <a:t>aaa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420194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2</a:t>
                          </a:r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/>
                            <a:t>hhh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514847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0194742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6" name="Table 24">
                <a:extLst>
                  <a:ext uri="{FF2B5EF4-FFF2-40B4-BE49-F238E27FC236}">
                    <a16:creationId xmlns:a16="http://schemas.microsoft.com/office/drawing/2014/main" id="{3752621A-3C3E-49AC-A7D7-41ED24EAA34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00392571"/>
                  </p:ext>
                </p:extLst>
              </p:nvPr>
            </p:nvGraphicFramePr>
            <p:xfrm>
              <a:off x="8255820" y="4770658"/>
              <a:ext cx="1702191" cy="15849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78677">
                      <a:extLst>
                        <a:ext uri="{9D8B030D-6E8A-4147-A177-3AD203B41FA5}">
                          <a16:colId xmlns:a16="http://schemas.microsoft.com/office/drawing/2014/main" val="1995307653"/>
                        </a:ext>
                      </a:extLst>
                    </a:gridCol>
                    <a:gridCol w="1123514">
                      <a:extLst>
                        <a:ext uri="{9D8B030D-6E8A-4147-A177-3AD203B41FA5}">
                          <a16:colId xmlns:a16="http://schemas.microsoft.com/office/drawing/2014/main" val="568245704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ID</a:t>
                          </a:r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2"/>
                          <a:stretch>
                            <a:fillRect l="-51892" t="-7692" r="-2162" b="-3046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18360368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1</a:t>
                          </a:r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/>
                            <a:t>aaa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42019446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2</a:t>
                          </a:r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/>
                            <a:t>hhh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51484758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2"/>
                          <a:stretch>
                            <a:fillRect l="-1053" t="-309231" r="-198947" b="-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2"/>
                          <a:stretch>
                            <a:fillRect l="-51892" t="-309231" r="-2162" b="-30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01947427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C392C6C-ED19-4C43-A7E6-B8CA8BA0F36F}"/>
              </a:ext>
            </a:extLst>
          </p:cNvPr>
          <p:cNvCxnSpPr/>
          <p:nvPr/>
        </p:nvCxnSpPr>
        <p:spPr>
          <a:xfrm>
            <a:off x="6769669" y="5563138"/>
            <a:ext cx="125202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248E2AC-0F1D-4D04-A56E-F7AFFB6164BB}"/>
              </a:ext>
            </a:extLst>
          </p:cNvPr>
          <p:cNvCxnSpPr>
            <a:cxnSpLocks/>
          </p:cNvCxnSpPr>
          <p:nvPr/>
        </p:nvCxnSpPr>
        <p:spPr>
          <a:xfrm>
            <a:off x="10352641" y="2324092"/>
            <a:ext cx="52837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7145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D5FB6-F51B-4023-9BA5-B049BB893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6989"/>
            <a:ext cx="10515600" cy="1325563"/>
          </a:xfrm>
        </p:spPr>
        <p:txBody>
          <a:bodyPr/>
          <a:lstStyle/>
          <a:p>
            <a:r>
              <a:rPr lang="en-US" dirty="0"/>
              <a:t>What is ML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2192DA7-EBFE-4A33-BD33-75F41AE61D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4838" y="1662552"/>
            <a:ext cx="9821790" cy="4378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326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02DAA-F9F1-4892-958D-109D4A7BD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areas. Data Science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1CD0D-A931-4D24-AFE0-8C80FC6FE4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manipulation (50 – 80 %)</a:t>
            </a:r>
          </a:p>
          <a:p>
            <a:r>
              <a:rPr lang="en-US" dirty="0"/>
              <a:t>Machine Learning</a:t>
            </a:r>
          </a:p>
          <a:p>
            <a:r>
              <a:rPr lang="en-US" dirty="0"/>
              <a:t>Deep learning</a:t>
            </a:r>
          </a:p>
          <a:p>
            <a:endParaRPr lang="en-US" dirty="0"/>
          </a:p>
        </p:txBody>
      </p:sp>
      <p:pic>
        <p:nvPicPr>
          <p:cNvPr id="4" name="Picture 4" descr="Image result for data science">
            <a:extLst>
              <a:ext uri="{FF2B5EF4-FFF2-40B4-BE49-F238E27FC236}">
                <a16:creationId xmlns:a16="http://schemas.microsoft.com/office/drawing/2014/main" id="{DD996324-7BDF-4FF1-BB2D-2438CA760B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71233" y="1270846"/>
            <a:ext cx="6156643" cy="5587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4A4AC6F-1852-4035-904C-777609F7CB83}"/>
              </a:ext>
            </a:extLst>
          </p:cNvPr>
          <p:cNvSpPr/>
          <p:nvPr/>
        </p:nvSpPr>
        <p:spPr>
          <a:xfrm>
            <a:off x="1026942" y="6488668"/>
            <a:ext cx="78075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http://sitiobigdata.com/2018/08/27/los-tres-nucleos-de-data-science/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23368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587</TotalTime>
  <Words>738</Words>
  <Application>Microsoft Office PowerPoint</Application>
  <PresentationFormat>Widescreen</PresentationFormat>
  <Paragraphs>156</Paragraphs>
  <Slides>21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Office Theme</vt:lpstr>
      <vt:lpstr>Machine Learning for Geosciences</vt:lpstr>
      <vt:lpstr>Basic concepts</vt:lpstr>
      <vt:lpstr>Machine learning. Introduction</vt:lpstr>
      <vt:lpstr>Model selection</vt:lpstr>
      <vt:lpstr>Over-fitting?</vt:lpstr>
      <vt:lpstr>Concepts review</vt:lpstr>
      <vt:lpstr>Type of problems, data types</vt:lpstr>
      <vt:lpstr>What is ML</vt:lpstr>
      <vt:lpstr>Related areas. Data Science</vt:lpstr>
      <vt:lpstr>Applications in this course</vt:lpstr>
      <vt:lpstr>Types of Machine learning algorithms</vt:lpstr>
      <vt:lpstr>Grading</vt:lpstr>
      <vt:lpstr>Current research (Journals)</vt:lpstr>
      <vt:lpstr>Table of Content (TOC)</vt:lpstr>
      <vt:lpstr>Bibliography</vt:lpstr>
      <vt:lpstr>Companies</vt:lpstr>
      <vt:lpstr>Concepts review</vt:lpstr>
      <vt:lpstr>Software stack</vt:lpstr>
      <vt:lpstr>See also</vt:lpstr>
      <vt:lpstr>Machine Learning for Geosciences</vt:lpstr>
      <vt:lpstr>Other topics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Learning?</dc:title>
  <dc:creator>Francisco Mendoza Torres</dc:creator>
  <cp:lastModifiedBy>Francisco Mendoza Torres</cp:lastModifiedBy>
  <cp:revision>127</cp:revision>
  <dcterms:created xsi:type="dcterms:W3CDTF">2020-01-26T21:38:20Z</dcterms:created>
  <dcterms:modified xsi:type="dcterms:W3CDTF">2020-06-07T01:24:23Z</dcterms:modified>
</cp:coreProperties>
</file>