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5" r:id="rId9"/>
    <p:sldId id="269" r:id="rId10"/>
    <p:sldId id="266" r:id="rId11"/>
    <p:sldId id="275" r:id="rId12"/>
    <p:sldId id="277" r:id="rId13"/>
    <p:sldId id="278" r:id="rId14"/>
    <p:sldId id="276" r:id="rId15"/>
    <p:sldId id="272" r:id="rId16"/>
    <p:sldId id="274" r:id="rId17"/>
    <p:sldId id="273" r:id="rId18"/>
    <p:sldId id="264" r:id="rId19"/>
    <p:sldId id="268" r:id="rId20"/>
    <p:sldId id="279" r:id="rId21"/>
    <p:sldId id="270" r:id="rId22"/>
    <p:sldId id="261" r:id="rId23"/>
    <p:sldId id="26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D4D4D4"/>
    <a:srgbClr val="0070C0"/>
    <a:srgbClr val="FFFF00"/>
    <a:srgbClr val="FF0000"/>
    <a:srgbClr val="4472C4"/>
    <a:srgbClr val="0721A0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89" autoAdjust="0"/>
  </p:normalViewPr>
  <p:slideViewPr>
    <p:cSldViewPr snapToGrid="0">
      <p:cViewPr varScale="1">
        <p:scale>
          <a:sx n="59" d="100"/>
          <a:sy n="59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1E7-F4C5-4048-8654-5723B2F7EB4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C2CC-2023-45DB-8917-C16B4F38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_Cheat_Sheet.pdf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books/bpp4awd/exercises/ch04/ch04s01.html#ch04s0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openbookproject.net/books/bpp4awd/exercises/ch04/ch04s02.html#ch04s02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batch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7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 pandas as pd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 numpy as np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 matplotlib.pyplot as plt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pd.date_range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("2020-02-01","2020-02-25",freq="d")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(timestamp)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np.random.randn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np.random.randn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np.random.choice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(['N', 'Y'],size=n)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pd.DataFrame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(data={'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x':x,'y':y,'a':a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},index=timestamp)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df['y'].plot(kind='hist')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df['y'].plot()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df.plot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x',y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y',kind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='scatter')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Practice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from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matplotlib.image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imread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# you could also use `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imageio.imread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Draw Mario in this picture in </a:t>
            </a:r>
            <a:r>
              <a:rPr lang="en-US" dirty="0" err="1"/>
              <a:t>matplotlib.pyplot.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imshow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,] should be an error since 1 is not an element in the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DataFrame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[-1,:]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Activity: Create a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and slice using the approach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whe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slicing text strings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50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https://pandas.pydata.org/Pandas_Cheat_Sheet.pdf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Method chaining:</a:t>
            </a:r>
          </a:p>
          <a:p>
            <a:r>
              <a:rPr lang="en-US" b="1" dirty="0" err="1"/>
              <a:t>Pd.melt</a:t>
            </a:r>
            <a:r>
              <a:rPr lang="en-US" b="1" dirty="0"/>
              <a:t>(df).rename().</a:t>
            </a:r>
            <a:r>
              <a:rPr lang="en-US" b="1" dirty="0" err="1"/>
              <a:t>astype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/>
              <a:t>Show how to see the full documentation using Zeal </a:t>
            </a:r>
            <a:r>
              <a:rPr lang="en-US" b="1" dirty="0" err="1"/>
              <a:t>VSCode</a:t>
            </a:r>
            <a:r>
              <a:rPr lang="en-US" b="1" dirty="0"/>
              <a:t> extension, for instance</a:t>
            </a:r>
          </a:p>
          <a:p>
            <a:r>
              <a:rPr lang="en-US" b="1" dirty="0" err="1"/>
              <a:t>pd.melt</a:t>
            </a:r>
            <a:r>
              <a:rPr lang="en-US" b="1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2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28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https://pbpython.com/pandas_dtypes.html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4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cells (</a:t>
            </a:r>
            <a:r>
              <a:rPr lang="en-US" dirty="0" err="1"/>
              <a:t>MarkDown</a:t>
            </a:r>
            <a:r>
              <a:rPr lang="en-US" dirty="0"/>
              <a:t> with equations and titles, Python Code and matplotlib plots)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2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snippets</a:t>
            </a:r>
          </a:p>
          <a:p>
            <a:r>
              <a:rPr lang="en-US" dirty="0"/>
              <a:t>Show how to access Zeal documentation for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date = 2 classes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(black screen version)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code in plain python, </a:t>
            </a:r>
            <a:r>
              <a:rPr lang="en-US" dirty="0" err="1"/>
              <a:t>i</a:t>
            </a:r>
            <a:r>
              <a:rPr lang="en-US" dirty="0"/>
              <a:t>. e., no IDE,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[4:9]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1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Print(type()) # for each</a:t>
            </a:r>
          </a:p>
          <a:p>
            <a:r>
              <a:rPr lang="en-US" dirty="0"/>
              <a:t>The difference between sets and dictionary is that each dictionary entry has a key-value pair, we can access it by name in contrast to sets</a:t>
            </a:r>
          </a:p>
          <a:p>
            <a:endParaRPr lang="en-US" dirty="0"/>
          </a:p>
          <a:p>
            <a:r>
              <a:rPr lang="en-US" dirty="0"/>
              <a:t>Do some slicing of a list of the alphabet: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string</a:t>
            </a:r>
          </a:p>
          <a:p>
            <a:r>
              <a:rPr lang="en-US" dirty="0"/>
              <a:t>x=list(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string.ascii_lowercase</a:t>
            </a:r>
            <a:r>
              <a:rPr lang="en-US" dirty="0"/>
              <a:t>)</a:t>
            </a:r>
          </a:p>
          <a:p>
            <a:r>
              <a:rPr lang="en-US" dirty="0"/>
              <a:t>x[3:7]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range(3): #iterator</a:t>
            </a:r>
          </a:p>
          <a:p>
            <a:r>
              <a:rPr lang="en-US" dirty="0"/>
              <a:t>for x in ‘ABCD’: #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in (4, 6, 8): # tuples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{'a':4, 'b':5}: #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0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print(type(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))# tuple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pass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http://www.openbookproject.net/books/bpp4awd/exercises/ch04/ch04s01.html#ch04s01</a:t>
            </a:r>
            <a:endParaRPr lang="en-US" dirty="0"/>
          </a:p>
          <a:p>
            <a:r>
              <a:rPr lang="en-US" dirty="0">
                <a:hlinkClick r:id="rId4"/>
              </a:rPr>
              <a:t>http://www.openbookproject.net/books/bpp4awd/exercises/ch04/ch04s02.html#ch04s02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pt-BR" dirty="0">
                <a:effectLst/>
              </a:rPr>
              <a:t>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adder</a:t>
            </a:r>
            <a:r>
              <a:rPr lang="pt-BR" dirty="0">
                <a:effectLst/>
              </a:rPr>
              <a:t>(*num):</a:t>
            </a:r>
            <a:r>
              <a:rPr lang="pt-BR" dirty="0"/>
              <a:t> sum =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pt-BR" dirty="0"/>
              <a:t>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pt-BR" dirty="0"/>
              <a:t> n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pt-BR" dirty="0"/>
              <a:t> num: sum = sum + n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pt-BR" dirty="0"/>
              <a:t>(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"Sum:"</a:t>
            </a:r>
            <a:r>
              <a:rPr lang="pt-BR" dirty="0"/>
              <a:t>,sum) adder(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pt-BR" dirty="0"/>
              <a:t>) adder(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pt-BR" dirty="0"/>
              <a:t>) adder(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pt-BR" dirty="0"/>
              <a:t>,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6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 arrays examples: RGB images</a:t>
            </a:r>
          </a:p>
          <a:p>
            <a:endParaRPr lang="en-US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a2D=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([[1,2,3,4],[4,5,6,7],range(8,12)]);a2D.shape;a2D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([a2D,100*a2D]);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x.shape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x[1,2,3]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61CB-A30C-4BB8-A7F0-E2B682B4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6F433-62E1-4C1D-BAE0-1C72DDFC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5517-1C60-4261-8E79-12FC4C4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9D3C-8E6D-4FBD-826A-471714D4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FCBB-2400-4AFB-A8B3-3C652907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A2C-9FA1-4986-81B0-EFAA6875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0552-9376-4D26-9582-81EAA7B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A9B-E890-4936-A270-9C02CC74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5A97-057F-416B-AB98-4D000C2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1F24-C142-408D-AB9B-B8FE3EAC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7A90-3722-40B1-BD11-56F04FF8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DA528-F1D7-4967-AA68-CC4CAC0A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02F-54CB-4731-A8CE-F0A5370D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61B9-4D3F-46C8-A7C0-728A500D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9725-C23A-486E-88A3-9E8618C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428D-8453-4BD1-90A4-C2B046EB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B5A1-3556-4326-9C7D-1D1E2D3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A5AE-0BAA-445C-813E-C26E562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C0DD-C1C1-4B5D-A1EB-3A033945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7F77-6DEF-4B87-A7AD-2985F861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9BD9-989B-4989-AAB3-FACEB22F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FE4B-FE82-48C1-A45B-183A5126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205D-2C2C-4568-91EB-371E792F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0DC7-06AD-405D-92DF-25FFB1A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96BE-8FB8-4F35-AEC8-90EAFEA1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D2BB-28FF-4F30-A752-5D4FB61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22AC-B880-480E-85D8-E32693E2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220AD-88FE-4A6F-B3BA-3A1501AB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9872-1F04-4F8A-B6F0-CD279D40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21FA-A97F-465A-A2EC-3C7D5089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113E-96A9-40D6-A8A2-20969B7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BBF2-795D-471B-8540-0AEF4698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07CE7-939B-4DC7-90C5-507E387C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CAB7-E56A-480F-8BEE-82AE9244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0E27-DC16-4C47-A6AA-AA0A84BB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8DB0-A748-4966-8C50-056BE4BA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CB716-438C-41EA-AC99-361B1DE9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019F-0FA9-417C-AF95-7F40968B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C50F-2590-4031-A0E2-5CC96E23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DC5B-4BC2-4F32-86D6-DCEEF18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35E2E-B30D-4141-B122-DF7C97E0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6B6C-38EE-4B77-AD23-E26B1963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45F86-3107-43DD-A168-30733F27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99F6A-E879-4ED0-8D1B-29015E7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587D7-771E-4143-A15D-2F136081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573E-FC38-45F0-A4BE-5D04E0A3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8F4C-3802-4D52-B29E-10A29F1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E15E-F3AA-4E62-9452-16E11B07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45D2-1723-43BA-89B8-28F0E32A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CE5E-82AF-4EE0-BF37-7EEE258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3D7E-45D3-4D8F-9E4F-D4C493B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A23-C44F-45C3-AA58-D0CE562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B86-4FB4-4CD5-A147-999A3BC5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4779-742B-444F-BA3D-F73BDEED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4A90-2DC7-4295-9F85-8E1CBD94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0728D-1C59-4690-8FC4-62A12B28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3FCF-D25D-4B7E-B21F-862BCA9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1792-BA23-41E7-A8A6-A8EDC992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EFA2-4992-42B0-B1CD-90AC86CA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1354-28E9-431B-B1D1-F7E175C7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17A0-AD1B-43AE-810C-A8179B53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B4F4-5254-4862-9C13-0C9DD93BE14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19F8-8A08-451B-899D-139CBAF38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6BBE-3259-46E3-AF8C-EFB3D785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books/bpp4awd/ch04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hyperlink" Target="https://fgnt.github.io/python_crashkurs_doc/include/nump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w3resource.com/numpy/manipulation/reshape.php" TargetMode="Externa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pandas.pydata.org/Pandas_Cheat_Sheet.pdf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data-typ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9C8-C7D3-4F67-BB14-86F929388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B266-FC91-4916-BF4C-C6144FCD5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E4B20A-3153-42E2-BF14-BE63B7C1685F}"/>
              </a:ext>
            </a:extLst>
          </p:cNvPr>
          <p:cNvSpPr/>
          <p:nvPr/>
        </p:nvSpPr>
        <p:spPr>
          <a:xfrm>
            <a:off x="479570" y="2959613"/>
            <a:ext cx="11232859" cy="1938992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tuple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list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set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mydict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Professor'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'Students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Dictionary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mydict.keys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867C-B1D1-4592-8D05-8D2991C9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</a:t>
            </a:r>
            <a:r>
              <a:rPr lang="en-US" dirty="0" err="1"/>
              <a:t>Coonditionals</a:t>
            </a:r>
            <a:r>
              <a:rPr lang="en-US" dirty="0"/>
              <a:t> and loops)</a:t>
            </a:r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419FE522-4814-43E4-8367-39EE0D37C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8" y="1822280"/>
            <a:ext cx="3229425" cy="49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3"/>
            <a:extLst>
              <a:ext uri="{FF2B5EF4-FFF2-40B4-BE49-F238E27FC236}">
                <a16:creationId xmlns:a16="http://schemas.microsoft.com/office/drawing/2014/main" id="{A58637C0-AF94-41D4-87A3-6A080399E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568" y="1929451"/>
            <a:ext cx="4029638" cy="46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E24BD5-2F95-4EC6-B80D-56CB9D336C7B}"/>
              </a:ext>
            </a:extLst>
          </p:cNvPr>
          <p:cNvSpPr/>
          <p:nvPr/>
        </p:nvSpPr>
        <p:spPr>
          <a:xfrm>
            <a:off x="10344121" y="1810068"/>
            <a:ext cx="1009679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0B69E0-04E9-4963-86A9-59DF64C90F3C}"/>
              </a:ext>
            </a:extLst>
          </p:cNvPr>
          <p:cNvSpPr/>
          <p:nvPr/>
        </p:nvSpPr>
        <p:spPr>
          <a:xfrm>
            <a:off x="4803568" y="1810069"/>
            <a:ext cx="155105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if/else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48162B-7B82-45C6-ADBA-BCD00A6BA74F}"/>
              </a:ext>
            </a:extLst>
          </p:cNvPr>
          <p:cNvSpPr/>
          <p:nvPr/>
        </p:nvSpPr>
        <p:spPr>
          <a:xfrm>
            <a:off x="144428" y="1810068"/>
            <a:ext cx="1009679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04120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D364-3FA2-43C5-AD7A-A778B33A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A0D8B-EB4D-4104-B816-68703281302C}"/>
              </a:ext>
            </a:extLst>
          </p:cNvPr>
          <p:cNvSpPr/>
          <p:nvPr/>
        </p:nvSpPr>
        <p:spPr>
          <a:xfrm>
            <a:off x="2779059" y="1992904"/>
            <a:ext cx="6096000" cy="3416320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x=6,denominator=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y=x/denominator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print('d2i0 removed')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except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Exception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"Error. Division by 0"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print(e)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1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63EC-950C-422A-A877-418FD37C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</a:t>
            </a:r>
            <a:r>
              <a:rPr lang="en-US" dirty="0">
                <a:latin typeface="Consolas" panose="020B0609020204030204" pitchFamily="49" charset="0"/>
              </a:rPr>
              <a:t>def</a:t>
            </a:r>
            <a:r>
              <a:rPr lang="en-US" dirty="0"/>
              <a:t>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9B870-85A2-4D39-A481-08ABA5DFFF6D}"/>
              </a:ext>
            </a:extLst>
          </p:cNvPr>
          <p:cNvSpPr/>
          <p:nvPr/>
        </p:nvSpPr>
        <p:spPr>
          <a:xfrm>
            <a:off x="1380565" y="2853516"/>
            <a:ext cx="8839200" cy="1938992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hw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(x, a=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aaaa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b=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'KKK'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'PPP'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y=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*b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hw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(x=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367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B1CF-3E64-43C1-AE87-6CEA578D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2C6F-A76B-4AE8-9728-0095502D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return the sum of 3 numbers</a:t>
            </a:r>
          </a:p>
          <a:p>
            <a:r>
              <a:rPr lang="en-US" dirty="0"/>
              <a:t>Create a function </a:t>
            </a:r>
            <a:r>
              <a:rPr lang="en-US" dirty="0" err="1">
                <a:latin typeface="Consolas" panose="020B0609020204030204" pitchFamily="49" charset="0"/>
              </a:rPr>
              <a:t>is_even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checks if a number is divisible by 2</a:t>
            </a:r>
          </a:p>
          <a:p>
            <a:r>
              <a:rPr lang="en-US" dirty="0"/>
              <a:t>Create a for loop that prints only even numbers (5%2)</a:t>
            </a:r>
          </a:p>
          <a:p>
            <a:r>
              <a:rPr lang="en-US" dirty="0"/>
              <a:t>Create a function that prints only the last 3 characters of a string, one-by-one</a:t>
            </a:r>
          </a:p>
        </p:txBody>
      </p:sp>
    </p:spTree>
    <p:extLst>
      <p:ext uri="{BB962C8B-B14F-4D97-AF65-F5344CB8AC3E}">
        <p14:creationId xmlns:p14="http://schemas.microsoft.com/office/powerpoint/2010/main" val="426806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DAA9-14CB-4EC4-9ADB-F03C10ED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AE536C-81E7-4289-A745-FD777A734D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0877"/>
          <a:stretch/>
        </p:blipFill>
        <p:spPr>
          <a:xfrm>
            <a:off x="375745" y="86644"/>
            <a:ext cx="1327549" cy="13441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EA728C1-C0D4-4047-9BFC-A7801B8E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dirty="0">
                <a:solidFill>
                  <a:srgbClr val="0721A0"/>
                </a:solidFill>
                <a:latin typeface="Palatino Linotype" panose="02040502050505030304" pitchFamily="18" charset="0"/>
              </a:rPr>
              <a:t>NumPy Arrays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D189D-03AD-4D9F-B984-C1E37ADA4362}"/>
              </a:ext>
            </a:extLst>
          </p:cNvPr>
          <p:cNvSpPr/>
          <p:nvPr/>
        </p:nvSpPr>
        <p:spPr>
          <a:xfrm>
            <a:off x="6856454" y="166072"/>
            <a:ext cx="5156251" cy="267765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([7.,2.,9.,10.])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([[2,3,4],[5,6,7]])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X[,-1];      X[,-1:]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x.reshape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(3,2)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x.reshape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(3,-1)</a:t>
            </a:r>
          </a:p>
        </p:txBody>
      </p:sp>
      <p:pic>
        <p:nvPicPr>
          <p:cNvPr id="1026" name="Picture 2" descr="NumPy manipulation: reshape() function">
            <a:hlinkClick r:id="rId5"/>
            <a:extLst>
              <a:ext uri="{FF2B5EF4-FFF2-40B4-BE49-F238E27FC236}">
                <a16:creationId xmlns:a16="http://schemas.microsoft.com/office/drawing/2014/main" id="{82BAB25F-D8EB-4C36-8E88-D7BB6C17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9" y="1903855"/>
            <a:ext cx="2403065" cy="49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umpy/SciPy — Python Tutorial documentation">
            <a:hlinkClick r:id="rId7"/>
            <a:extLst>
              <a:ext uri="{FF2B5EF4-FFF2-40B4-BE49-F238E27FC236}">
                <a16:creationId xmlns:a16="http://schemas.microsoft.com/office/drawing/2014/main" id="{A50913F9-F48D-44A3-891A-F3E9B850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89" y="2933421"/>
            <a:ext cx="7020911" cy="392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3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EAC213-EDA1-48AD-9466-B446045D3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047" y="555203"/>
            <a:ext cx="3939190" cy="9454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DBDA8D-FDA1-446F-8241-90F73B671FB0}"/>
              </a:ext>
            </a:extLst>
          </p:cNvPr>
          <p:cNvSpPr/>
          <p:nvPr/>
        </p:nvSpPr>
        <p:spPr>
          <a:xfrm>
            <a:off x="5396753" y="1500608"/>
            <a:ext cx="6172200" cy="452431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plt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np.random.rand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y=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graph=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plt.plot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x,y,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'b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plt.axhline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plt.axvline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(0.5,c='r')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('equal')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plt.scatter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(x=x, y=y, c=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3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5E9C-057B-401E-9FAB-56112BAC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G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dirty="0"/>
              <a:t>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0D3A-3873-4200-A4EF-82B4776E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Blue</a:t>
            </a:r>
          </a:p>
        </p:txBody>
      </p:sp>
      <p:pic>
        <p:nvPicPr>
          <p:cNvPr id="1026" name="Picture 2" descr="Mario Minecraft Pixel Art Template | Dibujos en cuadricula, Arte ...">
            <a:extLst>
              <a:ext uri="{FF2B5EF4-FFF2-40B4-BE49-F238E27FC236}">
                <a16:creationId xmlns:a16="http://schemas.microsoft.com/office/drawing/2014/main" id="{92E3783E-97FB-40CD-A84C-5A9A93BFC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" b="5412"/>
          <a:stretch/>
        </p:blipFill>
        <p:spPr bwMode="auto">
          <a:xfrm>
            <a:off x="3469344" y="365124"/>
            <a:ext cx="5103438" cy="61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AC10D-A97D-4825-9730-C5BB892F8323}"/>
              </a:ext>
            </a:extLst>
          </p:cNvPr>
          <p:cNvCxnSpPr>
            <a:cxnSpLocks/>
          </p:cNvCxnSpPr>
          <p:nvPr/>
        </p:nvCxnSpPr>
        <p:spPr>
          <a:xfrm>
            <a:off x="2610082" y="2890321"/>
            <a:ext cx="2930109" cy="8159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6838A6-19B3-4EEA-BCE7-C8A6192125DE}"/>
              </a:ext>
            </a:extLst>
          </p:cNvPr>
          <p:cNvSpPr/>
          <p:nvPr/>
        </p:nvSpPr>
        <p:spPr>
          <a:xfrm>
            <a:off x="4694801" y="3706251"/>
            <a:ext cx="845390" cy="84539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EB22D9-090C-45A5-8C18-269209B5DA91}"/>
              </a:ext>
            </a:extLst>
          </p:cNvPr>
          <p:cNvCxnSpPr/>
          <p:nvPr/>
        </p:nvCxnSpPr>
        <p:spPr>
          <a:xfrm flipV="1">
            <a:off x="2568391" y="4551641"/>
            <a:ext cx="2971800" cy="9230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ow to Convert an RGB Image to Grayscale">
            <a:extLst>
              <a:ext uri="{FF2B5EF4-FFF2-40B4-BE49-F238E27FC236}">
                <a16:creationId xmlns:a16="http://schemas.microsoft.com/office/drawing/2014/main" id="{2AFDD5AF-9B82-40B9-A27F-146F70BCB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87" y="2747963"/>
            <a:ext cx="35734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912E52-0413-41C4-9309-20DA47DE4D24}"/>
              </a:ext>
            </a:extLst>
          </p:cNvPr>
          <p:cNvSpPr txBox="1"/>
          <p:nvPr/>
        </p:nvSpPr>
        <p:spPr>
          <a:xfrm>
            <a:off x="9202270" y="2009185"/>
            <a:ext cx="215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Numpy Array: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422CC-CE30-4AC2-B796-5F8CAAC0CF9C}"/>
              </a:ext>
            </a:extLst>
          </p:cNvPr>
          <p:cNvSpPr/>
          <p:nvPr/>
        </p:nvSpPr>
        <p:spPr>
          <a:xfrm>
            <a:off x="9267937" y="1417640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6479DA-2C76-4E35-9C3D-378D05E7EDD6}"/>
              </a:ext>
            </a:extLst>
          </p:cNvPr>
          <p:cNvGrpSpPr/>
          <p:nvPr/>
        </p:nvGrpSpPr>
        <p:grpSpPr>
          <a:xfrm>
            <a:off x="13449" y="2890322"/>
            <a:ext cx="2587247" cy="2584406"/>
            <a:chOff x="13449" y="2890322"/>
            <a:chExt cx="2587247" cy="2584406"/>
          </a:xfrm>
          <a:effectLst>
            <a:outerShdw blurRad="508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85C0E4-7B21-4046-BDFE-546C491310DB}"/>
                </a:ext>
              </a:extLst>
            </p:cNvPr>
            <p:cNvSpPr/>
            <p:nvPr/>
          </p:nvSpPr>
          <p:spPr>
            <a:xfrm>
              <a:off x="13450" y="2919786"/>
              <a:ext cx="1277471" cy="12774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R = 255</a:t>
              </a:r>
            </a:p>
            <a:p>
              <a:r>
                <a:rPr lang="en-US" sz="2400" dirty="0"/>
                <a:t>G = 0</a:t>
              </a:r>
            </a:p>
            <a:p>
              <a:r>
                <a:rPr lang="en-US" sz="2400" dirty="0"/>
                <a:t>B = 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E5DB7D-DE7F-4203-9BF9-9DC899A9FC16}"/>
                </a:ext>
              </a:extLst>
            </p:cNvPr>
            <p:cNvSpPr/>
            <p:nvPr/>
          </p:nvSpPr>
          <p:spPr>
            <a:xfrm>
              <a:off x="1290920" y="4197257"/>
              <a:ext cx="1277471" cy="12774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 = 255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G = 255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B = 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B0FB01-B8E6-478B-B8B0-1B9566124786}"/>
                </a:ext>
              </a:extLst>
            </p:cNvPr>
            <p:cNvSpPr/>
            <p:nvPr/>
          </p:nvSpPr>
          <p:spPr>
            <a:xfrm>
              <a:off x="1290921" y="2919786"/>
              <a:ext cx="1277471" cy="127747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R = 0</a:t>
              </a:r>
            </a:p>
            <a:p>
              <a:r>
                <a:rPr lang="en-US" sz="2400" dirty="0"/>
                <a:t>G = 112</a:t>
              </a:r>
            </a:p>
            <a:p>
              <a:r>
                <a:rPr lang="en-US" sz="2400" dirty="0"/>
                <a:t>B = 192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FA575C-2D65-42CA-8F74-7D380626096F}"/>
                </a:ext>
              </a:extLst>
            </p:cNvPr>
            <p:cNvSpPr/>
            <p:nvPr/>
          </p:nvSpPr>
          <p:spPr>
            <a:xfrm>
              <a:off x="13449" y="4197257"/>
              <a:ext cx="1277471" cy="127747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R = 0</a:t>
              </a:r>
            </a:p>
            <a:p>
              <a:r>
                <a:rPr lang="en-US" sz="2400"/>
                <a:t>G = 112</a:t>
              </a:r>
            </a:p>
            <a:p>
              <a:r>
                <a:rPr lang="en-US" sz="2400"/>
                <a:t>B = 192</a:t>
              </a:r>
              <a:endParaRPr lang="en-US" sz="2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687C48-E464-440A-BF0F-5195641087E7}"/>
                </a:ext>
              </a:extLst>
            </p:cNvPr>
            <p:cNvSpPr/>
            <p:nvPr/>
          </p:nvSpPr>
          <p:spPr>
            <a:xfrm>
              <a:off x="22836" y="2890322"/>
              <a:ext cx="2577860" cy="258440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9D7F4DD-3B9C-4D74-B61E-689FC0E4A9BB}"/>
              </a:ext>
            </a:extLst>
          </p:cNvPr>
          <p:cNvSpPr txBox="1"/>
          <p:nvPr/>
        </p:nvSpPr>
        <p:spPr>
          <a:xfrm>
            <a:off x="838200" y="230188"/>
            <a:ext cx="2702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3D Array</a:t>
            </a:r>
          </a:p>
        </p:txBody>
      </p:sp>
    </p:spTree>
    <p:extLst>
      <p:ext uri="{BB962C8B-B14F-4D97-AF65-F5344CB8AC3E}">
        <p14:creationId xmlns:p14="http://schemas.microsoft.com/office/powerpoint/2010/main" val="632824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(Pandas)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230793" y="681038"/>
            <a:ext cx="1569962" cy="15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9577742" y="589598"/>
            <a:ext cx="2276634" cy="15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pandas data structures">
            <a:extLst>
              <a:ext uri="{FF2B5EF4-FFF2-40B4-BE49-F238E27FC236}">
                <a16:creationId xmlns:a16="http://schemas.microsoft.com/office/drawing/2014/main" id="{5CDCCCC1-A13B-4A07-826F-963948D4E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" y="1467742"/>
            <a:ext cx="4998345" cy="507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1A195A-036B-46A8-8B28-83D6FA713B7B}"/>
              </a:ext>
            </a:extLst>
          </p:cNvPr>
          <p:cNvSpPr/>
          <p:nvPr/>
        </p:nvSpPr>
        <p:spPr>
          <a:xfrm>
            <a:off x="5171089" y="2254447"/>
            <a:ext cx="6840942" cy="4154984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Professor'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'Students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]},index=[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print(type(x))</a:t>
            </a:r>
          </a:p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#Slicing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#index-based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6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9513516" y="57419"/>
            <a:ext cx="1078126" cy="108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10591642" y="57419"/>
            <a:ext cx="1524315" cy="10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782C-4D03-4935-9933-D969720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B2B3B8C-3147-4ED4-BBEC-03B23D383F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75" t="5671" r="8707" b="9912"/>
          <a:stretch/>
        </p:blipFill>
        <p:spPr>
          <a:xfrm>
            <a:off x="712076" y="1132791"/>
            <a:ext cx="10292255" cy="57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6365-C974-4161-ACDF-9B384BF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F0FE-77D8-4C5F-A5F3-B89D1B07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Explain the GUI of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Show example of </a:t>
            </a:r>
            <a:r>
              <a:rPr lang="en-US" dirty="0" err="1"/>
              <a:t>MarkDown</a:t>
            </a:r>
            <a:r>
              <a:rPr lang="en-US" dirty="0"/>
              <a:t> visualization</a:t>
            </a:r>
          </a:p>
          <a:p>
            <a:pPr lvl="1"/>
            <a:r>
              <a:rPr lang="en-US" dirty="0"/>
              <a:t>Show example of installing </a:t>
            </a:r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</p:spTree>
    <p:extLst>
      <p:ext uri="{BB962C8B-B14F-4D97-AF65-F5344CB8AC3E}">
        <p14:creationId xmlns:p14="http://schemas.microsoft.com/office/powerpoint/2010/main" val="2394856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EAC213-EDA1-48AD-9466-B446045D3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351348"/>
            <a:ext cx="3533887" cy="848132"/>
          </a:xfrm>
          <a:prstGeom prst="rect">
            <a:avLst/>
          </a:prstGeom>
        </p:spPr>
      </p:pic>
      <p:pic>
        <p:nvPicPr>
          <p:cNvPr id="4" name="Picture 20">
            <a:extLst>
              <a:ext uri="{FF2B5EF4-FFF2-40B4-BE49-F238E27FC236}">
                <a16:creationId xmlns:a16="http://schemas.microsoft.com/office/drawing/2014/main" id="{5C39D9D4-C72B-4BFC-A667-2C492C075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0" y="1223916"/>
            <a:ext cx="2276634" cy="15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4742C8-4FA8-4C9D-8986-78A6179D5C85}"/>
              </a:ext>
            </a:extLst>
          </p:cNvPr>
          <p:cNvSpPr/>
          <p:nvPr/>
        </p:nvSpPr>
        <p:spPr>
          <a:xfrm>
            <a:off x="3533887" y="-1"/>
            <a:ext cx="8658113" cy="694944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plt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timestamp=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pd.date_range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"2020-02-01"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"2020-02-25"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,freq=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"d"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n=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(timestamp)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np.random.randn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y=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np.random.randn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np.random.choice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],size=n)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df=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(data={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x'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:x,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:y,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:a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},index=timestamp)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df[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].plot(kind=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'hist'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df[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].plot()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df.plot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(x=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x'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y'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,kind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'scatter'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3D64-6247-4466-9B7E-B269169F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88B1-5332-4D48-9CB0-FD285276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rticle header image">
            <a:hlinkClick r:id="rId3"/>
            <a:extLst>
              <a:ext uri="{FF2B5EF4-FFF2-40B4-BE49-F238E27FC236}">
                <a16:creationId xmlns:a16="http://schemas.microsoft.com/office/drawing/2014/main" id="{7F956F18-5A0D-4A4A-A140-A529A843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1" y="16554"/>
            <a:ext cx="9222827" cy="68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7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5683-86A2-4057-97CA-662DCFF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6129-95B7-4057-B324-A55DEF7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2" descr="Image result for jupyter logo">
            <a:extLst>
              <a:ext uri="{FF2B5EF4-FFF2-40B4-BE49-F238E27FC236}">
                <a16:creationId xmlns:a16="http://schemas.microsoft.com/office/drawing/2014/main" id="{A977E875-EFD4-4585-A189-017A32B5F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7195798" y="-30156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7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0088-FAE6-421E-BDE5-BE14681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1E4-C07B-4CA5-AC3A-A666FE8B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Dash/Zeal</a:t>
            </a:r>
          </a:p>
          <a:p>
            <a:pPr lvl="1"/>
            <a:r>
              <a:rPr lang="en-US" dirty="0" err="1"/>
              <a:t>Ctrl+H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9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68C5-1ADB-413E-B044-5644BCE1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0FB4C-CB12-46B4-81C9-67A6A100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48F-CCA0-4ACD-B0CB-803D78D9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MarkDown</a:t>
            </a:r>
            <a:r>
              <a:rPr lang="en-US" dirty="0"/>
              <a:t> (.md)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EBB-BD96-41C1-8699-B356102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06BB5-8B62-4325-BEA6-B2F7090B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 r="33347" b="14177"/>
          <a:stretch/>
        </p:blipFill>
        <p:spPr>
          <a:xfrm>
            <a:off x="4247535" y="1224117"/>
            <a:ext cx="8126361" cy="5633883"/>
          </a:xfrm>
          <a:prstGeom prst="rect">
            <a:avLst/>
          </a:prstGeom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E7527BA7-C678-49F5-A62E-53E649FF4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1465771B-54E9-49ED-A7B3-99F1A43CC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kdown icon">
            <a:extLst>
              <a:ext uri="{FF2B5EF4-FFF2-40B4-BE49-F238E27FC236}">
                <a16:creationId xmlns:a16="http://schemas.microsoft.com/office/drawing/2014/main" id="{8F418C62-3C58-4D86-BED2-44E9A1D7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4" y="43985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EA8A06EB-9266-4BBB-87C8-2CA0291B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22" y="2665042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A2FC770-6123-4877-8AC0-32AC33368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36"/>
          <a:stretch/>
        </p:blipFill>
        <p:spPr bwMode="auto">
          <a:xfrm>
            <a:off x="641405" y="1066268"/>
            <a:ext cx="10909190" cy="57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5517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Anaconda Python Environments</a:t>
            </a: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6D8E02D-F076-4372-A8FE-3042EE16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0"/>
            <a:ext cx="1049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8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data structures">
            <a:hlinkClick r:id="rId3"/>
            <a:extLst>
              <a:ext uri="{FF2B5EF4-FFF2-40B4-BE49-F238E27FC236}">
                <a16:creationId xmlns:a16="http://schemas.microsoft.com/office/drawing/2014/main" id="{75159091-BB0B-4E08-A515-5C2890BFA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15240" r="2626" b="13778"/>
          <a:stretch/>
        </p:blipFill>
        <p:spPr bwMode="auto">
          <a:xfrm>
            <a:off x="1878868" y="2153571"/>
            <a:ext cx="8434264" cy="38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2A5E4-346B-41EF-89E3-F987AC99E20F}"/>
              </a:ext>
            </a:extLst>
          </p:cNvPr>
          <p:cNvSpPr/>
          <p:nvPr/>
        </p:nvSpPr>
        <p:spPr>
          <a:xfrm>
            <a:off x="190760" y="6500813"/>
            <a:ext cx="505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https://www.geeksforgeeks.org/python-data-types/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65436-20E9-4957-B4A0-B06DC46069D9}"/>
              </a:ext>
            </a:extLst>
          </p:cNvPr>
          <p:cNvSpPr/>
          <p:nvPr/>
        </p:nvSpPr>
        <p:spPr>
          <a:xfrm>
            <a:off x="8745485" y="2316004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05B65-412B-4F9B-88B5-9A54480FB3F3}"/>
              </a:ext>
            </a:extLst>
          </p:cNvPr>
          <p:cNvSpPr/>
          <p:nvPr/>
        </p:nvSpPr>
        <p:spPr>
          <a:xfrm>
            <a:off x="190808" y="1459109"/>
            <a:ext cx="6096000" cy="3046988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THIS IS A COMMENT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Integers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"Type of a: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type(a)) 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b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 on the real line (float)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nType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 of b: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type(b))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5760-A578-46EF-97E0-DF476354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3F2E-1455-41B5-8671-64FB0011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E76D2-1DCF-4025-B300-84C9ACD9BDEB}"/>
              </a:ext>
            </a:extLst>
          </p:cNvPr>
          <p:cNvSpPr/>
          <p:nvPr/>
        </p:nvSpPr>
        <p:spPr>
          <a:xfrm>
            <a:off x="3793889" y="1223929"/>
            <a:ext cx="5023945" cy="4154984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TEXT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"My 1st string"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'My 2nd string'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[4:]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[:4]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[:-3]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1FC5CFDA-DA3E-4770-8DF3-E76203B3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86845"/>
              </p:ext>
            </p:extLst>
          </p:nvPr>
        </p:nvGraphicFramePr>
        <p:xfrm>
          <a:off x="2222598" y="5486400"/>
          <a:ext cx="77468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908">
                  <a:extLst>
                    <a:ext uri="{9D8B030D-6E8A-4147-A177-3AD203B41FA5}">
                      <a16:colId xmlns:a16="http://schemas.microsoft.com/office/drawing/2014/main" val="2381000005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9130469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91284056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35305481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409380598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3683131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8560928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69446551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8414496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24861721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46804632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9427152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7490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CE9178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1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2833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D96724F2-2E15-48C3-9000-E370F390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1469</Words>
  <Application>Microsoft Office PowerPoint</Application>
  <PresentationFormat>Widescreen</PresentationFormat>
  <Paragraphs>252</Paragraphs>
  <Slides>24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Palatino Linotype</vt:lpstr>
      <vt:lpstr>Office Theme</vt:lpstr>
      <vt:lpstr>Software tutorial</vt:lpstr>
      <vt:lpstr>VSCode</vt:lpstr>
      <vt:lpstr>VSCode MarkDown (.md)</vt:lpstr>
      <vt:lpstr>Anaconda Python Environments</vt:lpstr>
      <vt:lpstr>Anaconda Python Environments</vt:lpstr>
      <vt:lpstr>Python</vt:lpstr>
      <vt:lpstr>Python</vt:lpstr>
      <vt:lpstr>Python (Data Types/Structures)</vt:lpstr>
      <vt:lpstr>Python (Data Types/Structures)</vt:lpstr>
      <vt:lpstr>Python (Data Types/Structures)</vt:lpstr>
      <vt:lpstr>Python (Coonditionals and loops)</vt:lpstr>
      <vt:lpstr>Python Exceptions</vt:lpstr>
      <vt:lpstr>Python function definition</vt:lpstr>
      <vt:lpstr>Exercise</vt:lpstr>
      <vt:lpstr>      NumPy Arrays</vt:lpstr>
      <vt:lpstr>PowerPoint Presentation</vt:lpstr>
      <vt:lpstr>RGB colors</vt:lpstr>
      <vt:lpstr>Python (Pandas)</vt:lpstr>
      <vt:lpstr>PowerPoint Presentation</vt:lpstr>
      <vt:lpstr>PowerPoint Presentation</vt:lpstr>
      <vt:lpstr>PowerPoint Presentation</vt:lpstr>
      <vt:lpstr>Jupyter Lab Notebooks</vt:lpstr>
      <vt:lpstr>VSCode Extensions</vt:lpstr>
      <vt:lpstr>Homework assignment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tutorial</dc:title>
  <dc:creator>Francisco Mendoza Torres</dc:creator>
  <cp:lastModifiedBy>Francisco Mendoza Torres</cp:lastModifiedBy>
  <cp:revision>121</cp:revision>
  <dcterms:created xsi:type="dcterms:W3CDTF">2020-02-05T12:02:07Z</dcterms:created>
  <dcterms:modified xsi:type="dcterms:W3CDTF">2020-06-09T16:25:15Z</dcterms:modified>
</cp:coreProperties>
</file>