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handoutMasterIdLst>
    <p:handoutMasterId r:id="rId27"/>
  </p:handoutMasterIdLst>
  <p:sldIdLst>
    <p:sldId id="365" r:id="rId2"/>
    <p:sldId id="400" r:id="rId3"/>
    <p:sldId id="397" r:id="rId4"/>
    <p:sldId id="398" r:id="rId5"/>
    <p:sldId id="391" r:id="rId6"/>
    <p:sldId id="393" r:id="rId7"/>
    <p:sldId id="392" r:id="rId8"/>
    <p:sldId id="396" r:id="rId9"/>
    <p:sldId id="402" r:id="rId10"/>
    <p:sldId id="406" r:id="rId11"/>
    <p:sldId id="412" r:id="rId12"/>
    <p:sldId id="407" r:id="rId13"/>
    <p:sldId id="409" r:id="rId14"/>
    <p:sldId id="408" r:id="rId15"/>
    <p:sldId id="404" r:id="rId16"/>
    <p:sldId id="413" r:id="rId17"/>
    <p:sldId id="414" r:id="rId18"/>
    <p:sldId id="405" r:id="rId19"/>
    <p:sldId id="411" r:id="rId20"/>
    <p:sldId id="410" r:id="rId21"/>
    <p:sldId id="385" r:id="rId22"/>
    <p:sldId id="416" r:id="rId23"/>
    <p:sldId id="417" r:id="rId24"/>
    <p:sldId id="415" r:id="rId2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365"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6/7/2020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6/7/2020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 cost function = loss function. This notation is used in Deep learning</a:t>
            </a:r>
          </a:p>
        </p:txBody>
      </p:sp>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304010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Create a </a:t>
                </a:r>
                <a:r>
                  <a:rPr lang="en-US" baseline="0" dirty="0" err="1"/>
                  <a:t>pandas.DataFrame</a:t>
                </a:r>
                <a:r>
                  <a:rPr lang="en-US" baseline="0" dirty="0"/>
                  <a:t> and slice</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r>
                  <a:rPr lang="en-US" dirty="0"/>
                  <a:t>Compute the total error </a:t>
                </a:r>
                <a14:m>
                  <m:oMath xmlns:m="http://schemas.openxmlformats.org/officeDocument/2006/math">
                    <m:r>
                      <a:rPr lang="en-US" b="0" i="1" smtClean="0">
                        <a:latin typeface="Cambria Math" panose="02040503050406030204" pitchFamily="18" charset="0"/>
                      </a:rPr>
                      <m:t>𝜀</m:t>
                    </m:r>
                  </m:oMath>
                </a14:m>
                <a:r>
                  <a:rPr lang="en-US" dirty="0"/>
                  <a:t> first by hand., then, using Numpy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18</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19</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20</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6/7/2020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9.png"/><Relationship Id="rId10" Type="http://schemas.openxmlformats.org/officeDocument/2006/relationships/image" Target="../media/image35.png"/><Relationship Id="rId4" Type="http://schemas.openxmlformats.org/officeDocument/2006/relationships/image" Target="../media/image271.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1.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png"/><Relationship Id="rId12" Type="http://schemas.openxmlformats.org/officeDocument/2006/relationships/image" Target="../media/image290.png"/><Relationship Id="rId2" Type="http://schemas.openxmlformats.org/officeDocument/2006/relationships/notesSlide" Target="../notesSlides/notesSlide12.xml"/><Relationship Id="rId16" Type="http://schemas.openxmlformats.org/officeDocument/2006/relationships/image" Target="../media/image37.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0.png"/><Relationship Id="rId3" Type="http://schemas.openxmlformats.org/officeDocument/2006/relationships/image" Target="../media/image25.png"/><Relationship Id="rId21" Type="http://schemas.openxmlformats.org/officeDocument/2006/relationships/image" Target="../media/image24.png"/><Relationship Id="rId12" Type="http://schemas.openxmlformats.org/officeDocument/2006/relationships/image" Target="../media/image290.png"/><Relationship Id="rId17" Type="http://schemas.openxmlformats.org/officeDocument/2006/relationships/image" Target="../media/image360.png"/><Relationship Id="rId2" Type="http://schemas.openxmlformats.org/officeDocument/2006/relationships/notesSlide" Target="../notesSlides/notesSlide13.xml"/><Relationship Id="rId16" Type="http://schemas.openxmlformats.org/officeDocument/2006/relationships/image" Target="../media/image37.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0.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0.png"/><Relationship Id="rId14" Type="http://schemas.openxmlformats.org/officeDocument/2006/relationships/image" Target="../media/image33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11" Type="http://schemas.openxmlformats.org/officeDocument/2006/relationships/image" Target="../media/image350.png"/><Relationship Id="rId10"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4.emf"/></Relationships>
</file>

<file path=ppt/slides/_rels/slide1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0.png"/><Relationship Id="rId4" Type="http://schemas.openxmlformats.org/officeDocument/2006/relationships/image" Target="../media/image390.png"/><Relationship Id="rId9" Type="http://schemas.openxmlformats.org/officeDocument/2006/relationships/image" Target="../media/image4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0.png"/><Relationship Id="rId2" Type="http://schemas.openxmlformats.org/officeDocument/2006/relationships/notesSlide" Target="../notesSlides/notesSlide17.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0.png"/><Relationship Id="rId5" Type="http://schemas.openxmlformats.org/officeDocument/2006/relationships/image" Target="../media/image390.png"/><Relationship Id="rId23" Type="http://schemas.openxmlformats.org/officeDocument/2006/relationships/image" Target="../media/image410.png"/><Relationship Id="rId19" Type="http://schemas.openxmlformats.org/officeDocument/2006/relationships/image" Target="../media/image370.png"/><Relationship Id="rId4" Type="http://schemas.openxmlformats.org/officeDocument/2006/relationships/image" Target="../media/image420.png"/><Relationship Id="rId9" Type="http://schemas.openxmlformats.org/officeDocument/2006/relationships/image" Target="../media/image37.png"/><Relationship Id="rId22"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hyperlink" Target="https://scikit-learn.org/stable/modules/generated/sklearn.metrics.r2_score.html#sklearn.metrics.r2_score" TargetMode="External"/><Relationship Id="rId13" Type="http://schemas.openxmlformats.org/officeDocument/2006/relationships/hyperlink" Target="https://www.dataquest.io/blog/understanding-regression-error-metrics/" TargetMode="External"/><Relationship Id="rId3" Type="http://schemas.openxmlformats.org/officeDocument/2006/relationships/hyperlink" Target="https://scikit-learn.org/stable/modules/generated/sklearn.metrics.max_error.html#sklearn.metrics.max_error" TargetMode="External"/><Relationship Id="rId7" Type="http://schemas.openxmlformats.org/officeDocument/2006/relationships/hyperlink" Target="https://scikit-learn.org/stable/modules/generated/sklearn.metrics.median_absolute_error.html#sklearn.metrics.median_absolute_error" TargetMode="External"/><Relationship Id="rId12" Type="http://schemas.openxmlformats.org/officeDocument/2006/relationships/hyperlink" Target="https://scikit-learn.org/stable/modules/classes.html#module-sklearn.metrics" TargetMode="External"/><Relationship Id="rId2" Type="http://schemas.openxmlformats.org/officeDocument/2006/relationships/hyperlink" Target="https://scikit-learn.org/stable/modules/generated/sklearn.metrics.explained_variance_score.html#sklearn.metrics.explained_variance_score" TargetMode="External"/><Relationship Id="rId1" Type="http://schemas.openxmlformats.org/officeDocument/2006/relationships/slideLayout" Target="../slideLayouts/slideLayout6.xml"/><Relationship Id="rId6" Type="http://schemas.openxmlformats.org/officeDocument/2006/relationships/hyperlink" Target="https://scikit-learn.org/stable/modules/generated/sklearn.metrics.mean_squared_log_error.html#sklearn.metrics.mean_squared_log_error" TargetMode="External"/><Relationship Id="rId11" Type="http://schemas.openxmlformats.org/officeDocument/2006/relationships/hyperlink" Target="https://scikit-learn.org/stable/modules/generated/sklearn.metrics.mean_tweedie_deviance.html#sklearn.metrics.mean_tweedie_deviance" TargetMode="External"/><Relationship Id="rId5" Type="http://schemas.openxmlformats.org/officeDocument/2006/relationships/hyperlink" Target="https://scikit-learn.org/stable/modules/generated/sklearn.metrics.mean_squared_error.html#sklearn.metrics.mean_squared_error" TargetMode="External"/><Relationship Id="rId10" Type="http://schemas.openxmlformats.org/officeDocument/2006/relationships/hyperlink" Target="https://scikit-learn.org/stable/modules/generated/sklearn.metrics.mean_gamma_deviance.html#sklearn.metrics.mean_gamma_deviance" TargetMode="External"/><Relationship Id="rId4" Type="http://schemas.openxmlformats.org/officeDocument/2006/relationships/hyperlink" Target="https://scikit-learn.org/stable/modules/generated/sklearn.metrics.mean_absolute_error.html#sklearn.metrics.mean_absolute_error" TargetMode="External"/><Relationship Id="rId9" Type="http://schemas.openxmlformats.org/officeDocument/2006/relationships/hyperlink" Target="https://scikit-learn.org/stable/modules/generated/sklearn.metrics.mean_poisson_deviance.html#sklearn.metrics.mean_poisson_devianc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6.xml"/><Relationship Id="rId6" Type="http://schemas.openxmlformats.org/officeDocument/2006/relationships/hyperlink" Target="https://www.dataquest.io/blog/understanding-regression-error-metrics/" TargetMode="External"/><Relationship Id="rId5" Type="http://schemas.openxmlformats.org/officeDocument/2006/relationships/image" Target="../media/image49.jpeg"/><Relationship Id="rId4" Type="http://schemas.openxmlformats.org/officeDocument/2006/relationships/image" Target="../media/image48.jpeg"/></Relationships>
</file>

<file path=ppt/slides/_rels/slide2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close up of a mans face&#10;&#10;Description automatically generated">
            <a:extLst>
              <a:ext uri="{FF2B5EF4-FFF2-40B4-BE49-F238E27FC236}">
                <a16:creationId xmlns:a16="http://schemas.microsoft.com/office/drawing/2014/main" id="{5F96B093-E65A-4035-8266-984C54DA0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451" y="-45735"/>
            <a:ext cx="5852172" cy="4370841"/>
          </a:xfrm>
          <a:prstGeom prst="rect">
            <a:avLst/>
          </a:prstGeom>
        </p:spPr>
      </p:pic>
      <p:sp>
        <p:nvSpPr>
          <p:cNvPr id="3" name="Rectangle 2">
            <a:extLst>
              <a:ext uri="{FF2B5EF4-FFF2-40B4-BE49-F238E27FC236}">
                <a16:creationId xmlns:a16="http://schemas.microsoft.com/office/drawing/2014/main" id="{637A1949-A11A-4E98-819E-7B2C5F61AAFF}"/>
              </a:ext>
            </a:extLst>
          </p:cNvPr>
          <p:cNvSpPr/>
          <p:nvPr/>
        </p:nvSpPr>
        <p:spPr>
          <a:xfrm>
            <a:off x="3314033" y="4295067"/>
            <a:ext cx="8624220" cy="2308324"/>
          </a:xfrm>
          <a:prstGeom prst="rect">
            <a:avLst/>
          </a:prstGeom>
          <a:solidFill>
            <a:srgbClr val="1E1E1E"/>
          </a:solidFill>
        </p:spPr>
        <p:txBody>
          <a:bodyPr wrap="square">
            <a:spAutoFit/>
          </a:bodyPr>
          <a:lstStyle/>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error=</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)*theta**</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(x*y)*theta</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theta,cost,</a:t>
            </a:r>
            <a:r>
              <a:rPr lang="en-US" sz="2400" dirty="0" err="1">
                <a:solidFill>
                  <a:srgbClr val="CE9178"/>
                </a:solidFill>
                <a:latin typeface="Consolas" panose="020B0609020204030204" pitchFamily="49" charset="0"/>
              </a:rPr>
              <a:t>'b</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395FD7-5A46-4823-90AF-824E270CB66D}"/>
                  </a:ext>
                </a:extLst>
              </p:cNvPr>
              <p:cNvSpPr txBox="1"/>
              <p:nvPr/>
            </p:nvSpPr>
            <p:spPr>
              <a:xfrm>
                <a:off x="6569304" y="567398"/>
                <a:ext cx="3965563"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5" name="TextBox 4">
                <a:extLst>
                  <a:ext uri="{FF2B5EF4-FFF2-40B4-BE49-F238E27FC236}">
                    <a16:creationId xmlns:a16="http://schemas.microsoft.com/office/drawing/2014/main" id="{33395FD7-5A46-4823-90AF-824E270CB66D}"/>
                  </a:ext>
                </a:extLst>
              </p:cNvPr>
              <p:cNvSpPr txBox="1">
                <a:spLocks noRot="1" noChangeAspect="1" noMove="1" noResize="1" noEditPoints="1" noAdjustHandles="1" noChangeArrowheads="1" noChangeShapeType="1" noTextEdit="1"/>
              </p:cNvSpPr>
              <p:nvPr/>
            </p:nvSpPr>
            <p:spPr>
              <a:xfrm>
                <a:off x="6569304" y="567398"/>
                <a:ext cx="3965563" cy="461665"/>
              </a:xfrm>
              <a:prstGeom prst="rect">
                <a:avLst/>
              </a:prstGeom>
              <a:blipFill>
                <a:blip r:embed="rId4"/>
                <a:stretch>
                  <a:fillRect b="-10526"/>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2AB355F-D939-4C28-879B-E7C672AD76B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3AE1EA-3ED5-47FB-8673-A8765D0CAD38}"/>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CC6AD00-8EE7-4066-A8E1-EDD7D17CA8C2}"/>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7598292-1082-43DF-B0DF-3B101D79D0DE}"/>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875561-2448-4CC4-A1AB-D04C8B4738F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E35F5A7-E8CB-47F8-BC36-AF82AC34AAFA}"/>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11" name="Rectangle 10">
                <a:extLst>
                  <a:ext uri="{FF2B5EF4-FFF2-40B4-BE49-F238E27FC236}">
                    <a16:creationId xmlns:a16="http://schemas.microsoft.com/office/drawing/2014/main" id="{0E35F5A7-E8CB-47F8-BC36-AF82AC34AAFA}"/>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5"/>
                <a:stretch>
                  <a:fillRect b="-1333"/>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E8E65A3E-CF3A-4244-8812-32D984653C8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3191E0E-0121-46FD-8353-EE7B35EFE6E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A75F9FE-3C11-4C28-81E9-DC158CC3D3DD}"/>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14" name="Rectangle 13">
                <a:extLst>
                  <a:ext uri="{FF2B5EF4-FFF2-40B4-BE49-F238E27FC236}">
                    <a16:creationId xmlns:a16="http://schemas.microsoft.com/office/drawing/2014/main" id="{FA75F9FE-3C11-4C28-81E9-DC158CC3D3DD}"/>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A878533-CD89-4AAB-A330-26019B9574BF}"/>
                  </a:ext>
                </a:extLst>
              </p:cNvPr>
              <p:cNvSpPr/>
              <p:nvPr/>
            </p:nvSpPr>
            <p:spPr>
              <a:xfrm>
                <a:off x="7687701" y="1037600"/>
                <a:ext cx="213299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15" name="Rectangle 14">
                <a:extLst>
                  <a:ext uri="{FF2B5EF4-FFF2-40B4-BE49-F238E27FC236}">
                    <a16:creationId xmlns:a16="http://schemas.microsoft.com/office/drawing/2014/main" id="{FA878533-CD89-4AAB-A330-26019B9574BF}"/>
                  </a:ext>
                </a:extLst>
              </p:cNvPr>
              <p:cNvSpPr>
                <a:spLocks noRot="1" noChangeAspect="1" noMove="1" noResize="1" noEditPoints="1" noAdjustHandles="1" noChangeArrowheads="1" noChangeShapeType="1" noTextEdit="1"/>
              </p:cNvSpPr>
              <p:nvPr/>
            </p:nvSpPr>
            <p:spPr>
              <a:xfrm>
                <a:off x="7687701" y="1037600"/>
                <a:ext cx="2132994"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10B2DBE-412B-48BA-9F82-BE1126206CD9}"/>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16" name="TextBox 15">
                <a:extLst>
                  <a:ext uri="{FF2B5EF4-FFF2-40B4-BE49-F238E27FC236}">
                    <a16:creationId xmlns:a16="http://schemas.microsoft.com/office/drawing/2014/main" id="{210B2DBE-412B-48BA-9F82-BE1126206CD9}"/>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F664F29-DF35-41FA-B3D1-2A39129B4FB4}"/>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DF664F29-DF35-41FA-B3D1-2A39129B4FB4}"/>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72C0D5A-E383-4695-8237-1D4B4C78D336}"/>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18" name="Rectangle 17">
                <a:extLst>
                  <a:ext uri="{FF2B5EF4-FFF2-40B4-BE49-F238E27FC236}">
                    <a16:creationId xmlns:a16="http://schemas.microsoft.com/office/drawing/2014/main" id="{B72C0D5A-E383-4695-8237-1D4B4C78D336}"/>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BCFC5B40-EC28-43C7-8BB6-79732F6BF625}"/>
                  </a:ext>
                </a:extLst>
              </p:cNvPr>
              <p:cNvSpPr/>
              <p:nvPr/>
            </p:nvSpPr>
            <p:spPr>
              <a:xfrm>
                <a:off x="7729268" y="1582342"/>
                <a:ext cx="442450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e>
                      </m:d>
                      <m:sSup>
                        <m:sSupPr>
                          <m:ctrlPr>
                            <a:rPr lang="en-US" sz="2400" b="0" i="1" smtClean="0">
                              <a:latin typeface="Cambria Math" panose="02040503050406030204" pitchFamily="18" charset="0"/>
                            </a:rPr>
                          </m:ctrlPr>
                        </m:sSupPr>
                        <m:e>
                          <m:r>
                            <a:rPr lang="en-US" sz="2400" b="0" i="1" smtClean="0">
                              <a:solidFill>
                                <a:srgbClr val="0070C0"/>
                              </a:solidFill>
                              <a:latin typeface="Cambria Math" panose="02040503050406030204" pitchFamily="18" charset="0"/>
                            </a:rPr>
                            <m:t>𝜃</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e>
                      </m:d>
                      <m:r>
                        <a:rPr lang="en-US" sz="2400" b="0" i="1" smtClean="0">
                          <a:solidFill>
                            <a:srgbClr val="0070C0"/>
                          </a:solidFill>
                          <a:latin typeface="Cambria Math" panose="02040503050406030204" pitchFamily="18" charset="0"/>
                        </a:rPr>
                        <m:t>𝜃</m:t>
                      </m:r>
                    </m:oMath>
                  </m:oMathPara>
                </a14:m>
                <a:endParaRPr lang="en-US" sz="2400" dirty="0"/>
              </a:p>
            </p:txBody>
          </p:sp>
        </mc:Choice>
        <mc:Fallback xmlns="">
          <p:sp>
            <p:nvSpPr>
              <p:cNvPr id="23" name="Rectangle 22">
                <a:extLst>
                  <a:ext uri="{FF2B5EF4-FFF2-40B4-BE49-F238E27FC236}">
                    <a16:creationId xmlns:a16="http://schemas.microsoft.com/office/drawing/2014/main" id="{BCFC5B40-EC28-43C7-8BB6-79732F6BF625}"/>
                  </a:ext>
                </a:extLst>
              </p:cNvPr>
              <p:cNvSpPr>
                <a:spLocks noRot="1" noChangeAspect="1" noMove="1" noResize="1" noEditPoints="1" noAdjustHandles="1" noChangeArrowheads="1" noChangeShapeType="1" noTextEdit="1"/>
              </p:cNvSpPr>
              <p:nvPr/>
            </p:nvSpPr>
            <p:spPr>
              <a:xfrm>
                <a:off x="7729268" y="1582342"/>
                <a:ext cx="4424501" cy="110055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51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theta=sum(xi*</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(min(xi),max(xi),num=</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y=theta*x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DED6-23AF-4CC0-9ACD-DABDE2C4F045}"/>
              </a:ext>
            </a:extLst>
          </p:cNvPr>
          <p:cNvSpPr>
            <a:spLocks noGrp="1"/>
          </p:cNvSpPr>
          <p:nvPr>
            <p:ph type="title"/>
          </p:nvPr>
        </p:nvSpPr>
        <p:spPr/>
        <p:txBody>
          <a:bodyPr/>
          <a:lstStyle/>
          <a:p>
            <a:r>
              <a:rPr lang="en-US" dirty="0"/>
              <a:t>Model Evaluation. Pearson correlation coefficient</a:t>
            </a:r>
          </a:p>
        </p:txBody>
      </p:sp>
      <p:pic>
        <p:nvPicPr>
          <p:cNvPr id="1026" name="Picture 2" descr="Pearson Correlation Coefficient (Formula, Example) | Calculate ...">
            <a:extLst>
              <a:ext uri="{FF2B5EF4-FFF2-40B4-BE49-F238E27FC236}">
                <a16:creationId xmlns:a16="http://schemas.microsoft.com/office/drawing/2014/main" id="{60BB8ECA-11A2-4AF4-9944-4F8B31A21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30" y="2051598"/>
            <a:ext cx="5440392" cy="2449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arson Correlation Coefficient (r) | Intro to Statistical Methods">
            <a:extLst>
              <a:ext uri="{FF2B5EF4-FFF2-40B4-BE49-F238E27FC236}">
                <a16:creationId xmlns:a16="http://schemas.microsoft.com/office/drawing/2014/main" id="{0B7F3B14-5B23-487A-95D7-1AF8B0DFA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27906"/>
            <a:ext cx="5881281" cy="3911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arson Correlation Coefficient (Statistics) - YouTube">
            <a:extLst>
              <a:ext uri="{FF2B5EF4-FFF2-40B4-BE49-F238E27FC236}">
                <a16:creationId xmlns:a16="http://schemas.microsoft.com/office/drawing/2014/main" id="{525503F3-8B59-45EE-B428-CA7F28927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226" y="3762479"/>
            <a:ext cx="5466272" cy="30747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B50B75-2239-42BD-A529-7B93C1154B71}"/>
              </a:ext>
            </a:extLst>
          </p:cNvPr>
          <p:cNvPicPr>
            <a:picLocks noChangeAspect="1"/>
          </p:cNvPicPr>
          <p:nvPr/>
        </p:nvPicPr>
        <p:blipFill>
          <a:blip r:embed="rId5"/>
          <a:stretch>
            <a:fillRect/>
          </a:stretch>
        </p:blipFill>
        <p:spPr>
          <a:xfrm>
            <a:off x="508791" y="4106399"/>
            <a:ext cx="3686689" cy="2105319"/>
          </a:xfrm>
          <a:prstGeom prst="rect">
            <a:avLst/>
          </a:prstGeom>
        </p:spPr>
      </p:pic>
      <p:pic>
        <p:nvPicPr>
          <p:cNvPr id="6" name="Picture 5">
            <a:extLst>
              <a:ext uri="{FF2B5EF4-FFF2-40B4-BE49-F238E27FC236}">
                <a16:creationId xmlns:a16="http://schemas.microsoft.com/office/drawing/2014/main" id="{4A65DAA4-8748-4FE0-AE3B-D7530E18C0EC}"/>
              </a:ext>
            </a:extLst>
          </p:cNvPr>
          <p:cNvPicPr>
            <a:picLocks noChangeAspect="1"/>
          </p:cNvPicPr>
          <p:nvPr/>
        </p:nvPicPr>
        <p:blipFill>
          <a:blip r:embed="rId6"/>
          <a:stretch>
            <a:fillRect/>
          </a:stretch>
        </p:blipFill>
        <p:spPr>
          <a:xfrm>
            <a:off x="4904475" y="3495719"/>
            <a:ext cx="6449325" cy="2886478"/>
          </a:xfrm>
          <a:prstGeom prst="rect">
            <a:avLst/>
          </a:prstGeom>
        </p:spPr>
      </p:pic>
    </p:spTree>
    <p:extLst>
      <p:ext uri="{BB962C8B-B14F-4D97-AF65-F5344CB8AC3E}">
        <p14:creationId xmlns:p14="http://schemas.microsoft.com/office/powerpoint/2010/main" val="173060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F43DED6-23AF-4CC0-9ACD-DABDE2C4F045}"/>
                  </a:ext>
                </a:extLst>
              </p:cNvPr>
              <p:cNvSpPr>
                <a:spLocks noGrp="1"/>
              </p:cNvSpPr>
              <p:nvPr>
                <p:ph type="title"/>
              </p:nvPr>
            </p:nvSpPr>
            <p:spPr/>
            <p:txBody>
              <a:bodyPr/>
              <a:lstStyle/>
              <a:p>
                <a:r>
                  <a:rPr lang="en-US" dirty="0"/>
                  <a:t>Model Evaluation.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Statistic</a:t>
                </a:r>
              </a:p>
            </p:txBody>
          </p:sp>
        </mc:Choice>
        <mc:Fallback>
          <p:sp>
            <p:nvSpPr>
              <p:cNvPr id="2" name="Title 1">
                <a:extLst>
                  <a:ext uri="{FF2B5EF4-FFF2-40B4-BE49-F238E27FC236}">
                    <a16:creationId xmlns:a16="http://schemas.microsoft.com/office/drawing/2014/main" id="{2F43DED6-23AF-4CC0-9ACD-DABDE2C4F04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1026" name="Picture 2" descr="Pearson Correlation Coefficient (Formula, Example) | Calculate ...">
            <a:extLst>
              <a:ext uri="{FF2B5EF4-FFF2-40B4-BE49-F238E27FC236}">
                <a16:creationId xmlns:a16="http://schemas.microsoft.com/office/drawing/2014/main" id="{60BB8ECA-11A2-4AF4-9944-4F8B31A21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30" y="2051598"/>
            <a:ext cx="5440392" cy="2449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8E5128-A8F2-41ED-960A-5D127CD5BE3C}"/>
              </a:ext>
            </a:extLst>
          </p:cNvPr>
          <p:cNvSpPr txBox="1"/>
          <p:nvPr/>
        </p:nvSpPr>
        <p:spPr>
          <a:xfrm>
            <a:off x="7901796" y="5814204"/>
            <a:ext cx="3795623" cy="369332"/>
          </a:xfrm>
          <a:prstGeom prst="rect">
            <a:avLst/>
          </a:prstGeom>
          <a:noFill/>
        </p:spPr>
        <p:txBody>
          <a:bodyPr wrap="square" rtlCol="0">
            <a:spAutoFit/>
          </a:bodyPr>
          <a:lstStyle/>
          <a:p>
            <a:r>
              <a:rPr lang="en-US" dirty="0"/>
              <a:t>Pages 69,70,71. Gareth &amp; Hastie 2014.</a:t>
            </a:r>
          </a:p>
        </p:txBody>
      </p:sp>
      <p:pic>
        <p:nvPicPr>
          <p:cNvPr id="4" name="Picture 3">
            <a:extLst>
              <a:ext uri="{FF2B5EF4-FFF2-40B4-BE49-F238E27FC236}">
                <a16:creationId xmlns:a16="http://schemas.microsoft.com/office/drawing/2014/main" id="{90FCAD7E-E7CB-4AA9-ABAE-A063D8FFACCD}"/>
              </a:ext>
            </a:extLst>
          </p:cNvPr>
          <p:cNvPicPr>
            <a:picLocks noChangeAspect="1"/>
          </p:cNvPicPr>
          <p:nvPr/>
        </p:nvPicPr>
        <p:blipFill>
          <a:blip r:embed="rId4"/>
          <a:stretch>
            <a:fillRect/>
          </a:stretch>
        </p:blipFill>
        <p:spPr>
          <a:xfrm>
            <a:off x="1847249" y="2903387"/>
            <a:ext cx="9850170" cy="2534970"/>
          </a:xfrm>
          <a:prstGeom prst="rect">
            <a:avLst/>
          </a:prstGeom>
        </p:spPr>
      </p:pic>
    </p:spTree>
    <p:extLst>
      <p:ext uri="{BB962C8B-B14F-4D97-AF65-F5344CB8AC3E}">
        <p14:creationId xmlns:p14="http://schemas.microsoft.com/office/powerpoint/2010/main" val="235731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xmlns="">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2B32-BD49-4D7A-8D1D-22FAB26512E2}"/>
              </a:ext>
            </a:extLst>
          </p:cNvPr>
          <p:cNvSpPr>
            <a:spLocks noGrp="1"/>
          </p:cNvSpPr>
          <p:nvPr>
            <p:ph type="title"/>
          </p:nvPr>
        </p:nvSpPr>
        <p:spPr/>
        <p:txBody>
          <a:bodyPr/>
          <a:lstStyle/>
          <a:p>
            <a:r>
              <a:rPr lang="en-US" dirty="0"/>
              <a:t>Evaluation metrics for regression</a:t>
            </a:r>
          </a:p>
        </p:txBody>
      </p:sp>
      <p:graphicFrame>
        <p:nvGraphicFramePr>
          <p:cNvPr id="3" name="Table 2">
            <a:extLst>
              <a:ext uri="{FF2B5EF4-FFF2-40B4-BE49-F238E27FC236}">
                <a16:creationId xmlns:a16="http://schemas.microsoft.com/office/drawing/2014/main" id="{E9457B00-0484-47BE-A0DB-E483A8577698}"/>
              </a:ext>
            </a:extLst>
          </p:cNvPr>
          <p:cNvGraphicFramePr>
            <a:graphicFrameLocks noGrp="1"/>
          </p:cNvGraphicFramePr>
          <p:nvPr>
            <p:extLst>
              <p:ext uri="{D42A27DB-BD31-4B8C-83A1-F6EECF244321}">
                <p14:modId xmlns:p14="http://schemas.microsoft.com/office/powerpoint/2010/main" val="2132305962"/>
              </p:ext>
            </p:extLst>
          </p:nvPr>
        </p:nvGraphicFramePr>
        <p:xfrm>
          <a:off x="838200" y="1484106"/>
          <a:ext cx="10515600" cy="4206240"/>
        </p:xfrm>
        <a:graphic>
          <a:graphicData uri="http://schemas.openxmlformats.org/drawingml/2006/table">
            <a:tbl>
              <a:tblPr/>
              <a:tblGrid>
                <a:gridCol w="5257800">
                  <a:extLst>
                    <a:ext uri="{9D8B030D-6E8A-4147-A177-3AD203B41FA5}">
                      <a16:colId xmlns:a16="http://schemas.microsoft.com/office/drawing/2014/main" val="3263756866"/>
                    </a:ext>
                  </a:extLst>
                </a:gridCol>
                <a:gridCol w="5257800">
                  <a:extLst>
                    <a:ext uri="{9D8B030D-6E8A-4147-A177-3AD203B41FA5}">
                      <a16:colId xmlns:a16="http://schemas.microsoft.com/office/drawing/2014/main" val="3739955057"/>
                    </a:ext>
                  </a:extLst>
                </a:gridCol>
              </a:tblGrid>
              <a:tr h="0">
                <a:tc>
                  <a:txBody>
                    <a:bodyPr/>
                    <a:lstStyle/>
                    <a:p>
                      <a:r>
                        <a:rPr lang="en-US" u="none" strike="noStrike">
                          <a:solidFill>
                            <a:srgbClr val="2878A2"/>
                          </a:solidFill>
                          <a:effectLst/>
                          <a:hlinkClick r:id="rId2" tooltip="sklearn.metrics.explained_variance_score"/>
                        </a:rPr>
                        <a:t>metrics.explained_variance_score</a:t>
                      </a:r>
                      <a:r>
                        <a:rPr lang="en-US">
                          <a:effectLst/>
                        </a:rPr>
                        <a:t>(y_true,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dirty="0">
                          <a:effectLst/>
                        </a:rPr>
                        <a:t>Explained variance regression score function</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537028986"/>
                  </a:ext>
                </a:extLst>
              </a:tr>
              <a:tr h="0">
                <a:tc>
                  <a:txBody>
                    <a:bodyPr/>
                    <a:lstStyle/>
                    <a:p>
                      <a:r>
                        <a:rPr lang="es-ES" u="none" strike="noStrike">
                          <a:solidFill>
                            <a:srgbClr val="2878A2"/>
                          </a:solidFill>
                          <a:effectLst/>
                          <a:hlinkClick r:id="rId3" tooltip="sklearn.metrics.max_error"/>
                        </a:rPr>
                        <a:t>metrics.max_error</a:t>
                      </a:r>
                      <a:r>
                        <a:rPr lang="es-ES">
                          <a:effectLst/>
                        </a:rPr>
                        <a:t>(y_true, y_pred)</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max_error metric calculates the maximum residual error.</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741232"/>
                  </a:ext>
                </a:extLst>
              </a:tr>
              <a:tr h="0">
                <a:tc>
                  <a:txBody>
                    <a:bodyPr/>
                    <a:lstStyle/>
                    <a:p>
                      <a:r>
                        <a:rPr lang="es-ES" u="none" strike="noStrike">
                          <a:solidFill>
                            <a:srgbClr val="2878A2"/>
                          </a:solidFill>
                          <a:effectLst/>
                          <a:hlinkClick r:id="rId4" tooltip="sklearn.metrics.mean_absolute_error"/>
                        </a:rPr>
                        <a:t>metrics.mean_absolute_error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absolute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049960280"/>
                  </a:ext>
                </a:extLst>
              </a:tr>
              <a:tr h="0">
                <a:tc>
                  <a:txBody>
                    <a:bodyPr/>
                    <a:lstStyle/>
                    <a:p>
                      <a:r>
                        <a:rPr lang="es-ES" u="none" strike="noStrike">
                          <a:solidFill>
                            <a:srgbClr val="2878A2"/>
                          </a:solidFill>
                          <a:effectLst/>
                          <a:hlinkClick r:id="rId5" tooltip="sklearn.metrics.mean_squared_error"/>
                        </a:rPr>
                        <a:t>metrics.mean_squared_error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Mean squared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1636977"/>
                  </a:ext>
                </a:extLst>
              </a:tr>
              <a:tr h="0">
                <a:tc>
                  <a:txBody>
                    <a:bodyPr/>
                    <a:lstStyle/>
                    <a:p>
                      <a:r>
                        <a:rPr lang="en-US" u="none" strike="noStrike">
                          <a:solidFill>
                            <a:srgbClr val="2878A2"/>
                          </a:solidFill>
                          <a:effectLst/>
                          <a:hlinkClick r:id="rId6" tooltip="sklearn.metrics.mean_squared_log_error"/>
                        </a:rPr>
                        <a:t>metrics.mean_squared_log_error</a:t>
                      </a:r>
                      <a:r>
                        <a:rPr lang="en-US">
                          <a:effectLst/>
                        </a:rPr>
                        <a:t>(y_true,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squared logarithmic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616113701"/>
                  </a:ext>
                </a:extLst>
              </a:tr>
              <a:tr h="0">
                <a:tc>
                  <a:txBody>
                    <a:bodyPr/>
                    <a:lstStyle/>
                    <a:p>
                      <a:r>
                        <a:rPr lang="es-ES" u="none" strike="noStrike">
                          <a:solidFill>
                            <a:srgbClr val="2878A2"/>
                          </a:solidFill>
                          <a:effectLst/>
                          <a:hlinkClick r:id="rId7" tooltip="sklearn.metrics.median_absolute_error"/>
                        </a:rPr>
                        <a:t>metrics.median_absolute_error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Median absolute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8322081"/>
                  </a:ext>
                </a:extLst>
              </a:tr>
              <a:tr h="0">
                <a:tc>
                  <a:txBody>
                    <a:bodyPr/>
                    <a:lstStyle/>
                    <a:p>
                      <a:r>
                        <a:rPr lang="es-ES" u="none" strike="noStrike">
                          <a:solidFill>
                            <a:srgbClr val="2878A2"/>
                          </a:solidFill>
                          <a:effectLst/>
                          <a:hlinkClick r:id="rId8" tooltip="sklearn.metrics.r2_score"/>
                        </a:rPr>
                        <a:t>metrics.r2_score</a:t>
                      </a:r>
                      <a:r>
                        <a:rPr lang="es-ES">
                          <a:effectLst/>
                        </a:rPr>
                        <a:t>(y_true, y_pred, \*[,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R^2 (coefficient of determination) regression score function.</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286569202"/>
                  </a:ext>
                </a:extLst>
              </a:tr>
              <a:tr h="0">
                <a:tc>
                  <a:txBody>
                    <a:bodyPr/>
                    <a:lstStyle/>
                    <a:p>
                      <a:r>
                        <a:rPr lang="en-US" u="none" strike="noStrike">
                          <a:solidFill>
                            <a:srgbClr val="2878A2"/>
                          </a:solidFill>
                          <a:effectLst/>
                          <a:hlinkClick r:id="rId9" tooltip="sklearn.metrics.mean_poisson_deviance"/>
                        </a:rPr>
                        <a:t>metrics.mean_poisson_deviance</a:t>
                      </a:r>
                      <a:r>
                        <a:rPr lang="en-U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Mean Poisson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8640960"/>
                  </a:ext>
                </a:extLst>
              </a:tr>
              <a:tr h="0">
                <a:tc>
                  <a:txBody>
                    <a:bodyPr/>
                    <a:lstStyle/>
                    <a:p>
                      <a:r>
                        <a:rPr lang="es-ES" u="none" strike="noStrike">
                          <a:solidFill>
                            <a:srgbClr val="2878A2"/>
                          </a:solidFill>
                          <a:effectLst/>
                          <a:hlinkClick r:id="rId10" tooltip="sklearn.metrics.mean_gamma_deviance"/>
                        </a:rPr>
                        <a:t>metrics.mean_gamma_deviance</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Gamma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835153175"/>
                  </a:ext>
                </a:extLst>
              </a:tr>
              <a:tr h="0">
                <a:tc>
                  <a:txBody>
                    <a:bodyPr/>
                    <a:lstStyle/>
                    <a:p>
                      <a:r>
                        <a:rPr lang="es-ES" u="none" strike="noStrike">
                          <a:solidFill>
                            <a:srgbClr val="2878A2"/>
                          </a:solidFill>
                          <a:effectLst/>
                          <a:hlinkClick r:id="rId11" tooltip="sklearn.metrics.mean_tweedie_deviance"/>
                        </a:rPr>
                        <a:t>metrics.mean_tweedie_deviance</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dirty="0">
                          <a:effectLst/>
                        </a:rPr>
                        <a:t>Mean Tweedie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9760423"/>
                  </a:ext>
                </a:extLst>
              </a:tr>
            </a:tbl>
          </a:graphicData>
        </a:graphic>
      </p:graphicFrame>
      <p:sp>
        <p:nvSpPr>
          <p:cNvPr id="4" name="Rectangle 1">
            <a:extLst>
              <a:ext uri="{FF2B5EF4-FFF2-40B4-BE49-F238E27FC236}">
                <a16:creationId xmlns:a16="http://schemas.microsoft.com/office/drawing/2014/main" id="{383D0770-F72B-4C13-9222-C86D9BE5BE7D}"/>
              </a:ext>
            </a:extLst>
          </p:cNvPr>
          <p:cNvSpPr>
            <a:spLocks noChangeArrowheads="1"/>
          </p:cNvSpPr>
          <p:nvPr/>
        </p:nvSpPr>
        <p:spPr bwMode="auto">
          <a:xfrm>
            <a:off x="838200" y="18986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529"/>
                </a:solidFill>
                <a:effectLst/>
                <a:latin typeface="-apple-system"/>
              </a:rPr>
            </a:b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529"/>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684C6E4-8BC5-415F-AD57-E3B771865492}"/>
              </a:ext>
            </a:extLst>
          </p:cNvPr>
          <p:cNvSpPr/>
          <p:nvPr/>
        </p:nvSpPr>
        <p:spPr>
          <a:xfrm>
            <a:off x="4577750" y="5780240"/>
            <a:ext cx="7614250" cy="369332"/>
          </a:xfrm>
          <a:prstGeom prst="rect">
            <a:avLst/>
          </a:prstGeom>
        </p:spPr>
        <p:txBody>
          <a:bodyPr wrap="square">
            <a:spAutoFit/>
          </a:bodyPr>
          <a:lstStyle/>
          <a:p>
            <a:r>
              <a:rPr lang="en-US" dirty="0">
                <a:hlinkClick r:id="rId12"/>
              </a:rPr>
              <a:t>https://scikit-learn.org/stable/modules/classes.html#module-sklearn.metrics</a:t>
            </a:r>
            <a:endParaRPr lang="en-US" dirty="0"/>
          </a:p>
        </p:txBody>
      </p:sp>
      <p:sp>
        <p:nvSpPr>
          <p:cNvPr id="6" name="Rectangle 5">
            <a:extLst>
              <a:ext uri="{FF2B5EF4-FFF2-40B4-BE49-F238E27FC236}">
                <a16:creationId xmlns:a16="http://schemas.microsoft.com/office/drawing/2014/main" id="{F0E94502-0D00-43CB-95E3-C989C9BE019E}"/>
              </a:ext>
            </a:extLst>
          </p:cNvPr>
          <p:cNvSpPr/>
          <p:nvPr/>
        </p:nvSpPr>
        <p:spPr>
          <a:xfrm>
            <a:off x="3669102" y="6439995"/>
            <a:ext cx="8338868" cy="369332"/>
          </a:xfrm>
          <a:prstGeom prst="rect">
            <a:avLst/>
          </a:prstGeom>
        </p:spPr>
        <p:txBody>
          <a:bodyPr wrap="square">
            <a:spAutoFit/>
          </a:bodyPr>
          <a:lstStyle/>
          <a:p>
            <a:r>
              <a:rPr lang="en-US">
                <a:hlinkClick r:id="rId13"/>
              </a:rPr>
              <a:t>https://www.dataquest.io/blog/understanding-regression-error-metrics/</a:t>
            </a:r>
            <a:endParaRPr lang="en-US" dirty="0"/>
          </a:p>
        </p:txBody>
      </p:sp>
    </p:spTree>
    <p:extLst>
      <p:ext uri="{BB962C8B-B14F-4D97-AF65-F5344CB8AC3E}">
        <p14:creationId xmlns:p14="http://schemas.microsoft.com/office/powerpoint/2010/main" val="218195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SE">
            <a:extLst>
              <a:ext uri="{FF2B5EF4-FFF2-40B4-BE49-F238E27FC236}">
                <a16:creationId xmlns:a16="http://schemas.microsoft.com/office/drawing/2014/main" id="{1F73CA97-FF91-4A54-A6CF-D8107872C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23" y="44227"/>
            <a:ext cx="48768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E">
            <a:extLst>
              <a:ext uri="{FF2B5EF4-FFF2-40B4-BE49-F238E27FC236}">
                <a16:creationId xmlns:a16="http://schemas.microsoft.com/office/drawing/2014/main" id="{0C79EA57-BD9D-41C3-BD07-7983EB5CB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023" y="35601"/>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DA0E94-EE87-46A5-8A4C-A4AC665B72D6}"/>
              </a:ext>
            </a:extLst>
          </p:cNvPr>
          <p:cNvSpPr>
            <a:spLocks noGrp="1"/>
          </p:cNvSpPr>
          <p:nvPr>
            <p:ph type="title"/>
          </p:nvPr>
        </p:nvSpPr>
        <p:spPr>
          <a:xfrm>
            <a:off x="-109985" y="44227"/>
            <a:ext cx="9375475" cy="902958"/>
          </a:xfrm>
        </p:spPr>
        <p:txBody>
          <a:bodyPr/>
          <a:lstStyle/>
          <a:p>
            <a:r>
              <a:rPr lang="en-US" dirty="0"/>
              <a:t>Evaluation metrics for regression</a:t>
            </a:r>
          </a:p>
        </p:txBody>
      </p:sp>
      <p:pic>
        <p:nvPicPr>
          <p:cNvPr id="2054" name="Picture 6" descr="MAPE">
            <a:extLst>
              <a:ext uri="{FF2B5EF4-FFF2-40B4-BE49-F238E27FC236}">
                <a16:creationId xmlns:a16="http://schemas.microsoft.com/office/drawing/2014/main" id="{B2A36120-901B-4625-A392-FDE2F6319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3231" y="3237409"/>
            <a:ext cx="5352716"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PE">
            <a:extLst>
              <a:ext uri="{FF2B5EF4-FFF2-40B4-BE49-F238E27FC236}">
                <a16:creationId xmlns:a16="http://schemas.microsoft.com/office/drawing/2014/main" id="{7091A2A7-E79A-4C6C-BAB2-675B31925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27" y="3009513"/>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C3517F7-D058-42BD-8A5E-E7077928D945}"/>
              </a:ext>
            </a:extLst>
          </p:cNvPr>
          <p:cNvSpPr/>
          <p:nvPr/>
        </p:nvSpPr>
        <p:spPr>
          <a:xfrm>
            <a:off x="0" y="6407723"/>
            <a:ext cx="7263442" cy="369332"/>
          </a:xfrm>
          <a:prstGeom prst="rect">
            <a:avLst/>
          </a:prstGeom>
        </p:spPr>
        <p:txBody>
          <a:bodyPr wrap="square">
            <a:spAutoFit/>
          </a:bodyPr>
          <a:lstStyle/>
          <a:p>
            <a:r>
              <a:rPr lang="en-US" dirty="0">
                <a:hlinkClick r:id="rId6"/>
              </a:rPr>
              <a:t>https://www.dataquest.io/blog/understanding-regression-error-metrics/</a:t>
            </a:r>
            <a:endParaRPr lang="en-US" dirty="0"/>
          </a:p>
        </p:txBody>
      </p:sp>
    </p:spTree>
    <p:extLst>
      <p:ext uri="{BB962C8B-B14F-4D97-AF65-F5344CB8AC3E}">
        <p14:creationId xmlns:p14="http://schemas.microsoft.com/office/powerpoint/2010/main" val="3189218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4A3-02E6-4274-9302-DFA615D6E5E7}"/>
              </a:ext>
            </a:extLst>
          </p:cNvPr>
          <p:cNvSpPr>
            <a:spLocks noGrp="1"/>
          </p:cNvSpPr>
          <p:nvPr>
            <p:ph type="title"/>
          </p:nvPr>
        </p:nvSpPr>
        <p:spPr/>
        <p:txBody>
          <a:bodyPr/>
          <a:lstStyle/>
          <a:p>
            <a:r>
              <a:rPr lang="en-US" dirty="0"/>
              <a:t>Multiple linear Regression</a:t>
            </a:r>
          </a:p>
        </p:txBody>
      </p:sp>
      <p:pic>
        <p:nvPicPr>
          <p:cNvPr id="3" name="Picture 2">
            <a:extLst>
              <a:ext uri="{FF2B5EF4-FFF2-40B4-BE49-F238E27FC236}">
                <a16:creationId xmlns:a16="http://schemas.microsoft.com/office/drawing/2014/main" id="{C0EF80A2-01C9-47C2-A4DA-096A361A7143}"/>
              </a:ext>
            </a:extLst>
          </p:cNvPr>
          <p:cNvPicPr>
            <a:picLocks noChangeAspect="1"/>
          </p:cNvPicPr>
          <p:nvPr/>
        </p:nvPicPr>
        <p:blipFill>
          <a:blip r:embed="rId2"/>
          <a:stretch>
            <a:fillRect/>
          </a:stretch>
        </p:blipFill>
        <p:spPr>
          <a:xfrm>
            <a:off x="3164897" y="1690688"/>
            <a:ext cx="4309450" cy="4399984"/>
          </a:xfrm>
          <a:prstGeom prst="rect">
            <a:avLst/>
          </a:prstGeom>
        </p:spPr>
      </p:pic>
      <p:sp>
        <p:nvSpPr>
          <p:cNvPr id="4" name="TextBox 3">
            <a:extLst>
              <a:ext uri="{FF2B5EF4-FFF2-40B4-BE49-F238E27FC236}">
                <a16:creationId xmlns:a16="http://schemas.microsoft.com/office/drawing/2014/main" id="{F473E5EC-3C74-4DC8-B206-4077D1C88A5C}"/>
              </a:ext>
            </a:extLst>
          </p:cNvPr>
          <p:cNvSpPr txBox="1"/>
          <p:nvPr/>
        </p:nvSpPr>
        <p:spPr>
          <a:xfrm>
            <a:off x="8707935" y="6411318"/>
            <a:ext cx="3484065" cy="369332"/>
          </a:xfrm>
          <a:prstGeom prst="rect">
            <a:avLst/>
          </a:prstGeom>
          <a:noFill/>
        </p:spPr>
        <p:txBody>
          <a:bodyPr wrap="square" rtlCol="0">
            <a:spAutoFit/>
          </a:bodyPr>
          <a:lstStyle/>
          <a:p>
            <a:r>
              <a:rPr lang="en-US" dirty="0"/>
              <a:t>Page 73, Gareth &amp; Hastie, 2014.</a:t>
            </a:r>
          </a:p>
        </p:txBody>
      </p:sp>
    </p:spTree>
    <p:extLst>
      <p:ext uri="{BB962C8B-B14F-4D97-AF65-F5344CB8AC3E}">
        <p14:creationId xmlns:p14="http://schemas.microsoft.com/office/powerpoint/2010/main" val="13340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396E7E71-8F69-46AA-8910-DD7FA34A5845}"/>
                  </a:ext>
                </a:extLst>
              </p:cNvPr>
              <p:cNvSpPr/>
              <p:nvPr/>
            </p:nvSpPr>
            <p:spPr>
              <a:xfrm>
                <a:off x="8826670" y="4623154"/>
                <a:ext cx="3485634"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𝑅𝑆𝑆</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826670" y="4623154"/>
                <a:ext cx="3485634" cy="1100558"/>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31120" y="3892545"/>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3C7E89E6-C44C-4F8D-B2FB-C06EC5972100}"/>
                  </a:ext>
                </a:extLst>
              </p:cNvPr>
              <p:cNvSpPr txBox="1"/>
              <p:nvPr/>
            </p:nvSpPr>
            <p:spPr>
              <a:xfrm>
                <a:off x="1327901" y="3677400"/>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1327901" y="3677400"/>
                <a:ext cx="871392" cy="369332"/>
              </a:xfrm>
              <a:prstGeom prst="rect">
                <a:avLst/>
              </a:prstGeom>
              <a:blipFill>
                <a:blip r:embed="rId9"/>
                <a:stretch>
                  <a:fillRect l="-12587" t="-24590" r="-19580" b="-4918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10E18B7-746B-4AF5-89CB-ACD447E4EF46}"/>
              </a:ext>
            </a:extLst>
          </p:cNvPr>
          <p:cNvSpPr txBox="1"/>
          <p:nvPr/>
        </p:nvSpPr>
        <p:spPr>
          <a:xfrm>
            <a:off x="6717526" y="4852064"/>
            <a:ext cx="2159212" cy="830997"/>
          </a:xfrm>
          <a:prstGeom prst="rect">
            <a:avLst/>
          </a:prstGeom>
          <a:noFill/>
        </p:spPr>
        <p:txBody>
          <a:bodyPr wrap="square" rtlCol="0">
            <a:spAutoFit/>
          </a:bodyPr>
          <a:lstStyle/>
          <a:p>
            <a:r>
              <a:rPr lang="en-US" sz="2400" dirty="0"/>
              <a:t>Residual sum  of squares (RSS)</a:t>
            </a:r>
          </a:p>
        </p:txBody>
      </p:sp>
      <p:sp>
        <p:nvSpPr>
          <p:cNvPr id="4" name="TextBox 3">
            <a:extLst>
              <a:ext uri="{FF2B5EF4-FFF2-40B4-BE49-F238E27FC236}">
                <a16:creationId xmlns:a16="http://schemas.microsoft.com/office/drawing/2014/main" id="{53BEB6E0-499C-4C9D-B8C9-992F526E4A3E}"/>
              </a:ext>
            </a:extLst>
          </p:cNvPr>
          <p:cNvSpPr txBox="1"/>
          <p:nvPr/>
        </p:nvSpPr>
        <p:spPr>
          <a:xfrm>
            <a:off x="8707935" y="6411318"/>
            <a:ext cx="3484065" cy="369332"/>
          </a:xfrm>
          <a:prstGeom prst="rect">
            <a:avLst/>
          </a:prstGeom>
          <a:noFill/>
        </p:spPr>
        <p:txBody>
          <a:bodyPr wrap="square" rtlCol="0">
            <a:spAutoFit/>
          </a:bodyPr>
          <a:lstStyle/>
          <a:p>
            <a:r>
              <a:rPr lang="en-US" dirty="0"/>
              <a:t>Page 62, Gareth &amp; Hastie, 2014.</a:t>
            </a:r>
          </a:p>
        </p:txBody>
      </p:sp>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1637</TotalTime>
  <Words>1612</Words>
  <Application>Microsoft Office PowerPoint</Application>
  <PresentationFormat>Widescreen</PresentationFormat>
  <Paragraphs>270</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Pearson correlation coefficient</vt:lpstr>
      <vt:lpstr>Model Evaluation. R^2 Statistic</vt:lpstr>
      <vt:lpstr>PowerPoint Presentation</vt:lpstr>
      <vt:lpstr>PowerPoint Presentation</vt:lpstr>
      <vt:lpstr>PowerPoint Presentation</vt:lpstr>
      <vt:lpstr>Your turn</vt:lpstr>
      <vt:lpstr>Evaluation metrics for regression</vt:lpstr>
      <vt:lpstr>Evaluation metrics for regression</vt:lpstr>
      <vt:lpstr>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177</cp:revision>
  <dcterms:created xsi:type="dcterms:W3CDTF">2017-10-24T03:48:17Z</dcterms:created>
  <dcterms:modified xsi:type="dcterms:W3CDTF">2020-06-07T20:44:08Z</dcterms:modified>
</cp:coreProperties>
</file>