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1" r:id="rId2"/>
    <p:sldId id="289" r:id="rId3"/>
    <p:sldId id="286" r:id="rId4"/>
    <p:sldId id="257" r:id="rId5"/>
    <p:sldId id="260" r:id="rId6"/>
    <p:sldId id="262" r:id="rId7"/>
    <p:sldId id="258" r:id="rId8"/>
    <p:sldId id="259" r:id="rId9"/>
    <p:sldId id="284" r:id="rId10"/>
    <p:sldId id="265" r:id="rId11"/>
    <p:sldId id="268" r:id="rId12"/>
    <p:sldId id="266" r:id="rId13"/>
    <p:sldId id="267" r:id="rId14"/>
    <p:sldId id="290" r:id="rId15"/>
    <p:sldId id="293" r:id="rId16"/>
    <p:sldId id="296" r:id="rId17"/>
    <p:sldId id="297" r:id="rId18"/>
    <p:sldId id="295" r:id="rId19"/>
    <p:sldId id="298" r:id="rId20"/>
    <p:sldId id="270" r:id="rId21"/>
    <p:sldId id="271" r:id="rId22"/>
    <p:sldId id="272" r:id="rId23"/>
    <p:sldId id="273" r:id="rId24"/>
    <p:sldId id="274" r:id="rId25"/>
    <p:sldId id="275" r:id="rId26"/>
    <p:sldId id="299" r:id="rId27"/>
    <p:sldId id="301" r:id="rId28"/>
    <p:sldId id="292" r:id="rId29"/>
    <p:sldId id="302" r:id="rId30"/>
    <p:sldId id="291" r:id="rId31"/>
    <p:sldId id="30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78664" autoAdjust="0"/>
  </p:normalViewPr>
  <p:slideViewPr>
    <p:cSldViewPr snapToGrid="0">
      <p:cViewPr varScale="1">
        <p:scale>
          <a:sx n="56" d="100"/>
          <a:sy n="56" d="100"/>
        </p:scale>
        <p:origin x="13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EC019-8BE9-4716-A045-AB4F46EC50AD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85226-FE62-4B77-BD7D-7A686E774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7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analysisfactor.com/the-difference-between-truncated-and-censored-data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inkdatascience.com/post/2019-12-16-introducing-python-package-gower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ves-nccr.ch/sites/default/files/pdf/publication/33_lives_wp_studer_sequencedissmeasures.pdf" TargetMode="External"/><Relationship Id="rId7" Type="http://schemas.openxmlformats.org/officeDocument/2006/relationships/hyperlink" Target="http://users.csc.calpoly.edu/~dekhtyar/570-Fall2011/papers/navarro-approximate.pdf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ran.r-project.org/web/packages/TSdist/TSdist.pdf" TargetMode="External"/><Relationship Id="rId5" Type="http://schemas.openxmlformats.org/officeDocument/2006/relationships/hyperlink" Target="http://traminer.unige.ch/doc/seqdist.html" TargetMode="External"/><Relationship Id="rId4" Type="http://schemas.openxmlformats.org/officeDocument/2006/relationships/hyperlink" Target="https://forscenter.ch/wp-content/uploads/2018/09/presentation-lausanne-2.pdf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TraMineR/index.html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athematics" TargetMode="External"/><Relationship Id="rId3" Type="http://schemas.openxmlformats.org/officeDocument/2006/relationships/hyperlink" Target="https://pure.mpg.de/rest/items/item_3183921/component/file_3183922/content" TargetMode="External"/><Relationship Id="rId7" Type="http://schemas.openxmlformats.org/officeDocument/2006/relationships/hyperlink" Target="https://pure.mpg.de/rest/items/item_3183921/component/file_3183922/conten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Metric_(mathematics)#Definition" TargetMode="External"/><Relationship Id="rId5" Type="http://schemas.openxmlformats.org/officeDocument/2006/relationships/hyperlink" Target="https://en.wikipedia.org/wiki/Set_(mathematics)" TargetMode="External"/><Relationship Id="rId10" Type="http://schemas.openxmlformats.org/officeDocument/2006/relationships/hyperlink" Target="https://en.wikipedia.org/wiki/Metric_(mathematics)#Definition" TargetMode="External"/><Relationship Id="rId4" Type="http://schemas.openxmlformats.org/officeDocument/2006/relationships/hyperlink" Target="https://en.wikipedia.org/wiki/Mathematics" TargetMode="External"/><Relationship Id="rId9" Type="http://schemas.openxmlformats.org/officeDocument/2006/relationships/hyperlink" Target="https://en.wikipedia.org/wiki/Set_(mathematics)" TargetMode="Externa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etric_(mathematics)" TargetMode="External"/><Relationship Id="rId13" Type="http://schemas.openxmlformats.org/officeDocument/2006/relationships/hyperlink" Target="https://en.wikipedia.org/wiki/Mathematics" TargetMode="External"/><Relationship Id="rId18" Type="http://schemas.openxmlformats.org/officeDocument/2006/relationships/hyperlink" Target="https://en.wikipedia.org/wiki/Metric_(mathematics)" TargetMode="External"/><Relationship Id="rId3" Type="http://schemas.openxmlformats.org/officeDocument/2006/relationships/hyperlink" Target="https://en.wikipedia.org/wiki/Mathematics" TargetMode="External"/><Relationship Id="rId21" Type="http://schemas.openxmlformats.org/officeDocument/2006/relationships/hyperlink" Target="https://en.wikipedia.org/wiki/Limit_of_a_sequence" TargetMode="External"/><Relationship Id="rId7" Type="http://schemas.openxmlformats.org/officeDocument/2006/relationships/hyperlink" Target="https://en.wikipedia.org/wiki/Normed_vector_space" TargetMode="External"/><Relationship Id="rId12" Type="http://schemas.openxmlformats.org/officeDocument/2006/relationships/hyperlink" Target="https://en.wikipedia.org/wiki/Vector_space" TargetMode="External"/><Relationship Id="rId17" Type="http://schemas.openxmlformats.org/officeDocument/2006/relationships/hyperlink" Target="https://en.wikipedia.org/wiki/Normed_vector_space" TargetMode="External"/><Relationship Id="rId2" Type="http://schemas.openxmlformats.org/officeDocument/2006/relationships/slide" Target="../slides/slide5.xml"/><Relationship Id="rId16" Type="http://schemas.openxmlformats.org/officeDocument/2006/relationships/hyperlink" Target="https://en.wikipedia.org/wiki/Complete_metric_space" TargetMode="External"/><Relationship Id="rId20" Type="http://schemas.openxmlformats.org/officeDocument/2006/relationships/hyperlink" Target="https://en.wikipedia.org/wiki/Cauchy_sequence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Complete_metric_space" TargetMode="External"/><Relationship Id="rId11" Type="http://schemas.openxmlformats.org/officeDocument/2006/relationships/hyperlink" Target="https://en.wikipedia.org/wiki/Limit_of_a_sequence" TargetMode="External"/><Relationship Id="rId5" Type="http://schemas.openxmlformats.org/officeDocument/2006/relationships/hyperlink" Target="https://en.wikipedia.org/wiki/Help:IPA/Polish" TargetMode="External"/><Relationship Id="rId15" Type="http://schemas.openxmlformats.org/officeDocument/2006/relationships/hyperlink" Target="https://en.wikipedia.org/wiki/Help:IPA/Polish" TargetMode="External"/><Relationship Id="rId10" Type="http://schemas.openxmlformats.org/officeDocument/2006/relationships/hyperlink" Target="https://en.wikipedia.org/wiki/Cauchy_sequence" TargetMode="External"/><Relationship Id="rId19" Type="http://schemas.openxmlformats.org/officeDocument/2006/relationships/hyperlink" Target="https://en.wikipedia.org/wiki/Norm_(mathematics)" TargetMode="External"/><Relationship Id="rId4" Type="http://schemas.openxmlformats.org/officeDocument/2006/relationships/hyperlink" Target="https://en.wikipedia.org/wiki/Functional_analysis" TargetMode="External"/><Relationship Id="rId9" Type="http://schemas.openxmlformats.org/officeDocument/2006/relationships/hyperlink" Target="https://en.wikipedia.org/wiki/Norm_(mathematics)" TargetMode="External"/><Relationship Id="rId14" Type="http://schemas.openxmlformats.org/officeDocument/2006/relationships/hyperlink" Target="https://en.wikipedia.org/wiki/Functional_analysis" TargetMode="External"/><Relationship Id="rId22" Type="http://schemas.openxmlformats.org/officeDocument/2006/relationships/hyperlink" Target="https://en.wikipedia.org/wiki/Vector_space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stical_data_type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mmies.com/education/math/statistics/types-of-statistical-data-numerical-categorical-and-ordinal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formpl.us/blog/interval-data#:~:text=Examples%20of%20interval%20data%20includes,grading%2C%20scientific%20studies%20and%20probability." TargetMode="External"/><Relationship Id="rId4" Type="http://schemas.openxmlformats.org/officeDocument/2006/relationships/hyperlink" Target="https://www.freecodecamp.org/news/types-of-data-in-statistics-nominal-ordinal-interval-and-ratio-data-types-explained-with-examples/" TargetMode="Externa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ragonite" TargetMode="External"/><Relationship Id="rId13" Type="http://schemas.openxmlformats.org/officeDocument/2006/relationships/hyperlink" Target="https://en.wikipedia.org/wiki/Smectite" TargetMode="External"/><Relationship Id="rId3" Type="http://schemas.openxmlformats.org/officeDocument/2006/relationships/hyperlink" Target="https://en.wikipedia.org/wiki/Quartz" TargetMode="External"/><Relationship Id="rId7" Type="http://schemas.openxmlformats.org/officeDocument/2006/relationships/hyperlink" Target="https://en.wikipedia.org/wiki/Carbonate" TargetMode="External"/><Relationship Id="rId12" Type="http://schemas.openxmlformats.org/officeDocument/2006/relationships/hyperlink" Target="https://en.wikipedia.org/wiki/Illit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Carbonate_rock" TargetMode="External"/><Relationship Id="rId11" Type="http://schemas.openxmlformats.org/officeDocument/2006/relationships/hyperlink" Target="https://en.wikipedia.org/wiki/Kaolinite" TargetMode="External"/><Relationship Id="rId5" Type="http://schemas.openxmlformats.org/officeDocument/2006/relationships/hyperlink" Target="https://en.wikipedia.org/wiki/Calcite" TargetMode="External"/><Relationship Id="rId10" Type="http://schemas.openxmlformats.org/officeDocument/2006/relationships/hyperlink" Target="http://www.tulane.edu/~sanelson/eens212/sedrxintro.htm" TargetMode="External"/><Relationship Id="rId4" Type="http://schemas.openxmlformats.org/officeDocument/2006/relationships/hyperlink" Target="https://en.wikipedia.org/wiki/Siliciclastic" TargetMode="External"/><Relationship Id="rId9" Type="http://schemas.openxmlformats.org/officeDocument/2006/relationships/hyperlink" Target="https://en.wikipedia.org/wiki/Dolomite_(mineral)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b="1" dirty="0" err="1"/>
              <a:t>Continuous</a:t>
            </a:r>
            <a:r>
              <a:rPr lang="es-419" dirty="0"/>
              <a:t>, </a:t>
            </a:r>
            <a:r>
              <a:rPr lang="es-419" b="1" dirty="0"/>
              <a:t>Ordinal (</a:t>
            </a:r>
            <a:r>
              <a:rPr lang="en-US" b="1" dirty="0" err="1"/>
              <a:t>likert</a:t>
            </a:r>
            <a:r>
              <a:rPr lang="en-US" b="1" dirty="0"/>
              <a:t> </a:t>
            </a:r>
            <a:r>
              <a:rPr lang="en-US" b="0" dirty="0"/>
              <a:t>as example</a:t>
            </a:r>
            <a:r>
              <a:rPr lang="es-419" b="1" dirty="0"/>
              <a:t>)</a:t>
            </a:r>
            <a:r>
              <a:rPr lang="es-419" dirty="0"/>
              <a:t>, </a:t>
            </a:r>
            <a:r>
              <a:rPr lang="es-419" b="1" dirty="0" err="1"/>
              <a:t>categorical</a:t>
            </a:r>
            <a:r>
              <a:rPr lang="es-419" dirty="0"/>
              <a:t> </a:t>
            </a:r>
            <a:r>
              <a:rPr lang="en-US" dirty="0"/>
              <a:t>(a.k.a. </a:t>
            </a:r>
            <a:r>
              <a:rPr lang="en-US" b="1" dirty="0"/>
              <a:t>nominal</a:t>
            </a:r>
            <a:r>
              <a:rPr lang="en-US" dirty="0"/>
              <a:t>) </a:t>
            </a:r>
            <a:r>
              <a:rPr lang="en-US" b="1" dirty="0"/>
              <a:t>dichotomous </a:t>
            </a:r>
            <a:r>
              <a:rPr lang="en-US" dirty="0"/>
              <a:t>and </a:t>
            </a:r>
            <a:r>
              <a:rPr lang="en-US" b="1" dirty="0"/>
              <a:t>binary</a:t>
            </a:r>
            <a:r>
              <a:rPr lang="en-US" dirty="0"/>
              <a:t> as example of categorical.</a:t>
            </a:r>
          </a:p>
          <a:p>
            <a:endParaRPr lang="en-US" dirty="0"/>
          </a:p>
          <a:p>
            <a:r>
              <a:rPr lang="en-US" dirty="0"/>
              <a:t>Ordinal: bad, regular, good, excellent</a:t>
            </a:r>
          </a:p>
          <a:p>
            <a:r>
              <a:rPr lang="en-US" dirty="0"/>
              <a:t>Categorical: Red, Green, Blue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ordinal = ordered "categorical"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equally spaced ordinal vars.</a:t>
            </a:r>
            <a:br>
              <a:rPr lang="en-US" dirty="0"/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interval variables with zero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Truncated</a:t>
            </a:r>
            <a:r>
              <a:rPr lang="en-US" dirty="0"/>
              <a:t>, </a:t>
            </a:r>
            <a:r>
              <a:rPr lang="en-US" b="1" dirty="0"/>
              <a:t>censored</a:t>
            </a:r>
            <a:r>
              <a:rPr lang="en-US" dirty="0"/>
              <a:t>, </a:t>
            </a:r>
            <a:r>
              <a:rPr lang="en-US" b="1" dirty="0"/>
              <a:t>compositional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Truncated data is data with intervals removed. Censored is data in which data falling in a given interval are grouped.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3"/>
              </a:rPr>
              <a:t>https://www.theanalysisfactor.com/the-difference-between-truncated-and-censored-data/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5526F-F2BE-4FED-81ED-976F88FFEC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2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Number of columns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Number of </a:t>
                </a:r>
                <a:r>
                  <a:rPr lang="en-US" b="1" dirty="0"/>
                  <a:t>m</a:t>
                </a:r>
                <a:r>
                  <a:rPr lang="en-US" dirty="0"/>
                  <a:t>atches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Row</a:t>
                </a:r>
                <a:r>
                  <a:rPr lang="en-US" baseline="0" dirty="0"/>
                  <a:t> ID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𝑝=</a:t>
                </a:r>
                <a:r>
                  <a:rPr lang="en-US" dirty="0"/>
                  <a:t>Number of columns</a:t>
                </a:r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𝑚=</a:t>
                </a:r>
                <a:r>
                  <a:rPr lang="en-US" dirty="0"/>
                  <a:t>Number of </a:t>
                </a:r>
                <a:r>
                  <a:rPr lang="en-US" b="1" dirty="0"/>
                  <a:t>m</a:t>
                </a:r>
                <a:r>
                  <a:rPr lang="en-US" dirty="0"/>
                  <a:t>atches</a:t>
                </a:r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𝑖,𝑗=</a:t>
                </a:r>
                <a:r>
                  <a:rPr lang="en-US" dirty="0"/>
                  <a:t> Row</a:t>
                </a:r>
                <a:r>
                  <a:rPr lang="en-US" baseline="0" dirty="0"/>
                  <a:t> ID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58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Number of columns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Number of </a:t>
                </a:r>
                <a:r>
                  <a:rPr lang="en-US" b="1" dirty="0"/>
                  <a:t>m</a:t>
                </a:r>
                <a:r>
                  <a:rPr lang="en-US" dirty="0"/>
                  <a:t>atches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Row</a:t>
                </a:r>
                <a:r>
                  <a:rPr lang="en-US" baseline="0" dirty="0"/>
                  <a:t> ID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𝑝=</a:t>
                </a:r>
                <a:r>
                  <a:rPr lang="en-US" dirty="0"/>
                  <a:t>Number of columns</a:t>
                </a:r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𝑚=</a:t>
                </a:r>
                <a:r>
                  <a:rPr lang="en-US" dirty="0"/>
                  <a:t>Number of </a:t>
                </a:r>
                <a:r>
                  <a:rPr lang="en-US" b="1" dirty="0"/>
                  <a:t>m</a:t>
                </a:r>
                <a:r>
                  <a:rPr lang="en-US" dirty="0"/>
                  <a:t>atches</a:t>
                </a:r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𝑖,𝑗=</a:t>
                </a:r>
                <a:r>
                  <a:rPr lang="en-US" dirty="0"/>
                  <a:t> Row</a:t>
                </a:r>
                <a:r>
                  <a:rPr lang="en-US" baseline="0" dirty="0"/>
                  <a:t> ID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02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,2</a:t>
            </a:r>
            <a:r>
              <a:rPr lang="en-US" baseline="30000" dirty="0"/>
              <a:t>nd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54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https://www.thinkdatascience.com/post/2019-12-16-introducing-python-package-gower/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90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Binary data: Yes/No, True/False, On/Off, 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28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https://www.lives-nccr.ch/sites/default/files/pdf/publication/33_lives_wp_studer_sequencedissmeasures.pdf</a:t>
            </a:r>
            <a:endParaRPr lang="en-US" dirty="0"/>
          </a:p>
          <a:p>
            <a:r>
              <a:rPr lang="en-US" dirty="0">
                <a:hlinkClick r:id="rId4"/>
              </a:rPr>
              <a:t>https://forscenter.ch/wp-content/uploads/2018/09/presentation-lausanne-2.pdf</a:t>
            </a:r>
            <a:endParaRPr lang="en-US" dirty="0"/>
          </a:p>
          <a:p>
            <a:r>
              <a:rPr lang="en-US" dirty="0"/>
              <a:t>R package. </a:t>
            </a:r>
            <a:r>
              <a:rPr lang="en-US" dirty="0">
                <a:hlinkClick r:id="rId5"/>
              </a:rPr>
              <a:t>http://traminer.unige.ch/doc/seqdist.html</a:t>
            </a:r>
            <a:endParaRPr lang="en-US" dirty="0"/>
          </a:p>
          <a:p>
            <a:r>
              <a:rPr lang="en-US" dirty="0"/>
              <a:t>Time series distances.</a:t>
            </a:r>
            <a:r>
              <a:rPr lang="en-US" dirty="0">
                <a:hlinkClick r:id="rId6"/>
              </a:rPr>
              <a:t> https://cran.r-project.org/web/packages/TSdist/TSdist.pdf</a:t>
            </a:r>
            <a:endParaRPr lang="en-US" dirty="0"/>
          </a:p>
          <a:p>
            <a:r>
              <a:rPr lang="en-US" dirty="0"/>
              <a:t>Approximate string matching. </a:t>
            </a:r>
            <a:r>
              <a:rPr lang="en-US" dirty="0">
                <a:hlinkClick r:id="rId7"/>
              </a:rPr>
              <a:t>http://users.csc.calpoly.edu/~dekhtyar/570-Fall2011/papers/navarro-approximate.pdf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780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i="1" dirty="0">
                    <a:latin typeface="Cambria Math" panose="02040503050406030204" pitchFamily="18" charset="0"/>
                  </a:rPr>
                  <a:t>What is the definition of the dot product of two vectors?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120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  <a:p>
                <a:pPr/>
                <a:endParaRPr lang="en-US" sz="1200" dirty="0"/>
              </a:p>
              <a:p>
                <a:pPr/>
                <a:r>
                  <a:rPr lang="en-US" sz="1200" dirty="0"/>
                  <a:t>Time series </a:t>
                </a:r>
                <a:r>
                  <a:rPr lang="en-US" sz="1200" dirty="0" err="1"/>
                  <a:t>disntance</a:t>
                </a:r>
                <a:r>
                  <a:rPr lang="en-US" sz="1200" dirty="0"/>
                  <a:t> 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3"/>
                  </a:rPr>
                  <a:t>TraMineR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 package</a:t>
                </a:r>
                <a:endParaRPr lang="en-US" sz="12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US" sz="1200" i="1" dirty="0">
                    <a:latin typeface="Cambria Math" panose="02040503050406030204" pitchFamily="18" charset="0"/>
                  </a:rPr>
                  <a:t>What is the definition of the dot product of two vectors?</a:t>
                </a:r>
              </a:p>
              <a:p>
                <a:pPr/>
                <a:r>
                  <a:rPr lang="en-US" sz="1200" i="0">
                    <a:latin typeface="Cambria Math" panose="02040503050406030204" pitchFamily="18" charset="0"/>
                  </a:rPr>
                  <a:t>𝑥⋅𝑦=‖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𝑥‖</a:t>
                </a:r>
                <a:r>
                  <a:rPr lang="en-US" sz="1200" i="0">
                    <a:latin typeface="Cambria Math" panose="02040503050406030204" pitchFamily="18" charset="0"/>
                  </a:rPr>
                  <a:t>‖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𝑦‖</a:t>
                </a:r>
                <a:r>
                  <a:rPr lang="en-US" sz="1200" i="0">
                    <a:latin typeface="Cambria Math" panose="02040503050406030204" pitchFamily="18" charset="0"/>
                  </a:rPr>
                  <a:t>cos(𝜃)</a:t>
                </a:r>
                <a:endParaRPr lang="en-US" sz="12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75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4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Non-negativity, Symmetry, triangle inequality</a:t>
                </a:r>
              </a:p>
              <a:p>
                <a:endParaRPr lang="en-US" dirty="0"/>
              </a:p>
              <a:p>
                <a:r>
                  <a:rPr lang="en-US" dirty="0"/>
                  <a:t>Similarity functions which are positive definite will be called kernel functions (cf. Sections 13.4 and 14.2.3 of Mardia et al., 1979)</a:t>
                </a:r>
              </a:p>
              <a:p>
                <a:r>
                  <a:rPr lang="en-US" dirty="0">
                    <a:hlinkClick r:id="rId3"/>
                  </a:rPr>
                  <a:t>https://pure.mpg.de/rest/items/item_3183921/component/file_3183922/content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 this slide each point belongs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Metric spaces are defined by this slide properties of distance functions.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4" tooltip="Mathematics"/>
                  </a:rPr>
                  <a:t>mathematics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a </a:t>
                </a:r>
                <a:r>
                  <a:rPr 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metric space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is a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5" tooltip="Set (mathematics)"/>
                  </a:rPr>
                  <a:t>set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together with a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6" tooltip="Metric (mathematics)"/>
                  </a:rPr>
                  <a:t>metric on the set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(Wikipedia)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Non-negativity, Symmetry, triangle inequality</a:t>
                </a:r>
              </a:p>
              <a:p>
                <a:endParaRPr lang="en-US" dirty="0"/>
              </a:p>
              <a:p>
                <a:r>
                  <a:rPr lang="en-US" dirty="0"/>
                  <a:t>Similarity functions which are positive definite will be called kernel functions (cf. Sections 13.4 and 14.2.3 of Mardia et al., 1979)</a:t>
                </a:r>
              </a:p>
              <a:p>
                <a:r>
                  <a:rPr lang="en-US" dirty="0">
                    <a:hlinkClick r:id="rId7"/>
                  </a:rPr>
                  <a:t>https://pure.mpg.de/rest/items/item_3183921/component/file_3183922/content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 this slide each point belongs to </a:t>
                </a:r>
                <a:r>
                  <a:rPr lang="en-US" b="0" i="0">
                    <a:latin typeface="Cambria Math" panose="02040503050406030204" pitchFamily="18" charset="0"/>
                  </a:rPr>
                  <a:t>ℝ^2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Metric spaces are defined by this slide properties of distance functions.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8" tooltip="Mathematics"/>
                  </a:rPr>
                  <a:t>mathematics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a </a:t>
                </a:r>
                <a:r>
                  <a:rPr 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metric space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is a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9" tooltip="Set (mathematics)"/>
                  </a:rPr>
                  <a:t>set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together with a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0" tooltip="Metric (mathematics)"/>
                  </a:rPr>
                  <a:t>metric on the set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(Wikipedia)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8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MX" dirty="0"/>
                  <a:t>Las normas nos ayudan a definir vecindades topológicas así como también nos dan una idea de tamaño.</a:t>
                </a:r>
                <a:endParaRPr lang="es-MX" b="0" dirty="0"/>
              </a:p>
              <a:p>
                <a:endParaRPr lang="en-US" dirty="0"/>
              </a:p>
              <a:p>
                <a:r>
                  <a:rPr lang="en-US" b="1" dirty="0"/>
                  <a:t>Limits</a:t>
                </a:r>
                <a:r>
                  <a:rPr lang="en-US" dirty="0"/>
                  <a:t>. For</a:t>
                </a:r>
                <a:r>
                  <a:rPr lang="en-US" baseline="0" dirty="0"/>
                  <a:t> every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there exists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…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3" tooltip="Mathematics"/>
                  </a:rPr>
                  <a:t>mathematics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more specifically in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4" tooltip="Functional analysis"/>
                  </a:rPr>
                  <a:t>functional analysis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a </a:t>
                </a:r>
                <a:r>
                  <a:rPr 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Banach space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(pronounced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5" tooltip="Help:IPA/Polish"/>
                  </a:rPr>
                  <a:t>[ˈ</a:t>
                </a:r>
                <a:r>
                  <a:rPr lang="en-US" sz="1200" b="0" i="0" u="none" strike="noStrike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5" tooltip="Help:IPA/Polish"/>
                  </a:rPr>
                  <a:t>banax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5" tooltip="Help:IPA/Polish"/>
                  </a:rPr>
                  <a:t>]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is a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6" tooltip="Complete metric space"/>
                  </a:rPr>
                  <a:t>complete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7" tooltip="Normed vector space"/>
                  </a:rPr>
                  <a:t>normed vector space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Thus, a Banach space is a vector space with a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8" tooltip="Metric (mathematics)"/>
                  </a:rPr>
                  <a:t>metric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that allows the computation of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9" tooltip="Norm (mathematics)"/>
                  </a:rPr>
                  <a:t>vector length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and distance between vectors and is complete in the sense that a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0" tooltip="Cauchy sequence"/>
                  </a:rPr>
                  <a:t>Cauchy sequence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of vectors always converges to a well defined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1" tooltip="Limit of a sequence"/>
                  </a:rPr>
                  <a:t>limit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that is within the space.</a:t>
                </a:r>
                <a:endParaRPr lang="es-MX" dirty="0"/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Banach space is a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2" tooltip="Vector space"/>
                  </a:rPr>
                  <a:t>vector space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over any scalar field K, which is equipped with a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9" tooltip="Norm (mathematics)"/>
                  </a:rPr>
                  <a:t>norm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{\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displaystyle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\|\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cdot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\|_{X}} and which is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6" tooltip="Complete metric space"/>
                  </a:rPr>
                  <a:t>complete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with respect to the distance function induced by the norm, that is to say, for every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0" tooltip="Cauchy sequence"/>
                  </a:rPr>
                  <a:t>Cauchy sequence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{</a:t>
                </a:r>
                <a:r>
                  <a:rPr lang="en-US" sz="1200" b="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sz="1200" b="0" i="1" kern="1200" baseline="-250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 in 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there exists an element 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in 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such that</a:t>
                </a:r>
              </a:p>
              <a:p>
                <a:r>
                  <a:rPr lang="en-US" dirty="0">
                    <a:effectLst/>
                  </a:rPr>
                  <a:t>{\</a:t>
                </a:r>
                <a:r>
                  <a:rPr lang="en-US" dirty="0" err="1">
                    <a:effectLst/>
                  </a:rPr>
                  <a:t>displaystyle</a:t>
                </a:r>
                <a:r>
                  <a:rPr lang="en-US" dirty="0">
                    <a:effectLst/>
                  </a:rPr>
                  <a:t> \</a:t>
                </a:r>
                <a:r>
                  <a:rPr lang="en-US" dirty="0" err="1">
                    <a:effectLst/>
                  </a:rPr>
                  <a:t>lim</a:t>
                </a:r>
                <a:r>
                  <a:rPr lang="en-US" dirty="0">
                    <a:effectLst/>
                  </a:rPr>
                  <a:t> _{n\to \</a:t>
                </a:r>
                <a:r>
                  <a:rPr lang="en-US" dirty="0" err="1">
                    <a:effectLst/>
                  </a:rPr>
                  <a:t>infty</a:t>
                </a:r>
                <a:r>
                  <a:rPr lang="en-US" dirty="0">
                    <a:effectLst/>
                  </a:rPr>
                  <a:t> }x_{n}=x,}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or equivalently: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MX" dirty="0"/>
                  <a:t>Las normas nos ayudan a definir vecindades topológicas así como también nos dan una idea de tamaño.</a:t>
                </a:r>
                <a:endParaRPr lang="es-MX" b="0" dirty="0"/>
              </a:p>
              <a:p>
                <a:endParaRPr lang="en-US" dirty="0"/>
              </a:p>
              <a:p>
                <a:r>
                  <a:rPr lang="en-US" b="1" dirty="0"/>
                  <a:t>Limits</a:t>
                </a:r>
                <a:r>
                  <a:rPr lang="en-US" dirty="0"/>
                  <a:t>. For</a:t>
                </a:r>
                <a:r>
                  <a:rPr lang="en-US" baseline="0" dirty="0"/>
                  <a:t> every</a:t>
                </a:r>
                <a:r>
                  <a:rPr lang="en-US" dirty="0"/>
                  <a:t> </a:t>
                </a:r>
                <a:r>
                  <a:rPr lang="en-US" b="0" i="0">
                    <a:latin typeface="Cambria Math" panose="02040503050406030204" pitchFamily="18" charset="0"/>
                  </a:rPr>
                  <a:t>𝜀&gt;0</a:t>
                </a:r>
                <a:r>
                  <a:rPr lang="en-US" dirty="0"/>
                  <a:t> there exists a </a:t>
                </a:r>
                <a:r>
                  <a:rPr lang="en-US" b="0" i="0">
                    <a:latin typeface="Cambria Math" panose="02040503050406030204" pitchFamily="18" charset="0"/>
                  </a:rPr>
                  <a:t>𝛿</a:t>
                </a:r>
                <a:r>
                  <a:rPr lang="en-US" dirty="0"/>
                  <a:t> …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In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3" tooltip="Mathematics"/>
                  </a:rPr>
                  <a:t>mathematics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more specifically in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4" tooltip="Functional analysis"/>
                  </a:rPr>
                  <a:t>functional analysis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a </a:t>
                </a:r>
                <a:r>
                  <a:rPr 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Banach space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(pronounced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5" tooltip="Help:IPA/Polish"/>
                  </a:rPr>
                  <a:t>[ˈ</a:t>
                </a:r>
                <a:r>
                  <a:rPr lang="en-US" sz="1200" b="0" i="0" u="none" strike="noStrike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5" tooltip="Help:IPA/Polish"/>
                  </a:rPr>
                  <a:t>banax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5" tooltip="Help:IPA/Polish"/>
                  </a:rPr>
                  <a:t>]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is a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6" tooltip="Complete metric space"/>
                  </a:rPr>
                  <a:t>complete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7" tooltip="Normed vector space"/>
                  </a:rPr>
                  <a:t>normed vector space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Thus, a Banach space is a vector space with a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8" tooltip="Metric (mathematics)"/>
                  </a:rPr>
                  <a:t>metric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that allows the computation of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9" tooltip="Norm (mathematics)"/>
                  </a:rPr>
                  <a:t>vector length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and distance between vectors and is complete in the sense that a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20" tooltip="Cauchy sequence"/>
                  </a:rPr>
                  <a:t>Cauchy sequence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of vectors always converges to a well defined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21" tooltip="Limit of a sequence"/>
                  </a:rPr>
                  <a:t>limit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that is within the space.</a:t>
                </a:r>
                <a:endParaRPr lang="es-MX" dirty="0"/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Banach space is a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22" tooltip="Vector space"/>
                  </a:rPr>
                  <a:t>vector space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over any scalar field K, which is equipped with a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9" tooltip="Norm (mathematics)"/>
                  </a:rPr>
                  <a:t>norm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{\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displaystyle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\|\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cdot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\|_{X}} and which is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6" tooltip="Complete metric space"/>
                  </a:rPr>
                  <a:t>complete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with respect to the distance function induced by the norm, that is to say, for every </a:t>
                </a:r>
                <a:r>
                  <a:rPr 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20" tooltip="Cauchy sequence"/>
                  </a:rPr>
                  <a:t>Cauchy sequence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{</a:t>
                </a:r>
                <a:r>
                  <a:rPr lang="en-US" sz="1200" b="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sz="1200" b="0" i="1" kern="1200" baseline="-250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} in 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there exists an element 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in 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X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such that</a:t>
                </a:r>
              </a:p>
              <a:p>
                <a:r>
                  <a:rPr lang="en-US" dirty="0">
                    <a:effectLst/>
                  </a:rPr>
                  <a:t>{\</a:t>
                </a:r>
                <a:r>
                  <a:rPr lang="en-US" dirty="0" err="1">
                    <a:effectLst/>
                  </a:rPr>
                  <a:t>displaystyle</a:t>
                </a:r>
                <a:r>
                  <a:rPr lang="en-US" dirty="0">
                    <a:effectLst/>
                  </a:rPr>
                  <a:t> \</a:t>
                </a:r>
                <a:r>
                  <a:rPr lang="en-US" dirty="0" err="1">
                    <a:effectLst/>
                  </a:rPr>
                  <a:t>lim</a:t>
                </a:r>
                <a:r>
                  <a:rPr lang="en-US" dirty="0">
                    <a:effectLst/>
                  </a:rPr>
                  <a:t> _{n\to \</a:t>
                </a:r>
                <a:r>
                  <a:rPr lang="en-US" dirty="0" err="1">
                    <a:effectLst/>
                  </a:rPr>
                  <a:t>infty</a:t>
                </a:r>
                <a:r>
                  <a:rPr lang="en-US" dirty="0">
                    <a:effectLst/>
                  </a:rPr>
                  <a:t> }x_{n}=x,}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or equivalently: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67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https://en.wikipedia.org/wiki/Statistical_data_type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68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990" tIns="48495" rIns="96990" bIns="48495"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87400" indent="-301625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211263" indent="-2413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97038" indent="-2413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181225" indent="-2413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638425" indent="-2413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3095625" indent="-2413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552825" indent="-2413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4010025" indent="-2413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81842C9F-5DD4-44C4-A439-1471F51D0FE4}" type="slidenum">
              <a:rPr lang="en-US" altLang="en-US" sz="1300">
                <a:latin typeface="Times New Roman" pitchFamily="18" charset="0"/>
              </a:rPr>
              <a:pPr algn="r">
                <a:spcBef>
                  <a:spcPct val="0"/>
                </a:spcBef>
              </a:pPr>
              <a:t>12</a:t>
            </a:fld>
            <a:endParaRPr lang="en-US" altLang="en-US" sz="1300">
              <a:latin typeface="Times New Roman" pitchFamily="18" charset="0"/>
            </a:endParaRP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66C5154-1528-4D86-A9A1-8965B8FE55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https://www.dummies.com/education/math/statistics/types-of-statistical-data-numerical-categorical-and-ordinal/</a:t>
            </a:r>
            <a:endParaRPr lang="en-US" dirty="0"/>
          </a:p>
          <a:p>
            <a:r>
              <a:rPr lang="en-US" dirty="0">
                <a:hlinkClick r:id="rId4"/>
              </a:rPr>
              <a:t>https://www.freecodecamp.org/news/types-of-data-in-statistics-nominal-ordinal-interval-and-ratio-data-types-explained-with-examples/</a:t>
            </a:r>
            <a:endParaRPr lang="en-US" dirty="0"/>
          </a:p>
          <a:p>
            <a:r>
              <a:rPr lang="en-US" dirty="0">
                <a:hlinkClick r:id="rId5"/>
              </a:rPr>
              <a:t>https://www.formpl.us/blog/interval-data#:~:text=Examples%20of%20interval%20data%20includes,grading%2C%20scientific%20studies%20and%20probability.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45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sedimentary rocks contain either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Quartz"/>
              </a:rPr>
              <a:t>quartz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(especially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iliciclastic"/>
              </a:rPr>
              <a:t>siliciclastic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rocks) or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alcite"/>
              </a:rPr>
              <a:t>calcite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(especially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Carbonate rock"/>
              </a:rPr>
              <a:t>carbonate rocks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Carbonate rocks dominantly consist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Carbonate"/>
              </a:rPr>
              <a:t>carbonate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minerals such as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alcite"/>
              </a:rPr>
              <a:t>calcite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Aragonite"/>
              </a:rPr>
              <a:t>aragonite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Dolomite (mineral)"/>
              </a:rPr>
              <a:t>dolomite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>
              <a:hlinkClick r:id="rId10"/>
            </a:endParaRPr>
          </a:p>
          <a:p>
            <a:r>
              <a:rPr lang="en-US" dirty="0">
                <a:hlinkClick r:id="rId10"/>
              </a:rPr>
              <a:t>Clay minerals: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Kaolinite"/>
              </a:rPr>
              <a:t>kaolinite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Illite"/>
              </a:rPr>
              <a:t>illite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smectite</a:t>
            </a:r>
            <a:endParaRPr lang="en-US" dirty="0">
              <a:hlinkClick r:id="rId10"/>
            </a:endParaRPr>
          </a:p>
          <a:p>
            <a:r>
              <a:rPr lang="en-US" dirty="0">
                <a:hlinkClick r:id="rId10"/>
              </a:rPr>
              <a:t>http://www.tulane.edu/~sanelson/eens212/sedrxintro.htm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66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Binary data: Yes/No, True/False, On/Off, 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95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Number of columns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Number of </a:t>
                </a:r>
                <a:r>
                  <a:rPr lang="en-US" b="1" dirty="0"/>
                  <a:t>m</a:t>
                </a:r>
                <a:r>
                  <a:rPr lang="en-US" dirty="0"/>
                  <a:t>atches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Row</a:t>
                </a:r>
                <a:r>
                  <a:rPr lang="en-US" baseline="0" dirty="0"/>
                  <a:t> ID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𝑝=</a:t>
                </a:r>
                <a:r>
                  <a:rPr lang="en-US" dirty="0"/>
                  <a:t>Number of columns</a:t>
                </a:r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𝑚=</a:t>
                </a:r>
                <a:r>
                  <a:rPr lang="en-US" dirty="0"/>
                  <a:t>Number of </a:t>
                </a:r>
                <a:r>
                  <a:rPr lang="en-US" b="1" dirty="0"/>
                  <a:t>m</a:t>
                </a:r>
                <a:r>
                  <a:rPr lang="en-US" dirty="0"/>
                  <a:t>atches</a:t>
                </a:r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𝑖,𝑗=</a:t>
                </a:r>
                <a:r>
                  <a:rPr lang="en-US" dirty="0"/>
                  <a:t> Row</a:t>
                </a:r>
                <a:r>
                  <a:rPr lang="en-US" baseline="0" dirty="0"/>
                  <a:t> ID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58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Number of columns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Number of </a:t>
                </a:r>
                <a:r>
                  <a:rPr lang="en-US" b="1" dirty="0"/>
                  <a:t>m</a:t>
                </a:r>
                <a:r>
                  <a:rPr lang="en-US" dirty="0"/>
                  <a:t>atches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Row</a:t>
                </a:r>
                <a:r>
                  <a:rPr lang="en-US" baseline="0" dirty="0"/>
                  <a:t> ID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𝑝=</a:t>
                </a:r>
                <a:r>
                  <a:rPr lang="en-US" dirty="0"/>
                  <a:t>Number of columns</a:t>
                </a:r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𝑚=</a:t>
                </a:r>
                <a:r>
                  <a:rPr lang="en-US" dirty="0"/>
                  <a:t>Number of </a:t>
                </a:r>
                <a:r>
                  <a:rPr lang="en-US" b="1" dirty="0"/>
                  <a:t>m</a:t>
                </a:r>
                <a:r>
                  <a:rPr lang="en-US" dirty="0"/>
                  <a:t>atches</a:t>
                </a:r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𝑖,𝑗=</a:t>
                </a:r>
                <a:r>
                  <a:rPr lang="en-US" dirty="0"/>
                  <a:t> Row</a:t>
                </a:r>
                <a:r>
                  <a:rPr lang="en-US" baseline="0" dirty="0"/>
                  <a:t> ID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85226-FE62-4B77-BD7D-7A686E774C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08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F31A-CF67-4992-B638-1D2AC7F4F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E4D8-EC1C-4FB6-96C4-16E8EF613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1BDD4-3DF7-49F7-9A9C-2C0ED531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19C1D-A174-4ACA-9C7E-13ED3D40B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17D0-C271-4206-99B7-CC23333A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7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951E-9F39-4A6F-BEAE-FB7DB3AC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9802F-1EEC-4BBC-8A0A-423C2DF45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787D9-1493-4824-8273-FA0C3AC7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1A01-2693-44CD-9B87-FEFABA4E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0D653-817D-45F2-B890-688F0EA3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5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F80AD-FB20-4169-B644-F086B20B3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8E764-3C59-40A9-8667-ABCE05C8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828BC-3075-4C5B-BBF8-104ED3D7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BC3A9-1168-4AC9-BDA6-9139DF17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21634-4F2F-47EF-A55B-632F7175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26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38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B6D2-7AE0-4F2E-9E94-7FF30CB5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C0183-0A89-413C-9AD7-56651ED8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0C275-AAB1-4619-81A3-8C67DA41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30664-78BD-47C2-BB20-F92B0A2B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654D7-5147-4167-8322-4F6818AF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0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D7D1-F6FA-43C0-A239-9755CB89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56311-2933-4311-B89B-252C5193F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7896F-C4E4-4B5D-A4B4-C0AE19A2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F62B9-3DD9-44A5-9612-5437F712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E22BC-9C56-4A6A-A17E-C0B833C8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3396-F534-49F0-A47D-6F196A7E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22B6B-158F-4BF0-BD54-14BB5E8B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1C26C-CFC4-45F4-B4AC-FE39E42D2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17B23-0F13-4674-B4C2-02BD1851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AEBD-8DEF-4E58-AF9E-94666B7C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C671A-A5CE-482A-95BB-C60321BD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7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7155-3D5E-47EF-8011-D9DC8DCA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2487D-CBF7-4D0E-BD0F-D86E29A01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388FD-677E-4973-A5AB-9974F26CC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6E150-75AD-4363-B9A7-BA4509C53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33A6D-F2D6-4576-9FC0-D33ED80F3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B36D6-2493-41F5-A712-3525CE36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2DD4E-A176-408F-BF05-1D10720D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A14E5-5F67-496D-9C8F-8A996262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3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FA8A-822C-4235-BAB0-C0B1A157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87411-FFA6-4F05-A0F3-946D8F74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CEA32-7B96-49A8-9237-7E6F9EA4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71C2F-6245-46E5-A49A-6EB1AE49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0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114F3-DB68-4384-A428-D5470BBC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122A8-F08E-4280-944A-641F3069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124D6-C93A-44F4-B803-902A7479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CF7F-2A1A-4987-886F-09E88879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C54BB-45F0-4AF0-A85F-4A8F12CA8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AC4C8-B22D-4ED2-A3EB-A1C408736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EEDB5-7949-4352-AC64-1A4A7B7C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92AB5-F3B7-4F4A-8618-E31849DD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634C9-41D6-4FF9-8916-36AE4DA4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9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88EE-EF3C-4DF7-B03A-E9689D1C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D2021-7DFE-4469-8241-6A72E7A32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E2EB0-DC54-4E84-9691-FCEAF7186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B2DCA-1B78-4096-90D5-26CEAF984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1571-7249-4A7C-B463-A862308C856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DB862-8AB6-4985-A4E7-4F786036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7E533-8D68-442D-9B1E-244C76D3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2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AE58D-CDB7-4BD4-8F9D-6BBFE47E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78B5A-2243-4921-9AE6-006772780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7B9AF-4E99-477A-AE50-1930E8395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D1571-7249-4A7C-B463-A862308C856B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60937-3DCF-4761-99D9-49057F331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356C6-ED65-4BD4-B3C3-EEF67EF79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E5BFF-5725-4DE6-8068-15C3D60F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4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entofran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stical_data_typ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4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9.png"/><Relationship Id="rId3" Type="http://schemas.openxmlformats.org/officeDocument/2006/relationships/image" Target="../media/image260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4.png"/><Relationship Id="rId15" Type="http://schemas.openxmlformats.org/officeDocument/2006/relationships/image" Target="../media/image30.png"/><Relationship Id="rId10" Type="http://schemas.openxmlformats.org/officeDocument/2006/relationships/image" Target="../media/image250.png"/><Relationship Id="rId19" Type="http://schemas.openxmlformats.org/officeDocument/2006/relationships/image" Target="../media/image32.png"/><Relationship Id="rId4" Type="http://schemas.openxmlformats.org/officeDocument/2006/relationships/image" Target="../media/image33.png"/><Relationship Id="rId14" Type="http://schemas.openxmlformats.org/officeDocument/2006/relationships/image" Target="../media/image310.png"/></Relationships>
</file>

<file path=ppt/slides/_rels/slide1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7.png"/><Relationship Id="rId3" Type="http://schemas.openxmlformats.org/officeDocument/2006/relationships/image" Target="../media/image260.png"/><Relationship Id="rId7" Type="http://schemas.openxmlformats.org/officeDocument/2006/relationships/image" Target="../media/image34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0.png"/><Relationship Id="rId11" Type="http://schemas.openxmlformats.org/officeDocument/2006/relationships/image" Target="../media/image24.png"/><Relationship Id="rId5" Type="http://schemas.openxmlformats.org/officeDocument/2006/relationships/image" Target="../media/image280.png"/><Relationship Id="rId15" Type="http://schemas.openxmlformats.org/officeDocument/2006/relationships/image" Target="../media/image320.png"/><Relationship Id="rId10" Type="http://schemas.openxmlformats.org/officeDocument/2006/relationships/image" Target="../media/image250.png"/><Relationship Id="rId14" Type="http://schemas.openxmlformats.org/officeDocument/2006/relationships/image" Target="../media/image310.png"/></Relationships>
</file>

<file path=ppt/slides/_rels/slide1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7.png"/><Relationship Id="rId3" Type="http://schemas.openxmlformats.org/officeDocument/2006/relationships/image" Target="../media/image34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4.png"/><Relationship Id="rId15" Type="http://schemas.openxmlformats.org/officeDocument/2006/relationships/image" Target="../media/image320.png"/><Relationship Id="rId10" Type="http://schemas.openxmlformats.org/officeDocument/2006/relationships/image" Target="../media/image250.png"/><Relationship Id="rId14" Type="http://schemas.openxmlformats.org/officeDocument/2006/relationships/image" Target="../media/image3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4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pyclustering.github.io/" TargetMode="External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6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mming_distanc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evenshtein_distanc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en.wikipedia.org/wiki/Kolmogorov%E2%80%93Smirnov_tes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neighbors.DistanceMetric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faculty.juniata.edu/rhodes/ml/simdissim.htm" TargetMode="External"/><Relationship Id="rId3" Type="http://schemas.openxmlformats.org/officeDocument/2006/relationships/hyperlink" Target="http://www.uco.es/users/ma1fegan/Comunes/asignaturas/vision/Encyclopedia-of-distances-2009.pdf" TargetMode="External"/><Relationship Id="rId7" Type="http://schemas.openxmlformats.org/officeDocument/2006/relationships/hyperlink" Target="https://papers.ssrn.com/sol3/papers.cfm?abstract_id=1410466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bi.nlm.nih.gov/pmc/articles/PMC4686108/#:~:text=Since%20in%20distance%2Dbased%20clustering,the%20performance%20of%20clustering%20algorithms.&amp;text=These%20datasets%20are%20classified%20into,is%20studied%20against%20each%20category." TargetMode="External"/><Relationship Id="rId5" Type="http://schemas.openxmlformats.org/officeDocument/2006/relationships/hyperlink" Target="https://cs.uni-paderborn.de/fileadmin/informatik/fg/cuk/Forschung/Publikationen/ClusteringForMetricAndNonmetricDistanceMeasures.pdf" TargetMode="External"/><Relationship Id="rId10" Type="http://schemas.openxmlformats.org/officeDocument/2006/relationships/hyperlink" Target="https://dc.etsu.edu/cgi/viewcontent.cgi?article=4915&amp;context=etd" TargetMode="External"/><Relationship Id="rId4" Type="http://schemas.openxmlformats.org/officeDocument/2006/relationships/hyperlink" Target="http://37steps.com/1617/non-euclidean-and-non-metric-dissimilarities/" TargetMode="External"/><Relationship Id="rId9" Type="http://schemas.openxmlformats.org/officeDocument/2006/relationships/hyperlink" Target="https://www.ncbi.nlm.nih.gov/pmc/articles/PMC665924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0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D9DDEF-2405-472D-A250-C7FF9A6D2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types and Distance Definitions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C9E1A8B-06A7-47F8-999F-17DA7863B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Francisco Mendoza</a:t>
            </a:r>
          </a:p>
          <a:p>
            <a:r>
              <a:rPr lang="en-US" dirty="0">
                <a:hlinkClick r:id="rId2"/>
              </a:rPr>
              <a:t>mentofran@gmail.com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09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512603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solidFill>
                  <a:srgbClr val="002060"/>
                </a:solidFill>
              </a:rPr>
              <a:t>Data Structures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Data matrix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Dissimilarity matrix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95013"/>
              </p:ext>
            </p:extLst>
          </p:nvPr>
        </p:nvGraphicFramePr>
        <p:xfrm>
          <a:off x="5943600" y="1295400"/>
          <a:ext cx="3124200" cy="20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" name="Equation" r:id="rId3" imgW="1778000" imgH="1244600" progId="Equation.3">
                  <p:embed/>
                </p:oleObj>
              </mc:Choice>
              <mc:Fallback>
                <p:oleObj name="Equation" r:id="rId3" imgW="1778000" imgH="1244600" progId="Equation.3">
                  <p:embed/>
                  <p:pic>
                    <p:nvPicPr>
                      <p:cNvPr id="10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295400"/>
                        <a:ext cx="3124200" cy="205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765621"/>
              </p:ext>
            </p:extLst>
          </p:nvPr>
        </p:nvGraphicFramePr>
        <p:xfrm>
          <a:off x="5943600" y="3886200"/>
          <a:ext cx="3429000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" name="Equation" r:id="rId5" imgW="1828800" imgH="1143000" progId="Equation.3">
                  <p:embed/>
                </p:oleObj>
              </mc:Choice>
              <mc:Fallback>
                <p:oleObj name="Equation" r:id="rId5" imgW="1828800" imgH="1143000" progId="Equation.3">
                  <p:embed/>
                  <p:pic>
                    <p:nvPicPr>
                      <p:cNvPr id="10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886200"/>
                        <a:ext cx="3429000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3542899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38125"/>
            <a:ext cx="8153400" cy="609600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002060"/>
                </a:solidFill>
              </a:rPr>
              <a:t>Similarity and Dissimilarity Between Objects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295400"/>
            <a:ext cx="8229600" cy="47244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000" u="sng" dirty="0"/>
              <a:t>Distances</a:t>
            </a:r>
            <a:r>
              <a:rPr lang="en-US" altLang="en-US" sz="2000" dirty="0"/>
              <a:t> are normally used to measure the </a:t>
            </a:r>
            <a:r>
              <a:rPr lang="en-US" altLang="en-US" sz="2000" u="sng" dirty="0"/>
              <a:t>dissimilarity</a:t>
            </a:r>
            <a:r>
              <a:rPr lang="en-US" altLang="en-US" sz="2000" dirty="0"/>
              <a:t> between two data objects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000" dirty="0"/>
              <a:t>Some popular ones include: </a:t>
            </a:r>
            <a:r>
              <a:rPr lang="en-US" altLang="en-US" sz="2000" i="1" dirty="0" err="1">
                <a:solidFill>
                  <a:srgbClr val="A40000"/>
                </a:solidFill>
              </a:rPr>
              <a:t>Minkowski</a:t>
            </a:r>
            <a:r>
              <a:rPr lang="en-US" altLang="en-US" sz="2000" i="1" dirty="0">
                <a:solidFill>
                  <a:srgbClr val="A40000"/>
                </a:solidFill>
              </a:rPr>
              <a:t> distance</a:t>
            </a:r>
            <a:endParaRPr lang="en-US" altLang="en-US" sz="2000" dirty="0"/>
          </a:p>
          <a:p>
            <a:pPr algn="just" eaLnBrk="1" hangingPunct="1">
              <a:lnSpc>
                <a:spcPct val="150000"/>
              </a:lnSpc>
            </a:pPr>
            <a:endParaRPr lang="en-US" altLang="en-US" sz="2000" dirty="0"/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sz="2000" dirty="0"/>
              <a:t>where  </a:t>
            </a:r>
            <a:r>
              <a:rPr lang="en-US" altLang="en-US" sz="2000" i="1" dirty="0" err="1"/>
              <a:t>i</a:t>
            </a:r>
            <a:r>
              <a:rPr lang="en-US" altLang="en-US" sz="2000" dirty="0"/>
              <a:t> = (</a:t>
            </a:r>
            <a:r>
              <a:rPr lang="en-US" altLang="en-US" sz="2000" i="1" dirty="0"/>
              <a:t>x</a:t>
            </a:r>
            <a:r>
              <a:rPr lang="en-US" altLang="en-US" sz="2000" baseline="-25000" dirty="0"/>
              <a:t>i1</a:t>
            </a:r>
            <a:r>
              <a:rPr lang="en-US" altLang="en-US" sz="2000" dirty="0"/>
              <a:t>, </a:t>
            </a:r>
            <a:r>
              <a:rPr lang="en-US" altLang="en-US" sz="2000" i="1" dirty="0"/>
              <a:t>x</a:t>
            </a:r>
            <a:r>
              <a:rPr lang="en-US" altLang="en-US" sz="2000" baseline="-25000" dirty="0"/>
              <a:t>i2</a:t>
            </a:r>
            <a:r>
              <a:rPr lang="en-US" altLang="en-US" sz="2000" dirty="0"/>
              <a:t>, …, </a:t>
            </a:r>
            <a:r>
              <a:rPr lang="en-US" altLang="en-US" sz="2000" i="1" dirty="0" err="1"/>
              <a:t>x</a:t>
            </a:r>
            <a:r>
              <a:rPr lang="en-US" altLang="en-US" sz="2000" baseline="-25000" dirty="0" err="1"/>
              <a:t>ip</a:t>
            </a:r>
            <a:r>
              <a:rPr lang="en-US" altLang="en-US" sz="2000" dirty="0"/>
              <a:t>) and</a:t>
            </a:r>
            <a:r>
              <a:rPr lang="en-US" altLang="en-US" sz="2000" i="1" dirty="0"/>
              <a:t> j</a:t>
            </a:r>
            <a:r>
              <a:rPr lang="en-US" altLang="en-US" sz="2000" dirty="0"/>
              <a:t> = (</a:t>
            </a:r>
            <a:r>
              <a:rPr lang="en-US" altLang="en-US" sz="2000" i="1" dirty="0"/>
              <a:t>x</a:t>
            </a:r>
            <a:r>
              <a:rPr lang="en-US" altLang="en-US" sz="2000" baseline="-25000" dirty="0"/>
              <a:t>j1</a:t>
            </a:r>
            <a:r>
              <a:rPr lang="en-US" altLang="en-US" sz="2000" dirty="0"/>
              <a:t>, </a:t>
            </a:r>
            <a:r>
              <a:rPr lang="en-US" altLang="en-US" sz="2000" i="1" dirty="0"/>
              <a:t>x</a:t>
            </a:r>
            <a:r>
              <a:rPr lang="en-US" altLang="en-US" sz="2000" baseline="-25000" dirty="0"/>
              <a:t>j2</a:t>
            </a:r>
            <a:r>
              <a:rPr lang="en-US" altLang="en-US" sz="2000" dirty="0"/>
              <a:t>, …, </a:t>
            </a:r>
            <a:r>
              <a:rPr lang="en-US" altLang="en-US" sz="2000" i="1" dirty="0" err="1"/>
              <a:t>x</a:t>
            </a:r>
            <a:r>
              <a:rPr lang="en-US" altLang="en-US" sz="2000" baseline="-25000" dirty="0" err="1"/>
              <a:t>jp</a:t>
            </a:r>
            <a:r>
              <a:rPr lang="en-US" altLang="en-US" sz="2000" dirty="0"/>
              <a:t>) are two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sz="2000" i="1" dirty="0"/>
              <a:t>p</a:t>
            </a:r>
            <a:r>
              <a:rPr lang="en-US" altLang="en-US" sz="2000" dirty="0"/>
              <a:t>-dimensional data objects, and </a:t>
            </a:r>
            <a:r>
              <a:rPr lang="en-US" altLang="en-US" sz="2000" i="1" dirty="0"/>
              <a:t>q</a:t>
            </a:r>
            <a:r>
              <a:rPr lang="en-US" altLang="en-US" sz="2000" dirty="0"/>
              <a:t> is a positive integer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000" dirty="0"/>
              <a:t>If </a:t>
            </a:r>
            <a:r>
              <a:rPr lang="en-US" altLang="en-US" sz="2000" i="1" dirty="0"/>
              <a:t>q</a:t>
            </a:r>
            <a:r>
              <a:rPr lang="en-US" altLang="en-US" sz="2000" dirty="0"/>
              <a:t> = </a:t>
            </a:r>
            <a:r>
              <a:rPr lang="en-US" altLang="en-US" sz="2000" i="1" dirty="0"/>
              <a:t>1</a:t>
            </a:r>
            <a:r>
              <a:rPr lang="en-US" altLang="en-US" sz="2000" dirty="0"/>
              <a:t>, </a:t>
            </a:r>
            <a:r>
              <a:rPr lang="en-US" altLang="en-US" sz="2000" i="1" dirty="0"/>
              <a:t>d</a:t>
            </a:r>
            <a:r>
              <a:rPr lang="en-US" altLang="en-US" sz="2000" dirty="0"/>
              <a:t> is </a:t>
            </a:r>
            <a:r>
              <a:rPr lang="en-US" altLang="en-US" sz="2000" dirty="0">
                <a:solidFill>
                  <a:srgbClr val="A40000"/>
                </a:solidFill>
              </a:rPr>
              <a:t>Manhattan distance</a:t>
            </a:r>
            <a:endParaRPr lang="en-US" altLang="en-US" sz="2000" i="1" dirty="0">
              <a:solidFill>
                <a:srgbClr val="A40000"/>
              </a:solidFill>
            </a:endParaRPr>
          </a:p>
          <a:p>
            <a:pPr algn="just" eaLnBrk="1" hangingPunct="1">
              <a:lnSpc>
                <a:spcPct val="150000"/>
              </a:lnSpc>
            </a:pPr>
            <a:endParaRPr lang="en-US" altLang="en-US" sz="2000" i="1" dirty="0"/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altLang="en-US" sz="2000" dirty="0"/>
          </a:p>
        </p:txBody>
      </p:sp>
      <p:graphicFrame>
        <p:nvGraphicFramePr>
          <p:cNvPr id="13316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691509"/>
              </p:ext>
            </p:extLst>
          </p:nvPr>
        </p:nvGraphicFramePr>
        <p:xfrm>
          <a:off x="3962400" y="2819400"/>
          <a:ext cx="5334000" cy="634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Equation" r:id="rId4" imgW="5016240" imgH="596880" progId="Equation.3">
                  <p:embed/>
                </p:oleObj>
              </mc:Choice>
              <mc:Fallback>
                <p:oleObj name="Equation" r:id="rId4" imgW="5016240" imgH="596880" progId="Equation.3">
                  <p:embed/>
                  <p:pic>
                    <p:nvPicPr>
                      <p:cNvPr id="13316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819400"/>
                        <a:ext cx="5334000" cy="6346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580958"/>
              </p:ext>
            </p:extLst>
          </p:nvPr>
        </p:nvGraphicFramePr>
        <p:xfrm>
          <a:off x="3962401" y="5105400"/>
          <a:ext cx="4038600" cy="487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Equation" r:id="rId6" imgW="4292600" imgH="431800" progId="Equation.3">
                  <p:embed/>
                </p:oleObj>
              </mc:Choice>
              <mc:Fallback>
                <p:oleObj name="Equation" r:id="rId6" imgW="4292600" imgH="431800" progId="Equation.3">
                  <p:embed/>
                  <p:pic>
                    <p:nvPicPr>
                      <p:cNvPr id="13317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5105400"/>
                        <a:ext cx="4038600" cy="487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8641689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984375" y="1219200"/>
            <a:ext cx="8223250" cy="48768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200000"/>
              </a:lnSpc>
            </a:pPr>
            <a:r>
              <a:rPr lang="en-US" altLang="en-US" sz="2400" u="sng" dirty="0"/>
              <a:t>Interval-scaled variables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2400" u="sng" dirty="0"/>
              <a:t>Binary variables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2400" u="sng" dirty="0"/>
              <a:t>Nominal, ordinal, and ratio variables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2400" u="sng" dirty="0"/>
              <a:t>Variables of mixed types</a:t>
            </a:r>
            <a:endParaRPr lang="en-US" alt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B6C1E7-8CE1-4203-9880-FBEAF1625920}"/>
              </a:ext>
            </a:extLst>
          </p:cNvPr>
          <p:cNvSpPr/>
          <p:nvPr/>
        </p:nvSpPr>
        <p:spPr>
          <a:xfrm>
            <a:off x="6378207" y="6096000"/>
            <a:ext cx="4975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https://en.wikipedia.org/wiki/Statistical_data_type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B15CCF-A65B-4541-8C40-AA51A4A9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291815990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0064" y="319088"/>
            <a:ext cx="7297737" cy="442912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en-US">
                <a:solidFill>
                  <a:srgbClr val="002060"/>
                </a:solidFill>
              </a:rPr>
              <a:t>Interval-valued variables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219200"/>
            <a:ext cx="8305800" cy="48768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algn="just" eaLnBrk="1" hangingPunct="1">
              <a:lnSpc>
                <a:spcPct val="140000"/>
              </a:lnSpc>
            </a:pPr>
            <a:r>
              <a:rPr lang="en-US" altLang="en-US" sz="2000" dirty="0"/>
              <a:t>Standardize data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en-US" sz="2000" dirty="0"/>
              <a:t>Calculate the mean absolute deviation:</a:t>
            </a:r>
          </a:p>
          <a:p>
            <a:pPr algn="just" eaLnBrk="1" hangingPunct="1">
              <a:lnSpc>
                <a:spcPct val="140000"/>
              </a:lnSpc>
            </a:pPr>
            <a:endParaRPr lang="en-US" altLang="en-US" sz="2000" dirty="0"/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 sz="2000" dirty="0"/>
              <a:t>      where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en-US" sz="2000" dirty="0"/>
              <a:t>Calculate the standardized measurement (</a:t>
            </a:r>
            <a:r>
              <a:rPr lang="en-US" altLang="en-US" sz="2000" i="1" dirty="0"/>
              <a:t>z-score</a:t>
            </a:r>
            <a:r>
              <a:rPr lang="en-US" altLang="en-US" sz="2000" dirty="0"/>
              <a:t>)</a:t>
            </a:r>
          </a:p>
          <a:p>
            <a:pPr algn="just" eaLnBrk="1" hangingPunct="1">
              <a:lnSpc>
                <a:spcPct val="140000"/>
              </a:lnSpc>
            </a:pPr>
            <a:endParaRPr lang="en-US" altLang="en-US" sz="2000" dirty="0"/>
          </a:p>
          <a:p>
            <a:pPr algn="just" eaLnBrk="1" hangingPunct="1">
              <a:lnSpc>
                <a:spcPct val="140000"/>
              </a:lnSpc>
            </a:pPr>
            <a:r>
              <a:rPr lang="en-US" altLang="en-US" sz="2000" dirty="0"/>
              <a:t>Using mean absolute deviation is more robust than using standard deviation 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788125"/>
              </p:ext>
            </p:extLst>
          </p:nvPr>
        </p:nvGraphicFramePr>
        <p:xfrm>
          <a:off x="3720419" y="2811236"/>
          <a:ext cx="2451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" name="Equation" r:id="rId3" imgW="2451100" imgH="431800" progId="Equation.3">
                  <p:embed/>
                </p:oleObj>
              </mc:Choice>
              <mc:Fallback>
                <p:oleObj name="Equation" r:id="rId3" imgW="2451100" imgH="431800" progId="Equation.3">
                  <p:embed/>
                  <p:pic>
                    <p:nvPicPr>
                      <p:cNvPr id="1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0419" y="2811236"/>
                        <a:ext cx="2451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90551"/>
              </p:ext>
            </p:extLst>
          </p:nvPr>
        </p:nvGraphicFramePr>
        <p:xfrm>
          <a:off x="3505200" y="2286001"/>
          <a:ext cx="4343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" name="Equation" r:id="rId5" imgW="4343400" imgH="406400" progId="Equation.3">
                  <p:embed/>
                </p:oleObj>
              </mc:Choice>
              <mc:Fallback>
                <p:oleObj name="Equation" r:id="rId5" imgW="4343400" imgH="406400" progId="Equation.3">
                  <p:embed/>
                  <p:pic>
                    <p:nvPicPr>
                      <p:cNvPr id="122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86001"/>
                        <a:ext cx="43434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650439"/>
              </p:ext>
            </p:extLst>
          </p:nvPr>
        </p:nvGraphicFramePr>
        <p:xfrm>
          <a:off x="4714081" y="3792084"/>
          <a:ext cx="1409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" name="Equation" r:id="rId7" imgW="1409088" imgH="660113" progId="Equation.3">
                  <p:embed/>
                </p:oleObj>
              </mc:Choice>
              <mc:Fallback>
                <p:oleObj name="Equation" r:id="rId7" imgW="1409088" imgH="660113" progId="Equation.3">
                  <p:embed/>
                  <p:pic>
                    <p:nvPicPr>
                      <p:cNvPr id="122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081" y="3792084"/>
                        <a:ext cx="1409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5149728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78630A-37BB-481C-A2E8-6A62E278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Binary</a:t>
            </a:r>
            <a:r>
              <a:rPr lang="es-419" dirty="0"/>
              <a:t> variables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266D096-10D6-465C-933F-AF778DEAD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907728"/>
              </p:ext>
            </p:extLst>
          </p:nvPr>
        </p:nvGraphicFramePr>
        <p:xfrm>
          <a:off x="1456265" y="2819399"/>
          <a:ext cx="960120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1941498268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181714213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653524012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169437956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1978175155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3561101184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292647315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1314111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419" dirty="0" err="1"/>
                        <a:t>Sample</a:t>
                      </a:r>
                      <a:r>
                        <a:rPr lang="es-419" dirty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err="1"/>
                        <a:t>Clay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minerals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err="1"/>
                        <a:t>Quartz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err="1"/>
                        <a:t>Feldspar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Carbonate </a:t>
                      </a:r>
                      <a:r>
                        <a:rPr lang="es-419" dirty="0" err="1"/>
                        <a:t>minerals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err="1"/>
                        <a:t>Calcite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err="1"/>
                        <a:t>Dolomite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Organic matter, hematite,  &amp; 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79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0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913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0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187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860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78A1-17B6-41B4-A0F5-38E441D2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data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4051ECF-AFCF-4960-A78D-F3C52577A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275629"/>
              </p:ext>
            </p:extLst>
          </p:nvPr>
        </p:nvGraphicFramePr>
        <p:xfrm>
          <a:off x="2184402" y="1807957"/>
          <a:ext cx="2912532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0844">
                  <a:extLst>
                    <a:ext uri="{9D8B030D-6E8A-4147-A177-3AD203B41FA5}">
                      <a16:colId xmlns:a16="http://schemas.microsoft.com/office/drawing/2014/main" val="980207668"/>
                    </a:ext>
                  </a:extLst>
                </a:gridCol>
                <a:gridCol w="970844">
                  <a:extLst>
                    <a:ext uri="{9D8B030D-6E8A-4147-A177-3AD203B41FA5}">
                      <a16:colId xmlns:a16="http://schemas.microsoft.com/office/drawing/2014/main" val="2606393085"/>
                    </a:ext>
                  </a:extLst>
                </a:gridCol>
                <a:gridCol w="970844">
                  <a:extLst>
                    <a:ext uri="{9D8B030D-6E8A-4147-A177-3AD203B41FA5}">
                      <a16:colId xmlns:a16="http://schemas.microsoft.com/office/drawing/2014/main" val="1678913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34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37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37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51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4568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B17E6B-487F-43A2-B4DA-1C1DD9EEFD35}"/>
                  </a:ext>
                </a:extLst>
              </p:cNvPr>
              <p:cNvSpPr txBox="1"/>
              <p:nvPr/>
            </p:nvSpPr>
            <p:spPr>
              <a:xfrm>
                <a:off x="10166139" y="1651729"/>
                <a:ext cx="1661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B17E6B-487F-43A2-B4DA-1C1DD9EEF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139" y="1651729"/>
                <a:ext cx="1661160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9448DB-8B40-4E27-967D-B44321B7A818}"/>
                  </a:ext>
                </a:extLst>
              </p:cNvPr>
              <p:cNvSpPr txBox="1"/>
              <p:nvPr/>
            </p:nvSpPr>
            <p:spPr>
              <a:xfrm>
                <a:off x="6009638" y="109515"/>
                <a:ext cx="2253830" cy="787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9448DB-8B40-4E27-967D-B44321B7A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638" y="109515"/>
                <a:ext cx="2253830" cy="787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1D1A05A-C3D4-4D29-8B0B-E7ABF2087915}"/>
                  </a:ext>
                </a:extLst>
              </p:cNvPr>
              <p:cNvSpPr/>
              <p:nvPr/>
            </p:nvSpPr>
            <p:spPr>
              <a:xfrm>
                <a:off x="8517470" y="42220"/>
                <a:ext cx="336804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Number of columns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Number of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</a:t>
                </a:r>
                <a:r>
                  <a:rPr lang="en-US" sz="2400" dirty="0">
                    <a:solidFill>
                      <a:srgbClr val="FF0000"/>
                    </a:solidFill>
                  </a:rPr>
                  <a:t>atches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1D1A05A-C3D4-4D29-8B0B-E7ABF2087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470" y="42220"/>
                <a:ext cx="3368040" cy="830997"/>
              </a:xfrm>
              <a:prstGeom prst="rect">
                <a:avLst/>
              </a:prstGeom>
              <a:blipFill>
                <a:blip r:embed="rId5"/>
                <a:stretch>
                  <a:fillRect l="-542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415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78A1-17B6-41B4-A0F5-38E441D2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data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4051ECF-AFCF-4960-A78D-F3C52577A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216517"/>
              </p:ext>
            </p:extLst>
          </p:nvPr>
        </p:nvGraphicFramePr>
        <p:xfrm>
          <a:off x="2184402" y="1807957"/>
          <a:ext cx="2912532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0844">
                  <a:extLst>
                    <a:ext uri="{9D8B030D-6E8A-4147-A177-3AD203B41FA5}">
                      <a16:colId xmlns:a16="http://schemas.microsoft.com/office/drawing/2014/main" val="980207668"/>
                    </a:ext>
                  </a:extLst>
                </a:gridCol>
                <a:gridCol w="970844">
                  <a:extLst>
                    <a:ext uri="{9D8B030D-6E8A-4147-A177-3AD203B41FA5}">
                      <a16:colId xmlns:a16="http://schemas.microsoft.com/office/drawing/2014/main" val="2606393085"/>
                    </a:ext>
                  </a:extLst>
                </a:gridCol>
                <a:gridCol w="970844">
                  <a:extLst>
                    <a:ext uri="{9D8B030D-6E8A-4147-A177-3AD203B41FA5}">
                      <a16:colId xmlns:a16="http://schemas.microsoft.com/office/drawing/2014/main" val="1678913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34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  <a:endParaRPr lang="en-US" sz="24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37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Y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37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451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Y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4568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902198-4CFD-409B-A4FB-9E684EF6E381}"/>
                  </a:ext>
                </a:extLst>
              </p:cNvPr>
              <p:cNvSpPr txBox="1"/>
              <p:nvPr/>
            </p:nvSpPr>
            <p:spPr>
              <a:xfrm>
                <a:off x="48260" y="4377168"/>
                <a:ext cx="19050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istance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902198-4CFD-409B-A4FB-9E684EF6E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" y="4377168"/>
                <a:ext cx="1905001" cy="461665"/>
              </a:xfrm>
              <a:prstGeom prst="rect">
                <a:avLst/>
              </a:prstGeom>
              <a:blipFill>
                <a:blip r:embed="rId3"/>
                <a:stretch>
                  <a:fillRect l="-96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344C47BC-873A-41BB-87FE-7DBF8CFD82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6744261"/>
                  </p:ext>
                </p:extLst>
              </p:nvPr>
            </p:nvGraphicFramePr>
            <p:xfrm>
              <a:off x="2184402" y="4377168"/>
              <a:ext cx="2912532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0844">
                      <a:extLst>
                        <a:ext uri="{9D8B030D-6E8A-4147-A177-3AD203B41FA5}">
                          <a16:colId xmlns:a16="http://schemas.microsoft.com/office/drawing/2014/main" val="980207668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2606393085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16789135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2345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373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1376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4518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4568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344C47BC-873A-41BB-87FE-7DBF8CFD82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6744261"/>
                  </p:ext>
                </p:extLst>
              </p:nvPr>
            </p:nvGraphicFramePr>
            <p:xfrm>
              <a:off x="2184402" y="4377168"/>
              <a:ext cx="2912532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0844">
                      <a:extLst>
                        <a:ext uri="{9D8B030D-6E8A-4147-A177-3AD203B41FA5}">
                          <a16:colId xmlns:a16="http://schemas.microsoft.com/office/drawing/2014/main" val="980207668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2606393085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167891358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234543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37375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258" t="-207895" r="-103145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207895" r="-2500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137688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258" t="-312000" r="-103145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312000" r="-2500" b="-1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74518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258" t="-412000" r="-103145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412000" r="-2500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64568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B17E6B-487F-43A2-B4DA-1C1DD9EEFD35}"/>
                  </a:ext>
                </a:extLst>
              </p:cNvPr>
              <p:cNvSpPr txBox="1"/>
              <p:nvPr/>
            </p:nvSpPr>
            <p:spPr>
              <a:xfrm>
                <a:off x="10166139" y="1651729"/>
                <a:ext cx="1661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B17E6B-487F-43A2-B4DA-1C1DD9EEF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139" y="1651729"/>
                <a:ext cx="1661160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8F151F-7281-40D9-B63F-2BF58903C149}"/>
                  </a:ext>
                </a:extLst>
              </p:cNvPr>
              <p:cNvSpPr txBox="1"/>
              <p:nvPr/>
            </p:nvSpPr>
            <p:spPr>
              <a:xfrm>
                <a:off x="1137501" y="5239906"/>
                <a:ext cx="1171361" cy="461665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8F151F-7281-40D9-B63F-2BF58903C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501" y="5239906"/>
                <a:ext cx="117136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9867E4-CD26-4F98-A62E-27ACC66298EF}"/>
                  </a:ext>
                </a:extLst>
              </p:cNvPr>
              <p:cNvSpPr txBox="1"/>
              <p:nvPr/>
            </p:nvSpPr>
            <p:spPr>
              <a:xfrm>
                <a:off x="1137501" y="5786390"/>
                <a:ext cx="1171361" cy="461665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9867E4-CD26-4F98-A62E-27ACC6629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501" y="5786390"/>
                <a:ext cx="117136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9448DB-8B40-4E27-967D-B44321B7A818}"/>
                  </a:ext>
                </a:extLst>
              </p:cNvPr>
              <p:cNvSpPr txBox="1"/>
              <p:nvPr/>
            </p:nvSpPr>
            <p:spPr>
              <a:xfrm>
                <a:off x="6009638" y="109515"/>
                <a:ext cx="2253830" cy="787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9448DB-8B40-4E27-967D-B44321B7A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638" y="109515"/>
                <a:ext cx="2253830" cy="7870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1D1A05A-C3D4-4D29-8B0B-E7ABF2087915}"/>
                  </a:ext>
                </a:extLst>
              </p:cNvPr>
              <p:cNvSpPr/>
              <p:nvPr/>
            </p:nvSpPr>
            <p:spPr>
              <a:xfrm>
                <a:off x="8517470" y="42220"/>
                <a:ext cx="336804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Number of columns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Number of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m</a:t>
                </a:r>
                <a:r>
                  <a:rPr lang="en-US" sz="2400" dirty="0">
                    <a:solidFill>
                      <a:srgbClr val="00B050"/>
                    </a:solidFill>
                  </a:rPr>
                  <a:t>atches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1D1A05A-C3D4-4D29-8B0B-E7ABF2087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470" y="42220"/>
                <a:ext cx="3368040" cy="830997"/>
              </a:xfrm>
              <a:prstGeom prst="rect">
                <a:avLst/>
              </a:prstGeom>
              <a:blipFill>
                <a:blip r:embed="rId9"/>
                <a:stretch>
                  <a:fillRect l="-542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5AA354-92EB-474B-B499-A438B9E6EEDA}"/>
                  </a:ext>
                </a:extLst>
              </p:cNvPr>
              <p:cNvSpPr txBox="1"/>
              <p:nvPr/>
            </p:nvSpPr>
            <p:spPr>
              <a:xfrm>
                <a:off x="1137502" y="6317635"/>
                <a:ext cx="1171361" cy="461665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5AA354-92EB-474B-B499-A438B9E6E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502" y="6317635"/>
                <a:ext cx="117136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293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78A1-17B6-41B4-A0F5-38E441D2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data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4051ECF-AFCF-4960-A78D-F3C52577A71B}"/>
              </a:ext>
            </a:extLst>
          </p:cNvPr>
          <p:cNvGraphicFramePr>
            <a:graphicFrameLocks noGrp="1"/>
          </p:cNvGraphicFramePr>
          <p:nvPr/>
        </p:nvGraphicFramePr>
        <p:xfrm>
          <a:off x="2184402" y="1807957"/>
          <a:ext cx="2912532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0844">
                  <a:extLst>
                    <a:ext uri="{9D8B030D-6E8A-4147-A177-3AD203B41FA5}">
                      <a16:colId xmlns:a16="http://schemas.microsoft.com/office/drawing/2014/main" val="980207668"/>
                    </a:ext>
                  </a:extLst>
                </a:gridCol>
                <a:gridCol w="970844">
                  <a:extLst>
                    <a:ext uri="{9D8B030D-6E8A-4147-A177-3AD203B41FA5}">
                      <a16:colId xmlns:a16="http://schemas.microsoft.com/office/drawing/2014/main" val="2606393085"/>
                    </a:ext>
                  </a:extLst>
                </a:gridCol>
                <a:gridCol w="970844">
                  <a:extLst>
                    <a:ext uri="{9D8B030D-6E8A-4147-A177-3AD203B41FA5}">
                      <a16:colId xmlns:a16="http://schemas.microsoft.com/office/drawing/2014/main" val="1678913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34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  <a:endParaRPr lang="en-US" sz="24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37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Y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37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451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Y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4568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902198-4CFD-409B-A4FB-9E684EF6E381}"/>
                  </a:ext>
                </a:extLst>
              </p:cNvPr>
              <p:cNvSpPr txBox="1"/>
              <p:nvPr/>
            </p:nvSpPr>
            <p:spPr>
              <a:xfrm>
                <a:off x="48260" y="4377168"/>
                <a:ext cx="19050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istance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902198-4CFD-409B-A4FB-9E684EF6E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" y="4377168"/>
                <a:ext cx="1905001" cy="461665"/>
              </a:xfrm>
              <a:prstGeom prst="rect">
                <a:avLst/>
              </a:prstGeom>
              <a:blipFill>
                <a:blip r:embed="rId3"/>
                <a:stretch>
                  <a:fillRect l="-96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A40C47-524F-4AAF-973F-D108E56517E0}"/>
                  </a:ext>
                </a:extLst>
              </p:cNvPr>
              <p:cNvSpPr txBox="1"/>
              <p:nvPr/>
            </p:nvSpPr>
            <p:spPr>
              <a:xfrm>
                <a:off x="6043931" y="1458708"/>
                <a:ext cx="2912532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A40C47-524F-4AAF-973F-D108E5651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931" y="1458708"/>
                <a:ext cx="2912532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2BE71B-5188-40FC-AFD0-5558FE444E4D}"/>
                  </a:ext>
                </a:extLst>
              </p:cNvPr>
              <p:cNvSpPr txBox="1"/>
              <p:nvPr/>
            </p:nvSpPr>
            <p:spPr>
              <a:xfrm>
                <a:off x="6043931" y="2489507"/>
                <a:ext cx="1661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2BE71B-5188-40FC-AFD0-5558FE444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931" y="2489507"/>
                <a:ext cx="166116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B17E6B-487F-43A2-B4DA-1C1DD9EEFD35}"/>
                  </a:ext>
                </a:extLst>
              </p:cNvPr>
              <p:cNvSpPr txBox="1"/>
              <p:nvPr/>
            </p:nvSpPr>
            <p:spPr>
              <a:xfrm>
                <a:off x="10166139" y="1651729"/>
                <a:ext cx="1661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B17E6B-487F-43A2-B4DA-1C1DD9EEF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139" y="1651729"/>
                <a:ext cx="1661160" cy="461665"/>
              </a:xfrm>
              <a:prstGeom prst="rect">
                <a:avLst/>
              </a:prstGeom>
              <a:blipFill>
                <a:blip r:embed="rId11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BA6585-AA41-45EC-83DA-90046A2A40C1}"/>
                  </a:ext>
                </a:extLst>
              </p:cNvPr>
              <p:cNvSpPr txBox="1"/>
              <p:nvPr/>
            </p:nvSpPr>
            <p:spPr>
              <a:xfrm>
                <a:off x="6043931" y="3198167"/>
                <a:ext cx="1661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1,4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1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BA6585-AA41-45EC-83DA-90046A2A4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931" y="3198167"/>
                <a:ext cx="1661160" cy="461665"/>
              </a:xfrm>
              <a:prstGeom prst="rect">
                <a:avLst/>
              </a:prstGeom>
              <a:blipFill>
                <a:blip r:embed="rId14"/>
                <a:stretch>
                  <a:fillRect l="-1099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9448DB-8B40-4E27-967D-B44321B7A818}"/>
                  </a:ext>
                </a:extLst>
              </p:cNvPr>
              <p:cNvSpPr txBox="1"/>
              <p:nvPr/>
            </p:nvSpPr>
            <p:spPr>
              <a:xfrm>
                <a:off x="6009638" y="109515"/>
                <a:ext cx="2253830" cy="787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9448DB-8B40-4E27-967D-B44321B7A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638" y="109515"/>
                <a:ext cx="2253830" cy="7870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1D1A05A-C3D4-4D29-8B0B-E7ABF2087915}"/>
                  </a:ext>
                </a:extLst>
              </p:cNvPr>
              <p:cNvSpPr/>
              <p:nvPr/>
            </p:nvSpPr>
            <p:spPr>
              <a:xfrm>
                <a:off x="8517470" y="42220"/>
                <a:ext cx="336804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Number of columns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Number of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m</a:t>
                </a:r>
                <a:r>
                  <a:rPr lang="en-US" sz="2400" dirty="0">
                    <a:solidFill>
                      <a:srgbClr val="00B050"/>
                    </a:solidFill>
                  </a:rPr>
                  <a:t>atches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1D1A05A-C3D4-4D29-8B0B-E7ABF2087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470" y="42220"/>
                <a:ext cx="3368040" cy="830997"/>
              </a:xfrm>
              <a:prstGeom prst="rect">
                <a:avLst/>
              </a:prstGeom>
              <a:blipFill>
                <a:blip r:embed="rId14"/>
                <a:stretch>
                  <a:fillRect l="-542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5">
                <a:extLst>
                  <a:ext uri="{FF2B5EF4-FFF2-40B4-BE49-F238E27FC236}">
                    <a16:creationId xmlns:a16="http://schemas.microsoft.com/office/drawing/2014/main" id="{75E0DADB-BC70-4A7B-B9B9-CAC704EA3D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8431603"/>
                  </p:ext>
                </p:extLst>
              </p:nvPr>
            </p:nvGraphicFramePr>
            <p:xfrm>
              <a:off x="2184402" y="4377168"/>
              <a:ext cx="2912532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0844">
                      <a:extLst>
                        <a:ext uri="{9D8B030D-6E8A-4147-A177-3AD203B41FA5}">
                          <a16:colId xmlns:a16="http://schemas.microsoft.com/office/drawing/2014/main" val="980207668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2606393085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16789135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2345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373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1376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4518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4568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5">
                <a:extLst>
                  <a:ext uri="{FF2B5EF4-FFF2-40B4-BE49-F238E27FC236}">
                    <a16:creationId xmlns:a16="http://schemas.microsoft.com/office/drawing/2014/main" id="{75E0DADB-BC70-4A7B-B9B9-CAC704EA3D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8431603"/>
                  </p:ext>
                </p:extLst>
              </p:nvPr>
            </p:nvGraphicFramePr>
            <p:xfrm>
              <a:off x="2184402" y="4377168"/>
              <a:ext cx="2912532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0844">
                      <a:extLst>
                        <a:ext uri="{9D8B030D-6E8A-4147-A177-3AD203B41FA5}">
                          <a16:colId xmlns:a16="http://schemas.microsoft.com/office/drawing/2014/main" val="980207668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2606393085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167891358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234543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37375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01258" t="-207895" r="-103145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200000" t="-207895" r="-2500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137688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01258" t="-312000" r="-103145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200000" t="-312000" r="-2500" b="-1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74518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101258" t="-412000" r="-103145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6"/>
                          <a:stretch>
                            <a:fillRect l="-200000" t="-412000" r="-2500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64568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E9D5AB-46B3-4CC9-80C4-26182AAB685A}"/>
                  </a:ext>
                </a:extLst>
              </p:cNvPr>
              <p:cNvSpPr txBox="1"/>
              <p:nvPr/>
            </p:nvSpPr>
            <p:spPr>
              <a:xfrm>
                <a:off x="1137501" y="5239906"/>
                <a:ext cx="1171361" cy="461665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E9D5AB-46B3-4CC9-80C4-26182AAB6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501" y="5239906"/>
                <a:ext cx="1171361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FCA783-26D6-4020-BA57-5BD96B1FC5AD}"/>
                  </a:ext>
                </a:extLst>
              </p:cNvPr>
              <p:cNvSpPr txBox="1"/>
              <p:nvPr/>
            </p:nvSpPr>
            <p:spPr>
              <a:xfrm>
                <a:off x="1137501" y="5786390"/>
                <a:ext cx="1171361" cy="461665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FCA783-26D6-4020-BA57-5BD96B1FC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501" y="5786390"/>
                <a:ext cx="1171361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3BC07B-AF1F-4123-8CA2-453BAA55E55F}"/>
                  </a:ext>
                </a:extLst>
              </p:cNvPr>
              <p:cNvSpPr txBox="1"/>
              <p:nvPr/>
            </p:nvSpPr>
            <p:spPr>
              <a:xfrm>
                <a:off x="1137502" y="6317635"/>
                <a:ext cx="1171361" cy="461665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3BC07B-AF1F-4123-8CA2-453BAA55E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502" y="6317635"/>
                <a:ext cx="1171361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374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78A1-17B6-41B4-A0F5-38E441D2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data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4051ECF-AFCF-4960-A78D-F3C52577A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250648"/>
              </p:ext>
            </p:extLst>
          </p:nvPr>
        </p:nvGraphicFramePr>
        <p:xfrm>
          <a:off x="2184402" y="1807957"/>
          <a:ext cx="2912532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0844">
                  <a:extLst>
                    <a:ext uri="{9D8B030D-6E8A-4147-A177-3AD203B41FA5}">
                      <a16:colId xmlns:a16="http://schemas.microsoft.com/office/drawing/2014/main" val="980207668"/>
                    </a:ext>
                  </a:extLst>
                </a:gridCol>
                <a:gridCol w="970844">
                  <a:extLst>
                    <a:ext uri="{9D8B030D-6E8A-4147-A177-3AD203B41FA5}">
                      <a16:colId xmlns:a16="http://schemas.microsoft.com/office/drawing/2014/main" val="2606393085"/>
                    </a:ext>
                  </a:extLst>
                </a:gridCol>
                <a:gridCol w="970844">
                  <a:extLst>
                    <a:ext uri="{9D8B030D-6E8A-4147-A177-3AD203B41FA5}">
                      <a16:colId xmlns:a16="http://schemas.microsoft.com/office/drawing/2014/main" val="1678913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34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37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37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51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4568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902198-4CFD-409B-A4FB-9E684EF6E381}"/>
                  </a:ext>
                </a:extLst>
              </p:cNvPr>
              <p:cNvSpPr txBox="1"/>
              <p:nvPr/>
            </p:nvSpPr>
            <p:spPr>
              <a:xfrm>
                <a:off x="48260" y="4377168"/>
                <a:ext cx="19050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istance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902198-4CFD-409B-A4FB-9E684EF6E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" y="4377168"/>
                <a:ext cx="1905001" cy="461665"/>
              </a:xfrm>
              <a:prstGeom prst="rect">
                <a:avLst/>
              </a:prstGeom>
              <a:blipFill>
                <a:blip r:embed="rId3"/>
                <a:stretch>
                  <a:fillRect l="-96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5">
                <a:extLst>
                  <a:ext uri="{FF2B5EF4-FFF2-40B4-BE49-F238E27FC236}">
                    <a16:creationId xmlns:a16="http://schemas.microsoft.com/office/drawing/2014/main" id="{45D8051B-C30F-4733-86D8-54366C6595D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50936" y="4525327"/>
              <a:ext cx="2912532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0844">
                      <a:extLst>
                        <a:ext uri="{9D8B030D-6E8A-4147-A177-3AD203B41FA5}">
                          <a16:colId xmlns:a16="http://schemas.microsoft.com/office/drawing/2014/main" val="980207668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2606393085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16789135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2345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373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1376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4518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4568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5">
                <a:extLst>
                  <a:ext uri="{FF2B5EF4-FFF2-40B4-BE49-F238E27FC236}">
                    <a16:creationId xmlns:a16="http://schemas.microsoft.com/office/drawing/2014/main" id="{45D8051B-C30F-4733-86D8-54366C6595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5663046"/>
                  </p:ext>
                </p:extLst>
              </p:nvPr>
            </p:nvGraphicFramePr>
            <p:xfrm>
              <a:off x="5350936" y="4525327"/>
              <a:ext cx="2912532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0844">
                      <a:extLst>
                        <a:ext uri="{9D8B030D-6E8A-4147-A177-3AD203B41FA5}">
                          <a16:colId xmlns:a16="http://schemas.microsoft.com/office/drawing/2014/main" val="980207668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2606393085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167891358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234543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37375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137688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258" t="-312000" r="-103145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312000" r="-2500" b="-1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74518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258" t="-412000" r="-103145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412000" r="-2500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64568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5">
                <a:extLst>
                  <a:ext uri="{FF2B5EF4-FFF2-40B4-BE49-F238E27FC236}">
                    <a16:creationId xmlns:a16="http://schemas.microsoft.com/office/drawing/2014/main" id="{2932E9FB-0CFB-46A2-A4D0-6FDEDB7D5DD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517470" y="4525327"/>
              <a:ext cx="2912532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0844">
                      <a:extLst>
                        <a:ext uri="{9D8B030D-6E8A-4147-A177-3AD203B41FA5}">
                          <a16:colId xmlns:a16="http://schemas.microsoft.com/office/drawing/2014/main" val="980207668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2606393085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16789135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2345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373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1376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4518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4568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5">
                <a:extLst>
                  <a:ext uri="{FF2B5EF4-FFF2-40B4-BE49-F238E27FC236}">
                    <a16:creationId xmlns:a16="http://schemas.microsoft.com/office/drawing/2014/main" id="{2932E9FB-0CFB-46A2-A4D0-6FDEDB7D5D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126453"/>
                  </p:ext>
                </p:extLst>
              </p:nvPr>
            </p:nvGraphicFramePr>
            <p:xfrm>
              <a:off x="8517470" y="4525327"/>
              <a:ext cx="2912532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0844">
                      <a:extLst>
                        <a:ext uri="{9D8B030D-6E8A-4147-A177-3AD203B41FA5}">
                          <a16:colId xmlns:a16="http://schemas.microsoft.com/office/drawing/2014/main" val="980207668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2606393085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167891358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234543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37375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137688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4518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258" t="-412000" r="-103145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000" t="-412000" r="-2500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64568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A40C47-524F-4AAF-973F-D108E56517E0}"/>
                  </a:ext>
                </a:extLst>
              </p:cNvPr>
              <p:cNvSpPr txBox="1"/>
              <p:nvPr/>
            </p:nvSpPr>
            <p:spPr>
              <a:xfrm>
                <a:off x="6043931" y="1458708"/>
                <a:ext cx="2912532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2−1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A40C47-524F-4AAF-973F-D108E5651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931" y="1458708"/>
                <a:ext cx="2912532" cy="7838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2BE71B-5188-40FC-AFD0-5558FE444E4D}"/>
                  </a:ext>
                </a:extLst>
              </p:cNvPr>
              <p:cNvSpPr txBox="1"/>
              <p:nvPr/>
            </p:nvSpPr>
            <p:spPr>
              <a:xfrm>
                <a:off x="6043931" y="2489507"/>
                <a:ext cx="1661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2BE71B-5188-40FC-AFD0-5558FE444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931" y="2489507"/>
                <a:ext cx="166116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B17E6B-487F-43A2-B4DA-1C1DD9EEFD35}"/>
                  </a:ext>
                </a:extLst>
              </p:cNvPr>
              <p:cNvSpPr txBox="1"/>
              <p:nvPr/>
            </p:nvSpPr>
            <p:spPr>
              <a:xfrm>
                <a:off x="10166139" y="1651729"/>
                <a:ext cx="1661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B17E6B-487F-43A2-B4DA-1C1DD9EEF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139" y="1651729"/>
                <a:ext cx="1661160" cy="461665"/>
              </a:xfrm>
              <a:prstGeom prst="rect">
                <a:avLst/>
              </a:prstGeom>
              <a:blipFill>
                <a:blip r:embed="rId11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BA6585-AA41-45EC-83DA-90046A2A40C1}"/>
                  </a:ext>
                </a:extLst>
              </p:cNvPr>
              <p:cNvSpPr txBox="1"/>
              <p:nvPr/>
            </p:nvSpPr>
            <p:spPr>
              <a:xfrm>
                <a:off x="6043931" y="3198167"/>
                <a:ext cx="1661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1,4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1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BA6585-AA41-45EC-83DA-90046A2A4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931" y="3198167"/>
                <a:ext cx="1661160" cy="461665"/>
              </a:xfrm>
              <a:prstGeom prst="rect">
                <a:avLst/>
              </a:prstGeom>
              <a:blipFill>
                <a:blip r:embed="rId14"/>
                <a:stretch>
                  <a:fillRect l="-1099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2B311BC-DB63-4068-945B-EA700966AAC9}"/>
                  </a:ext>
                </a:extLst>
              </p:cNvPr>
              <p:cNvSpPr txBox="1"/>
              <p:nvPr/>
            </p:nvSpPr>
            <p:spPr>
              <a:xfrm>
                <a:off x="8001000" y="2489507"/>
                <a:ext cx="2529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1/2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2B311BC-DB63-4068-945B-EA700966A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2489507"/>
                <a:ext cx="2529840" cy="461665"/>
              </a:xfrm>
              <a:prstGeom prst="rect">
                <a:avLst/>
              </a:prstGeom>
              <a:blipFill>
                <a:blip r:embed="rId15"/>
                <a:stretch>
                  <a:fillRect l="-7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B8EF4C-2EFB-4C42-A599-7D28D92C8BBF}"/>
                  </a:ext>
                </a:extLst>
              </p:cNvPr>
              <p:cNvSpPr txBox="1"/>
              <p:nvPr/>
            </p:nvSpPr>
            <p:spPr>
              <a:xfrm>
                <a:off x="8001000" y="3229583"/>
                <a:ext cx="2781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1/2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B8EF4C-2EFB-4C42-A599-7D28D92C8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229583"/>
                <a:ext cx="2781300" cy="461665"/>
              </a:xfrm>
              <a:prstGeom prst="rect">
                <a:avLst/>
              </a:prstGeom>
              <a:blipFill>
                <a:blip r:embed="rId16"/>
                <a:stretch>
                  <a:fillRect l="-65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3CAB93-FB2B-4363-AD7B-70AA61204892}"/>
                  </a:ext>
                </a:extLst>
              </p:cNvPr>
              <p:cNvSpPr txBox="1"/>
              <p:nvPr/>
            </p:nvSpPr>
            <p:spPr>
              <a:xfrm>
                <a:off x="10015218" y="3223176"/>
                <a:ext cx="1661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3CAB93-FB2B-4363-AD7B-70AA61204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5218" y="3223176"/>
                <a:ext cx="1661160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9448DB-8B40-4E27-967D-B44321B7A818}"/>
                  </a:ext>
                </a:extLst>
              </p:cNvPr>
              <p:cNvSpPr txBox="1"/>
              <p:nvPr/>
            </p:nvSpPr>
            <p:spPr>
              <a:xfrm>
                <a:off x="6009638" y="109515"/>
                <a:ext cx="2253830" cy="787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9448DB-8B40-4E27-967D-B44321B7A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638" y="109515"/>
                <a:ext cx="2253830" cy="7870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1D1A05A-C3D4-4D29-8B0B-E7ABF2087915}"/>
                  </a:ext>
                </a:extLst>
              </p:cNvPr>
              <p:cNvSpPr/>
              <p:nvPr/>
            </p:nvSpPr>
            <p:spPr>
              <a:xfrm>
                <a:off x="8517470" y="42220"/>
                <a:ext cx="336804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Number of columns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Number of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m</a:t>
                </a:r>
                <a:r>
                  <a:rPr lang="en-US" sz="2400" dirty="0">
                    <a:solidFill>
                      <a:srgbClr val="00B050"/>
                    </a:solidFill>
                  </a:rPr>
                  <a:t>atches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1D1A05A-C3D4-4D29-8B0B-E7ABF2087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470" y="42220"/>
                <a:ext cx="3368040" cy="830997"/>
              </a:xfrm>
              <a:prstGeom prst="rect">
                <a:avLst/>
              </a:prstGeom>
              <a:blipFill>
                <a:blip r:embed="rId14"/>
                <a:stretch>
                  <a:fillRect l="-542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5">
                <a:extLst>
                  <a:ext uri="{FF2B5EF4-FFF2-40B4-BE49-F238E27FC236}">
                    <a16:creationId xmlns:a16="http://schemas.microsoft.com/office/drawing/2014/main" id="{053BAB76-D8C6-42A3-9E4B-5B856C19F6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8431603"/>
                  </p:ext>
                </p:extLst>
              </p:nvPr>
            </p:nvGraphicFramePr>
            <p:xfrm>
              <a:off x="2184402" y="4377168"/>
              <a:ext cx="2912532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0844">
                      <a:extLst>
                        <a:ext uri="{9D8B030D-6E8A-4147-A177-3AD203B41FA5}">
                          <a16:colId xmlns:a16="http://schemas.microsoft.com/office/drawing/2014/main" val="980207668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2606393085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16789135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2345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373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1376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4518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4568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5">
                <a:extLst>
                  <a:ext uri="{FF2B5EF4-FFF2-40B4-BE49-F238E27FC236}">
                    <a16:creationId xmlns:a16="http://schemas.microsoft.com/office/drawing/2014/main" id="{053BAB76-D8C6-42A3-9E4B-5B856C19F6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8431603"/>
                  </p:ext>
                </p:extLst>
              </p:nvPr>
            </p:nvGraphicFramePr>
            <p:xfrm>
              <a:off x="2184402" y="4377168"/>
              <a:ext cx="2912532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70844">
                      <a:extLst>
                        <a:ext uri="{9D8B030D-6E8A-4147-A177-3AD203B41FA5}">
                          <a16:colId xmlns:a16="http://schemas.microsoft.com/office/drawing/2014/main" val="980207668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2606393085"/>
                        </a:ext>
                      </a:extLst>
                    </a:gridCol>
                    <a:gridCol w="970844">
                      <a:extLst>
                        <a:ext uri="{9D8B030D-6E8A-4147-A177-3AD203B41FA5}">
                          <a16:colId xmlns:a16="http://schemas.microsoft.com/office/drawing/2014/main" val="167891358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234543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37375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01258" t="-207895" r="-103145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000" t="-207895" r="-2500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137688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01258" t="-312000" r="-103145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000" t="-312000" r="-2500" b="-1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74518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01258" t="-412000" r="-103145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000" t="-412000" r="-2500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64568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4637715-7BCC-461B-9F26-6F56E0EBF3B5}"/>
                  </a:ext>
                </a:extLst>
              </p:cNvPr>
              <p:cNvSpPr txBox="1"/>
              <p:nvPr/>
            </p:nvSpPr>
            <p:spPr>
              <a:xfrm>
                <a:off x="1137501" y="5239906"/>
                <a:ext cx="1171361" cy="461665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4637715-7BCC-461B-9F26-6F56E0EBF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501" y="5239906"/>
                <a:ext cx="11713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15E4AD3-C451-4F65-9576-6BD5EFD9523D}"/>
                  </a:ext>
                </a:extLst>
              </p:cNvPr>
              <p:cNvSpPr txBox="1"/>
              <p:nvPr/>
            </p:nvSpPr>
            <p:spPr>
              <a:xfrm>
                <a:off x="1137501" y="5786390"/>
                <a:ext cx="1171361" cy="461665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15E4AD3-C451-4F65-9576-6BD5EFD95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501" y="5786390"/>
                <a:ext cx="117136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43D6B5-30D8-4404-9006-9D402515F53E}"/>
                  </a:ext>
                </a:extLst>
              </p:cNvPr>
              <p:cNvSpPr txBox="1"/>
              <p:nvPr/>
            </p:nvSpPr>
            <p:spPr>
              <a:xfrm>
                <a:off x="1137502" y="6317635"/>
                <a:ext cx="1171361" cy="461665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43D6B5-30D8-4404-9006-9D402515F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502" y="6317635"/>
                <a:ext cx="1171361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661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78A1-17B6-41B4-A0F5-38E441D2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data (Dissimilarity Matrix)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4051ECF-AFCF-4960-A78D-F3C52577A71B}"/>
              </a:ext>
            </a:extLst>
          </p:cNvPr>
          <p:cNvGraphicFramePr>
            <a:graphicFrameLocks noGrp="1"/>
          </p:cNvGraphicFramePr>
          <p:nvPr/>
        </p:nvGraphicFramePr>
        <p:xfrm>
          <a:off x="2184402" y="1807957"/>
          <a:ext cx="2912532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0844">
                  <a:extLst>
                    <a:ext uri="{9D8B030D-6E8A-4147-A177-3AD203B41FA5}">
                      <a16:colId xmlns:a16="http://schemas.microsoft.com/office/drawing/2014/main" val="980207668"/>
                    </a:ext>
                  </a:extLst>
                </a:gridCol>
                <a:gridCol w="970844">
                  <a:extLst>
                    <a:ext uri="{9D8B030D-6E8A-4147-A177-3AD203B41FA5}">
                      <a16:colId xmlns:a16="http://schemas.microsoft.com/office/drawing/2014/main" val="2606393085"/>
                    </a:ext>
                  </a:extLst>
                </a:gridCol>
                <a:gridCol w="970844">
                  <a:extLst>
                    <a:ext uri="{9D8B030D-6E8A-4147-A177-3AD203B41FA5}">
                      <a16:colId xmlns:a16="http://schemas.microsoft.com/office/drawing/2014/main" val="1678913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34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37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37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51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4568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A40C47-524F-4AAF-973F-D108E56517E0}"/>
                  </a:ext>
                </a:extLst>
              </p:cNvPr>
              <p:cNvSpPr txBox="1"/>
              <p:nvPr/>
            </p:nvSpPr>
            <p:spPr>
              <a:xfrm>
                <a:off x="6043931" y="1458708"/>
                <a:ext cx="2912532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2−1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A40C47-524F-4AAF-973F-D108E5651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931" y="1458708"/>
                <a:ext cx="2912532" cy="78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2BE71B-5188-40FC-AFD0-5558FE444E4D}"/>
                  </a:ext>
                </a:extLst>
              </p:cNvPr>
              <p:cNvSpPr txBox="1"/>
              <p:nvPr/>
            </p:nvSpPr>
            <p:spPr>
              <a:xfrm>
                <a:off x="6043931" y="2489507"/>
                <a:ext cx="1661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2BE71B-5188-40FC-AFD0-5558FE444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931" y="2489507"/>
                <a:ext cx="166116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B17E6B-487F-43A2-B4DA-1C1DD9EEFD35}"/>
                  </a:ext>
                </a:extLst>
              </p:cNvPr>
              <p:cNvSpPr txBox="1"/>
              <p:nvPr/>
            </p:nvSpPr>
            <p:spPr>
              <a:xfrm>
                <a:off x="10166139" y="1651729"/>
                <a:ext cx="1661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B17E6B-487F-43A2-B4DA-1C1DD9EEF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139" y="1651729"/>
                <a:ext cx="1661160" cy="461665"/>
              </a:xfrm>
              <a:prstGeom prst="rect">
                <a:avLst/>
              </a:prstGeom>
              <a:blipFill>
                <a:blip r:embed="rId11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BA6585-AA41-45EC-83DA-90046A2A40C1}"/>
                  </a:ext>
                </a:extLst>
              </p:cNvPr>
              <p:cNvSpPr txBox="1"/>
              <p:nvPr/>
            </p:nvSpPr>
            <p:spPr>
              <a:xfrm>
                <a:off x="6043931" y="3198167"/>
                <a:ext cx="1661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1,4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1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BA6585-AA41-45EC-83DA-90046A2A4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931" y="3198167"/>
                <a:ext cx="1661160" cy="461665"/>
              </a:xfrm>
              <a:prstGeom prst="rect">
                <a:avLst/>
              </a:prstGeom>
              <a:blipFill>
                <a:blip r:embed="rId14"/>
                <a:stretch>
                  <a:fillRect l="-1099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2B311BC-DB63-4068-945B-EA700966AAC9}"/>
                  </a:ext>
                </a:extLst>
              </p:cNvPr>
              <p:cNvSpPr txBox="1"/>
              <p:nvPr/>
            </p:nvSpPr>
            <p:spPr>
              <a:xfrm>
                <a:off x="8001000" y="2489507"/>
                <a:ext cx="2529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1/2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2B311BC-DB63-4068-945B-EA700966A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2489507"/>
                <a:ext cx="2529840" cy="461665"/>
              </a:xfrm>
              <a:prstGeom prst="rect">
                <a:avLst/>
              </a:prstGeom>
              <a:blipFill>
                <a:blip r:embed="rId15"/>
                <a:stretch>
                  <a:fillRect l="-7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B8EF4C-2EFB-4C42-A599-7D28D92C8BBF}"/>
                  </a:ext>
                </a:extLst>
              </p:cNvPr>
              <p:cNvSpPr txBox="1"/>
              <p:nvPr/>
            </p:nvSpPr>
            <p:spPr>
              <a:xfrm>
                <a:off x="8001000" y="3229583"/>
                <a:ext cx="2781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1/2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B8EF4C-2EFB-4C42-A599-7D28D92C8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229583"/>
                <a:ext cx="2781300" cy="461665"/>
              </a:xfrm>
              <a:prstGeom prst="rect">
                <a:avLst/>
              </a:prstGeom>
              <a:blipFill>
                <a:blip r:embed="rId16"/>
                <a:stretch>
                  <a:fillRect l="-65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3CAB93-FB2B-4363-AD7B-70AA61204892}"/>
                  </a:ext>
                </a:extLst>
              </p:cNvPr>
              <p:cNvSpPr txBox="1"/>
              <p:nvPr/>
            </p:nvSpPr>
            <p:spPr>
              <a:xfrm>
                <a:off x="10015218" y="3223176"/>
                <a:ext cx="1661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3CAB93-FB2B-4363-AD7B-70AA61204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5218" y="3223176"/>
                <a:ext cx="1661160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2B2D45-F750-448F-AD46-10AD97650EFC}"/>
                  </a:ext>
                </a:extLst>
              </p:cNvPr>
              <p:cNvSpPr txBox="1"/>
              <p:nvPr/>
            </p:nvSpPr>
            <p:spPr>
              <a:xfrm>
                <a:off x="8215419" y="4607220"/>
                <a:ext cx="2781300" cy="1100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2B2D45-F750-448F-AD46-10AD97650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19" y="4607220"/>
                <a:ext cx="2781300" cy="110081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82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DB3C-EA1C-4080-8CB0-707C5EDE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/>
              <p:nvPr/>
            </p:nvSpPr>
            <p:spPr>
              <a:xfrm>
                <a:off x="1868362" y="1964561"/>
                <a:ext cx="847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27418F-6782-43B7-B993-D4E429913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362" y="1964561"/>
                <a:ext cx="847540" cy="369332"/>
              </a:xfrm>
              <a:prstGeom prst="rect">
                <a:avLst/>
              </a:prstGeom>
              <a:blipFill>
                <a:blip r:embed="rId3"/>
                <a:stretch>
                  <a:fillRect l="-4286" r="-71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/>
              <p:nvPr/>
            </p:nvSpPr>
            <p:spPr>
              <a:xfrm>
                <a:off x="239070" y="2553621"/>
                <a:ext cx="24768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EB160-BA6B-4947-BF92-B6AC90D8D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70" y="2553621"/>
                <a:ext cx="2476832" cy="369332"/>
              </a:xfrm>
              <a:prstGeom prst="rect">
                <a:avLst/>
              </a:prstGeom>
              <a:blipFill>
                <a:blip r:embed="rId4"/>
                <a:stretch>
                  <a:fillRect l="-3686" r="-2211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/>
              <p:nvPr/>
            </p:nvSpPr>
            <p:spPr>
              <a:xfrm>
                <a:off x="132174" y="3059668"/>
                <a:ext cx="42521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306B75-3C9B-458A-9CA5-4B7A9DDBE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74" y="3059668"/>
                <a:ext cx="4252190" cy="369332"/>
              </a:xfrm>
              <a:prstGeom prst="rect">
                <a:avLst/>
              </a:prstGeom>
              <a:blipFill>
                <a:blip r:embed="rId5"/>
                <a:stretch>
                  <a:fillRect l="-430" r="-287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6981337"/>
                  </p:ext>
                </p:extLst>
              </p:nvPr>
            </p:nvGraphicFramePr>
            <p:xfrm>
              <a:off x="132174" y="4762975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28A746FC-39AB-49AC-96DA-EF40019C11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6981337"/>
                  </p:ext>
                </p:extLst>
              </p:nvPr>
            </p:nvGraphicFramePr>
            <p:xfrm>
              <a:off x="132174" y="4762975"/>
              <a:ext cx="5615045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009">
                      <a:extLst>
                        <a:ext uri="{9D8B030D-6E8A-4147-A177-3AD203B41FA5}">
                          <a16:colId xmlns:a16="http://schemas.microsoft.com/office/drawing/2014/main" val="199530765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56824570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92093333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2064032554"/>
                        </a:ext>
                      </a:extLst>
                    </a:gridCol>
                    <a:gridCol w="1123009">
                      <a:extLst>
                        <a:ext uri="{9D8B030D-6E8A-4147-A177-3AD203B41FA5}">
                          <a16:colId xmlns:a16="http://schemas.microsoft.com/office/drawing/2014/main" val="111424380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ID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0000" t="-7692" r="-301081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99459" t="-7692" r="-101622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Category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1836036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3.532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err="1"/>
                            <a:t>Catx</a:t>
                          </a:r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2019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2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7.234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Caty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514847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43" t="-309231" r="-40326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0000" t="-309231" r="-301081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99459" t="-309231" r="-101622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401630" t="-309231" r="-2174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5338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0A05872-B50D-4EA2-BA87-47E3A597FD10}"/>
              </a:ext>
            </a:extLst>
          </p:cNvPr>
          <p:cNvSpPr txBox="1"/>
          <p:nvPr/>
        </p:nvSpPr>
        <p:spPr>
          <a:xfrm>
            <a:off x="5036174" y="566241"/>
            <a:ext cx="4707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Signals </a:t>
            </a:r>
            <a:r>
              <a:rPr lang="es-419" sz="2400" dirty="0"/>
              <a:t>(</a:t>
            </a:r>
            <a:r>
              <a:rPr lang="es-419" sz="2400" dirty="0" err="1"/>
              <a:t>speech</a:t>
            </a:r>
            <a:r>
              <a:rPr lang="es-419" sz="2400" dirty="0"/>
              <a:t> </a:t>
            </a:r>
            <a:r>
              <a:rPr lang="es-419" sz="2400" dirty="0" err="1"/>
              <a:t>recognition</a:t>
            </a:r>
            <a:r>
              <a:rPr lang="es-419" sz="2400" dirty="0"/>
              <a:t>)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AE2509-2C5D-4034-B3E0-BA7B7802E324}"/>
              </a:ext>
            </a:extLst>
          </p:cNvPr>
          <p:cNvSpPr/>
          <p:nvPr/>
        </p:nvSpPr>
        <p:spPr>
          <a:xfrm>
            <a:off x="9768388" y="1667057"/>
            <a:ext cx="2423612" cy="8309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Images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(Face recognition)</a:t>
            </a:r>
          </a:p>
        </p:txBody>
      </p:sp>
      <p:pic>
        <p:nvPicPr>
          <p:cNvPr id="12" name="Picture 2" descr="Hierarchical clustering of the Cylinder-Bell-Funnel dataset based ...">
            <a:extLst>
              <a:ext uri="{FF2B5EF4-FFF2-40B4-BE49-F238E27FC236}">
                <a16:creationId xmlns:a16="http://schemas.microsoft.com/office/drawing/2014/main" id="{00A95272-3070-43A5-9EE5-EF0696E88C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07" r="45797"/>
          <a:stretch/>
        </p:blipFill>
        <p:spPr bwMode="auto">
          <a:xfrm rot="5400000">
            <a:off x="7338967" y="3845338"/>
            <a:ext cx="1395789" cy="341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Time Series Clustering in Tableau using R | R-bloggers">
            <a:extLst>
              <a:ext uri="{FF2B5EF4-FFF2-40B4-BE49-F238E27FC236}">
                <a16:creationId xmlns:a16="http://schemas.microsoft.com/office/drawing/2014/main" id="{C3EB5687-DA88-46D4-9DE7-7D3B3BECB1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0" t="24222" r="2261" b="5221"/>
          <a:stretch/>
        </p:blipFill>
        <p:spPr bwMode="auto">
          <a:xfrm>
            <a:off x="5036174" y="1243697"/>
            <a:ext cx="4707467" cy="250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7B6745-DCAF-411B-9058-9029D15FED4E}"/>
              </a:ext>
            </a:extLst>
          </p:cNvPr>
          <p:cNvSpPr/>
          <p:nvPr/>
        </p:nvSpPr>
        <p:spPr>
          <a:xfrm>
            <a:off x="6330082" y="4432080"/>
            <a:ext cx="2450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Signals </a:t>
            </a:r>
            <a:r>
              <a:rPr lang="es-419" sz="2400" dirty="0"/>
              <a:t>(</a:t>
            </a:r>
            <a:r>
              <a:rPr lang="es-419" sz="2400" dirty="0" err="1"/>
              <a:t>well</a:t>
            </a:r>
            <a:r>
              <a:rPr lang="es-419" sz="2400" dirty="0"/>
              <a:t> logs)</a:t>
            </a:r>
            <a:endParaRPr lang="en-US" sz="2400" dirty="0"/>
          </a:p>
        </p:txBody>
      </p:sp>
      <p:pic>
        <p:nvPicPr>
          <p:cNvPr id="11268" name="Picture 4" descr="The Implementation Of Facial Recognition Can Be Risky. Here's Why..">
            <a:extLst>
              <a:ext uri="{FF2B5EF4-FFF2-40B4-BE49-F238E27FC236}">
                <a16:creationId xmlns:a16="http://schemas.microsoft.com/office/drawing/2014/main" id="{3ACB0CA0-7F77-4FCD-9AE3-A9A54A916C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8" r="41316"/>
          <a:stretch/>
        </p:blipFill>
        <p:spPr bwMode="auto">
          <a:xfrm>
            <a:off x="10090673" y="2498054"/>
            <a:ext cx="1779042" cy="222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14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990600"/>
            <a:ext cx="4495800" cy="5715000"/>
          </a:xfrm>
        </p:spPr>
        <p:txBody>
          <a:bodyPr vert="horz" lIns="92075" tIns="46038" rIns="92075" bIns="46038" rtlCol="0">
            <a:normAutofit lnSpcReduction="10000"/>
          </a:bodyPr>
          <a:lstStyle/>
          <a:p>
            <a:pPr eaLnBrk="1" hangingPunct="1">
              <a:lnSpc>
                <a:spcPct val="200000"/>
              </a:lnSpc>
              <a:defRPr/>
            </a:pPr>
            <a:endParaRPr lang="en-US" altLang="en-US" sz="1800" dirty="0"/>
          </a:p>
          <a:p>
            <a:pPr eaLnBrk="1" hangingPunct="1">
              <a:lnSpc>
                <a:spcPct val="200000"/>
              </a:lnSpc>
              <a:defRPr/>
            </a:pPr>
            <a:r>
              <a:rPr lang="en-US" altLang="en-US" sz="1800" dirty="0"/>
              <a:t>A contingency table for </a:t>
            </a: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en-US" sz="1800" dirty="0"/>
              <a:t>    binary data</a:t>
            </a:r>
          </a:p>
          <a:p>
            <a:pPr eaLnBrk="1" hangingPunct="1">
              <a:lnSpc>
                <a:spcPct val="200000"/>
              </a:lnSpc>
              <a:defRPr/>
            </a:pPr>
            <a:endParaRPr lang="en-US" altLang="en-US" sz="400" dirty="0"/>
          </a:p>
          <a:p>
            <a:pPr eaLnBrk="1" hangingPunct="1">
              <a:lnSpc>
                <a:spcPct val="200000"/>
              </a:lnSpc>
              <a:defRPr/>
            </a:pPr>
            <a:r>
              <a:rPr lang="en-US" altLang="en-US" sz="1800" dirty="0"/>
              <a:t>Distance measure for symmetric binary variables: </a:t>
            </a:r>
          </a:p>
          <a:p>
            <a:pPr eaLnBrk="1" hangingPunct="1">
              <a:lnSpc>
                <a:spcPct val="200000"/>
              </a:lnSpc>
              <a:defRPr/>
            </a:pPr>
            <a:r>
              <a:rPr lang="en-US" altLang="en-US" sz="1800" dirty="0"/>
              <a:t>Distance measure for asymmetric binary variables: </a:t>
            </a:r>
          </a:p>
          <a:p>
            <a:pPr eaLnBrk="1" hangingPunct="1">
              <a:lnSpc>
                <a:spcPct val="200000"/>
              </a:lnSpc>
              <a:defRPr/>
            </a:pPr>
            <a:r>
              <a:rPr lang="en-US" altLang="en-US" sz="1800" dirty="0" err="1"/>
              <a:t>Jaccard</a:t>
            </a:r>
            <a:r>
              <a:rPr lang="en-US" altLang="en-US" sz="1800" dirty="0"/>
              <a:t> coefficient (</a:t>
            </a:r>
            <a:r>
              <a:rPr lang="en-US" altLang="en-US" sz="1800" i="1" dirty="0">
                <a:solidFill>
                  <a:srgbClr val="C00000"/>
                </a:solidFill>
              </a:rPr>
              <a:t>similarity</a:t>
            </a:r>
            <a:r>
              <a:rPr lang="en-US" altLang="en-US" sz="1800" dirty="0">
                <a:solidFill>
                  <a:srgbClr val="C00000"/>
                </a:solidFill>
              </a:rPr>
              <a:t> </a:t>
            </a:r>
            <a:r>
              <a:rPr lang="en-US" altLang="en-US" sz="1800" dirty="0"/>
              <a:t>measure for </a:t>
            </a:r>
            <a:r>
              <a:rPr lang="en-US" altLang="en-US" sz="1800" i="1" dirty="0"/>
              <a:t>asymmetric </a:t>
            </a:r>
            <a:r>
              <a:rPr lang="en-US" altLang="en-US" sz="1800" dirty="0"/>
              <a:t>binary variables): </a:t>
            </a:r>
          </a:p>
        </p:txBody>
      </p:sp>
      <p:graphicFrame>
        <p:nvGraphicFramePr>
          <p:cNvPr id="15368" name="Object 1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25254899"/>
              </p:ext>
            </p:extLst>
          </p:nvPr>
        </p:nvGraphicFramePr>
        <p:xfrm>
          <a:off x="6711950" y="5788025"/>
          <a:ext cx="349091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" name="Equation" r:id="rId3" imgW="2387600" imgH="419100" progId="Equation.3">
                  <p:embed/>
                </p:oleObj>
              </mc:Choice>
              <mc:Fallback>
                <p:oleObj name="Equation" r:id="rId3" imgW="2387600" imgH="419100" progId="Equation.3">
                  <p:embed/>
                  <p:pic>
                    <p:nvPicPr>
                      <p:cNvPr id="15368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950" y="5788025"/>
                        <a:ext cx="3490913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213171"/>
              </p:ext>
            </p:extLst>
          </p:nvPr>
        </p:nvGraphicFramePr>
        <p:xfrm>
          <a:off x="6477000" y="3200400"/>
          <a:ext cx="38100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" name="Equation" r:id="rId5" imgW="2044700" imgH="482600" progId="Equation.3">
                  <p:embed/>
                </p:oleObj>
              </mc:Choice>
              <mc:Fallback>
                <p:oleObj name="Equation" r:id="rId5" imgW="2044700" imgH="482600" progId="Equation.3">
                  <p:embed/>
                  <p:pic>
                    <p:nvPicPr>
                      <p:cNvPr id="15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200400"/>
                        <a:ext cx="38100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277261"/>
              </p:ext>
            </p:extLst>
          </p:nvPr>
        </p:nvGraphicFramePr>
        <p:xfrm>
          <a:off x="6477000" y="4321175"/>
          <a:ext cx="35052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" name="Equation" r:id="rId7" imgW="1701800" imgH="482600" progId="Equation.3">
                  <p:embed/>
                </p:oleObj>
              </mc:Choice>
              <mc:Fallback>
                <p:oleObj name="Equation" r:id="rId7" imgW="1701800" imgH="482600" progId="Equation.3">
                  <p:embed/>
                  <p:pic>
                    <p:nvPicPr>
                      <p:cNvPr id="1536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321175"/>
                        <a:ext cx="35052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Line 7"/>
          <p:cNvSpPr>
            <a:spLocks noChangeShapeType="1"/>
          </p:cNvSpPr>
          <p:nvPr/>
        </p:nvSpPr>
        <p:spPr bwMode="auto">
          <a:xfrm>
            <a:off x="6400800" y="15240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5367" name="Group 11"/>
          <p:cNvGrpSpPr>
            <a:grpSpLocks/>
          </p:cNvGrpSpPr>
          <p:nvPr/>
        </p:nvGrpSpPr>
        <p:grpSpPr bwMode="auto">
          <a:xfrm>
            <a:off x="6172200" y="928688"/>
            <a:ext cx="3810000" cy="2119312"/>
            <a:chOff x="1248" y="1257"/>
            <a:chExt cx="2400" cy="1335"/>
          </a:xfrm>
        </p:grpSpPr>
        <p:graphicFrame>
          <p:nvGraphicFramePr>
            <p:cNvPr id="1536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308394"/>
                </p:ext>
              </p:extLst>
            </p:nvPr>
          </p:nvGraphicFramePr>
          <p:xfrm>
            <a:off x="1824" y="1440"/>
            <a:ext cx="1824" cy="1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5" name="Equation" r:id="rId9" imgW="2540000" imgH="1447800" progId="Equation.3">
                    <p:embed/>
                  </p:oleObj>
                </mc:Choice>
                <mc:Fallback>
                  <p:oleObj name="Equation" r:id="rId9" imgW="2540000" imgH="1447800" progId="Equation.3">
                    <p:embed/>
                    <p:pic>
                      <p:nvPicPr>
                        <p:cNvPr id="1536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440"/>
                          <a:ext cx="1824" cy="10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0" name="Line 8"/>
            <p:cNvSpPr>
              <a:spLocks noChangeShapeType="1"/>
            </p:cNvSpPr>
            <p:nvPr/>
          </p:nvSpPr>
          <p:spPr bwMode="auto">
            <a:xfrm>
              <a:off x="2160" y="1344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71" name="Text Box 9"/>
            <p:cNvSpPr txBox="1">
              <a:spLocks noChangeArrowheads="1"/>
            </p:cNvSpPr>
            <p:nvPr/>
          </p:nvSpPr>
          <p:spPr bwMode="auto">
            <a:xfrm>
              <a:off x="1248" y="1833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Object </a:t>
              </a:r>
              <a:r>
                <a:rPr lang="en-US" altLang="en-US" sz="1800" i="1">
                  <a:latin typeface="Times New Roman" pitchFamily="18" charset="0"/>
                </a:rPr>
                <a:t>i</a:t>
              </a:r>
              <a:endParaRPr lang="en-US" altLang="en-US" sz="1800">
                <a:latin typeface="Times New Roman" pitchFamily="18" charset="0"/>
              </a:endParaRPr>
            </a:p>
          </p:txBody>
        </p:sp>
        <p:sp>
          <p:nvSpPr>
            <p:cNvPr id="15372" name="Text Box 10"/>
            <p:cNvSpPr txBox="1">
              <a:spLocks noChangeArrowheads="1"/>
            </p:cNvSpPr>
            <p:nvPr/>
          </p:nvSpPr>
          <p:spPr bwMode="auto">
            <a:xfrm>
              <a:off x="2400" y="1257"/>
              <a:ext cx="7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itchFamily="34" charset="0"/>
                <a:buChar char="–"/>
                <a:defRPr sz="24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latin typeface="Times New Roman" pitchFamily="18" charset="0"/>
                </a:rPr>
                <a:t>Object  </a:t>
              </a:r>
              <a:r>
                <a:rPr lang="en-US" altLang="en-US" sz="1800" i="1">
                  <a:latin typeface="Times New Roman" pitchFamily="18" charset="0"/>
                </a:rPr>
                <a:t>j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9989289-2F59-4FBA-A682-0F289B0E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FE053668-F9A7-47C1-BC4C-8172FF03A88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/>
              <a:t>Binary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55193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863123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solidFill>
                  <a:srgbClr val="002060"/>
                </a:solidFill>
              </a:rPr>
              <a:t>Dissimilarity between Binary Variables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219200"/>
            <a:ext cx="8382000" cy="4876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Example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sz="2000" dirty="0"/>
          </a:p>
          <a:p>
            <a:pPr lvl="1" eaLnBrk="1" hangingPunct="1"/>
            <a:r>
              <a:rPr lang="en-US" altLang="en-US" sz="2000" dirty="0"/>
              <a:t>gender is a symmetric attribute</a:t>
            </a:r>
          </a:p>
          <a:p>
            <a:pPr lvl="1" eaLnBrk="1" hangingPunct="1"/>
            <a:r>
              <a:rPr lang="en-US" altLang="en-US" sz="2000" dirty="0"/>
              <a:t>the remaining attributes are asymmetric binary</a:t>
            </a:r>
          </a:p>
          <a:p>
            <a:pPr lvl="1" eaLnBrk="1" hangingPunct="1"/>
            <a:r>
              <a:rPr lang="en-US" altLang="en-US" sz="2000" dirty="0"/>
              <a:t>let the values Y and P be set to 1, and the value N be set to 0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2667001" y="1752600"/>
          <a:ext cx="69326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4" name="Document" r:id="rId3" imgW="6819900" imgH="1475232" progId="Word.Document.8">
                  <p:embed/>
                </p:oleObj>
              </mc:Choice>
              <mc:Fallback>
                <p:oleObj name="Document" r:id="rId3" imgW="6819900" imgH="1475232" progId="Word.Document.8">
                  <p:embed/>
                  <p:pic>
                    <p:nvPicPr>
                      <p:cNvPr id="163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1752600"/>
                        <a:ext cx="6932613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347723"/>
              </p:ext>
            </p:extLst>
          </p:nvPr>
        </p:nvGraphicFramePr>
        <p:xfrm>
          <a:off x="3352800" y="4632326"/>
          <a:ext cx="419100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5" name="Equation" r:id="rId5" imgW="2019300" imgH="1219200" progId="Equation.3">
                  <p:embed/>
                </p:oleObj>
              </mc:Choice>
              <mc:Fallback>
                <p:oleObj name="Equation" r:id="rId5" imgW="2019300" imgH="1219200" progId="Equation.3">
                  <p:embed/>
                  <p:pic>
                    <p:nvPicPr>
                      <p:cNvPr id="16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632326"/>
                        <a:ext cx="4191000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8402336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297738" cy="782638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>
                <a:solidFill>
                  <a:srgbClr val="002060"/>
                </a:solidFill>
              </a:rPr>
              <a:t>Nominal Variables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371600"/>
            <a:ext cx="8458200" cy="44196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000" dirty="0"/>
              <a:t>A generalization of the binary variable in that it can take more than 2 states, e.g., red, yellow, blue, green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000" dirty="0"/>
              <a:t>Method 1: Simple matching</a:t>
            </a:r>
            <a:endParaRPr lang="en-US" altLang="en-US" sz="2000" i="1" dirty="0"/>
          </a:p>
          <a:p>
            <a:pPr algn="just" eaLnBrk="1" hangingPunct="1">
              <a:lnSpc>
                <a:spcPct val="150000"/>
              </a:lnSpc>
            </a:pPr>
            <a:endParaRPr lang="en-US" altLang="en-US" sz="2000" dirty="0"/>
          </a:p>
          <a:p>
            <a:pPr algn="just" eaLnBrk="1" hangingPunct="1">
              <a:lnSpc>
                <a:spcPct val="150000"/>
              </a:lnSpc>
            </a:pPr>
            <a:endParaRPr lang="en-US" altLang="en-US" sz="2000" dirty="0"/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000" dirty="0"/>
              <a:t>Method 2: use a large number of binary variables. One-hot encoding approach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000" dirty="0"/>
              <a:t>creating a new binary variable for each of the </a:t>
            </a:r>
            <a:r>
              <a:rPr lang="en-US" altLang="en-US" sz="2000" i="1" dirty="0"/>
              <a:t>M</a:t>
            </a:r>
            <a:r>
              <a:rPr lang="en-US" altLang="en-US" sz="2000" dirty="0"/>
              <a:t> nominal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0B416F-3C2D-484C-BFFB-537CA429BDD3}"/>
                  </a:ext>
                </a:extLst>
              </p:cNvPr>
              <p:cNvSpPr txBox="1"/>
              <p:nvPr/>
            </p:nvSpPr>
            <p:spPr>
              <a:xfrm>
                <a:off x="2533290" y="3080796"/>
                <a:ext cx="2253830" cy="787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0B416F-3C2D-484C-BFFB-537CA429B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290" y="3080796"/>
                <a:ext cx="2253830" cy="7870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0763057-AF6D-4871-AEF3-AD7A2746323B}"/>
                  </a:ext>
                </a:extLst>
              </p:cNvPr>
              <p:cNvSpPr/>
              <p:nvPr/>
            </p:nvSpPr>
            <p:spPr>
              <a:xfrm>
                <a:off x="5041122" y="3013501"/>
                <a:ext cx="336804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Number of variables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Number of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m</a:t>
                </a:r>
                <a:r>
                  <a:rPr lang="en-US" sz="2400" dirty="0">
                    <a:solidFill>
                      <a:srgbClr val="00B050"/>
                    </a:solidFill>
                  </a:rPr>
                  <a:t>atches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0763057-AF6D-4871-AEF3-AD7A27463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122" y="3013501"/>
                <a:ext cx="3368040" cy="830997"/>
              </a:xfrm>
              <a:prstGeom prst="rect">
                <a:avLst/>
              </a:prstGeom>
              <a:blipFill>
                <a:blip r:embed="rId3"/>
                <a:stretch>
                  <a:fillRect l="-543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131641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6553200" cy="630238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en-US">
                <a:solidFill>
                  <a:srgbClr val="002060"/>
                </a:solidFill>
              </a:rPr>
              <a:t>Ordinal Variables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295400"/>
            <a:ext cx="8458200" cy="4648200"/>
          </a:xfrm>
          <a:noFill/>
        </p:spPr>
        <p:txBody>
          <a:bodyPr vert="horz" lIns="92075" tIns="46038" rIns="92075" bIns="46038" rtlCol="0">
            <a:normAutofit lnSpcReduction="10000"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000" dirty="0"/>
              <a:t>An ordinal variable can be discrete or continuous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000" dirty="0"/>
              <a:t>Order is important, e.g., rank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000" dirty="0"/>
              <a:t>Can be treated like interval-scaled 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000" dirty="0"/>
              <a:t>replace </a:t>
            </a:r>
            <a:r>
              <a:rPr lang="en-US" altLang="en-US" sz="2000" i="1" dirty="0" err="1"/>
              <a:t>x</a:t>
            </a:r>
            <a:r>
              <a:rPr lang="en-US" altLang="en-US" sz="2000" i="1" baseline="-25000" dirty="0" err="1"/>
              <a:t>if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 by their rank 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000" dirty="0"/>
              <a:t>map the range of each variable onto [0, 1] by replacing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i</a:t>
            </a:r>
            <a:r>
              <a:rPr lang="en-US" altLang="en-US" sz="2000" dirty="0" err="1"/>
              <a:t>-th</a:t>
            </a:r>
            <a:r>
              <a:rPr lang="en-US" altLang="en-US" sz="2000" dirty="0"/>
              <a:t> object in the </a:t>
            </a:r>
            <a:r>
              <a:rPr lang="en-US" altLang="en-US" sz="2000" i="1" dirty="0"/>
              <a:t>f</a:t>
            </a:r>
            <a:r>
              <a:rPr lang="en-US" altLang="en-US" sz="2000" dirty="0"/>
              <a:t>-</a:t>
            </a:r>
            <a:r>
              <a:rPr lang="en-US" altLang="en-US" sz="2000" dirty="0" err="1"/>
              <a:t>th</a:t>
            </a:r>
            <a:r>
              <a:rPr lang="en-US" altLang="en-US" sz="2000" dirty="0"/>
              <a:t> variable by</a:t>
            </a:r>
          </a:p>
          <a:p>
            <a:pPr lvl="1" algn="just" eaLnBrk="1" hangingPunct="1">
              <a:lnSpc>
                <a:spcPct val="150000"/>
              </a:lnSpc>
            </a:pPr>
            <a:endParaRPr lang="en-US" altLang="en-US" sz="2000" dirty="0"/>
          </a:p>
          <a:p>
            <a:pPr lvl="1" algn="just" eaLnBrk="1" hangingPunct="1">
              <a:lnSpc>
                <a:spcPct val="150000"/>
              </a:lnSpc>
            </a:pPr>
            <a:endParaRPr lang="en-US" altLang="en-US" sz="2000" dirty="0"/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000" dirty="0"/>
              <a:t>compute the dissimilarity using methods for interval-scaled variables</a:t>
            </a:r>
          </a:p>
        </p:txBody>
      </p:sp>
      <p:graphicFrame>
        <p:nvGraphicFramePr>
          <p:cNvPr id="18436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709697"/>
              </p:ext>
            </p:extLst>
          </p:nvPr>
        </p:nvGraphicFramePr>
        <p:xfrm>
          <a:off x="4800600" y="4572000"/>
          <a:ext cx="2438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2" name="Equation" r:id="rId4" imgW="1168400" imgH="711200" progId="Equation.3">
                  <p:embed/>
                </p:oleObj>
              </mc:Choice>
              <mc:Fallback>
                <p:oleObj name="Equation" r:id="rId4" imgW="1168400" imgH="711200" progId="Equation.3">
                  <p:embed/>
                  <p:pic>
                    <p:nvPicPr>
                      <p:cNvPr id="18436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572000"/>
                        <a:ext cx="24384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114485"/>
              </p:ext>
            </p:extLst>
          </p:nvPr>
        </p:nvGraphicFramePr>
        <p:xfrm>
          <a:off x="5410200" y="3048000"/>
          <a:ext cx="1981200" cy="397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3" name="Equation" r:id="rId6" imgW="1397000" imgH="368300" progId="Equation.3">
                  <p:embed/>
                </p:oleObj>
              </mc:Choice>
              <mc:Fallback>
                <p:oleObj name="Equation" r:id="rId6" imgW="1397000" imgH="368300" progId="Equation.3">
                  <p:embed/>
                  <p:pic>
                    <p:nvPicPr>
                      <p:cNvPr id="18437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048000"/>
                        <a:ext cx="1981200" cy="3970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0002015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17688" y="207964"/>
            <a:ext cx="6792912" cy="782637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>
                <a:solidFill>
                  <a:srgbClr val="002060"/>
                </a:solidFill>
              </a:rPr>
              <a:t>Ratio-Scaled Variables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295400"/>
            <a:ext cx="8458200" cy="47244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000" u="sng" dirty="0"/>
              <a:t>Ratio-scaled variable</a:t>
            </a:r>
            <a:r>
              <a:rPr lang="en-US" altLang="en-US" sz="2000" dirty="0"/>
              <a:t>: a positive measurement on a nonlinear scale, approximately at exponential scale, such as </a:t>
            </a:r>
            <a:r>
              <a:rPr lang="en-US" altLang="en-US" sz="2000" i="1" dirty="0" err="1"/>
              <a:t>Ae</a:t>
            </a:r>
            <a:r>
              <a:rPr lang="en-US" altLang="en-US" sz="2000" i="1" baseline="30000" dirty="0" err="1"/>
              <a:t>Bt</a:t>
            </a:r>
            <a:r>
              <a:rPr lang="en-US" altLang="en-US" sz="2000" dirty="0"/>
              <a:t> or </a:t>
            </a:r>
            <a:r>
              <a:rPr lang="en-US" altLang="en-US" sz="2000" i="1" dirty="0"/>
              <a:t>Ae</a:t>
            </a:r>
            <a:r>
              <a:rPr lang="en-US" altLang="en-US" sz="2000" i="1" baseline="30000" dirty="0"/>
              <a:t>-</a:t>
            </a:r>
            <a:r>
              <a:rPr lang="en-US" altLang="en-US" sz="2000" i="1" baseline="30000" dirty="0" err="1"/>
              <a:t>Bt</a:t>
            </a:r>
            <a:r>
              <a:rPr lang="en-US" altLang="en-US" sz="2000" dirty="0"/>
              <a:t>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000" u="sng" dirty="0"/>
              <a:t>Methods</a:t>
            </a:r>
            <a:r>
              <a:rPr lang="en-US" altLang="en-US" sz="2000" dirty="0"/>
              <a:t>: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000" dirty="0"/>
              <a:t>treat them like interval-scaled variables—</a:t>
            </a:r>
            <a:r>
              <a:rPr lang="en-US" altLang="en-US" sz="2000" i="1" dirty="0">
                <a:solidFill>
                  <a:srgbClr val="C00000"/>
                </a:solidFill>
              </a:rPr>
              <a:t>not a good choice!</a:t>
            </a:r>
            <a:r>
              <a:rPr lang="en-US" altLang="en-US" sz="2000" i="1" dirty="0">
                <a:solidFill>
                  <a:schemeClr val="hlink"/>
                </a:solidFill>
              </a:rPr>
              <a:t> </a:t>
            </a:r>
            <a:r>
              <a:rPr lang="en-US" altLang="en-US" sz="2000" dirty="0"/>
              <a:t>(why?—the scale can be distorted)</a:t>
            </a:r>
            <a:endParaRPr lang="en-US" altLang="en-US" sz="2000" dirty="0">
              <a:solidFill>
                <a:schemeClr val="hlink"/>
              </a:solidFill>
            </a:endParaRP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000" dirty="0"/>
              <a:t>apply logarithmic transformation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sz="2000" i="1" dirty="0"/>
              <a:t>				</a:t>
            </a:r>
            <a:r>
              <a:rPr lang="en-US" altLang="en-US" sz="2000" i="1" dirty="0" err="1"/>
              <a:t>y</a:t>
            </a:r>
            <a:r>
              <a:rPr lang="en-US" altLang="en-US" sz="2000" i="1" baseline="-25000" dirty="0" err="1"/>
              <a:t>if</a:t>
            </a:r>
            <a:r>
              <a:rPr lang="en-US" altLang="en-US" sz="2000" i="1" baseline="-25000" dirty="0"/>
              <a:t> </a:t>
            </a:r>
            <a:r>
              <a:rPr lang="en-US" altLang="en-US" sz="2000" dirty="0"/>
              <a:t>=</a:t>
            </a:r>
            <a:r>
              <a:rPr lang="en-US" altLang="en-US" sz="2000" i="1" dirty="0"/>
              <a:t> log(</a:t>
            </a:r>
            <a:r>
              <a:rPr lang="en-US" altLang="en-US" sz="2000" i="1" dirty="0" err="1"/>
              <a:t>x</a:t>
            </a:r>
            <a:r>
              <a:rPr lang="en-US" altLang="en-US" sz="2000" i="1" baseline="-25000" dirty="0" err="1"/>
              <a:t>if</a:t>
            </a:r>
            <a:r>
              <a:rPr lang="en-US" altLang="en-US" sz="2000" i="1" dirty="0"/>
              <a:t>)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000" dirty="0"/>
              <a:t>treat them as continuous ordinal data treat their rank as interval-scaled</a:t>
            </a:r>
          </a:p>
        </p:txBody>
      </p:sp>
    </p:spTree>
    <p:extLst>
      <p:ext uri="{BB962C8B-B14F-4D97-AF65-F5344CB8AC3E}">
        <p14:creationId xmlns:p14="http://schemas.microsoft.com/office/powerpoint/2010/main" val="3203934704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066800"/>
            <a:ext cx="8229600" cy="51816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1800" dirty="0"/>
              <a:t>A database may contain all the six types of variables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1800" dirty="0"/>
              <a:t>symmetric binary, asymmetric binary, nominal, ordinal, interval and ratio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1800" dirty="0"/>
              <a:t>One may use a weighted formula to combine their effects</a:t>
            </a:r>
          </a:p>
          <a:p>
            <a:pPr algn="just" eaLnBrk="1" hangingPunct="1">
              <a:lnSpc>
                <a:spcPct val="150000"/>
              </a:lnSpc>
            </a:pPr>
            <a:endParaRPr lang="en-US" altLang="en-US" sz="1800" dirty="0"/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1800" i="1" dirty="0"/>
              <a:t>f</a:t>
            </a:r>
            <a:r>
              <a:rPr lang="en-US" altLang="en-US" sz="1800" dirty="0"/>
              <a:t>  is binary or nominal:</a:t>
            </a:r>
          </a:p>
          <a:p>
            <a:pPr lvl="2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sz="1600" dirty="0" err="1">
                <a:cs typeface="Tahoma" pitchFamily="34" charset="0"/>
              </a:rPr>
              <a:t>d</a:t>
            </a:r>
            <a:r>
              <a:rPr lang="en-US" altLang="en-US" sz="1600" baseline="-25000" dirty="0" err="1"/>
              <a:t>ij</a:t>
            </a:r>
            <a:r>
              <a:rPr lang="en-US" altLang="en-US" sz="1600" baseline="30000" dirty="0"/>
              <a:t>(f)</a:t>
            </a:r>
            <a:r>
              <a:rPr lang="en-US" altLang="en-US" sz="1600" dirty="0"/>
              <a:t> = 0  if </a:t>
            </a:r>
            <a:r>
              <a:rPr lang="en-US" altLang="en-US" sz="1600" dirty="0" err="1"/>
              <a:t>x</a:t>
            </a:r>
            <a:r>
              <a:rPr lang="en-US" altLang="en-US" sz="1600" baseline="-25000" dirty="0" err="1"/>
              <a:t>if</a:t>
            </a:r>
            <a:r>
              <a:rPr lang="en-US" altLang="en-US" sz="1600" baseline="-25000" dirty="0"/>
              <a:t> </a:t>
            </a:r>
            <a:r>
              <a:rPr lang="en-US" altLang="en-US" sz="1600" dirty="0"/>
              <a:t>= </a:t>
            </a:r>
            <a:r>
              <a:rPr lang="en-US" altLang="en-US" sz="1600" dirty="0" err="1"/>
              <a:t>x</a:t>
            </a:r>
            <a:r>
              <a:rPr lang="en-US" altLang="en-US" sz="1600" baseline="-25000" dirty="0" err="1"/>
              <a:t>jf</a:t>
            </a:r>
            <a:r>
              <a:rPr lang="en-US" altLang="en-US" sz="1600" dirty="0"/>
              <a:t> , or </a:t>
            </a:r>
            <a:r>
              <a:rPr lang="en-US" altLang="en-US" sz="1600" dirty="0" err="1">
                <a:cs typeface="Tahoma" pitchFamily="34" charset="0"/>
              </a:rPr>
              <a:t>d</a:t>
            </a:r>
            <a:r>
              <a:rPr lang="en-US" altLang="en-US" sz="1600" baseline="-25000" dirty="0" err="1"/>
              <a:t>ij</a:t>
            </a:r>
            <a:r>
              <a:rPr lang="en-US" altLang="en-US" sz="1600" baseline="30000" dirty="0"/>
              <a:t>(f)</a:t>
            </a:r>
            <a:r>
              <a:rPr lang="en-US" altLang="en-US" sz="1600" dirty="0"/>
              <a:t> = 1 otherwise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1800" i="1" dirty="0"/>
              <a:t>f</a:t>
            </a:r>
            <a:r>
              <a:rPr lang="en-US" altLang="en-US" sz="1800" dirty="0"/>
              <a:t>  is interval-based: use the normalized distance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1800" i="1" dirty="0"/>
              <a:t>f</a:t>
            </a:r>
            <a:r>
              <a:rPr lang="en-US" altLang="en-US" sz="1800" dirty="0"/>
              <a:t>  is ordinal or ratio-scaled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altLang="en-US" sz="1600" dirty="0"/>
              <a:t>compute ranks </a:t>
            </a:r>
            <a:r>
              <a:rPr lang="en-US" altLang="en-US" sz="1600" dirty="0" err="1"/>
              <a:t>r</a:t>
            </a:r>
            <a:r>
              <a:rPr lang="en-US" altLang="en-US" sz="1600" baseline="-25000" dirty="0" err="1"/>
              <a:t>if</a:t>
            </a:r>
            <a:r>
              <a:rPr lang="en-US" altLang="en-US" sz="1600" dirty="0"/>
              <a:t> and  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altLang="en-US" sz="1600" dirty="0"/>
              <a:t>and treat </a:t>
            </a:r>
            <a:r>
              <a:rPr lang="en-US" altLang="en-US" sz="1600" dirty="0" err="1"/>
              <a:t>z</a:t>
            </a:r>
            <a:r>
              <a:rPr lang="en-US" altLang="en-US" sz="1600" baseline="-25000" dirty="0" err="1"/>
              <a:t>if</a:t>
            </a:r>
            <a:r>
              <a:rPr lang="en-US" altLang="en-US" sz="1600" dirty="0"/>
              <a:t> as interval-scaled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765212"/>
              </p:ext>
            </p:extLst>
          </p:nvPr>
        </p:nvGraphicFramePr>
        <p:xfrm>
          <a:off x="4800601" y="2971800"/>
          <a:ext cx="3352800" cy="713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8" name="Equation" r:id="rId4" imgW="2108200" imgH="736600" progId="Equation.3">
                  <p:embed/>
                </p:oleObj>
              </mc:Choice>
              <mc:Fallback>
                <p:oleObj name="Equation" r:id="rId4" imgW="2108200" imgH="736600" progId="Equation.3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2971800"/>
                        <a:ext cx="3352800" cy="713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557224"/>
              </p:ext>
            </p:extLst>
          </p:nvPr>
        </p:nvGraphicFramePr>
        <p:xfrm>
          <a:off x="5130801" y="5314237"/>
          <a:ext cx="1371600" cy="552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9" name="Equation" r:id="rId6" imgW="1002865" imgH="533169" progId="Equation.3">
                  <p:embed/>
                </p:oleObj>
              </mc:Choice>
              <mc:Fallback>
                <p:oleObj name="Equation" r:id="rId6" imgW="1002865" imgH="533169" progId="Equation.3">
                  <p:embed/>
                  <p:pic>
                    <p:nvPicPr>
                      <p:cNvPr id="2048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1" y="5314237"/>
                        <a:ext cx="1371600" cy="552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27898CCC-E094-4013-B96C-763DB449A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Mixed-type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38F4E6-AF8A-4CC0-9BA1-A37A33B6768A}"/>
              </a:ext>
            </a:extLst>
          </p:cNvPr>
          <p:cNvSpPr/>
          <p:nvPr/>
        </p:nvSpPr>
        <p:spPr>
          <a:xfrm>
            <a:off x="7928243" y="6186153"/>
            <a:ext cx="30296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8"/>
              </a:rPr>
              <a:t>https://pyclustering.github.io/</a:t>
            </a:r>
            <a:endParaRPr lang="en-US" dirty="0"/>
          </a:p>
          <a:p>
            <a:r>
              <a:rPr lang="en-US" dirty="0"/>
              <a:t>Python package Gower</a:t>
            </a:r>
          </a:p>
        </p:txBody>
      </p:sp>
    </p:spTree>
    <p:extLst>
      <p:ext uri="{BB962C8B-B14F-4D97-AF65-F5344CB8AC3E}">
        <p14:creationId xmlns:p14="http://schemas.microsoft.com/office/powerpoint/2010/main" val="761222823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78A1-17B6-41B4-A0F5-38E441D2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Mixed-type data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4051ECF-AFCF-4960-A78D-F3C52577A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420207"/>
              </p:ext>
            </p:extLst>
          </p:nvPr>
        </p:nvGraphicFramePr>
        <p:xfrm>
          <a:off x="1183738" y="1690688"/>
          <a:ext cx="2912532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0844">
                  <a:extLst>
                    <a:ext uri="{9D8B030D-6E8A-4147-A177-3AD203B41FA5}">
                      <a16:colId xmlns:a16="http://schemas.microsoft.com/office/drawing/2014/main" val="980207668"/>
                    </a:ext>
                  </a:extLst>
                </a:gridCol>
                <a:gridCol w="970844">
                  <a:extLst>
                    <a:ext uri="{9D8B030D-6E8A-4147-A177-3AD203B41FA5}">
                      <a16:colId xmlns:a16="http://schemas.microsoft.com/office/drawing/2014/main" val="2606393085"/>
                    </a:ext>
                  </a:extLst>
                </a:gridCol>
                <a:gridCol w="970844">
                  <a:extLst>
                    <a:ext uri="{9D8B030D-6E8A-4147-A177-3AD203B41FA5}">
                      <a16:colId xmlns:a16="http://schemas.microsoft.com/office/drawing/2014/main" val="1678913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34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37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37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51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456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328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EF7B-7712-48B8-9393-22DF1195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04561-C2B0-4B66-A277-9FAACF7FB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distance</a:t>
            </a:r>
          </a:p>
          <a:p>
            <a:pPr lvl="1"/>
            <a:r>
              <a:rPr lang="en-US" dirty="0">
                <a:hlinkClick r:id="rId3"/>
              </a:rPr>
              <a:t>Hamming distance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https://en.wikipedia.org/wiki/Levenshtein_distance</a:t>
            </a:r>
            <a:endParaRPr lang="en-US" dirty="0"/>
          </a:p>
          <a:p>
            <a:r>
              <a:rPr lang="en-US" dirty="0" err="1"/>
              <a:t>Strig</a:t>
            </a:r>
            <a:r>
              <a:rPr lang="en-US" dirty="0"/>
              <a:t>/Text similarity</a:t>
            </a:r>
          </a:p>
          <a:p>
            <a:r>
              <a:rPr lang="en-US" dirty="0"/>
              <a:t>Similarity search/alignment</a:t>
            </a:r>
          </a:p>
          <a:p>
            <a:r>
              <a:rPr lang="en-US" dirty="0"/>
              <a:t>Homology</a:t>
            </a:r>
          </a:p>
        </p:txBody>
      </p:sp>
    </p:spTree>
    <p:extLst>
      <p:ext uri="{BB962C8B-B14F-4D97-AF65-F5344CB8AC3E}">
        <p14:creationId xmlns:p14="http://schemas.microsoft.com/office/powerpoint/2010/main" val="81781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1D0F-0013-4BC3-898B-65391169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objects</a:t>
            </a:r>
          </a:p>
        </p:txBody>
      </p:sp>
      <p:pic>
        <p:nvPicPr>
          <p:cNvPr id="13314" name="Picture 2" descr="Dynamic Time Warping - Towards Data Science">
            <a:extLst>
              <a:ext uri="{FF2B5EF4-FFF2-40B4-BE49-F238E27FC236}">
                <a16:creationId xmlns:a16="http://schemas.microsoft.com/office/drawing/2014/main" id="{544A82A1-70BC-4E3B-9F0B-3CC012BD22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7963"/>
          <a:stretch/>
        </p:blipFill>
        <p:spPr bwMode="auto">
          <a:xfrm rot="5400000">
            <a:off x="7104350" y="3062059"/>
            <a:ext cx="4094163" cy="244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55B37B-DDB6-4AE4-86F7-5A04EA43CA55}"/>
              </a:ext>
            </a:extLst>
          </p:cNvPr>
          <p:cNvSpPr/>
          <p:nvPr/>
        </p:nvSpPr>
        <p:spPr>
          <a:xfrm>
            <a:off x="6328993" y="1744903"/>
            <a:ext cx="56448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Sequences. Dynamic Time Warping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C208B0C-B720-4C52-9D70-5CCFF87A9CD2}"/>
                  </a:ext>
                </a:extLst>
              </p:cNvPr>
              <p:cNvSpPr/>
              <p:nvPr/>
            </p:nvSpPr>
            <p:spPr>
              <a:xfrm>
                <a:off x="868847" y="4879002"/>
                <a:ext cx="3048000" cy="7879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C208B0C-B720-4C52-9D70-5CCFF87A9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47" y="4879002"/>
                <a:ext cx="3048000" cy="7879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33C2CB-22F6-4D2E-BC94-DE899E4AF86E}"/>
              </a:ext>
            </a:extLst>
          </p:cNvPr>
          <p:cNvCxnSpPr/>
          <p:nvPr/>
        </p:nvCxnSpPr>
        <p:spPr>
          <a:xfrm>
            <a:off x="868847" y="4295052"/>
            <a:ext cx="17942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3CA153-748B-4F81-A98F-1CBE6CA9BDF2}"/>
              </a:ext>
            </a:extLst>
          </p:cNvPr>
          <p:cNvCxnSpPr/>
          <p:nvPr/>
        </p:nvCxnSpPr>
        <p:spPr>
          <a:xfrm flipV="1">
            <a:off x="920605" y="2867380"/>
            <a:ext cx="2415396" cy="14147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98E34A-1C1D-489C-AEC2-D04DF6A59AD0}"/>
                  </a:ext>
                </a:extLst>
              </p:cNvPr>
              <p:cNvSpPr txBox="1"/>
              <p:nvPr/>
            </p:nvSpPr>
            <p:spPr>
              <a:xfrm>
                <a:off x="981843" y="3895527"/>
                <a:ext cx="12422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98E34A-1C1D-489C-AEC2-D04DF6A59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43" y="3895527"/>
                <a:ext cx="124220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C7D1FC-823A-4501-B27E-E031314E8EC0}"/>
                  </a:ext>
                </a:extLst>
              </p:cNvPr>
              <p:cNvSpPr txBox="1"/>
              <p:nvPr/>
            </p:nvSpPr>
            <p:spPr>
              <a:xfrm>
                <a:off x="2876634" y="2373433"/>
                <a:ext cx="2562603" cy="516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C7D1FC-823A-4501-B27E-E031314E8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34" y="2373433"/>
                <a:ext cx="2562603" cy="5166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165BA9-8F2F-45A0-B3D3-13D557D1A7CC}"/>
                  </a:ext>
                </a:extLst>
              </p:cNvPr>
              <p:cNvSpPr txBox="1"/>
              <p:nvPr/>
            </p:nvSpPr>
            <p:spPr>
              <a:xfrm>
                <a:off x="1802363" y="3802177"/>
                <a:ext cx="3390738" cy="516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165BA9-8F2F-45A0-B3D3-13D557D1A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363" y="3802177"/>
                <a:ext cx="3390738" cy="5166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522C92F5-AE1C-4A07-9D6D-216996601CDC}"/>
              </a:ext>
            </a:extLst>
          </p:cNvPr>
          <p:cNvSpPr/>
          <p:nvPr/>
        </p:nvSpPr>
        <p:spPr>
          <a:xfrm>
            <a:off x="868847" y="1747270"/>
            <a:ext cx="2916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2020036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DE9D-AF31-4781-A4CC-8AECCA04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between probability distribution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48338-3A77-4024-9BEA-08AF31341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Kolmogorov-Smirnov</a:t>
            </a:r>
          </a:p>
          <a:p>
            <a:r>
              <a:rPr lang="en-US" dirty="0"/>
              <a:t>Chi squared statistic</a:t>
            </a:r>
          </a:p>
        </p:txBody>
      </p:sp>
      <p:pic>
        <p:nvPicPr>
          <p:cNvPr id="10242" name="Picture 2">
            <a:hlinkClick r:id="rId2"/>
            <a:extLst>
              <a:ext uri="{FF2B5EF4-FFF2-40B4-BE49-F238E27FC236}">
                <a16:creationId xmlns:a16="http://schemas.microsoft.com/office/drawing/2014/main" id="{BDAE60FD-1E27-45C2-A1FE-485EAC3DA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069" y="1548449"/>
            <a:ext cx="5376731" cy="442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13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0A8B1AB9-CF2A-412C-B6D8-AD4CCDEC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function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idx="4294967295"/>
              </p:nvPr>
            </p:nvSpPr>
            <p:spPr>
              <a:xfrm>
                <a:off x="838200" y="1297039"/>
                <a:ext cx="8458200" cy="4953000"/>
              </a:xfrm>
            </p:spPr>
            <p:txBody>
              <a:bodyPr>
                <a:normAutofit/>
              </a:bodyPr>
              <a:lstStyle/>
              <a:p>
                <a:pPr algn="just" eaLnBrk="1" hangingPunct="1">
                  <a:lnSpc>
                    <a:spcPct val="150000"/>
                  </a:lnSpc>
                </a:pPr>
                <a:r>
                  <a:rPr lang="en-US" altLang="en-US" sz="2000" dirty="0"/>
                  <a:t>A </a:t>
                </a:r>
                <a:r>
                  <a:rPr lang="en-US" altLang="en-US" sz="2000" b="1" dirty="0"/>
                  <a:t>metric</a:t>
                </a:r>
                <a:r>
                  <a:rPr lang="en-US" altLang="en-US" sz="2000" dirty="0"/>
                  <a:t> on a set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en-US" sz="2000" dirty="0"/>
                  <a:t> is a function (called distance function or simply </a:t>
                </a:r>
                <a:r>
                  <a:rPr lang="en-US" altLang="en-US" sz="2000" b="1" dirty="0"/>
                  <a:t>distance</a:t>
                </a:r>
                <a:r>
                  <a:rPr lang="en-US" altLang="en-US" sz="2000" dirty="0"/>
                  <a:t>)</a:t>
                </a:r>
              </a:p>
              <a:p>
                <a:pPr marL="0" indent="0" algn="just" eaLnBrk="1" hangingPunct="1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→[0,∞)</m:t>
                      </m:r>
                    </m:oMath>
                  </m:oMathPara>
                </a14:m>
                <a:endParaRPr lang="en-US" altLang="en-US" sz="2000" dirty="0"/>
              </a:p>
              <a:p>
                <a:pPr lvl="1" algn="just" eaLnBrk="1" hangingPunct="1">
                  <a:lnSpc>
                    <a:spcPct val="150000"/>
                  </a:lnSpc>
                </a:pPr>
                <a:r>
                  <a:rPr lang="en-US" altLang="en-US" sz="2000" dirty="0"/>
                  <a:t>Properties</a:t>
                </a:r>
              </a:p>
              <a:p>
                <a:pPr lvl="2" algn="just" eaLnBrk="1" hangingPunct="1">
                  <a:lnSpc>
                    <a:spcPct val="150000"/>
                  </a:lnSpc>
                </a:pPr>
                <a:r>
                  <a:rPr lang="en-US" altLang="en-US" i="1" dirty="0"/>
                  <a:t>d(</a:t>
                </a:r>
                <a:r>
                  <a:rPr lang="en-US" altLang="en-US" i="1" dirty="0" err="1"/>
                  <a:t>i,j</a:t>
                </a:r>
                <a:r>
                  <a:rPr lang="en-US" altLang="en-US" i="1" dirty="0"/>
                  <a:t>)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Symbol" pitchFamily="18" charset="2"/>
                  </a:rPr>
                  <a:t> 0</a:t>
                </a:r>
                <a:endParaRPr lang="en-US" altLang="en-US" dirty="0"/>
              </a:p>
              <a:p>
                <a:pPr lvl="2" algn="just" eaLnBrk="1" hangingPunct="1">
                  <a:lnSpc>
                    <a:spcPct val="150000"/>
                  </a:lnSpc>
                </a:pPr>
                <a:r>
                  <a:rPr lang="en-US" altLang="en-US" i="1" dirty="0"/>
                  <a:t>d(</a:t>
                </a:r>
                <a:r>
                  <a:rPr lang="en-US" altLang="en-US" i="1" dirty="0" err="1"/>
                  <a:t>i,i</a:t>
                </a:r>
                <a:r>
                  <a:rPr lang="en-US" altLang="en-US" i="1" dirty="0"/>
                  <a:t>)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Symbol" pitchFamily="18" charset="2"/>
                  </a:rPr>
                  <a:t>= 0</a:t>
                </a:r>
                <a:endParaRPr lang="en-US" altLang="en-US" dirty="0"/>
              </a:p>
              <a:p>
                <a:pPr lvl="2" algn="just" eaLnBrk="1" hangingPunct="1">
                  <a:lnSpc>
                    <a:spcPct val="150000"/>
                  </a:lnSpc>
                </a:pPr>
                <a:r>
                  <a:rPr lang="en-US" altLang="en-US" i="1" dirty="0"/>
                  <a:t>d(</a:t>
                </a:r>
                <a:r>
                  <a:rPr lang="en-US" altLang="en-US" i="1" dirty="0" err="1"/>
                  <a:t>i,j</a:t>
                </a:r>
                <a:r>
                  <a:rPr lang="en-US" altLang="en-US" i="1" dirty="0"/>
                  <a:t>)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Symbol" pitchFamily="18" charset="2"/>
                  </a:rPr>
                  <a:t>= </a:t>
                </a:r>
                <a:r>
                  <a:rPr lang="en-US" altLang="en-US" i="1" dirty="0"/>
                  <a:t>d(</a:t>
                </a:r>
                <a:r>
                  <a:rPr lang="en-US" altLang="en-US" i="1" dirty="0" err="1"/>
                  <a:t>j,i</a:t>
                </a:r>
                <a:r>
                  <a:rPr lang="en-US" altLang="en-US" i="1" dirty="0"/>
                  <a:t>)</a:t>
                </a:r>
                <a:endParaRPr lang="en-US" altLang="en-US" dirty="0"/>
              </a:p>
              <a:p>
                <a:pPr lvl="2" algn="just" eaLnBrk="1" hangingPunct="1">
                  <a:lnSpc>
                    <a:spcPct val="150000"/>
                  </a:lnSpc>
                </a:pPr>
                <a:r>
                  <a:rPr lang="en-US" altLang="en-US" i="1" dirty="0"/>
                  <a:t>d(</a:t>
                </a:r>
                <a:r>
                  <a:rPr lang="en-US" altLang="en-US" i="1" dirty="0" err="1"/>
                  <a:t>i,j</a:t>
                </a:r>
                <a:r>
                  <a:rPr lang="en-US" altLang="en-US" i="1" dirty="0"/>
                  <a:t>)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Symbol" pitchFamily="18" charset="2"/>
                  </a:rPr>
                  <a:t> </a:t>
                </a:r>
                <a:r>
                  <a:rPr lang="en-US" altLang="en-US" i="1" dirty="0"/>
                  <a:t>d(</a:t>
                </a:r>
                <a:r>
                  <a:rPr lang="en-US" altLang="en-US" i="1" dirty="0" err="1"/>
                  <a:t>i,k</a:t>
                </a:r>
                <a:r>
                  <a:rPr lang="en-US" altLang="en-US" i="1" dirty="0"/>
                  <a:t>)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Symbol" pitchFamily="18" charset="2"/>
                  </a:rPr>
                  <a:t>+ </a:t>
                </a:r>
                <a:r>
                  <a:rPr lang="en-US" altLang="en-US" i="1" dirty="0"/>
                  <a:t>d(</a:t>
                </a:r>
                <a:r>
                  <a:rPr lang="en-US" altLang="en-US" i="1" dirty="0" err="1"/>
                  <a:t>k,j</a:t>
                </a:r>
                <a:r>
                  <a:rPr lang="en-US" altLang="en-US" i="1" dirty="0"/>
                  <a:t>)</a:t>
                </a:r>
                <a:endParaRPr lang="en-US" altLang="en-US" dirty="0">
                  <a:sym typeface="Symbol" pitchFamily="18" charset="2"/>
                </a:endParaRPr>
              </a:p>
              <a:p>
                <a:pPr algn="just" eaLnBrk="1" hangingPunct="1">
                  <a:lnSpc>
                    <a:spcPct val="150000"/>
                  </a:lnSpc>
                </a:pPr>
                <a:r>
                  <a:rPr lang="en-US" altLang="en-US" sz="2000" dirty="0"/>
                  <a:t>Also, one can use weighted distance, parametric Pearson product moment correlation (not a distance)</a:t>
                </a: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838200" y="1297039"/>
                <a:ext cx="8458200" cy="4953000"/>
              </a:xfrm>
              <a:blipFill>
                <a:blip r:embed="rId3"/>
                <a:stretch>
                  <a:fillRect l="-649" r="-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23322B6-8A0D-4FF5-8234-7E614E4F80C9}"/>
              </a:ext>
            </a:extLst>
          </p:cNvPr>
          <p:cNvCxnSpPr/>
          <p:nvPr/>
        </p:nvCxnSpPr>
        <p:spPr>
          <a:xfrm flipV="1">
            <a:off x="8770919" y="1837193"/>
            <a:ext cx="1133341" cy="23310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7">
            <a:extLst>
              <a:ext uri="{FF2B5EF4-FFF2-40B4-BE49-F238E27FC236}">
                <a16:creationId xmlns:a16="http://schemas.microsoft.com/office/drawing/2014/main" id="{2B6CF4C9-D1FE-4361-9DF4-DBEF905FB754}"/>
              </a:ext>
            </a:extLst>
          </p:cNvPr>
          <p:cNvCxnSpPr/>
          <p:nvPr/>
        </p:nvCxnSpPr>
        <p:spPr>
          <a:xfrm>
            <a:off x="9878501" y="1837193"/>
            <a:ext cx="0" cy="227956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9">
            <a:extLst>
              <a:ext uri="{FF2B5EF4-FFF2-40B4-BE49-F238E27FC236}">
                <a16:creationId xmlns:a16="http://schemas.microsoft.com/office/drawing/2014/main" id="{193C2AF8-89FD-4F59-923D-6549CA8E889F}"/>
              </a:ext>
            </a:extLst>
          </p:cNvPr>
          <p:cNvCxnSpPr/>
          <p:nvPr/>
        </p:nvCxnSpPr>
        <p:spPr>
          <a:xfrm>
            <a:off x="8770919" y="4168269"/>
            <a:ext cx="1133341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16">
            <a:extLst>
              <a:ext uri="{FF2B5EF4-FFF2-40B4-BE49-F238E27FC236}">
                <a16:creationId xmlns:a16="http://schemas.microsoft.com/office/drawing/2014/main" id="{B7421CA5-996B-4945-B31F-92593EDAA47A}"/>
              </a:ext>
            </a:extLst>
          </p:cNvPr>
          <p:cNvCxnSpPr/>
          <p:nvPr/>
        </p:nvCxnSpPr>
        <p:spPr>
          <a:xfrm flipV="1">
            <a:off x="8062580" y="2097593"/>
            <a:ext cx="0" cy="2434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18">
            <a:extLst>
              <a:ext uri="{FF2B5EF4-FFF2-40B4-BE49-F238E27FC236}">
                <a16:creationId xmlns:a16="http://schemas.microsoft.com/office/drawing/2014/main" id="{9AC5B61C-D753-40E4-BFCB-D20D7240C947}"/>
              </a:ext>
            </a:extLst>
          </p:cNvPr>
          <p:cNvCxnSpPr/>
          <p:nvPr/>
        </p:nvCxnSpPr>
        <p:spPr>
          <a:xfrm>
            <a:off x="8049701" y="4531699"/>
            <a:ext cx="30394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20">
            <a:extLst>
              <a:ext uri="{FF2B5EF4-FFF2-40B4-BE49-F238E27FC236}">
                <a16:creationId xmlns:a16="http://schemas.microsoft.com/office/drawing/2014/main" id="{59F18490-7771-4678-A423-CEEE423CEFAE}"/>
              </a:ext>
            </a:extLst>
          </p:cNvPr>
          <p:cNvCxnSpPr/>
          <p:nvPr/>
        </p:nvCxnSpPr>
        <p:spPr>
          <a:xfrm>
            <a:off x="8062580" y="4531699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22">
            <a:extLst>
              <a:ext uri="{FF2B5EF4-FFF2-40B4-BE49-F238E27FC236}">
                <a16:creationId xmlns:a16="http://schemas.microsoft.com/office/drawing/2014/main" id="{A894F958-284D-41D8-81C0-EE62F5148B7C}"/>
              </a:ext>
            </a:extLst>
          </p:cNvPr>
          <p:cNvCxnSpPr/>
          <p:nvPr/>
        </p:nvCxnSpPr>
        <p:spPr>
          <a:xfrm flipV="1">
            <a:off x="8066634" y="3617299"/>
            <a:ext cx="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23">
                <a:extLst>
                  <a:ext uri="{FF2B5EF4-FFF2-40B4-BE49-F238E27FC236}">
                    <a16:creationId xmlns:a16="http://schemas.microsoft.com/office/drawing/2014/main" id="{58CF2FAE-E2E9-4977-9D8A-83A67D3AE4CD}"/>
                  </a:ext>
                </a:extLst>
              </p:cNvPr>
              <p:cNvSpPr txBox="1"/>
              <p:nvPr/>
            </p:nvSpPr>
            <p:spPr>
              <a:xfrm>
                <a:off x="8428995" y="4005326"/>
                <a:ext cx="2468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CuadroTexto 23">
                <a:extLst>
                  <a:ext uri="{FF2B5EF4-FFF2-40B4-BE49-F238E27FC236}">
                    <a16:creationId xmlns:a16="http://schemas.microsoft.com/office/drawing/2014/main" id="{58CF2FAE-E2E9-4977-9D8A-83A67D3AE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995" y="4005326"/>
                <a:ext cx="246862" cy="369332"/>
              </a:xfrm>
              <a:prstGeom prst="rect">
                <a:avLst/>
              </a:prstGeom>
              <a:blipFill>
                <a:blip r:embed="rId4"/>
                <a:stretch>
                  <a:fillRect l="-17500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24">
                <a:extLst>
                  <a:ext uri="{FF2B5EF4-FFF2-40B4-BE49-F238E27FC236}">
                    <a16:creationId xmlns:a16="http://schemas.microsoft.com/office/drawing/2014/main" id="{970BFBB2-4893-4B1D-850A-25D56C852E5F}"/>
                  </a:ext>
                </a:extLst>
              </p:cNvPr>
              <p:cNvSpPr txBox="1"/>
              <p:nvPr/>
            </p:nvSpPr>
            <p:spPr>
              <a:xfrm>
                <a:off x="9915965" y="1453004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CuadroTexto 24">
                <a:extLst>
                  <a:ext uri="{FF2B5EF4-FFF2-40B4-BE49-F238E27FC236}">
                    <a16:creationId xmlns:a16="http://schemas.microsoft.com/office/drawing/2014/main" id="{970BFBB2-4893-4B1D-850A-25D56C852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965" y="1453004"/>
                <a:ext cx="245708" cy="369332"/>
              </a:xfrm>
              <a:prstGeom prst="rect">
                <a:avLst/>
              </a:prstGeom>
              <a:blipFill>
                <a:blip r:embed="rId5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27">
                <a:extLst>
                  <a:ext uri="{FF2B5EF4-FFF2-40B4-BE49-F238E27FC236}">
                    <a16:creationId xmlns:a16="http://schemas.microsoft.com/office/drawing/2014/main" id="{5E8EFC51-5364-4B86-9CD5-AD254A11EB67}"/>
                  </a:ext>
                </a:extLst>
              </p:cNvPr>
              <p:cNvSpPr txBox="1"/>
              <p:nvPr/>
            </p:nvSpPr>
            <p:spPr>
              <a:xfrm>
                <a:off x="8734695" y="4648908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CuadroTexto 27">
                <a:extLst>
                  <a:ext uri="{FF2B5EF4-FFF2-40B4-BE49-F238E27FC236}">
                    <a16:creationId xmlns:a16="http://schemas.microsoft.com/office/drawing/2014/main" id="{5E8EFC51-5364-4B86-9CD5-AD254A11E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695" y="4648908"/>
                <a:ext cx="176459" cy="369332"/>
              </a:xfrm>
              <a:prstGeom prst="rect">
                <a:avLst/>
              </a:prstGeom>
              <a:blipFill>
                <a:blip r:embed="rId6"/>
                <a:stretch>
                  <a:fillRect l="-41379" r="-344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28">
                <a:extLst>
                  <a:ext uri="{FF2B5EF4-FFF2-40B4-BE49-F238E27FC236}">
                    <a16:creationId xmlns:a16="http://schemas.microsoft.com/office/drawing/2014/main" id="{D2A2E92D-7BCA-4366-ABC9-C28350586D7A}"/>
                  </a:ext>
                </a:extLst>
              </p:cNvPr>
              <p:cNvSpPr txBox="1"/>
              <p:nvPr/>
            </p:nvSpPr>
            <p:spPr>
              <a:xfrm>
                <a:off x="7635742" y="3404207"/>
                <a:ext cx="1847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CuadroTexto 28">
                <a:extLst>
                  <a:ext uri="{FF2B5EF4-FFF2-40B4-BE49-F238E27FC236}">
                    <a16:creationId xmlns:a16="http://schemas.microsoft.com/office/drawing/2014/main" id="{D2A2E92D-7BCA-4366-ABC9-C28350586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742" y="3404207"/>
                <a:ext cx="184794" cy="369332"/>
              </a:xfrm>
              <a:prstGeom prst="rect">
                <a:avLst/>
              </a:prstGeom>
              <a:blipFill>
                <a:blip r:embed="rId7"/>
                <a:stretch>
                  <a:fillRect l="-56667" r="-56667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2BFB14-D30F-46D6-B508-3DBFA342221F}"/>
                  </a:ext>
                </a:extLst>
              </p:cNvPr>
              <p:cNvSpPr txBox="1"/>
              <p:nvPr/>
            </p:nvSpPr>
            <p:spPr>
              <a:xfrm>
                <a:off x="6357419" y="6006290"/>
                <a:ext cx="5258848" cy="53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2BFB14-D30F-46D6-B508-3DBFA3422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419" y="6006290"/>
                <a:ext cx="5258848" cy="5395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C74942C-44B9-4C44-9DDE-1C3ACE847200}"/>
                  </a:ext>
                </a:extLst>
              </p:cNvPr>
              <p:cNvSpPr/>
              <p:nvPr/>
            </p:nvSpPr>
            <p:spPr>
              <a:xfrm>
                <a:off x="8081775" y="2292600"/>
                <a:ext cx="14373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C74942C-44B9-4C44-9DDE-1C3ACE847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775" y="2292600"/>
                <a:ext cx="1437317" cy="461665"/>
              </a:xfrm>
              <a:prstGeom prst="rect">
                <a:avLst/>
              </a:prstGeom>
              <a:blipFill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ED28DD-0EBF-4092-94E5-019CA3A2F442}"/>
                  </a:ext>
                </a:extLst>
              </p:cNvPr>
              <p:cNvSpPr txBox="1"/>
              <p:nvPr/>
            </p:nvSpPr>
            <p:spPr>
              <a:xfrm>
                <a:off x="7037934" y="5595276"/>
                <a:ext cx="20235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ED28DD-0EBF-4092-94E5-019CA3A2F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934" y="5595276"/>
                <a:ext cx="202353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8F975930-2B84-4AAA-9CDC-3E2FDEC515E9}"/>
              </a:ext>
            </a:extLst>
          </p:cNvPr>
          <p:cNvSpPr>
            <a:spLocks noChangeAspect="1"/>
          </p:cNvSpPr>
          <p:nvPr/>
        </p:nvSpPr>
        <p:spPr>
          <a:xfrm>
            <a:off x="8675857" y="4063911"/>
            <a:ext cx="182880" cy="1828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AD3A5C-7CB8-418A-9738-E12B10A3E387}"/>
              </a:ext>
            </a:extLst>
          </p:cNvPr>
          <p:cNvSpPr>
            <a:spLocks noChangeAspect="1"/>
          </p:cNvSpPr>
          <p:nvPr/>
        </p:nvSpPr>
        <p:spPr>
          <a:xfrm>
            <a:off x="9785552" y="1778704"/>
            <a:ext cx="182880" cy="1828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3E0478-F284-404E-8701-BE6850A21C81}"/>
                  </a:ext>
                </a:extLst>
              </p:cNvPr>
              <p:cNvSpPr txBox="1"/>
              <p:nvPr/>
            </p:nvSpPr>
            <p:spPr>
              <a:xfrm>
                <a:off x="2878667" y="6069364"/>
                <a:ext cx="40872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Eucledian distance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:=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3E0478-F284-404E-8701-BE6850A21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667" y="6069364"/>
                <a:ext cx="4087211" cy="461665"/>
              </a:xfrm>
              <a:prstGeom prst="rect">
                <a:avLst/>
              </a:prstGeom>
              <a:blipFill>
                <a:blip r:embed="rId11"/>
                <a:stretch>
                  <a:fillRect l="-223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E6EE2441-2BE3-4DD3-A4E8-8F6E2249DF96}"/>
              </a:ext>
            </a:extLst>
          </p:cNvPr>
          <p:cNvSpPr>
            <a:spLocks noChangeAspect="1"/>
          </p:cNvSpPr>
          <p:nvPr/>
        </p:nvSpPr>
        <p:spPr>
          <a:xfrm>
            <a:off x="10185440" y="3497433"/>
            <a:ext cx="182880" cy="1828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7759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570A3-E93B-492C-AB95-451683A7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&gt;_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2D87E-371C-4C0E-84AD-B8B7F39FA5F8}"/>
              </a:ext>
            </a:extLst>
          </p:cNvPr>
          <p:cNvSpPr/>
          <p:nvPr/>
        </p:nvSpPr>
        <p:spPr>
          <a:xfrm>
            <a:off x="711200" y="34290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https://scikit-learn.org/stable/modules/generated/sklearn.neighbors.DistanceMetric.html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A15C20-AAAB-4849-A349-A96369721837}"/>
              </a:ext>
            </a:extLst>
          </p:cNvPr>
          <p:cNvSpPr/>
          <p:nvPr/>
        </p:nvSpPr>
        <p:spPr>
          <a:xfrm>
            <a:off x="838200" y="2649171"/>
            <a:ext cx="6658793" cy="461665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sklearn.neighbors.DistanceMetric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97906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5EC8-F8A7-4AA3-8D7B-07800DBC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also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8E474-2F7A-4397-AE91-C93102D5B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204"/>
            <a:ext cx="10515600" cy="5615796"/>
          </a:xfrm>
        </p:spPr>
        <p:txBody>
          <a:bodyPr>
            <a:normAutofit/>
          </a:bodyPr>
          <a:lstStyle/>
          <a:p>
            <a:r>
              <a:rPr lang="en-US" sz="1400" dirty="0">
                <a:hlinkClick r:id="rId3"/>
              </a:rPr>
              <a:t>http://www.uco.es/users/ma1fegan/Comunes/asignaturas/vision/Encyclopedia-of-distances-2009.pdf</a:t>
            </a:r>
            <a:endParaRPr lang="en-US" sz="1400" dirty="0"/>
          </a:p>
          <a:p>
            <a:r>
              <a:rPr lang="en-US" sz="1400" dirty="0"/>
              <a:t>Similarity Search The Metric Space Approach</a:t>
            </a:r>
            <a:endParaRPr lang="en-US" sz="1400" dirty="0">
              <a:hlinkClick r:id="rId4"/>
            </a:endParaRPr>
          </a:p>
          <a:p>
            <a:r>
              <a:rPr lang="en-US" sz="1400" dirty="0">
                <a:hlinkClick r:id="rId4"/>
              </a:rPr>
              <a:t>2018 Slawomir </a:t>
            </a:r>
            <a:r>
              <a:rPr lang="en-US" sz="1400" dirty="0" err="1">
                <a:hlinkClick r:id="rId4"/>
              </a:rPr>
              <a:t>Wierzchoń</a:t>
            </a:r>
            <a:r>
              <a:rPr lang="en-US" sz="1400" dirty="0">
                <a:hlinkClick r:id="rId4"/>
              </a:rPr>
              <a:t>- Modern Algorithms of Cluster Analysis.pdf</a:t>
            </a:r>
          </a:p>
          <a:p>
            <a:r>
              <a:rPr lang="en-US" sz="1400" dirty="0">
                <a:hlinkClick r:id="rId4"/>
              </a:rPr>
              <a:t>2017  </a:t>
            </a:r>
            <a:r>
              <a:rPr lang="en-US" sz="1400" dirty="0" err="1">
                <a:hlinkClick r:id="rId4"/>
              </a:rPr>
              <a:t>Alboukadel</a:t>
            </a:r>
            <a:r>
              <a:rPr lang="en-US" sz="1400" dirty="0">
                <a:hlinkClick r:id="rId4"/>
              </a:rPr>
              <a:t> </a:t>
            </a:r>
            <a:r>
              <a:rPr lang="en-US" sz="1400" dirty="0" err="1">
                <a:hlinkClick r:id="rId4"/>
              </a:rPr>
              <a:t>Kassambara</a:t>
            </a:r>
            <a:r>
              <a:rPr lang="en-US" sz="1400" dirty="0">
                <a:hlinkClick r:id="rId4"/>
              </a:rPr>
              <a:t> - Practical Guide to Cluster Analysis in R. Unsupervised Machine Learning.pdf</a:t>
            </a:r>
          </a:p>
          <a:p>
            <a:r>
              <a:rPr lang="en-US" sz="1400" dirty="0">
                <a:hlinkClick r:id="rId4"/>
              </a:rPr>
              <a:t>http://37steps.com/1617/non-euclidean-and-non-metric-dissimilarities/</a:t>
            </a:r>
            <a:endParaRPr lang="en-US" sz="1400" dirty="0"/>
          </a:p>
          <a:p>
            <a:r>
              <a:rPr lang="en-US" sz="1400" dirty="0">
                <a:hlinkClick r:id="rId5"/>
              </a:rPr>
              <a:t>https://cs.uni-paderborn.de/fileadmin/informatik/fg/cuk/Forschung/Publikationen/ClusteringForMetricAndNonmetricDistanceMeasures.pdf</a:t>
            </a:r>
            <a:endParaRPr lang="en-US" sz="1400" dirty="0">
              <a:hlinkClick r:id="rId4"/>
            </a:endParaRPr>
          </a:p>
          <a:p>
            <a:r>
              <a:rPr lang="en-US" sz="1400" dirty="0">
                <a:hlinkClick r:id="rId6"/>
              </a:rPr>
              <a:t>A Comparison Study on Similarity and Dissimilarity Measures in Clustering Continuous Data</a:t>
            </a:r>
            <a:endParaRPr lang="en-US" sz="1400" dirty="0"/>
          </a:p>
          <a:p>
            <a:r>
              <a:rPr lang="en-US" sz="1400" dirty="0"/>
              <a:t>2015 Time-series clustering – A decade review.pdf</a:t>
            </a:r>
          </a:p>
          <a:p>
            <a:r>
              <a:rPr lang="en-US" sz="1400" dirty="0"/>
              <a:t>2017 Finding an optimal well-log correlation sequence using coherence-weighted graphs. DTW.pdf</a:t>
            </a:r>
          </a:p>
          <a:p>
            <a:r>
              <a:rPr lang="en-US" sz="1400" dirty="0"/>
              <a:t>2014 </a:t>
            </a:r>
            <a:r>
              <a:rPr lang="en-US" sz="1400" dirty="0" err="1"/>
              <a:t>Lin_Probabilistic</a:t>
            </a:r>
            <a:r>
              <a:rPr lang="en-US" sz="1400" dirty="0"/>
              <a:t> sequence alignment of stratigraphic records.pdf</a:t>
            </a:r>
          </a:p>
          <a:p>
            <a:r>
              <a:rPr lang="en-US" sz="1400" dirty="0">
                <a:hlinkClick r:id="rId7"/>
              </a:rPr>
              <a:t>An Empirical Comparison of Dissimilarity Measures for Recommender Systems</a:t>
            </a:r>
            <a:endParaRPr lang="en-US" sz="1400" dirty="0"/>
          </a:p>
          <a:p>
            <a:r>
              <a:rPr lang="en-US" sz="1400" dirty="0">
                <a:hlinkClick r:id="rId8"/>
              </a:rPr>
              <a:t>http://faculty.juniata.edu/rhodes/ml/simdissim.htm</a:t>
            </a:r>
            <a:endParaRPr lang="en-US" sz="1400" dirty="0"/>
          </a:p>
          <a:p>
            <a:r>
              <a:rPr lang="en-US" sz="1400" dirty="0"/>
              <a:t>Measures between probability distribution functions</a:t>
            </a:r>
          </a:p>
          <a:p>
            <a:r>
              <a:rPr lang="en-US" sz="1400" dirty="0">
                <a:hlinkClick r:id="rId9"/>
              </a:rPr>
              <a:t>https://www.ncbi.nlm.nih.gov/pmc/articles/PMC6659240/</a:t>
            </a:r>
            <a:endParaRPr lang="en-US" sz="1400" dirty="0">
              <a:hlinkClick r:id="rId10"/>
            </a:endParaRPr>
          </a:p>
          <a:p>
            <a:r>
              <a:rPr lang="en-US" sz="1400" dirty="0">
                <a:hlinkClick r:id="rId10"/>
              </a:rPr>
              <a:t>1999 Metrics and similarity measures for hidden Markov models.pdf</a:t>
            </a:r>
          </a:p>
          <a:p>
            <a:r>
              <a:rPr lang="en-US" sz="1400" dirty="0">
                <a:hlinkClick r:id="rId10"/>
              </a:rPr>
              <a:t>2018 Augustine Oppong. Clustering Mixed Data: An Extension of the Gower Coefficient with Weighted L2 Distance</a:t>
            </a:r>
            <a:endParaRPr lang="en-US" sz="1400" dirty="0"/>
          </a:p>
          <a:p>
            <a:pPr lvl="1"/>
            <a:r>
              <a:rPr lang="en-US" sz="1400" dirty="0"/>
              <a:t>Gower with directional data</a:t>
            </a:r>
          </a:p>
        </p:txBody>
      </p:sp>
    </p:spTree>
    <p:extLst>
      <p:ext uri="{BB962C8B-B14F-4D97-AF65-F5344CB8AC3E}">
        <p14:creationId xmlns:p14="http://schemas.microsoft.com/office/powerpoint/2010/main" val="17974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Vector Spaces (Espacios Vectoriales)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s-MX" b="0" dirty="0"/>
              </a:p>
              <a:p>
                <a:r>
                  <a:rPr lang="es-MX" dirty="0"/>
                  <a:t>Polinomios</a:t>
                </a:r>
              </a:p>
              <a:p>
                <a:r>
                  <a:rPr lang="es-MX" b="0" dirty="0"/>
                  <a:t>Espacios de Funciones</a:t>
                </a:r>
              </a:p>
              <a:p>
                <a:pPr marL="0" indent="0">
                  <a:buNone/>
                </a:pPr>
                <a:endParaRPr lang="es-MX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de flecha 4"/>
          <p:cNvCxnSpPr/>
          <p:nvPr/>
        </p:nvCxnSpPr>
        <p:spPr>
          <a:xfrm flipV="1">
            <a:off x="7242221" y="2250981"/>
            <a:ext cx="1133341" cy="23310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8349803" y="2250981"/>
            <a:ext cx="0" cy="227956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7242221" y="4582057"/>
            <a:ext cx="1133341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V="1">
            <a:off x="6533882" y="2511381"/>
            <a:ext cx="0" cy="2434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6521003" y="4945487"/>
            <a:ext cx="30394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6533882" y="4945487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6537936" y="4031087"/>
            <a:ext cx="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/>
              <p:cNvSpPr txBox="1"/>
              <p:nvPr/>
            </p:nvSpPr>
            <p:spPr>
              <a:xfrm>
                <a:off x="9694194" y="4699266"/>
                <a:ext cx="3234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Cuadro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194" y="4699266"/>
                <a:ext cx="32342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/>
              <p:cNvSpPr txBox="1"/>
              <p:nvPr/>
            </p:nvSpPr>
            <p:spPr>
              <a:xfrm>
                <a:off x="6359293" y="1951470"/>
                <a:ext cx="3291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293" y="1951470"/>
                <a:ext cx="32919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/>
              <p:cNvSpPr txBox="1"/>
              <p:nvPr/>
            </p:nvSpPr>
            <p:spPr>
              <a:xfrm>
                <a:off x="7205997" y="5062696"/>
                <a:ext cx="23583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Cuadro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997" y="5062696"/>
                <a:ext cx="23583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/>
              <p:cNvSpPr txBox="1"/>
              <p:nvPr/>
            </p:nvSpPr>
            <p:spPr>
              <a:xfrm>
                <a:off x="6107044" y="3817995"/>
                <a:ext cx="2522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Cuadro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44" y="3817995"/>
                <a:ext cx="252249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191B3A81-76D1-4D4A-B410-B5E7E4C5D125}"/>
              </a:ext>
            </a:extLst>
          </p:cNvPr>
          <p:cNvSpPr>
            <a:spLocks noChangeAspect="1"/>
          </p:cNvSpPr>
          <p:nvPr/>
        </p:nvSpPr>
        <p:spPr>
          <a:xfrm>
            <a:off x="8267189" y="2197691"/>
            <a:ext cx="182880" cy="1828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93FCD11-A198-469B-AC2F-7E5430469C31}"/>
              </a:ext>
            </a:extLst>
          </p:cNvPr>
          <p:cNvSpPr>
            <a:spLocks noChangeAspect="1"/>
          </p:cNvSpPr>
          <p:nvPr/>
        </p:nvSpPr>
        <p:spPr>
          <a:xfrm>
            <a:off x="7167714" y="4488287"/>
            <a:ext cx="182880" cy="1828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75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MX" dirty="0"/>
                  <a:t>Espacios Vectoriales Normados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endParaRPr lang="en-US" u="sng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3635" t="-8403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440267" y="1825625"/>
                <a:ext cx="9599083" cy="4884268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s-MX" b="0" dirty="0"/>
              </a:p>
              <a:p>
                <a:r>
                  <a:rPr lang="es-MX" dirty="0"/>
                  <a:t>Polinomios</a:t>
                </a:r>
              </a:p>
              <a:p>
                <a:r>
                  <a:rPr lang="es-MX" b="0" dirty="0"/>
                  <a:t>Espacios de Funciones (</a:t>
                </a:r>
                <a:r>
                  <a:rPr lang="es-MX" b="0" dirty="0" err="1"/>
                  <a:t>infinite</a:t>
                </a:r>
                <a:r>
                  <a:rPr lang="es-MX" b="0" dirty="0"/>
                  <a:t> dimensional)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Sea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dirty="0"/>
                  <a:t> una función continua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subHide m:val="on"/>
                                  <m:supHide m:val="on"/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s-MX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s-MX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b>
                          <m: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s-MX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s-MX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s-MX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MX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s-MX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s-MX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s-MX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MX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MX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MX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MX" b="0" dirty="0"/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Las normas nos ayudan a definir vecindades topológicas así como también nos dan una idea de tamaño. </a:t>
                </a:r>
                <a:r>
                  <a:rPr lang="es-MX" dirty="0" err="1"/>
                  <a:t>Recall</a:t>
                </a:r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s-MX" b="0" dirty="0"/>
                  <a:t> </a:t>
                </a:r>
                <a:r>
                  <a:rPr lang="es-MX" b="0" dirty="0" err="1"/>
                  <a:t>limits</a:t>
                </a:r>
                <a:r>
                  <a:rPr lang="es-MX" b="0" dirty="0"/>
                  <a:t> in </a:t>
                </a:r>
                <a:r>
                  <a:rPr lang="es-MX" b="0" dirty="0" err="1"/>
                  <a:t>your</a:t>
                </a:r>
                <a:r>
                  <a:rPr lang="es-MX" b="0" dirty="0"/>
                  <a:t> </a:t>
                </a:r>
                <a:r>
                  <a:rPr lang="es-MX" b="0" dirty="0" err="1"/>
                  <a:t>Calculus</a:t>
                </a:r>
                <a:r>
                  <a:rPr lang="es-MX" b="0" dirty="0"/>
                  <a:t> </a:t>
                </a:r>
                <a:r>
                  <a:rPr lang="es-MX" b="0" dirty="0" err="1"/>
                  <a:t>class</a:t>
                </a:r>
                <a:r>
                  <a:rPr lang="es-MX" b="0" dirty="0"/>
                  <a:t>.</a:t>
                </a:r>
              </a:p>
              <a:p>
                <a:pPr marL="0" indent="0">
                  <a:buNone/>
                </a:pPr>
                <a:endParaRPr lang="es-MX" b="0" dirty="0"/>
              </a:p>
              <a:p>
                <a:pPr marL="0" indent="0">
                  <a:buNone/>
                </a:pPr>
                <a:endParaRPr lang="es-MX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267" y="1825625"/>
                <a:ext cx="9599083" cy="4884268"/>
              </a:xfrm>
              <a:blipFill>
                <a:blip r:embed="rId4"/>
                <a:stretch>
                  <a:fillRect l="-1143" b="-1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/>
              <p:cNvSpPr/>
              <p:nvPr/>
            </p:nvSpPr>
            <p:spPr>
              <a:xfrm>
                <a:off x="9067338" y="2281366"/>
                <a:ext cx="101720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</m:e>
                        <m:sub>
                          <m:r>
                            <a:rPr lang="es-MX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338" y="2281366"/>
                <a:ext cx="101720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/>
              <p:cNvSpPr/>
              <p:nvPr/>
            </p:nvSpPr>
            <p:spPr>
              <a:xfrm>
                <a:off x="10554504" y="2866141"/>
                <a:ext cx="11213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</m:e>
                        <m:sub>
                          <m:r>
                            <a:rPr lang="es-MX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504" y="2866141"/>
                <a:ext cx="112139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cto de flecha 15"/>
          <p:cNvCxnSpPr/>
          <p:nvPr/>
        </p:nvCxnSpPr>
        <p:spPr>
          <a:xfrm flipV="1">
            <a:off x="9472679" y="1825625"/>
            <a:ext cx="1133341" cy="23310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10580261" y="1825625"/>
            <a:ext cx="0" cy="2279561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9472679" y="4156701"/>
            <a:ext cx="1133341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FA74B4-A1C6-4E99-BC0F-B3B06A9BECF3}"/>
                  </a:ext>
                </a:extLst>
              </p:cNvPr>
              <p:cNvSpPr txBox="1"/>
              <p:nvPr/>
            </p:nvSpPr>
            <p:spPr>
              <a:xfrm>
                <a:off x="4306738" y="4151170"/>
                <a:ext cx="38701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800" dirty="0"/>
                  <a:t>-norm, Lebesgue spaces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FA74B4-A1C6-4E99-BC0F-B3B06A9BE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738" y="4151170"/>
                <a:ext cx="3870162" cy="430887"/>
              </a:xfrm>
              <a:prstGeom prst="rect">
                <a:avLst/>
              </a:prstGeom>
              <a:blipFill>
                <a:blip r:embed="rId7"/>
                <a:stretch>
                  <a:fillRect t="-23944" r="-4567" b="-49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72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 de mínimos cuadrados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2442737" y="1689493"/>
                <a:ext cx="3653263" cy="87708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42737" y="1689493"/>
                <a:ext cx="3653263" cy="87708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ine 87">
            <a:extLst>
              <a:ext uri="{FF2B5EF4-FFF2-40B4-BE49-F238E27FC236}">
                <a16:creationId xmlns:a16="http://schemas.microsoft.com/office/drawing/2014/main" id="{17850D11-C9A1-4CBE-A928-5E9A4312F5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55555" y="2043191"/>
            <a:ext cx="8759438" cy="324392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88">
            <a:extLst>
              <a:ext uri="{FF2B5EF4-FFF2-40B4-BE49-F238E27FC236}">
                <a16:creationId xmlns:a16="http://schemas.microsoft.com/office/drawing/2014/main" id="{C955054E-F8F1-449D-9B58-8B9F16F7266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3110703" y="4665754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89">
            <a:extLst>
              <a:ext uri="{FF2B5EF4-FFF2-40B4-BE49-F238E27FC236}">
                <a16:creationId xmlns:a16="http://schemas.microsoft.com/office/drawing/2014/main" id="{156EE9BF-2D35-4813-9F6F-2B01DBA99F9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3481725" y="3838684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90">
            <a:extLst>
              <a:ext uri="{FF2B5EF4-FFF2-40B4-BE49-F238E27FC236}">
                <a16:creationId xmlns:a16="http://schemas.microsoft.com/office/drawing/2014/main" id="{723D27F8-12D4-4689-8325-776F1E97DC8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7389048" y="3282152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91">
            <a:extLst>
              <a:ext uri="{FF2B5EF4-FFF2-40B4-BE49-F238E27FC236}">
                <a16:creationId xmlns:a16="http://schemas.microsoft.com/office/drawing/2014/main" id="{E20B552A-038F-47D5-A7D8-324AD860F7B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9047053" y="2169086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92">
            <a:extLst>
              <a:ext uri="{FF2B5EF4-FFF2-40B4-BE49-F238E27FC236}">
                <a16:creationId xmlns:a16="http://schemas.microsoft.com/office/drawing/2014/main" id="{125BE6AB-B88E-4271-80CD-DF11624EF86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4409279" y="3653174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93">
            <a:extLst>
              <a:ext uri="{FF2B5EF4-FFF2-40B4-BE49-F238E27FC236}">
                <a16:creationId xmlns:a16="http://schemas.microsoft.com/office/drawing/2014/main" id="{0A2393D5-FD98-4140-9DF2-3BA251FB419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8490520" y="3096641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94">
            <a:extLst>
              <a:ext uri="{FF2B5EF4-FFF2-40B4-BE49-F238E27FC236}">
                <a16:creationId xmlns:a16="http://schemas.microsoft.com/office/drawing/2014/main" id="{08533B5E-B9D2-4292-B5A2-8EA4819AD98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9047053" y="3653174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eaVert" wrap="none" anchor="ctr"/>
          <a:lstStyle/>
          <a:p>
            <a:pPr algn="ctr"/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3" name="Oval 95">
            <a:extLst>
              <a:ext uri="{FF2B5EF4-FFF2-40B4-BE49-F238E27FC236}">
                <a16:creationId xmlns:a16="http://schemas.microsoft.com/office/drawing/2014/main" id="{DFD5EE18-1FCD-409A-ADAC-53195177C12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9456723" y="2725619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96">
            <a:extLst>
              <a:ext uri="{FF2B5EF4-FFF2-40B4-BE49-F238E27FC236}">
                <a16:creationId xmlns:a16="http://schemas.microsoft.com/office/drawing/2014/main" id="{E689F01E-36C4-4EEE-80B9-3B7885C7CEC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7933988" y="2169086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97">
            <a:extLst>
              <a:ext uri="{FF2B5EF4-FFF2-40B4-BE49-F238E27FC236}">
                <a16:creationId xmlns:a16="http://schemas.microsoft.com/office/drawing/2014/main" id="{F20E66A8-7E50-4C6B-A326-78999389216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6264389" y="4024195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98">
            <a:extLst>
              <a:ext uri="{FF2B5EF4-FFF2-40B4-BE49-F238E27FC236}">
                <a16:creationId xmlns:a16="http://schemas.microsoft.com/office/drawing/2014/main" id="{BE87C566-D967-4E31-8FB3-70753739001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6449900" y="3282152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99">
            <a:extLst>
              <a:ext uri="{FF2B5EF4-FFF2-40B4-BE49-F238E27FC236}">
                <a16:creationId xmlns:a16="http://schemas.microsoft.com/office/drawing/2014/main" id="{579F3800-FF3D-4A15-AC94-BF9579AB432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5707856" y="3096641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00">
            <a:extLst>
              <a:ext uri="{FF2B5EF4-FFF2-40B4-BE49-F238E27FC236}">
                <a16:creationId xmlns:a16="http://schemas.microsoft.com/office/drawing/2014/main" id="{57F0D942-D10E-4187-9ECD-D9E68BD77FA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3667236" y="4951750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01">
            <a:extLst>
              <a:ext uri="{FF2B5EF4-FFF2-40B4-BE49-F238E27FC236}">
                <a16:creationId xmlns:a16="http://schemas.microsoft.com/office/drawing/2014/main" id="{7A2EA3BE-83BE-4B1D-BE9B-0E359F838B7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4038258" y="4294732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02">
            <a:extLst>
              <a:ext uri="{FF2B5EF4-FFF2-40B4-BE49-F238E27FC236}">
                <a16:creationId xmlns:a16="http://schemas.microsoft.com/office/drawing/2014/main" id="{38661A9C-0D21-47FD-A68D-ABE8F64D171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4965812" y="4580728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03">
            <a:extLst>
              <a:ext uri="{FF2B5EF4-FFF2-40B4-BE49-F238E27FC236}">
                <a16:creationId xmlns:a16="http://schemas.microsoft.com/office/drawing/2014/main" id="{72CAB034-D040-40D0-B782-F3D66F6BE41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7006433" y="4024195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04">
            <a:extLst>
              <a:ext uri="{FF2B5EF4-FFF2-40B4-BE49-F238E27FC236}">
                <a16:creationId xmlns:a16="http://schemas.microsoft.com/office/drawing/2014/main" id="{90FADA63-499B-4728-802A-5D394F1DEA4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10160119" y="3181667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105">
            <a:extLst>
              <a:ext uri="{FF2B5EF4-FFF2-40B4-BE49-F238E27FC236}">
                <a16:creationId xmlns:a16="http://schemas.microsoft.com/office/drawing/2014/main" id="{3EA4A845-253E-46FA-BCEC-4E8909ECB6C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5336834" y="3838684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107">
            <a:extLst>
              <a:ext uri="{FF2B5EF4-FFF2-40B4-BE49-F238E27FC236}">
                <a16:creationId xmlns:a16="http://schemas.microsoft.com/office/drawing/2014/main" id="{AB91F9AC-6F56-4606-A7A4-71710365345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4317620">
            <a:off x="9789097" y="1612553"/>
            <a:ext cx="222613" cy="222613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80A47C-C52D-4CD8-B1D3-FB030FE9F2E5}"/>
              </a:ext>
            </a:extLst>
          </p:cNvPr>
          <p:cNvGrpSpPr/>
          <p:nvPr/>
        </p:nvGrpSpPr>
        <p:grpSpPr>
          <a:xfrm>
            <a:off x="1491659" y="2043192"/>
            <a:ext cx="4882513" cy="3894707"/>
            <a:chOff x="2667000" y="2771335"/>
            <a:chExt cx="3735582" cy="3137096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97283E5-71C0-44E4-94CB-A48BBE9BDEBB}"/>
                </a:ext>
              </a:extLst>
            </p:cNvPr>
            <p:cNvCxnSpPr/>
            <p:nvPr/>
          </p:nvCxnSpPr>
          <p:spPr>
            <a:xfrm>
              <a:off x="2667000" y="5908431"/>
              <a:ext cx="3735582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96C7E4D-B40C-4662-9A06-264DBEA1B8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7000" y="2771335"/>
              <a:ext cx="0" cy="313709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392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MX" dirty="0"/>
                  <a:t>Espacios de Hilbert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3635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El producto interior de funciones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s-MX" dirty="0"/>
                  <a:t> se define de la siguiente manera: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s-MX" dirty="0"/>
                  <a:t>Ejemplos de polinomios ortogonales:</a:t>
                </a:r>
              </a:p>
              <a:p>
                <a:r>
                  <a:rPr lang="es-MX" dirty="0"/>
                  <a:t>Fourier Series</a:t>
                </a:r>
              </a:p>
              <a:p>
                <a:r>
                  <a:rPr lang="en-US" dirty="0" err="1"/>
                  <a:t>Hermite</a:t>
                </a:r>
                <a:endParaRPr lang="en-US" dirty="0"/>
              </a:p>
              <a:p>
                <a:r>
                  <a:rPr lang="en-US" dirty="0"/>
                  <a:t>Legendre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141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Mínimos cuadrados discretos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s-MX" dirty="0"/>
                  <a:t>Regresión lineal: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4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Mínimos</a:t>
            </a:r>
            <a:r>
              <a:rPr lang="en-US" dirty="0"/>
              <a:t> </a:t>
            </a:r>
            <a:r>
              <a:rPr lang="en-US" dirty="0" err="1"/>
              <a:t>cuadrados</a:t>
            </a:r>
            <a:r>
              <a:rPr lang="en-US" dirty="0"/>
              <a:t> </a:t>
            </a:r>
            <a:r>
              <a:rPr lang="en-US" dirty="0" err="1"/>
              <a:t>discretos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Mínimos cuadrados ponderados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3741317" y="3182993"/>
                <a:ext cx="4709366" cy="818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317" y="3182993"/>
                <a:ext cx="4709366" cy="8183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10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2286</Words>
  <Application>Microsoft Office PowerPoint</Application>
  <PresentationFormat>Widescreen</PresentationFormat>
  <Paragraphs>510</Paragraphs>
  <Slides>31</Slides>
  <Notes>17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Office Theme</vt:lpstr>
      <vt:lpstr>Equation</vt:lpstr>
      <vt:lpstr>Document</vt:lpstr>
      <vt:lpstr>Data types and Distance Definitions</vt:lpstr>
      <vt:lpstr>Data types</vt:lpstr>
      <vt:lpstr>Distance function definition</vt:lpstr>
      <vt:lpstr>Vector Spaces (Espacios Vectoriales)</vt:lpstr>
      <vt:lpstr>Espacios Vectoriales Normados ‖∙‖</vt:lpstr>
      <vt:lpstr>Problema de mínimos cuadrados</vt:lpstr>
      <vt:lpstr>Espacios de Hilbert &lt;∙&gt;</vt:lpstr>
      <vt:lpstr>Mínimos cuadrados discretos</vt:lpstr>
      <vt:lpstr>Mínimos cuadrados discretos</vt:lpstr>
      <vt:lpstr>Data Structures</vt:lpstr>
      <vt:lpstr>Similarity and Dissimilarity Between Objects</vt:lpstr>
      <vt:lpstr>Data types</vt:lpstr>
      <vt:lpstr>Interval-valued variables</vt:lpstr>
      <vt:lpstr>Binary variables</vt:lpstr>
      <vt:lpstr>Binary data</vt:lpstr>
      <vt:lpstr>Binary data</vt:lpstr>
      <vt:lpstr>Binary data</vt:lpstr>
      <vt:lpstr>Binary data</vt:lpstr>
      <vt:lpstr>Binary data (Dissimilarity Matrix)</vt:lpstr>
      <vt:lpstr>PowerPoint Presentation</vt:lpstr>
      <vt:lpstr>Dissimilarity between Binary Variables</vt:lpstr>
      <vt:lpstr>Nominal Variables</vt:lpstr>
      <vt:lpstr>Ordinal Variables</vt:lpstr>
      <vt:lpstr>Ratio-Scaled Variables</vt:lpstr>
      <vt:lpstr>Mixed-type data</vt:lpstr>
      <vt:lpstr>Mixed-type data</vt:lpstr>
      <vt:lpstr>Sequence similarity</vt:lpstr>
      <vt:lpstr>Vector objects</vt:lpstr>
      <vt:lpstr>Measures between probability distribution functions</vt:lpstr>
      <vt:lpstr>Code &gt;_</vt:lpstr>
      <vt:lpstr>See also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</dc:title>
  <dc:creator>Francisco Mendoza Torres</dc:creator>
  <cp:lastModifiedBy>Francisco Mendoza Torres</cp:lastModifiedBy>
  <cp:revision>139</cp:revision>
  <dcterms:created xsi:type="dcterms:W3CDTF">2020-03-24T08:19:36Z</dcterms:created>
  <dcterms:modified xsi:type="dcterms:W3CDTF">2020-06-07T01:44:18Z</dcterms:modified>
</cp:coreProperties>
</file>