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  <p:sldId id="309" r:id="rId38"/>
    <p:sldId id="310" r:id="rId39"/>
    <p:sldId id="316" r:id="rId40"/>
    <p:sldId id="315" r:id="rId41"/>
    <p:sldId id="314" r:id="rId42"/>
    <p:sldId id="312" r:id="rId43"/>
    <p:sldId id="311" r:id="rId44"/>
    <p:sldId id="313" r:id="rId45"/>
    <p:sldId id="318" r:id="rId46"/>
    <p:sldId id="320" r:id="rId47"/>
    <p:sldId id="321" r:id="rId48"/>
    <p:sldId id="319" r:id="rId49"/>
    <p:sldId id="323" r:id="rId50"/>
    <p:sldId id="324" r:id="rId51"/>
    <p:sldId id="325" r:id="rId52"/>
    <p:sldId id="326" r:id="rId53"/>
    <p:sldId id="327" r:id="rId54"/>
    <p:sldId id="328" r:id="rId55"/>
    <p:sldId id="331" r:id="rId56"/>
    <p:sldId id="332" r:id="rId57"/>
    <p:sldId id="333" r:id="rId58"/>
    <p:sldId id="329" r:id="rId59"/>
    <p:sldId id="334" r:id="rId60"/>
    <p:sldId id="322" r:id="rId61"/>
    <p:sldId id="335" r:id="rId62"/>
    <p:sldId id="33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s.ifi.lmu.de/Lehre/KDD/SS16/uebung/blatt08.pdf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https://www.naftaliharris.com/blog/visualizing-dbscan-clustering/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5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Exercises</a:t>
            </a:r>
          </a:p>
          <a:p>
            <a:r>
              <a:rPr lang="en-US" dirty="0">
                <a:hlinkClick r:id="rId3"/>
              </a:rPr>
              <a:t>https://www.dbs.ifi.lmu.de/Lehre/KDD/SS16/uebung/blatt08.pdf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ntofr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physmx/teaching-ml/blob/master/assigments/homework_assigment_03_clustering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inkdatascience.com/post/2019-12-16-introducing-python-package-gowe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5307370/memory-issues-cluster-analysis-with-very-large-multi-scaled-data-in-r-using-gow" TargetMode="External"/><Relationship Id="rId2" Type="http://schemas.openxmlformats.org/officeDocument/2006/relationships/hyperlink" Target="https://upcommons.upc.edu/bitstream/handle/2117/23415/R13-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ml-clustering.htm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3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821CD-3132-4184-9FAB-6C45D67006E1}"/>
              </a:ext>
            </a:extLst>
          </p:cNvPr>
          <p:cNvSpPr>
            <a:spLocks noChangeAspect="1"/>
          </p:cNvSpPr>
          <p:nvPr/>
        </p:nvSpPr>
        <p:spPr>
          <a:xfrm>
            <a:off x="2109154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D4A1-11C5-40F5-89E2-DC938F76C79D}"/>
              </a:ext>
            </a:extLst>
          </p:cNvPr>
          <p:cNvSpPr>
            <a:spLocks noChangeAspect="1"/>
          </p:cNvSpPr>
          <p:nvPr/>
        </p:nvSpPr>
        <p:spPr>
          <a:xfrm>
            <a:off x="2972754" y="266869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87EDDB-3738-4354-9FEA-634753B55458}"/>
              </a:ext>
            </a:extLst>
          </p:cNvPr>
          <p:cNvSpPr>
            <a:spLocks noChangeAspect="1"/>
          </p:cNvSpPr>
          <p:nvPr/>
        </p:nvSpPr>
        <p:spPr>
          <a:xfrm>
            <a:off x="2637474" y="34290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7CD1B-744F-4405-92DA-45B06AA51836}"/>
              </a:ext>
            </a:extLst>
          </p:cNvPr>
          <p:cNvSpPr>
            <a:spLocks noChangeAspect="1"/>
          </p:cNvSpPr>
          <p:nvPr/>
        </p:nvSpPr>
        <p:spPr>
          <a:xfrm>
            <a:off x="4276621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ED11D-0D8C-4668-A7B6-085DBBAF2577}"/>
              </a:ext>
            </a:extLst>
          </p:cNvPr>
          <p:cNvSpPr>
            <a:spLocks noChangeAspect="1"/>
          </p:cNvSpPr>
          <p:nvPr/>
        </p:nvSpPr>
        <p:spPr>
          <a:xfrm>
            <a:off x="6096000" y="425026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80E719-2038-4AD0-A902-C09237384D9A}"/>
              </a:ext>
            </a:extLst>
          </p:cNvPr>
          <p:cNvSpPr>
            <a:spLocks noChangeAspect="1"/>
          </p:cNvSpPr>
          <p:nvPr/>
        </p:nvSpPr>
        <p:spPr>
          <a:xfrm>
            <a:off x="6709324" y="423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F218DC-8B8C-4467-A432-3F01F9284EC2}"/>
              </a:ext>
            </a:extLst>
          </p:cNvPr>
          <p:cNvSpPr>
            <a:spLocks noChangeAspect="1"/>
          </p:cNvSpPr>
          <p:nvPr/>
        </p:nvSpPr>
        <p:spPr>
          <a:xfrm>
            <a:off x="10299191" y="169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2E496-7E91-4BB7-BDE9-E7D74D04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0A8B-E526-48C3-9E30-3C0021AD8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364693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111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06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83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8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71871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261A0-0F9A-4124-9D0D-DA96D591C18C}"/>
              </a:ext>
            </a:extLst>
          </p:cNvPr>
          <p:cNvSpPr/>
          <p:nvPr/>
        </p:nvSpPr>
        <p:spPr>
          <a:xfrm>
            <a:off x="2412999" y="6252633"/>
            <a:ext cx="860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https://www.naftaliharris.com/blog/visualizing-dbscan-clustering/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08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18739-8402-4535-8533-A37C825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510D-1101-44CB-A380-DF3AAA90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and plot the clusters using k-means and DBSCAN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5F0DF-FF16-43C5-B899-6A4EAB84FBD6}"/>
              </a:ext>
            </a:extLst>
          </p:cNvPr>
          <p:cNvSpPr/>
          <p:nvPr/>
        </p:nvSpPr>
        <p:spPr>
          <a:xfrm>
            <a:off x="3200400" y="721347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B7169-5E76-49A2-8A5E-8B268C755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9" t="15696" r="33889" b="13315"/>
          <a:stretch/>
        </p:blipFill>
        <p:spPr>
          <a:xfrm>
            <a:off x="7061200" y="2403600"/>
            <a:ext cx="5130800" cy="445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24482-0F9B-45EB-BDE0-964BE4378D12}"/>
              </a:ext>
            </a:extLst>
          </p:cNvPr>
          <p:cNvSpPr/>
          <p:nvPr/>
        </p:nvSpPr>
        <p:spPr>
          <a:xfrm>
            <a:off x="-21167" y="2847132"/>
            <a:ext cx="7704667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Generate </a:t>
            </a:r>
            <a:r>
              <a:rPr lang="en-US" sz="2400">
                <a:solidFill>
                  <a:srgbClr val="6A9955"/>
                </a:solidFill>
                <a:latin typeface="Consolas" panose="020B0609020204030204" pitchFamily="49" charset="0"/>
              </a:rPr>
              <a:t>synthetic clusters</a:t>
            </a: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np.random.seed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844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clust2=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dataset1=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np.concatenate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((clust1, clust2))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674B-5074-45FF-9369-4D254DC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795C-12D7-4B24-A47A-4F4A34FD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class GitHub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https://github.com/mathphysmx/teaching-ml/blob/master/assigments/</a:t>
            </a:r>
            <a:r>
              <a:rPr lang="en-US" dirty="0">
                <a:solidFill>
                  <a:srgbClr val="0563C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homework_assigment_03_clustering.md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52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00928-5EBA-45E1-874D-84102080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2D34E-E223-4D0B-BF43-F042AADBF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0C3A-65F6-4952-824D-204241DB0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2C76-AB62-4F96-85E5-175C9B94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5E06C-F1D7-4EE4-B2DE-8EA52A9D0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FF03B94-4A4A-441C-BEA4-7E1CBA2C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05ED4A-B812-4387-B3B8-5BE48D491B28}"/>
              </a:ext>
            </a:extLst>
          </p:cNvPr>
          <p:cNvSpPr/>
          <p:nvPr/>
        </p:nvSpPr>
        <p:spPr>
          <a:xfrm>
            <a:off x="6654800" y="254000"/>
            <a:ext cx="2438400" cy="965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Todo: </a:t>
            </a:r>
            <a:r>
              <a:rPr lang="es-419" dirty="0" err="1">
                <a:solidFill>
                  <a:sysClr val="windowText" lastClr="000000"/>
                </a:solidFill>
              </a:rPr>
              <a:t>Add</a:t>
            </a:r>
            <a:r>
              <a:rPr lang="es-419" dirty="0">
                <a:solidFill>
                  <a:sysClr val="windowText" lastClr="000000"/>
                </a:solidFill>
              </a:rPr>
              <a:t> </a:t>
            </a:r>
            <a:r>
              <a:rPr lang="es-419" dirty="0" err="1">
                <a:solidFill>
                  <a:sysClr val="windowText" lastClr="000000"/>
                </a:solidFill>
              </a:rPr>
              <a:t>distance</a:t>
            </a:r>
            <a:r>
              <a:rPr lang="es-419" dirty="0">
                <a:solidFill>
                  <a:sysClr val="windowText" lastClr="000000"/>
                </a:solidFill>
              </a:rPr>
              <a:t> </a:t>
            </a:r>
            <a:r>
              <a:rPr lang="es-419" dirty="0" err="1">
                <a:solidFill>
                  <a:sysClr val="windowText" lastClr="000000"/>
                </a:solidFill>
              </a:rPr>
              <a:t>matrix</a:t>
            </a:r>
            <a:r>
              <a:rPr lang="es-419" dirty="0">
                <a:solidFill>
                  <a:sysClr val="windowText" lastClr="000000"/>
                </a:solidFill>
              </a:rPr>
              <a:t>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99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1AB7-4BDB-4D8D-A22C-C9CBB115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25BC-8672-49DF-A015-03524E117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D0BDD74-CDCD-4E4A-B1BB-1166E679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8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1A1E-7E07-450C-8C2D-D20FC82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9288D-2EB8-4320-AA34-34C1352F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A676554-0877-48D2-883D-2B02CFCE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7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18F2-911C-4694-8891-C4F3DF8E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268DF-A138-45E7-95A1-B2A6C5B9F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7767BCC4-3D59-42AD-A688-99E99612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02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9685-D9BD-42E1-97DA-EF4604F8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BFE4-378C-4B57-8561-1443E1E4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3ACDED3-41A2-40E3-A753-E9D2A20C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4EC-9AEC-41FD-ADCB-1FE457D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271C-3AC5-497E-9BB3-F74162A13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12306FB4-6777-40F9-A108-B46BF8E1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39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175-479B-499D-8B05-C01670E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F2A7-0B3A-41E7-BF2A-F238A1C9F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983F4A8-6BDD-4F68-B111-50AED617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4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ADE3-B93C-4F91-A39B-895C8B61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6D44-1F76-49DA-93C5-0B75385B8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AC151A5-5B13-4C77-B0BD-FE4D3C5B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91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C5E69-EE78-4036-B8E7-7CAE7C3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2E0B792-6CC5-4849-BAD2-5928CE83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2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4121-6D5B-4A38-9CFE-145D458F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Gower Distance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1632B-6855-428F-850D-83A8D731C2DA}"/>
              </a:ext>
            </a:extLst>
          </p:cNvPr>
          <p:cNvSpPr/>
          <p:nvPr/>
        </p:nvSpPr>
        <p:spPr>
          <a:xfrm>
            <a:off x="3047999" y="3105835"/>
            <a:ext cx="7298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https://www.thinkdatascience.com/post/2019-12-16-introducing-python-package-gower/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8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B085-65EF-4483-AE7E-F29C4461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1026" name="Picture 2" descr="Hierarhical Clustering with Dendrogram">
            <a:extLst>
              <a:ext uri="{FF2B5EF4-FFF2-40B4-BE49-F238E27FC236}">
                <a16:creationId xmlns:a16="http://schemas.microsoft.com/office/drawing/2014/main" id="{05688442-17C7-4E99-A4BC-69A178EDA2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" y="1456267"/>
            <a:ext cx="12154368" cy="546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18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943-4022-4797-82D1-7359CDE2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FA1F-3E68-491A-BC0E-A9AFC7FD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Strategies and Algorithms for Clustering Large Datasets: A Review 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https://stackoverflow.com/questions/45307370/memory-issues-cluster-analysis-with-very-large-multi-scaled-data-in-r-using-gow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https://spark.apache.org/docs/latest/ml-clustering.html</a:t>
            </a:r>
            <a:endParaRPr lang="en-US" dirty="0"/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Latent Dirichlet allocation (LDA)</a:t>
            </a:r>
          </a:p>
          <a:p>
            <a:pPr lvl="1"/>
            <a:r>
              <a:rPr lang="en-US" dirty="0"/>
              <a:t>Bisecting k-means</a:t>
            </a:r>
          </a:p>
          <a:p>
            <a:pPr lvl="1"/>
            <a:r>
              <a:rPr lang="en-US" dirty="0"/>
              <a:t>Gaussian Mixture Model (GMM)</a:t>
            </a:r>
          </a:p>
        </p:txBody>
      </p:sp>
    </p:spTree>
    <p:extLst>
      <p:ext uri="{BB962C8B-B14F-4D97-AF65-F5344CB8AC3E}">
        <p14:creationId xmlns:p14="http://schemas.microsoft.com/office/powerpoint/2010/main" val="3117939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8786-35A0-4789-9CF5-5A345757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499C-03F8-4BD1-877F-12C1EB37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2145</Words>
  <Application>Microsoft Office PowerPoint</Application>
  <PresentationFormat>Widescreen</PresentationFormat>
  <Paragraphs>400</Paragraphs>
  <Slides>62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Practice</vt:lpstr>
      <vt:lpstr>Homework assignment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Practice</vt:lpstr>
      <vt:lpstr>Homework assignment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Gower Distance</vt:lpstr>
      <vt:lpstr>Hierarchical Clustering</vt:lpstr>
      <vt:lpstr>See also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114</cp:revision>
  <dcterms:created xsi:type="dcterms:W3CDTF">2020-03-24T08:19:36Z</dcterms:created>
  <dcterms:modified xsi:type="dcterms:W3CDTF">2020-06-07T01:26:42Z</dcterms:modified>
</cp:coreProperties>
</file>