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50" r:id="rId3"/>
    <p:sldId id="270" r:id="rId4"/>
    <p:sldId id="271" r:id="rId5"/>
    <p:sldId id="264" r:id="rId6"/>
    <p:sldId id="348" r:id="rId7"/>
    <p:sldId id="318" r:id="rId8"/>
    <p:sldId id="349" r:id="rId9"/>
    <p:sldId id="272" r:id="rId10"/>
    <p:sldId id="273" r:id="rId11"/>
    <p:sldId id="351" r:id="rId12"/>
    <p:sldId id="274" r:id="rId13"/>
    <p:sldId id="285" r:id="rId14"/>
    <p:sldId id="286" r:id="rId15"/>
    <p:sldId id="287" r:id="rId16"/>
    <p:sldId id="352" r:id="rId17"/>
    <p:sldId id="259" r:id="rId18"/>
    <p:sldId id="261" r:id="rId19"/>
    <p:sldId id="263" r:id="rId20"/>
    <p:sldId id="275" r:id="rId21"/>
    <p:sldId id="266" r:id="rId22"/>
    <p:sldId id="267" r:id="rId23"/>
    <p:sldId id="268" r:id="rId24"/>
    <p:sldId id="269" r:id="rId25"/>
    <p:sldId id="35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73" autoAdjust="0"/>
  </p:normalViewPr>
  <p:slideViewPr>
    <p:cSldViewPr snapToGrid="0">
      <p:cViewPr varScale="1">
        <p:scale>
          <a:sx n="60" d="100"/>
          <a:sy n="60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82FC7-01D4-43BE-86FD-0599012D118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6BBD7-762B-4058-B09D-E9DAFE9F2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Exercise: Algebraically, demonstrate that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Exercise: Algebraically, demonstrate that </a:t>
                </a:r>
                <a:r>
                  <a:rPr lang="en-US" b="0" i="0">
                    <a:latin typeface="Cambria Math" panose="02040503050406030204" pitchFamily="18" charset="0"/>
                  </a:rPr>
                  <a:t>∫8_ℝ▒𝑓=1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6BBD7-762B-4058-B09D-E9DAFE9F28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D6F7-FAA8-460B-8A79-BF12B9451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7A7F2-8482-4059-B12D-B0E2CF058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3F9E-9313-4796-B07C-0CDFDBBC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7DFB-7224-4E36-8DF9-C261BB1DA78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C9667-6E0A-41AF-B731-678379EF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1450-FD30-4097-8836-44FDB7DE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76A-B5A0-4BE1-9C21-B28A830F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4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6C71-74E2-4F0B-9977-372D37B6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0A2D7-7FA8-49CE-9FD9-E9C466A67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27B7A-17E5-45C9-9309-C116B45A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7DFB-7224-4E36-8DF9-C261BB1DA78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85802-75D4-46F2-AF28-0AEDC204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7D98C-C931-4DA0-A1BC-E106D688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76A-B5A0-4BE1-9C21-B28A830F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4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1F9B3-6660-43B4-8916-1522FFE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05CEC-80F6-4ACB-A595-F35C44AF7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C71EB-183D-444A-8F36-4A0394A8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7DFB-7224-4E36-8DF9-C261BB1DA78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35BE-ABC0-4EBE-B7F1-C78429EB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A90EA-0A3B-4E84-A308-03DE3ECF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76A-B5A0-4BE1-9C21-B28A830F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D3EE-5289-4F00-8261-57C736C5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6898-3118-4668-8883-BC5E875D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B4077-4472-4A2A-B672-4734BFC6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7DFB-7224-4E36-8DF9-C261BB1DA78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2DBC3-DC1E-405F-AC31-52C0632B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D2203-DBED-4DB0-B3D9-71453167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76A-B5A0-4BE1-9C21-B28A830F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2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AC52-2E0F-4B0F-A28E-FB582790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EFFD9-7B52-475A-9A66-037C2DB1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694E4-4B6D-479A-BE91-C182AE8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7DFB-7224-4E36-8DF9-C261BB1DA78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6577A-C4B3-4E76-9D0C-597357C6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1DF33-BE0B-4927-96DE-76014CBA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76A-B5A0-4BE1-9C21-B28A830F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8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9868-59E2-4B6D-A5A8-E405EFFE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0D8D-BF5C-46C9-8C78-13D2BEAC5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7884B-93C0-47F3-B468-7D18CC75C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43A55-2635-4B2E-85FC-15F15B13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7DFB-7224-4E36-8DF9-C261BB1DA78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8FD4F-4A92-40BC-A413-36CA6104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CB8A7-378E-4F66-B6EC-E65A6D74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76A-B5A0-4BE1-9C21-B28A830F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D69A-AA46-4488-8774-A010B9A9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57F1F-C09A-4852-879F-76F3C6FE3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E05A5-1B05-431E-B680-2A89EA71A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E0474-7F31-42E6-AE8F-99C9F2C72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CBE36-0D04-47D2-82BD-82A5799E6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60C1C-C3C2-40D7-BF45-5813136A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7DFB-7224-4E36-8DF9-C261BB1DA78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32D1C-A784-4DE5-AD5C-17A0D41F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38B80-25DB-49DB-A9F0-861236F8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76A-B5A0-4BE1-9C21-B28A830F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7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0E25-18D5-47AA-8403-5D294546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751DE-E7E4-4C74-A3DE-B924B87F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7DFB-7224-4E36-8DF9-C261BB1DA78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6CFE2-1DD2-49E7-98F1-EFCC6875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F7A86-EED7-4429-96E4-7EB6537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76A-B5A0-4BE1-9C21-B28A830F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3BECB-0A20-453E-829B-5A9815CB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7DFB-7224-4E36-8DF9-C261BB1DA78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9A69F-BFD4-45F1-80CC-E40039C9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5D8D1-E31A-44C6-8A1E-47D3B572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76A-B5A0-4BE1-9C21-B28A830F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FA0D-CF33-4D85-ACF1-603B0280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FFF0-054B-4BBB-A205-F4A11393E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CFFC7-5B68-4A37-9B08-B4F41A2E4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F3867-0AF0-49E8-9D03-FECA4332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7DFB-7224-4E36-8DF9-C261BB1DA78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4FC20-CF57-4BD5-BC3E-9067DC86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71388-7761-4BC6-8697-42431A0A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76A-B5A0-4BE1-9C21-B28A830F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0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9DB6-E91F-4005-BEC7-AD9402DF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7C40A-73EF-447D-84A9-4F078CEB9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4B8AA-2A7C-4B5E-8FAC-1B6EFDC64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F874F-B8BA-42E1-92EA-A6B18242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7DFB-7224-4E36-8DF9-C261BB1DA78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943A7-4EFE-4C00-9E78-B5B3CD57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AE92-748F-44B4-9B90-AE246028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76A-B5A0-4BE1-9C21-B28A830F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1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35599-2CCF-4459-B208-BD382539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38A4F-E947-4477-AC21-61D595693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44D06-62C9-4182-9ED9-86DAAF2FE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A7DFB-7224-4E36-8DF9-C261BB1DA78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E8EDB-A39A-4F88-B420-167A23EB7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7EB47-B936-4DFA-BB69-9C6ECE65B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0376A-B5A0-4BE1-9C21-B28A830F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8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matplotlib.org/3.2.1/gallery/specialty_plots/anscombe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26F8-217D-4528-92A2-70C94DC95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err="1"/>
              <a:t>Statistics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continous</a:t>
            </a:r>
            <a:r>
              <a:rPr lang="es-419" dirty="0"/>
              <a:t>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0D02B-9780-4844-B9CE-2A857CF5A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Francisco Mendoza</a:t>
            </a:r>
          </a:p>
          <a:p>
            <a:r>
              <a:rPr lang="es-419" dirty="0" err="1"/>
              <a:t>mentofran</a:t>
            </a:r>
            <a:r>
              <a:rPr lang="es-419" dirty="0"/>
              <a:t>@</a:t>
            </a:r>
            <a:r>
              <a:rPr lang="en-US" dirty="0"/>
              <a:t>gmail.com</a:t>
            </a:r>
          </a:p>
        </p:txBody>
      </p:sp>
    </p:spTree>
    <p:extLst>
      <p:ext uri="{BB962C8B-B14F-4D97-AF65-F5344CB8AC3E}">
        <p14:creationId xmlns:p14="http://schemas.microsoft.com/office/powerpoint/2010/main" val="3070273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4D71AAE-D680-4D09-BDD4-59D4C7D20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6601" y="985583"/>
            <a:ext cx="8178799" cy="4886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30BD50-00C9-4DCB-A16C-94559C47E004}"/>
                  </a:ext>
                </a:extLst>
              </p:cNvPr>
              <p:cNvSpPr txBox="1"/>
              <p:nvPr/>
            </p:nvSpPr>
            <p:spPr>
              <a:xfrm>
                <a:off x="5037152" y="481471"/>
                <a:ext cx="318369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419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419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30BD50-00C9-4DCB-A16C-94559C47E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152" y="481471"/>
                <a:ext cx="3183692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42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B6920A-77A7-47D1-B46A-D5B169B0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probability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99A55-5445-4AEB-9C10-CC57F8CB4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9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419" dirty="0" err="1"/>
                  <a:t>Bivariate</a:t>
                </a:r>
                <a:r>
                  <a:rPr lang="es-419" dirty="0"/>
                  <a:t> </a:t>
                </a:r>
                <a:r>
                  <a:rPr lang="es-419" dirty="0" err="1"/>
                  <a:t>probability</a:t>
                </a:r>
                <a:r>
                  <a:rPr lang="es-419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419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61204" y="3469521"/>
                <a:ext cx="2596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419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204" y="3469521"/>
                <a:ext cx="2596993" cy="369332"/>
              </a:xfrm>
              <a:prstGeom prst="rect">
                <a:avLst/>
              </a:prstGeom>
              <a:blipFill>
                <a:blip r:embed="rId3"/>
                <a:stretch>
                  <a:fillRect l="-234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59BD12-5543-48ED-B323-6321FB53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4EA-6A7C-4048-B27D-D87F93843A84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1AE3CF-80FA-45E8-9129-ADA8A042DBD5}"/>
                  </a:ext>
                </a:extLst>
              </p:cNvPr>
              <p:cNvSpPr txBox="1"/>
              <p:nvPr/>
            </p:nvSpPr>
            <p:spPr>
              <a:xfrm>
                <a:off x="838199" y="2236763"/>
                <a:ext cx="47199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Joint probability density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1AE3CF-80FA-45E8-9129-ADA8A042D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36763"/>
                <a:ext cx="4719997" cy="461665"/>
              </a:xfrm>
              <a:prstGeom prst="rect">
                <a:avLst/>
              </a:prstGeom>
              <a:blipFill>
                <a:blip r:embed="rId4"/>
                <a:stretch>
                  <a:fillRect l="-193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342A47D-EF26-4422-A526-F93AC192C306}"/>
              </a:ext>
            </a:extLst>
          </p:cNvPr>
          <p:cNvSpPr txBox="1"/>
          <p:nvPr/>
        </p:nvSpPr>
        <p:spPr>
          <a:xfrm>
            <a:off x="4154904" y="4924926"/>
            <a:ext cx="4719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It’s a function of 2 variables, so it can be visualized as in 3D</a:t>
            </a:r>
          </a:p>
        </p:txBody>
      </p:sp>
    </p:spTree>
    <p:extLst>
      <p:ext uri="{BB962C8B-B14F-4D97-AF65-F5344CB8AC3E}">
        <p14:creationId xmlns:p14="http://schemas.microsoft.com/office/powerpoint/2010/main" val="342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Example</a:t>
            </a:r>
            <a:r>
              <a:rPr lang="es-419" dirty="0"/>
              <a:t>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78" y="2040781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078" y="2040781"/>
            <a:ext cx="4572000" cy="457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D778-56FE-4F0F-BAD5-FA26969186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2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Example</a:t>
            </a:r>
            <a:r>
              <a:rPr lang="es-419" dirty="0"/>
              <a:t>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7"/>
          <a:stretch/>
        </p:blipFill>
        <p:spPr>
          <a:xfrm>
            <a:off x="5010150" y="2700997"/>
            <a:ext cx="4572000" cy="41570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5"/>
          <a:stretch/>
        </p:blipFill>
        <p:spPr>
          <a:xfrm rot="16200000">
            <a:off x="1221545" y="3087857"/>
            <a:ext cx="4093701" cy="3094891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47"/>
          <a:stretch/>
        </p:blipFill>
        <p:spPr>
          <a:xfrm>
            <a:off x="5010150" y="367284"/>
            <a:ext cx="4572000" cy="22810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D778-56FE-4F0F-BAD5-FA2696918674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F92E63-1592-487D-8CF9-9ABC6F70889E}"/>
                  </a:ext>
                </a:extLst>
              </p:cNvPr>
              <p:cNvSpPr txBox="1"/>
              <p:nvPr/>
            </p:nvSpPr>
            <p:spPr>
              <a:xfrm>
                <a:off x="9776458" y="2967335"/>
                <a:ext cx="22069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as function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F92E63-1592-487D-8CF9-9ABC6F708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58" y="2967335"/>
                <a:ext cx="2206995" cy="830997"/>
              </a:xfrm>
              <a:prstGeom prst="rect">
                <a:avLst/>
              </a:prstGeom>
              <a:blipFill>
                <a:blip r:embed="rId5"/>
                <a:stretch>
                  <a:fillRect l="-442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51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Example</a:t>
            </a:r>
            <a:r>
              <a:rPr lang="es-419" dirty="0"/>
              <a:t>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9" t="9789" b="8103"/>
          <a:stretch/>
        </p:blipFill>
        <p:spPr>
          <a:xfrm>
            <a:off x="5509159" y="2731256"/>
            <a:ext cx="4336610" cy="3753951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2"/>
          <a:stretch/>
        </p:blipFill>
        <p:spPr>
          <a:xfrm>
            <a:off x="5273769" y="-376311"/>
            <a:ext cx="4572000" cy="3107566"/>
          </a:xfrm>
          <a:prstGeom prst="rect">
            <a:avLst/>
          </a:prstGeom>
        </p:spPr>
      </p:pic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04"/>
          <a:stretch/>
        </p:blipFill>
        <p:spPr>
          <a:xfrm rot="16200000">
            <a:off x="1444430" y="2593291"/>
            <a:ext cx="4389120" cy="384487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D778-56FE-4F0F-BAD5-FA26969186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3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290" y="1718125"/>
            <a:ext cx="6594890" cy="4830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Caso </a:t>
            </a:r>
            <a:r>
              <a:rPr lang="es-419" dirty="0" err="1"/>
              <a:t>bivariado</a:t>
            </a:r>
            <a:r>
              <a:rPr lang="es-419" dirty="0"/>
              <a:t> (independiente)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53241" y="1714348"/>
                <a:ext cx="2596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419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241" y="1714348"/>
                <a:ext cx="2596993" cy="369332"/>
              </a:xfrm>
              <a:prstGeom prst="rect">
                <a:avLst/>
              </a:prstGeom>
              <a:blipFill>
                <a:blip r:embed="rId3"/>
                <a:stretch>
                  <a:fillRect l="-234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59BD12-5543-48ED-B323-6321FB53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4EA-6A7C-4048-B27D-D87F93843A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2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Dependence</a:t>
            </a:r>
            <a:r>
              <a:rPr lang="es-419" dirty="0"/>
              <a:t> </a:t>
            </a:r>
            <a:r>
              <a:rPr lang="es-419" dirty="0" err="1"/>
              <a:t>modeling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862" y="2455510"/>
            <a:ext cx="3841355" cy="3841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21" y="2455510"/>
            <a:ext cx="3841355" cy="384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96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Regression</a:t>
            </a:r>
            <a:r>
              <a:rPr lang="es-419" dirty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91907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34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Regression</a:t>
            </a:r>
            <a:r>
              <a:rPr lang="es-419" dirty="0"/>
              <a:t>?		R:Copulas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91907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23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02B6F-80DD-4AB1-91DF-6EA97C3E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probability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0449E-076F-4BE5-A764-27FD8CC2F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Bivariate</a:t>
            </a:r>
            <a:r>
              <a:rPr lang="es-419" dirty="0"/>
              <a:t> case (copulas)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61204" y="2187679"/>
                <a:ext cx="35048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419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419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s-419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s-419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419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204" y="2187679"/>
                <a:ext cx="3504869" cy="369332"/>
              </a:xfrm>
              <a:prstGeom prst="rect">
                <a:avLst/>
              </a:prstGeom>
              <a:blipFill>
                <a:blip r:embed="rId2"/>
                <a:stretch>
                  <a:fillRect l="-173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744920" y="2866501"/>
                <a:ext cx="2029338" cy="798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419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lit/>
                            </m:rPr>
                            <a:rPr lang="es-419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920" y="2866501"/>
                <a:ext cx="2029338" cy="798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39470" y="4322659"/>
                <a:ext cx="2034788" cy="798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419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lit/>
                            </m:rPr>
                            <a:rPr lang="es-419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470" y="4322659"/>
                <a:ext cx="2034788" cy="7980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49259F-A113-44AD-9E82-E2C1FE3E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4EA-6A7C-4048-B27D-D87F93843A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3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Palillos de Poisson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1188721"/>
            <a:ext cx="3239238" cy="3201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996" y="3604853"/>
            <a:ext cx="5525759" cy="3175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6" t="2824" r="3116" b="27537"/>
          <a:stretch/>
        </p:blipFill>
        <p:spPr>
          <a:xfrm>
            <a:off x="5617698" y="1871003"/>
            <a:ext cx="4797085" cy="173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3" t="2102" r="3919" b="23921"/>
          <a:stretch/>
        </p:blipFill>
        <p:spPr>
          <a:xfrm rot="16200000">
            <a:off x="2550944" y="3685738"/>
            <a:ext cx="2293032" cy="234930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A7A89-76EA-416B-8E5F-0BD55DA2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4EA-6A7C-4048-B27D-D87F93843A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Palillos de Poisson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6" t="2824" r="3116" b="27537"/>
          <a:stretch/>
        </p:blipFill>
        <p:spPr>
          <a:xfrm>
            <a:off x="5617698" y="1871003"/>
            <a:ext cx="4797085" cy="173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3" t="2102" r="3919" b="23921"/>
          <a:stretch/>
        </p:blipFill>
        <p:spPr>
          <a:xfrm rot="16200000">
            <a:off x="2550944" y="3685738"/>
            <a:ext cx="2293032" cy="2349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7DA67B-F3E7-43A9-A931-F66FC32C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4EA-6A7C-4048-B27D-D87F93843A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33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Palillos de Poisson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6" t="2824" r="3116" b="27537"/>
          <a:stretch/>
        </p:blipFill>
        <p:spPr>
          <a:xfrm>
            <a:off x="5617698" y="1871003"/>
            <a:ext cx="4797085" cy="173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3" t="2102" r="3919" b="23921"/>
          <a:stretch/>
        </p:blipFill>
        <p:spPr>
          <a:xfrm rot="16200000">
            <a:off x="2550944" y="3685738"/>
            <a:ext cx="2293032" cy="2349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1" y="3602736"/>
            <a:ext cx="5525759" cy="3175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1188721"/>
            <a:ext cx="3239238" cy="32011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69E4F8-E2D6-4010-A08C-31DBB4BE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4EA-6A7C-4048-B27D-D87F93843A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13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Comparación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811" y="1512276"/>
            <a:ext cx="3563162" cy="35212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79" y="1512276"/>
            <a:ext cx="3563162" cy="3521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230414"/>
            <a:ext cx="4572000" cy="2627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30414"/>
            <a:ext cx="4572000" cy="262758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0AA2C-DFBA-4031-BFFF-0781CC1B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4EA-6A7C-4048-B27D-D87F93843A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7D4-C8B7-4324-9426-3BD2D02A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Anscombe’s quartet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EC1D0-7204-4F72-A41A-F958390780AB}"/>
              </a:ext>
            </a:extLst>
          </p:cNvPr>
          <p:cNvSpPr txBox="1"/>
          <p:nvPr/>
        </p:nvSpPr>
        <p:spPr>
          <a:xfrm>
            <a:off x="288758" y="3304674"/>
            <a:ext cx="259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Same</a:t>
            </a:r>
            <a:r>
              <a:rPr lang="es-419" dirty="0"/>
              <a:t> Pearson </a:t>
            </a:r>
            <a:r>
              <a:rPr lang="es-419" dirty="0" err="1"/>
              <a:t>Correlation</a:t>
            </a:r>
            <a:r>
              <a:rPr lang="es-419" dirty="0"/>
              <a:t> </a:t>
            </a:r>
            <a:r>
              <a:rPr lang="es-419" dirty="0" err="1"/>
              <a:t>Coefficient</a:t>
            </a:r>
            <a:r>
              <a:rPr lang="es-419" dirty="0"/>
              <a:t> in </a:t>
            </a:r>
            <a:r>
              <a:rPr lang="es-419" dirty="0" err="1"/>
              <a:t>all</a:t>
            </a:r>
            <a:r>
              <a:rPr lang="es-419" dirty="0"/>
              <a:t> </a:t>
            </a:r>
            <a:r>
              <a:rPr lang="es-419" dirty="0" err="1"/>
              <a:t>datasets</a:t>
            </a:r>
            <a:endParaRPr lang="en-US" dirty="0"/>
          </a:p>
        </p:txBody>
      </p:sp>
      <p:pic>
        <p:nvPicPr>
          <p:cNvPr id="1028" name="Picture 4">
            <a:hlinkClick r:id="rId2"/>
            <a:extLst>
              <a:ext uri="{FF2B5EF4-FFF2-40B4-BE49-F238E27FC236}">
                <a16:creationId xmlns:a16="http://schemas.microsoft.com/office/drawing/2014/main" id="{5C81AF6D-FA51-4E09-9E32-CD3A5C81E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" t="6809" r="7020" b="6809"/>
          <a:stretch/>
        </p:blipFill>
        <p:spPr bwMode="auto">
          <a:xfrm>
            <a:off x="5755675" y="-4207"/>
            <a:ext cx="6436325" cy="646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09D4F1-0B94-48B3-80AB-18DB74946650}"/>
              </a:ext>
            </a:extLst>
          </p:cNvPr>
          <p:cNvSpPr/>
          <p:nvPr/>
        </p:nvSpPr>
        <p:spPr>
          <a:xfrm>
            <a:off x="0" y="6463652"/>
            <a:ext cx="7122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https://matplotlib.org/3.2.1/gallery/specialty_plots/anscombe.html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4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Univariate</a:t>
            </a:r>
            <a:r>
              <a:rPr lang="es-419" dirty="0"/>
              <a:t> </a:t>
            </a:r>
            <a:r>
              <a:rPr lang="es-419" dirty="0" err="1"/>
              <a:t>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47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Univariate</a:t>
            </a:r>
            <a:r>
              <a:rPr lang="es-419" dirty="0"/>
              <a:t> </a:t>
            </a:r>
            <a:r>
              <a:rPr lang="es-419" dirty="0" err="1"/>
              <a:t>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97596" y="4302024"/>
                <a:ext cx="2261325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419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419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419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es-419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419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419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419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419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596" y="4302024"/>
                <a:ext cx="2261325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1F4224-9BEE-4C00-8D3D-9C9196675185}"/>
                  </a:ext>
                </a:extLst>
              </p:cNvPr>
              <p:cNvSpPr txBox="1"/>
              <p:nvPr/>
            </p:nvSpPr>
            <p:spPr>
              <a:xfrm>
                <a:off x="7411888" y="2967335"/>
                <a:ext cx="41171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Probability density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1F4224-9BEE-4C00-8D3D-9C9196675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888" y="2967335"/>
                <a:ext cx="4117145" cy="461665"/>
              </a:xfrm>
              <a:prstGeom prst="rect">
                <a:avLst/>
              </a:prstGeom>
              <a:blipFill>
                <a:blip r:embed="rId4"/>
                <a:stretch>
                  <a:fillRect l="-237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AE1CA-9E8C-4C08-A745-8342549142ED}"/>
                  </a:ext>
                </a:extLst>
              </p:cNvPr>
              <p:cNvSpPr txBox="1"/>
              <p:nvPr/>
            </p:nvSpPr>
            <p:spPr>
              <a:xfrm>
                <a:off x="689317" y="2813538"/>
                <a:ext cx="2461846" cy="1257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Propiedades: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AE1CA-9E8C-4C08-A745-834254914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17" y="2813538"/>
                <a:ext cx="2461846" cy="1257332"/>
              </a:xfrm>
              <a:prstGeom prst="rect">
                <a:avLst/>
              </a:prstGeom>
              <a:blipFill>
                <a:blip r:embed="rId5"/>
                <a:stretch>
                  <a:fillRect l="-9158" t="-3883" b="-83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270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Univariate</a:t>
            </a:r>
            <a:r>
              <a:rPr lang="es-419" dirty="0"/>
              <a:t> </a:t>
            </a:r>
            <a:r>
              <a:rPr lang="es-419" dirty="0" err="1"/>
              <a:t>Probability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56" y="1359299"/>
            <a:ext cx="3915301" cy="52109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84957" y="3166714"/>
                <a:ext cx="2473049" cy="798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957" y="3166714"/>
                <a:ext cx="2473049" cy="798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665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r>
              <a:rPr lang="es-419" dirty="0" err="1"/>
              <a:t>Univariate</a:t>
            </a:r>
            <a:r>
              <a:rPr lang="es-419" dirty="0"/>
              <a:t> </a:t>
            </a:r>
            <a:r>
              <a:rPr lang="es-419" dirty="0" err="1"/>
              <a:t>probability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86" y="3347288"/>
            <a:ext cx="4910088" cy="3510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30916" y="1823555"/>
                <a:ext cx="3973845" cy="845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419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916" y="1823555"/>
                <a:ext cx="3973845" cy="845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D778-56FE-4F0F-BAD5-FA269691867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A2BBF-2C35-435F-A89C-1C51A14757BA}"/>
                  </a:ext>
                </a:extLst>
              </p:cNvPr>
              <p:cNvSpPr txBox="1"/>
              <p:nvPr/>
            </p:nvSpPr>
            <p:spPr>
              <a:xfrm>
                <a:off x="6621211" y="1883187"/>
                <a:ext cx="4473526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A2BBF-2C35-435F-A89C-1C51A1475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211" y="1883187"/>
                <a:ext cx="4473526" cy="7862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2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Univariate</a:t>
            </a:r>
            <a:r>
              <a:rPr lang="es-419" dirty="0"/>
              <a:t> </a:t>
            </a:r>
            <a:r>
              <a:rPr lang="es-419" dirty="0" err="1"/>
              <a:t>Probability</a:t>
            </a:r>
            <a:r>
              <a:rPr lang="es-419" dirty="0"/>
              <a:t>.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uniform</a:t>
            </a:r>
            <a:r>
              <a:rPr lang="es-419" dirty="0"/>
              <a:t> </a:t>
            </a:r>
            <a:r>
              <a:rPr lang="es-419" dirty="0" err="1"/>
              <a:t>distribution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3334598"/>
            <a:ext cx="4613483" cy="32986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97263" y="2056337"/>
                <a:ext cx="3973845" cy="845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419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63" y="2056337"/>
                <a:ext cx="3973845" cy="845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D778-56FE-4F0F-BAD5-FA2696918674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455B1C-549B-456A-9BE6-0AF8DC18BE59}"/>
                  </a:ext>
                </a:extLst>
              </p:cNvPr>
              <p:cNvSpPr txBox="1"/>
              <p:nvPr/>
            </p:nvSpPr>
            <p:spPr>
              <a:xfrm>
                <a:off x="6621211" y="1883187"/>
                <a:ext cx="4473526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455B1C-549B-456A-9BE6-0AF8DC18B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211" y="1883187"/>
                <a:ext cx="4473526" cy="7862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684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Examples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197454-5E34-4754-A67D-671DDE1C747C}"/>
              </a:ext>
            </a:extLst>
          </p:cNvPr>
          <p:cNvGrpSpPr/>
          <p:nvPr/>
        </p:nvGrpSpPr>
        <p:grpSpPr>
          <a:xfrm>
            <a:off x="838200" y="1920875"/>
            <a:ext cx="4572000" cy="4572000"/>
            <a:chOff x="838200" y="1920875"/>
            <a:chExt cx="4572000" cy="4572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20875"/>
              <a:ext cx="4572000" cy="45720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4B1B444-437C-4A3F-8CCD-132581089F7E}"/>
                </a:ext>
              </a:extLst>
            </p:cNvPr>
            <p:cNvCxnSpPr>
              <a:cxnSpLocks/>
            </p:cNvCxnSpPr>
            <p:nvPr/>
          </p:nvCxnSpPr>
          <p:spPr>
            <a:xfrm>
              <a:off x="1513156" y="2876512"/>
              <a:ext cx="9003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020B880-BFE9-4EA3-9E18-E1208105A6F4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67" y="5026525"/>
              <a:ext cx="9003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47" y="1920875"/>
            <a:ext cx="4572000" cy="4572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FD0F1D-08F5-40F0-91CD-8FB27D051979}"/>
              </a:ext>
            </a:extLst>
          </p:cNvPr>
          <p:cNvCxnSpPr>
            <a:cxnSpLocks/>
          </p:cNvCxnSpPr>
          <p:nvPr/>
        </p:nvCxnSpPr>
        <p:spPr>
          <a:xfrm>
            <a:off x="7352714" y="3209448"/>
            <a:ext cx="34747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01923B-C70A-4102-9C12-7675F1746758}"/>
              </a:ext>
            </a:extLst>
          </p:cNvPr>
          <p:cNvSpPr txBox="1"/>
          <p:nvPr/>
        </p:nvSpPr>
        <p:spPr>
          <a:xfrm>
            <a:off x="11155973" y="2978615"/>
            <a:ext cx="11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7A84D0-A5BC-462A-89C8-25BCD13B0231}"/>
                  </a:ext>
                </a:extLst>
              </p:cNvPr>
              <p:cNvSpPr txBox="1"/>
              <p:nvPr/>
            </p:nvSpPr>
            <p:spPr>
              <a:xfrm>
                <a:off x="6834847" y="1287034"/>
                <a:ext cx="4473526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7A84D0-A5BC-462A-89C8-25BCD13B0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847" y="1287034"/>
                <a:ext cx="4473526" cy="786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81EC4-2B20-46F7-BFD8-1A6748F820F1}"/>
                  </a:ext>
                </a:extLst>
              </p:cNvPr>
              <p:cNvSpPr txBox="1"/>
              <p:nvPr/>
            </p:nvSpPr>
            <p:spPr>
              <a:xfrm>
                <a:off x="838200" y="1582153"/>
                <a:ext cx="4955698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𝕀</m:t>
                          </m:r>
                        </m:e>
                        <m: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81EC4-2B20-46F7-BFD8-1A6748F82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2153"/>
                <a:ext cx="4955698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8C566A-B3C5-49B3-807F-31F23A8EFC54}"/>
                  </a:ext>
                </a:extLst>
              </p:cNvPr>
              <p:cNvSpPr txBox="1"/>
              <p:nvPr/>
            </p:nvSpPr>
            <p:spPr>
              <a:xfrm>
                <a:off x="7352714" y="6233541"/>
                <a:ext cx="3850105" cy="518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so that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8C566A-B3C5-49B3-807F-31F23A8EF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714" y="6233541"/>
                <a:ext cx="3850105" cy="518668"/>
              </a:xfrm>
              <a:prstGeom prst="rect">
                <a:avLst/>
              </a:prstGeom>
              <a:blipFill>
                <a:blip r:embed="rId7"/>
                <a:stretch>
                  <a:fillRect l="-2373" t="-142353" b="-20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614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Univariate</a:t>
            </a:r>
            <a:r>
              <a:rPr lang="es-419" dirty="0"/>
              <a:t> </a:t>
            </a:r>
            <a:r>
              <a:rPr lang="es-419" dirty="0" err="1"/>
              <a:t>Probability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0" y="2293938"/>
            <a:ext cx="3841750" cy="38417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1" y="2294107"/>
            <a:ext cx="3841355" cy="3841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97997" y="1285882"/>
                <a:ext cx="335066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</m:e>
                            <m:sub>
                              <m:d>
                                <m:dPr>
                                  <m:endChr m:val="]"/>
                                  <m:ctrlPr>
                                    <a:rPr lang="es-419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419" sz="2400" i="1">
                                      <a:latin typeface="Cambria Math" panose="02040503050406030204" pitchFamily="18" charset="0"/>
                                    </a:rPr>
                                    <m:t>−∞,</m:t>
                                  </m:r>
                                  <m:r>
                                    <a:rPr lang="es-419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997" y="1285882"/>
                <a:ext cx="3350661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54800" y="1390974"/>
                <a:ext cx="2473049" cy="798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800" y="1390974"/>
                <a:ext cx="2473049" cy="7980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868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266</Words>
  <Application>Microsoft Office PowerPoint</Application>
  <PresentationFormat>Widescreen</PresentationFormat>
  <Paragraphs>67</Paragraphs>
  <Slides>25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Statistics of continous data</vt:lpstr>
      <vt:lpstr>Univariate probability</vt:lpstr>
      <vt:lpstr>Univariate Probability</vt:lpstr>
      <vt:lpstr>Univariate Probability</vt:lpstr>
      <vt:lpstr>Univariate Probability</vt:lpstr>
      <vt:lpstr>Univariate probability</vt:lpstr>
      <vt:lpstr>Univariate Probability. The uniform distribution</vt:lpstr>
      <vt:lpstr>Examples</vt:lpstr>
      <vt:lpstr>Univariate Probability</vt:lpstr>
      <vt:lpstr>PowerPoint Presentation</vt:lpstr>
      <vt:lpstr>Bivariate probability</vt:lpstr>
      <vt:lpstr>Bivariate probability (X⊥Y)</vt:lpstr>
      <vt:lpstr>Example 1</vt:lpstr>
      <vt:lpstr>Example 1</vt:lpstr>
      <vt:lpstr>Example 2</vt:lpstr>
      <vt:lpstr>Caso bivariado (independiente)</vt:lpstr>
      <vt:lpstr>Dependence modeling</vt:lpstr>
      <vt:lpstr>Regression?</vt:lpstr>
      <vt:lpstr>Regression?  R:Copulas</vt:lpstr>
      <vt:lpstr>Bivariate case (copulas)</vt:lpstr>
      <vt:lpstr>Palillos de Poisson</vt:lpstr>
      <vt:lpstr>Palillos de Poisson</vt:lpstr>
      <vt:lpstr>Palillos de Poisson</vt:lpstr>
      <vt:lpstr>Comparación</vt:lpstr>
      <vt:lpstr>Anscombe’s quartet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Francisco Mendoza Torres</dc:creator>
  <cp:lastModifiedBy>Francisco Mendoza Torres</cp:lastModifiedBy>
  <cp:revision>24</cp:revision>
  <dcterms:created xsi:type="dcterms:W3CDTF">2020-06-07T01:28:47Z</dcterms:created>
  <dcterms:modified xsi:type="dcterms:W3CDTF">2020-06-09T15:30:12Z</dcterms:modified>
</cp:coreProperties>
</file>