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8"/>
  </p:notesMasterIdLst>
  <p:handoutMasterIdLst>
    <p:handoutMasterId r:id="rId29"/>
  </p:handoutMasterIdLst>
  <p:sldIdLst>
    <p:sldId id="365" r:id="rId2"/>
    <p:sldId id="400" r:id="rId3"/>
    <p:sldId id="397" r:id="rId4"/>
    <p:sldId id="398" r:id="rId5"/>
    <p:sldId id="391" r:id="rId6"/>
    <p:sldId id="393" r:id="rId7"/>
    <p:sldId id="392" r:id="rId8"/>
    <p:sldId id="396" r:id="rId9"/>
    <p:sldId id="402" r:id="rId10"/>
    <p:sldId id="406" r:id="rId11"/>
    <p:sldId id="412" r:id="rId12"/>
    <p:sldId id="407" r:id="rId13"/>
    <p:sldId id="409" r:id="rId14"/>
    <p:sldId id="408" r:id="rId15"/>
    <p:sldId id="404" r:id="rId16"/>
    <p:sldId id="413" r:id="rId17"/>
    <p:sldId id="414" r:id="rId18"/>
    <p:sldId id="405" r:id="rId19"/>
    <p:sldId id="411" r:id="rId20"/>
    <p:sldId id="410" r:id="rId21"/>
    <p:sldId id="385" r:id="rId22"/>
    <p:sldId id="418" r:id="rId23"/>
    <p:sldId id="416" r:id="rId24"/>
    <p:sldId id="417" r:id="rId25"/>
    <p:sldId id="419" r:id="rId26"/>
    <p:sldId id="415" r:id="rId27"/>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77365"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9416405-733A-401B-BF47-DF6D2E4A7156}"/>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7EA25A-EB97-4283-8973-BA3FEF3157F5}"/>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83A43D8E-262F-43F1-B0CF-97ED6AAA9912}" type="datetimeFigureOut">
              <a:rPr lang="en-US" smtClean="0"/>
              <a:t>8/25/2020</a:t>
            </a:fld>
            <a:endParaRPr lang="en-US"/>
          </a:p>
        </p:txBody>
      </p:sp>
      <p:sp>
        <p:nvSpPr>
          <p:cNvPr id="4" name="Footer Placeholder 3">
            <a:extLst>
              <a:ext uri="{FF2B5EF4-FFF2-40B4-BE49-F238E27FC236}">
                <a16:creationId xmlns:a16="http://schemas.microsoft.com/office/drawing/2014/main" id="{7585ACB5-BA6E-4E26-BCCF-32D68211DD3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78D1E8-85D7-4E0B-9568-7E86738F63B2}"/>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AC36D805-785C-4E7B-BDBD-F465C4B50FE2}" type="slidenum">
              <a:rPr lang="en-US" smtClean="0"/>
              <a:t>‹#›</a:t>
            </a:fld>
            <a:endParaRPr lang="en-US"/>
          </a:p>
        </p:txBody>
      </p:sp>
    </p:spTree>
    <p:extLst>
      <p:ext uri="{BB962C8B-B14F-4D97-AF65-F5344CB8AC3E}">
        <p14:creationId xmlns:p14="http://schemas.microsoft.com/office/powerpoint/2010/main" val="953482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03B42920-386F-4187-8314-27C56E157030}" type="datetimeFigureOut">
              <a:rPr lang="en-US" smtClean="0"/>
              <a:t>8/25/2020</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4C9AD59C-94C8-4AAB-AEDF-FDE77349626C}" type="slidenum">
              <a:rPr lang="en-US" smtClean="0"/>
              <a:t>‹#›</a:t>
            </a:fld>
            <a:endParaRPr lang="en-US"/>
          </a:p>
        </p:txBody>
      </p:sp>
    </p:spTree>
    <p:extLst>
      <p:ext uri="{BB962C8B-B14F-4D97-AF65-F5344CB8AC3E}">
        <p14:creationId xmlns:p14="http://schemas.microsoft.com/office/powerpoint/2010/main" val="2214319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Besides regression, what other kind of ML problem exists?</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𝑚𝑥</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𝜃</m:t>
                          </m:r>
                        </m:e>
                        <m:sub>
                          <m:r>
                            <a:rPr lang="en-US" b="0" i="1" smtClean="0">
                              <a:latin typeface="Cambria Math" panose="02040503050406030204" pitchFamily="18" charset="0"/>
                            </a:rPr>
                            <m:t>1</m:t>
                          </m:r>
                        </m:sub>
                      </m:sSub>
                      <m:r>
                        <a:rPr lang="en-US" b="0" i="1" smtClean="0">
                          <a:latin typeface="Cambria Math" panose="02040503050406030204" pitchFamily="18" charset="0"/>
                        </a:rPr>
                        <m:t>𝑥</m:t>
                      </m:r>
                    </m:oMath>
                  </m:oMathPara>
                </a14:m>
                <a:endParaRPr lang="en-US" dirty="0"/>
              </a:p>
            </p:txBody>
          </p:sp>
        </mc:Choice>
        <mc:Fallback xmlns="">
          <p:sp>
            <p:nvSpPr>
              <p:cNvPr id="3" name="Notes Placeholder 2"/>
              <p:cNvSpPr>
                <a:spLocks noGrp="1"/>
              </p:cNvSpPr>
              <p:nvPr>
                <p:ph type="body" idx="1"/>
              </p:nvPr>
            </p:nvSpPr>
            <p:spPr/>
            <p:txBody>
              <a:bodyPr/>
              <a:lstStyle/>
              <a:p>
                <a:r>
                  <a:rPr lang="en-US" dirty="0"/>
                  <a:t>Besides regression, what other kind of ML problem exists?</a:t>
                </a:r>
              </a:p>
              <a:p>
                <a:r>
                  <a:rPr lang="en-US" b="0" i="0">
                    <a:latin typeface="Cambria Math" panose="02040503050406030204" pitchFamily="18" charset="0"/>
                  </a:rPr>
                  <a:t>𝑦=𝑚𝑥+𝑏=〖𝜃_0+𝜃〗_1 𝑥</a:t>
                </a:r>
                <a:endParaRPr lang="en-US" dirty="0"/>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2</a:t>
            </a:fld>
            <a:endParaRPr lang="en-US"/>
          </a:p>
        </p:txBody>
      </p:sp>
    </p:spTree>
    <p:extLst>
      <p:ext uri="{BB962C8B-B14F-4D97-AF65-F5344CB8AC3E}">
        <p14:creationId xmlns:p14="http://schemas.microsoft.com/office/powerpoint/2010/main" val="475339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Error = cost function = loss function. This notation is used in Deep learning</a:t>
            </a:r>
          </a:p>
        </p:txBody>
      </p:sp>
      <p:sp>
        <p:nvSpPr>
          <p:cNvPr id="4" name="Slide Number Placeholder 3"/>
          <p:cNvSpPr>
            <a:spLocks noGrp="1"/>
          </p:cNvSpPr>
          <p:nvPr>
            <p:ph type="sldNum" sz="quarter" idx="5"/>
          </p:nvPr>
        </p:nvSpPr>
        <p:spPr/>
        <p:txBody>
          <a:bodyPr/>
          <a:lstStyle/>
          <a:p>
            <a:fld id="{4C9AD59C-94C8-4AAB-AEDF-FDE77349626C}" type="slidenum">
              <a:rPr lang="en-US" smtClean="0"/>
              <a:t>11</a:t>
            </a:fld>
            <a:endParaRPr lang="en-US"/>
          </a:p>
        </p:txBody>
      </p:sp>
    </p:spTree>
    <p:extLst>
      <p:ext uri="{BB962C8B-B14F-4D97-AF65-F5344CB8AC3E}">
        <p14:creationId xmlns:p14="http://schemas.microsoft.com/office/powerpoint/2010/main" val="3040100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12</a:t>
            </a:fld>
            <a:endParaRPr lang="en-US"/>
          </a:p>
        </p:txBody>
      </p:sp>
    </p:spTree>
    <p:extLst>
      <p:ext uri="{BB962C8B-B14F-4D97-AF65-F5344CB8AC3E}">
        <p14:creationId xmlns:p14="http://schemas.microsoft.com/office/powerpoint/2010/main" val="2689003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Why matrix form is important? Because it makes notations easier, it helps to abstract up theory, it’s the preferred way to compute since there is compiler speed up for vectorized form, in contrast to (for) loops.</a:t>
                </a:r>
              </a:p>
              <a:p>
                <a:endParaRPr lang="en-US" dirty="0"/>
              </a:p>
              <a:p>
                <a:r>
                  <a:rPr lang="en-US" dirty="0"/>
                  <a:t>What could be a matrix form to compute </a:t>
                </a:r>
                <a14:m>
                  <m:oMath xmlns:m="http://schemas.openxmlformats.org/officeDocument/2006/math">
                    <m:r>
                      <a:rPr lang="en-US" b="0" i="1" smtClean="0">
                        <a:latin typeface="Cambria Math" panose="02040503050406030204" pitchFamily="18" charset="0"/>
                      </a:rPr>
                      <m:t>𝜃</m:t>
                    </m:r>
                  </m:oMath>
                </a14:m>
                <a:r>
                  <a:rPr lang="en-US" dirty="0"/>
                  <a:t>?</a:t>
                </a:r>
                <a:r>
                  <a:rPr lang="en-US" baseline="0" dirty="0"/>
                  <a:t> There are 2 ways (</a:t>
                </a:r>
                <a14:m>
                  <m:oMath xmlns:m="http://schemas.openxmlformats.org/officeDocument/2006/math">
                    <m:r>
                      <a:rPr lang="en-US" b="1" i="1" baseline="0" smtClean="0">
                        <a:latin typeface="Cambria Math" panose="02040503050406030204" pitchFamily="18" charset="0"/>
                      </a:rPr>
                      <m:t>𝒙</m:t>
                    </m:r>
                  </m:oMath>
                </a14:m>
                <a:r>
                  <a:rPr lang="en-US" baseline="0" dirty="0"/>
                  <a:t>, </a:t>
                </a:r>
                <a14:m>
                  <m:oMath xmlns:m="http://schemas.openxmlformats.org/officeDocument/2006/math">
                    <m:r>
                      <a:rPr lang="en-US" b="1" i="1" baseline="0" smtClean="0">
                        <a:latin typeface="Cambria Math" panose="02040503050406030204" pitchFamily="18" charset="0"/>
                      </a:rPr>
                      <m:t>𝒚</m:t>
                    </m:r>
                  </m:oMath>
                </a14:m>
                <a:r>
                  <a:rPr lang="en-US" baseline="0" dirty="0"/>
                  <a:t> or </a:t>
                </a:r>
                <a14:m>
                  <m:oMath xmlns:m="http://schemas.openxmlformats.org/officeDocument/2006/math">
                    <m:sSub>
                      <m:sSubPr>
                        <m:ctrlPr>
                          <a:rPr lang="en-US" b="0" i="1" baseline="0" smtClean="0">
                            <a:latin typeface="Cambria Math" panose="02040503050406030204" pitchFamily="18" charset="0"/>
                          </a:rPr>
                        </m:ctrlPr>
                      </m:sSubPr>
                      <m:e>
                        <m:r>
                          <a:rPr lang="en-US" b="1" i="1" baseline="0" smtClean="0">
                            <a:latin typeface="Cambria Math" panose="02040503050406030204" pitchFamily="18" charset="0"/>
                          </a:rPr>
                          <m:t>𝒙</m:t>
                        </m:r>
                      </m:e>
                      <m:sub>
                        <m:r>
                          <a:rPr lang="en-US" b="0" i="1" baseline="0" smtClean="0">
                            <a:latin typeface="Cambria Math" panose="02040503050406030204" pitchFamily="18" charset="0"/>
                          </a:rPr>
                          <m:t>1</m:t>
                        </m:r>
                      </m:sub>
                    </m:sSub>
                  </m:oMath>
                </a14:m>
                <a:r>
                  <a:rPr lang="en-US" baseline="0" dirty="0"/>
                  <a:t>, </a:t>
                </a:r>
                <a14:m>
                  <m:oMath xmlns:m="http://schemas.openxmlformats.org/officeDocument/2006/math">
                    <m:sSub>
                      <m:sSubPr>
                        <m:ctrlPr>
                          <a:rPr lang="en-US" b="0" i="1" baseline="0" smtClean="0">
                            <a:latin typeface="Cambria Math" panose="02040503050406030204" pitchFamily="18" charset="0"/>
                          </a:rPr>
                        </m:ctrlPr>
                      </m:sSubPr>
                      <m:e>
                        <m:r>
                          <a:rPr lang="en-US" b="1" i="1" baseline="0" smtClean="0">
                            <a:latin typeface="Cambria Math" panose="02040503050406030204" pitchFamily="18" charset="0"/>
                          </a:rPr>
                          <m:t>𝒙</m:t>
                        </m:r>
                      </m:e>
                      <m:sub>
                        <m:r>
                          <a:rPr lang="en-US" b="0" i="1" baseline="0" smtClean="0">
                            <a:latin typeface="Cambria Math" panose="02040503050406030204" pitchFamily="18" charset="0"/>
                          </a:rPr>
                          <m:t>2</m:t>
                        </m:r>
                      </m:sub>
                    </m:sSub>
                  </m:oMath>
                </a14:m>
                <a:r>
                  <a:rPr lang="en-US" baseline="0" dirty="0"/>
                  <a:t>), </a:t>
                </a:r>
                <a:r>
                  <a:rPr lang="en-US" baseline="0" dirty="0" err="1"/>
                  <a:t>i</a:t>
                </a:r>
                <a:r>
                  <a:rPr lang="en-US" baseline="0" dirty="0"/>
                  <a:t>. e., if the data set is in a table/tabular form, then we could slice by rows (</a:t>
                </a:r>
                <a14:m>
                  <m:oMath xmlns:m="http://schemas.openxmlformats.org/officeDocument/2006/math">
                    <m:sSub>
                      <m:sSubPr>
                        <m:ctrlPr>
                          <a:rPr lang="en-US" b="0" i="1" baseline="0" smtClean="0">
                            <a:latin typeface="Cambria Math" panose="02040503050406030204" pitchFamily="18" charset="0"/>
                          </a:rPr>
                        </m:ctrlPr>
                      </m:sSubPr>
                      <m:e>
                        <m:r>
                          <a:rPr lang="en-US" b="1" i="1" baseline="0" smtClean="0">
                            <a:latin typeface="Cambria Math" panose="02040503050406030204" pitchFamily="18" charset="0"/>
                          </a:rPr>
                          <m:t>𝒙</m:t>
                        </m:r>
                      </m:e>
                      <m:sub>
                        <m:r>
                          <a:rPr lang="en-US" b="0" i="1" baseline="0" smtClean="0">
                            <a:latin typeface="Cambria Math" panose="02040503050406030204" pitchFamily="18" charset="0"/>
                          </a:rPr>
                          <m:t>1</m:t>
                        </m:r>
                      </m:sub>
                    </m:sSub>
                  </m:oMath>
                </a14:m>
                <a:r>
                  <a:rPr lang="en-US" baseline="0" dirty="0"/>
                  <a:t>, </a:t>
                </a:r>
                <a14:m>
                  <m:oMath xmlns:m="http://schemas.openxmlformats.org/officeDocument/2006/math">
                    <m:sSub>
                      <m:sSubPr>
                        <m:ctrlPr>
                          <a:rPr lang="en-US" b="0" i="1" baseline="0" smtClean="0">
                            <a:latin typeface="Cambria Math" panose="02040503050406030204" pitchFamily="18" charset="0"/>
                          </a:rPr>
                        </m:ctrlPr>
                      </m:sSubPr>
                      <m:e>
                        <m:r>
                          <a:rPr lang="en-US" b="1" i="1" baseline="0" smtClean="0">
                            <a:latin typeface="Cambria Math" panose="02040503050406030204" pitchFamily="18" charset="0"/>
                          </a:rPr>
                          <m:t>𝒙</m:t>
                        </m:r>
                      </m:e>
                      <m:sub>
                        <m:r>
                          <a:rPr lang="en-US" b="0" i="1" baseline="0" smtClean="0">
                            <a:latin typeface="Cambria Math" panose="02040503050406030204" pitchFamily="18" charset="0"/>
                          </a:rPr>
                          <m:t>2</m:t>
                        </m:r>
                      </m:sub>
                    </m:sSub>
                  </m:oMath>
                </a14:m>
                <a:r>
                  <a:rPr lang="en-US" baseline="0" dirty="0"/>
                  <a:t>) or by columns (</a:t>
                </a:r>
                <a14:m>
                  <m:oMath xmlns:m="http://schemas.openxmlformats.org/officeDocument/2006/math">
                    <m:r>
                      <a:rPr lang="en-US" b="1" i="1" baseline="0" smtClean="0">
                        <a:latin typeface="Cambria Math" panose="02040503050406030204" pitchFamily="18" charset="0"/>
                      </a:rPr>
                      <m:t>𝒙</m:t>
                    </m:r>
                  </m:oMath>
                </a14:m>
                <a:r>
                  <a:rPr lang="en-US" baseline="0" dirty="0"/>
                  <a:t>, </a:t>
                </a:r>
                <a14:m>
                  <m:oMath xmlns:m="http://schemas.openxmlformats.org/officeDocument/2006/math">
                    <m:r>
                      <a:rPr lang="en-US" b="1" i="1" baseline="0" smtClean="0">
                        <a:latin typeface="Cambria Math" panose="02040503050406030204" pitchFamily="18" charset="0"/>
                      </a:rPr>
                      <m:t>𝒚</m:t>
                    </m:r>
                  </m:oMath>
                </a14:m>
                <a:r>
                  <a:rPr lang="en-US" baseline="0" dirty="0"/>
                  <a:t>). Create a </a:t>
                </a:r>
                <a:r>
                  <a:rPr lang="en-US" baseline="0" dirty="0" err="1"/>
                  <a:t>pandas.DataFrame</a:t>
                </a:r>
                <a:r>
                  <a:rPr lang="en-US" baseline="0" dirty="0"/>
                  <a:t> and slice</a:t>
                </a:r>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13</a:t>
            </a:fld>
            <a:endParaRPr lang="en-US"/>
          </a:p>
        </p:txBody>
      </p:sp>
    </p:spTree>
    <p:extLst>
      <p:ext uri="{BB962C8B-B14F-4D97-AF65-F5344CB8AC3E}">
        <p14:creationId xmlns:p14="http://schemas.microsoft.com/office/powerpoint/2010/main" val="4255367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14</a:t>
            </a:fld>
            <a:endParaRPr lang="en-US"/>
          </a:p>
        </p:txBody>
      </p:sp>
    </p:spTree>
    <p:extLst>
      <p:ext uri="{BB962C8B-B14F-4D97-AF65-F5344CB8AC3E}">
        <p14:creationId xmlns:p14="http://schemas.microsoft.com/office/powerpoint/2010/main" val="4032245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What is this code different from the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=1</m:t>
                    </m:r>
                  </m:oMath>
                </a14:m>
                <a:r>
                  <a:rPr lang="en-US" dirty="0"/>
                  <a:t> case?</a:t>
                </a:r>
              </a:p>
              <a:p>
                <a:endParaRPr lang="en-US" dirty="0"/>
              </a:p>
              <a:p>
                <a:r>
                  <a:rPr lang="en-US" dirty="0"/>
                  <a:t>Simple cases:</a:t>
                </a:r>
              </a:p>
              <a:p>
                <a:r>
                  <a:rPr lang="en-US" dirty="0"/>
                  <a:t>(0, 5), (5,0)</a:t>
                </a:r>
              </a:p>
              <a:p>
                <a:r>
                  <a:rPr lang="en-US" dirty="0"/>
                  <a:t>(0, a), (b, 0) # what happens to the fit line when a = b, a &lt; b. What is the behavior of the line as with decreasing values of </a:t>
                </a:r>
                <a14:m>
                  <m:oMath xmlns:m="http://schemas.openxmlformats.org/officeDocument/2006/math">
                    <m:r>
                      <a:rPr lang="en-US" b="0" i="1" smtClean="0">
                        <a:latin typeface="Cambria Math" panose="02040503050406030204" pitchFamily="18" charset="0"/>
                      </a:rPr>
                      <m:t>𝑎</m:t>
                    </m:r>
                  </m:oMath>
                </a14:m>
                <a:r>
                  <a:rPr lang="en-US" dirty="0"/>
                  <a:t>.</a:t>
                </a:r>
              </a:p>
              <a:p>
                <a:endParaRPr lang="en-US" dirty="0"/>
              </a:p>
              <a:p>
                <a:r>
                  <a:rPr lang="en-US" dirty="0"/>
                  <a:t>Compute the total error </a:t>
                </a:r>
                <a14:m>
                  <m:oMath xmlns:m="http://schemas.openxmlformats.org/officeDocument/2006/math">
                    <m:r>
                      <a:rPr lang="en-US" b="0" i="1" smtClean="0">
                        <a:latin typeface="Cambria Math" panose="02040503050406030204" pitchFamily="18" charset="0"/>
                      </a:rPr>
                      <m:t>𝜀</m:t>
                    </m:r>
                  </m:oMath>
                </a14:m>
                <a:r>
                  <a:rPr lang="en-US" dirty="0"/>
                  <a:t> first by hand., then, using Numpy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In Python,</a:t>
                </a:r>
                <a:r>
                  <a:rPr lang="en-US" baseline="0" dirty="0"/>
                  <a:t> c</a:t>
                </a:r>
                <a:r>
                  <a:rPr lang="en-US" dirty="0"/>
                  <a:t>ompute the</a:t>
                </a:r>
                <a:r>
                  <a:rPr lang="en-US" baseline="0" dirty="0"/>
                  <a:t> </a:t>
                </a:r>
                <a:r>
                  <a:rPr lang="en-US" dirty="0"/>
                  <a:t>error </a:t>
                </a:r>
                <a14:m>
                  <m:oMath xmlns:m="http://schemas.openxmlformats.org/officeDocument/2006/math">
                    <m:r>
                      <a:rPr lang="en-US" b="0" i="1" smtClean="0">
                        <a:latin typeface="Cambria Math" panose="02040503050406030204" pitchFamily="18" charset="0"/>
                      </a:rPr>
                      <m:t>𝜀</m:t>
                    </m:r>
                  </m:oMath>
                </a14:m>
                <a:endParaRPr lang="en-US" dirty="0"/>
              </a:p>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15</a:t>
            </a:fld>
            <a:endParaRPr lang="en-US"/>
          </a:p>
        </p:txBody>
      </p:sp>
    </p:spTree>
    <p:extLst>
      <p:ext uri="{BB962C8B-B14F-4D97-AF65-F5344CB8AC3E}">
        <p14:creationId xmlns:p14="http://schemas.microsoft.com/office/powerpoint/2010/main" val="15679021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Why matrix form is important? Because it makes notations easier, it helps to abstract up theory, it’s the preferred way to compute since there is compiler speed up for vectorized form, in contrast to (for) loops.</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18</a:t>
            </a:fld>
            <a:endParaRPr lang="en-US"/>
          </a:p>
        </p:txBody>
      </p:sp>
    </p:spTree>
    <p:extLst>
      <p:ext uri="{BB962C8B-B14F-4D97-AF65-F5344CB8AC3E}">
        <p14:creationId xmlns:p14="http://schemas.microsoft.com/office/powerpoint/2010/main" val="1475533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Why matrix form is important? Because it makes notations easier, it helps to abstract up theory, it’s the preferred way to compute since there is compiler speed up for vectorized form, in contrast to (for) loops.</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19</a:t>
            </a:fld>
            <a:endParaRPr lang="en-US"/>
          </a:p>
        </p:txBody>
      </p:sp>
    </p:spTree>
    <p:extLst>
      <p:ext uri="{BB962C8B-B14F-4D97-AF65-F5344CB8AC3E}">
        <p14:creationId xmlns:p14="http://schemas.microsoft.com/office/powerpoint/2010/main" val="1319138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Why matrix form is important? Because it makes notations easier, it helps to abstract up theory, it’s the preferred way to compute since there is compiler speed up for vectorized form, in contrast to (for) loops.</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20</a:t>
            </a:fld>
            <a:endParaRPr lang="en-US"/>
          </a:p>
        </p:txBody>
      </p:sp>
    </p:spTree>
    <p:extLst>
      <p:ext uri="{BB962C8B-B14F-4D97-AF65-F5344CB8AC3E}">
        <p14:creationId xmlns:p14="http://schemas.microsoft.com/office/powerpoint/2010/main" val="2698720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Why matrix form is important? Because it makes notations easier, it helps to abstract up theory, it’s the preferred way to compute since there is compiler speed up for vectorized form, in contrast to (for) loops.</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22</a:t>
            </a:fld>
            <a:endParaRPr lang="en-US"/>
          </a:p>
        </p:txBody>
      </p:sp>
    </p:spTree>
    <p:extLst>
      <p:ext uri="{BB962C8B-B14F-4D97-AF65-F5344CB8AC3E}">
        <p14:creationId xmlns:p14="http://schemas.microsoft.com/office/powerpoint/2010/main" val="2721378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model has less error?</a:t>
            </a:r>
          </a:p>
          <a:p>
            <a:r>
              <a:rPr lang="en-US" dirty="0"/>
              <a:t>How can we define de error?</a:t>
            </a:r>
          </a:p>
          <a:p>
            <a:r>
              <a:rPr lang="en-US" dirty="0"/>
              <a:t>How many instances are there in this problem? 2 observations</a:t>
            </a:r>
          </a:p>
        </p:txBody>
      </p:sp>
      <p:sp>
        <p:nvSpPr>
          <p:cNvPr id="4" name="Slide Number Placeholder 3"/>
          <p:cNvSpPr>
            <a:spLocks noGrp="1"/>
          </p:cNvSpPr>
          <p:nvPr>
            <p:ph type="sldNum" sz="quarter" idx="5"/>
          </p:nvPr>
        </p:nvSpPr>
        <p:spPr/>
        <p:txBody>
          <a:bodyPr/>
          <a:lstStyle/>
          <a:p>
            <a:fld id="{4C9AD59C-94C8-4AAB-AEDF-FDE77349626C}" type="slidenum">
              <a:rPr lang="en-US" smtClean="0"/>
              <a:t>3</a:t>
            </a:fld>
            <a:endParaRPr lang="en-US"/>
          </a:p>
        </p:txBody>
      </p:sp>
    </p:spTree>
    <p:extLst>
      <p:ext uri="{BB962C8B-B14F-4D97-AF65-F5344CB8AC3E}">
        <p14:creationId xmlns:p14="http://schemas.microsoft.com/office/powerpoint/2010/main" val="3679255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model has less error?</a:t>
            </a:r>
          </a:p>
          <a:p>
            <a:r>
              <a:rPr lang="en-US" dirty="0"/>
              <a:t>How can we define de error?</a:t>
            </a:r>
          </a:p>
        </p:txBody>
      </p:sp>
      <p:sp>
        <p:nvSpPr>
          <p:cNvPr id="4" name="Slide Number Placeholder 3"/>
          <p:cNvSpPr>
            <a:spLocks noGrp="1"/>
          </p:cNvSpPr>
          <p:nvPr>
            <p:ph type="sldNum" sz="quarter" idx="5"/>
          </p:nvPr>
        </p:nvSpPr>
        <p:spPr/>
        <p:txBody>
          <a:bodyPr/>
          <a:lstStyle/>
          <a:p>
            <a:fld id="{4C9AD59C-94C8-4AAB-AEDF-FDE77349626C}" type="slidenum">
              <a:rPr lang="en-US" smtClean="0"/>
              <a:t>4</a:t>
            </a:fld>
            <a:endParaRPr lang="en-US"/>
          </a:p>
        </p:txBody>
      </p:sp>
    </p:spTree>
    <p:extLst>
      <p:ext uri="{BB962C8B-B14F-4D97-AF65-F5344CB8AC3E}">
        <p14:creationId xmlns:p14="http://schemas.microsoft.com/office/powerpoint/2010/main" val="988434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14:m>
                  <m:oMath xmlns:m="http://schemas.openxmlformats.org/officeDocument/2006/math">
                    <m:r>
                      <a:rPr lang="en-US" b="0" i="1" smtClean="0">
                        <a:latin typeface="Cambria Math" panose="02040503050406030204" pitchFamily="18" charset="0"/>
                      </a:rPr>
                      <m:t>𝑚</m:t>
                    </m:r>
                  </m:oMath>
                </a14:m>
                <a:r>
                  <a:rPr lang="en-US" dirty="0"/>
                  <a:t> of the line in order to</a:t>
                </a:r>
                <a:r>
                  <a:rPr lang="en-US" baseline="0" dirty="0"/>
                  <a:t> visualize the error variation with respect to  this </a:t>
                </a:r>
                <a:r>
                  <a:rPr lang="en-US" baseline="0" dirty="0" err="1"/>
                  <a:t>varaible</a:t>
                </a:r>
                <a:r>
                  <a:rPr lang="en-US" baseline="0" dirty="0"/>
                  <a:t> </a:t>
                </a:r>
                <a14:m>
                  <m:oMath xmlns:m="http://schemas.openxmlformats.org/officeDocument/2006/math">
                    <m:r>
                      <a:rPr lang="en-US" b="0" i="1" baseline="0" smtClean="0">
                        <a:latin typeface="Cambria Math" panose="02040503050406030204" pitchFamily="18" charset="0"/>
                      </a:rPr>
                      <m:t>𝑚</m:t>
                    </m:r>
                  </m:oMath>
                </a14:m>
                <a:r>
                  <a:rPr lang="en-US" dirty="0"/>
                  <a:t>.</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5</a:t>
            </a:fld>
            <a:endParaRPr lang="en-US"/>
          </a:p>
        </p:txBody>
      </p:sp>
    </p:spTree>
    <p:extLst>
      <p:ext uri="{BB962C8B-B14F-4D97-AF65-F5344CB8AC3E}">
        <p14:creationId xmlns:p14="http://schemas.microsoft.com/office/powerpoint/2010/main" val="3893539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14:m>
                  <m:oMath xmlns:m="http://schemas.openxmlformats.org/officeDocument/2006/math">
                    <m:r>
                      <a:rPr lang="en-US" b="0" i="1" smtClean="0">
                        <a:latin typeface="Cambria Math" panose="02040503050406030204" pitchFamily="18" charset="0"/>
                      </a:rPr>
                      <m:t>𝑚</m:t>
                    </m:r>
                  </m:oMath>
                </a14:m>
                <a:r>
                  <a:rPr lang="en-US" dirty="0"/>
                  <a:t> of the line in order to</a:t>
                </a:r>
                <a:r>
                  <a:rPr lang="en-US" baseline="0" dirty="0"/>
                  <a:t> visualize the error variation with respect to  this </a:t>
                </a:r>
                <a:r>
                  <a:rPr lang="en-US" baseline="0" dirty="0" err="1"/>
                  <a:t>varaible</a:t>
                </a:r>
                <a:r>
                  <a:rPr lang="en-US" baseline="0" dirty="0"/>
                  <a:t> </a:t>
                </a:r>
                <a14:m>
                  <m:oMath xmlns:m="http://schemas.openxmlformats.org/officeDocument/2006/math">
                    <m:r>
                      <a:rPr lang="en-US" b="0" i="1" baseline="0" smtClean="0">
                        <a:latin typeface="Cambria Math" panose="02040503050406030204" pitchFamily="18" charset="0"/>
                      </a:rPr>
                      <m:t>𝑚</m:t>
                    </m:r>
                  </m:oMath>
                </a14:m>
                <a:r>
                  <a:rPr lang="en-US" dirty="0"/>
                  <a:t>.</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6</a:t>
            </a:fld>
            <a:endParaRPr lang="en-US"/>
          </a:p>
        </p:txBody>
      </p:sp>
    </p:spTree>
    <p:extLst>
      <p:ext uri="{BB962C8B-B14F-4D97-AF65-F5344CB8AC3E}">
        <p14:creationId xmlns:p14="http://schemas.microsoft.com/office/powerpoint/2010/main" val="3185495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a:t>Function compositions </a:t>
                </a:r>
                <a14:m>
                  <m:oMath xmlns:m="http://schemas.openxmlformats.org/officeDocument/2006/math">
                    <m:r>
                      <a:rPr lang="en-US" b="0" i="1" smtClean="0">
                        <a:latin typeface="Cambria Math" panose="02040503050406030204" pitchFamily="18" charset="0"/>
                      </a:rPr>
                      <m:t>𝜀</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oMath>
                </a14:m>
                <a:endParaRPr lang="en-US" dirty="0"/>
              </a:p>
              <a:p>
                <a:r>
                  <a:rPr lang="en-US" dirty="0"/>
                  <a:t>There are 3 ways to find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𝑑</m:t>
                        </m:r>
                        <m:r>
                          <a:rPr lang="en-US" b="0" i="1" smtClean="0">
                            <a:latin typeface="Cambria Math" panose="02040503050406030204" pitchFamily="18" charset="0"/>
                          </a:rPr>
                          <m:t>𝜀</m:t>
                        </m:r>
                      </m:num>
                      <m:den>
                        <m:r>
                          <a:rPr lang="en-US" i="1" smtClean="0">
                            <a:latin typeface="Cambria Math" panose="02040503050406030204" pitchFamily="18" charset="0"/>
                          </a:rPr>
                          <m:t>𝑑</m:t>
                        </m:r>
                        <m:r>
                          <a:rPr lang="en-US" b="0" i="1" smtClean="0">
                            <a:latin typeface="Cambria Math" panose="02040503050406030204" pitchFamily="18" charset="0"/>
                          </a:rPr>
                          <m:t>𝜃</m:t>
                        </m:r>
                      </m:den>
                    </m:f>
                  </m:oMath>
                </a14:m>
                <a:r>
                  <a:rPr lang="en-US" dirty="0"/>
                  <a:t>. 1) expanding the polynomial,</a:t>
                </a:r>
                <a:r>
                  <a:rPr lang="en-US" baseline="0" dirty="0"/>
                  <a:t> the deriving 2) Chain rule for derivation</a:t>
                </a:r>
                <a:endParaRPr lang="en-US" dirty="0"/>
              </a:p>
              <a:p>
                <a:endParaRPr lang="en-US" dirty="0"/>
              </a:p>
              <a:p>
                <a:r>
                  <a:rPr lang="en-US" dirty="0" err="1"/>
                  <a:t>ToDo</a:t>
                </a:r>
                <a:r>
                  <a:rPr lang="en-US" dirty="0"/>
                  <a:t>: In Python,</a:t>
                </a:r>
                <a:r>
                  <a:rPr lang="en-US" baseline="0" dirty="0"/>
                  <a:t> c</a:t>
                </a:r>
                <a:r>
                  <a:rPr lang="en-US" dirty="0"/>
                  <a:t>ompute the</a:t>
                </a:r>
                <a:r>
                  <a:rPr lang="en-US" baseline="0" dirty="0"/>
                  <a:t> </a:t>
                </a:r>
                <a:r>
                  <a:rPr lang="en-US" dirty="0"/>
                  <a:t>error </a:t>
                </a:r>
                <a14:m>
                  <m:oMath xmlns:m="http://schemas.openxmlformats.org/officeDocument/2006/math">
                    <m:r>
                      <a:rPr lang="en-US" b="0" i="1" smtClean="0">
                        <a:latin typeface="Cambria Math" panose="02040503050406030204" pitchFamily="18" charset="0"/>
                      </a:rPr>
                      <m:t>𝜀</m:t>
                    </m:r>
                  </m:oMath>
                </a14:m>
                <a:endParaRPr lang="en-US" dirty="0"/>
              </a:p>
              <a:p>
                <a:r>
                  <a:rPr lang="en-US" dirty="0" err="1"/>
                  <a:t>ToDo</a:t>
                </a:r>
                <a:r>
                  <a:rPr lang="en-US" dirty="0"/>
                  <a:t>: Create an interactive plot (charts.js?) with a slider to change the slope </a:t>
                </a:r>
                <a14:m>
                  <m:oMath xmlns:m="http://schemas.openxmlformats.org/officeDocument/2006/math">
                    <m:r>
                      <a:rPr lang="en-US" b="0" i="1" smtClean="0">
                        <a:latin typeface="Cambria Math" panose="02040503050406030204" pitchFamily="18" charset="0"/>
                      </a:rPr>
                      <m:t>𝑚</m:t>
                    </m:r>
                  </m:oMath>
                </a14:m>
                <a:r>
                  <a:rPr lang="en-US" dirty="0"/>
                  <a:t> of the line in order to</a:t>
                </a:r>
                <a:r>
                  <a:rPr lang="en-US" baseline="0" dirty="0"/>
                  <a:t> visualize the error variation with respect to  this </a:t>
                </a:r>
                <a:r>
                  <a:rPr lang="en-US" baseline="0" dirty="0" err="1"/>
                  <a:t>varaible</a:t>
                </a:r>
                <a:r>
                  <a:rPr lang="en-US" baseline="0" dirty="0"/>
                  <a:t> </a:t>
                </a:r>
                <a14:m>
                  <m:oMath xmlns:m="http://schemas.openxmlformats.org/officeDocument/2006/math">
                    <m:r>
                      <a:rPr lang="en-US" b="0" i="1" baseline="0" smtClean="0">
                        <a:latin typeface="Cambria Math" panose="02040503050406030204" pitchFamily="18" charset="0"/>
                      </a:rPr>
                      <m:t>𝑚</m:t>
                    </m:r>
                  </m:oMath>
                </a14:m>
                <a:r>
                  <a:rPr lang="en-US" dirty="0"/>
                  <a:t>.</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7</a:t>
            </a:fld>
            <a:endParaRPr lang="en-US"/>
          </a:p>
        </p:txBody>
      </p:sp>
    </p:spTree>
    <p:extLst>
      <p:ext uri="{BB962C8B-B14F-4D97-AF65-F5344CB8AC3E}">
        <p14:creationId xmlns:p14="http://schemas.microsoft.com/office/powerpoint/2010/main" val="3544041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8</a:t>
            </a:fld>
            <a:endParaRPr lang="en-US"/>
          </a:p>
        </p:txBody>
      </p:sp>
    </p:spTree>
    <p:extLst>
      <p:ext uri="{BB962C8B-B14F-4D97-AF65-F5344CB8AC3E}">
        <p14:creationId xmlns:p14="http://schemas.microsoft.com/office/powerpoint/2010/main" val="3860534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9</a:t>
            </a:fld>
            <a:endParaRPr lang="en-US"/>
          </a:p>
        </p:txBody>
      </p:sp>
    </p:spTree>
    <p:extLst>
      <p:ext uri="{BB962C8B-B14F-4D97-AF65-F5344CB8AC3E}">
        <p14:creationId xmlns:p14="http://schemas.microsoft.com/office/powerpoint/2010/main" val="3786078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10</a:t>
            </a:fld>
            <a:endParaRPr lang="en-US"/>
          </a:p>
        </p:txBody>
      </p:sp>
    </p:spTree>
    <p:extLst>
      <p:ext uri="{BB962C8B-B14F-4D97-AF65-F5344CB8AC3E}">
        <p14:creationId xmlns:p14="http://schemas.microsoft.com/office/powerpoint/2010/main" val="200406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070745-F5EF-4AE3-92EF-0934EDED1862}"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891943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70745-F5EF-4AE3-92EF-0934EDED1862}"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733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70745-F5EF-4AE3-92EF-0934EDED1862}"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275942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70745-F5EF-4AE3-92EF-0934EDED1862}"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325054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070745-F5EF-4AE3-92EF-0934EDED1862}"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1523464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070745-F5EF-4AE3-92EF-0934EDED1862}" type="datetimeFigureOut">
              <a:rPr lang="en-US" smtClean="0"/>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2818773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070745-F5EF-4AE3-92EF-0934EDED1862}" type="datetimeFigureOut">
              <a:rPr lang="en-US" smtClean="0"/>
              <a:t>8/25/2020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3599241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070745-F5EF-4AE3-92EF-0934EDED1862}" type="datetimeFigureOut">
              <a:rPr lang="en-US" smtClean="0"/>
              <a:t>8/25/2020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2162928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70745-F5EF-4AE3-92EF-0934EDED1862}" type="datetimeFigureOut">
              <a:rPr lang="en-US" smtClean="0"/>
              <a:t>8/25/2020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877278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070745-F5EF-4AE3-92EF-0934EDED1862}" type="datetimeFigureOut">
              <a:rPr lang="en-US" smtClean="0"/>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415812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070745-F5EF-4AE3-92EF-0934EDED1862}" type="datetimeFigureOut">
              <a:rPr lang="en-US" smtClean="0"/>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52368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70745-F5EF-4AE3-92EF-0934EDED1862}" type="datetimeFigureOut">
              <a:rPr lang="en-US" smtClean="0"/>
              <a:t>8/25/2020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DF9B6B-D209-4D13-9A87-A998FA0C62CD}" type="slidenum">
              <a:rPr lang="en-US" smtClean="0"/>
              <a:t>‹#›</a:t>
            </a:fld>
            <a:endParaRPr lang="en-US"/>
          </a:p>
        </p:txBody>
      </p:sp>
    </p:spTree>
    <p:extLst>
      <p:ext uri="{BB962C8B-B14F-4D97-AF65-F5344CB8AC3E}">
        <p14:creationId xmlns:p14="http://schemas.microsoft.com/office/powerpoint/2010/main" val="256450915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10.png"/><Relationship Id="rId3" Type="http://schemas.openxmlformats.org/officeDocument/2006/relationships/image" Target="../media/image25.png"/><Relationship Id="rId12"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6.xml"/><Relationship Id="rId11" Type="http://schemas.openxmlformats.org/officeDocument/2006/relationships/image" Target="../media/image26.png"/><Relationship Id="rId10" Type="http://schemas.openxmlformats.org/officeDocument/2006/relationships/image" Target="../media/image30.png"/><Relationship Id="rId14"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7.png"/><Relationship Id="rId7"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29.png"/><Relationship Id="rId10" Type="http://schemas.openxmlformats.org/officeDocument/2006/relationships/image" Target="../media/image35.png"/><Relationship Id="rId4" Type="http://schemas.openxmlformats.org/officeDocument/2006/relationships/image" Target="../media/image271.png"/><Relationship Id="rId9" Type="http://schemas.openxmlformats.org/officeDocument/2006/relationships/image" Target="../media/image34.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23.png"/><Relationship Id="rId3" Type="http://schemas.openxmlformats.org/officeDocument/2006/relationships/image" Target="../media/image25.png"/><Relationship Id="rId12" Type="http://schemas.openxmlformats.org/officeDocument/2006/relationships/image" Target="../media/image290.png"/><Relationship Id="rId2" Type="http://schemas.openxmlformats.org/officeDocument/2006/relationships/notesSlide" Target="../notesSlides/notesSlide11.xml"/><Relationship Id="rId1" Type="http://schemas.openxmlformats.org/officeDocument/2006/relationships/slideLayout" Target="../slideLayouts/slideLayout6.xml"/><Relationship Id="rId11" Type="http://schemas.openxmlformats.org/officeDocument/2006/relationships/image" Target="../media/image26.png"/><Relationship Id="rId15" Type="http://schemas.openxmlformats.org/officeDocument/2006/relationships/image" Target="../media/image24.png"/><Relationship Id="rId10" Type="http://schemas.openxmlformats.org/officeDocument/2006/relationships/image" Target="../media/image30.png"/><Relationship Id="rId4" Type="http://schemas.openxmlformats.org/officeDocument/2006/relationships/image" Target="../media/image270.png"/><Relationship Id="rId14"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23.png"/><Relationship Id="rId3" Type="http://schemas.openxmlformats.org/officeDocument/2006/relationships/image" Target="../media/image25.png"/><Relationship Id="rId12" Type="http://schemas.openxmlformats.org/officeDocument/2006/relationships/image" Target="../media/image290.png"/><Relationship Id="rId2" Type="http://schemas.openxmlformats.org/officeDocument/2006/relationships/notesSlide" Target="../notesSlides/notesSlide12.xml"/><Relationship Id="rId16" Type="http://schemas.openxmlformats.org/officeDocument/2006/relationships/image" Target="../media/image37.png"/><Relationship Id="rId1" Type="http://schemas.openxmlformats.org/officeDocument/2006/relationships/slideLayout" Target="../slideLayouts/slideLayout6.xml"/><Relationship Id="rId11" Type="http://schemas.openxmlformats.org/officeDocument/2006/relationships/image" Target="../media/image26.png"/><Relationship Id="rId15" Type="http://schemas.openxmlformats.org/officeDocument/2006/relationships/image" Target="../media/image24.png"/><Relationship Id="rId10" Type="http://schemas.openxmlformats.org/officeDocument/2006/relationships/image" Target="../media/image30.png"/><Relationship Id="rId4" Type="http://schemas.openxmlformats.org/officeDocument/2006/relationships/image" Target="../media/image270.png"/><Relationship Id="rId14"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18" Type="http://schemas.openxmlformats.org/officeDocument/2006/relationships/image" Target="../media/image320.png"/><Relationship Id="rId3" Type="http://schemas.openxmlformats.org/officeDocument/2006/relationships/image" Target="../media/image25.png"/><Relationship Id="rId21" Type="http://schemas.openxmlformats.org/officeDocument/2006/relationships/image" Target="../media/image24.png"/><Relationship Id="rId12" Type="http://schemas.openxmlformats.org/officeDocument/2006/relationships/image" Target="../media/image290.png"/><Relationship Id="rId17" Type="http://schemas.openxmlformats.org/officeDocument/2006/relationships/image" Target="../media/image360.png"/><Relationship Id="rId2" Type="http://schemas.openxmlformats.org/officeDocument/2006/relationships/notesSlide" Target="../notesSlides/notesSlide13.xml"/><Relationship Id="rId16" Type="http://schemas.openxmlformats.org/officeDocument/2006/relationships/image" Target="../media/image37.png"/><Relationship Id="rId20" Type="http://schemas.openxmlformats.org/officeDocument/2006/relationships/image" Target="../media/image10.png"/><Relationship Id="rId1" Type="http://schemas.openxmlformats.org/officeDocument/2006/relationships/slideLayout" Target="../slideLayouts/slideLayout6.xml"/><Relationship Id="rId11" Type="http://schemas.openxmlformats.org/officeDocument/2006/relationships/image" Target="../media/image26.png"/><Relationship Id="rId15" Type="http://schemas.openxmlformats.org/officeDocument/2006/relationships/image" Target="../media/image340.png"/><Relationship Id="rId10" Type="http://schemas.openxmlformats.org/officeDocument/2006/relationships/image" Target="../media/image30.png"/><Relationship Id="rId19" Type="http://schemas.openxmlformats.org/officeDocument/2006/relationships/image" Target="../media/image23.png"/><Relationship Id="rId4" Type="http://schemas.openxmlformats.org/officeDocument/2006/relationships/image" Target="../media/image270.png"/><Relationship Id="rId14" Type="http://schemas.openxmlformats.org/officeDocument/2006/relationships/image" Target="../media/image330.png"/></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10.png"/><Relationship Id="rId12"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6.xml"/><Relationship Id="rId11" Type="http://schemas.openxmlformats.org/officeDocument/2006/relationships/image" Target="../media/image350.png"/><Relationship Id="rId10" Type="http://schemas.openxmlformats.org/officeDocument/2006/relationships/image" Target="../media/image30.png"/><Relationship Id="rId1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eg"/><Relationship Id="rId1" Type="http://schemas.openxmlformats.org/officeDocument/2006/relationships/slideLayout" Target="../slideLayouts/slideLayout6.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jpeg"/></Relationships>
</file>

<file path=ppt/slides/_rels/slide1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43.png"/><Relationship Id="rId1" Type="http://schemas.openxmlformats.org/officeDocument/2006/relationships/slideLayout" Target="../slideLayouts/slideLayout6.xml"/><Relationship Id="rId4" Type="http://schemas.openxmlformats.org/officeDocument/2006/relationships/image" Target="../media/image43.emf"/></Relationships>
</file>

<file path=ppt/slides/_rels/slide18.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8.png"/><Relationship Id="rId7"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370.png"/><Relationship Id="rId4" Type="http://schemas.openxmlformats.org/officeDocument/2006/relationships/image" Target="../media/image390.png"/><Relationship Id="rId9" Type="http://schemas.openxmlformats.org/officeDocument/2006/relationships/image" Target="../media/image4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45.png"/><Relationship Id="rId18" Type="http://schemas.openxmlformats.org/officeDocument/2006/relationships/image" Target="../media/image46.png"/><Relationship Id="rId3" Type="http://schemas.openxmlformats.org/officeDocument/2006/relationships/image" Target="../media/image38.png"/><Relationship Id="rId21" Type="http://schemas.openxmlformats.org/officeDocument/2006/relationships/image" Target="../media/image24.png"/><Relationship Id="rId7" Type="http://schemas.openxmlformats.org/officeDocument/2006/relationships/image" Target="../media/image44.png"/><Relationship Id="rId17" Type="http://schemas.openxmlformats.org/officeDocument/2006/relationships/image" Target="../media/image360.png"/><Relationship Id="rId2" Type="http://schemas.openxmlformats.org/officeDocument/2006/relationships/notesSlide" Target="../notesSlides/notesSlide17.xml"/><Relationship Id="rId20"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430.png"/><Relationship Id="rId5" Type="http://schemas.openxmlformats.org/officeDocument/2006/relationships/image" Target="../media/image390.png"/><Relationship Id="rId23" Type="http://schemas.openxmlformats.org/officeDocument/2006/relationships/image" Target="../media/image410.png"/><Relationship Id="rId19" Type="http://schemas.openxmlformats.org/officeDocument/2006/relationships/image" Target="../media/image370.png"/><Relationship Id="rId4" Type="http://schemas.openxmlformats.org/officeDocument/2006/relationships/image" Target="../media/image420.png"/><Relationship Id="rId9" Type="http://schemas.openxmlformats.org/officeDocument/2006/relationships/image" Target="../media/image37.png"/><Relationship Id="rId22"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4.emf"/><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50.png"/></Relationships>
</file>

<file path=ppt/slides/_rels/slide23.xml.rels><?xml version="1.0" encoding="UTF-8" standalone="yes"?>
<Relationships xmlns="http://schemas.openxmlformats.org/package/2006/relationships"><Relationship Id="rId8" Type="http://schemas.openxmlformats.org/officeDocument/2006/relationships/hyperlink" Target="https://scikit-learn.org/stable/modules/generated/sklearn.metrics.r2_score.html#sklearn.metrics.r2_score" TargetMode="External"/><Relationship Id="rId13" Type="http://schemas.openxmlformats.org/officeDocument/2006/relationships/hyperlink" Target="https://www.dataquest.io/blog/understanding-regression-error-metrics/" TargetMode="External"/><Relationship Id="rId3" Type="http://schemas.openxmlformats.org/officeDocument/2006/relationships/hyperlink" Target="https://scikit-learn.org/stable/modules/generated/sklearn.metrics.max_error.html#sklearn.metrics.max_error" TargetMode="External"/><Relationship Id="rId7" Type="http://schemas.openxmlformats.org/officeDocument/2006/relationships/hyperlink" Target="https://scikit-learn.org/stable/modules/generated/sklearn.metrics.median_absolute_error.html#sklearn.metrics.median_absolute_error" TargetMode="External"/><Relationship Id="rId12" Type="http://schemas.openxmlformats.org/officeDocument/2006/relationships/hyperlink" Target="https://scikit-learn.org/stable/modules/classes.html#module-sklearn.metrics" TargetMode="External"/><Relationship Id="rId2" Type="http://schemas.openxmlformats.org/officeDocument/2006/relationships/hyperlink" Target="https://scikit-learn.org/stable/modules/generated/sklearn.metrics.explained_variance_score.html#sklearn.metrics.explained_variance_score" TargetMode="External"/><Relationship Id="rId1" Type="http://schemas.openxmlformats.org/officeDocument/2006/relationships/slideLayout" Target="../slideLayouts/slideLayout6.xml"/><Relationship Id="rId6" Type="http://schemas.openxmlformats.org/officeDocument/2006/relationships/hyperlink" Target="https://scikit-learn.org/stable/modules/generated/sklearn.metrics.mean_squared_log_error.html#sklearn.metrics.mean_squared_log_error" TargetMode="External"/><Relationship Id="rId11" Type="http://schemas.openxmlformats.org/officeDocument/2006/relationships/hyperlink" Target="https://scikit-learn.org/stable/modules/generated/sklearn.metrics.mean_tweedie_deviance.html#sklearn.metrics.mean_tweedie_deviance" TargetMode="External"/><Relationship Id="rId5" Type="http://schemas.openxmlformats.org/officeDocument/2006/relationships/hyperlink" Target="https://scikit-learn.org/stable/modules/generated/sklearn.metrics.mean_squared_error.html#sklearn.metrics.mean_squared_error" TargetMode="External"/><Relationship Id="rId10" Type="http://schemas.openxmlformats.org/officeDocument/2006/relationships/hyperlink" Target="https://scikit-learn.org/stable/modules/generated/sklearn.metrics.mean_gamma_deviance.html#sklearn.metrics.mean_gamma_deviance" TargetMode="External"/><Relationship Id="rId4" Type="http://schemas.openxmlformats.org/officeDocument/2006/relationships/hyperlink" Target="https://scikit-learn.org/stable/modules/generated/sklearn.metrics.mean_absolute_error.html#sklearn.metrics.mean_absolute_error" TargetMode="External"/><Relationship Id="rId9" Type="http://schemas.openxmlformats.org/officeDocument/2006/relationships/hyperlink" Target="https://scikit-learn.org/stable/modules/generated/sklearn.metrics.mean_poisson_deviance.html#sklearn.metrics.mean_poisson_deviance" TargetMode="External"/></Relationships>
</file>

<file path=ppt/slides/_rels/slide24.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2.jpeg"/><Relationship Id="rId7" Type="http://schemas.openxmlformats.org/officeDocument/2006/relationships/image" Target="../media/image55.png"/><Relationship Id="rId12" Type="http://schemas.openxmlformats.org/officeDocument/2006/relationships/image" Target="../media/image60.png"/><Relationship Id="rId2" Type="http://schemas.openxmlformats.org/officeDocument/2006/relationships/image" Target="../media/image51.jpeg"/><Relationship Id="rId1" Type="http://schemas.openxmlformats.org/officeDocument/2006/relationships/slideLayout" Target="../slideLayouts/slideLayout6.xml"/><Relationship Id="rId6" Type="http://schemas.openxmlformats.org/officeDocument/2006/relationships/hyperlink" Target="https://www.dataquest.io/blog/understanding-regression-error-metrics/" TargetMode="External"/><Relationship Id="rId11" Type="http://schemas.openxmlformats.org/officeDocument/2006/relationships/image" Target="../media/image59.png"/><Relationship Id="rId5" Type="http://schemas.openxmlformats.org/officeDocument/2006/relationships/image" Target="../media/image54.jpeg"/><Relationship Id="rId10" Type="http://schemas.openxmlformats.org/officeDocument/2006/relationships/image" Target="../media/image58.png"/><Relationship Id="rId4" Type="http://schemas.openxmlformats.org/officeDocument/2006/relationships/image" Target="../media/image53.jpeg"/><Relationship Id="rId9" Type="http://schemas.openxmlformats.org/officeDocument/2006/relationships/image" Target="../media/image57.png"/></Relationships>
</file>

<file path=ppt/slides/_rels/slide25.xml.rels><?xml version="1.0" encoding="UTF-8" standalone="yes"?>
<Relationships xmlns="http://schemas.openxmlformats.org/package/2006/relationships"><Relationship Id="rId3" Type="http://schemas.openxmlformats.org/officeDocument/2006/relationships/hyperlink" Target="https://www.researchgate.net/publication/281718517_A_survey_of_forecast_error_measures" TargetMode="External"/><Relationship Id="rId2" Type="http://schemas.openxmlformats.org/officeDocument/2006/relationships/image" Target="../media/image61.png"/><Relationship Id="rId1" Type="http://schemas.openxmlformats.org/officeDocument/2006/relationships/slideLayout" Target="../slideLayouts/slideLayout6.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hyperlink" Target="https://otexts.com/fpp2/accuracy.html"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210.png"/><Relationship Id="rId5" Type="http://schemas.openxmlformats.org/officeDocument/2006/relationships/image" Target="../media/image511.png"/><Relationship Id="rId4" Type="http://schemas.openxmlformats.org/officeDocument/2006/relationships/image" Target="../media/image413.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7" Type="http://schemas.openxmlformats.org/officeDocument/2006/relationships/image" Target="../media/image511.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09.png"/><Relationship Id="rId5" Type="http://schemas.openxmlformats.org/officeDocument/2006/relationships/image" Target="../media/image79.png"/><Relationship Id="rId10" Type="http://schemas.openxmlformats.org/officeDocument/2006/relationships/image" Target="../media/image10.png"/><Relationship Id="rId4" Type="http://schemas.openxmlformats.org/officeDocument/2006/relationships/image" Target="../media/image611.png"/><Relationship Id="rId9" Type="http://schemas.openxmlformats.org/officeDocument/2006/relationships/image" Target="../media/image210.png"/></Relationships>
</file>

<file path=ppt/slides/_rels/slide7.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16.png"/><Relationship Id="rId18" Type="http://schemas.openxmlformats.org/officeDocument/2006/relationships/image" Target="../media/image10.png"/><Relationship Id="rId7" Type="http://schemas.openxmlformats.org/officeDocument/2006/relationships/image" Target="../media/image611.png"/><Relationship Id="rId12" Type="http://schemas.openxmlformats.org/officeDocument/2006/relationships/image" Target="../media/image511.png"/><Relationship Id="rId17" Type="http://schemas.openxmlformats.org/officeDocument/2006/relationships/image" Target="../media/image210.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image" Target="../media/image413.png"/><Relationship Id="rId5" Type="http://schemas.openxmlformats.org/officeDocument/2006/relationships/image" Target="../media/image12.png"/><Relationship Id="rId15" Type="http://schemas.openxmlformats.org/officeDocument/2006/relationships/image" Target="../media/image18.png"/><Relationship Id="rId10" Type="http://schemas.openxmlformats.org/officeDocument/2006/relationships/image" Target="../media/image15.png"/><Relationship Id="rId4" Type="http://schemas.openxmlformats.org/officeDocument/2006/relationships/image" Target="../media/image110.png"/><Relationship Id="rId9" Type="http://schemas.openxmlformats.org/officeDocument/2006/relationships/image" Target="../media/image14.png"/><Relationship Id="rId14" Type="http://schemas.openxmlformats.org/officeDocument/2006/relationships/image" Target="../media/image17.png"/></Relationships>
</file>

<file path=ppt/slides/_rels/slide8.xml.rels><?xml version="1.0" encoding="UTF-8" standalone="yes"?>
<Relationships xmlns="http://schemas.openxmlformats.org/package/2006/relationships"><Relationship Id="rId13" Type="http://schemas.openxmlformats.org/officeDocument/2006/relationships/image" Target="../media/image22.png"/><Relationship Id="rId7" Type="http://schemas.openxmlformats.org/officeDocument/2006/relationships/image" Target="../media/image20.png"/><Relationship Id="rId12"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9.png"/><Relationship Id="rId11" Type="http://schemas.openxmlformats.org/officeDocument/2006/relationships/image" Target="../media/image10.png"/><Relationship Id="rId5" Type="http://schemas.openxmlformats.org/officeDocument/2006/relationships/image" Target="../media/image180.png"/><Relationship Id="rId10" Type="http://schemas.openxmlformats.org/officeDocument/2006/relationships/image" Target="../media/image210.png"/><Relationship Id="rId4" Type="http://schemas.openxmlformats.org/officeDocument/2006/relationships/image" Target="../media/image170.png"/></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24.png"/><Relationship Id="rId12"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11" Type="http://schemas.openxmlformats.org/officeDocument/2006/relationships/image" Target="../media/image23.png"/><Relationship Id="rId10"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55ED88-324D-4A3A-B44C-E94E1D9C4897}"/>
              </a:ext>
            </a:extLst>
          </p:cNvPr>
          <p:cNvSpPr>
            <a:spLocks noGrp="1"/>
          </p:cNvSpPr>
          <p:nvPr>
            <p:ph type="ctrTitle"/>
          </p:nvPr>
        </p:nvSpPr>
        <p:spPr/>
        <p:txBody>
          <a:bodyPr/>
          <a:lstStyle/>
          <a:p>
            <a:r>
              <a:rPr lang="en-US" dirty="0"/>
              <a:t>Linear models</a:t>
            </a:r>
          </a:p>
        </p:txBody>
      </p:sp>
      <p:sp>
        <p:nvSpPr>
          <p:cNvPr id="4" name="Subtitle 3">
            <a:extLst>
              <a:ext uri="{FF2B5EF4-FFF2-40B4-BE49-F238E27FC236}">
                <a16:creationId xmlns:a16="http://schemas.microsoft.com/office/drawing/2014/main" id="{81A4817D-DAF5-4920-B305-068176D91A2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31553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5548464" y="1240259"/>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5548464" y="1240259"/>
                <a:ext cx="4037496" cy="461665"/>
              </a:xfrm>
              <a:prstGeom prst="rect">
                <a:avLst/>
              </a:prstGeom>
              <a:blipFill>
                <a:blip r:embed="rId3"/>
                <a:stretch>
                  <a:fillRect b="-10526"/>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6700102" y="1710461"/>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6700102" y="1710461"/>
                <a:ext cx="2171685" cy="461665"/>
              </a:xfrm>
              <a:prstGeom prst="rect">
                <a:avLst/>
              </a:prstGeom>
              <a:blipFill>
                <a:blip r:embed="rId11"/>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4"/>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2400037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A close up of a mans face&#10;&#10;Description automatically generated">
            <a:extLst>
              <a:ext uri="{FF2B5EF4-FFF2-40B4-BE49-F238E27FC236}">
                <a16:creationId xmlns:a16="http://schemas.microsoft.com/office/drawing/2014/main" id="{5F96B093-E65A-4035-8266-984C54DA0D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451" y="-45735"/>
            <a:ext cx="5852172" cy="4370841"/>
          </a:xfrm>
          <a:prstGeom prst="rect">
            <a:avLst/>
          </a:prstGeom>
        </p:spPr>
      </p:pic>
      <p:sp>
        <p:nvSpPr>
          <p:cNvPr id="3" name="Rectangle 2">
            <a:extLst>
              <a:ext uri="{FF2B5EF4-FFF2-40B4-BE49-F238E27FC236}">
                <a16:creationId xmlns:a16="http://schemas.microsoft.com/office/drawing/2014/main" id="{637A1949-A11A-4E98-819E-7B2C5F61AAFF}"/>
              </a:ext>
            </a:extLst>
          </p:cNvPr>
          <p:cNvSpPr/>
          <p:nvPr/>
        </p:nvSpPr>
        <p:spPr>
          <a:xfrm>
            <a:off x="3314033" y="4295067"/>
            <a:ext cx="8624220" cy="2308324"/>
          </a:xfrm>
          <a:prstGeom prst="rect">
            <a:avLst/>
          </a:prstGeom>
          <a:solidFill>
            <a:srgbClr val="1E1E1E"/>
          </a:solidFill>
        </p:spPr>
        <p:txBody>
          <a:bodyPr wrap="square">
            <a:spAutoFit/>
          </a:bodyPr>
          <a:lstStyle/>
          <a:p>
            <a:r>
              <a:rPr lang="en-US" sz="2400" dirty="0">
                <a:solidFill>
                  <a:srgbClr val="D4D4D4"/>
                </a:solidFill>
                <a:latin typeface="Consolas" panose="020B0609020204030204" pitchFamily="49" charset="0"/>
              </a:rPr>
              <a:t>x=</a:t>
            </a:r>
            <a:r>
              <a:rPr lang="en-US" sz="2400" dirty="0" err="1">
                <a:solidFill>
                  <a:srgbClr val="D4D4D4"/>
                </a:solidFill>
                <a:latin typeface="Consolas" panose="020B0609020204030204" pitchFamily="49" charset="0"/>
              </a:rPr>
              <a:t>np.array</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12</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3</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y=</a:t>
            </a:r>
            <a:r>
              <a:rPr lang="en-US" sz="2400" dirty="0" err="1">
                <a:solidFill>
                  <a:srgbClr val="D4D4D4"/>
                </a:solidFill>
                <a:latin typeface="Consolas" panose="020B0609020204030204" pitchFamily="49" charset="0"/>
              </a:rPr>
              <a:t>np.array</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4</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9</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theta=</a:t>
            </a:r>
            <a:r>
              <a:rPr lang="en-US" sz="2400" dirty="0" err="1">
                <a:solidFill>
                  <a:srgbClr val="D4D4D4"/>
                </a:solidFill>
                <a:latin typeface="Consolas" panose="020B0609020204030204" pitchFamily="49" charset="0"/>
              </a:rPr>
              <a:t>np.linspace</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1</a:t>
            </a:r>
            <a:r>
              <a:rPr lang="en-US" sz="2400" dirty="0">
                <a:solidFill>
                  <a:srgbClr val="D4D4D4"/>
                </a:solidFill>
                <a:latin typeface="Consolas" panose="020B0609020204030204" pitchFamily="49" charset="0"/>
              </a:rPr>
              <a:t>, </a:t>
            </a:r>
            <a:r>
              <a:rPr lang="en-US" sz="2400" dirty="0">
                <a:solidFill>
                  <a:srgbClr val="B5CEA8"/>
                </a:solidFill>
                <a:latin typeface="Consolas" panose="020B0609020204030204" pitchFamily="49" charset="0"/>
              </a:rPr>
              <a:t>1</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error=</a:t>
            </a:r>
            <a:r>
              <a:rPr lang="en-US" sz="2400" dirty="0">
                <a:solidFill>
                  <a:srgbClr val="B5CEA8"/>
                </a:solidFill>
                <a:latin typeface="Consolas" panose="020B0609020204030204" pitchFamily="49" charset="0"/>
              </a:rPr>
              <a:t>2</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np.sum</a:t>
            </a:r>
            <a:r>
              <a:rPr lang="en-US" sz="2400" dirty="0">
                <a:solidFill>
                  <a:srgbClr val="D4D4D4"/>
                </a:solidFill>
                <a:latin typeface="Consolas" panose="020B0609020204030204" pitchFamily="49" charset="0"/>
              </a:rPr>
              <a:t>(x**</a:t>
            </a:r>
            <a:r>
              <a:rPr lang="en-US" sz="2400" dirty="0">
                <a:solidFill>
                  <a:srgbClr val="B5CEA8"/>
                </a:solidFill>
                <a:latin typeface="Consolas" panose="020B0609020204030204" pitchFamily="49" charset="0"/>
              </a:rPr>
              <a:t>2</a:t>
            </a:r>
            <a:r>
              <a:rPr lang="en-US" sz="2400" dirty="0">
                <a:solidFill>
                  <a:srgbClr val="D4D4D4"/>
                </a:solidFill>
                <a:latin typeface="Consolas" panose="020B0609020204030204" pitchFamily="49" charset="0"/>
              </a:rPr>
              <a:t>)*theta**</a:t>
            </a:r>
            <a:r>
              <a:rPr lang="en-US" sz="2400" dirty="0">
                <a:solidFill>
                  <a:srgbClr val="B5CEA8"/>
                </a:solidFill>
                <a:latin typeface="Consolas" panose="020B0609020204030204" pitchFamily="49" charset="0"/>
              </a:rPr>
              <a:t>2</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2</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np.sum</a:t>
            </a:r>
            <a:r>
              <a:rPr lang="en-US" sz="2400" dirty="0">
                <a:solidFill>
                  <a:srgbClr val="D4D4D4"/>
                </a:solidFill>
                <a:latin typeface="Consolas" panose="020B0609020204030204" pitchFamily="49" charset="0"/>
              </a:rPr>
              <a:t>(x*y)*theta</a:t>
            </a:r>
          </a:p>
          <a:p>
            <a:r>
              <a:rPr lang="en-US" sz="2400" dirty="0" err="1">
                <a:solidFill>
                  <a:srgbClr val="D4D4D4"/>
                </a:solidFill>
                <a:latin typeface="Consolas" panose="020B0609020204030204" pitchFamily="49" charset="0"/>
              </a:rPr>
              <a:t>plt.plot</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theta,cost,</a:t>
            </a:r>
            <a:r>
              <a:rPr lang="en-US" sz="2400" dirty="0" err="1">
                <a:solidFill>
                  <a:srgbClr val="CE9178"/>
                </a:solidFill>
                <a:latin typeface="Consolas" panose="020B0609020204030204" pitchFamily="49" charset="0"/>
              </a:rPr>
              <a:t>'b</a:t>
            </a:r>
            <a:r>
              <a:rPr lang="en-US" sz="2400" dirty="0">
                <a:solidFill>
                  <a:srgbClr val="CE9178"/>
                </a:solidFill>
                <a:latin typeface="Consolas" panose="020B0609020204030204" pitchFamily="49" charset="0"/>
              </a:rPr>
              <a:t>-'</a:t>
            </a:r>
            <a:r>
              <a:rPr lang="en-US" sz="2400" dirty="0">
                <a:solidFill>
                  <a:srgbClr val="D4D4D4"/>
                </a:solidFill>
                <a:latin typeface="Consolas" panose="020B0609020204030204" pitchFamily="49" charset="0"/>
              </a:rPr>
              <a:t>)</a:t>
            </a:r>
          </a:p>
          <a:p>
            <a:r>
              <a:rPr lang="en-US" sz="2400" dirty="0" err="1">
                <a:solidFill>
                  <a:srgbClr val="D4D4D4"/>
                </a:solidFill>
                <a:latin typeface="Consolas" panose="020B0609020204030204" pitchFamily="49" charset="0"/>
              </a:rPr>
              <a:t>plt.show</a:t>
            </a:r>
            <a:r>
              <a:rPr lang="en-US" sz="2400" dirty="0">
                <a:solidFill>
                  <a:srgbClr val="D4D4D4"/>
                </a:solidFill>
                <a:latin typeface="Consolas" panose="020B0609020204030204" pitchFamily="49" charset="0"/>
              </a:rPr>
              <a:t>()</a:t>
            </a:r>
            <a:endParaRPr lang="en-US" sz="2400" b="0" dirty="0">
              <a:solidFill>
                <a:srgbClr val="D4D4D4"/>
              </a:solidFill>
              <a:effectLst/>
              <a:latin typeface="Consolas" panose="020B0609020204030204" pitchFamily="49"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3395FD7-5A46-4823-90AF-824E270CB66D}"/>
                  </a:ext>
                </a:extLst>
              </p:cNvPr>
              <p:cNvSpPr txBox="1"/>
              <p:nvPr/>
            </p:nvSpPr>
            <p:spPr>
              <a:xfrm>
                <a:off x="6569304" y="567398"/>
                <a:ext cx="3965563"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5" name="TextBox 4">
                <a:extLst>
                  <a:ext uri="{FF2B5EF4-FFF2-40B4-BE49-F238E27FC236}">
                    <a16:creationId xmlns:a16="http://schemas.microsoft.com/office/drawing/2014/main" id="{33395FD7-5A46-4823-90AF-824E270CB66D}"/>
                  </a:ext>
                </a:extLst>
              </p:cNvPr>
              <p:cNvSpPr txBox="1">
                <a:spLocks noRot="1" noChangeAspect="1" noMove="1" noResize="1" noEditPoints="1" noAdjustHandles="1" noChangeArrowheads="1" noChangeShapeType="1" noTextEdit="1"/>
              </p:cNvSpPr>
              <p:nvPr/>
            </p:nvSpPr>
            <p:spPr>
              <a:xfrm>
                <a:off x="6569304" y="567398"/>
                <a:ext cx="3965563" cy="461665"/>
              </a:xfrm>
              <a:prstGeom prst="rect">
                <a:avLst/>
              </a:prstGeom>
              <a:blipFill>
                <a:blip r:embed="rId4"/>
                <a:stretch>
                  <a:fillRect b="-10526"/>
                </a:stretch>
              </a:blipFill>
              <a:ln>
                <a:noFill/>
              </a:ln>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B2AB355F-D939-4C28-879B-E7C672AD76B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A3AE1EA-3ED5-47FB-8673-A8765D0CAD38}"/>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1CC6AD00-8EE7-4066-A8E1-EDD7D17CA8C2}"/>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37598292-1082-43DF-B0DF-3B101D79D0DE}"/>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1875561-2448-4CC4-A1AB-D04C8B4738F3}"/>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0E35F5A7-E8CB-47F8-BC36-AF82AC34AAFA}"/>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11" name="Rectangle 10">
                <a:extLst>
                  <a:ext uri="{FF2B5EF4-FFF2-40B4-BE49-F238E27FC236}">
                    <a16:creationId xmlns:a16="http://schemas.microsoft.com/office/drawing/2014/main" id="{0E35F5A7-E8CB-47F8-BC36-AF82AC34AAFA}"/>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5"/>
                <a:stretch>
                  <a:fillRect b="-1333"/>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E8E65A3E-CF3A-4244-8812-32D984653C80}"/>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33191E0E-0121-46FD-8353-EE7B35EFE6EC}"/>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FA75F9FE-3C11-4C28-81E9-DC158CC3D3DD}"/>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14" name="Rectangle 13">
                <a:extLst>
                  <a:ext uri="{FF2B5EF4-FFF2-40B4-BE49-F238E27FC236}">
                    <a16:creationId xmlns:a16="http://schemas.microsoft.com/office/drawing/2014/main" id="{FA75F9FE-3C11-4C28-81E9-DC158CC3D3DD}"/>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6"/>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FA878533-CD89-4AAB-A330-26019B9574BF}"/>
                  </a:ext>
                </a:extLst>
              </p:cNvPr>
              <p:cNvSpPr/>
              <p:nvPr/>
            </p:nvSpPr>
            <p:spPr>
              <a:xfrm>
                <a:off x="7687701" y="1037600"/>
                <a:ext cx="2132994"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15" name="Rectangle 14">
                <a:extLst>
                  <a:ext uri="{FF2B5EF4-FFF2-40B4-BE49-F238E27FC236}">
                    <a16:creationId xmlns:a16="http://schemas.microsoft.com/office/drawing/2014/main" id="{FA878533-CD89-4AAB-A330-26019B9574BF}"/>
                  </a:ext>
                </a:extLst>
              </p:cNvPr>
              <p:cNvSpPr>
                <a:spLocks noRot="1" noChangeAspect="1" noMove="1" noResize="1" noEditPoints="1" noAdjustHandles="1" noChangeArrowheads="1" noChangeShapeType="1" noTextEdit="1"/>
              </p:cNvSpPr>
              <p:nvPr/>
            </p:nvSpPr>
            <p:spPr>
              <a:xfrm>
                <a:off x="7687701" y="1037600"/>
                <a:ext cx="2132994" cy="461665"/>
              </a:xfrm>
              <a:prstGeom prst="rect">
                <a:avLst/>
              </a:prstGeom>
              <a:blipFill>
                <a:blip r:embed="rId7"/>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10B2DBE-412B-48BA-9F82-BE1126206CD9}"/>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16" name="TextBox 15">
                <a:extLst>
                  <a:ext uri="{FF2B5EF4-FFF2-40B4-BE49-F238E27FC236}">
                    <a16:creationId xmlns:a16="http://schemas.microsoft.com/office/drawing/2014/main" id="{210B2DBE-412B-48BA-9F82-BE1126206CD9}"/>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DF664F29-DF35-41FA-B3D1-2A39129B4FB4}"/>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17" name="Rectangle 16">
                <a:extLst>
                  <a:ext uri="{FF2B5EF4-FFF2-40B4-BE49-F238E27FC236}">
                    <a16:creationId xmlns:a16="http://schemas.microsoft.com/office/drawing/2014/main" id="{DF664F29-DF35-41FA-B3D1-2A39129B4FB4}"/>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B72C0D5A-E383-4695-8237-1D4B4C78D336}"/>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18" name="Rectangle 17">
                <a:extLst>
                  <a:ext uri="{FF2B5EF4-FFF2-40B4-BE49-F238E27FC236}">
                    <a16:creationId xmlns:a16="http://schemas.microsoft.com/office/drawing/2014/main" id="{B72C0D5A-E383-4695-8237-1D4B4C78D336}"/>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0"/>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BCFC5B40-EC28-43C7-8BB6-79732F6BF625}"/>
                  </a:ext>
                </a:extLst>
              </p:cNvPr>
              <p:cNvSpPr/>
              <p:nvPr/>
            </p:nvSpPr>
            <p:spPr>
              <a:xfrm>
                <a:off x="7729268" y="1582342"/>
                <a:ext cx="4424501" cy="11005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2</m:t>
                                  </m:r>
                                </m:sup>
                              </m:sSubSup>
                            </m:e>
                          </m:nary>
                        </m:e>
                      </m:d>
                      <m:sSup>
                        <m:sSupPr>
                          <m:ctrlPr>
                            <a:rPr lang="en-US" sz="2400" b="0" i="1" smtClean="0">
                              <a:latin typeface="Cambria Math" panose="02040503050406030204" pitchFamily="18" charset="0"/>
                            </a:rPr>
                          </m:ctrlPr>
                        </m:sSupPr>
                        <m:e>
                          <m:r>
                            <a:rPr lang="en-US" sz="2400" b="0" i="1" smtClean="0">
                              <a:solidFill>
                                <a:srgbClr val="0070C0"/>
                              </a:solidFill>
                              <a:latin typeface="Cambria Math" panose="02040503050406030204" pitchFamily="18" charset="0"/>
                            </a:rPr>
                            <m:t>𝜃</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e>
                          </m:nary>
                        </m:e>
                      </m:d>
                      <m:r>
                        <a:rPr lang="en-US" sz="2400" b="0" i="1" smtClean="0">
                          <a:solidFill>
                            <a:srgbClr val="0070C0"/>
                          </a:solidFill>
                          <a:latin typeface="Cambria Math" panose="02040503050406030204" pitchFamily="18" charset="0"/>
                        </a:rPr>
                        <m:t>𝜃</m:t>
                      </m:r>
                    </m:oMath>
                  </m:oMathPara>
                </a14:m>
                <a:endParaRPr lang="en-US" sz="2400" dirty="0"/>
              </a:p>
            </p:txBody>
          </p:sp>
        </mc:Choice>
        <mc:Fallback xmlns="">
          <p:sp>
            <p:nvSpPr>
              <p:cNvPr id="23" name="Rectangle 22">
                <a:extLst>
                  <a:ext uri="{FF2B5EF4-FFF2-40B4-BE49-F238E27FC236}">
                    <a16:creationId xmlns:a16="http://schemas.microsoft.com/office/drawing/2014/main" id="{BCFC5B40-EC28-43C7-8BB6-79732F6BF625}"/>
                  </a:ext>
                </a:extLst>
              </p:cNvPr>
              <p:cNvSpPr>
                <a:spLocks noRot="1" noChangeAspect="1" noMove="1" noResize="1" noEditPoints="1" noAdjustHandles="1" noChangeArrowheads="1" noChangeShapeType="1" noTextEdit="1"/>
              </p:cNvSpPr>
              <p:nvPr/>
            </p:nvSpPr>
            <p:spPr>
              <a:xfrm>
                <a:off x="7729268" y="1582342"/>
                <a:ext cx="4424501" cy="1100558"/>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545135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5548464" y="1240259"/>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5548464" y="1240259"/>
                <a:ext cx="4037496" cy="461665"/>
              </a:xfrm>
              <a:prstGeom prst="rect">
                <a:avLst/>
              </a:prstGeom>
              <a:blipFill>
                <a:blip r:embed="rId3"/>
                <a:stretch>
                  <a:fillRect b="-10526"/>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346481-654C-410A-9A6E-369FD8B3A94B}"/>
                  </a:ext>
                </a:extLst>
              </p:cNvPr>
              <p:cNvSpPr txBox="1"/>
              <p:nvPr/>
            </p:nvSpPr>
            <p:spPr>
              <a:xfrm>
                <a:off x="5548463" y="2523737"/>
                <a:ext cx="3010487" cy="624273"/>
              </a:xfrm>
              <a:prstGeom prst="rect">
                <a:avLst/>
              </a:prstGeom>
              <a:noFill/>
            </p:spPr>
            <p:txBody>
              <a:bodyPr wrap="square" rtlCol="0">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b="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a14:m>
                <a:r>
                  <a:rPr lang="en-US" sz="2400" dirty="0"/>
                  <a:t>      </a:t>
                </a:r>
                <a14:m>
                  <m:oMath xmlns:m="http://schemas.openxmlformats.org/officeDocument/2006/math">
                    <m:r>
                      <a:rPr lang="en-US" sz="2400" b="0" i="1" dirty="0" smtClean="0">
                        <a:latin typeface="Cambria Math" panose="02040503050406030204" pitchFamily="18" charset="0"/>
                      </a:rPr>
                      <m:t>⇒</m:t>
                    </m:r>
                  </m:oMath>
                </a14:m>
                <a:endParaRPr lang="en-US" sz="2400" dirty="0"/>
              </a:p>
            </p:txBody>
          </p:sp>
        </mc:Choice>
        <mc:Fallback xmlns="">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5548463" y="2523737"/>
                <a:ext cx="3010487" cy="6242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6700102" y="1710461"/>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6700102" y="1710461"/>
                <a:ext cx="2171685" cy="461665"/>
              </a:xfrm>
              <a:prstGeom prst="rect">
                <a:avLst/>
              </a:prstGeom>
              <a:blipFill>
                <a:blip r:embed="rId11"/>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C9431E-60C5-449F-B995-2DF5E9AA1252}"/>
                  </a:ext>
                </a:extLst>
              </p:cNvPr>
              <p:cNvSpPr txBox="1"/>
              <p:nvPr/>
            </p:nvSpPr>
            <p:spPr>
              <a:xfrm>
                <a:off x="7705603" y="2456282"/>
                <a:ext cx="2218941" cy="7595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num>
                        <m:den>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den>
                      </m:f>
                    </m:oMath>
                  </m:oMathPara>
                </a14:m>
                <a:endParaRPr lang="en-US" sz="2400" dirty="0"/>
              </a:p>
            </p:txBody>
          </p:sp>
        </mc:Choice>
        <mc:Fallback xmlns="">
          <p:sp>
            <p:nvSpPr>
              <p:cNvPr id="4" name="TextBox 3">
                <a:extLst>
                  <a:ext uri="{FF2B5EF4-FFF2-40B4-BE49-F238E27FC236}">
                    <a16:creationId xmlns:a16="http://schemas.microsoft.com/office/drawing/2014/main" id="{2DC9431E-60C5-449F-B995-2DF5E9AA1252}"/>
                  </a:ext>
                </a:extLst>
              </p:cNvPr>
              <p:cNvSpPr txBox="1">
                <a:spLocks noRot="1" noChangeAspect="1" noMove="1" noResize="1" noEditPoints="1" noAdjustHandles="1" noChangeArrowheads="1" noChangeShapeType="1" noTextEdit="1"/>
              </p:cNvSpPr>
              <p:nvPr/>
            </p:nvSpPr>
            <p:spPr>
              <a:xfrm>
                <a:off x="7705603" y="2456282"/>
                <a:ext cx="2218941" cy="75956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5"/>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3846123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5548464" y="1240259"/>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5548464" y="1240259"/>
                <a:ext cx="4037496" cy="461665"/>
              </a:xfrm>
              <a:prstGeom prst="rect">
                <a:avLst/>
              </a:prstGeom>
              <a:blipFill>
                <a:blip r:embed="rId3"/>
                <a:stretch>
                  <a:fillRect b="-10526"/>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346481-654C-410A-9A6E-369FD8B3A94B}"/>
                  </a:ext>
                </a:extLst>
              </p:cNvPr>
              <p:cNvSpPr txBox="1"/>
              <p:nvPr/>
            </p:nvSpPr>
            <p:spPr>
              <a:xfrm>
                <a:off x="5548463" y="2523737"/>
                <a:ext cx="3010487" cy="624273"/>
              </a:xfrm>
              <a:prstGeom prst="rect">
                <a:avLst/>
              </a:prstGeom>
              <a:noFill/>
            </p:spPr>
            <p:txBody>
              <a:bodyPr wrap="square" rtlCol="0">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b="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a14:m>
                <a:r>
                  <a:rPr lang="en-US" sz="2400" dirty="0"/>
                  <a:t>      </a:t>
                </a:r>
                <a14:m>
                  <m:oMath xmlns:m="http://schemas.openxmlformats.org/officeDocument/2006/math">
                    <m:r>
                      <a:rPr lang="en-US" sz="2400" b="0" i="1" dirty="0" smtClean="0">
                        <a:latin typeface="Cambria Math" panose="02040503050406030204" pitchFamily="18" charset="0"/>
                      </a:rPr>
                      <m:t>⇒</m:t>
                    </m:r>
                  </m:oMath>
                </a14:m>
                <a:endParaRPr lang="en-US" sz="2400" dirty="0"/>
              </a:p>
            </p:txBody>
          </p:sp>
        </mc:Choice>
        <mc:Fallback xmlns="">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5548463" y="2523737"/>
                <a:ext cx="3010487" cy="6242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6700102" y="1710461"/>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6700102" y="1710461"/>
                <a:ext cx="2171685" cy="461665"/>
              </a:xfrm>
              <a:prstGeom prst="rect">
                <a:avLst/>
              </a:prstGeom>
              <a:blipFill>
                <a:blip r:embed="rId11"/>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C9431E-60C5-449F-B995-2DF5E9AA1252}"/>
                  </a:ext>
                </a:extLst>
              </p:cNvPr>
              <p:cNvSpPr txBox="1"/>
              <p:nvPr/>
            </p:nvSpPr>
            <p:spPr>
              <a:xfrm>
                <a:off x="7705603" y="2456282"/>
                <a:ext cx="2218941" cy="7595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num>
                        <m:den>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den>
                      </m:f>
                    </m:oMath>
                  </m:oMathPara>
                </a14:m>
                <a:endParaRPr lang="en-US" sz="2400" dirty="0"/>
              </a:p>
            </p:txBody>
          </p:sp>
        </mc:Choice>
        <mc:Fallback xmlns="">
          <p:sp>
            <p:nvSpPr>
              <p:cNvPr id="4" name="TextBox 3">
                <a:extLst>
                  <a:ext uri="{FF2B5EF4-FFF2-40B4-BE49-F238E27FC236}">
                    <a16:creationId xmlns:a16="http://schemas.microsoft.com/office/drawing/2014/main" id="{2DC9431E-60C5-449F-B995-2DF5E9AA1252}"/>
                  </a:ext>
                </a:extLst>
              </p:cNvPr>
              <p:cNvSpPr txBox="1">
                <a:spLocks noRot="1" noChangeAspect="1" noMove="1" noResize="1" noEditPoints="1" noAdjustHandles="1" noChangeArrowheads="1" noChangeShapeType="1" noTextEdit="1"/>
              </p:cNvSpPr>
              <p:nvPr/>
            </p:nvSpPr>
            <p:spPr>
              <a:xfrm>
                <a:off x="7705603" y="2456282"/>
                <a:ext cx="2218941" cy="759567"/>
              </a:xfrm>
              <a:prstGeom prst="rect">
                <a:avLst/>
              </a:prstGeom>
              <a:blipFill>
                <a:blip r:embed="rId12"/>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AEDAB8DE-4481-4CEA-8293-5565AEDBBB99}"/>
              </a:ext>
            </a:extLst>
          </p:cNvPr>
          <p:cNvSpPr txBox="1"/>
          <p:nvPr/>
        </p:nvSpPr>
        <p:spPr>
          <a:xfrm>
            <a:off x="5191158" y="3910239"/>
            <a:ext cx="5974080" cy="461665"/>
          </a:xfrm>
          <a:prstGeom prst="rect">
            <a:avLst/>
          </a:prstGeom>
          <a:noFill/>
        </p:spPr>
        <p:txBody>
          <a:bodyPr wrap="square" rtlCol="0">
            <a:spAutoFit/>
          </a:bodyPr>
          <a:lstStyle/>
          <a:p>
            <a:r>
              <a:rPr lang="en-US" sz="2400" dirty="0"/>
              <a:t>Matrix form for fast vectorized computations</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5"/>
                <a:stretch>
                  <a:fillRect b="-10526"/>
                </a:stretch>
              </a:blipFill>
            </p:spPr>
            <p:txBody>
              <a:bodyPr/>
              <a:lstStyle/>
              <a:p>
                <a:r>
                  <a:rPr lang="en-US">
                    <a:noFill/>
                  </a:rPr>
                  <a:t> </a:t>
                </a:r>
              </a:p>
            </p:txBody>
          </p:sp>
        </mc:Fallback>
      </mc:AlternateContent>
      <p:pic>
        <p:nvPicPr>
          <p:cNvPr id="21" name="Picture 20" descr="A picture containing room&#10;&#10;Description automatically generated">
            <a:extLst>
              <a:ext uri="{FF2B5EF4-FFF2-40B4-BE49-F238E27FC236}">
                <a16:creationId xmlns:a16="http://schemas.microsoft.com/office/drawing/2014/main" id="{CA1F4BAA-4EAC-4522-854A-AE6C8A24646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311333" y="4515083"/>
            <a:ext cx="1536686" cy="888903"/>
          </a:xfrm>
          <a:prstGeom prst="rect">
            <a:avLst/>
          </a:prstGeom>
        </p:spPr>
      </p:pic>
    </p:spTree>
    <p:extLst>
      <p:ext uri="{BB962C8B-B14F-4D97-AF65-F5344CB8AC3E}">
        <p14:creationId xmlns:p14="http://schemas.microsoft.com/office/powerpoint/2010/main" val="367890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5548464" y="1240259"/>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5548464" y="1240259"/>
                <a:ext cx="4037496" cy="461665"/>
              </a:xfrm>
              <a:prstGeom prst="rect">
                <a:avLst/>
              </a:prstGeom>
              <a:blipFill>
                <a:blip r:embed="rId3"/>
                <a:stretch>
                  <a:fillRect b="-10526"/>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346481-654C-410A-9A6E-369FD8B3A94B}"/>
                  </a:ext>
                </a:extLst>
              </p:cNvPr>
              <p:cNvSpPr txBox="1"/>
              <p:nvPr/>
            </p:nvSpPr>
            <p:spPr>
              <a:xfrm>
                <a:off x="5548463" y="2523737"/>
                <a:ext cx="3010487" cy="624273"/>
              </a:xfrm>
              <a:prstGeom prst="rect">
                <a:avLst/>
              </a:prstGeom>
              <a:noFill/>
            </p:spPr>
            <p:txBody>
              <a:bodyPr wrap="square" rtlCol="0">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b="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a14:m>
                <a:r>
                  <a:rPr lang="en-US" sz="2400" dirty="0"/>
                  <a:t>      </a:t>
                </a:r>
                <a14:m>
                  <m:oMath xmlns:m="http://schemas.openxmlformats.org/officeDocument/2006/math">
                    <m:r>
                      <a:rPr lang="en-US" sz="2400" b="0" i="1" dirty="0" smtClean="0">
                        <a:latin typeface="Cambria Math" panose="02040503050406030204" pitchFamily="18" charset="0"/>
                      </a:rPr>
                      <m:t>⇒</m:t>
                    </m:r>
                  </m:oMath>
                </a14:m>
                <a:endParaRPr lang="en-US" sz="2400" dirty="0"/>
              </a:p>
            </p:txBody>
          </p:sp>
        </mc:Choice>
        <mc:Fallback xmlns="">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5548463" y="2523737"/>
                <a:ext cx="3010487" cy="6242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6700102" y="1710461"/>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6700102" y="1710461"/>
                <a:ext cx="2171685" cy="461665"/>
              </a:xfrm>
              <a:prstGeom prst="rect">
                <a:avLst/>
              </a:prstGeom>
              <a:blipFill>
                <a:blip r:embed="rId11"/>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C9431E-60C5-449F-B995-2DF5E9AA1252}"/>
                  </a:ext>
                </a:extLst>
              </p:cNvPr>
              <p:cNvSpPr txBox="1"/>
              <p:nvPr/>
            </p:nvSpPr>
            <p:spPr>
              <a:xfrm>
                <a:off x="7705603" y="2456282"/>
                <a:ext cx="2218941" cy="7595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num>
                        <m:den>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den>
                      </m:f>
                    </m:oMath>
                  </m:oMathPara>
                </a14:m>
                <a:endParaRPr lang="en-US" sz="2400" dirty="0"/>
              </a:p>
            </p:txBody>
          </p:sp>
        </mc:Choice>
        <mc:Fallback xmlns="">
          <p:sp>
            <p:nvSpPr>
              <p:cNvPr id="4" name="TextBox 3">
                <a:extLst>
                  <a:ext uri="{FF2B5EF4-FFF2-40B4-BE49-F238E27FC236}">
                    <a16:creationId xmlns:a16="http://schemas.microsoft.com/office/drawing/2014/main" id="{2DC9431E-60C5-449F-B995-2DF5E9AA1252}"/>
                  </a:ext>
                </a:extLst>
              </p:cNvPr>
              <p:cNvSpPr txBox="1">
                <a:spLocks noRot="1" noChangeAspect="1" noMove="1" noResize="1" noEditPoints="1" noAdjustHandles="1" noChangeArrowheads="1" noChangeShapeType="1" noTextEdit="1"/>
              </p:cNvSpPr>
              <p:nvPr/>
            </p:nvSpPr>
            <p:spPr>
              <a:xfrm>
                <a:off x="7705603" y="2456282"/>
                <a:ext cx="2218941" cy="75956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47A613DA-D0AD-4F1C-A162-725D9BC38B74}"/>
                  </a:ext>
                </a:extLst>
              </p:cNvPr>
              <p:cNvSpPr/>
              <p:nvPr/>
            </p:nvSpPr>
            <p:spPr>
              <a:xfrm>
                <a:off x="6988310" y="4389234"/>
                <a:ext cx="1495858" cy="7072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𝒙</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m>
                            <m:mPr>
                              <m:mcs>
                                <m:mc>
                                  <m:mcPr>
                                    <m:count m:val="1"/>
                                    <m:mcJc m:val="center"/>
                                  </m:mcPr>
                                </m:mc>
                              </m:mcs>
                              <m:ctrlPr>
                                <a:rPr lang="en-US" sz="2400" b="0" i="1" dirty="0" smtClean="0">
                                  <a:latin typeface="Cambria Math" panose="02040503050406030204" pitchFamily="18" charset="0"/>
                                </a:rPr>
                              </m:ctrlPr>
                            </m:mPr>
                            <m:mr>
                              <m:e>
                                <m:sSub>
                                  <m:sSubPr>
                                    <m:ctrlPr>
                                      <a:rPr lang="en-US" sz="2400" b="0" i="1" dirty="0" smtClean="0">
                                        <a:latin typeface="Cambria Math" panose="02040503050406030204" pitchFamily="18" charset="0"/>
                                      </a:rPr>
                                    </m:ctrlPr>
                                  </m:sSubPr>
                                  <m:e>
                                    <m:r>
                                      <m:rPr>
                                        <m:brk m:alnAt="7"/>
                                      </m:rPr>
                                      <a:rPr lang="en-US" sz="2400" b="0" i="1" dirty="0" smtClean="0">
                                        <a:latin typeface="Cambria Math" panose="02040503050406030204" pitchFamily="18" charset="0"/>
                                      </a:rPr>
                                      <m:t>𝑥</m:t>
                                    </m:r>
                                  </m:e>
                                  <m:sub>
                                    <m:r>
                                      <m:rPr>
                                        <m:brk m:alnAt="7"/>
                                      </m:rPr>
                                      <a:rPr lang="en-US" sz="2400" b="0" i="1" dirty="0" smtClean="0">
                                        <a:latin typeface="Cambria Math" panose="02040503050406030204" pitchFamily="18" charset="0"/>
                                      </a:rPr>
                                      <m:t>1</m:t>
                                    </m:r>
                                  </m:sub>
                                </m:sSub>
                              </m:e>
                            </m:mr>
                            <m:m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2</m:t>
                                    </m:r>
                                  </m:sub>
                                </m:sSub>
                              </m:e>
                            </m:mr>
                          </m:m>
                        </m:e>
                      </m:d>
                    </m:oMath>
                  </m:oMathPara>
                </a14:m>
                <a:endParaRPr lang="en-US" sz="2400" dirty="0"/>
              </a:p>
            </p:txBody>
          </p:sp>
        </mc:Choice>
        <mc:Fallback xmlns="">
          <p:sp>
            <p:nvSpPr>
              <p:cNvPr id="35" name="Rectangle 34">
                <a:extLst>
                  <a:ext uri="{FF2B5EF4-FFF2-40B4-BE49-F238E27FC236}">
                    <a16:creationId xmlns:a16="http://schemas.microsoft.com/office/drawing/2014/main" id="{47A613DA-D0AD-4F1C-A162-725D9BC38B74}"/>
                  </a:ext>
                </a:extLst>
              </p:cNvPr>
              <p:cNvSpPr>
                <a:spLocks noRot="1" noChangeAspect="1" noMove="1" noResize="1" noEditPoints="1" noAdjustHandles="1" noChangeArrowheads="1" noChangeShapeType="1" noTextEdit="1"/>
              </p:cNvSpPr>
              <p:nvPr/>
            </p:nvSpPr>
            <p:spPr>
              <a:xfrm>
                <a:off x="6988310" y="4389234"/>
                <a:ext cx="1495858" cy="70724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57F7D588-E2E2-4332-B882-934E21E0707A}"/>
                  </a:ext>
                </a:extLst>
              </p:cNvPr>
              <p:cNvSpPr/>
              <p:nvPr/>
            </p:nvSpPr>
            <p:spPr>
              <a:xfrm>
                <a:off x="8875013" y="4404504"/>
                <a:ext cx="1504001" cy="7098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𝒚</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m>
                            <m:mPr>
                              <m:mcs>
                                <m:mc>
                                  <m:mcPr>
                                    <m:count m:val="1"/>
                                    <m:mcJc m:val="center"/>
                                  </m:mcPr>
                                </m:mc>
                              </m:mcs>
                              <m:ctrlPr>
                                <a:rPr lang="en-US" sz="2400" b="0" i="1" dirty="0" smtClean="0">
                                  <a:latin typeface="Cambria Math" panose="02040503050406030204" pitchFamily="18" charset="0"/>
                                </a:rPr>
                              </m:ctrlPr>
                            </m:mPr>
                            <m:mr>
                              <m:e>
                                <m:sSub>
                                  <m:sSubPr>
                                    <m:ctrlPr>
                                      <a:rPr lang="en-US" sz="2400" b="0" i="1" dirty="0" smtClean="0">
                                        <a:latin typeface="Cambria Math" panose="02040503050406030204" pitchFamily="18" charset="0"/>
                                      </a:rPr>
                                    </m:ctrlPr>
                                  </m:sSubPr>
                                  <m:e>
                                    <m:r>
                                      <m:rPr>
                                        <m:brk m:alnAt="7"/>
                                      </m:rP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1</m:t>
                                    </m:r>
                                  </m:sub>
                                </m:sSub>
                              </m:e>
                            </m:mr>
                            <m:m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2</m:t>
                                    </m:r>
                                  </m:sub>
                                </m:sSub>
                              </m:e>
                            </m:mr>
                          </m:m>
                        </m:e>
                      </m:d>
                    </m:oMath>
                  </m:oMathPara>
                </a14:m>
                <a:endParaRPr lang="en-US" sz="2400" dirty="0"/>
              </a:p>
            </p:txBody>
          </p:sp>
        </mc:Choice>
        <mc:Fallback xmlns="">
          <p:sp>
            <p:nvSpPr>
              <p:cNvPr id="36" name="Rectangle 35">
                <a:extLst>
                  <a:ext uri="{FF2B5EF4-FFF2-40B4-BE49-F238E27FC236}">
                    <a16:creationId xmlns:a16="http://schemas.microsoft.com/office/drawing/2014/main" id="{57F7D588-E2E2-4332-B882-934E21E0707A}"/>
                  </a:ext>
                </a:extLst>
              </p:cNvPr>
              <p:cNvSpPr>
                <a:spLocks noRot="1" noChangeAspect="1" noMove="1" noResize="1" noEditPoints="1" noAdjustHandles="1" noChangeArrowheads="1" noChangeShapeType="1" noTextEdit="1"/>
              </p:cNvSpPr>
              <p:nvPr/>
            </p:nvSpPr>
            <p:spPr>
              <a:xfrm>
                <a:off x="8875013" y="4404504"/>
                <a:ext cx="1504001" cy="709810"/>
              </a:xfrm>
              <a:prstGeom prst="rect">
                <a:avLst/>
              </a:prstGeom>
              <a:blipFill>
                <a:blip r:embed="rId15"/>
                <a:stretch>
                  <a:fillRect/>
                </a:stretch>
              </a:blipFill>
            </p:spPr>
            <p:txBody>
              <a:bodyPr/>
              <a:lstStyle/>
              <a:p>
                <a:r>
                  <a:rPr lang="en-US">
                    <a:noFill/>
                  </a:rPr>
                  <a:t> </a:t>
                </a:r>
              </a:p>
            </p:txBody>
          </p:sp>
        </mc:Fallback>
      </mc:AlternateContent>
      <p:pic>
        <p:nvPicPr>
          <p:cNvPr id="14" name="Picture 13" descr="A picture containing room&#10;&#10;Description automatically generated">
            <a:extLst>
              <a:ext uri="{FF2B5EF4-FFF2-40B4-BE49-F238E27FC236}">
                <a16:creationId xmlns:a16="http://schemas.microsoft.com/office/drawing/2014/main" id="{05D35EC1-9E9F-456F-B595-2EE7CC9905B8}"/>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311333" y="4515083"/>
            <a:ext cx="1536686" cy="888903"/>
          </a:xfrm>
          <a:prstGeom prst="rect">
            <a:avLst/>
          </a:prstGeom>
        </p:spPr>
      </p:pic>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98868266-E1F4-4D43-A235-A1F91AFA155A}"/>
                  </a:ext>
                </a:extLst>
              </p:cNvPr>
              <p:cNvSpPr/>
              <p:nvPr/>
            </p:nvSpPr>
            <p:spPr>
              <a:xfrm>
                <a:off x="6124361" y="5770711"/>
                <a:ext cx="51969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rPr>
                        <m:t>⇒</m:t>
                      </m:r>
                    </m:oMath>
                  </m:oMathPara>
                </a14:m>
                <a:endParaRPr lang="en-US" sz="2400" dirty="0"/>
              </a:p>
            </p:txBody>
          </p:sp>
        </mc:Choice>
        <mc:Fallback xmlns="">
          <p:sp>
            <p:nvSpPr>
              <p:cNvPr id="15" name="Rectangle 14">
                <a:extLst>
                  <a:ext uri="{FF2B5EF4-FFF2-40B4-BE49-F238E27FC236}">
                    <a16:creationId xmlns:a16="http://schemas.microsoft.com/office/drawing/2014/main" id="{98868266-E1F4-4D43-A235-A1F91AFA155A}"/>
                  </a:ext>
                </a:extLst>
              </p:cNvPr>
              <p:cNvSpPr>
                <a:spLocks noRot="1" noChangeAspect="1" noMove="1" noResize="1" noEditPoints="1" noAdjustHandles="1" noChangeArrowheads="1" noChangeShapeType="1" noTextEdit="1"/>
              </p:cNvSpPr>
              <p:nvPr/>
            </p:nvSpPr>
            <p:spPr>
              <a:xfrm>
                <a:off x="6124361" y="5770711"/>
                <a:ext cx="519693" cy="461665"/>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47A2C29-B5CE-47F4-B1F6-4A5208E0BD35}"/>
                  </a:ext>
                </a:extLst>
              </p:cNvPr>
              <p:cNvSpPr/>
              <p:nvPr/>
            </p:nvSpPr>
            <p:spPr>
              <a:xfrm>
                <a:off x="6736703" y="5217122"/>
                <a:ext cx="4203394" cy="13777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i="1">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e>
                              </m:d>
                            </m:e>
                            <m:sup>
                              <m:r>
                                <a:rPr lang="en-US" sz="2400" b="0" i="1" smtClean="0">
                                  <a:latin typeface="Cambria Math" panose="02040503050406030204" pitchFamily="18" charset="0"/>
                                </a:rPr>
                                <m:t>𝑇</m:t>
                              </m:r>
                            </m:sup>
                          </m:sSup>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𝑦</m:t>
                                        </m:r>
                                      </m:e>
                                      <m:sub>
                                        <m:r>
                                          <m:rPr>
                                            <m:brk m:alnAt="7"/>
                                          </m:rP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e>
                                </m:mr>
                              </m:m>
                            </m:e>
                          </m:d>
                        </m:num>
                        <m:den>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e>
                              </m:d>
                            </m:e>
                            <m:sup>
                              <m:r>
                                <a:rPr lang="en-US" sz="2400" i="1">
                                  <a:latin typeface="Cambria Math" panose="02040503050406030204" pitchFamily="18" charset="0"/>
                                </a:rPr>
                                <m:t>𝑇</m:t>
                              </m:r>
                            </m:sup>
                          </m:sSup>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𝑥</m:t>
                                        </m:r>
                                      </m:e>
                                      <m:sub>
                                        <m:r>
                                          <m:rPr>
                                            <m:brk m:alnAt="7"/>
                                          </m:rP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e>
                                </m:mr>
                              </m:m>
                            </m:e>
                          </m:d>
                        </m:den>
                      </m:f>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𝒚</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𝒙</m:t>
                      </m:r>
                    </m:oMath>
                  </m:oMathPara>
                </a14:m>
                <a:endParaRPr lang="en-US" sz="2400" b="1" dirty="0"/>
              </a:p>
            </p:txBody>
          </p:sp>
        </mc:Choice>
        <mc:Fallback xmlns="">
          <p:sp>
            <p:nvSpPr>
              <p:cNvPr id="16" name="Rectangle 15">
                <a:extLst>
                  <a:ext uri="{FF2B5EF4-FFF2-40B4-BE49-F238E27FC236}">
                    <a16:creationId xmlns:a16="http://schemas.microsoft.com/office/drawing/2014/main" id="{C47A2C29-B5CE-47F4-B1F6-4A5208E0BD35}"/>
                  </a:ext>
                </a:extLst>
              </p:cNvPr>
              <p:cNvSpPr>
                <a:spLocks noRot="1" noChangeAspect="1" noMove="1" noResize="1" noEditPoints="1" noAdjustHandles="1" noChangeArrowheads="1" noChangeShapeType="1" noTextEdit="1"/>
              </p:cNvSpPr>
              <p:nvPr/>
            </p:nvSpPr>
            <p:spPr>
              <a:xfrm>
                <a:off x="6736703" y="5217122"/>
                <a:ext cx="4203394" cy="1377749"/>
              </a:xfrm>
              <a:prstGeom prst="rect">
                <a:avLst/>
              </a:prstGeom>
              <a:blipFill>
                <a:blip r:embed="rId18"/>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AEDAB8DE-4481-4CEA-8293-5565AEDBBB99}"/>
              </a:ext>
            </a:extLst>
          </p:cNvPr>
          <p:cNvSpPr txBox="1"/>
          <p:nvPr/>
        </p:nvSpPr>
        <p:spPr>
          <a:xfrm>
            <a:off x="5191158" y="3910239"/>
            <a:ext cx="5974080" cy="461665"/>
          </a:xfrm>
          <a:prstGeom prst="rect">
            <a:avLst/>
          </a:prstGeom>
          <a:noFill/>
        </p:spPr>
        <p:txBody>
          <a:bodyPr wrap="square" rtlCol="0">
            <a:spAutoFit/>
          </a:bodyPr>
          <a:lstStyle/>
          <a:p>
            <a:r>
              <a:rPr lang="en-US" sz="2400" dirty="0"/>
              <a:t>Matrix form for fast vectorized computations</a:t>
            </a:r>
          </a:p>
        </p:txBody>
      </p:sp>
      <p:sp>
        <p:nvSpPr>
          <p:cNvPr id="37" name="Rectangle 36">
            <a:extLst>
              <a:ext uri="{FF2B5EF4-FFF2-40B4-BE49-F238E27FC236}">
                <a16:creationId xmlns:a16="http://schemas.microsoft.com/office/drawing/2014/main" id="{DC1AFF5E-0FDB-4309-A561-A476D6B76BE8}"/>
              </a:ext>
            </a:extLst>
          </p:cNvPr>
          <p:cNvSpPr/>
          <p:nvPr/>
        </p:nvSpPr>
        <p:spPr>
          <a:xfrm>
            <a:off x="10231077" y="6244883"/>
            <a:ext cx="1960923" cy="6131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&gt;_</a:t>
            </a:r>
            <a:r>
              <a:rPr lang="en-US" sz="2400" dirty="0"/>
              <a:t> Code</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21"/>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21019514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47A2C29-B5CE-47F4-B1F6-4A5208E0BD35}"/>
                  </a:ext>
                </a:extLst>
              </p:cNvPr>
              <p:cNvSpPr/>
              <p:nvPr/>
            </p:nvSpPr>
            <p:spPr>
              <a:xfrm>
                <a:off x="7295788" y="0"/>
                <a:ext cx="4203394" cy="13777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i="1">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e>
                              </m:d>
                            </m:e>
                            <m:sup>
                              <m:r>
                                <a:rPr lang="en-US" sz="2400" b="0" i="1" smtClean="0">
                                  <a:latin typeface="Cambria Math" panose="02040503050406030204" pitchFamily="18" charset="0"/>
                                </a:rPr>
                                <m:t>𝑇</m:t>
                              </m:r>
                            </m:sup>
                          </m:sSup>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𝑦</m:t>
                                        </m:r>
                                      </m:e>
                                      <m:sub>
                                        <m:r>
                                          <m:rPr>
                                            <m:brk m:alnAt="7"/>
                                          </m:rP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e>
                                </m:mr>
                              </m:m>
                            </m:e>
                          </m:d>
                        </m:num>
                        <m:den>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e>
                              </m:d>
                            </m:e>
                            <m:sup>
                              <m:r>
                                <a:rPr lang="en-US" sz="2400" i="1">
                                  <a:latin typeface="Cambria Math" panose="02040503050406030204" pitchFamily="18" charset="0"/>
                                </a:rPr>
                                <m:t>𝑇</m:t>
                              </m:r>
                            </m:sup>
                          </m:sSup>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𝑥</m:t>
                                        </m:r>
                                      </m:e>
                                      <m:sub>
                                        <m:r>
                                          <m:rPr>
                                            <m:brk m:alnAt="7"/>
                                          </m:rP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e>
                                </m:mr>
                              </m:m>
                            </m:e>
                          </m:d>
                        </m:den>
                      </m:f>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𝒚</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𝒙</m:t>
                      </m:r>
                    </m:oMath>
                  </m:oMathPara>
                </a14:m>
                <a:endParaRPr lang="en-US" sz="2400" b="1" dirty="0"/>
              </a:p>
            </p:txBody>
          </p:sp>
        </mc:Choice>
        <mc:Fallback xmlns="">
          <p:sp>
            <p:nvSpPr>
              <p:cNvPr id="16" name="Rectangle 15">
                <a:extLst>
                  <a:ext uri="{FF2B5EF4-FFF2-40B4-BE49-F238E27FC236}">
                    <a16:creationId xmlns:a16="http://schemas.microsoft.com/office/drawing/2014/main" id="{C47A2C29-B5CE-47F4-B1F6-4A5208E0BD35}"/>
                  </a:ext>
                </a:extLst>
              </p:cNvPr>
              <p:cNvSpPr>
                <a:spLocks noRot="1" noChangeAspect="1" noMove="1" noResize="1" noEditPoints="1" noAdjustHandles="1" noChangeArrowheads="1" noChangeShapeType="1" noTextEdit="1"/>
              </p:cNvSpPr>
              <p:nvPr/>
            </p:nvSpPr>
            <p:spPr>
              <a:xfrm>
                <a:off x="7295788" y="0"/>
                <a:ext cx="4203394" cy="1377749"/>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4"/>
                <a:stretch>
                  <a:fillRect b="-10526"/>
                </a:stretch>
              </a:blipFill>
            </p:spPr>
            <p:txBody>
              <a:bodyPr/>
              <a:lstStyle/>
              <a:p>
                <a:r>
                  <a:rPr lang="en-US">
                    <a:noFill/>
                  </a:rPr>
                  <a:t> </a:t>
                </a:r>
              </a:p>
            </p:txBody>
          </p:sp>
        </mc:Fallback>
      </mc:AlternateContent>
      <p:sp>
        <p:nvSpPr>
          <p:cNvPr id="25" name="Rectangle 24">
            <a:extLst>
              <a:ext uri="{FF2B5EF4-FFF2-40B4-BE49-F238E27FC236}">
                <a16:creationId xmlns:a16="http://schemas.microsoft.com/office/drawing/2014/main" id="{48045389-13BA-4C52-9CD5-9765F93EAFEB}"/>
              </a:ext>
            </a:extLst>
          </p:cNvPr>
          <p:cNvSpPr/>
          <p:nvPr/>
        </p:nvSpPr>
        <p:spPr>
          <a:xfrm>
            <a:off x="7962097" y="1320768"/>
            <a:ext cx="1960923" cy="6131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&gt;_</a:t>
            </a:r>
            <a:r>
              <a:rPr lang="en-US" sz="2400" dirty="0"/>
              <a:t> Code</a:t>
            </a:r>
          </a:p>
        </p:txBody>
      </p:sp>
      <p:sp>
        <p:nvSpPr>
          <p:cNvPr id="28" name="Rectangle 27">
            <a:extLst>
              <a:ext uri="{FF2B5EF4-FFF2-40B4-BE49-F238E27FC236}">
                <a16:creationId xmlns:a16="http://schemas.microsoft.com/office/drawing/2014/main" id="{D02EDCC3-02B0-4575-B03A-1C2DEEF9CD16}"/>
              </a:ext>
            </a:extLst>
          </p:cNvPr>
          <p:cNvSpPr/>
          <p:nvPr/>
        </p:nvSpPr>
        <p:spPr>
          <a:xfrm>
            <a:off x="4788638" y="2333685"/>
            <a:ext cx="7403362" cy="4524315"/>
          </a:xfrm>
          <a:prstGeom prst="rect">
            <a:avLst/>
          </a:prstGeom>
          <a:solidFill>
            <a:srgbClr val="1E1E1E"/>
          </a:solidFill>
        </p:spPr>
        <p:txBody>
          <a:bodyPr wrap="square">
            <a:spAutoFit/>
          </a:bodyPr>
          <a:lstStyle/>
          <a:p>
            <a:r>
              <a:rPr lang="en-US" sz="2400" dirty="0">
                <a:solidFill>
                  <a:srgbClr val="569CD6"/>
                </a:solidFill>
                <a:latin typeface="Consolas" panose="020B0609020204030204" pitchFamily="49" charset="0"/>
              </a:rPr>
              <a:t>import</a:t>
            </a:r>
            <a:r>
              <a:rPr lang="en-US" sz="2400" dirty="0">
                <a:solidFill>
                  <a:srgbClr val="D4D4D4"/>
                </a:solidFill>
                <a:latin typeface="Consolas" panose="020B0609020204030204" pitchFamily="49" charset="0"/>
              </a:rPr>
              <a:t> numpy </a:t>
            </a:r>
            <a:r>
              <a:rPr lang="en-US" sz="2400" dirty="0">
                <a:solidFill>
                  <a:srgbClr val="569CD6"/>
                </a:solidFill>
                <a:latin typeface="Consolas" panose="020B0609020204030204" pitchFamily="49" charset="0"/>
              </a:rPr>
              <a:t>as</a:t>
            </a:r>
            <a:r>
              <a:rPr lang="en-US" sz="2400" dirty="0">
                <a:solidFill>
                  <a:srgbClr val="D4D4D4"/>
                </a:solidFill>
                <a:latin typeface="Consolas" panose="020B0609020204030204" pitchFamily="49" charset="0"/>
              </a:rPr>
              <a:t> np</a:t>
            </a:r>
          </a:p>
          <a:p>
            <a:r>
              <a:rPr lang="en-US" sz="2400" dirty="0">
                <a:solidFill>
                  <a:srgbClr val="569CD6"/>
                </a:solidFill>
                <a:latin typeface="Consolas" panose="020B0609020204030204" pitchFamily="49" charset="0"/>
              </a:rPr>
              <a:t>import</a:t>
            </a:r>
            <a:r>
              <a:rPr lang="en-US" sz="2400" dirty="0">
                <a:solidFill>
                  <a:srgbClr val="D4D4D4"/>
                </a:solidFill>
                <a:latin typeface="Consolas" panose="020B0609020204030204" pitchFamily="49" charset="0"/>
              </a:rPr>
              <a:t> matplotlib.pyplot </a:t>
            </a:r>
            <a:r>
              <a:rPr lang="en-US" sz="2400" dirty="0">
                <a:solidFill>
                  <a:srgbClr val="569CD6"/>
                </a:solidFill>
                <a:latin typeface="Consolas" panose="020B0609020204030204" pitchFamily="49" charset="0"/>
              </a:rPr>
              <a:t>as</a:t>
            </a:r>
            <a:r>
              <a:rPr lang="en-US" sz="2400" dirty="0">
                <a:solidFill>
                  <a:srgbClr val="D4D4D4"/>
                </a:solidFill>
                <a:latin typeface="Consolas" panose="020B0609020204030204" pitchFamily="49" charset="0"/>
              </a:rPr>
              <a:t> plt</a:t>
            </a:r>
          </a:p>
          <a:p>
            <a:r>
              <a:rPr lang="en-US" sz="2400" dirty="0">
                <a:solidFill>
                  <a:srgbClr val="D4D4D4"/>
                </a:solidFill>
                <a:latin typeface="Consolas" panose="020B0609020204030204" pitchFamily="49" charset="0"/>
              </a:rPr>
              <a:t>xi=</a:t>
            </a:r>
            <a:r>
              <a:rPr lang="en-US" sz="2400" dirty="0" err="1">
                <a:solidFill>
                  <a:srgbClr val="D4D4D4"/>
                </a:solidFill>
                <a:latin typeface="Consolas" panose="020B0609020204030204" pitchFamily="49" charset="0"/>
              </a:rPr>
              <a:t>np.array</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3</a:t>
            </a:r>
            <a:r>
              <a:rPr lang="en-US" sz="2400" dirty="0">
                <a:solidFill>
                  <a:srgbClr val="D4D4D4"/>
                </a:solidFill>
                <a:latin typeface="Consolas" panose="020B0609020204030204" pitchFamily="49" charset="0"/>
              </a:rPr>
              <a:t>, </a:t>
            </a:r>
            <a:r>
              <a:rPr lang="en-US" sz="2400" dirty="0">
                <a:solidFill>
                  <a:srgbClr val="B5CEA8"/>
                </a:solidFill>
                <a:latin typeface="Consolas" panose="020B0609020204030204" pitchFamily="49" charset="0"/>
              </a:rPr>
              <a:t>12</a:t>
            </a:r>
            <a:r>
              <a:rPr lang="en-US" sz="2400" dirty="0">
                <a:solidFill>
                  <a:srgbClr val="D4D4D4"/>
                </a:solidFill>
                <a:latin typeface="Consolas" panose="020B0609020204030204" pitchFamily="49" charset="0"/>
              </a:rPr>
              <a:t>]) </a:t>
            </a:r>
            <a:r>
              <a:rPr lang="en-US" sz="2400" dirty="0">
                <a:solidFill>
                  <a:srgbClr val="6A9955"/>
                </a:solidFill>
                <a:latin typeface="Consolas" panose="020B0609020204030204" pitchFamily="49" charset="0"/>
              </a:rPr>
              <a:t># data points o </a:t>
            </a:r>
            <a:r>
              <a:rPr lang="en-US" sz="2400" dirty="0" err="1">
                <a:solidFill>
                  <a:srgbClr val="6A9955"/>
                </a:solidFill>
                <a:latin typeface="Consolas" panose="020B0609020204030204" pitchFamily="49" charset="0"/>
              </a:rPr>
              <a:t>o</a:t>
            </a:r>
            <a:r>
              <a:rPr lang="en-US" sz="2400" dirty="0">
                <a:solidFill>
                  <a:srgbClr val="6A9955"/>
                </a:solidFill>
                <a:latin typeface="Consolas" panose="020B0609020204030204" pitchFamily="49" charset="0"/>
              </a:rPr>
              <a:t> </a:t>
            </a:r>
            <a:r>
              <a:rPr lang="en-US" sz="2400" dirty="0" err="1">
                <a:solidFill>
                  <a:srgbClr val="6A9955"/>
                </a:solidFill>
                <a:latin typeface="Consolas" panose="020B0609020204030204" pitchFamily="49" charset="0"/>
              </a:rPr>
              <a:t>o</a:t>
            </a:r>
            <a:endParaRPr lang="en-US" sz="2400" dirty="0">
              <a:solidFill>
                <a:srgbClr val="D4D4D4"/>
              </a:solidFill>
              <a:latin typeface="Consolas" panose="020B0609020204030204" pitchFamily="49" charset="0"/>
            </a:endParaRPr>
          </a:p>
          <a:p>
            <a:r>
              <a:rPr lang="en-US" sz="2400" dirty="0" err="1">
                <a:solidFill>
                  <a:srgbClr val="D4D4D4"/>
                </a:solidFill>
                <a:latin typeface="Consolas" panose="020B0609020204030204" pitchFamily="49" charset="0"/>
              </a:rPr>
              <a:t>yi</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np.array</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9</a:t>
            </a:r>
            <a:r>
              <a:rPr lang="en-US" sz="2400" dirty="0">
                <a:solidFill>
                  <a:srgbClr val="D4D4D4"/>
                </a:solidFill>
                <a:latin typeface="Consolas" panose="020B0609020204030204" pitchFamily="49" charset="0"/>
              </a:rPr>
              <a:t>, </a:t>
            </a:r>
            <a:r>
              <a:rPr lang="en-US" sz="2400" dirty="0">
                <a:solidFill>
                  <a:srgbClr val="B5CEA8"/>
                </a:solidFill>
                <a:latin typeface="Consolas" panose="020B0609020204030204" pitchFamily="49" charset="0"/>
              </a:rPr>
              <a:t>4</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theta=sum(xi*</a:t>
            </a:r>
            <a:r>
              <a:rPr lang="en-US" sz="2400" dirty="0" err="1">
                <a:solidFill>
                  <a:srgbClr val="D4D4D4"/>
                </a:solidFill>
                <a:latin typeface="Consolas" panose="020B0609020204030204" pitchFamily="49" charset="0"/>
              </a:rPr>
              <a:t>yi</a:t>
            </a:r>
            <a:r>
              <a:rPr lang="en-US" sz="2400" dirty="0">
                <a:solidFill>
                  <a:srgbClr val="D4D4D4"/>
                </a:solidFill>
                <a:latin typeface="Consolas" panose="020B0609020204030204" pitchFamily="49" charset="0"/>
              </a:rPr>
              <a:t>)/sum(xi**</a:t>
            </a:r>
            <a:r>
              <a:rPr lang="en-US" sz="2400" dirty="0">
                <a:solidFill>
                  <a:srgbClr val="B5CEA8"/>
                </a:solidFill>
                <a:latin typeface="Consolas" panose="020B0609020204030204" pitchFamily="49" charset="0"/>
              </a:rPr>
              <a:t>2</a:t>
            </a:r>
            <a:r>
              <a:rPr lang="en-US" sz="2400" dirty="0">
                <a:solidFill>
                  <a:srgbClr val="D4D4D4"/>
                </a:solidFill>
                <a:latin typeface="Consolas" panose="020B0609020204030204" pitchFamily="49" charset="0"/>
              </a:rPr>
              <a:t>)</a:t>
            </a:r>
          </a:p>
          <a:p>
            <a:r>
              <a:rPr lang="en-US" sz="2400" dirty="0" err="1">
                <a:solidFill>
                  <a:srgbClr val="D4D4D4"/>
                </a:solidFill>
                <a:latin typeface="Consolas" panose="020B0609020204030204" pitchFamily="49" charset="0"/>
              </a:rPr>
              <a:t>plt.scatter</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xi,yi</a:t>
            </a:r>
            <a:r>
              <a:rPr lang="en-US" sz="2400" dirty="0">
                <a:solidFill>
                  <a:srgbClr val="D4D4D4"/>
                </a:solidFill>
                <a:latin typeface="Consolas" panose="020B0609020204030204" pitchFamily="49" charset="0"/>
              </a:rPr>
              <a:t>)</a:t>
            </a:r>
          </a:p>
          <a:p>
            <a:r>
              <a:rPr lang="en-US" sz="2400" dirty="0">
                <a:solidFill>
                  <a:srgbClr val="6A9955"/>
                </a:solidFill>
                <a:latin typeface="Consolas" panose="020B0609020204030204" pitchFamily="49" charset="0"/>
              </a:rPr>
              <a:t># model</a:t>
            </a:r>
            <a:endParaRPr lang="en-US" sz="24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x=</a:t>
            </a:r>
            <a:r>
              <a:rPr lang="en-US" sz="2400" dirty="0" err="1">
                <a:solidFill>
                  <a:srgbClr val="D4D4D4"/>
                </a:solidFill>
                <a:latin typeface="Consolas" panose="020B0609020204030204" pitchFamily="49" charset="0"/>
              </a:rPr>
              <a:t>np.linspace</a:t>
            </a:r>
            <a:r>
              <a:rPr lang="en-US" sz="2400" dirty="0">
                <a:solidFill>
                  <a:srgbClr val="D4D4D4"/>
                </a:solidFill>
                <a:latin typeface="Consolas" panose="020B0609020204030204" pitchFamily="49" charset="0"/>
              </a:rPr>
              <a:t>(min(xi),max(xi),num=</a:t>
            </a:r>
            <a:r>
              <a:rPr lang="en-US" sz="2400" dirty="0">
                <a:solidFill>
                  <a:srgbClr val="B5CEA8"/>
                </a:solidFill>
                <a:latin typeface="Consolas" panose="020B0609020204030204" pitchFamily="49" charset="0"/>
              </a:rPr>
              <a:t>5</a:t>
            </a:r>
            <a:r>
              <a:rPr lang="en-US" sz="2400" dirty="0">
                <a:solidFill>
                  <a:srgbClr val="D4D4D4"/>
                </a:solidFill>
                <a:latin typeface="Consolas" panose="020B0609020204030204" pitchFamily="49" charset="0"/>
              </a:rPr>
              <a:t>) y=theta*x</a:t>
            </a:r>
          </a:p>
          <a:p>
            <a:r>
              <a:rPr lang="en-US" sz="2400" dirty="0" err="1">
                <a:solidFill>
                  <a:srgbClr val="D4D4D4"/>
                </a:solidFill>
                <a:latin typeface="Consolas" panose="020B0609020204030204" pitchFamily="49" charset="0"/>
              </a:rPr>
              <a:t>plt.plot</a:t>
            </a:r>
            <a:r>
              <a:rPr lang="en-US" sz="2400" dirty="0">
                <a:solidFill>
                  <a:srgbClr val="D4D4D4"/>
                </a:solidFill>
                <a:latin typeface="Consolas" panose="020B0609020204030204" pitchFamily="49" charset="0"/>
              </a:rPr>
              <a:t>(x, y)</a:t>
            </a:r>
          </a:p>
          <a:p>
            <a:r>
              <a:rPr lang="en-US" sz="2400" dirty="0" err="1">
                <a:solidFill>
                  <a:srgbClr val="D4D4D4"/>
                </a:solidFill>
                <a:latin typeface="Consolas" panose="020B0609020204030204" pitchFamily="49" charset="0"/>
              </a:rPr>
              <a:t>plt.axis</a:t>
            </a:r>
            <a:r>
              <a:rPr lang="en-US" sz="2400" dirty="0">
                <a:solidFill>
                  <a:srgbClr val="D4D4D4"/>
                </a:solidFill>
                <a:latin typeface="Consolas" panose="020B0609020204030204" pitchFamily="49" charset="0"/>
              </a:rPr>
              <a:t>(</a:t>
            </a:r>
            <a:r>
              <a:rPr lang="en-US" sz="2400" dirty="0">
                <a:solidFill>
                  <a:srgbClr val="CE9178"/>
                </a:solidFill>
                <a:latin typeface="Consolas" panose="020B0609020204030204" pitchFamily="49" charset="0"/>
              </a:rPr>
              <a:t>'equal'</a:t>
            </a:r>
            <a:r>
              <a:rPr lang="en-US" sz="2400" dirty="0">
                <a:solidFill>
                  <a:srgbClr val="D4D4D4"/>
                </a:solidFill>
                <a:latin typeface="Consolas" panose="020B0609020204030204" pitchFamily="49" charset="0"/>
              </a:rPr>
              <a:t>)</a:t>
            </a:r>
          </a:p>
          <a:p>
            <a:r>
              <a:rPr lang="en-US" sz="2400" dirty="0" err="1">
                <a:solidFill>
                  <a:srgbClr val="D4D4D4"/>
                </a:solidFill>
                <a:latin typeface="Consolas" panose="020B0609020204030204" pitchFamily="49" charset="0"/>
              </a:rPr>
              <a:t>plt.show</a:t>
            </a:r>
            <a:r>
              <a:rPr lang="en-US" sz="24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252013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3DED6-23AF-4CC0-9ACD-DABDE2C4F045}"/>
              </a:ext>
            </a:extLst>
          </p:cNvPr>
          <p:cNvSpPr>
            <a:spLocks noGrp="1"/>
          </p:cNvSpPr>
          <p:nvPr>
            <p:ph type="title"/>
          </p:nvPr>
        </p:nvSpPr>
        <p:spPr/>
        <p:txBody>
          <a:bodyPr/>
          <a:lstStyle/>
          <a:p>
            <a:r>
              <a:rPr lang="en-US" dirty="0"/>
              <a:t>Model Evaluation. Pearson correlation coefficient</a:t>
            </a:r>
          </a:p>
        </p:txBody>
      </p:sp>
      <p:pic>
        <p:nvPicPr>
          <p:cNvPr id="1026" name="Picture 2" descr="Pearson Correlation Coefficient (Formula, Example) | Calculate ...">
            <a:extLst>
              <a:ext uri="{FF2B5EF4-FFF2-40B4-BE49-F238E27FC236}">
                <a16:creationId xmlns:a16="http://schemas.microsoft.com/office/drawing/2014/main" id="{60BB8ECA-11A2-4AF4-9944-4F8B31A21C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030" y="2051598"/>
            <a:ext cx="5440392" cy="24492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earson Correlation Coefficient (r) | Intro to Statistical Methods">
            <a:extLst>
              <a:ext uri="{FF2B5EF4-FFF2-40B4-BE49-F238E27FC236}">
                <a16:creationId xmlns:a16="http://schemas.microsoft.com/office/drawing/2014/main" id="{0B7F3B14-5B23-487A-95D7-1AF8B0DFA0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027906"/>
            <a:ext cx="5881281" cy="39110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earson Correlation Coefficient (Statistics) - YouTube">
            <a:extLst>
              <a:ext uri="{FF2B5EF4-FFF2-40B4-BE49-F238E27FC236}">
                <a16:creationId xmlns:a16="http://schemas.microsoft.com/office/drawing/2014/main" id="{525503F3-8B59-45EE-B428-CA7F289277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4226" y="3762479"/>
            <a:ext cx="5466272" cy="307477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3B50B75-2239-42BD-A529-7B93C1154B71}"/>
              </a:ext>
            </a:extLst>
          </p:cNvPr>
          <p:cNvPicPr>
            <a:picLocks noChangeAspect="1"/>
          </p:cNvPicPr>
          <p:nvPr/>
        </p:nvPicPr>
        <p:blipFill>
          <a:blip r:embed="rId5"/>
          <a:stretch>
            <a:fillRect/>
          </a:stretch>
        </p:blipFill>
        <p:spPr>
          <a:xfrm>
            <a:off x="508791" y="4106399"/>
            <a:ext cx="3686689" cy="2105319"/>
          </a:xfrm>
          <a:prstGeom prst="rect">
            <a:avLst/>
          </a:prstGeom>
        </p:spPr>
      </p:pic>
      <p:pic>
        <p:nvPicPr>
          <p:cNvPr id="6" name="Picture 5">
            <a:extLst>
              <a:ext uri="{FF2B5EF4-FFF2-40B4-BE49-F238E27FC236}">
                <a16:creationId xmlns:a16="http://schemas.microsoft.com/office/drawing/2014/main" id="{4A65DAA4-8748-4FE0-AE3B-D7530E18C0EC}"/>
              </a:ext>
            </a:extLst>
          </p:cNvPr>
          <p:cNvPicPr>
            <a:picLocks noChangeAspect="1"/>
          </p:cNvPicPr>
          <p:nvPr/>
        </p:nvPicPr>
        <p:blipFill>
          <a:blip r:embed="rId6"/>
          <a:stretch>
            <a:fillRect/>
          </a:stretch>
        </p:blipFill>
        <p:spPr>
          <a:xfrm>
            <a:off x="4904475" y="3495719"/>
            <a:ext cx="6449325" cy="2886478"/>
          </a:xfrm>
          <a:prstGeom prst="rect">
            <a:avLst/>
          </a:prstGeom>
        </p:spPr>
      </p:pic>
    </p:spTree>
    <p:extLst>
      <p:ext uri="{BB962C8B-B14F-4D97-AF65-F5344CB8AC3E}">
        <p14:creationId xmlns:p14="http://schemas.microsoft.com/office/powerpoint/2010/main" val="1730601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F43DED6-23AF-4CC0-9ACD-DABDE2C4F045}"/>
                  </a:ext>
                </a:extLst>
              </p:cNvPr>
              <p:cNvSpPr>
                <a:spLocks noGrp="1"/>
              </p:cNvSpPr>
              <p:nvPr>
                <p:ph type="title"/>
              </p:nvPr>
            </p:nvSpPr>
            <p:spPr/>
            <p:txBody>
              <a:bodyPr/>
              <a:lstStyle/>
              <a:p>
                <a:r>
                  <a:rPr lang="en-US" dirty="0"/>
                  <a:t>Model Evaluation.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t> Statistic</a:t>
                </a:r>
              </a:p>
            </p:txBody>
          </p:sp>
        </mc:Choice>
        <mc:Fallback xmlns="">
          <p:sp>
            <p:nvSpPr>
              <p:cNvPr id="2" name="Title 1">
                <a:extLst>
                  <a:ext uri="{FF2B5EF4-FFF2-40B4-BE49-F238E27FC236}">
                    <a16:creationId xmlns:a16="http://schemas.microsoft.com/office/drawing/2014/main" id="{2F43DED6-23AF-4CC0-9ACD-DABDE2C4F045}"/>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p:pic>
        <p:nvPicPr>
          <p:cNvPr id="1026" name="Picture 2" descr="Pearson Correlation Coefficient (Formula, Example) | Calculate ...">
            <a:extLst>
              <a:ext uri="{FF2B5EF4-FFF2-40B4-BE49-F238E27FC236}">
                <a16:creationId xmlns:a16="http://schemas.microsoft.com/office/drawing/2014/main" id="{60BB8ECA-11A2-4AF4-9944-4F8B31A21C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030" y="2051598"/>
            <a:ext cx="5440392" cy="244923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A8E5128-A8F2-41ED-960A-5D127CD5BE3C}"/>
              </a:ext>
            </a:extLst>
          </p:cNvPr>
          <p:cNvSpPr txBox="1"/>
          <p:nvPr/>
        </p:nvSpPr>
        <p:spPr>
          <a:xfrm>
            <a:off x="7901796" y="5814204"/>
            <a:ext cx="3795623" cy="369332"/>
          </a:xfrm>
          <a:prstGeom prst="rect">
            <a:avLst/>
          </a:prstGeom>
          <a:noFill/>
        </p:spPr>
        <p:txBody>
          <a:bodyPr wrap="square" rtlCol="0">
            <a:spAutoFit/>
          </a:bodyPr>
          <a:lstStyle/>
          <a:p>
            <a:r>
              <a:rPr lang="en-US" dirty="0"/>
              <a:t>Pages 69,70,71. Gareth &amp; Hastie 2014.</a:t>
            </a:r>
          </a:p>
        </p:txBody>
      </p:sp>
      <p:pic>
        <p:nvPicPr>
          <p:cNvPr id="4" name="Picture 3">
            <a:extLst>
              <a:ext uri="{FF2B5EF4-FFF2-40B4-BE49-F238E27FC236}">
                <a16:creationId xmlns:a16="http://schemas.microsoft.com/office/drawing/2014/main" id="{90FCAD7E-E7CB-4AA9-ABAE-A063D8FFACCD}"/>
              </a:ext>
            </a:extLst>
          </p:cNvPr>
          <p:cNvPicPr>
            <a:picLocks noChangeAspect="1"/>
          </p:cNvPicPr>
          <p:nvPr/>
        </p:nvPicPr>
        <p:blipFill>
          <a:blip r:embed="rId4"/>
          <a:stretch>
            <a:fillRect/>
          </a:stretch>
        </p:blipFill>
        <p:spPr>
          <a:xfrm>
            <a:off x="1847249" y="2903387"/>
            <a:ext cx="9850170" cy="2534970"/>
          </a:xfrm>
          <a:prstGeom prst="rect">
            <a:avLst/>
          </a:prstGeom>
        </p:spPr>
      </p:pic>
    </p:spTree>
    <p:extLst>
      <p:ext uri="{BB962C8B-B14F-4D97-AF65-F5344CB8AC3E}">
        <p14:creationId xmlns:p14="http://schemas.microsoft.com/office/powerpoint/2010/main" val="2357315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2884310" y="26306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solidFill>
                            <a:schemeClr val="bg1"/>
                          </a:solidFill>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5"/>
                <a:stretch>
                  <a:fillRect b="-10526"/>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701FB3A6-BE18-48B3-8880-717AFB491FFB}"/>
              </a:ext>
            </a:extLst>
          </p:cNvPr>
          <p:cNvSpPr>
            <a:spLocks noChangeAspect="1"/>
          </p:cNvSpPr>
          <p:nvPr/>
        </p:nvSpPr>
        <p:spPr>
          <a:xfrm>
            <a:off x="3531062" y="213421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9517F04B-F23F-4F36-9E89-AFE8F6C17A56}"/>
              </a:ext>
            </a:extLst>
          </p:cNvPr>
          <p:cNvSpPr>
            <a:spLocks noChangeAspect="1"/>
          </p:cNvSpPr>
          <p:nvPr/>
        </p:nvSpPr>
        <p:spPr>
          <a:xfrm>
            <a:off x="1127274" y="399179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86017B3-118C-49F5-883F-84FE8D14BF57}"/>
              </a:ext>
            </a:extLst>
          </p:cNvPr>
          <p:cNvSpPr>
            <a:spLocks noChangeAspect="1"/>
          </p:cNvSpPr>
          <p:nvPr/>
        </p:nvSpPr>
        <p:spPr>
          <a:xfrm>
            <a:off x="1968052" y="383329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58390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6094906" y="429796"/>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6094906" y="429796"/>
                <a:ext cx="4037496" cy="461665"/>
              </a:xfrm>
              <a:prstGeom prst="rect">
                <a:avLst/>
              </a:prstGeom>
              <a:blipFill>
                <a:blip r:embed="rId3"/>
                <a:stretch>
                  <a:fillRect b="-10667"/>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7308536" y="899998"/>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7308536" y="899998"/>
                <a:ext cx="2171685" cy="461665"/>
              </a:xfrm>
              <a:prstGeom prst="rect">
                <a:avLst/>
              </a:prstGeom>
              <a:blipFill>
                <a:blip r:embed="rId4"/>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solidFill>
                            <a:schemeClr val="bg1"/>
                          </a:solidFill>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7"/>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3E4E076A-4AF3-4A90-88AD-66487A5062A0}"/>
                  </a:ext>
                </a:extLst>
              </p:cNvPr>
              <p:cNvSpPr/>
              <p:nvPr/>
            </p:nvSpPr>
            <p:spPr>
              <a:xfrm>
                <a:off x="7308536" y="1798813"/>
                <a:ext cx="23219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𝑚</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b="0" i="1" smtClean="0">
                                      <a:latin typeface="Cambria Math" panose="02040503050406030204" pitchFamily="18" charset="0"/>
                                    </a:rPr>
                                    <m:t>𝑚</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5" name="Rectangle 24">
                <a:extLst>
                  <a:ext uri="{FF2B5EF4-FFF2-40B4-BE49-F238E27FC236}">
                    <a16:creationId xmlns:a16="http://schemas.microsoft.com/office/drawing/2014/main" id="{3E4E076A-4AF3-4A90-88AD-66487A5062A0}"/>
                  </a:ext>
                </a:extLst>
              </p:cNvPr>
              <p:cNvSpPr>
                <a:spLocks noRot="1" noChangeAspect="1" noMove="1" noResize="1" noEditPoints="1" noAdjustHandles="1" noChangeArrowheads="1" noChangeShapeType="1" noTextEdit="1"/>
              </p:cNvSpPr>
              <p:nvPr/>
            </p:nvSpPr>
            <p:spPr>
              <a:xfrm>
                <a:off x="7308536" y="1798813"/>
                <a:ext cx="2321918" cy="461665"/>
              </a:xfrm>
              <a:prstGeom prst="rect">
                <a:avLst/>
              </a:prstGeom>
              <a:blipFill>
                <a:blip r:embed="rId8"/>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BFFDB86D-D0C0-424E-88C1-E0EC0CA3E621}"/>
                  </a:ext>
                </a:extLst>
              </p:cNvPr>
              <p:cNvSpPr/>
              <p:nvPr/>
            </p:nvSpPr>
            <p:spPr>
              <a:xfrm>
                <a:off x="8175646" y="1418843"/>
                <a:ext cx="3497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m:t>
                      </m:r>
                    </m:oMath>
                  </m:oMathPara>
                </a14:m>
                <a:endParaRPr lang="en-US" sz="2400" dirty="0"/>
              </a:p>
            </p:txBody>
          </p:sp>
        </mc:Choice>
        <mc:Fallback xmlns="">
          <p:sp>
            <p:nvSpPr>
              <p:cNvPr id="3" name="Rectangle 2">
                <a:extLst>
                  <a:ext uri="{FF2B5EF4-FFF2-40B4-BE49-F238E27FC236}">
                    <a16:creationId xmlns:a16="http://schemas.microsoft.com/office/drawing/2014/main" id="{BFFDB86D-D0C0-424E-88C1-E0EC0CA3E621}"/>
                  </a:ext>
                </a:extLst>
              </p:cNvPr>
              <p:cNvSpPr>
                <a:spLocks noRot="1" noChangeAspect="1" noMove="1" noResize="1" noEditPoints="1" noAdjustHandles="1" noChangeArrowheads="1" noChangeShapeType="1" noTextEdit="1"/>
              </p:cNvSpPr>
              <p:nvPr/>
            </p:nvSpPr>
            <p:spPr>
              <a:xfrm>
                <a:off x="8175646" y="1418843"/>
                <a:ext cx="349775" cy="461665"/>
              </a:xfrm>
              <a:prstGeom prst="rect">
                <a:avLst/>
              </a:prstGeom>
              <a:blipFill>
                <a:blip r:embed="rId9"/>
                <a:stretch>
                  <a:fillRect/>
                </a:stretch>
              </a:blipFill>
            </p:spPr>
            <p:txBody>
              <a:bodyPr/>
              <a:lstStyle/>
              <a:p>
                <a:r>
                  <a:rPr lang="en-US">
                    <a:noFill/>
                  </a:rPr>
                  <a:t> </a:t>
                </a:r>
              </a:p>
            </p:txBody>
          </p:sp>
        </mc:Fallback>
      </mc:AlternateContent>
      <p:sp>
        <p:nvSpPr>
          <p:cNvPr id="18" name="Oval 17">
            <a:extLst>
              <a:ext uri="{FF2B5EF4-FFF2-40B4-BE49-F238E27FC236}">
                <a16:creationId xmlns:a16="http://schemas.microsoft.com/office/drawing/2014/main" id="{38D65C6C-0D0E-4E88-BA65-F30FE30D7D60}"/>
              </a:ext>
            </a:extLst>
          </p:cNvPr>
          <p:cNvSpPr>
            <a:spLocks noChangeAspect="1"/>
          </p:cNvSpPr>
          <p:nvPr/>
        </p:nvSpPr>
        <p:spPr>
          <a:xfrm>
            <a:off x="2884310" y="26306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7D37F2B1-A21D-4F77-BF9A-A0EC174A53BE}"/>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680011DF-DE71-4E01-954B-22F5EFD27690}"/>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4D8361FE-4047-4EF1-89CE-A084FCEE1E7C}"/>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BF33C55-84C8-4369-AF9D-BDD2C4771BA9}"/>
              </a:ext>
            </a:extLst>
          </p:cNvPr>
          <p:cNvSpPr>
            <a:spLocks noChangeAspect="1"/>
          </p:cNvSpPr>
          <p:nvPr/>
        </p:nvSpPr>
        <p:spPr>
          <a:xfrm>
            <a:off x="3531062" y="213421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4546BE59-6FB7-4330-A643-DE40E0E8EAFF}"/>
              </a:ext>
            </a:extLst>
          </p:cNvPr>
          <p:cNvSpPr>
            <a:spLocks noChangeAspect="1"/>
          </p:cNvSpPr>
          <p:nvPr/>
        </p:nvSpPr>
        <p:spPr>
          <a:xfrm>
            <a:off x="1127274" y="399179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8A8B9A17-8A2A-4BF9-AFFF-864C0BAF7228}"/>
              </a:ext>
            </a:extLst>
          </p:cNvPr>
          <p:cNvSpPr>
            <a:spLocks noChangeAspect="1"/>
          </p:cNvSpPr>
          <p:nvPr/>
        </p:nvSpPr>
        <p:spPr>
          <a:xfrm>
            <a:off x="1968052" y="383329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7393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851C-4D77-40D1-897E-0E6F392F8AA9}"/>
              </a:ext>
            </a:extLst>
          </p:cNvPr>
          <p:cNvSpPr>
            <a:spLocks noGrp="1"/>
          </p:cNvSpPr>
          <p:nvPr>
            <p:ph type="title"/>
          </p:nvPr>
        </p:nvSpPr>
        <p:spPr/>
        <p:txBody>
          <a:bodyPr/>
          <a:lstStyle/>
          <a:p>
            <a:r>
              <a:rPr lang="en-US" dirty="0"/>
              <a:t>Linear regression</a:t>
            </a:r>
          </a:p>
        </p:txBody>
      </p:sp>
      <p:sp>
        <p:nvSpPr>
          <p:cNvPr id="6" name="Line 87">
            <a:extLst>
              <a:ext uri="{FF2B5EF4-FFF2-40B4-BE49-F238E27FC236}">
                <a16:creationId xmlns:a16="http://schemas.microsoft.com/office/drawing/2014/main" id="{9C1B0EE8-E3D8-4BE9-A23B-C360D724C8A9}"/>
              </a:ext>
            </a:extLst>
          </p:cNvPr>
          <p:cNvSpPr>
            <a:spLocks noChangeShapeType="1"/>
          </p:cNvSpPr>
          <p:nvPr/>
        </p:nvSpPr>
        <p:spPr bwMode="auto">
          <a:xfrm flipV="1">
            <a:off x="2255555" y="2043191"/>
            <a:ext cx="8759438" cy="324392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Oval 88">
            <a:extLst>
              <a:ext uri="{FF2B5EF4-FFF2-40B4-BE49-F238E27FC236}">
                <a16:creationId xmlns:a16="http://schemas.microsoft.com/office/drawing/2014/main" id="{406E41E5-3FB7-4B48-842E-3CF149CDFF63}"/>
              </a:ext>
            </a:extLst>
          </p:cNvPr>
          <p:cNvSpPr>
            <a:spLocks noChangeAspect="1" noChangeArrowheads="1"/>
          </p:cNvSpPr>
          <p:nvPr/>
        </p:nvSpPr>
        <p:spPr bwMode="auto">
          <a:xfrm rot="14317620">
            <a:off x="3110703" y="4665754"/>
            <a:ext cx="222613" cy="222613"/>
          </a:xfrm>
          <a:prstGeom prst="ellipse">
            <a:avLst/>
          </a:prstGeom>
          <a:solidFill>
            <a:srgbClr val="0070C0"/>
          </a:solidFill>
          <a:ln>
            <a:noFill/>
          </a:ln>
          <a:effectLst/>
        </p:spPr>
        <p:txBody>
          <a:bodyPr wrap="none" anchor="ctr"/>
          <a:lstStyle/>
          <a:p>
            <a:endParaRPr lang="en-US"/>
          </a:p>
        </p:txBody>
      </p:sp>
      <p:sp>
        <p:nvSpPr>
          <p:cNvPr id="8" name="Oval 89">
            <a:extLst>
              <a:ext uri="{FF2B5EF4-FFF2-40B4-BE49-F238E27FC236}">
                <a16:creationId xmlns:a16="http://schemas.microsoft.com/office/drawing/2014/main" id="{529B4BB9-7102-4BBF-8631-057DCE1C68D1}"/>
              </a:ext>
            </a:extLst>
          </p:cNvPr>
          <p:cNvSpPr>
            <a:spLocks noChangeAspect="1" noChangeArrowheads="1"/>
          </p:cNvSpPr>
          <p:nvPr/>
        </p:nvSpPr>
        <p:spPr bwMode="auto">
          <a:xfrm rot="14317620">
            <a:off x="3481725" y="3838684"/>
            <a:ext cx="222613" cy="222613"/>
          </a:xfrm>
          <a:prstGeom prst="ellipse">
            <a:avLst/>
          </a:prstGeom>
          <a:solidFill>
            <a:srgbClr val="0070C0"/>
          </a:solidFill>
          <a:ln>
            <a:noFill/>
          </a:ln>
          <a:effectLst/>
        </p:spPr>
        <p:txBody>
          <a:bodyPr wrap="none" anchor="ctr"/>
          <a:lstStyle/>
          <a:p>
            <a:endParaRPr lang="en-US"/>
          </a:p>
        </p:txBody>
      </p:sp>
      <p:sp>
        <p:nvSpPr>
          <p:cNvPr id="9" name="Oval 90">
            <a:extLst>
              <a:ext uri="{FF2B5EF4-FFF2-40B4-BE49-F238E27FC236}">
                <a16:creationId xmlns:a16="http://schemas.microsoft.com/office/drawing/2014/main" id="{7AE3E61D-B99C-484A-9ABB-1A863336E5A5}"/>
              </a:ext>
            </a:extLst>
          </p:cNvPr>
          <p:cNvSpPr>
            <a:spLocks noChangeAspect="1" noChangeArrowheads="1"/>
          </p:cNvSpPr>
          <p:nvPr/>
        </p:nvSpPr>
        <p:spPr bwMode="auto">
          <a:xfrm rot="14317620">
            <a:off x="7389048" y="3282152"/>
            <a:ext cx="222613" cy="222613"/>
          </a:xfrm>
          <a:prstGeom prst="ellipse">
            <a:avLst/>
          </a:prstGeom>
          <a:solidFill>
            <a:srgbClr val="0070C0"/>
          </a:solidFill>
          <a:ln>
            <a:noFill/>
          </a:ln>
          <a:effectLst/>
        </p:spPr>
        <p:txBody>
          <a:bodyPr wrap="none" anchor="ctr"/>
          <a:lstStyle/>
          <a:p>
            <a:endParaRPr lang="en-US"/>
          </a:p>
        </p:txBody>
      </p:sp>
      <p:sp>
        <p:nvSpPr>
          <p:cNvPr id="10" name="Oval 91">
            <a:extLst>
              <a:ext uri="{FF2B5EF4-FFF2-40B4-BE49-F238E27FC236}">
                <a16:creationId xmlns:a16="http://schemas.microsoft.com/office/drawing/2014/main" id="{93ADEBED-858B-4AC3-873B-859A7879586A}"/>
              </a:ext>
            </a:extLst>
          </p:cNvPr>
          <p:cNvSpPr>
            <a:spLocks noChangeAspect="1" noChangeArrowheads="1"/>
          </p:cNvSpPr>
          <p:nvPr/>
        </p:nvSpPr>
        <p:spPr bwMode="auto">
          <a:xfrm rot="14317620">
            <a:off x="9047053" y="2169086"/>
            <a:ext cx="222613" cy="222613"/>
          </a:xfrm>
          <a:prstGeom prst="ellipse">
            <a:avLst/>
          </a:prstGeom>
          <a:solidFill>
            <a:srgbClr val="0070C0"/>
          </a:solidFill>
          <a:ln>
            <a:noFill/>
          </a:ln>
          <a:effectLst/>
        </p:spPr>
        <p:txBody>
          <a:bodyPr wrap="none" anchor="ctr"/>
          <a:lstStyle/>
          <a:p>
            <a:endParaRPr lang="en-US"/>
          </a:p>
        </p:txBody>
      </p:sp>
      <p:sp>
        <p:nvSpPr>
          <p:cNvPr id="11" name="Oval 92">
            <a:extLst>
              <a:ext uri="{FF2B5EF4-FFF2-40B4-BE49-F238E27FC236}">
                <a16:creationId xmlns:a16="http://schemas.microsoft.com/office/drawing/2014/main" id="{F1C9FE12-F4AC-432A-8B0D-E5D9F893DAB3}"/>
              </a:ext>
            </a:extLst>
          </p:cNvPr>
          <p:cNvSpPr>
            <a:spLocks noChangeAspect="1" noChangeArrowheads="1"/>
          </p:cNvSpPr>
          <p:nvPr/>
        </p:nvSpPr>
        <p:spPr bwMode="auto">
          <a:xfrm rot="14317620">
            <a:off x="4409279" y="3653174"/>
            <a:ext cx="222613" cy="222613"/>
          </a:xfrm>
          <a:prstGeom prst="ellipse">
            <a:avLst/>
          </a:prstGeom>
          <a:solidFill>
            <a:srgbClr val="0070C0"/>
          </a:solidFill>
          <a:ln>
            <a:noFill/>
          </a:ln>
          <a:effectLst/>
        </p:spPr>
        <p:txBody>
          <a:bodyPr wrap="none" anchor="ctr"/>
          <a:lstStyle/>
          <a:p>
            <a:endParaRPr lang="en-US"/>
          </a:p>
        </p:txBody>
      </p:sp>
      <p:sp>
        <p:nvSpPr>
          <p:cNvPr id="12" name="Oval 93">
            <a:extLst>
              <a:ext uri="{FF2B5EF4-FFF2-40B4-BE49-F238E27FC236}">
                <a16:creationId xmlns:a16="http://schemas.microsoft.com/office/drawing/2014/main" id="{2832D2DD-8E5D-4DB4-BDA9-A6A32A25F7EF}"/>
              </a:ext>
            </a:extLst>
          </p:cNvPr>
          <p:cNvSpPr>
            <a:spLocks noChangeAspect="1" noChangeArrowheads="1"/>
          </p:cNvSpPr>
          <p:nvPr/>
        </p:nvSpPr>
        <p:spPr bwMode="auto">
          <a:xfrm rot="14317620">
            <a:off x="8490520" y="3096641"/>
            <a:ext cx="222613" cy="222613"/>
          </a:xfrm>
          <a:prstGeom prst="ellipse">
            <a:avLst/>
          </a:prstGeom>
          <a:solidFill>
            <a:srgbClr val="0070C0"/>
          </a:solidFill>
          <a:ln>
            <a:noFill/>
          </a:ln>
          <a:effectLst/>
        </p:spPr>
        <p:txBody>
          <a:bodyPr wrap="none" anchor="ctr"/>
          <a:lstStyle/>
          <a:p>
            <a:endParaRPr lang="en-US"/>
          </a:p>
        </p:txBody>
      </p:sp>
      <p:sp>
        <p:nvSpPr>
          <p:cNvPr id="13" name="Oval 94">
            <a:extLst>
              <a:ext uri="{FF2B5EF4-FFF2-40B4-BE49-F238E27FC236}">
                <a16:creationId xmlns:a16="http://schemas.microsoft.com/office/drawing/2014/main" id="{23A30280-A336-454B-8AEB-CBD0B6EC02CE}"/>
              </a:ext>
            </a:extLst>
          </p:cNvPr>
          <p:cNvSpPr>
            <a:spLocks noChangeAspect="1" noChangeArrowheads="1"/>
          </p:cNvSpPr>
          <p:nvPr/>
        </p:nvSpPr>
        <p:spPr bwMode="auto">
          <a:xfrm rot="14317620">
            <a:off x="9047053" y="3653174"/>
            <a:ext cx="222613" cy="222613"/>
          </a:xfrm>
          <a:prstGeom prst="ellipse">
            <a:avLst/>
          </a:prstGeom>
          <a:solidFill>
            <a:srgbClr val="0070C0"/>
          </a:solidFill>
          <a:ln>
            <a:noFill/>
          </a:ln>
          <a:effectLst/>
        </p:spPr>
        <p:txBody>
          <a:bodyPr vert="eaVert" wrap="none" anchor="ctr"/>
          <a:lstStyle/>
          <a:p>
            <a:pPr algn="ctr"/>
            <a:endParaRPr lang="en-US" altLang="en-US" sz="2400">
              <a:latin typeface="Arial" panose="020B0604020202020204" pitchFamily="34" charset="0"/>
            </a:endParaRPr>
          </a:p>
        </p:txBody>
      </p:sp>
      <p:sp>
        <p:nvSpPr>
          <p:cNvPr id="14" name="Oval 95">
            <a:extLst>
              <a:ext uri="{FF2B5EF4-FFF2-40B4-BE49-F238E27FC236}">
                <a16:creationId xmlns:a16="http://schemas.microsoft.com/office/drawing/2014/main" id="{BC2E7B16-2FD2-4454-B248-BE640A3EBA11}"/>
              </a:ext>
            </a:extLst>
          </p:cNvPr>
          <p:cNvSpPr>
            <a:spLocks noChangeAspect="1" noChangeArrowheads="1"/>
          </p:cNvSpPr>
          <p:nvPr/>
        </p:nvSpPr>
        <p:spPr bwMode="auto">
          <a:xfrm rot="14317620">
            <a:off x="9456723" y="2725619"/>
            <a:ext cx="222613" cy="222613"/>
          </a:xfrm>
          <a:prstGeom prst="ellipse">
            <a:avLst/>
          </a:prstGeom>
          <a:solidFill>
            <a:srgbClr val="0070C0"/>
          </a:solidFill>
          <a:ln>
            <a:noFill/>
          </a:ln>
          <a:effectLst/>
        </p:spPr>
        <p:txBody>
          <a:bodyPr wrap="none" anchor="ctr"/>
          <a:lstStyle/>
          <a:p>
            <a:endParaRPr lang="en-US"/>
          </a:p>
        </p:txBody>
      </p:sp>
      <p:sp>
        <p:nvSpPr>
          <p:cNvPr id="15" name="Oval 96">
            <a:extLst>
              <a:ext uri="{FF2B5EF4-FFF2-40B4-BE49-F238E27FC236}">
                <a16:creationId xmlns:a16="http://schemas.microsoft.com/office/drawing/2014/main" id="{DB1A1F51-30AE-4984-9500-CC18AC0025A1}"/>
              </a:ext>
            </a:extLst>
          </p:cNvPr>
          <p:cNvSpPr>
            <a:spLocks noChangeAspect="1" noChangeArrowheads="1"/>
          </p:cNvSpPr>
          <p:nvPr/>
        </p:nvSpPr>
        <p:spPr bwMode="auto">
          <a:xfrm rot="14317620">
            <a:off x="7933988" y="2169086"/>
            <a:ext cx="222613" cy="222613"/>
          </a:xfrm>
          <a:prstGeom prst="ellipse">
            <a:avLst/>
          </a:prstGeom>
          <a:solidFill>
            <a:srgbClr val="0070C0"/>
          </a:solidFill>
          <a:ln>
            <a:noFill/>
          </a:ln>
          <a:effectLst/>
        </p:spPr>
        <p:txBody>
          <a:bodyPr wrap="none" anchor="ctr"/>
          <a:lstStyle/>
          <a:p>
            <a:endParaRPr lang="en-US"/>
          </a:p>
        </p:txBody>
      </p:sp>
      <p:sp>
        <p:nvSpPr>
          <p:cNvPr id="16" name="Oval 97">
            <a:extLst>
              <a:ext uri="{FF2B5EF4-FFF2-40B4-BE49-F238E27FC236}">
                <a16:creationId xmlns:a16="http://schemas.microsoft.com/office/drawing/2014/main" id="{677945A3-F3FB-4626-B40B-4BB6BA3F6377}"/>
              </a:ext>
            </a:extLst>
          </p:cNvPr>
          <p:cNvSpPr>
            <a:spLocks noChangeAspect="1" noChangeArrowheads="1"/>
          </p:cNvSpPr>
          <p:nvPr/>
        </p:nvSpPr>
        <p:spPr bwMode="auto">
          <a:xfrm rot="14317620">
            <a:off x="6264389" y="4024195"/>
            <a:ext cx="222613" cy="222613"/>
          </a:xfrm>
          <a:prstGeom prst="ellipse">
            <a:avLst/>
          </a:prstGeom>
          <a:solidFill>
            <a:srgbClr val="0070C0"/>
          </a:solidFill>
          <a:ln>
            <a:noFill/>
          </a:ln>
          <a:effectLst/>
        </p:spPr>
        <p:txBody>
          <a:bodyPr wrap="none" anchor="ctr"/>
          <a:lstStyle/>
          <a:p>
            <a:endParaRPr lang="en-US"/>
          </a:p>
        </p:txBody>
      </p:sp>
      <p:sp>
        <p:nvSpPr>
          <p:cNvPr id="17" name="Oval 98">
            <a:extLst>
              <a:ext uri="{FF2B5EF4-FFF2-40B4-BE49-F238E27FC236}">
                <a16:creationId xmlns:a16="http://schemas.microsoft.com/office/drawing/2014/main" id="{9A8710A5-D132-4BD9-84A0-18D1D067D53C}"/>
              </a:ext>
            </a:extLst>
          </p:cNvPr>
          <p:cNvSpPr>
            <a:spLocks noChangeAspect="1" noChangeArrowheads="1"/>
          </p:cNvSpPr>
          <p:nvPr/>
        </p:nvSpPr>
        <p:spPr bwMode="auto">
          <a:xfrm rot="14317620">
            <a:off x="6449900" y="3282152"/>
            <a:ext cx="222613" cy="222613"/>
          </a:xfrm>
          <a:prstGeom prst="ellipse">
            <a:avLst/>
          </a:prstGeom>
          <a:solidFill>
            <a:srgbClr val="0070C0"/>
          </a:solidFill>
          <a:ln>
            <a:noFill/>
          </a:ln>
          <a:effectLst/>
        </p:spPr>
        <p:txBody>
          <a:bodyPr wrap="none" anchor="ctr"/>
          <a:lstStyle/>
          <a:p>
            <a:endParaRPr lang="en-US"/>
          </a:p>
        </p:txBody>
      </p:sp>
      <p:sp>
        <p:nvSpPr>
          <p:cNvPr id="18" name="Oval 99">
            <a:extLst>
              <a:ext uri="{FF2B5EF4-FFF2-40B4-BE49-F238E27FC236}">
                <a16:creationId xmlns:a16="http://schemas.microsoft.com/office/drawing/2014/main" id="{55377E3A-2D67-406A-B9BF-9E146B7F0650}"/>
              </a:ext>
            </a:extLst>
          </p:cNvPr>
          <p:cNvSpPr>
            <a:spLocks noChangeAspect="1" noChangeArrowheads="1"/>
          </p:cNvSpPr>
          <p:nvPr/>
        </p:nvSpPr>
        <p:spPr bwMode="auto">
          <a:xfrm rot="14317620">
            <a:off x="5707856" y="3096641"/>
            <a:ext cx="222613" cy="222613"/>
          </a:xfrm>
          <a:prstGeom prst="ellipse">
            <a:avLst/>
          </a:prstGeom>
          <a:solidFill>
            <a:srgbClr val="0070C0"/>
          </a:solidFill>
          <a:ln>
            <a:noFill/>
          </a:ln>
          <a:effectLst/>
        </p:spPr>
        <p:txBody>
          <a:bodyPr wrap="none" anchor="ctr"/>
          <a:lstStyle/>
          <a:p>
            <a:endParaRPr lang="en-US"/>
          </a:p>
        </p:txBody>
      </p:sp>
      <p:sp>
        <p:nvSpPr>
          <p:cNvPr id="19" name="Oval 100">
            <a:extLst>
              <a:ext uri="{FF2B5EF4-FFF2-40B4-BE49-F238E27FC236}">
                <a16:creationId xmlns:a16="http://schemas.microsoft.com/office/drawing/2014/main" id="{33A034D7-8BFB-4802-BA7C-7585381CA956}"/>
              </a:ext>
            </a:extLst>
          </p:cNvPr>
          <p:cNvSpPr>
            <a:spLocks noChangeAspect="1" noChangeArrowheads="1"/>
          </p:cNvSpPr>
          <p:nvPr/>
        </p:nvSpPr>
        <p:spPr bwMode="auto">
          <a:xfrm rot="14317620">
            <a:off x="3667236" y="4951750"/>
            <a:ext cx="222613" cy="222613"/>
          </a:xfrm>
          <a:prstGeom prst="ellipse">
            <a:avLst/>
          </a:prstGeom>
          <a:solidFill>
            <a:srgbClr val="0070C0"/>
          </a:solidFill>
          <a:ln>
            <a:noFill/>
          </a:ln>
          <a:effectLst/>
        </p:spPr>
        <p:txBody>
          <a:bodyPr wrap="none" anchor="ctr"/>
          <a:lstStyle/>
          <a:p>
            <a:endParaRPr lang="en-US"/>
          </a:p>
        </p:txBody>
      </p:sp>
      <p:sp>
        <p:nvSpPr>
          <p:cNvPr id="20" name="Oval 101">
            <a:extLst>
              <a:ext uri="{FF2B5EF4-FFF2-40B4-BE49-F238E27FC236}">
                <a16:creationId xmlns:a16="http://schemas.microsoft.com/office/drawing/2014/main" id="{61CDD8E0-681C-4F76-9E5F-9E1DF532DA68}"/>
              </a:ext>
            </a:extLst>
          </p:cNvPr>
          <p:cNvSpPr>
            <a:spLocks noChangeAspect="1" noChangeArrowheads="1"/>
          </p:cNvSpPr>
          <p:nvPr/>
        </p:nvSpPr>
        <p:spPr bwMode="auto">
          <a:xfrm rot="14317620">
            <a:off x="4038258" y="4294732"/>
            <a:ext cx="222613" cy="222613"/>
          </a:xfrm>
          <a:prstGeom prst="ellipse">
            <a:avLst/>
          </a:prstGeom>
          <a:solidFill>
            <a:srgbClr val="0070C0"/>
          </a:solidFill>
          <a:ln>
            <a:noFill/>
          </a:ln>
          <a:effectLst/>
        </p:spPr>
        <p:txBody>
          <a:bodyPr wrap="none" anchor="ctr"/>
          <a:lstStyle/>
          <a:p>
            <a:endParaRPr lang="en-US"/>
          </a:p>
        </p:txBody>
      </p:sp>
      <p:sp>
        <p:nvSpPr>
          <p:cNvPr id="21" name="Oval 102">
            <a:extLst>
              <a:ext uri="{FF2B5EF4-FFF2-40B4-BE49-F238E27FC236}">
                <a16:creationId xmlns:a16="http://schemas.microsoft.com/office/drawing/2014/main" id="{ABBEA774-46CB-45E9-9A79-6E31FA33E105}"/>
              </a:ext>
            </a:extLst>
          </p:cNvPr>
          <p:cNvSpPr>
            <a:spLocks noChangeAspect="1" noChangeArrowheads="1"/>
          </p:cNvSpPr>
          <p:nvPr/>
        </p:nvSpPr>
        <p:spPr bwMode="auto">
          <a:xfrm rot="14317620">
            <a:off x="4965812" y="4580728"/>
            <a:ext cx="222613" cy="222613"/>
          </a:xfrm>
          <a:prstGeom prst="ellipse">
            <a:avLst/>
          </a:prstGeom>
          <a:solidFill>
            <a:srgbClr val="0070C0"/>
          </a:solidFill>
          <a:ln>
            <a:noFill/>
          </a:ln>
          <a:effectLst/>
        </p:spPr>
        <p:txBody>
          <a:bodyPr wrap="none" anchor="ctr"/>
          <a:lstStyle/>
          <a:p>
            <a:endParaRPr lang="en-US"/>
          </a:p>
        </p:txBody>
      </p:sp>
      <p:sp>
        <p:nvSpPr>
          <p:cNvPr id="22" name="Oval 103">
            <a:extLst>
              <a:ext uri="{FF2B5EF4-FFF2-40B4-BE49-F238E27FC236}">
                <a16:creationId xmlns:a16="http://schemas.microsoft.com/office/drawing/2014/main" id="{2331E3F7-A452-457C-AF0B-5BDC1C43DAC5}"/>
              </a:ext>
            </a:extLst>
          </p:cNvPr>
          <p:cNvSpPr>
            <a:spLocks noChangeAspect="1" noChangeArrowheads="1"/>
          </p:cNvSpPr>
          <p:nvPr/>
        </p:nvSpPr>
        <p:spPr bwMode="auto">
          <a:xfrm rot="14317620">
            <a:off x="7006433" y="4024195"/>
            <a:ext cx="222613" cy="222613"/>
          </a:xfrm>
          <a:prstGeom prst="ellipse">
            <a:avLst/>
          </a:prstGeom>
          <a:solidFill>
            <a:srgbClr val="0070C0"/>
          </a:solidFill>
          <a:ln>
            <a:noFill/>
          </a:ln>
          <a:effectLst/>
        </p:spPr>
        <p:txBody>
          <a:bodyPr wrap="none" anchor="ctr"/>
          <a:lstStyle/>
          <a:p>
            <a:endParaRPr lang="en-US"/>
          </a:p>
        </p:txBody>
      </p:sp>
      <p:sp>
        <p:nvSpPr>
          <p:cNvPr id="23" name="Oval 104">
            <a:extLst>
              <a:ext uri="{FF2B5EF4-FFF2-40B4-BE49-F238E27FC236}">
                <a16:creationId xmlns:a16="http://schemas.microsoft.com/office/drawing/2014/main" id="{FDEDB938-6239-4574-87FD-09738742099E}"/>
              </a:ext>
            </a:extLst>
          </p:cNvPr>
          <p:cNvSpPr>
            <a:spLocks noChangeAspect="1" noChangeArrowheads="1"/>
          </p:cNvSpPr>
          <p:nvPr/>
        </p:nvSpPr>
        <p:spPr bwMode="auto">
          <a:xfrm rot="14317620">
            <a:off x="10160119" y="3181667"/>
            <a:ext cx="222613" cy="222613"/>
          </a:xfrm>
          <a:prstGeom prst="ellipse">
            <a:avLst/>
          </a:prstGeom>
          <a:solidFill>
            <a:srgbClr val="0070C0"/>
          </a:solidFill>
          <a:ln>
            <a:noFill/>
          </a:ln>
          <a:effectLst/>
        </p:spPr>
        <p:txBody>
          <a:bodyPr wrap="none" anchor="ctr"/>
          <a:lstStyle/>
          <a:p>
            <a:endParaRPr lang="en-US"/>
          </a:p>
        </p:txBody>
      </p:sp>
      <p:sp>
        <p:nvSpPr>
          <p:cNvPr id="24" name="Oval 105">
            <a:extLst>
              <a:ext uri="{FF2B5EF4-FFF2-40B4-BE49-F238E27FC236}">
                <a16:creationId xmlns:a16="http://schemas.microsoft.com/office/drawing/2014/main" id="{D4661EEB-36BC-44F8-87EB-2BA4117BE6CC}"/>
              </a:ext>
            </a:extLst>
          </p:cNvPr>
          <p:cNvSpPr>
            <a:spLocks noChangeAspect="1" noChangeArrowheads="1"/>
          </p:cNvSpPr>
          <p:nvPr/>
        </p:nvSpPr>
        <p:spPr bwMode="auto">
          <a:xfrm rot="14317620">
            <a:off x="5336834" y="3838684"/>
            <a:ext cx="222613" cy="222613"/>
          </a:xfrm>
          <a:prstGeom prst="ellipse">
            <a:avLst/>
          </a:prstGeom>
          <a:solidFill>
            <a:srgbClr val="0070C0"/>
          </a:solidFill>
          <a:ln>
            <a:noFill/>
          </a:ln>
          <a:effectLst/>
        </p:spPr>
        <p:txBody>
          <a:bodyPr wrap="none" anchor="ctr"/>
          <a:lstStyle/>
          <a:p>
            <a:endParaRPr lang="en-US"/>
          </a:p>
        </p:txBody>
      </p:sp>
      <p:sp>
        <p:nvSpPr>
          <p:cNvPr id="26" name="Oval 107">
            <a:extLst>
              <a:ext uri="{FF2B5EF4-FFF2-40B4-BE49-F238E27FC236}">
                <a16:creationId xmlns:a16="http://schemas.microsoft.com/office/drawing/2014/main" id="{D409E51D-3DA8-4CBA-A352-1F685F6D85D3}"/>
              </a:ext>
            </a:extLst>
          </p:cNvPr>
          <p:cNvSpPr>
            <a:spLocks noChangeAspect="1" noChangeArrowheads="1"/>
          </p:cNvSpPr>
          <p:nvPr/>
        </p:nvSpPr>
        <p:spPr bwMode="auto">
          <a:xfrm rot="14317620">
            <a:off x="9789097" y="1612553"/>
            <a:ext cx="222613" cy="222613"/>
          </a:xfrm>
          <a:prstGeom prst="ellipse">
            <a:avLst/>
          </a:prstGeom>
          <a:solidFill>
            <a:srgbClr val="0070C0"/>
          </a:solidFill>
          <a:ln>
            <a:noFill/>
          </a:ln>
          <a:effectLst/>
        </p:spPr>
        <p:txBody>
          <a:bodyPr wrap="none" anchor="ctr"/>
          <a:lstStyle/>
          <a:p>
            <a:endParaRPr lang="en-US"/>
          </a:p>
        </p:txBody>
      </p:sp>
      <p:cxnSp>
        <p:nvCxnSpPr>
          <p:cNvPr id="34" name="Straight Arrow Connector 33">
            <a:extLst>
              <a:ext uri="{FF2B5EF4-FFF2-40B4-BE49-F238E27FC236}">
                <a16:creationId xmlns:a16="http://schemas.microsoft.com/office/drawing/2014/main" id="{B62F172D-D067-4AF5-B749-CD4A8B2DEF2C}"/>
              </a:ext>
            </a:extLst>
          </p:cNvPr>
          <p:cNvCxnSpPr>
            <a:cxnSpLocks/>
          </p:cNvCxnSpPr>
          <p:nvPr/>
        </p:nvCxnSpPr>
        <p:spPr>
          <a:xfrm>
            <a:off x="2666999" y="7283757"/>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B8FF8D41-A113-4885-A153-30FC1B6B46E5}"/>
              </a:ext>
            </a:extLst>
          </p:cNvPr>
          <p:cNvGrpSpPr/>
          <p:nvPr/>
        </p:nvGrpSpPr>
        <p:grpSpPr>
          <a:xfrm>
            <a:off x="1491659" y="2043192"/>
            <a:ext cx="4882513" cy="3894707"/>
            <a:chOff x="2667000" y="2771335"/>
            <a:chExt cx="3735582" cy="3137096"/>
          </a:xfrm>
        </p:grpSpPr>
        <p:cxnSp>
          <p:nvCxnSpPr>
            <p:cNvPr id="30" name="Straight Arrow Connector 29">
              <a:extLst>
                <a:ext uri="{FF2B5EF4-FFF2-40B4-BE49-F238E27FC236}">
                  <a16:creationId xmlns:a16="http://schemas.microsoft.com/office/drawing/2014/main" id="{1CCA2E1E-649A-4AE9-AA84-812606D32481}"/>
                </a:ext>
              </a:extLst>
            </p:cNvPr>
            <p:cNvCxnSpPr/>
            <p:nvPr/>
          </p:nvCxnSpPr>
          <p:spPr>
            <a:xfrm>
              <a:off x="2667000" y="5908431"/>
              <a:ext cx="3735582" cy="0"/>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59D479C-B1FA-4C26-AF8D-AE4EC35D1945}"/>
                </a:ext>
              </a:extLst>
            </p:cNvPr>
            <p:cNvCxnSpPr>
              <a:cxnSpLocks/>
            </p:cNvCxnSpPr>
            <p:nvPr/>
          </p:nvCxnSpPr>
          <p:spPr>
            <a:xfrm flipV="1">
              <a:off x="2667000" y="2771335"/>
              <a:ext cx="0" cy="3137096"/>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5488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6094906" y="429796"/>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6094906" y="429796"/>
                <a:ext cx="4037496" cy="461665"/>
              </a:xfrm>
              <a:prstGeom prst="rect">
                <a:avLst/>
              </a:prstGeom>
              <a:blipFill>
                <a:blip r:embed="rId3"/>
                <a:stretch>
                  <a:fillRect b="-10667"/>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346481-654C-410A-9A6E-369FD8B3A94B}"/>
                  </a:ext>
                </a:extLst>
              </p:cNvPr>
              <p:cNvSpPr txBox="1"/>
              <p:nvPr/>
            </p:nvSpPr>
            <p:spPr>
              <a:xfrm>
                <a:off x="6094906" y="2719354"/>
                <a:ext cx="3010487" cy="624273"/>
              </a:xfrm>
              <a:prstGeom prst="rect">
                <a:avLst/>
              </a:prstGeom>
              <a:noFill/>
            </p:spPr>
            <p:txBody>
              <a:bodyPr wrap="square" rtlCol="0">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b="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a14:m>
                <a:r>
                  <a:rPr lang="en-US" sz="2400" dirty="0"/>
                  <a:t>      </a:t>
                </a:r>
                <a14:m>
                  <m:oMath xmlns:m="http://schemas.openxmlformats.org/officeDocument/2006/math">
                    <m:r>
                      <a:rPr lang="en-US" sz="2400" b="0" i="1" dirty="0" smtClean="0">
                        <a:latin typeface="Cambria Math" panose="02040503050406030204" pitchFamily="18" charset="0"/>
                      </a:rPr>
                      <m:t>⇒</m:t>
                    </m:r>
                  </m:oMath>
                </a14:m>
                <a:endParaRPr lang="en-US" sz="2400" dirty="0"/>
              </a:p>
            </p:txBody>
          </p:sp>
        </mc:Choice>
        <mc:Fallback xmlns="">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6094906" y="2719354"/>
                <a:ext cx="3010487" cy="6242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7308536" y="899998"/>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7308536" y="899998"/>
                <a:ext cx="2171685" cy="461665"/>
              </a:xfrm>
              <a:prstGeom prst="rect">
                <a:avLst/>
              </a:prstGeom>
              <a:blipFill>
                <a:blip r:embed="rId5"/>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C9431E-60C5-449F-B995-2DF5E9AA1252}"/>
                  </a:ext>
                </a:extLst>
              </p:cNvPr>
              <p:cNvSpPr txBox="1"/>
              <p:nvPr/>
            </p:nvSpPr>
            <p:spPr>
              <a:xfrm>
                <a:off x="8252046" y="2651899"/>
                <a:ext cx="1820948" cy="8225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e>
                          </m:nary>
                        </m:num>
                        <m:den>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2</m:t>
                                  </m:r>
                                </m:sup>
                              </m:sSubSup>
                            </m:e>
                          </m:nary>
                        </m:den>
                      </m:f>
                    </m:oMath>
                  </m:oMathPara>
                </a14:m>
                <a:endParaRPr lang="en-US" sz="2400" dirty="0"/>
              </a:p>
            </p:txBody>
          </p:sp>
        </mc:Choice>
        <mc:Fallback xmlns="">
          <p:sp>
            <p:nvSpPr>
              <p:cNvPr id="4" name="TextBox 3">
                <a:extLst>
                  <a:ext uri="{FF2B5EF4-FFF2-40B4-BE49-F238E27FC236}">
                    <a16:creationId xmlns:a16="http://schemas.microsoft.com/office/drawing/2014/main" id="{2DC9431E-60C5-449F-B995-2DF5E9AA1252}"/>
                  </a:ext>
                </a:extLst>
              </p:cNvPr>
              <p:cNvSpPr txBox="1">
                <a:spLocks noRot="1" noChangeAspect="1" noMove="1" noResize="1" noEditPoints="1" noAdjustHandles="1" noChangeArrowheads="1" noChangeShapeType="1" noTextEdit="1"/>
              </p:cNvSpPr>
              <p:nvPr/>
            </p:nvSpPr>
            <p:spPr>
              <a:xfrm>
                <a:off x="8252046" y="2651899"/>
                <a:ext cx="1820948" cy="82253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47A613DA-D0AD-4F1C-A162-725D9BC38B74}"/>
                  </a:ext>
                </a:extLst>
              </p:cNvPr>
              <p:cNvSpPr/>
              <p:nvPr/>
            </p:nvSpPr>
            <p:spPr>
              <a:xfrm>
                <a:off x="6988310" y="4389234"/>
                <a:ext cx="1653209" cy="10700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𝒙</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m>
                            <m:mPr>
                              <m:mcs>
                                <m:mc>
                                  <m:mcPr>
                                    <m:count m:val="1"/>
                                    <m:mcJc m:val="center"/>
                                  </m:mcPr>
                                </m:mc>
                              </m:mcs>
                              <m:ctrlPr>
                                <a:rPr lang="en-US" sz="2400" b="0" i="1" dirty="0" smtClean="0">
                                  <a:latin typeface="Cambria Math" panose="02040503050406030204" pitchFamily="18" charset="0"/>
                                </a:rPr>
                              </m:ctrlPr>
                            </m:mPr>
                            <m:mr>
                              <m:e>
                                <m:sSub>
                                  <m:sSubPr>
                                    <m:ctrlPr>
                                      <a:rPr lang="en-US" sz="2400" b="0" i="1" dirty="0" smtClean="0">
                                        <a:latin typeface="Cambria Math" panose="02040503050406030204" pitchFamily="18" charset="0"/>
                                      </a:rPr>
                                    </m:ctrlPr>
                                  </m:sSubPr>
                                  <m:e>
                                    <m:r>
                                      <m:rPr>
                                        <m:brk m:alnAt="7"/>
                                      </m:rPr>
                                      <a:rPr lang="en-US" sz="2400" b="0" i="1" dirty="0" smtClean="0">
                                        <a:latin typeface="Cambria Math" panose="02040503050406030204" pitchFamily="18" charset="0"/>
                                      </a:rPr>
                                      <m:t>𝑥</m:t>
                                    </m:r>
                                  </m:e>
                                  <m:sub>
                                    <m:r>
                                      <m:rPr>
                                        <m:brk m:alnAt="7"/>
                                      </m:rPr>
                                      <a:rPr lang="en-US" sz="2400" b="0" i="1" dirty="0" smtClean="0">
                                        <a:latin typeface="Cambria Math" panose="02040503050406030204" pitchFamily="18" charset="0"/>
                                      </a:rPr>
                                      <m:t>1</m:t>
                                    </m:r>
                                  </m:sub>
                                </m:sSub>
                              </m:e>
                            </m:mr>
                            <m:mr>
                              <m:e>
                                <m:r>
                                  <a:rPr lang="en-US" sz="2400" b="0" i="1" dirty="0" smtClean="0">
                                    <a:latin typeface="Cambria Math" panose="02040503050406030204" pitchFamily="18" charset="0"/>
                                  </a:rPr>
                                  <m:t>⋮</m:t>
                                </m:r>
                              </m:e>
                            </m:mr>
                            <m:m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𝑚</m:t>
                                    </m:r>
                                  </m:sub>
                                </m:sSub>
                              </m:e>
                            </m:mr>
                          </m:m>
                        </m:e>
                      </m:d>
                    </m:oMath>
                  </m:oMathPara>
                </a14:m>
                <a:endParaRPr lang="en-US" sz="2400" dirty="0"/>
              </a:p>
            </p:txBody>
          </p:sp>
        </mc:Choice>
        <mc:Fallback xmlns="">
          <p:sp>
            <p:nvSpPr>
              <p:cNvPr id="35" name="Rectangle 34">
                <a:extLst>
                  <a:ext uri="{FF2B5EF4-FFF2-40B4-BE49-F238E27FC236}">
                    <a16:creationId xmlns:a16="http://schemas.microsoft.com/office/drawing/2014/main" id="{47A613DA-D0AD-4F1C-A162-725D9BC38B74}"/>
                  </a:ext>
                </a:extLst>
              </p:cNvPr>
              <p:cNvSpPr>
                <a:spLocks noRot="1" noChangeAspect="1" noMove="1" noResize="1" noEditPoints="1" noAdjustHandles="1" noChangeArrowheads="1" noChangeShapeType="1" noTextEdit="1"/>
              </p:cNvSpPr>
              <p:nvPr/>
            </p:nvSpPr>
            <p:spPr>
              <a:xfrm>
                <a:off x="6988310" y="4389234"/>
                <a:ext cx="1653209" cy="107003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57F7D588-E2E2-4332-B882-934E21E0707A}"/>
                  </a:ext>
                </a:extLst>
              </p:cNvPr>
              <p:cNvSpPr/>
              <p:nvPr/>
            </p:nvSpPr>
            <p:spPr>
              <a:xfrm>
                <a:off x="8875013" y="4404504"/>
                <a:ext cx="1643591" cy="10706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𝒚</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m>
                            <m:mPr>
                              <m:mcs>
                                <m:mc>
                                  <m:mcPr>
                                    <m:count m:val="1"/>
                                    <m:mcJc m:val="center"/>
                                  </m:mcPr>
                                </m:mc>
                              </m:mcs>
                              <m:ctrlPr>
                                <a:rPr lang="en-US" sz="2400" b="0" i="1" dirty="0" smtClean="0">
                                  <a:latin typeface="Cambria Math" panose="02040503050406030204" pitchFamily="18" charset="0"/>
                                </a:rPr>
                              </m:ctrlPr>
                            </m:mPr>
                            <m:mr>
                              <m:e>
                                <m:sSub>
                                  <m:sSubPr>
                                    <m:ctrlPr>
                                      <a:rPr lang="en-US" sz="2400" b="0" i="1" dirty="0" smtClean="0">
                                        <a:latin typeface="Cambria Math" panose="02040503050406030204" pitchFamily="18" charset="0"/>
                                      </a:rPr>
                                    </m:ctrlPr>
                                  </m:sSubPr>
                                  <m:e>
                                    <m:r>
                                      <m:rPr>
                                        <m:brk m:alnAt="7"/>
                                      </m:rPr>
                                      <a:rPr lang="en-US" sz="2400" b="0" i="1" dirty="0" smtClean="0">
                                        <a:latin typeface="Cambria Math" panose="02040503050406030204" pitchFamily="18" charset="0"/>
                                      </a:rPr>
                                      <m:t>𝑦</m:t>
                                    </m:r>
                                  </m:e>
                                  <m:sub>
                                    <m:r>
                                      <m:rPr>
                                        <m:brk m:alnAt="7"/>
                                      </m:rPr>
                                      <a:rPr lang="en-US" sz="2400" b="0" i="1" dirty="0" smtClean="0">
                                        <a:latin typeface="Cambria Math" panose="02040503050406030204" pitchFamily="18" charset="0"/>
                                      </a:rPr>
                                      <m:t>1</m:t>
                                    </m:r>
                                  </m:sub>
                                </m:sSub>
                              </m:e>
                            </m:mr>
                            <m:mr>
                              <m:e>
                                <m:r>
                                  <a:rPr lang="en-US" sz="2400" b="0" i="1" dirty="0" smtClean="0">
                                    <a:latin typeface="Cambria Math" panose="02040503050406030204" pitchFamily="18" charset="0"/>
                                  </a:rPr>
                                  <m:t>⋮</m:t>
                                </m:r>
                              </m:e>
                            </m:mr>
                            <m:m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𝑚</m:t>
                                    </m:r>
                                  </m:sub>
                                </m:sSub>
                              </m:e>
                            </m:mr>
                          </m:m>
                        </m:e>
                      </m:d>
                    </m:oMath>
                  </m:oMathPara>
                </a14:m>
                <a:endParaRPr lang="en-US" sz="2400" dirty="0"/>
              </a:p>
            </p:txBody>
          </p:sp>
        </mc:Choice>
        <mc:Fallback xmlns="">
          <p:sp>
            <p:nvSpPr>
              <p:cNvPr id="36" name="Rectangle 35">
                <a:extLst>
                  <a:ext uri="{FF2B5EF4-FFF2-40B4-BE49-F238E27FC236}">
                    <a16:creationId xmlns:a16="http://schemas.microsoft.com/office/drawing/2014/main" id="{57F7D588-E2E2-4332-B882-934E21E0707A}"/>
                  </a:ext>
                </a:extLst>
              </p:cNvPr>
              <p:cNvSpPr>
                <a:spLocks noRot="1" noChangeAspect="1" noMove="1" noResize="1" noEditPoints="1" noAdjustHandles="1" noChangeArrowheads="1" noChangeShapeType="1" noTextEdit="1"/>
              </p:cNvSpPr>
              <p:nvPr/>
            </p:nvSpPr>
            <p:spPr>
              <a:xfrm>
                <a:off x="8875013" y="4404504"/>
                <a:ext cx="1643591" cy="1070614"/>
              </a:xfrm>
              <a:prstGeom prst="rect">
                <a:avLst/>
              </a:prstGeom>
              <a:blipFill>
                <a:blip r:embed="rId8"/>
                <a:stretch>
                  <a:fillRect/>
                </a:stretch>
              </a:blipFill>
            </p:spPr>
            <p:txBody>
              <a:bodyPr/>
              <a:lstStyle/>
              <a:p>
                <a:r>
                  <a:rPr lang="en-US">
                    <a:noFill/>
                  </a:rPr>
                  <a:t> </a:t>
                </a:r>
              </a:p>
            </p:txBody>
          </p:sp>
        </mc:Fallback>
      </mc:AlternateContent>
      <p:pic>
        <p:nvPicPr>
          <p:cNvPr id="14" name="Picture 13" descr="A picture containing room&#10;&#10;Description automatically generated">
            <a:extLst>
              <a:ext uri="{FF2B5EF4-FFF2-40B4-BE49-F238E27FC236}">
                <a16:creationId xmlns:a16="http://schemas.microsoft.com/office/drawing/2014/main" id="{05D35EC1-9E9F-456F-B595-2EE7CC9905B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11333" y="4515083"/>
            <a:ext cx="1536686" cy="888903"/>
          </a:xfrm>
          <a:prstGeom prst="rect">
            <a:avLst/>
          </a:prstGeom>
        </p:spPr>
      </p:pic>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98868266-E1F4-4D43-A235-A1F91AFA155A}"/>
                  </a:ext>
                </a:extLst>
              </p:cNvPr>
              <p:cNvSpPr/>
              <p:nvPr/>
            </p:nvSpPr>
            <p:spPr>
              <a:xfrm>
                <a:off x="6124361" y="5770711"/>
                <a:ext cx="51969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rPr>
                        <m:t>⇒</m:t>
                      </m:r>
                    </m:oMath>
                  </m:oMathPara>
                </a14:m>
                <a:endParaRPr lang="en-US" sz="2400" dirty="0"/>
              </a:p>
            </p:txBody>
          </p:sp>
        </mc:Choice>
        <mc:Fallback xmlns="">
          <p:sp>
            <p:nvSpPr>
              <p:cNvPr id="15" name="Rectangle 14">
                <a:extLst>
                  <a:ext uri="{FF2B5EF4-FFF2-40B4-BE49-F238E27FC236}">
                    <a16:creationId xmlns:a16="http://schemas.microsoft.com/office/drawing/2014/main" id="{98868266-E1F4-4D43-A235-A1F91AFA155A}"/>
                  </a:ext>
                </a:extLst>
              </p:cNvPr>
              <p:cNvSpPr>
                <a:spLocks noRot="1" noChangeAspect="1" noMove="1" noResize="1" noEditPoints="1" noAdjustHandles="1" noChangeArrowheads="1" noChangeShapeType="1" noTextEdit="1"/>
              </p:cNvSpPr>
              <p:nvPr/>
            </p:nvSpPr>
            <p:spPr>
              <a:xfrm>
                <a:off x="6124361" y="5770711"/>
                <a:ext cx="519693" cy="461665"/>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47A2C29-B5CE-47F4-B1F6-4A5208E0BD35}"/>
                  </a:ext>
                </a:extLst>
              </p:cNvPr>
              <p:cNvSpPr/>
              <p:nvPr/>
            </p:nvSpPr>
            <p:spPr>
              <a:xfrm>
                <a:off x="6848019" y="5717610"/>
                <a:ext cx="201959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i="1">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𝒚</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𝒙</m:t>
                      </m:r>
                    </m:oMath>
                  </m:oMathPara>
                </a14:m>
                <a:endParaRPr lang="en-US" sz="2400" b="1" dirty="0"/>
              </a:p>
            </p:txBody>
          </p:sp>
        </mc:Choice>
        <mc:Fallback xmlns="">
          <p:sp>
            <p:nvSpPr>
              <p:cNvPr id="16" name="Rectangle 15">
                <a:extLst>
                  <a:ext uri="{FF2B5EF4-FFF2-40B4-BE49-F238E27FC236}">
                    <a16:creationId xmlns:a16="http://schemas.microsoft.com/office/drawing/2014/main" id="{C47A2C29-B5CE-47F4-B1F6-4A5208E0BD35}"/>
                  </a:ext>
                </a:extLst>
              </p:cNvPr>
              <p:cNvSpPr>
                <a:spLocks noRot="1" noChangeAspect="1" noMove="1" noResize="1" noEditPoints="1" noAdjustHandles="1" noChangeArrowheads="1" noChangeShapeType="1" noTextEdit="1"/>
              </p:cNvSpPr>
              <p:nvPr/>
            </p:nvSpPr>
            <p:spPr>
              <a:xfrm>
                <a:off x="6848019" y="5717610"/>
                <a:ext cx="2019591" cy="461665"/>
              </a:xfrm>
              <a:prstGeom prst="rect">
                <a:avLst/>
              </a:prstGeom>
              <a:blipFill>
                <a:blip r:embed="rId18"/>
                <a:stretch>
                  <a:fillRect b="-17105"/>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AEDAB8DE-4481-4CEA-8293-5565AEDBBB99}"/>
              </a:ext>
            </a:extLst>
          </p:cNvPr>
          <p:cNvSpPr txBox="1"/>
          <p:nvPr/>
        </p:nvSpPr>
        <p:spPr>
          <a:xfrm>
            <a:off x="5191158" y="3910239"/>
            <a:ext cx="5974080" cy="461665"/>
          </a:xfrm>
          <a:prstGeom prst="rect">
            <a:avLst/>
          </a:prstGeom>
          <a:noFill/>
        </p:spPr>
        <p:txBody>
          <a:bodyPr wrap="square" rtlCol="0">
            <a:spAutoFit/>
          </a:bodyPr>
          <a:lstStyle/>
          <a:p>
            <a:r>
              <a:rPr lang="en-US" sz="2400" dirty="0"/>
              <a:t>Matrix form for fast vectorized computations</a:t>
            </a:r>
          </a:p>
        </p:txBody>
      </p:sp>
      <p:sp>
        <p:nvSpPr>
          <p:cNvPr id="37" name="Rectangle 36">
            <a:extLst>
              <a:ext uri="{FF2B5EF4-FFF2-40B4-BE49-F238E27FC236}">
                <a16:creationId xmlns:a16="http://schemas.microsoft.com/office/drawing/2014/main" id="{DC1AFF5E-0FDB-4309-A561-A476D6B76BE8}"/>
              </a:ext>
            </a:extLst>
          </p:cNvPr>
          <p:cNvSpPr/>
          <p:nvPr/>
        </p:nvSpPr>
        <p:spPr>
          <a:xfrm>
            <a:off x="10231077" y="6244883"/>
            <a:ext cx="1960923" cy="6131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&gt;_</a:t>
            </a:r>
            <a:r>
              <a:rPr lang="en-US" sz="2400" dirty="0"/>
              <a:t> Code</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solidFill>
                            <a:schemeClr val="bg1"/>
                          </a:solidFill>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21"/>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3E4E076A-4AF3-4A90-88AD-66487A5062A0}"/>
                  </a:ext>
                </a:extLst>
              </p:cNvPr>
              <p:cNvSpPr/>
              <p:nvPr/>
            </p:nvSpPr>
            <p:spPr>
              <a:xfrm>
                <a:off x="7308536" y="1798813"/>
                <a:ext cx="23219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𝑚</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b="0" i="1" smtClean="0">
                                      <a:latin typeface="Cambria Math" panose="02040503050406030204" pitchFamily="18" charset="0"/>
                                    </a:rPr>
                                    <m:t>𝑚</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5" name="Rectangle 24">
                <a:extLst>
                  <a:ext uri="{FF2B5EF4-FFF2-40B4-BE49-F238E27FC236}">
                    <a16:creationId xmlns:a16="http://schemas.microsoft.com/office/drawing/2014/main" id="{3E4E076A-4AF3-4A90-88AD-66487A5062A0}"/>
                  </a:ext>
                </a:extLst>
              </p:cNvPr>
              <p:cNvSpPr>
                <a:spLocks noRot="1" noChangeAspect="1" noMove="1" noResize="1" noEditPoints="1" noAdjustHandles="1" noChangeArrowheads="1" noChangeShapeType="1" noTextEdit="1"/>
              </p:cNvSpPr>
              <p:nvPr/>
            </p:nvSpPr>
            <p:spPr>
              <a:xfrm>
                <a:off x="7308536" y="1798813"/>
                <a:ext cx="2321918" cy="461665"/>
              </a:xfrm>
              <a:prstGeom prst="rect">
                <a:avLst/>
              </a:prstGeom>
              <a:blipFill>
                <a:blip r:embed="rId22"/>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BFFDB86D-D0C0-424E-88C1-E0EC0CA3E621}"/>
                  </a:ext>
                </a:extLst>
              </p:cNvPr>
              <p:cNvSpPr/>
              <p:nvPr/>
            </p:nvSpPr>
            <p:spPr>
              <a:xfrm>
                <a:off x="8175646" y="1418843"/>
                <a:ext cx="3497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m:t>
                      </m:r>
                    </m:oMath>
                  </m:oMathPara>
                </a14:m>
                <a:endParaRPr lang="en-US" sz="2400" dirty="0"/>
              </a:p>
            </p:txBody>
          </p:sp>
        </mc:Choice>
        <mc:Fallback xmlns="">
          <p:sp>
            <p:nvSpPr>
              <p:cNvPr id="3" name="Rectangle 2">
                <a:extLst>
                  <a:ext uri="{FF2B5EF4-FFF2-40B4-BE49-F238E27FC236}">
                    <a16:creationId xmlns:a16="http://schemas.microsoft.com/office/drawing/2014/main" id="{BFFDB86D-D0C0-424E-88C1-E0EC0CA3E621}"/>
                  </a:ext>
                </a:extLst>
              </p:cNvPr>
              <p:cNvSpPr>
                <a:spLocks noRot="1" noChangeAspect="1" noMove="1" noResize="1" noEditPoints="1" noAdjustHandles="1" noChangeArrowheads="1" noChangeShapeType="1" noTextEdit="1"/>
              </p:cNvSpPr>
              <p:nvPr/>
            </p:nvSpPr>
            <p:spPr>
              <a:xfrm>
                <a:off x="8175646" y="1418843"/>
                <a:ext cx="349775" cy="461665"/>
              </a:xfrm>
              <a:prstGeom prst="rect">
                <a:avLst/>
              </a:prstGeom>
              <a:blipFill>
                <a:blip r:embed="rId23"/>
                <a:stretch>
                  <a:fillRect/>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1AC9A68C-C4BC-4C0C-821E-512A8FCB8DD6}"/>
              </a:ext>
            </a:extLst>
          </p:cNvPr>
          <p:cNvSpPr>
            <a:spLocks noChangeAspect="1"/>
          </p:cNvSpPr>
          <p:nvPr/>
        </p:nvSpPr>
        <p:spPr>
          <a:xfrm>
            <a:off x="2884310" y="26306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12A2E205-06BC-4DD1-80CA-937E9AA28253}"/>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7B23C74B-D7AE-427C-81FF-B07574075D61}"/>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955D55CC-9085-45E3-AC6F-AF244639C463}"/>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895080B6-155D-4DC2-92F6-D2C5A7B9F045}"/>
              </a:ext>
            </a:extLst>
          </p:cNvPr>
          <p:cNvSpPr>
            <a:spLocks noChangeAspect="1"/>
          </p:cNvSpPr>
          <p:nvPr/>
        </p:nvSpPr>
        <p:spPr>
          <a:xfrm>
            <a:off x="3531062" y="213421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013BBE9-D41C-4D77-9FD6-A7125CC9414B}"/>
              </a:ext>
            </a:extLst>
          </p:cNvPr>
          <p:cNvSpPr>
            <a:spLocks noChangeAspect="1"/>
          </p:cNvSpPr>
          <p:nvPr/>
        </p:nvSpPr>
        <p:spPr>
          <a:xfrm>
            <a:off x="1127274" y="399179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4C4292F1-D520-403F-A805-191C833F15F6}"/>
              </a:ext>
            </a:extLst>
          </p:cNvPr>
          <p:cNvSpPr>
            <a:spLocks noChangeAspect="1"/>
          </p:cNvSpPr>
          <p:nvPr/>
        </p:nvSpPr>
        <p:spPr>
          <a:xfrm>
            <a:off x="1968052" y="383329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5198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4BFD4-F6C3-4BC0-9F74-F593E1745637}"/>
              </a:ext>
            </a:extLst>
          </p:cNvPr>
          <p:cNvSpPr>
            <a:spLocks noGrp="1"/>
          </p:cNvSpPr>
          <p:nvPr>
            <p:ph type="title"/>
          </p:nvPr>
        </p:nvSpPr>
        <p:spPr/>
        <p:txBody>
          <a:bodyPr/>
          <a:lstStyle/>
          <a:p>
            <a:r>
              <a:rPr lang="en-US" dirty="0"/>
              <a:t>Your turn</a:t>
            </a:r>
          </a:p>
        </p:txBody>
      </p:sp>
      <p:pic>
        <p:nvPicPr>
          <p:cNvPr id="3" name="Picture 2">
            <a:extLst>
              <a:ext uri="{FF2B5EF4-FFF2-40B4-BE49-F238E27FC236}">
                <a16:creationId xmlns:a16="http://schemas.microsoft.com/office/drawing/2014/main" id="{5114B4C6-434C-440D-B659-BD30D8086AF1}"/>
              </a:ext>
            </a:extLst>
          </p:cNvPr>
          <p:cNvPicPr>
            <a:picLocks noChangeAspect="1"/>
          </p:cNvPicPr>
          <p:nvPr/>
        </p:nvPicPr>
        <p:blipFill>
          <a:blip r:embed="rId2"/>
          <a:stretch>
            <a:fillRect/>
          </a:stretch>
        </p:blipFill>
        <p:spPr>
          <a:xfrm>
            <a:off x="5644769" y="3920719"/>
            <a:ext cx="4322853" cy="2937281"/>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EC0A4B4-56C5-468C-8830-C70278FA9294}"/>
                  </a:ext>
                </a:extLst>
              </p:cNvPr>
              <p:cNvSpPr txBox="1"/>
              <p:nvPr/>
            </p:nvSpPr>
            <p:spPr>
              <a:xfrm>
                <a:off x="1718094" y="4387493"/>
                <a:ext cx="245212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𝑦</m:t>
                      </m:r>
                      <m:r>
                        <a:rPr lang="en-US" sz="2400" b="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𝐴</m:t>
                      </m:r>
                      <m:func>
                        <m:funcPr>
                          <m:ctrlPr>
                            <a:rPr lang="en-US" sz="2400" b="0" i="1" smtClean="0">
                              <a:solidFill>
                                <a:srgbClr val="0070C0"/>
                              </a:solidFill>
                              <a:latin typeface="Cambria Math" panose="02040503050406030204" pitchFamily="18" charset="0"/>
                            </a:rPr>
                          </m:ctrlPr>
                        </m:funcPr>
                        <m:fName>
                          <m:r>
                            <m:rPr>
                              <m:sty m:val="p"/>
                            </m:rPr>
                            <a:rPr lang="en-US" sz="2400" b="0" i="0" smtClean="0">
                              <a:solidFill>
                                <a:srgbClr val="0070C0"/>
                              </a:solidFill>
                              <a:latin typeface="Cambria Math" panose="02040503050406030204" pitchFamily="18" charset="0"/>
                            </a:rPr>
                            <m:t>sin</m:t>
                          </m:r>
                        </m:fName>
                        <m:e>
                          <m:r>
                            <a:rPr lang="en-US" sz="2400" b="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𝑥</m:t>
                          </m:r>
                          <m:r>
                            <a:rPr lang="en-US" sz="2400" b="0" i="1" smtClean="0">
                              <a:solidFill>
                                <a:srgbClr val="0070C0"/>
                              </a:solidFill>
                              <a:latin typeface="Cambria Math" panose="02040503050406030204" pitchFamily="18" charset="0"/>
                            </a:rPr>
                            <m:t>)</m:t>
                          </m:r>
                        </m:e>
                      </m:func>
                    </m:oMath>
                  </m:oMathPara>
                </a14:m>
                <a:endParaRPr lang="en-US" sz="2400" dirty="0">
                  <a:solidFill>
                    <a:srgbClr val="0070C0"/>
                  </a:solidFill>
                </a:endParaRPr>
              </a:p>
            </p:txBody>
          </p:sp>
        </mc:Choice>
        <mc:Fallback xmlns="">
          <p:sp>
            <p:nvSpPr>
              <p:cNvPr id="4" name="TextBox 3">
                <a:extLst>
                  <a:ext uri="{FF2B5EF4-FFF2-40B4-BE49-F238E27FC236}">
                    <a16:creationId xmlns:a16="http://schemas.microsoft.com/office/drawing/2014/main" id="{8EC0A4B4-56C5-468C-8830-C70278FA9294}"/>
                  </a:ext>
                </a:extLst>
              </p:cNvPr>
              <p:cNvSpPr txBox="1">
                <a:spLocks noRot="1" noChangeAspect="1" noMove="1" noResize="1" noEditPoints="1" noAdjustHandles="1" noChangeArrowheads="1" noChangeShapeType="1" noTextEdit="1"/>
              </p:cNvSpPr>
              <p:nvPr/>
            </p:nvSpPr>
            <p:spPr>
              <a:xfrm>
                <a:off x="1718094" y="4387493"/>
                <a:ext cx="2452120" cy="461665"/>
              </a:xfrm>
              <a:prstGeom prst="rect">
                <a:avLst/>
              </a:prstGeom>
              <a:blipFill>
                <a:blip r:embed="rId3"/>
                <a:stretch>
                  <a:fillRect b="-18667"/>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38B64D5C-E4F5-45E6-B8AA-BBB8EDF7EABA}"/>
              </a:ext>
            </a:extLst>
          </p:cNvPr>
          <p:cNvSpPr>
            <a:spLocks noChangeAspect="1"/>
          </p:cNvSpPr>
          <p:nvPr/>
        </p:nvSpPr>
        <p:spPr>
          <a:xfrm>
            <a:off x="9202192" y="5766983"/>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1390398-AA52-42C8-A180-440147E4400A}"/>
              </a:ext>
            </a:extLst>
          </p:cNvPr>
          <p:cNvSpPr>
            <a:spLocks noChangeAspect="1"/>
          </p:cNvSpPr>
          <p:nvPr/>
        </p:nvSpPr>
        <p:spPr>
          <a:xfrm>
            <a:off x="5779173" y="538936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3BE2E8A-7863-42F5-91E9-95160E036E0E}"/>
              </a:ext>
            </a:extLst>
          </p:cNvPr>
          <p:cNvSpPr>
            <a:spLocks noChangeAspect="1"/>
          </p:cNvSpPr>
          <p:nvPr/>
        </p:nvSpPr>
        <p:spPr>
          <a:xfrm>
            <a:off x="6850662" y="4541901"/>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A67CCF5-588A-41CF-AAAA-83E5BDBABD02}"/>
              </a:ext>
            </a:extLst>
          </p:cNvPr>
          <p:cNvSpPr>
            <a:spLocks noChangeAspect="1"/>
          </p:cNvSpPr>
          <p:nvPr/>
        </p:nvSpPr>
        <p:spPr>
          <a:xfrm>
            <a:off x="7922152" y="538936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65197FB-5F43-4E06-87A6-FDB4B2D8BA19}"/>
                  </a:ext>
                </a:extLst>
              </p:cNvPr>
              <p:cNvSpPr txBox="1"/>
              <p:nvPr/>
            </p:nvSpPr>
            <p:spPr>
              <a:xfrm>
                <a:off x="1718094" y="1897619"/>
                <a:ext cx="245212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𝑦</m:t>
                      </m:r>
                      <m:r>
                        <a:rPr lang="en-US" sz="2400" b="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b="0" i="1" smtClean="0">
                          <a:solidFill>
                            <a:srgbClr val="0070C0"/>
                          </a:solidFill>
                          <a:latin typeface="Cambria Math" panose="02040503050406030204" pitchFamily="18" charset="0"/>
                        </a:rPr>
                        <m:t>𝑥</m:t>
                      </m:r>
                      <m:r>
                        <a:rPr lang="en-US" sz="2400" b="0" i="1" smtClean="0">
                          <a:solidFill>
                            <a:srgbClr val="0070C0"/>
                          </a:solidFill>
                          <a:latin typeface="Cambria Math" panose="02040503050406030204" pitchFamily="18" charset="0"/>
                        </a:rPr>
                        <m:t>+5</m:t>
                      </m:r>
                    </m:oMath>
                  </m:oMathPara>
                </a14:m>
                <a:endParaRPr lang="en-US" sz="2400" dirty="0">
                  <a:solidFill>
                    <a:srgbClr val="0070C0"/>
                  </a:solidFill>
                </a:endParaRPr>
              </a:p>
            </p:txBody>
          </p:sp>
        </mc:Choice>
        <mc:Fallback xmlns="">
          <p:sp>
            <p:nvSpPr>
              <p:cNvPr id="9" name="TextBox 8">
                <a:extLst>
                  <a:ext uri="{FF2B5EF4-FFF2-40B4-BE49-F238E27FC236}">
                    <a16:creationId xmlns:a16="http://schemas.microsoft.com/office/drawing/2014/main" id="{A65197FB-5F43-4E06-87A6-FDB4B2D8BA19}"/>
                  </a:ext>
                </a:extLst>
              </p:cNvPr>
              <p:cNvSpPr txBox="1">
                <a:spLocks noRot="1" noChangeAspect="1" noMove="1" noResize="1" noEditPoints="1" noAdjustHandles="1" noChangeArrowheads="1" noChangeShapeType="1" noTextEdit="1"/>
              </p:cNvSpPr>
              <p:nvPr/>
            </p:nvSpPr>
            <p:spPr>
              <a:xfrm>
                <a:off x="1718094" y="1897619"/>
                <a:ext cx="2452120" cy="461665"/>
              </a:xfrm>
              <a:prstGeom prst="rect">
                <a:avLst/>
              </a:prstGeom>
              <a:blipFill>
                <a:blip r:embed="rId4"/>
                <a:stretch>
                  <a:fillRect b="-10526"/>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07E860FA-3660-43AA-B6AE-D7F2B659970D}"/>
              </a:ext>
            </a:extLst>
          </p:cNvPr>
          <p:cNvSpPr txBox="1"/>
          <p:nvPr/>
        </p:nvSpPr>
        <p:spPr>
          <a:xfrm>
            <a:off x="294735" y="1897619"/>
            <a:ext cx="1086929" cy="461665"/>
          </a:xfrm>
          <a:prstGeom prst="rect">
            <a:avLst/>
          </a:prstGeom>
          <a:noFill/>
        </p:spPr>
        <p:txBody>
          <a:bodyPr wrap="square" rtlCol="0">
            <a:spAutoFit/>
          </a:bodyPr>
          <a:lstStyle/>
          <a:p>
            <a:r>
              <a:rPr lang="en-US" sz="2400" dirty="0"/>
              <a:t>1.</a:t>
            </a:r>
          </a:p>
        </p:txBody>
      </p:sp>
      <p:sp>
        <p:nvSpPr>
          <p:cNvPr id="11" name="TextBox 10">
            <a:extLst>
              <a:ext uri="{FF2B5EF4-FFF2-40B4-BE49-F238E27FC236}">
                <a16:creationId xmlns:a16="http://schemas.microsoft.com/office/drawing/2014/main" id="{1CDE5121-E248-4A7D-B398-DE1F5AF4A852}"/>
              </a:ext>
            </a:extLst>
          </p:cNvPr>
          <p:cNvSpPr txBox="1"/>
          <p:nvPr/>
        </p:nvSpPr>
        <p:spPr>
          <a:xfrm>
            <a:off x="294735" y="4311068"/>
            <a:ext cx="1086929" cy="461665"/>
          </a:xfrm>
          <a:prstGeom prst="rect">
            <a:avLst/>
          </a:prstGeom>
          <a:noFill/>
        </p:spPr>
        <p:txBody>
          <a:bodyPr wrap="square" rtlCol="0">
            <a:spAutoFit/>
          </a:bodyPr>
          <a:lstStyle/>
          <a:p>
            <a:r>
              <a:rPr lang="en-US" sz="2400" dirty="0"/>
              <a:t>2.</a:t>
            </a:r>
          </a:p>
        </p:txBody>
      </p:sp>
    </p:spTree>
    <p:extLst>
      <p:ext uri="{BB962C8B-B14F-4D97-AF65-F5344CB8AC3E}">
        <p14:creationId xmlns:p14="http://schemas.microsoft.com/office/powerpoint/2010/main" val="2131481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DC1AFF5E-0FDB-4309-A561-A476D6B76BE8}"/>
              </a:ext>
            </a:extLst>
          </p:cNvPr>
          <p:cNvSpPr/>
          <p:nvPr/>
        </p:nvSpPr>
        <p:spPr>
          <a:xfrm>
            <a:off x="10231077" y="6244883"/>
            <a:ext cx="1960923" cy="6131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&gt;_</a:t>
            </a:r>
            <a:r>
              <a:rPr lang="en-US" sz="2400" dirty="0"/>
              <a:t> Code</a:t>
            </a:r>
          </a:p>
        </p:txBody>
      </p:sp>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392956" y="199999"/>
                <a:ext cx="2996911"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r>
                        <a:rPr lang="en-US" sz="4400" b="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𝑏</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392956" y="199999"/>
                <a:ext cx="2996911" cy="769441"/>
              </a:xfrm>
              <a:prstGeom prst="rect">
                <a:avLst/>
              </a:prstGeom>
              <a:blipFill>
                <a:blip r:embed="rId3"/>
                <a:stretch>
                  <a:fillRect/>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1AC9A68C-C4BC-4C0C-821E-512A8FCB8DD6}"/>
              </a:ext>
            </a:extLst>
          </p:cNvPr>
          <p:cNvSpPr>
            <a:spLocks noChangeAspect="1"/>
          </p:cNvSpPr>
          <p:nvPr/>
        </p:nvSpPr>
        <p:spPr>
          <a:xfrm>
            <a:off x="2884310" y="26306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12A2E205-06BC-4DD1-80CA-937E9AA28253}"/>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7B23C74B-D7AE-427C-81FF-B07574075D61}"/>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955D55CC-9085-45E3-AC6F-AF244639C463}"/>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895080B6-155D-4DC2-92F6-D2C5A7B9F045}"/>
              </a:ext>
            </a:extLst>
          </p:cNvPr>
          <p:cNvSpPr>
            <a:spLocks noChangeAspect="1"/>
          </p:cNvSpPr>
          <p:nvPr/>
        </p:nvSpPr>
        <p:spPr>
          <a:xfrm>
            <a:off x="3531062" y="213421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013BBE9-D41C-4D77-9FD6-A7125CC9414B}"/>
              </a:ext>
            </a:extLst>
          </p:cNvPr>
          <p:cNvSpPr>
            <a:spLocks noChangeAspect="1"/>
          </p:cNvSpPr>
          <p:nvPr/>
        </p:nvSpPr>
        <p:spPr>
          <a:xfrm>
            <a:off x="1127274" y="399179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4C4292F1-D520-403F-A805-191C833F15F6}"/>
              </a:ext>
            </a:extLst>
          </p:cNvPr>
          <p:cNvSpPr>
            <a:spLocks noChangeAspect="1"/>
          </p:cNvSpPr>
          <p:nvPr/>
        </p:nvSpPr>
        <p:spPr>
          <a:xfrm>
            <a:off x="1968052" y="383329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E2036CE-9B89-4449-9392-5817484F6999}"/>
              </a:ext>
            </a:extLst>
          </p:cNvPr>
          <p:cNvPicPr>
            <a:picLocks noChangeAspect="1"/>
          </p:cNvPicPr>
          <p:nvPr/>
        </p:nvPicPr>
        <p:blipFill rotWithShape="1">
          <a:blip r:embed="rId4"/>
          <a:srcRect t="9540" r="44811" b="8920"/>
          <a:stretch/>
        </p:blipFill>
        <p:spPr>
          <a:xfrm>
            <a:off x="5046820" y="3065211"/>
            <a:ext cx="4565917" cy="3792789"/>
          </a:xfrm>
          <a:prstGeom prst="rect">
            <a:avLst/>
          </a:prstGeom>
        </p:spPr>
      </p:pic>
      <p:sp>
        <p:nvSpPr>
          <p:cNvPr id="32" name="TextBox 31">
            <a:extLst>
              <a:ext uri="{FF2B5EF4-FFF2-40B4-BE49-F238E27FC236}">
                <a16:creationId xmlns:a16="http://schemas.microsoft.com/office/drawing/2014/main" id="{E0048B13-7A45-4845-97B1-3824C45EEEB4}"/>
              </a:ext>
            </a:extLst>
          </p:cNvPr>
          <p:cNvSpPr txBox="1"/>
          <p:nvPr/>
        </p:nvSpPr>
        <p:spPr>
          <a:xfrm>
            <a:off x="4798417" y="709046"/>
            <a:ext cx="6778223" cy="2308324"/>
          </a:xfrm>
          <a:prstGeom prst="rect">
            <a:avLst/>
          </a:prstGeom>
          <a:noFill/>
        </p:spPr>
        <p:txBody>
          <a:bodyPr wrap="square">
            <a:spAutoFit/>
          </a:bodyPr>
          <a:lstStyle/>
          <a:p>
            <a:r>
              <a:rPr lang="en-US" dirty="0" err="1"/>
              <a:t>Aplicacion</a:t>
            </a:r>
            <a:r>
              <a:rPr lang="en-US" dirty="0"/>
              <a:t> (</a:t>
            </a:r>
            <a:r>
              <a:rPr lang="en-US" dirty="0" err="1"/>
              <a:t>reescalamiento</a:t>
            </a:r>
            <a:r>
              <a:rPr lang="en-US" dirty="0"/>
              <a:t> de </a:t>
            </a:r>
            <a:r>
              <a:rPr lang="en-US" dirty="0" err="1"/>
              <a:t>datos</a:t>
            </a:r>
            <a:r>
              <a:rPr lang="en-US" dirty="0"/>
              <a:t>). las dos </a:t>
            </a:r>
            <a:r>
              <a:rPr lang="en-US" dirty="0" err="1"/>
              <a:t>curvas</a:t>
            </a:r>
            <a:r>
              <a:rPr lang="en-US" dirty="0"/>
              <a:t> </a:t>
            </a:r>
            <a:r>
              <a:rPr lang="en-US" dirty="0" err="1"/>
              <a:t>punteadas</a:t>
            </a:r>
            <a:r>
              <a:rPr lang="en-US" dirty="0"/>
              <a:t> son los </a:t>
            </a:r>
            <a:r>
              <a:rPr lang="en-US" dirty="0" err="1"/>
              <a:t>datos</a:t>
            </a:r>
            <a:r>
              <a:rPr lang="en-US" dirty="0"/>
              <a:t> </a:t>
            </a:r>
            <a:r>
              <a:rPr lang="en-US" dirty="0" err="1"/>
              <a:t>originales</a:t>
            </a:r>
            <a:r>
              <a:rPr lang="en-US" dirty="0"/>
              <a:t> (</a:t>
            </a:r>
            <a:r>
              <a:rPr lang="en-US" dirty="0" err="1"/>
              <a:t>regularmente</a:t>
            </a:r>
            <a:r>
              <a:rPr lang="en-US" dirty="0"/>
              <a:t> </a:t>
            </a:r>
            <a:r>
              <a:rPr lang="en-US" dirty="0" err="1"/>
              <a:t>muestreados</a:t>
            </a:r>
            <a:r>
              <a:rPr lang="en-US" dirty="0"/>
              <a:t>). La </a:t>
            </a:r>
            <a:r>
              <a:rPr lang="en-US" dirty="0" err="1"/>
              <a:t>curva</a:t>
            </a:r>
            <a:r>
              <a:rPr lang="en-US" dirty="0"/>
              <a:t> </a:t>
            </a:r>
            <a:r>
              <a:rPr lang="en-US" dirty="0" err="1"/>
              <a:t>azul</a:t>
            </a:r>
            <a:r>
              <a:rPr lang="en-US" dirty="0"/>
              <a:t> continua es la </a:t>
            </a:r>
            <a:r>
              <a:rPr lang="en-US" dirty="0" err="1"/>
              <a:t>curva</a:t>
            </a:r>
            <a:r>
              <a:rPr lang="en-US" dirty="0"/>
              <a:t> de </a:t>
            </a:r>
            <a:r>
              <a:rPr lang="en-US" dirty="0" err="1"/>
              <a:t>reescalar</a:t>
            </a:r>
            <a:r>
              <a:rPr lang="en-US" dirty="0"/>
              <a:t> </a:t>
            </a:r>
            <a:r>
              <a:rPr lang="en-US" dirty="0" err="1"/>
              <a:t>verticalmente</a:t>
            </a:r>
            <a:r>
              <a:rPr lang="en-US" dirty="0"/>
              <a:t> (</a:t>
            </a:r>
            <a:r>
              <a:rPr lang="en-US" dirty="0" err="1"/>
              <a:t>dilatación</a:t>
            </a:r>
            <a:r>
              <a:rPr lang="en-US" dirty="0"/>
              <a:t>/</a:t>
            </a:r>
            <a:r>
              <a:rPr lang="en-US" dirty="0" err="1"/>
              <a:t>contraccion</a:t>
            </a:r>
            <a:r>
              <a:rPr lang="en-US" dirty="0"/>
              <a:t>) y </a:t>
            </a:r>
            <a:r>
              <a:rPr lang="en-US" dirty="0" err="1"/>
              <a:t>trasladar</a:t>
            </a:r>
            <a:r>
              <a:rPr lang="en-US" dirty="0"/>
              <a:t> la </a:t>
            </a:r>
            <a:r>
              <a:rPr lang="en-US" dirty="0" err="1"/>
              <a:t>curva</a:t>
            </a:r>
            <a:r>
              <a:rPr lang="en-US" dirty="0"/>
              <a:t> </a:t>
            </a:r>
            <a:r>
              <a:rPr lang="en-US" dirty="0" err="1"/>
              <a:t>punteada</a:t>
            </a:r>
            <a:r>
              <a:rPr lang="en-US" dirty="0"/>
              <a:t> </a:t>
            </a:r>
            <a:r>
              <a:rPr lang="en-US" dirty="0" err="1"/>
              <a:t>azul</a:t>
            </a:r>
            <a:r>
              <a:rPr lang="en-US" dirty="0"/>
              <a:t> (f) de </a:t>
            </a:r>
            <a:r>
              <a:rPr lang="en-US" dirty="0" err="1"/>
              <a:t>tal</a:t>
            </a:r>
            <a:r>
              <a:rPr lang="en-US" dirty="0"/>
              <a:t> </a:t>
            </a:r>
            <a:r>
              <a:rPr lang="en-US" dirty="0" err="1"/>
              <a:t>manera</a:t>
            </a:r>
            <a:r>
              <a:rPr lang="en-US" dirty="0"/>
              <a:t> que se </a:t>
            </a:r>
            <a:r>
              <a:rPr lang="en-US" dirty="0" err="1"/>
              <a:t>parezca</a:t>
            </a:r>
            <a:r>
              <a:rPr lang="en-US" dirty="0"/>
              <a:t> lo </a:t>
            </a:r>
            <a:r>
              <a:rPr lang="en-US" dirty="0" err="1"/>
              <a:t>más</a:t>
            </a:r>
            <a:r>
              <a:rPr lang="en-US" dirty="0"/>
              <a:t> </a:t>
            </a:r>
            <a:r>
              <a:rPr lang="en-US" dirty="0" err="1"/>
              <a:t>posible</a:t>
            </a:r>
            <a:r>
              <a:rPr lang="en-US" dirty="0"/>
              <a:t> a la </a:t>
            </a:r>
            <a:r>
              <a:rPr lang="en-US" dirty="0" err="1"/>
              <a:t>curva</a:t>
            </a:r>
            <a:r>
              <a:rPr lang="en-US" dirty="0"/>
              <a:t> </a:t>
            </a:r>
            <a:r>
              <a:rPr lang="en-US" dirty="0" err="1"/>
              <a:t>punteada</a:t>
            </a:r>
            <a:r>
              <a:rPr lang="en-US" dirty="0"/>
              <a:t> </a:t>
            </a:r>
            <a:r>
              <a:rPr lang="en-US" dirty="0" err="1"/>
              <a:t>negra</a:t>
            </a:r>
            <a:r>
              <a:rPr lang="en-US" dirty="0"/>
              <a:t> (g) sin </a:t>
            </a:r>
            <a:r>
              <a:rPr lang="en-US" dirty="0" err="1"/>
              <a:t>cambiar</a:t>
            </a:r>
            <a:r>
              <a:rPr lang="en-US" dirty="0"/>
              <a:t> </a:t>
            </a:r>
            <a:r>
              <a:rPr lang="en-US" dirty="0" err="1"/>
              <a:t>su</a:t>
            </a:r>
            <a:r>
              <a:rPr lang="en-US" dirty="0"/>
              <a:t> forma. </a:t>
            </a:r>
            <a:r>
              <a:rPr lang="en-US" dirty="0" err="1"/>
              <a:t>Encuentren</a:t>
            </a:r>
            <a:r>
              <a:rPr lang="en-US" dirty="0"/>
              <a:t> la formula </a:t>
            </a:r>
            <a:r>
              <a:rPr lang="en-US" dirty="0" err="1"/>
              <a:t>matematica</a:t>
            </a:r>
            <a:r>
              <a:rPr lang="en-US" dirty="0"/>
              <a:t> para </a:t>
            </a:r>
            <a:r>
              <a:rPr lang="en-US" dirty="0" err="1"/>
              <a:t>obtener</a:t>
            </a:r>
            <a:r>
              <a:rPr lang="en-US" dirty="0"/>
              <a:t> la </a:t>
            </a:r>
            <a:r>
              <a:rPr lang="en-US" dirty="0" err="1"/>
              <a:t>curva</a:t>
            </a:r>
            <a:r>
              <a:rPr lang="en-US" dirty="0"/>
              <a:t> continua. </a:t>
            </a:r>
            <a:r>
              <a:rPr lang="en-US" dirty="0" err="1"/>
              <a:t>Esto</a:t>
            </a:r>
            <a:r>
              <a:rPr lang="en-US" dirty="0"/>
              <a:t> </a:t>
            </a:r>
            <a:r>
              <a:rPr lang="en-US" dirty="0" err="1"/>
              <a:t>fue</a:t>
            </a:r>
            <a:r>
              <a:rPr lang="en-US" dirty="0"/>
              <a:t> </a:t>
            </a:r>
            <a:r>
              <a:rPr lang="en-US" dirty="0" err="1"/>
              <a:t>aplicado</a:t>
            </a:r>
            <a:r>
              <a:rPr lang="en-US" dirty="0"/>
              <a:t> </a:t>
            </a:r>
            <a:r>
              <a:rPr lang="en-US" dirty="0" err="1"/>
              <a:t>en</a:t>
            </a:r>
            <a:r>
              <a:rPr lang="en-US" dirty="0"/>
              <a:t> el </a:t>
            </a:r>
            <a:r>
              <a:rPr lang="en-US" dirty="0" err="1"/>
              <a:t>caso</a:t>
            </a:r>
            <a:r>
              <a:rPr lang="en-US" dirty="0"/>
              <a:t> de well logs para </a:t>
            </a:r>
            <a:r>
              <a:rPr lang="en-US" dirty="0" err="1"/>
              <a:t>hacer</a:t>
            </a:r>
            <a:r>
              <a:rPr lang="en-US" dirty="0"/>
              <a:t> el match y </a:t>
            </a:r>
            <a:r>
              <a:rPr lang="en-US" dirty="0" err="1"/>
              <a:t>en</a:t>
            </a:r>
            <a:r>
              <a:rPr lang="en-US" dirty="0"/>
              <a:t> </a:t>
            </a:r>
            <a:r>
              <a:rPr lang="en-US" dirty="0" err="1"/>
              <a:t>recibos</a:t>
            </a:r>
            <a:r>
              <a:rPr lang="en-US" dirty="0"/>
              <a:t> de CFE con </a:t>
            </a:r>
            <a:r>
              <a:rPr lang="en-US" dirty="0" err="1"/>
              <a:t>datos</a:t>
            </a:r>
            <a:r>
              <a:rPr lang="en-US" dirty="0"/>
              <a:t> </a:t>
            </a:r>
            <a:r>
              <a:rPr lang="en-US"/>
              <a:t>de sensors.</a:t>
            </a:r>
            <a:endParaRPr lang="en-US" dirty="0"/>
          </a:p>
        </p:txBody>
      </p:sp>
    </p:spTree>
    <p:extLst>
      <p:ext uri="{BB962C8B-B14F-4D97-AF65-F5344CB8AC3E}">
        <p14:creationId xmlns:p14="http://schemas.microsoft.com/office/powerpoint/2010/main" val="15086128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A2B32-BD49-4D7A-8D1D-22FAB26512E2}"/>
              </a:ext>
            </a:extLst>
          </p:cNvPr>
          <p:cNvSpPr>
            <a:spLocks noGrp="1"/>
          </p:cNvSpPr>
          <p:nvPr>
            <p:ph type="title"/>
          </p:nvPr>
        </p:nvSpPr>
        <p:spPr/>
        <p:txBody>
          <a:bodyPr/>
          <a:lstStyle/>
          <a:p>
            <a:r>
              <a:rPr lang="en-US" dirty="0"/>
              <a:t>Evaluation metrics for regression</a:t>
            </a:r>
          </a:p>
        </p:txBody>
      </p:sp>
      <p:graphicFrame>
        <p:nvGraphicFramePr>
          <p:cNvPr id="3" name="Table 2">
            <a:extLst>
              <a:ext uri="{FF2B5EF4-FFF2-40B4-BE49-F238E27FC236}">
                <a16:creationId xmlns:a16="http://schemas.microsoft.com/office/drawing/2014/main" id="{E9457B00-0484-47BE-A0DB-E483A8577698}"/>
              </a:ext>
            </a:extLst>
          </p:cNvPr>
          <p:cNvGraphicFramePr>
            <a:graphicFrameLocks noGrp="1"/>
          </p:cNvGraphicFramePr>
          <p:nvPr>
            <p:extLst>
              <p:ext uri="{D42A27DB-BD31-4B8C-83A1-F6EECF244321}">
                <p14:modId xmlns:p14="http://schemas.microsoft.com/office/powerpoint/2010/main" val="2132305962"/>
              </p:ext>
            </p:extLst>
          </p:nvPr>
        </p:nvGraphicFramePr>
        <p:xfrm>
          <a:off x="838200" y="1484106"/>
          <a:ext cx="10515600" cy="4206240"/>
        </p:xfrm>
        <a:graphic>
          <a:graphicData uri="http://schemas.openxmlformats.org/drawingml/2006/table">
            <a:tbl>
              <a:tblPr/>
              <a:tblGrid>
                <a:gridCol w="5257800">
                  <a:extLst>
                    <a:ext uri="{9D8B030D-6E8A-4147-A177-3AD203B41FA5}">
                      <a16:colId xmlns:a16="http://schemas.microsoft.com/office/drawing/2014/main" val="3263756866"/>
                    </a:ext>
                  </a:extLst>
                </a:gridCol>
                <a:gridCol w="5257800">
                  <a:extLst>
                    <a:ext uri="{9D8B030D-6E8A-4147-A177-3AD203B41FA5}">
                      <a16:colId xmlns:a16="http://schemas.microsoft.com/office/drawing/2014/main" val="3739955057"/>
                    </a:ext>
                  </a:extLst>
                </a:gridCol>
              </a:tblGrid>
              <a:tr h="0">
                <a:tc>
                  <a:txBody>
                    <a:bodyPr/>
                    <a:lstStyle/>
                    <a:p>
                      <a:r>
                        <a:rPr lang="en-US" u="none" strike="noStrike">
                          <a:solidFill>
                            <a:srgbClr val="2878A2"/>
                          </a:solidFill>
                          <a:effectLst/>
                          <a:hlinkClick r:id="rId2" tooltip="sklearn.metrics.explained_variance_score"/>
                        </a:rPr>
                        <a:t>metrics.explained_variance_score</a:t>
                      </a:r>
                      <a:r>
                        <a:rPr lang="en-US">
                          <a:effectLst/>
                        </a:rPr>
                        <a:t>(y_true, …)</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tc>
                  <a:txBody>
                    <a:bodyPr/>
                    <a:lstStyle/>
                    <a:p>
                      <a:r>
                        <a:rPr lang="en-US" dirty="0">
                          <a:effectLst/>
                        </a:rPr>
                        <a:t>Explained variance regression score function</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extLst>
                  <a:ext uri="{0D108BD9-81ED-4DB2-BD59-A6C34878D82A}">
                    <a16:rowId xmlns:a16="http://schemas.microsoft.com/office/drawing/2014/main" val="2537028986"/>
                  </a:ext>
                </a:extLst>
              </a:tr>
              <a:tr h="0">
                <a:tc>
                  <a:txBody>
                    <a:bodyPr/>
                    <a:lstStyle/>
                    <a:p>
                      <a:r>
                        <a:rPr lang="es-ES" u="none" strike="noStrike">
                          <a:solidFill>
                            <a:srgbClr val="2878A2"/>
                          </a:solidFill>
                          <a:effectLst/>
                          <a:hlinkClick r:id="rId3" tooltip="sklearn.metrics.max_error"/>
                        </a:rPr>
                        <a:t>metrics.max_error</a:t>
                      </a:r>
                      <a:r>
                        <a:rPr lang="es-ES">
                          <a:effectLst/>
                        </a:rPr>
                        <a:t>(y_true, y_pred)</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r>
                        <a:rPr lang="en-US">
                          <a:effectLst/>
                        </a:rPr>
                        <a:t>max_error metric calculates the maximum residual error.</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9741232"/>
                  </a:ext>
                </a:extLst>
              </a:tr>
              <a:tr h="0">
                <a:tc>
                  <a:txBody>
                    <a:bodyPr/>
                    <a:lstStyle/>
                    <a:p>
                      <a:r>
                        <a:rPr lang="es-ES" u="none" strike="noStrike">
                          <a:solidFill>
                            <a:srgbClr val="2878A2"/>
                          </a:solidFill>
                          <a:effectLst/>
                          <a:hlinkClick r:id="rId4" tooltip="sklearn.metrics.mean_absolute_error"/>
                        </a:rPr>
                        <a:t>metrics.mean_absolute_error</a:t>
                      </a:r>
                      <a:r>
                        <a:rPr lang="es-ES">
                          <a:effectLst/>
                        </a:rPr>
                        <a:t>(y_true, y_pred, \*)</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tc>
                  <a:txBody>
                    <a:bodyPr/>
                    <a:lstStyle/>
                    <a:p>
                      <a:r>
                        <a:rPr lang="en-US">
                          <a:effectLst/>
                        </a:rPr>
                        <a:t>Mean absolute error regression loss</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extLst>
                  <a:ext uri="{0D108BD9-81ED-4DB2-BD59-A6C34878D82A}">
                    <a16:rowId xmlns:a16="http://schemas.microsoft.com/office/drawing/2014/main" val="1049960280"/>
                  </a:ext>
                </a:extLst>
              </a:tr>
              <a:tr h="0">
                <a:tc>
                  <a:txBody>
                    <a:bodyPr/>
                    <a:lstStyle/>
                    <a:p>
                      <a:r>
                        <a:rPr lang="es-ES" u="none" strike="noStrike">
                          <a:solidFill>
                            <a:srgbClr val="2878A2"/>
                          </a:solidFill>
                          <a:effectLst/>
                          <a:hlinkClick r:id="rId5" tooltip="sklearn.metrics.mean_squared_error"/>
                        </a:rPr>
                        <a:t>metrics.mean_squared_error</a:t>
                      </a:r>
                      <a:r>
                        <a:rPr lang="es-ES">
                          <a:effectLst/>
                        </a:rPr>
                        <a:t>(y_true, y_pred, \*)</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r>
                        <a:rPr lang="en-US">
                          <a:effectLst/>
                        </a:rPr>
                        <a:t>Mean squared error regression loss</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71636977"/>
                  </a:ext>
                </a:extLst>
              </a:tr>
              <a:tr h="0">
                <a:tc>
                  <a:txBody>
                    <a:bodyPr/>
                    <a:lstStyle/>
                    <a:p>
                      <a:r>
                        <a:rPr lang="en-US" u="none" strike="noStrike">
                          <a:solidFill>
                            <a:srgbClr val="2878A2"/>
                          </a:solidFill>
                          <a:effectLst/>
                          <a:hlinkClick r:id="rId6" tooltip="sklearn.metrics.mean_squared_log_error"/>
                        </a:rPr>
                        <a:t>metrics.mean_squared_log_error</a:t>
                      </a:r>
                      <a:r>
                        <a:rPr lang="en-US">
                          <a:effectLst/>
                        </a:rPr>
                        <a:t>(y_true, …)</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tc>
                  <a:txBody>
                    <a:bodyPr/>
                    <a:lstStyle/>
                    <a:p>
                      <a:r>
                        <a:rPr lang="en-US">
                          <a:effectLst/>
                        </a:rPr>
                        <a:t>Mean squared logarithmic error regression loss</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extLst>
                  <a:ext uri="{0D108BD9-81ED-4DB2-BD59-A6C34878D82A}">
                    <a16:rowId xmlns:a16="http://schemas.microsoft.com/office/drawing/2014/main" val="2616113701"/>
                  </a:ext>
                </a:extLst>
              </a:tr>
              <a:tr h="0">
                <a:tc>
                  <a:txBody>
                    <a:bodyPr/>
                    <a:lstStyle/>
                    <a:p>
                      <a:r>
                        <a:rPr lang="es-ES" u="none" strike="noStrike">
                          <a:solidFill>
                            <a:srgbClr val="2878A2"/>
                          </a:solidFill>
                          <a:effectLst/>
                          <a:hlinkClick r:id="rId7" tooltip="sklearn.metrics.median_absolute_error"/>
                        </a:rPr>
                        <a:t>metrics.median_absolute_error</a:t>
                      </a:r>
                      <a:r>
                        <a:rPr lang="es-ES">
                          <a:effectLst/>
                        </a:rPr>
                        <a:t>(y_true, y_pred, \*)</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r>
                        <a:rPr lang="en-US">
                          <a:effectLst/>
                        </a:rPr>
                        <a:t>Median absolute error regression loss</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18322081"/>
                  </a:ext>
                </a:extLst>
              </a:tr>
              <a:tr h="0">
                <a:tc>
                  <a:txBody>
                    <a:bodyPr/>
                    <a:lstStyle/>
                    <a:p>
                      <a:r>
                        <a:rPr lang="es-ES" u="none" strike="noStrike">
                          <a:solidFill>
                            <a:srgbClr val="2878A2"/>
                          </a:solidFill>
                          <a:effectLst/>
                          <a:hlinkClick r:id="rId8" tooltip="sklearn.metrics.r2_score"/>
                        </a:rPr>
                        <a:t>metrics.r2_score</a:t>
                      </a:r>
                      <a:r>
                        <a:rPr lang="es-ES">
                          <a:effectLst/>
                        </a:rPr>
                        <a:t>(y_true, y_pred, \*[, …])</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tc>
                  <a:txBody>
                    <a:bodyPr/>
                    <a:lstStyle/>
                    <a:p>
                      <a:r>
                        <a:rPr lang="en-US">
                          <a:effectLst/>
                        </a:rPr>
                        <a:t>R^2 (coefficient of determination) regression score function.</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extLst>
                  <a:ext uri="{0D108BD9-81ED-4DB2-BD59-A6C34878D82A}">
                    <a16:rowId xmlns:a16="http://schemas.microsoft.com/office/drawing/2014/main" val="2286569202"/>
                  </a:ext>
                </a:extLst>
              </a:tr>
              <a:tr h="0">
                <a:tc>
                  <a:txBody>
                    <a:bodyPr/>
                    <a:lstStyle/>
                    <a:p>
                      <a:r>
                        <a:rPr lang="en-US" u="none" strike="noStrike">
                          <a:solidFill>
                            <a:srgbClr val="2878A2"/>
                          </a:solidFill>
                          <a:effectLst/>
                          <a:hlinkClick r:id="rId9" tooltip="sklearn.metrics.mean_poisson_deviance"/>
                        </a:rPr>
                        <a:t>metrics.mean_poisson_deviance</a:t>
                      </a:r>
                      <a:r>
                        <a:rPr lang="en-US">
                          <a:effectLst/>
                        </a:rPr>
                        <a:t>(y_true, y_pred, \*)</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r>
                        <a:rPr lang="en-US">
                          <a:effectLst/>
                        </a:rPr>
                        <a:t>Mean Poisson deviance regression loss.</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68640960"/>
                  </a:ext>
                </a:extLst>
              </a:tr>
              <a:tr h="0">
                <a:tc>
                  <a:txBody>
                    <a:bodyPr/>
                    <a:lstStyle/>
                    <a:p>
                      <a:r>
                        <a:rPr lang="es-ES" u="none" strike="noStrike">
                          <a:solidFill>
                            <a:srgbClr val="2878A2"/>
                          </a:solidFill>
                          <a:effectLst/>
                          <a:hlinkClick r:id="rId10" tooltip="sklearn.metrics.mean_gamma_deviance"/>
                        </a:rPr>
                        <a:t>metrics.mean_gamma_deviance</a:t>
                      </a:r>
                      <a:r>
                        <a:rPr lang="es-ES">
                          <a:effectLst/>
                        </a:rPr>
                        <a:t>(y_true, y_pred, \*)</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tc>
                  <a:txBody>
                    <a:bodyPr/>
                    <a:lstStyle/>
                    <a:p>
                      <a:r>
                        <a:rPr lang="en-US">
                          <a:effectLst/>
                        </a:rPr>
                        <a:t>Mean Gamma deviance regression loss.</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extLst>
                  <a:ext uri="{0D108BD9-81ED-4DB2-BD59-A6C34878D82A}">
                    <a16:rowId xmlns:a16="http://schemas.microsoft.com/office/drawing/2014/main" val="1835153175"/>
                  </a:ext>
                </a:extLst>
              </a:tr>
              <a:tr h="0">
                <a:tc>
                  <a:txBody>
                    <a:bodyPr/>
                    <a:lstStyle/>
                    <a:p>
                      <a:r>
                        <a:rPr lang="es-ES" u="none" strike="noStrike">
                          <a:solidFill>
                            <a:srgbClr val="2878A2"/>
                          </a:solidFill>
                          <a:effectLst/>
                          <a:hlinkClick r:id="rId11" tooltip="sklearn.metrics.mean_tweedie_deviance"/>
                        </a:rPr>
                        <a:t>metrics.mean_tweedie_deviance</a:t>
                      </a:r>
                      <a:r>
                        <a:rPr lang="es-ES">
                          <a:effectLst/>
                        </a:rPr>
                        <a:t>(y_true, y_pred, \*)</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r>
                        <a:rPr lang="en-US" dirty="0">
                          <a:effectLst/>
                        </a:rPr>
                        <a:t>Mean Tweedie deviance regression loss.</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89760423"/>
                  </a:ext>
                </a:extLst>
              </a:tr>
            </a:tbl>
          </a:graphicData>
        </a:graphic>
      </p:graphicFrame>
      <p:sp>
        <p:nvSpPr>
          <p:cNvPr id="4" name="Rectangle 1">
            <a:extLst>
              <a:ext uri="{FF2B5EF4-FFF2-40B4-BE49-F238E27FC236}">
                <a16:creationId xmlns:a16="http://schemas.microsoft.com/office/drawing/2014/main" id="{383D0770-F72B-4C13-9222-C86D9BE5BE7D}"/>
              </a:ext>
            </a:extLst>
          </p:cNvPr>
          <p:cNvSpPr>
            <a:spLocks noChangeArrowheads="1"/>
          </p:cNvSpPr>
          <p:nvPr/>
        </p:nvSpPr>
        <p:spPr bwMode="auto">
          <a:xfrm>
            <a:off x="838200" y="189865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212529"/>
                </a:solidFill>
                <a:effectLst/>
                <a:latin typeface="-apple-system"/>
              </a:rPr>
            </a:b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212529"/>
                </a:solidFill>
                <a:effectLst/>
                <a:latin typeface="-apple-system"/>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5684C6E4-8BC5-415F-AD57-E3B771865492}"/>
              </a:ext>
            </a:extLst>
          </p:cNvPr>
          <p:cNvSpPr/>
          <p:nvPr/>
        </p:nvSpPr>
        <p:spPr>
          <a:xfrm>
            <a:off x="4577750" y="5780240"/>
            <a:ext cx="7614250" cy="369332"/>
          </a:xfrm>
          <a:prstGeom prst="rect">
            <a:avLst/>
          </a:prstGeom>
        </p:spPr>
        <p:txBody>
          <a:bodyPr wrap="square">
            <a:spAutoFit/>
          </a:bodyPr>
          <a:lstStyle/>
          <a:p>
            <a:r>
              <a:rPr lang="en-US" dirty="0">
                <a:hlinkClick r:id="rId12"/>
              </a:rPr>
              <a:t>https://scikit-learn.org/stable/modules/classes.html#module-sklearn.metrics</a:t>
            </a:r>
            <a:endParaRPr lang="en-US" dirty="0"/>
          </a:p>
        </p:txBody>
      </p:sp>
      <p:sp>
        <p:nvSpPr>
          <p:cNvPr id="6" name="Rectangle 5">
            <a:extLst>
              <a:ext uri="{FF2B5EF4-FFF2-40B4-BE49-F238E27FC236}">
                <a16:creationId xmlns:a16="http://schemas.microsoft.com/office/drawing/2014/main" id="{F0E94502-0D00-43CB-95E3-C989C9BE019E}"/>
              </a:ext>
            </a:extLst>
          </p:cNvPr>
          <p:cNvSpPr/>
          <p:nvPr/>
        </p:nvSpPr>
        <p:spPr>
          <a:xfrm>
            <a:off x="3669102" y="6439995"/>
            <a:ext cx="8338868" cy="369332"/>
          </a:xfrm>
          <a:prstGeom prst="rect">
            <a:avLst/>
          </a:prstGeom>
        </p:spPr>
        <p:txBody>
          <a:bodyPr wrap="square">
            <a:spAutoFit/>
          </a:bodyPr>
          <a:lstStyle/>
          <a:p>
            <a:r>
              <a:rPr lang="en-US">
                <a:hlinkClick r:id="rId13"/>
              </a:rPr>
              <a:t>https://www.dataquest.io/blog/understanding-regression-error-metrics/</a:t>
            </a:r>
            <a:endParaRPr lang="en-US" dirty="0"/>
          </a:p>
        </p:txBody>
      </p:sp>
    </p:spTree>
    <p:extLst>
      <p:ext uri="{BB962C8B-B14F-4D97-AF65-F5344CB8AC3E}">
        <p14:creationId xmlns:p14="http://schemas.microsoft.com/office/powerpoint/2010/main" val="2181954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SE">
            <a:extLst>
              <a:ext uri="{FF2B5EF4-FFF2-40B4-BE49-F238E27FC236}">
                <a16:creationId xmlns:a16="http://schemas.microsoft.com/office/drawing/2014/main" id="{1F73CA97-FF91-4A54-A6CF-D8107872CC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223" y="44227"/>
            <a:ext cx="487680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AE">
            <a:extLst>
              <a:ext uri="{FF2B5EF4-FFF2-40B4-BE49-F238E27FC236}">
                <a16:creationId xmlns:a16="http://schemas.microsoft.com/office/drawing/2014/main" id="{0C79EA57-BD9D-41C3-BD07-7983EB5CB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5023" y="35601"/>
            <a:ext cx="4876800" cy="3657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BDA0E94-EE87-46A5-8A4C-A4AC665B72D6}"/>
              </a:ext>
            </a:extLst>
          </p:cNvPr>
          <p:cNvSpPr>
            <a:spLocks noGrp="1"/>
          </p:cNvSpPr>
          <p:nvPr>
            <p:ph type="title"/>
          </p:nvPr>
        </p:nvSpPr>
        <p:spPr>
          <a:xfrm>
            <a:off x="-109985" y="44227"/>
            <a:ext cx="9375475" cy="902958"/>
          </a:xfrm>
        </p:spPr>
        <p:txBody>
          <a:bodyPr/>
          <a:lstStyle/>
          <a:p>
            <a:r>
              <a:rPr lang="en-US" dirty="0"/>
              <a:t>Evaluation metrics for regression</a:t>
            </a:r>
          </a:p>
        </p:txBody>
      </p:sp>
      <p:pic>
        <p:nvPicPr>
          <p:cNvPr id="2054" name="Picture 6" descr="MAPE">
            <a:extLst>
              <a:ext uri="{FF2B5EF4-FFF2-40B4-BE49-F238E27FC236}">
                <a16:creationId xmlns:a16="http://schemas.microsoft.com/office/drawing/2014/main" id="{B2A36120-901B-4625-A392-FDE2F63196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3231" y="3254662"/>
            <a:ext cx="5352716" cy="36576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MPE">
            <a:extLst>
              <a:ext uri="{FF2B5EF4-FFF2-40B4-BE49-F238E27FC236}">
                <a16:creationId xmlns:a16="http://schemas.microsoft.com/office/drawing/2014/main" id="{7091A2A7-E79A-4C6C-BAB2-675B31925E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327" y="3009513"/>
            <a:ext cx="4876800" cy="36576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C3517F7-D058-42BD-8A5E-E7077928D945}"/>
              </a:ext>
            </a:extLst>
          </p:cNvPr>
          <p:cNvSpPr/>
          <p:nvPr/>
        </p:nvSpPr>
        <p:spPr>
          <a:xfrm>
            <a:off x="0" y="6407723"/>
            <a:ext cx="7263442" cy="369332"/>
          </a:xfrm>
          <a:prstGeom prst="rect">
            <a:avLst/>
          </a:prstGeom>
        </p:spPr>
        <p:txBody>
          <a:bodyPr wrap="square">
            <a:spAutoFit/>
          </a:bodyPr>
          <a:lstStyle/>
          <a:p>
            <a:r>
              <a:rPr lang="en-US" dirty="0">
                <a:hlinkClick r:id="rId6"/>
              </a:rPr>
              <a:t>https://www.dataquest.io/blog/understanding-regression-error-metrics/</a:t>
            </a:r>
            <a:endParaRPr lang="en-US" dirty="0"/>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D30EE470-E528-4FCD-BA13-5BEC54C33601}"/>
                  </a:ext>
                </a:extLst>
              </p:cNvPr>
              <p:cNvSpPr txBox="1"/>
              <p:nvPr/>
            </p:nvSpPr>
            <p:spPr>
              <a:xfrm>
                <a:off x="10140745" y="3702922"/>
                <a:ext cx="1883032" cy="672043"/>
              </a:xfrm>
              <a:prstGeom prst="rect">
                <a:avLst/>
              </a:prstGeom>
              <a:noFill/>
            </p:spPr>
            <p:txBody>
              <a:bodyPr wrap="square" rtlCol="0">
                <a:spAutoFit/>
              </a:bodyPr>
              <a:lstStyle/>
              <a:p>
                <a:pPr algn="r"/>
                <a14:m>
                  <m:oMathPara xmlns:m="http://schemas.openxmlformats.org/officeDocument/2006/math">
                    <m:oMathParaPr>
                      <m:jc m:val="right"/>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=100</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s-419" sz="2000" b="0" i="1" smtClean="0">
                                  <a:latin typeface="Cambria Math" panose="02040503050406030204" pitchFamily="18" charset="0"/>
                                </a:rPr>
                                <m:t>𝑒</m:t>
                              </m:r>
                            </m:e>
                            <m:sub>
                              <m:r>
                                <a:rPr lang="en-US" sz="2000" b="0" i="1" smtClean="0">
                                  <a:latin typeface="Cambria Math" panose="02040503050406030204" pitchFamily="18" charset="0"/>
                                </a:rPr>
                                <m:t>𝑖</m:t>
                              </m:r>
                            </m:sub>
                          </m:sSub>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den>
                      </m:f>
                    </m:oMath>
                  </m:oMathPara>
                </a14:m>
                <a:endParaRPr lang="en-US" sz="2000" dirty="0"/>
              </a:p>
            </p:txBody>
          </p:sp>
        </mc:Choice>
        <mc:Fallback>
          <p:sp>
            <p:nvSpPr>
              <p:cNvPr id="3" name="TextBox 2">
                <a:extLst>
                  <a:ext uri="{FF2B5EF4-FFF2-40B4-BE49-F238E27FC236}">
                    <a16:creationId xmlns:a16="http://schemas.microsoft.com/office/drawing/2014/main" id="{D30EE470-E528-4FCD-BA13-5BEC54C33601}"/>
                  </a:ext>
                </a:extLst>
              </p:cNvPr>
              <p:cNvSpPr txBox="1">
                <a:spLocks noRot="1" noChangeAspect="1" noMove="1" noResize="1" noEditPoints="1" noAdjustHandles="1" noChangeArrowheads="1" noChangeShapeType="1" noTextEdit="1"/>
              </p:cNvSpPr>
              <p:nvPr/>
            </p:nvSpPr>
            <p:spPr>
              <a:xfrm>
                <a:off x="10140745" y="3702922"/>
                <a:ext cx="1883032" cy="67204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F93F4BD-1C97-4170-9AD7-8CD2B9D94635}"/>
                  </a:ext>
                </a:extLst>
              </p:cNvPr>
              <p:cNvSpPr txBox="1"/>
              <p:nvPr/>
            </p:nvSpPr>
            <p:spPr>
              <a:xfrm>
                <a:off x="9338056" y="4439298"/>
                <a:ext cx="2685721" cy="400110"/>
              </a:xfrm>
              <a:prstGeom prst="rect">
                <a:avLst/>
              </a:prstGeom>
              <a:noFill/>
            </p:spPr>
            <p:txBody>
              <a:bodyPr wrap="square" rtlCol="0">
                <a:spAutoFit/>
              </a:bodyPr>
              <a:lstStyle/>
              <a:p>
                <a:pPr algn="r"/>
                <a:r>
                  <a:rPr lang="en-US" sz="2000" dirty="0"/>
                  <a:t>MAPE</a:t>
                </a:r>
                <a:r>
                  <a:rPr lang="en-US" sz="2000" b="0" dirty="0"/>
                  <a:t> </a:t>
                </a:r>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𝑚𝑒𝑎𝑛</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d>
                  </m:oMath>
                </a14:m>
                <a:endParaRPr lang="en-US" sz="2000" dirty="0"/>
              </a:p>
            </p:txBody>
          </p:sp>
        </mc:Choice>
        <mc:Fallback>
          <p:sp>
            <p:nvSpPr>
              <p:cNvPr id="4" name="TextBox 3">
                <a:extLst>
                  <a:ext uri="{FF2B5EF4-FFF2-40B4-BE49-F238E27FC236}">
                    <a16:creationId xmlns:a16="http://schemas.microsoft.com/office/drawing/2014/main" id="{BF93F4BD-1C97-4170-9AD7-8CD2B9D94635}"/>
                  </a:ext>
                </a:extLst>
              </p:cNvPr>
              <p:cNvSpPr txBox="1">
                <a:spLocks noRot="1" noChangeAspect="1" noMove="1" noResize="1" noEditPoints="1" noAdjustHandles="1" noChangeArrowheads="1" noChangeShapeType="1" noTextEdit="1"/>
              </p:cNvSpPr>
              <p:nvPr/>
            </p:nvSpPr>
            <p:spPr>
              <a:xfrm>
                <a:off x="9338056" y="4439298"/>
                <a:ext cx="2685721" cy="400110"/>
              </a:xfrm>
              <a:prstGeom prst="rect">
                <a:avLst/>
              </a:prstGeom>
              <a:blipFill>
                <a:blip r:embed="rId8"/>
                <a:stretch>
                  <a:fillRect t="-7576" b="-257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60C69843-F07A-4D49-9037-929F0163ABA2}"/>
                  </a:ext>
                </a:extLst>
              </p:cNvPr>
              <p:cNvSpPr txBox="1"/>
              <p:nvPr/>
            </p:nvSpPr>
            <p:spPr>
              <a:xfrm>
                <a:off x="1763190" y="2809458"/>
                <a:ext cx="3281833" cy="439736"/>
              </a:xfrm>
              <a:prstGeom prst="rect">
                <a:avLst/>
              </a:prstGeom>
              <a:noFill/>
            </p:spPr>
            <p:txBody>
              <a:bodyPr wrap="square" rtlCol="0">
                <a:spAutoFit/>
              </a:bodyPr>
              <a:lstStyle/>
              <a:p>
                <a:pPr algn="r"/>
                <a:r>
                  <a:rPr lang="en-US" sz="2000" dirty="0"/>
                  <a:t>MSE</a:t>
                </a:r>
                <a:r>
                  <a:rPr lang="en-US" sz="2000" b="0" dirty="0"/>
                  <a:t> </a:t>
                </a:r>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𝑚𝑒𝑎𝑛</m:t>
                    </m:r>
                    <m:d>
                      <m:dPr>
                        <m:ctrlPr>
                          <a:rPr lang="en-US" sz="2000" b="0" i="1" smtClean="0">
                            <a:latin typeface="Cambria Math" panose="02040503050406030204" pitchFamily="18" charset="0"/>
                          </a:rPr>
                        </m:ctrlPr>
                      </m:dPr>
                      <m:e>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𝑒</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2</m:t>
                            </m:r>
                          </m:sup>
                        </m:sSubSup>
                      </m:e>
                    </m:d>
                    <m:r>
                      <a:rPr lang="en-US" sz="2000" b="0" i="1" smtClean="0">
                        <a:latin typeface="Cambria Math" panose="02040503050406030204" pitchFamily="18" charset="0"/>
                      </a:rPr>
                      <m:t> </m:t>
                    </m:r>
                  </m:oMath>
                </a14:m>
                <a:endParaRPr lang="en-US" sz="2000" dirty="0"/>
              </a:p>
            </p:txBody>
          </p:sp>
        </mc:Choice>
        <mc:Fallback>
          <p:sp>
            <p:nvSpPr>
              <p:cNvPr id="5" name="TextBox 4">
                <a:extLst>
                  <a:ext uri="{FF2B5EF4-FFF2-40B4-BE49-F238E27FC236}">
                    <a16:creationId xmlns:a16="http://schemas.microsoft.com/office/drawing/2014/main" id="{60C69843-F07A-4D49-9037-929F0163ABA2}"/>
                  </a:ext>
                </a:extLst>
              </p:cNvPr>
              <p:cNvSpPr txBox="1">
                <a:spLocks noRot="1" noChangeAspect="1" noMove="1" noResize="1" noEditPoints="1" noAdjustHandles="1" noChangeArrowheads="1" noChangeShapeType="1" noTextEdit="1"/>
              </p:cNvSpPr>
              <p:nvPr/>
            </p:nvSpPr>
            <p:spPr>
              <a:xfrm>
                <a:off x="1763190" y="2809458"/>
                <a:ext cx="3281833" cy="439736"/>
              </a:xfrm>
              <a:prstGeom prst="rect">
                <a:avLst/>
              </a:prstGeom>
              <a:blipFill>
                <a:blip r:embed="rId9"/>
                <a:stretch>
                  <a:fillRect t="-2778" b="-208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5A57292-B6BC-4DFC-9B0A-4B35BAC8D89A}"/>
                  </a:ext>
                </a:extLst>
              </p:cNvPr>
              <p:cNvSpPr txBox="1"/>
              <p:nvPr/>
            </p:nvSpPr>
            <p:spPr>
              <a:xfrm>
                <a:off x="9782719" y="652633"/>
                <a:ext cx="2487359" cy="400110"/>
              </a:xfrm>
              <a:prstGeom prst="rect">
                <a:avLst/>
              </a:prstGeom>
              <a:noFill/>
            </p:spPr>
            <p:txBody>
              <a:bodyPr wrap="square" rtlCol="0">
                <a:spAutoFit/>
              </a:bodyPr>
              <a:lstStyle/>
              <a:p>
                <a:pPr algn="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e>
                      </m:acc>
                      <m:r>
                        <a:rPr lang="en-US" sz="2000" b="0" i="1" smtClean="0">
                          <a:latin typeface="Cambria Math" panose="02040503050406030204" pitchFamily="18" charset="0"/>
                        </a:rPr>
                        <m:t> </m:t>
                      </m:r>
                      <m:r>
                        <a:rPr lang="en-US" sz="2000" b="0" i="1" smtClean="0">
                          <a:latin typeface="Cambria Math" panose="02040503050406030204" pitchFamily="18" charset="0"/>
                        </a:rPr>
                        <m:t> </m:t>
                      </m:r>
                    </m:oMath>
                  </m:oMathPara>
                </a14:m>
                <a:endParaRPr lang="en-US" sz="2000" dirty="0"/>
              </a:p>
            </p:txBody>
          </p:sp>
        </mc:Choice>
        <mc:Fallback>
          <p:sp>
            <p:nvSpPr>
              <p:cNvPr id="6" name="TextBox 5">
                <a:extLst>
                  <a:ext uri="{FF2B5EF4-FFF2-40B4-BE49-F238E27FC236}">
                    <a16:creationId xmlns:a16="http://schemas.microsoft.com/office/drawing/2014/main" id="{B5A57292-B6BC-4DFC-9B0A-4B35BAC8D89A}"/>
                  </a:ext>
                </a:extLst>
              </p:cNvPr>
              <p:cNvSpPr txBox="1">
                <a:spLocks noRot="1" noChangeAspect="1" noMove="1" noResize="1" noEditPoints="1" noAdjustHandles="1" noChangeArrowheads="1" noChangeShapeType="1" noTextEdit="1"/>
              </p:cNvSpPr>
              <p:nvPr/>
            </p:nvSpPr>
            <p:spPr>
              <a:xfrm>
                <a:off x="9782719" y="652633"/>
                <a:ext cx="2487359" cy="400110"/>
              </a:xfrm>
              <a:prstGeom prst="rect">
                <a:avLst/>
              </a:prstGeom>
              <a:blipFill>
                <a:blip r:embed="rId10"/>
                <a:stretch>
                  <a:fillRect t="-6061" b="-757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2BBBDA1B-8B6C-4669-979C-0472E872EA7C}"/>
                  </a:ext>
                </a:extLst>
              </p:cNvPr>
              <p:cNvSpPr txBox="1"/>
              <p:nvPr/>
            </p:nvSpPr>
            <p:spPr>
              <a:xfrm>
                <a:off x="7866903" y="2069885"/>
                <a:ext cx="2037667" cy="400110"/>
              </a:xfrm>
              <a:prstGeom prst="rect">
                <a:avLst/>
              </a:prstGeom>
              <a:noFill/>
            </p:spPr>
            <p:txBody>
              <a:bodyPr wrap="square" rtlCol="0">
                <a:spAutoFit/>
              </a:bodyPr>
              <a:lstStyle/>
              <a:p>
                <a:pPr algn="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𝑚𝑒𝑎𝑛</m:t>
                      </m:r>
                      <m:d>
                        <m:dPr>
                          <m:ctrlPr>
                            <a:rPr lang="en-US" sz="2000" b="0" i="1" smtClean="0">
                              <a:latin typeface="Cambria Math" panose="02040503050406030204" pitchFamily="18" charset="0"/>
                            </a:rPr>
                          </m:ctrlPr>
                        </m:dPr>
                        <m:e>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a:rPr lang="en-US" sz="2000" b="0" i="1" smtClean="0">
                                      <a:latin typeface="Cambria Math" panose="02040503050406030204" pitchFamily="18" charset="0"/>
                                    </a:rPr>
                                    <m:t>𝑖</m:t>
                                  </m:r>
                                </m:sub>
                              </m:sSub>
                            </m:e>
                          </m:d>
                        </m:e>
                      </m:d>
                      <m:r>
                        <a:rPr lang="en-US" sz="2000" b="0" i="1" smtClean="0">
                          <a:latin typeface="Cambria Math" panose="02040503050406030204" pitchFamily="18" charset="0"/>
                        </a:rPr>
                        <m:t> </m:t>
                      </m:r>
                    </m:oMath>
                  </m:oMathPara>
                </a14:m>
                <a:endParaRPr lang="en-US" sz="2000" dirty="0"/>
              </a:p>
            </p:txBody>
          </p:sp>
        </mc:Choice>
        <mc:Fallback>
          <p:sp>
            <p:nvSpPr>
              <p:cNvPr id="9" name="TextBox 8">
                <a:extLst>
                  <a:ext uri="{FF2B5EF4-FFF2-40B4-BE49-F238E27FC236}">
                    <a16:creationId xmlns:a16="http://schemas.microsoft.com/office/drawing/2014/main" id="{2BBBDA1B-8B6C-4669-979C-0472E872EA7C}"/>
                  </a:ext>
                </a:extLst>
              </p:cNvPr>
              <p:cNvSpPr txBox="1">
                <a:spLocks noRot="1" noChangeAspect="1" noMove="1" noResize="1" noEditPoints="1" noAdjustHandles="1" noChangeArrowheads="1" noChangeShapeType="1" noTextEdit="1"/>
              </p:cNvSpPr>
              <p:nvPr/>
            </p:nvSpPr>
            <p:spPr>
              <a:xfrm>
                <a:off x="7866903" y="2069885"/>
                <a:ext cx="2037667" cy="400110"/>
              </a:xfrm>
              <a:prstGeom prst="rect">
                <a:avLst/>
              </a:prstGeom>
              <a:blipFill>
                <a:blip r:embed="rId11"/>
                <a:stretch>
                  <a:fillRect b="-153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FCC21C5F-4A2E-43C8-8D48-CAD0054783C9}"/>
                  </a:ext>
                </a:extLst>
              </p:cNvPr>
              <p:cNvSpPr txBox="1"/>
              <p:nvPr/>
            </p:nvSpPr>
            <p:spPr>
              <a:xfrm>
                <a:off x="2745727" y="5400384"/>
                <a:ext cx="2265794" cy="400110"/>
              </a:xfrm>
              <a:prstGeom prst="rect">
                <a:avLst/>
              </a:prstGeom>
              <a:noFill/>
            </p:spPr>
            <p:txBody>
              <a:bodyPr wrap="square" rtlCol="0">
                <a:spAutoFit/>
              </a:bodyPr>
              <a:lstStyle/>
              <a:p>
                <a:pPr algn="r"/>
                <a:r>
                  <a:rPr lang="en-US" sz="2000" dirty="0"/>
                  <a:t>MPE</a:t>
                </a:r>
                <a:r>
                  <a:rPr lang="en-US" sz="2000" b="0" dirty="0"/>
                  <a:t> </a:t>
                </a:r>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𝑚𝑒𝑎𝑛</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d>
                  </m:oMath>
                </a14:m>
                <a:endParaRPr lang="en-US" sz="2000" dirty="0"/>
              </a:p>
            </p:txBody>
          </p:sp>
        </mc:Choice>
        <mc:Fallback>
          <p:sp>
            <p:nvSpPr>
              <p:cNvPr id="11" name="TextBox 10">
                <a:extLst>
                  <a:ext uri="{FF2B5EF4-FFF2-40B4-BE49-F238E27FC236}">
                    <a16:creationId xmlns:a16="http://schemas.microsoft.com/office/drawing/2014/main" id="{FCC21C5F-4A2E-43C8-8D48-CAD0054783C9}"/>
                  </a:ext>
                </a:extLst>
              </p:cNvPr>
              <p:cNvSpPr txBox="1">
                <a:spLocks noRot="1" noChangeAspect="1" noMove="1" noResize="1" noEditPoints="1" noAdjustHandles="1" noChangeArrowheads="1" noChangeShapeType="1" noTextEdit="1"/>
              </p:cNvSpPr>
              <p:nvPr/>
            </p:nvSpPr>
            <p:spPr>
              <a:xfrm>
                <a:off x="2745727" y="5400384"/>
                <a:ext cx="2265794" cy="400110"/>
              </a:xfrm>
              <a:prstGeom prst="rect">
                <a:avLst/>
              </a:prstGeom>
              <a:blipFill>
                <a:blip r:embed="rId12"/>
                <a:stretch>
                  <a:fillRect t="-9091" b="-25758"/>
                </a:stretch>
              </a:blipFill>
            </p:spPr>
            <p:txBody>
              <a:bodyPr/>
              <a:lstStyle/>
              <a:p>
                <a:r>
                  <a:rPr lang="en-US">
                    <a:noFill/>
                  </a:rPr>
                  <a:t> </a:t>
                </a:r>
              </a:p>
            </p:txBody>
          </p:sp>
        </mc:Fallback>
      </mc:AlternateContent>
    </p:spTree>
    <p:extLst>
      <p:ext uri="{BB962C8B-B14F-4D97-AF65-F5344CB8AC3E}">
        <p14:creationId xmlns:p14="http://schemas.microsoft.com/office/powerpoint/2010/main" val="3189218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41BD3A-AB40-4CF0-B976-B1DC72C11B53}"/>
              </a:ext>
            </a:extLst>
          </p:cNvPr>
          <p:cNvPicPr>
            <a:picLocks noChangeAspect="1"/>
          </p:cNvPicPr>
          <p:nvPr/>
        </p:nvPicPr>
        <p:blipFill>
          <a:blip r:embed="rId2"/>
          <a:stretch>
            <a:fillRect/>
          </a:stretch>
        </p:blipFill>
        <p:spPr>
          <a:xfrm>
            <a:off x="1467000" y="4612001"/>
            <a:ext cx="5615771" cy="1157450"/>
          </a:xfrm>
          <a:prstGeom prst="rect">
            <a:avLst/>
          </a:prstGeom>
        </p:spPr>
      </p:pic>
      <p:sp>
        <p:nvSpPr>
          <p:cNvPr id="2" name="Title 1">
            <a:extLst>
              <a:ext uri="{FF2B5EF4-FFF2-40B4-BE49-F238E27FC236}">
                <a16:creationId xmlns:a16="http://schemas.microsoft.com/office/drawing/2014/main" id="{B820FD0F-85A6-4D11-926D-91650AFF8A4F}"/>
              </a:ext>
            </a:extLst>
          </p:cNvPr>
          <p:cNvSpPr>
            <a:spLocks noGrp="1"/>
          </p:cNvSpPr>
          <p:nvPr>
            <p:ph type="title"/>
          </p:nvPr>
        </p:nvSpPr>
        <p:spPr/>
        <p:txBody>
          <a:bodyPr/>
          <a:lstStyle/>
          <a:p>
            <a:r>
              <a:rPr lang="en-US" dirty="0"/>
              <a:t>Evaluation metrics for regression (Accuracy)</a:t>
            </a:r>
          </a:p>
        </p:txBody>
      </p:sp>
      <p:sp>
        <p:nvSpPr>
          <p:cNvPr id="4" name="TextBox 3">
            <a:extLst>
              <a:ext uri="{FF2B5EF4-FFF2-40B4-BE49-F238E27FC236}">
                <a16:creationId xmlns:a16="http://schemas.microsoft.com/office/drawing/2014/main" id="{F89239B1-29A7-4372-AF71-5D22551083EE}"/>
              </a:ext>
            </a:extLst>
          </p:cNvPr>
          <p:cNvSpPr txBox="1"/>
          <p:nvPr/>
        </p:nvSpPr>
        <p:spPr>
          <a:xfrm>
            <a:off x="7082771" y="5345105"/>
            <a:ext cx="4625008" cy="1200329"/>
          </a:xfrm>
          <a:prstGeom prst="rect">
            <a:avLst/>
          </a:prstGeom>
          <a:noFill/>
        </p:spPr>
        <p:txBody>
          <a:bodyPr wrap="square">
            <a:spAutoFit/>
          </a:bodyPr>
          <a:lstStyle/>
          <a:p>
            <a:r>
              <a:rPr lang="en-US" dirty="0"/>
              <a:t>For time series:</a:t>
            </a:r>
          </a:p>
          <a:p>
            <a:r>
              <a:rPr lang="en-US" dirty="0">
                <a:hlinkClick r:id="rId3"/>
              </a:rPr>
              <a:t>2013 A Survey of forecast error measures</a:t>
            </a:r>
            <a:endParaRPr lang="en-US" dirty="0">
              <a:hlinkClick r:id="rId4"/>
            </a:endParaRPr>
          </a:p>
          <a:p>
            <a:r>
              <a:rPr lang="en-US" dirty="0">
                <a:hlinkClick r:id="rId4"/>
              </a:rPr>
              <a:t>https://otexts.com/fpp2/accuracy.html</a:t>
            </a:r>
            <a:endParaRPr lang="en-US" dirty="0"/>
          </a:p>
          <a:p>
            <a:endParaRPr lang="en-US" dirty="0"/>
          </a:p>
        </p:txBody>
      </p:sp>
      <p:pic>
        <p:nvPicPr>
          <p:cNvPr id="6" name="Picture 5">
            <a:extLst>
              <a:ext uri="{FF2B5EF4-FFF2-40B4-BE49-F238E27FC236}">
                <a16:creationId xmlns:a16="http://schemas.microsoft.com/office/drawing/2014/main" id="{1BE38243-B5DC-41D4-A9BB-D7C047EE0FD1}"/>
              </a:ext>
            </a:extLst>
          </p:cNvPr>
          <p:cNvPicPr>
            <a:picLocks noChangeAspect="1"/>
          </p:cNvPicPr>
          <p:nvPr/>
        </p:nvPicPr>
        <p:blipFill>
          <a:blip r:embed="rId5"/>
          <a:stretch>
            <a:fillRect/>
          </a:stretch>
        </p:blipFill>
        <p:spPr>
          <a:xfrm>
            <a:off x="700334" y="2018582"/>
            <a:ext cx="6773220" cy="1186028"/>
          </a:xfrm>
          <a:prstGeom prst="rect">
            <a:avLst/>
          </a:prstGeom>
        </p:spPr>
      </p:pic>
      <p:pic>
        <p:nvPicPr>
          <p:cNvPr id="8" name="Picture 7">
            <a:extLst>
              <a:ext uri="{FF2B5EF4-FFF2-40B4-BE49-F238E27FC236}">
                <a16:creationId xmlns:a16="http://schemas.microsoft.com/office/drawing/2014/main" id="{57B46E47-6D37-4034-818E-157AF0370228}"/>
              </a:ext>
            </a:extLst>
          </p:cNvPr>
          <p:cNvPicPr>
            <a:picLocks noChangeAspect="1"/>
          </p:cNvPicPr>
          <p:nvPr/>
        </p:nvPicPr>
        <p:blipFill>
          <a:blip r:embed="rId6"/>
          <a:stretch>
            <a:fillRect/>
          </a:stretch>
        </p:blipFill>
        <p:spPr>
          <a:xfrm>
            <a:off x="948682" y="3766625"/>
            <a:ext cx="7216194" cy="685896"/>
          </a:xfrm>
          <a:prstGeom prst="rect">
            <a:avLst/>
          </a:prstGeom>
        </p:spPr>
      </p:pic>
      <p:sp>
        <p:nvSpPr>
          <p:cNvPr id="12" name="TextBox 11">
            <a:extLst>
              <a:ext uri="{FF2B5EF4-FFF2-40B4-BE49-F238E27FC236}">
                <a16:creationId xmlns:a16="http://schemas.microsoft.com/office/drawing/2014/main" id="{19968483-0A56-43EE-BB63-E956E9EAD6AB}"/>
              </a:ext>
            </a:extLst>
          </p:cNvPr>
          <p:cNvSpPr txBox="1"/>
          <p:nvPr/>
        </p:nvSpPr>
        <p:spPr>
          <a:xfrm>
            <a:off x="190187" y="6222268"/>
            <a:ext cx="11163613" cy="646331"/>
          </a:xfrm>
          <a:prstGeom prst="rect">
            <a:avLst/>
          </a:prstGeom>
          <a:noFill/>
        </p:spPr>
        <p:txBody>
          <a:bodyPr wrap="square">
            <a:spAutoFit/>
          </a:bodyPr>
          <a:lstStyle/>
          <a:p>
            <a:r>
              <a:rPr lang="en-US" dirty="0"/>
              <a:t>Rob J Hyndman, Anne B Koehler (2006). Another look at measures of forecast accuracy</a:t>
            </a:r>
          </a:p>
          <a:p>
            <a:r>
              <a:rPr lang="en-US" dirty="0"/>
              <a:t>2009 Elena </a:t>
            </a:r>
            <a:r>
              <a:rPr lang="en-US" dirty="0" err="1"/>
              <a:t>Deza</a:t>
            </a:r>
            <a:r>
              <a:rPr lang="en-US" dirty="0"/>
              <a:t>, Michel Marie </a:t>
            </a:r>
            <a:r>
              <a:rPr lang="en-US" dirty="0" err="1"/>
              <a:t>Deza_Encyclopedia</a:t>
            </a:r>
            <a:r>
              <a:rPr lang="en-US" dirty="0"/>
              <a:t> of Distances, metric dissimilarity error</a:t>
            </a:r>
          </a:p>
        </p:txBody>
      </p:sp>
    </p:spTree>
    <p:extLst>
      <p:ext uri="{BB962C8B-B14F-4D97-AF65-F5344CB8AC3E}">
        <p14:creationId xmlns:p14="http://schemas.microsoft.com/office/powerpoint/2010/main" val="2482238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524A3-02E6-4274-9302-DFA615D6E5E7}"/>
              </a:ext>
            </a:extLst>
          </p:cNvPr>
          <p:cNvSpPr>
            <a:spLocks noGrp="1"/>
          </p:cNvSpPr>
          <p:nvPr>
            <p:ph type="title"/>
          </p:nvPr>
        </p:nvSpPr>
        <p:spPr/>
        <p:txBody>
          <a:bodyPr/>
          <a:lstStyle/>
          <a:p>
            <a:r>
              <a:rPr lang="en-US" dirty="0"/>
              <a:t>Multiple linear Regression</a:t>
            </a:r>
          </a:p>
        </p:txBody>
      </p:sp>
      <p:pic>
        <p:nvPicPr>
          <p:cNvPr id="3" name="Picture 2">
            <a:extLst>
              <a:ext uri="{FF2B5EF4-FFF2-40B4-BE49-F238E27FC236}">
                <a16:creationId xmlns:a16="http://schemas.microsoft.com/office/drawing/2014/main" id="{C0EF80A2-01C9-47C2-A4DA-096A361A7143}"/>
              </a:ext>
            </a:extLst>
          </p:cNvPr>
          <p:cNvPicPr>
            <a:picLocks noChangeAspect="1"/>
          </p:cNvPicPr>
          <p:nvPr/>
        </p:nvPicPr>
        <p:blipFill>
          <a:blip r:embed="rId2"/>
          <a:stretch>
            <a:fillRect/>
          </a:stretch>
        </p:blipFill>
        <p:spPr>
          <a:xfrm>
            <a:off x="3164897" y="1690688"/>
            <a:ext cx="4309450" cy="4399984"/>
          </a:xfrm>
          <a:prstGeom prst="rect">
            <a:avLst/>
          </a:prstGeom>
        </p:spPr>
      </p:pic>
      <p:sp>
        <p:nvSpPr>
          <p:cNvPr id="4" name="TextBox 3">
            <a:extLst>
              <a:ext uri="{FF2B5EF4-FFF2-40B4-BE49-F238E27FC236}">
                <a16:creationId xmlns:a16="http://schemas.microsoft.com/office/drawing/2014/main" id="{F473E5EC-3C74-4DC8-B206-4077D1C88A5C}"/>
              </a:ext>
            </a:extLst>
          </p:cNvPr>
          <p:cNvSpPr txBox="1"/>
          <p:nvPr/>
        </p:nvSpPr>
        <p:spPr>
          <a:xfrm>
            <a:off x="8707935" y="6411318"/>
            <a:ext cx="3484065" cy="369332"/>
          </a:xfrm>
          <a:prstGeom prst="rect">
            <a:avLst/>
          </a:prstGeom>
          <a:noFill/>
        </p:spPr>
        <p:txBody>
          <a:bodyPr wrap="square" rtlCol="0">
            <a:spAutoFit/>
          </a:bodyPr>
          <a:lstStyle/>
          <a:p>
            <a:r>
              <a:rPr lang="en-US" dirty="0"/>
              <a:t>Page 73, Gareth &amp; Hastie, 2014.</a:t>
            </a:r>
          </a:p>
        </p:txBody>
      </p:sp>
    </p:spTree>
    <p:extLst>
      <p:ext uri="{BB962C8B-B14F-4D97-AF65-F5344CB8AC3E}">
        <p14:creationId xmlns:p14="http://schemas.microsoft.com/office/powerpoint/2010/main" val="1334089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5B396973-5384-41FF-938D-BB3EF91F5745}"/>
              </a:ext>
            </a:extLst>
          </p:cNvPr>
          <p:cNvCxnSpPr/>
          <p:nvPr/>
        </p:nvCxnSpPr>
        <p:spPr>
          <a:xfrm flipV="1">
            <a:off x="2851684" y="2493885"/>
            <a:ext cx="2355193" cy="349543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B6049E1-23A3-45A8-AC76-021DB6F20960}"/>
              </a:ext>
            </a:extLst>
          </p:cNvPr>
          <p:cNvCxnSpPr>
            <a:cxnSpLocks/>
          </p:cNvCxnSpPr>
          <p:nvPr/>
        </p:nvCxnSpPr>
        <p:spPr>
          <a:xfrm>
            <a:off x="1227770" y="4121904"/>
            <a:ext cx="466782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1775356-8F9F-4EA8-9499-1D6747768997}"/>
              </a:ext>
            </a:extLst>
          </p:cNvPr>
          <p:cNvSpPr>
            <a:spLocks noGrp="1"/>
          </p:cNvSpPr>
          <p:nvPr>
            <p:ph type="title"/>
          </p:nvPr>
        </p:nvSpPr>
        <p:spPr/>
        <p:txBody>
          <a:bodyPr/>
          <a:lstStyle/>
          <a:p>
            <a:r>
              <a:rPr lang="en-US" dirty="0"/>
              <a:t>Error definition</a:t>
            </a:r>
          </a:p>
        </p:txBody>
      </p:sp>
      <p:cxnSp>
        <p:nvCxnSpPr>
          <p:cNvPr id="7" name="Straight Arrow Connector 6">
            <a:extLst>
              <a:ext uri="{FF2B5EF4-FFF2-40B4-BE49-F238E27FC236}">
                <a16:creationId xmlns:a16="http://schemas.microsoft.com/office/drawing/2014/main" id="{3015FC55-C258-40A9-B758-70AE3090C0C6}"/>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49F63F4-E522-4AA0-9C4E-B560E7A03E81}"/>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3433EE52-07E7-4DDD-B9D1-DBF96B4FFA94}"/>
              </a:ext>
            </a:extLst>
          </p:cNvPr>
          <p:cNvSpPr>
            <a:spLocks noChangeAspect="1"/>
          </p:cNvSpPr>
          <p:nvPr/>
        </p:nvSpPr>
        <p:spPr>
          <a:xfrm>
            <a:off x="4492869" y="3349187"/>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F80337B8-A456-41A7-AC8E-ECF4841ECBFF}"/>
              </a:ext>
            </a:extLst>
          </p:cNvPr>
          <p:cNvCxnSpPr>
            <a:cxnSpLocks/>
          </p:cNvCxnSpPr>
          <p:nvPr/>
        </p:nvCxnSpPr>
        <p:spPr>
          <a:xfrm>
            <a:off x="4080365" y="380403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AD31E54C-1E41-4DB9-8E1F-F6450571ADA0}"/>
                  </a:ext>
                </a:extLst>
              </p:cNvPr>
              <p:cNvSpPr/>
              <p:nvPr/>
            </p:nvSpPr>
            <p:spPr>
              <a:xfrm>
                <a:off x="4632625" y="3215735"/>
                <a:ext cx="130253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12, 15</m:t>
                          </m:r>
                        </m:e>
                      </m:d>
                    </m:oMath>
                  </m:oMathPara>
                </a14:m>
                <a:endParaRPr lang="en-US" sz="2400" dirty="0"/>
              </a:p>
            </p:txBody>
          </p:sp>
        </mc:Choice>
        <mc:Fallback xmlns="">
          <p:sp>
            <p:nvSpPr>
              <p:cNvPr id="14" name="Rectangle 13">
                <a:extLst>
                  <a:ext uri="{FF2B5EF4-FFF2-40B4-BE49-F238E27FC236}">
                    <a16:creationId xmlns:a16="http://schemas.microsoft.com/office/drawing/2014/main" id="{AD31E54C-1E41-4DB9-8E1F-F6450571ADA0}"/>
                  </a:ext>
                </a:extLst>
              </p:cNvPr>
              <p:cNvSpPr>
                <a:spLocks noRot="1" noChangeAspect="1" noMove="1" noResize="1" noEditPoints="1" noAdjustHandles="1" noChangeArrowheads="1" noChangeShapeType="1" noTextEdit="1"/>
              </p:cNvSpPr>
              <p:nvPr/>
            </p:nvSpPr>
            <p:spPr>
              <a:xfrm>
                <a:off x="4632625" y="3215735"/>
                <a:ext cx="1302536" cy="461665"/>
              </a:xfrm>
              <a:prstGeom prst="rect">
                <a:avLst/>
              </a:prstGeom>
              <a:blipFill>
                <a:blip r:embed="rId3"/>
                <a:stretch>
                  <a:fillRect/>
                </a:stretch>
              </a:blipFill>
            </p:spPr>
            <p:txBody>
              <a:bodyPr/>
              <a:lstStyle/>
              <a:p>
                <a:r>
                  <a:rPr lang="en-US">
                    <a:noFill/>
                  </a:rPr>
                  <a:t> </a:t>
                </a:r>
              </a:p>
            </p:txBody>
          </p:sp>
        </mc:Fallback>
      </mc:AlternateContent>
      <p:sp>
        <p:nvSpPr>
          <p:cNvPr id="15" name="Oval 14">
            <a:extLst>
              <a:ext uri="{FF2B5EF4-FFF2-40B4-BE49-F238E27FC236}">
                <a16:creationId xmlns:a16="http://schemas.microsoft.com/office/drawing/2014/main" id="{FD632F50-8701-40E3-93E7-255F82CFE3E5}"/>
              </a:ext>
            </a:extLst>
          </p:cNvPr>
          <p:cNvSpPr>
            <a:spLocks noChangeAspect="1"/>
          </p:cNvSpPr>
          <p:nvPr/>
        </p:nvSpPr>
        <p:spPr>
          <a:xfrm>
            <a:off x="3561680"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061E0D3-3B86-4B03-B784-EFF24E99A9DE}"/>
              </a:ext>
            </a:extLst>
          </p:cNvPr>
          <p:cNvSpPr txBox="1"/>
          <p:nvPr/>
        </p:nvSpPr>
        <p:spPr>
          <a:xfrm>
            <a:off x="489368" y="3707880"/>
            <a:ext cx="1324190" cy="830997"/>
          </a:xfrm>
          <a:prstGeom prst="rect">
            <a:avLst/>
          </a:prstGeom>
          <a:noFill/>
        </p:spPr>
        <p:txBody>
          <a:bodyPr wrap="square" rtlCol="0">
            <a:spAutoFit/>
          </a:bodyPr>
          <a:lstStyle/>
          <a:p>
            <a:r>
              <a:rPr lang="en-US" sz="2400" b="1" dirty="0">
                <a:solidFill>
                  <a:srgbClr val="0070C0"/>
                </a:solidFill>
              </a:rPr>
              <a:t>Blue</a:t>
            </a:r>
          </a:p>
          <a:p>
            <a:r>
              <a:rPr lang="en-US" sz="2400" b="1" dirty="0">
                <a:solidFill>
                  <a:srgbClr val="0070C0"/>
                </a:solidFill>
              </a:rPr>
              <a:t>Model</a:t>
            </a:r>
          </a:p>
        </p:txBody>
      </p:sp>
      <p:sp>
        <p:nvSpPr>
          <p:cNvPr id="34" name="TextBox 33">
            <a:extLst>
              <a:ext uri="{FF2B5EF4-FFF2-40B4-BE49-F238E27FC236}">
                <a16:creationId xmlns:a16="http://schemas.microsoft.com/office/drawing/2014/main" id="{CFFB0FB4-3D1C-45E8-AEEA-31252501A22E}"/>
              </a:ext>
            </a:extLst>
          </p:cNvPr>
          <p:cNvSpPr txBox="1"/>
          <p:nvPr/>
        </p:nvSpPr>
        <p:spPr>
          <a:xfrm>
            <a:off x="5206877" y="1988033"/>
            <a:ext cx="1584960" cy="830997"/>
          </a:xfrm>
          <a:prstGeom prst="rect">
            <a:avLst/>
          </a:prstGeom>
          <a:noFill/>
        </p:spPr>
        <p:txBody>
          <a:bodyPr wrap="square" rtlCol="0">
            <a:spAutoFit/>
          </a:bodyPr>
          <a:lstStyle/>
          <a:p>
            <a:r>
              <a:rPr lang="en-US" sz="2400" b="1" dirty="0">
                <a:solidFill>
                  <a:srgbClr val="00B050"/>
                </a:solidFill>
              </a:rPr>
              <a:t>Green</a:t>
            </a:r>
          </a:p>
          <a:p>
            <a:r>
              <a:rPr lang="en-US" sz="2400" b="1" dirty="0">
                <a:solidFill>
                  <a:srgbClr val="00B050"/>
                </a:solidFill>
              </a:rPr>
              <a:t>Model</a:t>
            </a:r>
            <a:endParaRPr lang="en-US" sz="2000" b="1" dirty="0">
              <a:solidFill>
                <a:srgbClr val="00B050"/>
              </a:solidFill>
            </a:endParaRPr>
          </a:p>
        </p:txBody>
      </p: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BC615298-DEF2-4A8C-8D92-60EF4FD3F4BF}"/>
                  </a:ext>
                </a:extLst>
              </p:cNvPr>
              <p:cNvSpPr/>
              <p:nvPr/>
            </p:nvSpPr>
            <p:spPr>
              <a:xfrm>
                <a:off x="3740599" y="4578678"/>
                <a:ext cx="9626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7, 5</m:t>
                          </m:r>
                        </m:e>
                      </m:d>
                    </m:oMath>
                  </m:oMathPara>
                </a14:m>
                <a:endParaRPr lang="en-US" sz="2400" dirty="0"/>
              </a:p>
            </p:txBody>
          </p:sp>
        </mc:Choice>
        <mc:Fallback xmlns="">
          <p:sp>
            <p:nvSpPr>
              <p:cNvPr id="38" name="Rectangle 37">
                <a:extLst>
                  <a:ext uri="{FF2B5EF4-FFF2-40B4-BE49-F238E27FC236}">
                    <a16:creationId xmlns:a16="http://schemas.microsoft.com/office/drawing/2014/main" id="{BC615298-DEF2-4A8C-8D92-60EF4FD3F4BF}"/>
                  </a:ext>
                </a:extLst>
              </p:cNvPr>
              <p:cNvSpPr>
                <a:spLocks noRot="1" noChangeAspect="1" noMove="1" noResize="1" noEditPoints="1" noAdjustHandles="1" noChangeArrowheads="1" noChangeShapeType="1" noTextEdit="1"/>
              </p:cNvSpPr>
              <p:nvPr/>
            </p:nvSpPr>
            <p:spPr>
              <a:xfrm>
                <a:off x="3740599" y="4578678"/>
                <a:ext cx="962699"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BD6ADC07-28D0-4F4D-A89A-78F914C9D439}"/>
                  </a:ext>
                </a:extLst>
              </p:cNvPr>
              <p:cNvSpPr/>
              <p:nvPr/>
            </p:nvSpPr>
            <p:spPr>
              <a:xfrm>
                <a:off x="8307697" y="1959632"/>
                <a:ext cx="1947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solidFill>
                            <a:srgbClr val="FF0000"/>
                          </a:solidFill>
                          <a:latin typeface="Cambria Math" panose="02040503050406030204" pitchFamily="18" charset="0"/>
                        </a:rPr>
                        <m:t>  ∝  </m:t>
                      </m:r>
                      <m:sSub>
                        <m:sSubPr>
                          <m:ctrlPr>
                            <a:rPr lang="en-US" sz="2400" i="1">
                              <a:solidFill>
                                <a:srgbClr val="FF0000"/>
                              </a:solidFill>
                              <a:latin typeface="Cambria Math" panose="02040503050406030204" pitchFamily="18" charset="0"/>
                            </a:rPr>
                          </m:ctrlPr>
                        </m:sSubPr>
                        <m:e>
                          <m:acc>
                            <m:accPr>
                              <m:chr m:val="̂"/>
                              <m:ctrlPr>
                                <a:rPr lang="en-US" sz="2400" i="1">
                                  <a:solidFill>
                                    <a:srgbClr val="FF0000"/>
                                  </a:solidFill>
                                  <a:latin typeface="Cambria Math" panose="02040503050406030204" pitchFamily="18" charset="0"/>
                                </a:rPr>
                              </m:ctrlPr>
                            </m:accPr>
                            <m:e>
                              <m:r>
                                <a:rPr lang="en-US" sz="2400" i="1">
                                  <a:solidFill>
                                    <a:srgbClr val="FF0000"/>
                                  </a:solidFill>
                                  <a:latin typeface="Cambria Math" panose="02040503050406030204" pitchFamily="18" charset="0"/>
                                </a:rPr>
                                <m:t>𝑦</m:t>
                              </m:r>
                            </m:e>
                          </m:acc>
                        </m:e>
                        <m:sub>
                          <m:r>
                            <a:rPr lang="en-US" sz="2400" i="1">
                              <a:solidFill>
                                <a:srgbClr val="FF0000"/>
                              </a:solidFill>
                              <a:latin typeface="Cambria Math" panose="02040503050406030204" pitchFamily="18" charset="0"/>
                            </a:rPr>
                            <m:t>𝑖</m:t>
                          </m:r>
                        </m:sub>
                      </m:sSub>
                      <m:r>
                        <a:rPr lang="en-US" sz="2400" i="1">
                          <a:solidFill>
                            <a:srgbClr val="FF0000"/>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𝑦</m:t>
                          </m:r>
                        </m:e>
                        <m:sub>
                          <m:r>
                            <a:rPr lang="en-US" sz="2400" i="1">
                              <a:solidFill>
                                <a:srgbClr val="FF0000"/>
                              </a:solidFill>
                              <a:latin typeface="Cambria Math" panose="02040503050406030204" pitchFamily="18" charset="0"/>
                            </a:rPr>
                            <m:t>𝑖</m:t>
                          </m:r>
                        </m:sub>
                      </m:sSub>
                    </m:oMath>
                  </m:oMathPara>
                </a14:m>
                <a:endParaRPr lang="en-US" sz="2400" dirty="0"/>
              </a:p>
            </p:txBody>
          </p:sp>
        </mc:Choice>
        <mc:Fallback xmlns="">
          <p:sp>
            <p:nvSpPr>
              <p:cNvPr id="40" name="Rectangle 39">
                <a:extLst>
                  <a:ext uri="{FF2B5EF4-FFF2-40B4-BE49-F238E27FC236}">
                    <a16:creationId xmlns:a16="http://schemas.microsoft.com/office/drawing/2014/main" id="{BD6ADC07-28D0-4F4D-A89A-78F914C9D439}"/>
                  </a:ext>
                </a:extLst>
              </p:cNvPr>
              <p:cNvSpPr>
                <a:spLocks noRot="1" noChangeAspect="1" noMove="1" noResize="1" noEditPoints="1" noAdjustHandles="1" noChangeArrowheads="1" noChangeShapeType="1" noTextEdit="1"/>
              </p:cNvSpPr>
              <p:nvPr/>
            </p:nvSpPr>
            <p:spPr>
              <a:xfrm>
                <a:off x="8307697" y="1959632"/>
                <a:ext cx="1947969" cy="461665"/>
              </a:xfrm>
              <a:prstGeom prst="rect">
                <a:avLst/>
              </a:prstGeom>
              <a:blipFill>
                <a:blip r:embed="rId5"/>
                <a:stretch>
                  <a:fillRect t="-3947"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4853CC9-E0D5-415E-956A-255843EFAA57}"/>
                  </a:ext>
                </a:extLst>
              </p:cNvPr>
              <p:cNvSpPr txBox="1"/>
              <p:nvPr/>
            </p:nvSpPr>
            <p:spPr>
              <a:xfrm>
                <a:off x="9198133" y="2455916"/>
                <a:ext cx="7882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B050"/>
                          </a:solidFill>
                          <a:latin typeface="Cambria Math" panose="02040503050406030204" pitchFamily="18" charset="0"/>
                        </a:rPr>
                        <m:t>𝜀</m:t>
                      </m:r>
                      <m:r>
                        <a:rPr lang="en-US" sz="2400" b="0" i="1" smtClean="0">
                          <a:solidFill>
                            <a:srgbClr val="00B050"/>
                          </a:solidFill>
                          <a:latin typeface="Cambria Math" panose="02040503050406030204" pitchFamily="18" charset="0"/>
                        </a:rPr>
                        <m:t>=0</m:t>
                      </m:r>
                    </m:oMath>
                  </m:oMathPara>
                </a14:m>
                <a:endParaRPr lang="en-US" sz="2400" dirty="0">
                  <a:solidFill>
                    <a:srgbClr val="00B050"/>
                  </a:solidFill>
                </a:endParaRPr>
              </a:p>
            </p:txBody>
          </p:sp>
        </mc:Choice>
        <mc:Fallback xmlns="">
          <p:sp>
            <p:nvSpPr>
              <p:cNvPr id="41" name="TextBox 40">
                <a:extLst>
                  <a:ext uri="{FF2B5EF4-FFF2-40B4-BE49-F238E27FC236}">
                    <a16:creationId xmlns:a16="http://schemas.microsoft.com/office/drawing/2014/main" id="{54853CC9-E0D5-415E-956A-255843EFAA57}"/>
                  </a:ext>
                </a:extLst>
              </p:cNvPr>
              <p:cNvSpPr txBox="1">
                <a:spLocks noRot="1" noChangeAspect="1" noMove="1" noResize="1" noEditPoints="1" noAdjustHandles="1" noChangeArrowheads="1" noChangeShapeType="1" noTextEdit="1"/>
              </p:cNvSpPr>
              <p:nvPr/>
            </p:nvSpPr>
            <p:spPr>
              <a:xfrm>
                <a:off x="9198133" y="2455916"/>
                <a:ext cx="788229" cy="369332"/>
              </a:xfrm>
              <a:prstGeom prst="rect">
                <a:avLst/>
              </a:prstGeom>
              <a:blipFill>
                <a:blip r:embed="rId6"/>
                <a:stretch>
                  <a:fillRect l="-5426" r="-852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E1721D24-78B1-4C1B-B0AE-AE117B1FC97F}"/>
                  </a:ext>
                </a:extLst>
              </p:cNvPr>
              <p:cNvSpPr txBox="1"/>
              <p:nvPr/>
            </p:nvSpPr>
            <p:spPr>
              <a:xfrm>
                <a:off x="9198133" y="2808949"/>
                <a:ext cx="7882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𝜀</m:t>
                      </m:r>
                      <m:r>
                        <a:rPr lang="en-US" sz="2400" b="0" i="1" smtClean="0">
                          <a:solidFill>
                            <a:srgbClr val="0070C0"/>
                          </a:solidFill>
                          <a:latin typeface="Cambria Math" panose="02040503050406030204" pitchFamily="18" charset="0"/>
                        </a:rPr>
                        <m:t>=0</m:t>
                      </m:r>
                    </m:oMath>
                  </m:oMathPara>
                </a14:m>
                <a:endParaRPr lang="en-US" sz="2400" dirty="0">
                  <a:solidFill>
                    <a:srgbClr val="0070C0"/>
                  </a:solidFill>
                </a:endParaRPr>
              </a:p>
            </p:txBody>
          </p:sp>
        </mc:Choice>
        <mc:Fallback xmlns="">
          <p:sp>
            <p:nvSpPr>
              <p:cNvPr id="43" name="TextBox 42">
                <a:extLst>
                  <a:ext uri="{FF2B5EF4-FFF2-40B4-BE49-F238E27FC236}">
                    <a16:creationId xmlns:a16="http://schemas.microsoft.com/office/drawing/2014/main" id="{E1721D24-78B1-4C1B-B0AE-AE117B1FC97F}"/>
                  </a:ext>
                </a:extLst>
              </p:cNvPr>
              <p:cNvSpPr txBox="1">
                <a:spLocks noRot="1" noChangeAspect="1" noMove="1" noResize="1" noEditPoints="1" noAdjustHandles="1" noChangeArrowheads="1" noChangeShapeType="1" noTextEdit="1"/>
              </p:cNvSpPr>
              <p:nvPr/>
            </p:nvSpPr>
            <p:spPr>
              <a:xfrm>
                <a:off x="9198133" y="2808949"/>
                <a:ext cx="788229" cy="369332"/>
              </a:xfrm>
              <a:prstGeom prst="rect">
                <a:avLst/>
              </a:prstGeom>
              <a:blipFill>
                <a:blip r:embed="rId7"/>
                <a:stretch>
                  <a:fillRect l="-5426" r="-852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5CDA328-96E4-4615-8FB9-755FBE9E2B7D}"/>
                  </a:ext>
                </a:extLst>
              </p:cNvPr>
              <p:cNvSpPr txBox="1"/>
              <p:nvPr/>
            </p:nvSpPr>
            <p:spPr>
              <a:xfrm>
                <a:off x="8746054" y="776518"/>
                <a:ext cx="1692386" cy="738664"/>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a14:m>
                <a:r>
                  <a:rPr lang="en-US" sz="2400" dirty="0"/>
                  <a:t> Instance</a:t>
                </a:r>
              </a:p>
              <a:p>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𝑦</m:t>
                            </m:r>
                          </m:e>
                        </m:acc>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a14:m>
                <a:r>
                  <a:rPr lang="en-US" sz="2400" dirty="0"/>
                  <a:t> Model</a:t>
                </a:r>
              </a:p>
            </p:txBody>
          </p:sp>
        </mc:Choice>
        <mc:Fallback xmlns="">
          <p:sp>
            <p:nvSpPr>
              <p:cNvPr id="45" name="TextBox 44">
                <a:extLst>
                  <a:ext uri="{FF2B5EF4-FFF2-40B4-BE49-F238E27FC236}">
                    <a16:creationId xmlns:a16="http://schemas.microsoft.com/office/drawing/2014/main" id="{15CDA328-96E4-4615-8FB9-755FBE9E2B7D}"/>
                  </a:ext>
                </a:extLst>
              </p:cNvPr>
              <p:cNvSpPr txBox="1">
                <a:spLocks noRot="1" noChangeAspect="1" noMove="1" noResize="1" noEditPoints="1" noAdjustHandles="1" noChangeArrowheads="1" noChangeShapeType="1" noTextEdit="1"/>
              </p:cNvSpPr>
              <p:nvPr/>
            </p:nvSpPr>
            <p:spPr>
              <a:xfrm>
                <a:off x="8746054" y="776518"/>
                <a:ext cx="1692386" cy="738664"/>
              </a:xfrm>
              <a:prstGeom prst="rect">
                <a:avLst/>
              </a:prstGeom>
              <a:blipFill>
                <a:blip r:embed="rId8"/>
                <a:stretch>
                  <a:fillRect l="-6498" t="-12295" r="-10108" b="-237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B3604D1-1098-4360-8DEC-763C31119269}"/>
                  </a:ext>
                </a:extLst>
              </p:cNvPr>
              <p:cNvSpPr txBox="1"/>
              <p:nvPr/>
            </p:nvSpPr>
            <p:spPr>
              <a:xfrm>
                <a:off x="6093206" y="3931211"/>
                <a:ext cx="871392" cy="369332"/>
              </a:xfrm>
              <a:prstGeom prst="rect">
                <a:avLst/>
              </a:prstGeom>
              <a:noFill/>
            </p:spPr>
            <p:txBody>
              <a:bodyPr wrap="none" lIns="0" tIns="0" rIns="0" bIns="0" rtlCol="0">
                <a:spAutoFit/>
              </a:bodyPr>
              <a:lstStyle/>
              <a:p>
                <a14:m>
                  <m:oMath xmlns:m="http://schemas.openxmlformats.org/officeDocument/2006/math">
                    <m:r>
                      <a:rPr lang="en-US" sz="2400" b="0" i="1" smtClean="0">
                        <a:solidFill>
                          <a:srgbClr val="0070C0"/>
                        </a:solidFill>
                        <a:latin typeface="Cambria Math" panose="02040503050406030204" pitchFamily="18" charset="0"/>
                      </a:rPr>
                      <m:t>𝑦</m:t>
                    </m:r>
                    <m:r>
                      <a:rPr lang="en-US" sz="2400" b="0" i="1" smtClean="0">
                        <a:solidFill>
                          <a:srgbClr val="0070C0"/>
                        </a:solidFill>
                        <a:latin typeface="Cambria Math" panose="02040503050406030204" pitchFamily="18" charset="0"/>
                      </a:rPr>
                      <m:t>=</m:t>
                    </m:r>
                  </m:oMath>
                </a14:m>
                <a:r>
                  <a:rPr lang="en-US" sz="2400" dirty="0">
                    <a:solidFill>
                      <a:srgbClr val="0070C0"/>
                    </a:solidFill>
                  </a:rPr>
                  <a:t> 10</a:t>
                </a:r>
              </a:p>
            </p:txBody>
          </p:sp>
        </mc:Choice>
        <mc:Fallback xmlns="">
          <p:sp>
            <p:nvSpPr>
              <p:cNvPr id="18" name="TextBox 17">
                <a:extLst>
                  <a:ext uri="{FF2B5EF4-FFF2-40B4-BE49-F238E27FC236}">
                    <a16:creationId xmlns:a16="http://schemas.microsoft.com/office/drawing/2014/main" id="{6B3604D1-1098-4360-8DEC-763C31119269}"/>
                  </a:ext>
                </a:extLst>
              </p:cNvPr>
              <p:cNvSpPr txBox="1">
                <a:spLocks noRot="1" noChangeAspect="1" noMove="1" noResize="1" noEditPoints="1" noAdjustHandles="1" noChangeArrowheads="1" noChangeShapeType="1" noTextEdit="1"/>
              </p:cNvSpPr>
              <p:nvPr/>
            </p:nvSpPr>
            <p:spPr>
              <a:xfrm>
                <a:off x="6093206" y="3931211"/>
                <a:ext cx="871392" cy="369332"/>
              </a:xfrm>
              <a:prstGeom prst="rect">
                <a:avLst/>
              </a:prstGeom>
              <a:blipFill>
                <a:blip r:embed="rId9"/>
                <a:stretch>
                  <a:fillRect l="-12676" t="-26667" r="-20423" b="-50000"/>
                </a:stretch>
              </a:blipFill>
            </p:spPr>
            <p:txBody>
              <a:bodyPr/>
              <a:lstStyle/>
              <a:p>
                <a:r>
                  <a:rPr lang="en-US">
                    <a:noFill/>
                  </a:rPr>
                  <a:t> </a:t>
                </a:r>
              </a:p>
            </p:txBody>
          </p:sp>
        </mc:Fallback>
      </mc:AlternateContent>
    </p:spTree>
    <p:extLst>
      <p:ext uri="{BB962C8B-B14F-4D97-AF65-F5344CB8AC3E}">
        <p14:creationId xmlns:p14="http://schemas.microsoft.com/office/powerpoint/2010/main" val="379986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1000"/>
                                        <p:tgtEl>
                                          <p:spTgt spid="43"/>
                                        </p:tgtEl>
                                      </p:cBhvr>
                                    </p:animEffect>
                                    <p:anim calcmode="lin" valueType="num">
                                      <p:cBhvr>
                                        <p:cTn id="18" dur="1000" fill="hold"/>
                                        <p:tgtEl>
                                          <p:spTgt spid="43"/>
                                        </p:tgtEl>
                                        <p:attrNameLst>
                                          <p:attrName>ppt_x</p:attrName>
                                        </p:attrNameLst>
                                      </p:cBhvr>
                                      <p:tavLst>
                                        <p:tav tm="0">
                                          <p:val>
                                            <p:strVal val="#ppt_x"/>
                                          </p:val>
                                        </p:tav>
                                        <p:tav tm="100000">
                                          <p:val>
                                            <p:strVal val="#ppt_x"/>
                                          </p:val>
                                        </p:tav>
                                      </p:tavLst>
                                    </p:anim>
                                    <p:anim calcmode="lin" valueType="num">
                                      <p:cBhvr>
                                        <p:cTn id="19" dur="1000" fill="hold"/>
                                        <p:tgtEl>
                                          <p:spTgt spid="4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1000"/>
                                        <p:tgtEl>
                                          <p:spTgt spid="45"/>
                                        </p:tgtEl>
                                      </p:cBhvr>
                                    </p:animEffect>
                                    <p:anim calcmode="lin" valueType="num">
                                      <p:cBhvr>
                                        <p:cTn id="23" dur="1000" fill="hold"/>
                                        <p:tgtEl>
                                          <p:spTgt spid="45"/>
                                        </p:tgtEl>
                                        <p:attrNameLst>
                                          <p:attrName>ppt_x</p:attrName>
                                        </p:attrNameLst>
                                      </p:cBhvr>
                                      <p:tavLst>
                                        <p:tav tm="0">
                                          <p:val>
                                            <p:strVal val="#ppt_x"/>
                                          </p:val>
                                        </p:tav>
                                        <p:tav tm="100000">
                                          <p:val>
                                            <p:strVal val="#ppt_x"/>
                                          </p:val>
                                        </p:tav>
                                      </p:tavLst>
                                    </p:anim>
                                    <p:anim calcmode="lin" valueType="num">
                                      <p:cBhvr>
                                        <p:cTn id="24"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3" grpId="0"/>
      <p:bldP spid="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5B396973-5384-41FF-938D-BB3EF91F5745}"/>
              </a:ext>
            </a:extLst>
          </p:cNvPr>
          <p:cNvCxnSpPr/>
          <p:nvPr/>
        </p:nvCxnSpPr>
        <p:spPr>
          <a:xfrm flipV="1">
            <a:off x="2851684" y="2493885"/>
            <a:ext cx="2355193" cy="349543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B6049E1-23A3-45A8-AC76-021DB6F20960}"/>
              </a:ext>
            </a:extLst>
          </p:cNvPr>
          <p:cNvCxnSpPr>
            <a:cxnSpLocks/>
          </p:cNvCxnSpPr>
          <p:nvPr/>
        </p:nvCxnSpPr>
        <p:spPr>
          <a:xfrm>
            <a:off x="1227770" y="4121904"/>
            <a:ext cx="466782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1775356-8F9F-4EA8-9499-1D6747768997}"/>
              </a:ext>
            </a:extLst>
          </p:cNvPr>
          <p:cNvSpPr>
            <a:spLocks noGrp="1"/>
          </p:cNvSpPr>
          <p:nvPr>
            <p:ph type="title"/>
          </p:nvPr>
        </p:nvSpPr>
        <p:spPr/>
        <p:txBody>
          <a:bodyPr/>
          <a:lstStyle/>
          <a:p>
            <a:r>
              <a:rPr lang="en-US" dirty="0"/>
              <a:t>Error definition</a:t>
            </a:r>
          </a:p>
        </p:txBody>
      </p:sp>
      <p:cxnSp>
        <p:nvCxnSpPr>
          <p:cNvPr id="7" name="Straight Arrow Connector 6">
            <a:extLst>
              <a:ext uri="{FF2B5EF4-FFF2-40B4-BE49-F238E27FC236}">
                <a16:creationId xmlns:a16="http://schemas.microsoft.com/office/drawing/2014/main" id="{3015FC55-C258-40A9-B758-70AE3090C0C6}"/>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49F63F4-E522-4AA0-9C4E-B560E7A03E81}"/>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3433EE52-07E7-4DDD-B9D1-DBF96B4FFA94}"/>
              </a:ext>
            </a:extLst>
          </p:cNvPr>
          <p:cNvSpPr>
            <a:spLocks noChangeAspect="1"/>
          </p:cNvSpPr>
          <p:nvPr/>
        </p:nvSpPr>
        <p:spPr>
          <a:xfrm>
            <a:off x="4492869" y="3349187"/>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F80337B8-A456-41A7-AC8E-ECF4841ECBFF}"/>
              </a:ext>
            </a:extLst>
          </p:cNvPr>
          <p:cNvCxnSpPr>
            <a:cxnSpLocks/>
          </p:cNvCxnSpPr>
          <p:nvPr/>
        </p:nvCxnSpPr>
        <p:spPr>
          <a:xfrm>
            <a:off x="4080365" y="380403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AD31E54C-1E41-4DB9-8E1F-F6450571ADA0}"/>
                  </a:ext>
                </a:extLst>
              </p:cNvPr>
              <p:cNvSpPr/>
              <p:nvPr/>
            </p:nvSpPr>
            <p:spPr>
              <a:xfrm>
                <a:off x="4632625" y="3215735"/>
                <a:ext cx="130253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12, 15</m:t>
                          </m:r>
                        </m:e>
                      </m:d>
                    </m:oMath>
                  </m:oMathPara>
                </a14:m>
                <a:endParaRPr lang="en-US" sz="2400" dirty="0"/>
              </a:p>
            </p:txBody>
          </p:sp>
        </mc:Choice>
        <mc:Fallback xmlns="">
          <p:sp>
            <p:nvSpPr>
              <p:cNvPr id="14" name="Rectangle 13">
                <a:extLst>
                  <a:ext uri="{FF2B5EF4-FFF2-40B4-BE49-F238E27FC236}">
                    <a16:creationId xmlns:a16="http://schemas.microsoft.com/office/drawing/2014/main" id="{AD31E54C-1E41-4DB9-8E1F-F6450571ADA0}"/>
                  </a:ext>
                </a:extLst>
              </p:cNvPr>
              <p:cNvSpPr>
                <a:spLocks noRot="1" noChangeAspect="1" noMove="1" noResize="1" noEditPoints="1" noAdjustHandles="1" noChangeArrowheads="1" noChangeShapeType="1" noTextEdit="1"/>
              </p:cNvSpPr>
              <p:nvPr/>
            </p:nvSpPr>
            <p:spPr>
              <a:xfrm>
                <a:off x="4632625" y="3215735"/>
                <a:ext cx="1302536" cy="461665"/>
              </a:xfrm>
              <a:prstGeom prst="rect">
                <a:avLst/>
              </a:prstGeom>
              <a:blipFill>
                <a:blip r:embed="rId3"/>
                <a:stretch>
                  <a:fillRect/>
                </a:stretch>
              </a:blipFill>
            </p:spPr>
            <p:txBody>
              <a:bodyPr/>
              <a:lstStyle/>
              <a:p>
                <a:r>
                  <a:rPr lang="en-US">
                    <a:noFill/>
                  </a:rPr>
                  <a:t> </a:t>
                </a:r>
              </a:p>
            </p:txBody>
          </p:sp>
        </mc:Fallback>
      </mc:AlternateContent>
      <p:sp>
        <p:nvSpPr>
          <p:cNvPr id="15" name="Oval 14">
            <a:extLst>
              <a:ext uri="{FF2B5EF4-FFF2-40B4-BE49-F238E27FC236}">
                <a16:creationId xmlns:a16="http://schemas.microsoft.com/office/drawing/2014/main" id="{FD632F50-8701-40E3-93E7-255F82CFE3E5}"/>
              </a:ext>
            </a:extLst>
          </p:cNvPr>
          <p:cNvSpPr>
            <a:spLocks noChangeAspect="1"/>
          </p:cNvSpPr>
          <p:nvPr/>
        </p:nvSpPr>
        <p:spPr>
          <a:xfrm>
            <a:off x="3561680"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061E0D3-3B86-4B03-B784-EFF24E99A9DE}"/>
              </a:ext>
            </a:extLst>
          </p:cNvPr>
          <p:cNvSpPr txBox="1"/>
          <p:nvPr/>
        </p:nvSpPr>
        <p:spPr>
          <a:xfrm>
            <a:off x="489368" y="3707880"/>
            <a:ext cx="1324190" cy="830997"/>
          </a:xfrm>
          <a:prstGeom prst="rect">
            <a:avLst/>
          </a:prstGeom>
          <a:noFill/>
        </p:spPr>
        <p:txBody>
          <a:bodyPr wrap="square" rtlCol="0">
            <a:spAutoFit/>
          </a:bodyPr>
          <a:lstStyle/>
          <a:p>
            <a:r>
              <a:rPr lang="en-US" sz="2400" b="1" dirty="0">
                <a:solidFill>
                  <a:srgbClr val="0070C0"/>
                </a:solidFill>
              </a:rPr>
              <a:t>Blue</a:t>
            </a:r>
          </a:p>
          <a:p>
            <a:r>
              <a:rPr lang="en-US" sz="2400" b="1" dirty="0">
                <a:solidFill>
                  <a:srgbClr val="0070C0"/>
                </a:solidFill>
              </a:rPr>
              <a:t>Model</a:t>
            </a:r>
          </a:p>
        </p:txBody>
      </p:sp>
      <p:sp>
        <p:nvSpPr>
          <p:cNvPr id="34" name="TextBox 33">
            <a:extLst>
              <a:ext uri="{FF2B5EF4-FFF2-40B4-BE49-F238E27FC236}">
                <a16:creationId xmlns:a16="http://schemas.microsoft.com/office/drawing/2014/main" id="{CFFB0FB4-3D1C-45E8-AEEA-31252501A22E}"/>
              </a:ext>
            </a:extLst>
          </p:cNvPr>
          <p:cNvSpPr txBox="1"/>
          <p:nvPr/>
        </p:nvSpPr>
        <p:spPr>
          <a:xfrm>
            <a:off x="5206877" y="1988033"/>
            <a:ext cx="1584960" cy="830997"/>
          </a:xfrm>
          <a:prstGeom prst="rect">
            <a:avLst/>
          </a:prstGeom>
          <a:noFill/>
        </p:spPr>
        <p:txBody>
          <a:bodyPr wrap="square" rtlCol="0">
            <a:spAutoFit/>
          </a:bodyPr>
          <a:lstStyle/>
          <a:p>
            <a:r>
              <a:rPr lang="en-US" sz="2400" b="1" dirty="0">
                <a:solidFill>
                  <a:srgbClr val="00B050"/>
                </a:solidFill>
              </a:rPr>
              <a:t>Green</a:t>
            </a:r>
          </a:p>
          <a:p>
            <a:r>
              <a:rPr lang="en-US" sz="2400" b="1" dirty="0">
                <a:solidFill>
                  <a:srgbClr val="00B050"/>
                </a:solidFill>
              </a:rPr>
              <a:t>Model</a:t>
            </a:r>
            <a:endParaRPr lang="en-US" sz="2000" b="1" dirty="0">
              <a:solidFill>
                <a:srgbClr val="00B050"/>
              </a:solidFill>
            </a:endParaRPr>
          </a:p>
        </p:txBody>
      </p: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BC615298-DEF2-4A8C-8D92-60EF4FD3F4BF}"/>
                  </a:ext>
                </a:extLst>
              </p:cNvPr>
              <p:cNvSpPr/>
              <p:nvPr/>
            </p:nvSpPr>
            <p:spPr>
              <a:xfrm>
                <a:off x="3740599" y="4578678"/>
                <a:ext cx="9626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7, 5</m:t>
                          </m:r>
                        </m:e>
                      </m:d>
                    </m:oMath>
                  </m:oMathPara>
                </a14:m>
                <a:endParaRPr lang="en-US" sz="2400" dirty="0"/>
              </a:p>
            </p:txBody>
          </p:sp>
        </mc:Choice>
        <mc:Fallback xmlns="">
          <p:sp>
            <p:nvSpPr>
              <p:cNvPr id="38" name="Rectangle 37">
                <a:extLst>
                  <a:ext uri="{FF2B5EF4-FFF2-40B4-BE49-F238E27FC236}">
                    <a16:creationId xmlns:a16="http://schemas.microsoft.com/office/drawing/2014/main" id="{BC615298-DEF2-4A8C-8D92-60EF4FD3F4BF}"/>
                  </a:ext>
                </a:extLst>
              </p:cNvPr>
              <p:cNvSpPr>
                <a:spLocks noRot="1" noChangeAspect="1" noMove="1" noResize="1" noEditPoints="1" noAdjustHandles="1" noChangeArrowheads="1" noChangeShapeType="1" noTextEdit="1"/>
              </p:cNvSpPr>
              <p:nvPr/>
            </p:nvSpPr>
            <p:spPr>
              <a:xfrm>
                <a:off x="3740599" y="4578678"/>
                <a:ext cx="962699"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396E7E71-8F69-46AA-8910-DD7FA34A5845}"/>
                  </a:ext>
                </a:extLst>
              </p:cNvPr>
              <p:cNvSpPr/>
              <p:nvPr/>
            </p:nvSpPr>
            <p:spPr>
              <a:xfrm>
                <a:off x="8826670" y="4623154"/>
                <a:ext cx="3485634" cy="11005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FF0000"/>
                          </a:solidFill>
                          <a:latin typeface="Cambria Math" panose="02040503050406030204" pitchFamily="18" charset="0"/>
                        </a:rPr>
                        <m:t>𝜀</m:t>
                      </m:r>
                      <m:r>
                        <a:rPr lang="en-US" sz="2400" b="0" i="1" smtClean="0">
                          <a:solidFill>
                            <a:srgbClr val="FF0000"/>
                          </a:solidFill>
                          <a:latin typeface="Cambria Math" panose="02040503050406030204" pitchFamily="18" charset="0"/>
                        </a:rPr>
                        <m:t>≔</m:t>
                      </m:r>
                      <m:r>
                        <a:rPr lang="en-US" sz="2400" b="0" i="1" smtClean="0">
                          <a:solidFill>
                            <a:srgbClr val="FF0000"/>
                          </a:solidFill>
                          <a:latin typeface="Cambria Math" panose="02040503050406030204" pitchFamily="18" charset="0"/>
                        </a:rPr>
                        <m:t>𝑅𝑆𝑆</m:t>
                      </m:r>
                      <m:r>
                        <a:rPr lang="en-US" sz="2400" b="0" i="1" smtClean="0">
                          <a:solidFill>
                            <a:srgbClr val="FF0000"/>
                          </a:solidFill>
                          <a:latin typeface="Cambria Math" panose="02040503050406030204" pitchFamily="18" charset="0"/>
                        </a:rPr>
                        <m:t>=</m:t>
                      </m:r>
                      <m:nary>
                        <m:naryPr>
                          <m:chr m:val="∑"/>
                          <m:ctrlPr>
                            <a:rPr lang="en-US" sz="2400" b="0" i="1" smtClean="0">
                              <a:solidFill>
                                <a:srgbClr val="FF0000"/>
                              </a:solidFill>
                              <a:latin typeface="Cambria Math" panose="02040503050406030204" pitchFamily="18" charset="0"/>
                            </a:rPr>
                          </m:ctrlPr>
                        </m:naryPr>
                        <m:sub>
                          <m:r>
                            <a:rPr lang="en-US" sz="2400" b="0" i="1" smtClean="0">
                              <a:solidFill>
                                <a:srgbClr val="FF0000"/>
                              </a:solidFill>
                              <a:latin typeface="Cambria Math" panose="02040503050406030204" pitchFamily="18" charset="0"/>
                            </a:rPr>
                            <m:t>𝑖</m:t>
                          </m:r>
                          <m:r>
                            <a:rPr lang="en-US" sz="2400" b="0" i="1" smtClean="0">
                              <a:solidFill>
                                <a:srgbClr val="FF0000"/>
                              </a:solidFill>
                              <a:latin typeface="Cambria Math" panose="02040503050406030204" pitchFamily="18" charset="0"/>
                            </a:rPr>
                            <m:t>=1</m:t>
                          </m:r>
                        </m:sub>
                        <m:sup>
                          <m:r>
                            <a:rPr lang="en-US" sz="2400" b="0" i="1" smtClean="0">
                              <a:solidFill>
                                <a:srgbClr val="FF0000"/>
                              </a:solidFill>
                              <a:latin typeface="Cambria Math" panose="02040503050406030204" pitchFamily="18" charset="0"/>
                            </a:rPr>
                            <m:t>𝑚</m:t>
                          </m:r>
                        </m:sup>
                        <m:e>
                          <m:sSup>
                            <m:sSupPr>
                              <m:ctrlPr>
                                <a:rPr lang="en-US" sz="2400" b="0" i="1" smtClean="0">
                                  <a:solidFill>
                                    <a:srgbClr val="FF0000"/>
                                  </a:solidFill>
                                  <a:latin typeface="Cambria Math" panose="02040503050406030204" pitchFamily="18" charset="0"/>
                                </a:rPr>
                              </m:ctrlPr>
                            </m:sSupPr>
                            <m:e>
                              <m:d>
                                <m:dPr>
                                  <m:ctrlPr>
                                    <a:rPr lang="en-US" sz="2400" b="0" i="1" smtClean="0">
                                      <a:solidFill>
                                        <a:srgbClr val="FF0000"/>
                                      </a:solidFill>
                                      <a:latin typeface="Cambria Math" panose="02040503050406030204" pitchFamily="18" charset="0"/>
                                    </a:rPr>
                                  </m:ctrlPr>
                                </m:dPr>
                                <m:e>
                                  <m:sSub>
                                    <m:sSubPr>
                                      <m:ctrlPr>
                                        <a:rPr lang="en-US" sz="2400" b="0" i="1" smtClean="0">
                                          <a:solidFill>
                                            <a:srgbClr val="FF0000"/>
                                          </a:solidFill>
                                          <a:latin typeface="Cambria Math" panose="02040503050406030204" pitchFamily="18" charset="0"/>
                                        </a:rPr>
                                      </m:ctrlPr>
                                    </m:sSubPr>
                                    <m:e>
                                      <m:acc>
                                        <m:accPr>
                                          <m:chr m:val="̂"/>
                                          <m:ctrlPr>
                                            <a:rPr lang="en-US" sz="2400" b="0" i="1" smtClean="0">
                                              <a:solidFill>
                                                <a:srgbClr val="FF0000"/>
                                              </a:solidFill>
                                              <a:latin typeface="Cambria Math" panose="02040503050406030204" pitchFamily="18" charset="0"/>
                                            </a:rPr>
                                          </m:ctrlPr>
                                        </m:accPr>
                                        <m:e>
                                          <m:r>
                                            <a:rPr lang="en-US" sz="2400" b="0" i="1" smtClean="0">
                                              <a:solidFill>
                                                <a:srgbClr val="FF0000"/>
                                              </a:solidFill>
                                              <a:latin typeface="Cambria Math" panose="02040503050406030204" pitchFamily="18" charset="0"/>
                                            </a:rPr>
                                            <m:t>𝑦</m:t>
                                          </m:r>
                                        </m:e>
                                      </m:acc>
                                    </m:e>
                                    <m:sub>
                                      <m:r>
                                        <a:rPr lang="en-US" sz="2400" b="0" i="1" smtClean="0">
                                          <a:solidFill>
                                            <a:srgbClr val="FF0000"/>
                                          </a:solidFill>
                                          <a:latin typeface="Cambria Math" panose="02040503050406030204" pitchFamily="18" charset="0"/>
                                        </a:rPr>
                                        <m:t>𝑖</m:t>
                                      </m:r>
                                    </m:sub>
                                  </m:sSub>
                                  <m:r>
                                    <a:rPr lang="en-US" sz="2400" b="0" i="1" smtClean="0">
                                      <a:solidFill>
                                        <a:srgbClr val="FF0000"/>
                                      </a:solidFill>
                                      <a:latin typeface="Cambria Math" panose="02040503050406030204" pitchFamily="18" charset="0"/>
                                    </a:rPr>
                                    <m:t>−</m:t>
                                  </m:r>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𝑦</m:t>
                                      </m:r>
                                    </m:e>
                                    <m:sub>
                                      <m:r>
                                        <a:rPr lang="en-US" sz="2400" b="0" i="1" smtClean="0">
                                          <a:solidFill>
                                            <a:srgbClr val="FF0000"/>
                                          </a:solidFill>
                                          <a:latin typeface="Cambria Math" panose="02040503050406030204" pitchFamily="18" charset="0"/>
                                        </a:rPr>
                                        <m:t>𝑖</m:t>
                                      </m:r>
                                    </m:sub>
                                  </m:sSub>
                                </m:e>
                              </m:d>
                            </m:e>
                            <m:sup>
                              <m:r>
                                <a:rPr lang="en-US" sz="2400" b="0" i="1" smtClean="0">
                                  <a:solidFill>
                                    <a:srgbClr val="FF0000"/>
                                  </a:solidFill>
                                  <a:latin typeface="Cambria Math" panose="02040503050406030204" pitchFamily="18" charset="0"/>
                                </a:rPr>
                                <m:t>2</m:t>
                              </m:r>
                            </m:sup>
                          </m:sSup>
                        </m:e>
                      </m:nary>
                    </m:oMath>
                  </m:oMathPara>
                </a14:m>
                <a:endParaRPr lang="en-US" sz="2400" dirty="0"/>
              </a:p>
            </p:txBody>
          </p:sp>
        </mc:Choice>
        <mc:Fallback xmlns="">
          <p:sp>
            <p:nvSpPr>
              <p:cNvPr id="39" name="Rectangle 38">
                <a:extLst>
                  <a:ext uri="{FF2B5EF4-FFF2-40B4-BE49-F238E27FC236}">
                    <a16:creationId xmlns:a16="http://schemas.microsoft.com/office/drawing/2014/main" id="{396E7E71-8F69-46AA-8910-DD7FA34A5845}"/>
                  </a:ext>
                </a:extLst>
              </p:cNvPr>
              <p:cNvSpPr>
                <a:spLocks noRot="1" noChangeAspect="1" noMove="1" noResize="1" noEditPoints="1" noAdjustHandles="1" noChangeArrowheads="1" noChangeShapeType="1" noTextEdit="1"/>
              </p:cNvSpPr>
              <p:nvPr/>
            </p:nvSpPr>
            <p:spPr>
              <a:xfrm>
                <a:off x="8826670" y="4623154"/>
                <a:ext cx="3485634" cy="1100558"/>
              </a:xfrm>
              <a:prstGeom prst="rect">
                <a:avLst/>
              </a:prstGeom>
              <a:blipFill>
                <a:blip r:embed="rId5"/>
                <a:stretch>
                  <a:fillRect/>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F2BE5B15-5227-4150-9A00-5B2694808D16}"/>
              </a:ext>
            </a:extLst>
          </p:cNvPr>
          <p:cNvSpPr txBox="1"/>
          <p:nvPr/>
        </p:nvSpPr>
        <p:spPr>
          <a:xfrm>
            <a:off x="7831120" y="3892545"/>
            <a:ext cx="2116053" cy="461665"/>
          </a:xfrm>
          <a:prstGeom prst="rect">
            <a:avLst/>
          </a:prstGeom>
          <a:noFill/>
        </p:spPr>
        <p:txBody>
          <a:bodyPr wrap="square" rtlCol="0">
            <a:spAutoFit/>
          </a:bodyPr>
          <a:lstStyle/>
          <a:p>
            <a:r>
              <a:rPr lang="en-US" sz="2400" dirty="0"/>
              <a:t>Solution:</a:t>
            </a: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A0D8514D-27F4-4320-8607-C351B2909A4F}"/>
                  </a:ext>
                </a:extLst>
              </p:cNvPr>
              <p:cNvSpPr/>
              <p:nvPr/>
            </p:nvSpPr>
            <p:spPr>
              <a:xfrm>
                <a:off x="8307697" y="1959632"/>
                <a:ext cx="1947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solidFill>
                            <a:srgbClr val="FF0000"/>
                          </a:solidFill>
                          <a:latin typeface="Cambria Math" panose="02040503050406030204" pitchFamily="18" charset="0"/>
                        </a:rPr>
                        <m:t>  ∝  </m:t>
                      </m:r>
                      <m:sSub>
                        <m:sSubPr>
                          <m:ctrlPr>
                            <a:rPr lang="en-US" sz="2400" i="1">
                              <a:solidFill>
                                <a:srgbClr val="FF0000"/>
                              </a:solidFill>
                              <a:latin typeface="Cambria Math" panose="02040503050406030204" pitchFamily="18" charset="0"/>
                            </a:rPr>
                          </m:ctrlPr>
                        </m:sSubPr>
                        <m:e>
                          <m:acc>
                            <m:accPr>
                              <m:chr m:val="̂"/>
                              <m:ctrlPr>
                                <a:rPr lang="en-US" sz="2400" i="1">
                                  <a:solidFill>
                                    <a:srgbClr val="FF0000"/>
                                  </a:solidFill>
                                  <a:latin typeface="Cambria Math" panose="02040503050406030204" pitchFamily="18" charset="0"/>
                                </a:rPr>
                              </m:ctrlPr>
                            </m:accPr>
                            <m:e>
                              <m:r>
                                <a:rPr lang="en-US" sz="2400" i="1">
                                  <a:solidFill>
                                    <a:srgbClr val="FF0000"/>
                                  </a:solidFill>
                                  <a:latin typeface="Cambria Math" panose="02040503050406030204" pitchFamily="18" charset="0"/>
                                </a:rPr>
                                <m:t>𝑦</m:t>
                              </m:r>
                            </m:e>
                          </m:acc>
                        </m:e>
                        <m:sub>
                          <m:r>
                            <a:rPr lang="en-US" sz="2400" i="1">
                              <a:solidFill>
                                <a:srgbClr val="FF0000"/>
                              </a:solidFill>
                              <a:latin typeface="Cambria Math" panose="02040503050406030204" pitchFamily="18" charset="0"/>
                            </a:rPr>
                            <m:t>𝑖</m:t>
                          </m:r>
                        </m:sub>
                      </m:sSub>
                      <m:r>
                        <a:rPr lang="en-US" sz="2400" i="1">
                          <a:solidFill>
                            <a:srgbClr val="FF0000"/>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𝑦</m:t>
                          </m:r>
                        </m:e>
                        <m:sub>
                          <m:r>
                            <a:rPr lang="en-US" sz="2400" i="1">
                              <a:solidFill>
                                <a:srgbClr val="FF0000"/>
                              </a:solidFill>
                              <a:latin typeface="Cambria Math" panose="02040503050406030204" pitchFamily="18" charset="0"/>
                            </a:rPr>
                            <m:t>𝑖</m:t>
                          </m:r>
                        </m:sub>
                      </m:sSub>
                    </m:oMath>
                  </m:oMathPara>
                </a14:m>
                <a:endParaRPr lang="en-US" sz="2400" dirty="0"/>
              </a:p>
            </p:txBody>
          </p:sp>
        </mc:Choice>
        <mc:Fallback xmlns="">
          <p:sp>
            <p:nvSpPr>
              <p:cNvPr id="19" name="Rectangle 18">
                <a:extLst>
                  <a:ext uri="{FF2B5EF4-FFF2-40B4-BE49-F238E27FC236}">
                    <a16:creationId xmlns:a16="http://schemas.microsoft.com/office/drawing/2014/main" id="{A0D8514D-27F4-4320-8607-C351B2909A4F}"/>
                  </a:ext>
                </a:extLst>
              </p:cNvPr>
              <p:cNvSpPr>
                <a:spLocks noRot="1" noChangeAspect="1" noMove="1" noResize="1" noEditPoints="1" noAdjustHandles="1" noChangeArrowheads="1" noChangeShapeType="1" noTextEdit="1"/>
              </p:cNvSpPr>
              <p:nvPr/>
            </p:nvSpPr>
            <p:spPr>
              <a:xfrm>
                <a:off x="8307697" y="1959632"/>
                <a:ext cx="1947969" cy="461665"/>
              </a:xfrm>
              <a:prstGeom prst="rect">
                <a:avLst/>
              </a:prstGeom>
              <a:blipFill>
                <a:blip r:embed="rId6"/>
                <a:stretch>
                  <a:fillRect t="-3947"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21B6CD5-90F4-4AF7-B508-C0256F0A2DA5}"/>
                  </a:ext>
                </a:extLst>
              </p:cNvPr>
              <p:cNvSpPr txBox="1"/>
              <p:nvPr/>
            </p:nvSpPr>
            <p:spPr>
              <a:xfrm>
                <a:off x="9198133" y="2455916"/>
                <a:ext cx="7882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B050"/>
                          </a:solidFill>
                          <a:latin typeface="Cambria Math" panose="02040503050406030204" pitchFamily="18" charset="0"/>
                        </a:rPr>
                        <m:t>𝜀</m:t>
                      </m:r>
                      <m:r>
                        <a:rPr lang="en-US" sz="2400" b="0" i="1" smtClean="0">
                          <a:solidFill>
                            <a:srgbClr val="00B050"/>
                          </a:solidFill>
                          <a:latin typeface="Cambria Math" panose="02040503050406030204" pitchFamily="18" charset="0"/>
                        </a:rPr>
                        <m:t>=0</m:t>
                      </m:r>
                    </m:oMath>
                  </m:oMathPara>
                </a14:m>
                <a:endParaRPr lang="en-US" sz="2400" dirty="0">
                  <a:solidFill>
                    <a:srgbClr val="00B050"/>
                  </a:solidFill>
                </a:endParaRPr>
              </a:p>
            </p:txBody>
          </p:sp>
        </mc:Choice>
        <mc:Fallback xmlns="">
          <p:sp>
            <p:nvSpPr>
              <p:cNvPr id="20" name="TextBox 19">
                <a:extLst>
                  <a:ext uri="{FF2B5EF4-FFF2-40B4-BE49-F238E27FC236}">
                    <a16:creationId xmlns:a16="http://schemas.microsoft.com/office/drawing/2014/main" id="{E21B6CD5-90F4-4AF7-B508-C0256F0A2DA5}"/>
                  </a:ext>
                </a:extLst>
              </p:cNvPr>
              <p:cNvSpPr txBox="1">
                <a:spLocks noRot="1" noChangeAspect="1" noMove="1" noResize="1" noEditPoints="1" noAdjustHandles="1" noChangeArrowheads="1" noChangeShapeType="1" noTextEdit="1"/>
              </p:cNvSpPr>
              <p:nvPr/>
            </p:nvSpPr>
            <p:spPr>
              <a:xfrm>
                <a:off x="9198133" y="2455916"/>
                <a:ext cx="788229" cy="369332"/>
              </a:xfrm>
              <a:prstGeom prst="rect">
                <a:avLst/>
              </a:prstGeom>
              <a:blipFill>
                <a:blip r:embed="rId7"/>
                <a:stretch>
                  <a:fillRect l="-5426" r="-852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C8AD7A2-99B5-431F-8550-820467C3E66A}"/>
                  </a:ext>
                </a:extLst>
              </p:cNvPr>
              <p:cNvSpPr txBox="1"/>
              <p:nvPr/>
            </p:nvSpPr>
            <p:spPr>
              <a:xfrm>
                <a:off x="9198133" y="2808949"/>
                <a:ext cx="7882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𝜀</m:t>
                      </m:r>
                      <m:r>
                        <a:rPr lang="en-US" sz="2400" b="0" i="1" smtClean="0">
                          <a:solidFill>
                            <a:srgbClr val="0070C0"/>
                          </a:solidFill>
                          <a:latin typeface="Cambria Math" panose="02040503050406030204" pitchFamily="18" charset="0"/>
                        </a:rPr>
                        <m:t>=0</m:t>
                      </m:r>
                    </m:oMath>
                  </m:oMathPara>
                </a14:m>
                <a:endParaRPr lang="en-US" sz="2400" dirty="0">
                  <a:solidFill>
                    <a:srgbClr val="0070C0"/>
                  </a:solidFill>
                </a:endParaRPr>
              </a:p>
            </p:txBody>
          </p:sp>
        </mc:Choice>
        <mc:Fallback xmlns="">
          <p:sp>
            <p:nvSpPr>
              <p:cNvPr id="21" name="TextBox 20">
                <a:extLst>
                  <a:ext uri="{FF2B5EF4-FFF2-40B4-BE49-F238E27FC236}">
                    <a16:creationId xmlns:a16="http://schemas.microsoft.com/office/drawing/2014/main" id="{FC8AD7A2-99B5-431F-8550-820467C3E66A}"/>
                  </a:ext>
                </a:extLst>
              </p:cNvPr>
              <p:cNvSpPr txBox="1">
                <a:spLocks noRot="1" noChangeAspect="1" noMove="1" noResize="1" noEditPoints="1" noAdjustHandles="1" noChangeArrowheads="1" noChangeShapeType="1" noTextEdit="1"/>
              </p:cNvSpPr>
              <p:nvPr/>
            </p:nvSpPr>
            <p:spPr>
              <a:xfrm>
                <a:off x="9198133" y="2808949"/>
                <a:ext cx="788229" cy="369332"/>
              </a:xfrm>
              <a:prstGeom prst="rect">
                <a:avLst/>
              </a:prstGeom>
              <a:blipFill>
                <a:blip r:embed="rId8"/>
                <a:stretch>
                  <a:fillRect l="-5426" r="-852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C7E89E6-C44C-4F8D-B2FB-C06EC5972100}"/>
                  </a:ext>
                </a:extLst>
              </p:cNvPr>
              <p:cNvSpPr txBox="1"/>
              <p:nvPr/>
            </p:nvSpPr>
            <p:spPr>
              <a:xfrm>
                <a:off x="1327901" y="3677400"/>
                <a:ext cx="871392" cy="369332"/>
              </a:xfrm>
              <a:prstGeom prst="rect">
                <a:avLst/>
              </a:prstGeom>
              <a:noFill/>
            </p:spPr>
            <p:txBody>
              <a:bodyPr wrap="none" lIns="0" tIns="0" rIns="0" bIns="0" rtlCol="0">
                <a:spAutoFit/>
              </a:bodyPr>
              <a:lstStyle/>
              <a:p>
                <a14:m>
                  <m:oMath xmlns:m="http://schemas.openxmlformats.org/officeDocument/2006/math">
                    <m:r>
                      <a:rPr lang="en-US" sz="2400" b="0" i="1" smtClean="0">
                        <a:solidFill>
                          <a:srgbClr val="0070C0"/>
                        </a:solidFill>
                        <a:latin typeface="Cambria Math" panose="02040503050406030204" pitchFamily="18" charset="0"/>
                      </a:rPr>
                      <m:t>𝑦</m:t>
                    </m:r>
                    <m:r>
                      <a:rPr lang="en-US" sz="2400" b="0" i="1" smtClean="0">
                        <a:solidFill>
                          <a:srgbClr val="0070C0"/>
                        </a:solidFill>
                        <a:latin typeface="Cambria Math" panose="02040503050406030204" pitchFamily="18" charset="0"/>
                      </a:rPr>
                      <m:t>=</m:t>
                    </m:r>
                  </m:oMath>
                </a14:m>
                <a:r>
                  <a:rPr lang="en-US" sz="2400" dirty="0">
                    <a:solidFill>
                      <a:srgbClr val="0070C0"/>
                    </a:solidFill>
                  </a:rPr>
                  <a:t> 10</a:t>
                </a:r>
              </a:p>
            </p:txBody>
          </p:sp>
        </mc:Choice>
        <mc:Fallback xmlns="">
          <p:sp>
            <p:nvSpPr>
              <p:cNvPr id="22" name="TextBox 21">
                <a:extLst>
                  <a:ext uri="{FF2B5EF4-FFF2-40B4-BE49-F238E27FC236}">
                    <a16:creationId xmlns:a16="http://schemas.microsoft.com/office/drawing/2014/main" id="{3C7E89E6-C44C-4F8D-B2FB-C06EC5972100}"/>
                  </a:ext>
                </a:extLst>
              </p:cNvPr>
              <p:cNvSpPr txBox="1">
                <a:spLocks noRot="1" noChangeAspect="1" noMove="1" noResize="1" noEditPoints="1" noAdjustHandles="1" noChangeArrowheads="1" noChangeShapeType="1" noTextEdit="1"/>
              </p:cNvSpPr>
              <p:nvPr/>
            </p:nvSpPr>
            <p:spPr>
              <a:xfrm>
                <a:off x="1327901" y="3677400"/>
                <a:ext cx="871392" cy="369332"/>
              </a:xfrm>
              <a:prstGeom prst="rect">
                <a:avLst/>
              </a:prstGeom>
              <a:blipFill>
                <a:blip r:embed="rId9"/>
                <a:stretch>
                  <a:fillRect l="-12587" t="-24590" r="-19580" b="-49180"/>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D10E18B7-746B-4AF5-89CB-ACD447E4EF46}"/>
              </a:ext>
            </a:extLst>
          </p:cNvPr>
          <p:cNvSpPr txBox="1"/>
          <p:nvPr/>
        </p:nvSpPr>
        <p:spPr>
          <a:xfrm>
            <a:off x="6717526" y="4852064"/>
            <a:ext cx="2159212" cy="830997"/>
          </a:xfrm>
          <a:prstGeom prst="rect">
            <a:avLst/>
          </a:prstGeom>
          <a:noFill/>
        </p:spPr>
        <p:txBody>
          <a:bodyPr wrap="square" rtlCol="0">
            <a:spAutoFit/>
          </a:bodyPr>
          <a:lstStyle/>
          <a:p>
            <a:r>
              <a:rPr lang="en-US" sz="2400" dirty="0"/>
              <a:t>Residual sum  of squares (RSS)</a:t>
            </a:r>
          </a:p>
        </p:txBody>
      </p:sp>
      <p:sp>
        <p:nvSpPr>
          <p:cNvPr id="4" name="TextBox 3">
            <a:extLst>
              <a:ext uri="{FF2B5EF4-FFF2-40B4-BE49-F238E27FC236}">
                <a16:creationId xmlns:a16="http://schemas.microsoft.com/office/drawing/2014/main" id="{53BEB6E0-499C-4C9D-B8C9-992F526E4A3E}"/>
              </a:ext>
            </a:extLst>
          </p:cNvPr>
          <p:cNvSpPr txBox="1"/>
          <p:nvPr/>
        </p:nvSpPr>
        <p:spPr>
          <a:xfrm>
            <a:off x="8707935" y="6411318"/>
            <a:ext cx="3484065" cy="369332"/>
          </a:xfrm>
          <a:prstGeom prst="rect">
            <a:avLst/>
          </a:prstGeom>
          <a:noFill/>
        </p:spPr>
        <p:txBody>
          <a:bodyPr wrap="square" rtlCol="0">
            <a:spAutoFit/>
          </a:bodyPr>
          <a:lstStyle/>
          <a:p>
            <a:r>
              <a:rPr lang="en-US" dirty="0"/>
              <a:t>Page 62, Gareth &amp; Hastie, 2014.</a:t>
            </a:r>
          </a:p>
        </p:txBody>
      </p:sp>
    </p:spTree>
    <p:extLst>
      <p:ext uri="{BB962C8B-B14F-4D97-AF65-F5344CB8AC3E}">
        <p14:creationId xmlns:p14="http://schemas.microsoft.com/office/powerpoint/2010/main" val="2041190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38ABF513-E6D5-4322-9CBC-E6AA7A7B0D4B}"/>
              </a:ext>
            </a:extLst>
          </p:cNvPr>
          <p:cNvCxnSpPr>
            <a:cxnSpLocks/>
          </p:cNvCxnSpPr>
          <p:nvPr/>
        </p:nvCxnSpPr>
        <p:spPr>
          <a:xfrm flipV="1">
            <a:off x="2479839" y="3432890"/>
            <a:ext cx="2574121" cy="15475"/>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F63038-C826-4261-8A7F-0984E627206D}"/>
              </a:ext>
            </a:extLst>
          </p:cNvPr>
          <p:cNvCxnSpPr>
            <a:cxnSpLocks/>
          </p:cNvCxnSpPr>
          <p:nvPr/>
        </p:nvCxnSpPr>
        <p:spPr>
          <a:xfrm flipV="1">
            <a:off x="2479839" y="4795443"/>
            <a:ext cx="2574121" cy="14068"/>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3F1BF3-13CD-4D35-8FE9-D711A233AC90}"/>
              </a:ext>
            </a:extLst>
          </p:cNvPr>
          <p:cNvCxnSpPr>
            <a:cxnSpLocks/>
          </p:cNvCxnSpPr>
          <p:nvPr/>
        </p:nvCxnSpPr>
        <p:spPr>
          <a:xfrm>
            <a:off x="4211015" y="3235569"/>
            <a:ext cx="0" cy="2255407"/>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Right Brace 8">
            <a:extLst>
              <a:ext uri="{FF2B5EF4-FFF2-40B4-BE49-F238E27FC236}">
                <a16:creationId xmlns:a16="http://schemas.microsoft.com/office/drawing/2014/main" id="{668938F1-30D3-47B2-BB27-EEB8EAD5D699}"/>
              </a:ext>
            </a:extLst>
          </p:cNvPr>
          <p:cNvSpPr/>
          <p:nvPr/>
        </p:nvSpPr>
        <p:spPr>
          <a:xfrm>
            <a:off x="5114938" y="3428999"/>
            <a:ext cx="410229" cy="1365035"/>
          </a:xfrm>
          <a:prstGeom prst="rightBrace">
            <a:avLst>
              <a:gd name="adj1" fmla="val 32338"/>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4124221"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28800" y="2693620"/>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48B841-03E5-4C15-82E6-BE352B722FC5}"/>
              </a:ext>
            </a:extLst>
          </p:cNvPr>
          <p:cNvSpPr>
            <a:spLocks noChangeAspect="1"/>
          </p:cNvSpPr>
          <p:nvPr/>
        </p:nvSpPr>
        <p:spPr>
          <a:xfrm>
            <a:off x="4125659" y="3352347"/>
            <a:ext cx="181442" cy="181442"/>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a:extLst>
              <a:ext uri="{FF2B5EF4-FFF2-40B4-BE49-F238E27FC236}">
                <a16:creationId xmlns:a16="http://schemas.microsoft.com/office/drawing/2014/main" id="{B24EBD37-658F-49C2-AB1A-C84DE87C6DDA}"/>
              </a:ext>
            </a:extLst>
          </p:cNvPr>
          <p:cNvCxnSpPr>
            <a:cxnSpLocks/>
            <a:stCxn id="9" idx="1"/>
            <a:endCxn id="9" idx="1"/>
          </p:cNvCxnSpPr>
          <p:nvPr/>
        </p:nvCxnSpPr>
        <p:spPr>
          <a:xfrm>
            <a:off x="5525167" y="411151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EA16F79C-E810-43EF-949C-B471D01EFA32}"/>
                  </a:ext>
                </a:extLst>
              </p:cNvPr>
              <p:cNvSpPr/>
              <p:nvPr/>
            </p:nvSpPr>
            <p:spPr>
              <a:xfrm>
                <a:off x="5599417" y="3880683"/>
                <a:ext cx="4028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FF0000"/>
                          </a:solidFill>
                          <a:latin typeface="Cambria Math" panose="02040503050406030204" pitchFamily="18" charset="0"/>
                        </a:rPr>
                        <m:t>𝜀</m:t>
                      </m:r>
                    </m:oMath>
                  </m:oMathPara>
                </a14:m>
                <a:endParaRPr lang="en-US" sz="2400" dirty="0"/>
              </a:p>
            </p:txBody>
          </p:sp>
        </mc:Choice>
        <mc:Fallback xmlns="">
          <p:sp>
            <p:nvSpPr>
              <p:cNvPr id="66" name="Rectangle 65">
                <a:extLst>
                  <a:ext uri="{FF2B5EF4-FFF2-40B4-BE49-F238E27FC236}">
                    <a16:creationId xmlns:a16="http://schemas.microsoft.com/office/drawing/2014/main" id="{EA16F79C-E810-43EF-949C-B471D01EFA32}"/>
                  </a:ext>
                </a:extLst>
              </p:cNvPr>
              <p:cNvSpPr>
                <a:spLocks noRot="1" noChangeAspect="1" noMove="1" noResize="1" noEditPoints="1" noAdjustHandles="1" noChangeArrowheads="1" noChangeShapeType="1" noTextEdit="1"/>
              </p:cNvSpPr>
              <p:nvPr/>
            </p:nvSpPr>
            <p:spPr>
              <a:xfrm>
                <a:off x="5599417" y="3880683"/>
                <a:ext cx="402803"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4192949" y="4297271"/>
                <a:ext cx="1132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4192949" y="4297271"/>
                <a:ext cx="1132618"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9295728-53B1-4036-8E95-C94928AAD5A7}"/>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=1</m:t>
                      </m:r>
                    </m:oMath>
                  </m:oMathPara>
                </a14:m>
                <a:endParaRPr lang="en-US" sz="4400" dirty="0"/>
              </a:p>
            </p:txBody>
          </p:sp>
        </mc:Choice>
        <mc:Fallback xmlns="">
          <p:sp>
            <p:nvSpPr>
              <p:cNvPr id="16" name="TextBox 15">
                <a:extLst>
                  <a:ext uri="{FF2B5EF4-FFF2-40B4-BE49-F238E27FC236}">
                    <a16:creationId xmlns:a16="http://schemas.microsoft.com/office/drawing/2014/main" id="{E9295728-53B1-4036-8E95-C94928AAD5A7}"/>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E5307D40-CF68-4A45-9429-50029B0A21B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17" name="Rectangle 16">
                <a:extLst>
                  <a:ext uri="{FF2B5EF4-FFF2-40B4-BE49-F238E27FC236}">
                    <a16:creationId xmlns:a16="http://schemas.microsoft.com/office/drawing/2014/main" id="{E5307D40-CF68-4A45-9429-50029B0A21B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2631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38ABF513-E6D5-4322-9CBC-E6AA7A7B0D4B}"/>
              </a:ext>
            </a:extLst>
          </p:cNvPr>
          <p:cNvCxnSpPr>
            <a:cxnSpLocks/>
          </p:cNvCxnSpPr>
          <p:nvPr/>
        </p:nvCxnSpPr>
        <p:spPr>
          <a:xfrm flipV="1">
            <a:off x="2479839" y="3432890"/>
            <a:ext cx="2574121" cy="15475"/>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F63038-C826-4261-8A7F-0984E627206D}"/>
              </a:ext>
            </a:extLst>
          </p:cNvPr>
          <p:cNvCxnSpPr>
            <a:cxnSpLocks/>
          </p:cNvCxnSpPr>
          <p:nvPr/>
        </p:nvCxnSpPr>
        <p:spPr>
          <a:xfrm flipV="1">
            <a:off x="2479839" y="4795443"/>
            <a:ext cx="2574121" cy="14068"/>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3F1BF3-13CD-4D35-8FE9-D711A233AC90}"/>
              </a:ext>
            </a:extLst>
          </p:cNvPr>
          <p:cNvCxnSpPr>
            <a:cxnSpLocks/>
          </p:cNvCxnSpPr>
          <p:nvPr/>
        </p:nvCxnSpPr>
        <p:spPr>
          <a:xfrm>
            <a:off x="4211015" y="3235569"/>
            <a:ext cx="0" cy="2255407"/>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Right Brace 8">
            <a:extLst>
              <a:ext uri="{FF2B5EF4-FFF2-40B4-BE49-F238E27FC236}">
                <a16:creationId xmlns:a16="http://schemas.microsoft.com/office/drawing/2014/main" id="{668938F1-30D3-47B2-BB27-EEB8EAD5D699}"/>
              </a:ext>
            </a:extLst>
          </p:cNvPr>
          <p:cNvSpPr/>
          <p:nvPr/>
        </p:nvSpPr>
        <p:spPr>
          <a:xfrm>
            <a:off x="5114938" y="3428999"/>
            <a:ext cx="410229" cy="1365035"/>
          </a:xfrm>
          <a:prstGeom prst="rightBrace">
            <a:avLst>
              <a:gd name="adj1" fmla="val 32338"/>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4124221"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28800" y="2693620"/>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48B841-03E5-4C15-82E6-BE352B722FC5}"/>
              </a:ext>
            </a:extLst>
          </p:cNvPr>
          <p:cNvSpPr>
            <a:spLocks noChangeAspect="1"/>
          </p:cNvSpPr>
          <p:nvPr/>
        </p:nvSpPr>
        <p:spPr>
          <a:xfrm>
            <a:off x="4125659" y="3352347"/>
            <a:ext cx="181442" cy="181442"/>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AD20521-2F9B-4453-A35B-F276618D34A4}"/>
                  </a:ext>
                </a:extLst>
              </p:cNvPr>
              <p:cNvSpPr/>
              <p:nvPr/>
            </p:nvSpPr>
            <p:spPr>
              <a:xfrm>
                <a:off x="1994243" y="4516702"/>
                <a:ext cx="5148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i="1" smtClean="0">
                              <a:latin typeface="Cambria Math" panose="02040503050406030204" pitchFamily="18" charset="0"/>
                            </a:rPr>
                            <m:t>𝑦</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4" name="Rectangle 23">
                <a:extLst>
                  <a:ext uri="{FF2B5EF4-FFF2-40B4-BE49-F238E27FC236}">
                    <a16:creationId xmlns:a16="http://schemas.microsoft.com/office/drawing/2014/main" id="{2AD20521-2F9B-4453-A35B-F276618D34A4}"/>
                  </a:ext>
                </a:extLst>
              </p:cNvPr>
              <p:cNvSpPr>
                <a:spLocks noRot="1" noChangeAspect="1" noMove="1" noResize="1" noEditPoints="1" noAdjustHandles="1" noChangeArrowheads="1" noChangeShapeType="1" noTextEdit="1"/>
              </p:cNvSpPr>
              <p:nvPr/>
            </p:nvSpPr>
            <p:spPr>
              <a:xfrm>
                <a:off x="1994243" y="4516702"/>
                <a:ext cx="514821" cy="461665"/>
              </a:xfrm>
              <a:prstGeom prst="rect">
                <a:avLst/>
              </a:prstGeom>
              <a:blipFill>
                <a:blip r:embed="rId4"/>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2271722-D827-447C-B44E-941D0C9498C0}"/>
                  </a:ext>
                </a:extLst>
              </p:cNvPr>
              <p:cNvSpPr/>
              <p:nvPr/>
            </p:nvSpPr>
            <p:spPr>
              <a:xfrm>
                <a:off x="3954470" y="5440936"/>
                <a:ext cx="5130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5" name="Rectangle 24">
                <a:extLst>
                  <a:ext uri="{FF2B5EF4-FFF2-40B4-BE49-F238E27FC236}">
                    <a16:creationId xmlns:a16="http://schemas.microsoft.com/office/drawing/2014/main" id="{12271722-D827-447C-B44E-941D0C9498C0}"/>
                  </a:ext>
                </a:extLst>
              </p:cNvPr>
              <p:cNvSpPr>
                <a:spLocks noRot="1" noChangeAspect="1" noMove="1" noResize="1" noEditPoints="1" noAdjustHandles="1" noChangeArrowheads="1" noChangeShapeType="1" noTextEdit="1"/>
              </p:cNvSpPr>
              <p:nvPr/>
            </p:nvSpPr>
            <p:spPr>
              <a:xfrm>
                <a:off x="3954470" y="5440936"/>
                <a:ext cx="513089" cy="461665"/>
              </a:xfrm>
              <a:prstGeom prst="rect">
                <a:avLst/>
              </a:prstGeom>
              <a:blipFill>
                <a:blip r:embed="rId5"/>
                <a:stretch>
                  <a:fillRect b="-2667"/>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B24EBD37-658F-49C2-AB1A-C84DE87C6DDA}"/>
              </a:ext>
            </a:extLst>
          </p:cNvPr>
          <p:cNvCxnSpPr>
            <a:cxnSpLocks/>
            <a:stCxn id="9" idx="1"/>
            <a:endCxn id="9" idx="1"/>
          </p:cNvCxnSpPr>
          <p:nvPr/>
        </p:nvCxnSpPr>
        <p:spPr>
          <a:xfrm>
            <a:off x="5525167" y="411151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EA16F79C-E810-43EF-949C-B471D01EFA32}"/>
                  </a:ext>
                </a:extLst>
              </p:cNvPr>
              <p:cNvSpPr/>
              <p:nvPr/>
            </p:nvSpPr>
            <p:spPr>
              <a:xfrm>
                <a:off x="5599417" y="3880683"/>
                <a:ext cx="476541" cy="461665"/>
              </a:xfrm>
              <a:prstGeom prst="rect">
                <a:avLst/>
              </a:prstGeom>
            </p:spPr>
            <p:txBody>
              <a:bodyPr wrap="none">
                <a:spAutoFit/>
              </a:bodyPr>
              <a:lstStyle/>
              <a:p>
                <a14:m>
                  <m:oMath xmlns:m="http://schemas.openxmlformats.org/officeDocument/2006/math">
                    <m:r>
                      <a:rPr lang="en-US" sz="2400" i="1">
                        <a:solidFill>
                          <a:srgbClr val="FF0000"/>
                        </a:solidFill>
                        <a:latin typeface="Cambria Math" panose="02040503050406030204" pitchFamily="18" charset="0"/>
                      </a:rPr>
                      <m:t>𝜀</m:t>
                    </m:r>
                  </m:oMath>
                </a14:m>
                <a:r>
                  <a:rPr lang="en-US" sz="2400" dirty="0">
                    <a:solidFill>
                      <a:srgbClr val="FF0000"/>
                    </a:solidFill>
                  </a:rPr>
                  <a:t>?</a:t>
                </a:r>
              </a:p>
            </p:txBody>
          </p:sp>
        </mc:Choice>
        <mc:Fallback xmlns="">
          <p:sp>
            <p:nvSpPr>
              <p:cNvPr id="66" name="Rectangle 65">
                <a:extLst>
                  <a:ext uri="{FF2B5EF4-FFF2-40B4-BE49-F238E27FC236}">
                    <a16:creationId xmlns:a16="http://schemas.microsoft.com/office/drawing/2014/main" id="{EA16F79C-E810-43EF-949C-B471D01EFA32}"/>
                  </a:ext>
                </a:extLst>
              </p:cNvPr>
              <p:cNvSpPr>
                <a:spLocks noRot="1" noChangeAspect="1" noMove="1" noResize="1" noEditPoints="1" noAdjustHandles="1" noChangeArrowheads="1" noChangeShapeType="1" noTextEdit="1"/>
              </p:cNvSpPr>
              <p:nvPr/>
            </p:nvSpPr>
            <p:spPr>
              <a:xfrm>
                <a:off x="5599417" y="3880683"/>
                <a:ext cx="476541" cy="461665"/>
              </a:xfrm>
              <a:prstGeom prst="rect">
                <a:avLst/>
              </a:prstGeom>
              <a:blipFill>
                <a:blip r:embed="rId6"/>
                <a:stretch>
                  <a:fillRect t="-10667" r="-17949"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4192949" y="4297271"/>
                <a:ext cx="1132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4192949" y="4297271"/>
                <a:ext cx="1132618"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a:extLst>
                  <a:ext uri="{FF2B5EF4-FFF2-40B4-BE49-F238E27FC236}">
                    <a16:creationId xmlns:a16="http://schemas.microsoft.com/office/drawing/2014/main" id="{8492098B-4442-4D52-B980-CAD187B0F109}"/>
                  </a:ext>
                </a:extLst>
              </p:cNvPr>
              <p:cNvSpPr/>
              <p:nvPr/>
            </p:nvSpPr>
            <p:spPr>
              <a:xfrm>
                <a:off x="4799574" y="2289268"/>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80" name="Rectangle 79">
                <a:extLst>
                  <a:ext uri="{FF2B5EF4-FFF2-40B4-BE49-F238E27FC236}">
                    <a16:creationId xmlns:a16="http://schemas.microsoft.com/office/drawing/2014/main" id="{8492098B-4442-4D52-B980-CAD187B0F109}"/>
                  </a:ext>
                </a:extLst>
              </p:cNvPr>
              <p:cNvSpPr>
                <a:spLocks noRot="1" noChangeAspect="1" noMove="1" noResize="1" noEditPoints="1" noAdjustHandles="1" noChangeArrowheads="1" noChangeShapeType="1" noTextEdit="1"/>
              </p:cNvSpPr>
              <p:nvPr/>
            </p:nvSpPr>
            <p:spPr>
              <a:xfrm>
                <a:off x="4799574" y="2289268"/>
                <a:ext cx="1176476" cy="461665"/>
              </a:xfrm>
              <a:prstGeom prst="rect">
                <a:avLst/>
              </a:prstGeom>
              <a:blipFill>
                <a:blip r:embed="rId8"/>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6C058BA-BAC8-4279-8999-1D6D8C40422B}"/>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=1</m:t>
                      </m:r>
                    </m:oMath>
                  </m:oMathPara>
                </a14:m>
                <a:endParaRPr lang="en-US" sz="4400" dirty="0"/>
              </a:p>
            </p:txBody>
          </p:sp>
        </mc:Choice>
        <mc:Fallback xmlns="">
          <p:sp>
            <p:nvSpPr>
              <p:cNvPr id="19" name="TextBox 18">
                <a:extLst>
                  <a:ext uri="{FF2B5EF4-FFF2-40B4-BE49-F238E27FC236}">
                    <a16:creationId xmlns:a16="http://schemas.microsoft.com/office/drawing/2014/main" id="{06C058BA-BAC8-4279-8999-1D6D8C40422B}"/>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757EAFB1-7486-401D-9308-E8681DBE8715}"/>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20" name="Rectangle 19">
                <a:extLst>
                  <a:ext uri="{FF2B5EF4-FFF2-40B4-BE49-F238E27FC236}">
                    <a16:creationId xmlns:a16="http://schemas.microsoft.com/office/drawing/2014/main" id="{757EAFB1-7486-401D-9308-E8681DBE8715}"/>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71224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38ABF513-E6D5-4322-9CBC-E6AA7A7B0D4B}"/>
              </a:ext>
            </a:extLst>
          </p:cNvPr>
          <p:cNvCxnSpPr>
            <a:cxnSpLocks/>
          </p:cNvCxnSpPr>
          <p:nvPr/>
        </p:nvCxnSpPr>
        <p:spPr>
          <a:xfrm flipV="1">
            <a:off x="2479839" y="3432890"/>
            <a:ext cx="2574121" cy="15475"/>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F63038-C826-4261-8A7F-0984E627206D}"/>
              </a:ext>
            </a:extLst>
          </p:cNvPr>
          <p:cNvCxnSpPr>
            <a:cxnSpLocks/>
          </p:cNvCxnSpPr>
          <p:nvPr/>
        </p:nvCxnSpPr>
        <p:spPr>
          <a:xfrm flipV="1">
            <a:off x="2479839" y="4795443"/>
            <a:ext cx="2574121" cy="14068"/>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3F1BF3-13CD-4D35-8FE9-D711A233AC90}"/>
              </a:ext>
            </a:extLst>
          </p:cNvPr>
          <p:cNvCxnSpPr>
            <a:cxnSpLocks/>
          </p:cNvCxnSpPr>
          <p:nvPr/>
        </p:nvCxnSpPr>
        <p:spPr>
          <a:xfrm>
            <a:off x="4211015" y="3235569"/>
            <a:ext cx="0" cy="2255407"/>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7576649" y="1398378"/>
                <a:ext cx="2479667"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  </m:t>
                              </m:r>
                              <m:r>
                                <a:rPr lang="en-US" sz="2400" b="0" i="1" smtClean="0">
                                  <a:solidFill>
                                    <a:srgbClr val="0070C0"/>
                                  </a:solidFill>
                                  <a:latin typeface="Cambria Math" panose="02040503050406030204" pitchFamily="18" charset="0"/>
                                </a:rPr>
                                <m:t>𝑦</m:t>
                              </m:r>
                              <m:r>
                                <a:rPr lang="en-US" sz="2400" b="0" i="1" smtClean="0">
                                  <a:latin typeface="Cambria Math" panose="02040503050406030204" pitchFamily="18" charset="0"/>
                                </a:rPr>
                                <m:t>   −4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7576649" y="1398378"/>
                <a:ext cx="2479667" cy="461665"/>
              </a:xfrm>
              <a:prstGeom prst="rect">
                <a:avLst/>
              </a:prstGeom>
              <a:blipFill>
                <a:blip r:embed="rId4"/>
                <a:stretch>
                  <a:fillRect b="-10526"/>
                </a:stretch>
              </a:blipFill>
              <a:ln>
                <a:noFill/>
              </a:ln>
            </p:spPr>
            <p:txBody>
              <a:bodyPr/>
              <a:lstStyle/>
              <a:p>
                <a:r>
                  <a:rPr lang="en-US">
                    <a:noFill/>
                  </a:rPr>
                  <a:t> </a:t>
                </a:r>
              </a:p>
            </p:txBody>
          </p:sp>
        </mc:Fallback>
      </mc:AlternateContent>
      <p:sp>
        <p:nvSpPr>
          <p:cNvPr id="9" name="Right Brace 8">
            <a:extLst>
              <a:ext uri="{FF2B5EF4-FFF2-40B4-BE49-F238E27FC236}">
                <a16:creationId xmlns:a16="http://schemas.microsoft.com/office/drawing/2014/main" id="{668938F1-30D3-47B2-BB27-EEB8EAD5D699}"/>
              </a:ext>
            </a:extLst>
          </p:cNvPr>
          <p:cNvSpPr/>
          <p:nvPr/>
        </p:nvSpPr>
        <p:spPr>
          <a:xfrm>
            <a:off x="5114938" y="3428999"/>
            <a:ext cx="410229" cy="1365035"/>
          </a:xfrm>
          <a:prstGeom prst="rightBrace">
            <a:avLst>
              <a:gd name="adj1" fmla="val 32338"/>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4124221"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28800" y="2693620"/>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48B841-03E5-4C15-82E6-BE352B722FC5}"/>
              </a:ext>
            </a:extLst>
          </p:cNvPr>
          <p:cNvSpPr>
            <a:spLocks noChangeAspect="1"/>
          </p:cNvSpPr>
          <p:nvPr/>
        </p:nvSpPr>
        <p:spPr>
          <a:xfrm>
            <a:off x="4125659" y="3352347"/>
            <a:ext cx="181442" cy="181442"/>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8EE2C41E-D49B-49C0-8286-0697D1EAC130}"/>
                  </a:ext>
                </a:extLst>
              </p:cNvPr>
              <p:cNvSpPr/>
              <p:nvPr/>
            </p:nvSpPr>
            <p:spPr>
              <a:xfrm>
                <a:off x="7883477" y="1806595"/>
                <a:ext cx="209166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p>
                        <m:sSupPr>
                          <m:ctrlPr>
                            <a:rPr lang="en-US" sz="2400" i="1" smtClean="0">
                              <a:latin typeface="Cambria Math" panose="02040503050406030204" pitchFamily="18" charset="0"/>
                            </a:rPr>
                          </m:ctrlPr>
                        </m:sSupPr>
                        <m:e>
                          <m:d>
                            <m:dPr>
                              <m:ctrlPr>
                                <a:rPr lang="en-US" sz="2400" i="1">
                                  <a:latin typeface="Cambria Math" panose="02040503050406030204" pitchFamily="18" charset="0"/>
                                </a:rPr>
                              </m:ctrlPr>
                            </m:dPr>
                            <m:e>
                              <m:r>
                                <a:rPr lang="en-US" sz="2400" b="0" i="1" smtClean="0">
                                  <a:latin typeface="Cambria Math" panose="02040503050406030204" pitchFamily="18" charset="0"/>
                                </a:rPr>
                                <m:t>12</m:t>
                              </m:r>
                              <m:r>
                                <a:rPr lang="en-US" sz="2400" b="0" i="1" smtClean="0">
                                  <a:solidFill>
                                    <a:srgbClr val="0070C0"/>
                                  </a:solidFill>
                                  <a:latin typeface="Cambria Math" panose="02040503050406030204" pitchFamily="18" charset="0"/>
                                </a:rPr>
                                <m:t>𝜃</m:t>
                              </m:r>
                              <m:r>
                                <a:rPr lang="en-US" sz="2400" i="1">
                                  <a:latin typeface="Cambria Math" panose="02040503050406030204" pitchFamily="18" charset="0"/>
                                </a:rPr>
                                <m:t> −</m:t>
                              </m:r>
                              <m:r>
                                <a:rPr lang="en-US" sz="2400" b="0" i="1" smtClean="0">
                                  <a:latin typeface="Cambria Math" panose="02040503050406030204" pitchFamily="18" charset="0"/>
                                </a:rPr>
                                <m:t>4</m:t>
                              </m:r>
                            </m:e>
                          </m:d>
                        </m:e>
                        <m:sup>
                          <m:r>
                            <a:rPr lang="en-US" sz="2400" i="1">
                              <a:latin typeface="Cambria Math" panose="02040503050406030204" pitchFamily="18" charset="0"/>
                            </a:rPr>
                            <m:t>2</m:t>
                          </m:r>
                        </m:sup>
                      </m:sSup>
                    </m:oMath>
                  </m:oMathPara>
                </a14:m>
                <a:endParaRPr lang="en-US" sz="2400" dirty="0"/>
              </a:p>
            </p:txBody>
          </p:sp>
        </mc:Choice>
        <mc:Fallback xmlns="">
          <p:sp>
            <p:nvSpPr>
              <p:cNvPr id="22" name="Rectangle 21">
                <a:extLst>
                  <a:ext uri="{FF2B5EF4-FFF2-40B4-BE49-F238E27FC236}">
                    <a16:creationId xmlns:a16="http://schemas.microsoft.com/office/drawing/2014/main" id="{8EE2C41E-D49B-49C0-8286-0697D1EAC130}"/>
                  </a:ext>
                </a:extLst>
              </p:cNvPr>
              <p:cNvSpPr>
                <a:spLocks noRot="1" noChangeAspect="1" noMove="1" noResize="1" noEditPoints="1" noAdjustHandles="1" noChangeArrowheads="1" noChangeShapeType="1" noTextEdit="1"/>
              </p:cNvSpPr>
              <p:nvPr/>
            </p:nvSpPr>
            <p:spPr>
              <a:xfrm>
                <a:off x="7883477" y="1806595"/>
                <a:ext cx="2091662"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9BB6BF8A-3CD4-41C1-9B40-ADCC022AB1E5}"/>
                  </a:ext>
                </a:extLst>
              </p:cNvPr>
              <p:cNvSpPr/>
              <p:nvPr/>
            </p:nvSpPr>
            <p:spPr>
              <a:xfrm>
                <a:off x="7288757" y="5529178"/>
                <a:ext cx="1445524" cy="8309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e>
                      </m:d>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m:t>
                      </m:r>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0" i="1" smtClean="0">
                          <a:solidFill>
                            <a:srgbClr val="0070C0"/>
                          </a:solidFill>
                          <a:latin typeface="Cambria Math" panose="02040503050406030204" pitchFamily="18" charset="0"/>
                        </a:rPr>
                        <m:t>𝑦</m:t>
                      </m:r>
                      <m:r>
                        <a:rPr lang="en-US" sz="2400" b="0" i="1" smtClean="0">
                          <a:latin typeface="Cambria Math" panose="02040503050406030204" pitchFamily="18" charset="0"/>
                        </a:rPr>
                        <m:t>)</m:t>
                      </m:r>
                    </m:oMath>
                  </m:oMathPara>
                </a14:m>
                <a:endParaRPr lang="en-US" sz="2400" dirty="0"/>
              </a:p>
            </p:txBody>
          </p:sp>
        </mc:Choice>
        <mc:Fallback xmlns="">
          <p:sp>
            <p:nvSpPr>
              <p:cNvPr id="23" name="Rectangle 22">
                <a:extLst>
                  <a:ext uri="{FF2B5EF4-FFF2-40B4-BE49-F238E27FC236}">
                    <a16:creationId xmlns:a16="http://schemas.microsoft.com/office/drawing/2014/main" id="{9BB6BF8A-3CD4-41C1-9B40-ADCC022AB1E5}"/>
                  </a:ext>
                </a:extLst>
              </p:cNvPr>
              <p:cNvSpPr>
                <a:spLocks noRot="1" noChangeAspect="1" noMove="1" noResize="1" noEditPoints="1" noAdjustHandles="1" noChangeArrowheads="1" noChangeShapeType="1" noTextEdit="1"/>
              </p:cNvSpPr>
              <p:nvPr/>
            </p:nvSpPr>
            <p:spPr>
              <a:xfrm>
                <a:off x="7288757" y="5529178"/>
                <a:ext cx="1445524" cy="830997"/>
              </a:xfrm>
              <a:prstGeom prst="rect">
                <a:avLst/>
              </a:prstGeom>
              <a:blipFill>
                <a:blip r:embed="rId6"/>
                <a:stretch>
                  <a:fillRect b="-95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AD20521-2F9B-4453-A35B-F276618D34A4}"/>
                  </a:ext>
                </a:extLst>
              </p:cNvPr>
              <p:cNvSpPr/>
              <p:nvPr/>
            </p:nvSpPr>
            <p:spPr>
              <a:xfrm>
                <a:off x="1994243" y="4516702"/>
                <a:ext cx="5148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i="1" smtClean="0">
                              <a:latin typeface="Cambria Math" panose="02040503050406030204" pitchFamily="18" charset="0"/>
                            </a:rPr>
                            <m:t>𝑦</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4" name="Rectangle 23">
                <a:extLst>
                  <a:ext uri="{FF2B5EF4-FFF2-40B4-BE49-F238E27FC236}">
                    <a16:creationId xmlns:a16="http://schemas.microsoft.com/office/drawing/2014/main" id="{2AD20521-2F9B-4453-A35B-F276618D34A4}"/>
                  </a:ext>
                </a:extLst>
              </p:cNvPr>
              <p:cNvSpPr>
                <a:spLocks noRot="1" noChangeAspect="1" noMove="1" noResize="1" noEditPoints="1" noAdjustHandles="1" noChangeArrowheads="1" noChangeShapeType="1" noTextEdit="1"/>
              </p:cNvSpPr>
              <p:nvPr/>
            </p:nvSpPr>
            <p:spPr>
              <a:xfrm>
                <a:off x="1994243" y="4516702"/>
                <a:ext cx="514821" cy="461665"/>
              </a:xfrm>
              <a:prstGeom prst="rect">
                <a:avLst/>
              </a:prstGeom>
              <a:blipFill>
                <a:blip r:embed="rId7"/>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2271722-D827-447C-B44E-941D0C9498C0}"/>
                  </a:ext>
                </a:extLst>
              </p:cNvPr>
              <p:cNvSpPr/>
              <p:nvPr/>
            </p:nvSpPr>
            <p:spPr>
              <a:xfrm>
                <a:off x="3954470" y="5440936"/>
                <a:ext cx="5130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5" name="Rectangle 24">
                <a:extLst>
                  <a:ext uri="{FF2B5EF4-FFF2-40B4-BE49-F238E27FC236}">
                    <a16:creationId xmlns:a16="http://schemas.microsoft.com/office/drawing/2014/main" id="{12271722-D827-447C-B44E-941D0C9498C0}"/>
                  </a:ext>
                </a:extLst>
              </p:cNvPr>
              <p:cNvSpPr>
                <a:spLocks noRot="1" noChangeAspect="1" noMove="1" noResize="1" noEditPoints="1" noAdjustHandles="1" noChangeArrowheads="1" noChangeShapeType="1" noTextEdit="1"/>
              </p:cNvSpPr>
              <p:nvPr/>
            </p:nvSpPr>
            <p:spPr>
              <a:xfrm>
                <a:off x="3954470" y="5440936"/>
                <a:ext cx="513089" cy="461665"/>
              </a:xfrm>
              <a:prstGeom prst="rect">
                <a:avLst/>
              </a:prstGeom>
              <a:blipFill>
                <a:blip r:embed="rId8"/>
                <a:stretch>
                  <a:fillRect b="-2667"/>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B24EBD37-658F-49C2-AB1A-C84DE87C6DDA}"/>
              </a:ext>
            </a:extLst>
          </p:cNvPr>
          <p:cNvCxnSpPr>
            <a:cxnSpLocks/>
            <a:stCxn id="9" idx="1"/>
            <a:endCxn id="9" idx="1"/>
          </p:cNvCxnSpPr>
          <p:nvPr/>
        </p:nvCxnSpPr>
        <p:spPr>
          <a:xfrm>
            <a:off x="5525167" y="411151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346481-654C-410A-9A6E-369FD8B3A94B}"/>
                  </a:ext>
                </a:extLst>
              </p:cNvPr>
              <p:cNvSpPr txBox="1"/>
              <p:nvPr/>
            </p:nvSpPr>
            <p:spPr>
              <a:xfrm>
                <a:off x="7288757" y="3155375"/>
                <a:ext cx="1141163" cy="7935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m:oMathPara>
                </a14:m>
                <a:endParaRPr lang="en-US" sz="2400" dirty="0"/>
              </a:p>
            </p:txBody>
          </p:sp>
        </mc:Choice>
        <mc:Fallback xmlns="">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7288757" y="3155375"/>
                <a:ext cx="1141163" cy="79355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88932ED2-BED7-4E88-AE90-3AEA98B69A0B}"/>
                  </a:ext>
                </a:extLst>
              </p:cNvPr>
              <p:cNvSpPr/>
              <p:nvPr/>
            </p:nvSpPr>
            <p:spPr>
              <a:xfrm>
                <a:off x="8815457" y="5713843"/>
                <a:ext cx="1684500" cy="461665"/>
              </a:xfrm>
              <a:prstGeom prst="rect">
                <a:avLst/>
              </a:prstGeom>
            </p:spPr>
            <p:txBody>
              <a:bodyPr wrap="none">
                <a:spAutoFit/>
              </a:bodyPr>
              <a:lstStyle/>
              <a:p>
                <a14:m>
                  <m:oMath xmlns:m="http://schemas.openxmlformats.org/officeDocument/2006/math">
                    <m:r>
                      <a:rPr lang="en-US" sz="2400" i="1" dirty="0" smtClean="0">
                        <a:latin typeface="Cambria Math" panose="02040503050406030204" pitchFamily="18" charset="0"/>
                      </a:rPr>
                      <m:t>⇒</m:t>
                    </m:r>
                  </m:oMath>
                </a14:m>
                <a:r>
                  <a:rPr lang="en-US" sz="2400" dirty="0"/>
                  <a:t> </a:t>
                </a:r>
                <a14:m>
                  <m:oMath xmlns:m="http://schemas.openxmlformats.org/officeDocument/2006/math">
                    <m:r>
                      <a:rPr lang="en-US" sz="2400" i="1" dirty="0" smtClean="0">
                        <a:solidFill>
                          <a:srgbClr val="FF0000"/>
                        </a:solidFill>
                        <a:latin typeface="Cambria Math" panose="02040503050406030204" pitchFamily="18" charset="0"/>
                      </a:rPr>
                      <m:t>𝜀</m:t>
                    </m:r>
                    <m:r>
                      <a:rPr lang="en-US" sz="2400" i="1" dirty="0">
                        <a:latin typeface="Cambria Math" panose="02040503050406030204" pitchFamily="18" charset="0"/>
                      </a:rPr>
                      <m:t>=</m:t>
                    </m:r>
                    <m:r>
                      <a:rPr lang="en-US" sz="2400" i="1" dirty="0">
                        <a:latin typeface="Cambria Math" panose="02040503050406030204" pitchFamily="18" charset="0"/>
                      </a:rPr>
                      <m:t>h</m:t>
                    </m:r>
                    <m:r>
                      <a:rPr lang="en-US" sz="2400" i="1" dirty="0">
                        <a:latin typeface="Cambria Math" panose="02040503050406030204" pitchFamily="18" charset="0"/>
                      </a:rPr>
                      <m:t>(</m:t>
                    </m:r>
                    <m:r>
                      <a:rPr lang="en-US" sz="2400" i="1" smtClean="0">
                        <a:solidFill>
                          <a:srgbClr val="0070C0"/>
                        </a:solidFill>
                        <a:latin typeface="Cambria Math" panose="02040503050406030204" pitchFamily="18" charset="0"/>
                      </a:rPr>
                      <m:t>𝜃</m:t>
                    </m:r>
                    <m:r>
                      <a:rPr lang="en-US" sz="2400" i="1" dirty="0">
                        <a:latin typeface="Cambria Math" panose="02040503050406030204" pitchFamily="18" charset="0"/>
                      </a:rPr>
                      <m:t>)</m:t>
                    </m:r>
                  </m:oMath>
                </a14:m>
                <a:endParaRPr lang="en-US" sz="2400" dirty="0"/>
              </a:p>
            </p:txBody>
          </p:sp>
        </mc:Choice>
        <mc:Fallback xmlns="">
          <p:sp>
            <p:nvSpPr>
              <p:cNvPr id="31" name="Rectangle 30">
                <a:extLst>
                  <a:ext uri="{FF2B5EF4-FFF2-40B4-BE49-F238E27FC236}">
                    <a16:creationId xmlns:a16="http://schemas.microsoft.com/office/drawing/2014/main" id="{88932ED2-BED7-4E88-AE90-3AEA98B69A0B}"/>
                  </a:ext>
                </a:extLst>
              </p:cNvPr>
              <p:cNvSpPr>
                <a:spLocks noRot="1" noChangeAspect="1" noMove="1" noResize="1" noEditPoints="1" noAdjustHandles="1" noChangeArrowheads="1" noChangeShapeType="1" noTextEdit="1"/>
              </p:cNvSpPr>
              <p:nvPr/>
            </p:nvSpPr>
            <p:spPr>
              <a:xfrm>
                <a:off x="8815457" y="5713843"/>
                <a:ext cx="1684500" cy="461665"/>
              </a:xfrm>
              <a:prstGeom prst="rect">
                <a:avLst/>
              </a:prstGeom>
              <a:blipFill>
                <a:blip r:embed="rId10"/>
                <a:stretch>
                  <a:fillRect r="-2536"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EA16F79C-E810-43EF-949C-B471D01EFA32}"/>
                  </a:ext>
                </a:extLst>
              </p:cNvPr>
              <p:cNvSpPr/>
              <p:nvPr/>
            </p:nvSpPr>
            <p:spPr>
              <a:xfrm>
                <a:off x="5599417" y="3880683"/>
                <a:ext cx="4028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FF0000"/>
                          </a:solidFill>
                          <a:latin typeface="Cambria Math" panose="02040503050406030204" pitchFamily="18" charset="0"/>
                        </a:rPr>
                        <m:t>𝜀</m:t>
                      </m:r>
                    </m:oMath>
                  </m:oMathPara>
                </a14:m>
                <a:endParaRPr lang="en-US" sz="2400" dirty="0"/>
              </a:p>
            </p:txBody>
          </p:sp>
        </mc:Choice>
        <mc:Fallback xmlns="">
          <p:sp>
            <p:nvSpPr>
              <p:cNvPr id="66" name="Rectangle 65">
                <a:extLst>
                  <a:ext uri="{FF2B5EF4-FFF2-40B4-BE49-F238E27FC236}">
                    <a16:creationId xmlns:a16="http://schemas.microsoft.com/office/drawing/2014/main" id="{EA16F79C-E810-43EF-949C-B471D01EFA32}"/>
                  </a:ext>
                </a:extLst>
              </p:cNvPr>
              <p:cNvSpPr>
                <a:spLocks noRot="1" noChangeAspect="1" noMove="1" noResize="1" noEditPoints="1" noAdjustHandles="1" noChangeArrowheads="1" noChangeShapeType="1" noTextEdit="1"/>
              </p:cNvSpPr>
              <p:nvPr/>
            </p:nvSpPr>
            <p:spPr>
              <a:xfrm>
                <a:off x="5599417" y="3880683"/>
                <a:ext cx="402803"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4192949" y="4297271"/>
                <a:ext cx="1132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4192949" y="4297271"/>
                <a:ext cx="1132618"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18CA9BB0-A58D-4F90-86C0-43D34B6AF1BD}"/>
                  </a:ext>
                </a:extLst>
              </p:cNvPr>
              <p:cNvSpPr/>
              <p:nvPr/>
            </p:nvSpPr>
            <p:spPr>
              <a:xfrm>
                <a:off x="8207631" y="4365250"/>
                <a:ext cx="1628523" cy="613117"/>
              </a:xfrm>
              <a:prstGeom prst="rect">
                <a:avLst/>
              </a:prstGeom>
            </p:spPr>
            <p:txBody>
              <a:bodyPr wrap="none">
                <a:spAutoFit/>
              </a:bodyPr>
              <a:lstStyle/>
              <a:p>
                <a14:m>
                  <m:oMath xmlns:m="http://schemas.openxmlformats.org/officeDocument/2006/math">
                    <m:r>
                      <a:rPr lang="en-US" sz="2400" i="1" smtClean="0">
                        <a:solidFill>
                          <a:srgbClr val="00B050"/>
                        </a:solidFill>
                        <a:latin typeface="Cambria Math" panose="02040503050406030204" pitchFamily="18" charset="0"/>
                        <a:ea typeface="Cambria Math" panose="02040503050406030204" pitchFamily="18" charset="0"/>
                      </a:rPr>
                      <m:t>∴</m:t>
                    </m:r>
                  </m:oMath>
                </a14:m>
                <a:r>
                  <a:rPr lang="en-US" sz="2400" dirty="0">
                    <a:solidFill>
                      <a:srgbClr val="00B050"/>
                    </a:solidFill>
                  </a:rPr>
                  <a:t>   </a:t>
                </a:r>
                <a14:m>
                  <m:oMath xmlns:m="http://schemas.openxmlformats.org/officeDocument/2006/math">
                    <m:r>
                      <a:rPr lang="en-US" sz="2400" b="0" i="1" dirty="0" smtClean="0">
                        <a:solidFill>
                          <a:srgbClr val="00B050"/>
                        </a:solidFill>
                        <a:latin typeface="Cambria Math" panose="02040503050406030204" pitchFamily="18" charset="0"/>
                      </a:rPr>
                      <m:t>𝑦</m:t>
                    </m:r>
                    <m:r>
                      <a:rPr lang="en-US" sz="2400" b="0" i="1" dirty="0" smtClean="0">
                        <a:solidFill>
                          <a:srgbClr val="00B050"/>
                        </a:solidFill>
                        <a:latin typeface="Cambria Math" panose="02040503050406030204" pitchFamily="18" charset="0"/>
                      </a:rPr>
                      <m:t>=</m:t>
                    </m:r>
                    <m:f>
                      <m:fPr>
                        <m:ctrlPr>
                          <a:rPr lang="en-US" sz="2400" b="0" i="1" dirty="0" smtClean="0">
                            <a:solidFill>
                              <a:srgbClr val="00B050"/>
                            </a:solidFill>
                            <a:latin typeface="Cambria Math" panose="02040503050406030204" pitchFamily="18" charset="0"/>
                          </a:rPr>
                        </m:ctrlPr>
                      </m:fPr>
                      <m:num>
                        <m:r>
                          <a:rPr lang="en-US" sz="2400" b="0" i="1" dirty="0" smtClean="0">
                            <a:solidFill>
                              <a:srgbClr val="00B050"/>
                            </a:solidFill>
                            <a:latin typeface="Cambria Math" panose="02040503050406030204" pitchFamily="18" charset="0"/>
                          </a:rPr>
                          <m:t>4</m:t>
                        </m:r>
                      </m:num>
                      <m:den>
                        <m:r>
                          <a:rPr lang="en-US" sz="2400" b="0" i="1" dirty="0" smtClean="0">
                            <a:solidFill>
                              <a:srgbClr val="00B050"/>
                            </a:solidFill>
                            <a:latin typeface="Cambria Math" panose="02040503050406030204" pitchFamily="18" charset="0"/>
                          </a:rPr>
                          <m:t>12</m:t>
                        </m:r>
                      </m:den>
                    </m:f>
                    <m:r>
                      <a:rPr lang="en-US" sz="2400" b="0" i="1" dirty="0" smtClean="0">
                        <a:solidFill>
                          <a:srgbClr val="00B050"/>
                        </a:solidFill>
                        <a:latin typeface="Cambria Math" panose="02040503050406030204" pitchFamily="18" charset="0"/>
                      </a:rPr>
                      <m:t>𝑥</m:t>
                    </m:r>
                  </m:oMath>
                </a14:m>
                <a:endParaRPr lang="en-US" sz="2400" dirty="0">
                  <a:solidFill>
                    <a:srgbClr val="00B050"/>
                  </a:solidFill>
                </a:endParaRPr>
              </a:p>
            </p:txBody>
          </p:sp>
        </mc:Choice>
        <mc:Fallback xmlns="">
          <p:sp>
            <p:nvSpPr>
              <p:cNvPr id="26" name="Rectangle 25">
                <a:extLst>
                  <a:ext uri="{FF2B5EF4-FFF2-40B4-BE49-F238E27FC236}">
                    <a16:creationId xmlns:a16="http://schemas.microsoft.com/office/drawing/2014/main" id="{18CA9BB0-A58D-4F90-86C0-43D34B6AF1BD}"/>
                  </a:ext>
                </a:extLst>
              </p:cNvPr>
              <p:cNvSpPr>
                <a:spLocks noRot="1" noChangeAspect="1" noMove="1" noResize="1" noEditPoints="1" noAdjustHandles="1" noChangeArrowheads="1" noChangeShapeType="1" noTextEdit="1"/>
              </p:cNvSpPr>
              <p:nvPr/>
            </p:nvSpPr>
            <p:spPr>
              <a:xfrm>
                <a:off x="8207631" y="4365250"/>
                <a:ext cx="1628523" cy="613117"/>
              </a:xfrm>
              <a:prstGeom prst="rect">
                <a:avLst/>
              </a:prstGeom>
              <a:blipFill>
                <a:blip r:embed="rId13"/>
                <a:stretch>
                  <a:fillRect/>
                </a:stretch>
              </a:blipFill>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BAE33814-321F-47D9-B1B7-FDE4FAEEA721}"/>
              </a:ext>
            </a:extLst>
          </p:cNvPr>
          <p:cNvCxnSpPr>
            <a:cxnSpLocks/>
          </p:cNvCxnSpPr>
          <p:nvPr/>
        </p:nvCxnSpPr>
        <p:spPr>
          <a:xfrm flipV="1">
            <a:off x="1325880" y="4107068"/>
            <a:ext cx="5233931" cy="160677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AF25400-4C3C-430F-B898-002593ECC67C}"/>
                  </a:ext>
                </a:extLst>
              </p:cNvPr>
              <p:cNvSpPr/>
              <p:nvPr/>
            </p:nvSpPr>
            <p:spPr>
              <a:xfrm>
                <a:off x="8764760" y="3305015"/>
                <a:ext cx="3333092" cy="461665"/>
              </a:xfrm>
              <a:prstGeom prst="rect">
                <a:avLst/>
              </a:prstGeom>
            </p:spPr>
            <p:txBody>
              <a:bodyPr wrap="none">
                <a:spAutoFit/>
              </a:bodyPr>
              <a:lstStyle/>
              <a:p>
                <a:r>
                  <a:rPr lang="en-US" sz="2400" dirty="0"/>
                  <a:t> </a:t>
                </a:r>
                <a14:m>
                  <m:oMath xmlns:m="http://schemas.openxmlformats.org/officeDocument/2006/math">
                    <m:r>
                      <a:rPr lang="en-US" sz="2400" i="1" dirty="0">
                        <a:latin typeface="Cambria Math" panose="02040503050406030204" pitchFamily="18" charset="0"/>
                      </a:rPr>
                      <m:t>⇒</m:t>
                    </m:r>
                    <m:r>
                      <m:rPr>
                        <m:nor/>
                      </m:rPr>
                      <a:rPr lang="en-US" sz="2400" dirty="0"/>
                      <m:t>      </m:t>
                    </m:r>
                    <m:r>
                      <a:rPr lang="en-US" sz="2400" i="1">
                        <a:solidFill>
                          <a:srgbClr val="0070C0"/>
                        </a:solidFill>
                        <a:latin typeface="Cambria Math" panose="02040503050406030204" pitchFamily="18" charset="0"/>
                      </a:rPr>
                      <m:t>𝜃</m:t>
                    </m:r>
                    <m:r>
                      <a:rPr lang="en-US" sz="2400" i="1" dirty="0">
                        <a:latin typeface="Cambria Math" panose="02040503050406030204" pitchFamily="18" charset="0"/>
                      </a:rPr>
                      <m:t>=4/12=</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𝑦</m:t>
                        </m:r>
                      </m:e>
                      <m:sub>
                        <m:r>
                          <a:rPr lang="en-US" sz="2400" i="1" dirty="0">
                            <a:latin typeface="Cambria Math" panose="02040503050406030204" pitchFamily="18" charset="0"/>
                          </a:rPr>
                          <m:t>𝑖</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𝑖</m:t>
                        </m:r>
                      </m:sub>
                    </m:sSub>
                  </m:oMath>
                </a14:m>
                <a:endParaRPr lang="en-US" sz="2400" dirty="0"/>
              </a:p>
            </p:txBody>
          </p:sp>
        </mc:Choice>
        <mc:Fallback xmlns="">
          <p:sp>
            <p:nvSpPr>
              <p:cNvPr id="8" name="Rectangle 7">
                <a:extLst>
                  <a:ext uri="{FF2B5EF4-FFF2-40B4-BE49-F238E27FC236}">
                    <a16:creationId xmlns:a16="http://schemas.microsoft.com/office/drawing/2014/main" id="{BAF25400-4C3C-430F-B898-002593ECC67C}"/>
                  </a:ext>
                </a:extLst>
              </p:cNvPr>
              <p:cNvSpPr>
                <a:spLocks noRot="1" noChangeAspect="1" noMove="1" noResize="1" noEditPoints="1" noAdjustHandles="1" noChangeArrowheads="1" noChangeShapeType="1" noTextEdit="1"/>
              </p:cNvSpPr>
              <p:nvPr/>
            </p:nvSpPr>
            <p:spPr>
              <a:xfrm>
                <a:off x="8764760" y="3305015"/>
                <a:ext cx="3333092" cy="461665"/>
              </a:xfrm>
              <a:prstGeom prst="rect">
                <a:avLst/>
              </a:prstGeom>
              <a:blipFill>
                <a:blip r:embed="rId14"/>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BD194854-AC90-49BD-B1A4-81D078675E86}"/>
                  </a:ext>
                </a:extLst>
              </p:cNvPr>
              <p:cNvSpPr/>
              <p:nvPr/>
            </p:nvSpPr>
            <p:spPr>
              <a:xfrm>
                <a:off x="7883477" y="2214812"/>
                <a:ext cx="203530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m:t>
                      </m:r>
                      <m:sSup>
                        <m:sSupPr>
                          <m:ctrlPr>
                            <a:rPr lang="en-US" sz="2400" b="0" i="1" dirty="0" smtClean="0">
                              <a:latin typeface="Cambria Math" panose="02040503050406030204" pitchFamily="18" charset="0"/>
                            </a:rPr>
                          </m:ctrlPr>
                        </m:sSupPr>
                        <m:e>
                          <m:d>
                            <m:dPr>
                              <m:ctrlPr>
                                <a:rPr lang="en-US" sz="2400" b="0" i="1" dirty="0" smtClean="0">
                                  <a:latin typeface="Cambria Math" panose="02040503050406030204" pitchFamily="18" charset="0"/>
                                </a:rPr>
                              </m:ctrlPr>
                            </m:dP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𝑖</m:t>
                                  </m:r>
                                </m:sub>
                              </m:sSub>
                              <m:r>
                                <a:rPr lang="en-US" sz="2400" i="1" smtClean="0">
                                  <a:solidFill>
                                    <a:srgbClr val="0070C0"/>
                                  </a:solidFill>
                                  <a:latin typeface="Cambria Math" panose="02040503050406030204" pitchFamily="18" charset="0"/>
                                </a:rPr>
                                <m:t>𝜃</m:t>
                              </m:r>
                              <m:r>
                                <a:rPr lang="en-US" sz="2400" b="0" i="1" dirty="0" smtClean="0">
                                  <a:solidFill>
                                    <a:srgbClr val="0070C0"/>
                                  </a:solidFill>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𝑖</m:t>
                                  </m:r>
                                </m:sub>
                              </m:sSub>
                            </m:e>
                          </m:d>
                        </m:e>
                        <m:sup>
                          <m:r>
                            <a:rPr lang="en-US" sz="2400" b="0" i="0" dirty="0" smtClean="0">
                              <a:latin typeface="Cambria Math" panose="02040503050406030204" pitchFamily="18" charset="0"/>
                            </a:rPr>
                            <m:t>2</m:t>
                          </m:r>
                        </m:sup>
                      </m:sSup>
                    </m:oMath>
                  </m:oMathPara>
                </a14:m>
                <a:endParaRPr lang="en-US" sz="2400" dirty="0"/>
              </a:p>
            </p:txBody>
          </p:sp>
        </mc:Choice>
        <mc:Fallback xmlns="">
          <p:sp>
            <p:nvSpPr>
              <p:cNvPr id="30" name="Rectangle 29">
                <a:extLst>
                  <a:ext uri="{FF2B5EF4-FFF2-40B4-BE49-F238E27FC236}">
                    <a16:creationId xmlns:a16="http://schemas.microsoft.com/office/drawing/2014/main" id="{BD194854-AC90-49BD-B1A4-81D078675E86}"/>
                  </a:ext>
                </a:extLst>
              </p:cNvPr>
              <p:cNvSpPr>
                <a:spLocks noRot="1" noChangeAspect="1" noMove="1" noResize="1" noEditPoints="1" noAdjustHandles="1" noChangeArrowheads="1" noChangeShapeType="1" noTextEdit="1"/>
              </p:cNvSpPr>
              <p:nvPr/>
            </p:nvSpPr>
            <p:spPr>
              <a:xfrm>
                <a:off x="7883477" y="2214812"/>
                <a:ext cx="2035301" cy="461665"/>
              </a:xfrm>
              <a:prstGeom prst="rect">
                <a:avLst/>
              </a:prstGeom>
              <a:blipFill>
                <a:blip r:embed="rId15"/>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091CFF4-7EBC-4177-850A-105BA876E836}"/>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=1</m:t>
                      </m:r>
                    </m:oMath>
                  </m:oMathPara>
                </a14:m>
                <a:endParaRPr lang="en-US" sz="4400" dirty="0"/>
              </a:p>
            </p:txBody>
          </p:sp>
        </mc:Choice>
        <mc:Fallback xmlns="">
          <p:sp>
            <p:nvSpPr>
              <p:cNvPr id="32" name="TextBox 31">
                <a:extLst>
                  <a:ext uri="{FF2B5EF4-FFF2-40B4-BE49-F238E27FC236}">
                    <a16:creationId xmlns:a16="http://schemas.microsoft.com/office/drawing/2014/main" id="{4091CFF4-7EBC-4177-850A-105BA876E836}"/>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664B3CF5-31BF-4970-A122-4D990BF02AA2}"/>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33" name="Rectangle 32">
                <a:extLst>
                  <a:ext uri="{FF2B5EF4-FFF2-40B4-BE49-F238E27FC236}">
                    <a16:creationId xmlns:a16="http://schemas.microsoft.com/office/drawing/2014/main" id="{664B3CF5-31BF-4970-A122-4D990BF02AA2}"/>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D9B999A2-254E-427D-8C26-31828ECE7AE2}"/>
                  </a:ext>
                </a:extLst>
              </p:cNvPr>
              <p:cNvSpPr/>
              <p:nvPr/>
            </p:nvSpPr>
            <p:spPr>
              <a:xfrm>
                <a:off x="4799574" y="2289268"/>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34" name="Rectangle 33">
                <a:extLst>
                  <a:ext uri="{FF2B5EF4-FFF2-40B4-BE49-F238E27FC236}">
                    <a16:creationId xmlns:a16="http://schemas.microsoft.com/office/drawing/2014/main" id="{D9B999A2-254E-427D-8C26-31828ECE7AE2}"/>
                  </a:ext>
                </a:extLst>
              </p:cNvPr>
              <p:cNvSpPr>
                <a:spLocks noRot="1" noChangeAspect="1" noMove="1" noResize="1" noEditPoints="1" noAdjustHandles="1" noChangeArrowheads="1" noChangeShapeType="1" noTextEdit="1"/>
              </p:cNvSpPr>
              <p:nvPr/>
            </p:nvSpPr>
            <p:spPr>
              <a:xfrm>
                <a:off x="4799574" y="2289268"/>
                <a:ext cx="1176476" cy="461665"/>
              </a:xfrm>
              <a:prstGeom prst="rect">
                <a:avLst/>
              </a:prstGeom>
              <a:blipFill>
                <a:blip r:embed="rId4"/>
                <a:stretch>
                  <a:fillRect b="-10667"/>
                </a:stretch>
              </a:blipFill>
            </p:spPr>
            <p:txBody>
              <a:bodyPr/>
              <a:lstStyle/>
              <a:p>
                <a:r>
                  <a:rPr lang="en-US">
                    <a:noFill/>
                  </a:rPr>
                  <a:t> </a:t>
                </a:r>
              </a:p>
            </p:txBody>
          </p:sp>
        </mc:Fallback>
      </mc:AlternateContent>
    </p:spTree>
    <p:extLst>
      <p:ext uri="{BB962C8B-B14F-4D97-AF65-F5344CB8AC3E}">
        <p14:creationId xmlns:p14="http://schemas.microsoft.com/office/powerpoint/2010/main" val="566908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1000"/>
                                        <p:tgtEl>
                                          <p:spTgt spid="3"/>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10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p:cTn id="22" dur="500" fill="hold"/>
                                        <p:tgtEl>
                                          <p:spTgt spid="23"/>
                                        </p:tgtEl>
                                        <p:attrNameLst>
                                          <p:attrName>ppt_w</p:attrName>
                                        </p:attrNameLst>
                                      </p:cBhvr>
                                      <p:tavLst>
                                        <p:tav tm="0">
                                          <p:val>
                                            <p:fltVal val="0"/>
                                          </p:val>
                                        </p:tav>
                                        <p:tav tm="100000">
                                          <p:val>
                                            <p:strVal val="#ppt_w"/>
                                          </p:val>
                                        </p:tav>
                                      </p:tavLst>
                                    </p:anim>
                                    <p:anim calcmode="lin" valueType="num">
                                      <p:cBhvr>
                                        <p:cTn id="23" dur="500" fill="hold"/>
                                        <p:tgtEl>
                                          <p:spTgt spid="23"/>
                                        </p:tgtEl>
                                        <p:attrNameLst>
                                          <p:attrName>ppt_h</p:attrName>
                                        </p:attrNameLst>
                                      </p:cBhvr>
                                      <p:tavLst>
                                        <p:tav tm="0">
                                          <p:val>
                                            <p:fltVal val="0"/>
                                          </p:val>
                                        </p:tav>
                                        <p:tav tm="100000">
                                          <p:val>
                                            <p:strVal val="#ppt_h"/>
                                          </p:val>
                                        </p:tav>
                                      </p:tavLst>
                                    </p:anim>
                                  </p:childTnLst>
                                </p:cTn>
                              </p:par>
                              <p:par>
                                <p:cTn id="24" presetID="23" presetClass="entr" presetSubtype="16"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500" fill="hold"/>
                                        <p:tgtEl>
                                          <p:spTgt spid="31"/>
                                        </p:tgtEl>
                                        <p:attrNameLst>
                                          <p:attrName>ppt_w</p:attrName>
                                        </p:attrNameLst>
                                      </p:cBhvr>
                                      <p:tavLst>
                                        <p:tav tm="0">
                                          <p:val>
                                            <p:fltVal val="0"/>
                                          </p:val>
                                        </p:tav>
                                        <p:tav tm="100000">
                                          <p:val>
                                            <p:strVal val="#ppt_w"/>
                                          </p:val>
                                        </p:tav>
                                      </p:tavLst>
                                    </p:anim>
                                    <p:anim calcmode="lin" valueType="num">
                                      <p:cBhvr>
                                        <p:cTn id="27" dur="500" fill="hold"/>
                                        <p:tgtEl>
                                          <p:spTgt spid="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1" grpId="0"/>
      <p:bldP spid="2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38ABF513-E6D5-4322-9CBC-E6AA7A7B0D4B}"/>
              </a:ext>
            </a:extLst>
          </p:cNvPr>
          <p:cNvCxnSpPr>
            <a:cxnSpLocks/>
          </p:cNvCxnSpPr>
          <p:nvPr/>
        </p:nvCxnSpPr>
        <p:spPr>
          <a:xfrm flipV="1">
            <a:off x="1466711" y="3239620"/>
            <a:ext cx="2574121" cy="15475"/>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F63038-C826-4261-8A7F-0984E627206D}"/>
              </a:ext>
            </a:extLst>
          </p:cNvPr>
          <p:cNvCxnSpPr>
            <a:cxnSpLocks/>
          </p:cNvCxnSpPr>
          <p:nvPr/>
        </p:nvCxnSpPr>
        <p:spPr>
          <a:xfrm flipV="1">
            <a:off x="1466711" y="4602173"/>
            <a:ext cx="2574121" cy="14068"/>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3F1BF3-13CD-4D35-8FE9-D711A233AC90}"/>
              </a:ext>
            </a:extLst>
          </p:cNvPr>
          <p:cNvCxnSpPr>
            <a:cxnSpLocks/>
          </p:cNvCxnSpPr>
          <p:nvPr/>
        </p:nvCxnSpPr>
        <p:spPr>
          <a:xfrm>
            <a:off x="3197887" y="3042299"/>
            <a:ext cx="0" cy="2255407"/>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Right Brace 8">
            <a:extLst>
              <a:ext uri="{FF2B5EF4-FFF2-40B4-BE49-F238E27FC236}">
                <a16:creationId xmlns:a16="http://schemas.microsoft.com/office/drawing/2014/main" id="{668938F1-30D3-47B2-BB27-EEB8EAD5D699}"/>
              </a:ext>
            </a:extLst>
          </p:cNvPr>
          <p:cNvSpPr/>
          <p:nvPr/>
        </p:nvSpPr>
        <p:spPr>
          <a:xfrm>
            <a:off x="4101810" y="3235729"/>
            <a:ext cx="410229" cy="1365035"/>
          </a:xfrm>
          <a:prstGeom prst="rightBrace">
            <a:avLst>
              <a:gd name="adj1" fmla="val 32338"/>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1640939" y="209380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1062108" y="511495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111093" y="452480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815672" y="2500350"/>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48B841-03E5-4C15-82E6-BE352B722FC5}"/>
              </a:ext>
            </a:extLst>
          </p:cNvPr>
          <p:cNvSpPr>
            <a:spLocks noChangeAspect="1"/>
          </p:cNvSpPr>
          <p:nvPr/>
        </p:nvSpPr>
        <p:spPr>
          <a:xfrm>
            <a:off x="3112531" y="3159077"/>
            <a:ext cx="181442" cy="181442"/>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AD20521-2F9B-4453-A35B-F276618D34A4}"/>
                  </a:ext>
                </a:extLst>
              </p:cNvPr>
              <p:cNvSpPr/>
              <p:nvPr/>
            </p:nvSpPr>
            <p:spPr>
              <a:xfrm>
                <a:off x="981115" y="4323432"/>
                <a:ext cx="5148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i="1" smtClean="0">
                              <a:latin typeface="Cambria Math" panose="02040503050406030204" pitchFamily="18" charset="0"/>
                            </a:rPr>
                            <m:t>𝑦</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4" name="Rectangle 23">
                <a:extLst>
                  <a:ext uri="{FF2B5EF4-FFF2-40B4-BE49-F238E27FC236}">
                    <a16:creationId xmlns:a16="http://schemas.microsoft.com/office/drawing/2014/main" id="{2AD20521-2F9B-4453-A35B-F276618D34A4}"/>
                  </a:ext>
                </a:extLst>
              </p:cNvPr>
              <p:cNvSpPr>
                <a:spLocks noRot="1" noChangeAspect="1" noMove="1" noResize="1" noEditPoints="1" noAdjustHandles="1" noChangeArrowheads="1" noChangeShapeType="1" noTextEdit="1"/>
              </p:cNvSpPr>
              <p:nvPr/>
            </p:nvSpPr>
            <p:spPr>
              <a:xfrm>
                <a:off x="981115" y="4323432"/>
                <a:ext cx="514821" cy="461665"/>
              </a:xfrm>
              <a:prstGeom prst="rect">
                <a:avLst/>
              </a:prstGeom>
              <a:blipFill>
                <a:blip r:embed="rId4"/>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2271722-D827-447C-B44E-941D0C9498C0}"/>
                  </a:ext>
                </a:extLst>
              </p:cNvPr>
              <p:cNvSpPr/>
              <p:nvPr/>
            </p:nvSpPr>
            <p:spPr>
              <a:xfrm>
                <a:off x="2941342" y="5247666"/>
                <a:ext cx="5130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5" name="Rectangle 24">
                <a:extLst>
                  <a:ext uri="{FF2B5EF4-FFF2-40B4-BE49-F238E27FC236}">
                    <a16:creationId xmlns:a16="http://schemas.microsoft.com/office/drawing/2014/main" id="{12271722-D827-447C-B44E-941D0C9498C0}"/>
                  </a:ext>
                </a:extLst>
              </p:cNvPr>
              <p:cNvSpPr>
                <a:spLocks noRot="1" noChangeAspect="1" noMove="1" noResize="1" noEditPoints="1" noAdjustHandles="1" noChangeArrowheads="1" noChangeShapeType="1" noTextEdit="1"/>
              </p:cNvSpPr>
              <p:nvPr/>
            </p:nvSpPr>
            <p:spPr>
              <a:xfrm>
                <a:off x="2941342" y="5247666"/>
                <a:ext cx="513089" cy="461665"/>
              </a:xfrm>
              <a:prstGeom prst="rect">
                <a:avLst/>
              </a:prstGeom>
              <a:blipFill>
                <a:blip r:embed="rId5"/>
                <a:stretch>
                  <a:fillRect b="-1316"/>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B24EBD37-658F-49C2-AB1A-C84DE87C6DDA}"/>
              </a:ext>
            </a:extLst>
          </p:cNvPr>
          <p:cNvCxnSpPr>
            <a:cxnSpLocks/>
            <a:stCxn id="9" idx="1"/>
            <a:endCxn id="9" idx="1"/>
          </p:cNvCxnSpPr>
          <p:nvPr/>
        </p:nvCxnSpPr>
        <p:spPr>
          <a:xfrm>
            <a:off x="4512039" y="391824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EA16F79C-E810-43EF-949C-B471D01EFA32}"/>
                  </a:ext>
                </a:extLst>
              </p:cNvPr>
              <p:cNvSpPr/>
              <p:nvPr/>
            </p:nvSpPr>
            <p:spPr>
              <a:xfrm>
                <a:off x="4586289" y="3687413"/>
                <a:ext cx="4028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FF0000"/>
                          </a:solidFill>
                          <a:latin typeface="Cambria Math" panose="02040503050406030204" pitchFamily="18" charset="0"/>
                        </a:rPr>
                        <m:t>𝜀</m:t>
                      </m:r>
                    </m:oMath>
                  </m:oMathPara>
                </a14:m>
                <a:endParaRPr lang="en-US" sz="2400" dirty="0"/>
              </a:p>
            </p:txBody>
          </p:sp>
        </mc:Choice>
        <mc:Fallback xmlns="">
          <p:sp>
            <p:nvSpPr>
              <p:cNvPr id="66" name="Rectangle 65">
                <a:extLst>
                  <a:ext uri="{FF2B5EF4-FFF2-40B4-BE49-F238E27FC236}">
                    <a16:creationId xmlns:a16="http://schemas.microsoft.com/office/drawing/2014/main" id="{EA16F79C-E810-43EF-949C-B471D01EFA32}"/>
                  </a:ext>
                </a:extLst>
              </p:cNvPr>
              <p:cNvSpPr>
                <a:spLocks noRot="1" noChangeAspect="1" noMove="1" noResize="1" noEditPoints="1" noAdjustHandles="1" noChangeArrowheads="1" noChangeShapeType="1" noTextEdit="1"/>
              </p:cNvSpPr>
              <p:nvPr/>
            </p:nvSpPr>
            <p:spPr>
              <a:xfrm>
                <a:off x="4586289" y="3687413"/>
                <a:ext cx="402803"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3179821" y="4104001"/>
                <a:ext cx="1132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3179821" y="4104001"/>
                <a:ext cx="1132618" cy="461665"/>
              </a:xfrm>
              <a:prstGeom prst="rect">
                <a:avLst/>
              </a:prstGeom>
              <a:blipFill>
                <a:blip r:embed="rId7"/>
                <a:stretch>
                  <a:fillRect/>
                </a:stretch>
              </a:blipFill>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BAE33814-321F-47D9-B1B7-FDE4FAEEA721}"/>
              </a:ext>
            </a:extLst>
          </p:cNvPr>
          <p:cNvCxnSpPr>
            <a:cxnSpLocks/>
          </p:cNvCxnSpPr>
          <p:nvPr/>
        </p:nvCxnSpPr>
        <p:spPr>
          <a:xfrm flipV="1">
            <a:off x="312752" y="3913798"/>
            <a:ext cx="5233931" cy="160677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34D6639-B28A-44C2-B609-DEE1CDD1FB7D}"/>
              </a:ext>
            </a:extLst>
          </p:cNvPr>
          <p:cNvSpPr/>
          <p:nvPr/>
        </p:nvSpPr>
        <p:spPr>
          <a:xfrm>
            <a:off x="5973474" y="2095998"/>
            <a:ext cx="5637409" cy="4154984"/>
          </a:xfrm>
          <a:prstGeom prst="rect">
            <a:avLst/>
          </a:prstGeom>
          <a:solidFill>
            <a:srgbClr val="1E1E1E"/>
          </a:solidFill>
        </p:spPr>
        <p:txBody>
          <a:bodyPr wrap="square">
            <a:spAutoFit/>
          </a:bodyPr>
          <a:lstStyle/>
          <a:p>
            <a:r>
              <a:rPr lang="en-US" sz="2400" dirty="0">
                <a:solidFill>
                  <a:srgbClr val="569CD6"/>
                </a:solidFill>
                <a:latin typeface="Consolas" panose="020B0609020204030204" pitchFamily="49" charset="0"/>
              </a:rPr>
              <a:t>import</a:t>
            </a:r>
            <a:r>
              <a:rPr lang="en-US" sz="2400" dirty="0">
                <a:solidFill>
                  <a:srgbClr val="D4D4D4"/>
                </a:solidFill>
                <a:latin typeface="Consolas" panose="020B0609020204030204" pitchFamily="49" charset="0"/>
              </a:rPr>
              <a:t> matplotlib.pyplot </a:t>
            </a:r>
            <a:r>
              <a:rPr lang="en-US" sz="2400" dirty="0">
                <a:solidFill>
                  <a:srgbClr val="569CD6"/>
                </a:solidFill>
                <a:latin typeface="Consolas" panose="020B0609020204030204" pitchFamily="49" charset="0"/>
              </a:rPr>
              <a:t>as</a:t>
            </a:r>
            <a:r>
              <a:rPr lang="en-US" sz="2400" dirty="0">
                <a:solidFill>
                  <a:srgbClr val="D4D4D4"/>
                </a:solidFill>
                <a:latin typeface="Consolas" panose="020B0609020204030204" pitchFamily="49" charset="0"/>
              </a:rPr>
              <a:t> plt</a:t>
            </a:r>
          </a:p>
          <a:p>
            <a:r>
              <a:rPr lang="en-US" sz="2400" dirty="0">
                <a:solidFill>
                  <a:srgbClr val="D4D4D4"/>
                </a:solidFill>
                <a:latin typeface="Consolas" panose="020B0609020204030204" pitchFamily="49" charset="0"/>
              </a:rPr>
              <a:t>xi = </a:t>
            </a:r>
            <a:r>
              <a:rPr lang="en-US" sz="2400" dirty="0">
                <a:solidFill>
                  <a:srgbClr val="B5CEA8"/>
                </a:solidFill>
                <a:latin typeface="Consolas" panose="020B0609020204030204" pitchFamily="49" charset="0"/>
              </a:rPr>
              <a:t>12</a:t>
            </a:r>
            <a:r>
              <a:rPr lang="en-US" sz="2400" dirty="0">
                <a:solidFill>
                  <a:srgbClr val="D4D4D4"/>
                </a:solidFill>
                <a:latin typeface="Consolas" panose="020B0609020204030204" pitchFamily="49" charset="0"/>
              </a:rPr>
              <a:t> </a:t>
            </a:r>
            <a:r>
              <a:rPr lang="en-US" sz="2400" dirty="0">
                <a:solidFill>
                  <a:srgbClr val="6A9955"/>
                </a:solidFill>
                <a:latin typeface="Consolas" panose="020B0609020204030204" pitchFamily="49" charset="0"/>
              </a:rPr>
              <a:t># data points o </a:t>
            </a:r>
            <a:r>
              <a:rPr lang="en-US" sz="2400" dirty="0" err="1">
                <a:solidFill>
                  <a:srgbClr val="6A9955"/>
                </a:solidFill>
                <a:latin typeface="Consolas" panose="020B0609020204030204" pitchFamily="49" charset="0"/>
              </a:rPr>
              <a:t>o</a:t>
            </a:r>
            <a:r>
              <a:rPr lang="en-US" sz="2400" dirty="0">
                <a:solidFill>
                  <a:srgbClr val="6A9955"/>
                </a:solidFill>
                <a:latin typeface="Consolas" panose="020B0609020204030204" pitchFamily="49" charset="0"/>
              </a:rPr>
              <a:t> </a:t>
            </a:r>
            <a:r>
              <a:rPr lang="en-US" sz="2400" dirty="0" err="1">
                <a:solidFill>
                  <a:srgbClr val="6A9955"/>
                </a:solidFill>
                <a:latin typeface="Consolas" panose="020B0609020204030204" pitchFamily="49" charset="0"/>
              </a:rPr>
              <a:t>o</a:t>
            </a:r>
            <a:r>
              <a:rPr lang="en-US" sz="2400" dirty="0">
                <a:solidFill>
                  <a:srgbClr val="6A9955"/>
                </a:solidFill>
                <a:latin typeface="Consolas" panose="020B0609020204030204" pitchFamily="49" charset="0"/>
              </a:rPr>
              <a:t> </a:t>
            </a:r>
            <a:r>
              <a:rPr lang="en-US" sz="2400" dirty="0" err="1">
                <a:solidFill>
                  <a:srgbClr val="6A9955"/>
                </a:solidFill>
                <a:latin typeface="Consolas" panose="020B0609020204030204" pitchFamily="49" charset="0"/>
              </a:rPr>
              <a:t>o</a:t>
            </a:r>
            <a:r>
              <a:rPr lang="en-US" sz="2400" dirty="0">
                <a:solidFill>
                  <a:srgbClr val="6A9955"/>
                </a:solidFill>
                <a:latin typeface="Consolas" panose="020B0609020204030204" pitchFamily="49" charset="0"/>
              </a:rPr>
              <a:t> </a:t>
            </a:r>
            <a:r>
              <a:rPr lang="en-US" sz="2400" dirty="0" err="1">
                <a:solidFill>
                  <a:srgbClr val="6A9955"/>
                </a:solidFill>
                <a:latin typeface="Consolas" panose="020B0609020204030204" pitchFamily="49" charset="0"/>
              </a:rPr>
              <a:t>o</a:t>
            </a:r>
            <a:endParaRPr lang="en-US" sz="2400" dirty="0">
              <a:solidFill>
                <a:srgbClr val="D4D4D4"/>
              </a:solidFill>
              <a:latin typeface="Consolas" panose="020B0609020204030204" pitchFamily="49" charset="0"/>
            </a:endParaRPr>
          </a:p>
          <a:p>
            <a:r>
              <a:rPr lang="en-US" sz="2400" dirty="0" err="1">
                <a:solidFill>
                  <a:srgbClr val="D4D4D4"/>
                </a:solidFill>
                <a:latin typeface="Consolas" panose="020B0609020204030204" pitchFamily="49" charset="0"/>
              </a:rPr>
              <a:t>yi</a:t>
            </a:r>
            <a:r>
              <a:rPr lang="en-US" sz="2400" dirty="0">
                <a:solidFill>
                  <a:srgbClr val="D4D4D4"/>
                </a:solidFill>
                <a:latin typeface="Consolas" panose="020B0609020204030204" pitchFamily="49" charset="0"/>
              </a:rPr>
              <a:t> = </a:t>
            </a:r>
            <a:r>
              <a:rPr lang="en-US" sz="2400" dirty="0">
                <a:solidFill>
                  <a:srgbClr val="B5CEA8"/>
                </a:solidFill>
                <a:latin typeface="Consolas" panose="020B0609020204030204" pitchFamily="49" charset="0"/>
              </a:rPr>
              <a:t>4</a:t>
            </a:r>
            <a:endParaRPr lang="en-US" sz="24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theta = </a:t>
            </a:r>
            <a:r>
              <a:rPr lang="en-US" sz="2400" dirty="0" err="1">
                <a:solidFill>
                  <a:srgbClr val="D4D4D4"/>
                </a:solidFill>
                <a:latin typeface="Consolas" panose="020B0609020204030204" pitchFamily="49" charset="0"/>
              </a:rPr>
              <a:t>yi</a:t>
            </a:r>
            <a:r>
              <a:rPr lang="en-US" sz="2400" dirty="0">
                <a:solidFill>
                  <a:srgbClr val="D4D4D4"/>
                </a:solidFill>
                <a:latin typeface="Consolas" panose="020B0609020204030204" pitchFamily="49" charset="0"/>
              </a:rPr>
              <a:t>/xi</a:t>
            </a:r>
          </a:p>
          <a:p>
            <a:r>
              <a:rPr lang="en-US" sz="2400" dirty="0" err="1">
                <a:solidFill>
                  <a:srgbClr val="D4D4D4"/>
                </a:solidFill>
                <a:latin typeface="Consolas" panose="020B0609020204030204" pitchFamily="49" charset="0"/>
              </a:rPr>
              <a:t>plt.scatter</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xi,yi</a:t>
            </a:r>
            <a:r>
              <a:rPr lang="en-US" sz="2400" dirty="0">
                <a:solidFill>
                  <a:srgbClr val="D4D4D4"/>
                </a:solidFill>
                <a:latin typeface="Consolas" panose="020B0609020204030204" pitchFamily="49" charset="0"/>
              </a:rPr>
              <a:t>)</a:t>
            </a:r>
          </a:p>
          <a:p>
            <a:r>
              <a:rPr lang="en-US" sz="2400" dirty="0">
                <a:solidFill>
                  <a:srgbClr val="6A9955"/>
                </a:solidFill>
                <a:latin typeface="Consolas" panose="020B0609020204030204" pitchFamily="49" charset="0"/>
              </a:rPr>
              <a:t># model</a:t>
            </a:r>
            <a:endParaRPr lang="en-US" sz="24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x = </a:t>
            </a:r>
            <a:r>
              <a:rPr lang="en-US" sz="2400" dirty="0" err="1">
                <a:solidFill>
                  <a:srgbClr val="D4D4D4"/>
                </a:solidFill>
                <a:latin typeface="Consolas" panose="020B0609020204030204" pitchFamily="49" charset="0"/>
              </a:rPr>
              <a:t>np.linspace</a:t>
            </a:r>
            <a:r>
              <a:rPr lang="en-US" sz="2400" dirty="0">
                <a:solidFill>
                  <a:srgbClr val="D4D4D4"/>
                </a:solidFill>
                <a:latin typeface="Consolas" panose="020B0609020204030204" pitchFamily="49" charset="0"/>
              </a:rPr>
              <a:t>(10, 14, num = </a:t>
            </a:r>
            <a:r>
              <a:rPr lang="en-US" sz="2400" dirty="0">
                <a:solidFill>
                  <a:srgbClr val="B5CEA8"/>
                </a:solidFill>
                <a:latin typeface="Consolas" panose="020B0609020204030204" pitchFamily="49" charset="0"/>
              </a:rPr>
              <a:t>5</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y = theta * x</a:t>
            </a:r>
          </a:p>
          <a:p>
            <a:r>
              <a:rPr lang="en-US" sz="2400" dirty="0" err="1">
                <a:solidFill>
                  <a:srgbClr val="D4D4D4"/>
                </a:solidFill>
                <a:latin typeface="Consolas" panose="020B0609020204030204" pitchFamily="49" charset="0"/>
              </a:rPr>
              <a:t>plt.plot</a:t>
            </a:r>
            <a:r>
              <a:rPr lang="en-US" sz="2400" dirty="0">
                <a:solidFill>
                  <a:srgbClr val="D4D4D4"/>
                </a:solidFill>
                <a:latin typeface="Consolas" panose="020B0609020204030204" pitchFamily="49" charset="0"/>
              </a:rPr>
              <a:t>(x, y)</a:t>
            </a:r>
          </a:p>
          <a:p>
            <a:r>
              <a:rPr lang="en-US" sz="2400" dirty="0" err="1">
                <a:solidFill>
                  <a:srgbClr val="D4D4D4"/>
                </a:solidFill>
                <a:latin typeface="Consolas" panose="020B0609020204030204" pitchFamily="49" charset="0"/>
              </a:rPr>
              <a:t>plt.axis</a:t>
            </a:r>
            <a:r>
              <a:rPr lang="en-US" sz="2400" dirty="0">
                <a:solidFill>
                  <a:srgbClr val="D4D4D4"/>
                </a:solidFill>
                <a:latin typeface="Consolas" panose="020B0609020204030204" pitchFamily="49" charset="0"/>
              </a:rPr>
              <a:t>(</a:t>
            </a:r>
            <a:r>
              <a:rPr lang="en-US" sz="2400" dirty="0">
                <a:solidFill>
                  <a:srgbClr val="CE9178"/>
                </a:solidFill>
                <a:latin typeface="Consolas" panose="020B0609020204030204" pitchFamily="49" charset="0"/>
              </a:rPr>
              <a:t>'equal'</a:t>
            </a:r>
            <a:r>
              <a:rPr lang="en-US" sz="2400" dirty="0">
                <a:solidFill>
                  <a:srgbClr val="D4D4D4"/>
                </a:solidFill>
                <a:latin typeface="Consolas" panose="020B0609020204030204" pitchFamily="49" charset="0"/>
              </a:rPr>
              <a:t>)</a:t>
            </a:r>
          </a:p>
          <a:p>
            <a:r>
              <a:rPr lang="en-US" sz="2400" dirty="0" err="1">
                <a:solidFill>
                  <a:srgbClr val="D4D4D4"/>
                </a:solidFill>
                <a:latin typeface="Consolas" panose="020B0609020204030204" pitchFamily="49" charset="0"/>
              </a:rPr>
              <a:t>plt.show</a:t>
            </a:r>
            <a:r>
              <a:rPr lang="en-US" sz="2400" dirty="0">
                <a:solidFill>
                  <a:srgbClr val="D4D4D4"/>
                </a:solidFill>
                <a:latin typeface="Consolas" panose="020B0609020204030204" pitchFamily="49" charset="0"/>
              </a:rPr>
              <a:t>()</a:t>
            </a:r>
          </a:p>
        </p:txBody>
      </p:sp>
      <p:sp>
        <p:nvSpPr>
          <p:cNvPr id="32" name="Rectangle 31">
            <a:extLst>
              <a:ext uri="{FF2B5EF4-FFF2-40B4-BE49-F238E27FC236}">
                <a16:creationId xmlns:a16="http://schemas.microsoft.com/office/drawing/2014/main" id="{B77200A0-61E1-4CEA-812A-61924900C7FD}"/>
              </a:ext>
            </a:extLst>
          </p:cNvPr>
          <p:cNvSpPr/>
          <p:nvPr/>
        </p:nvSpPr>
        <p:spPr>
          <a:xfrm>
            <a:off x="7962097" y="1320768"/>
            <a:ext cx="1960923" cy="6131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&gt;_</a:t>
            </a:r>
            <a:r>
              <a:rPr lang="en-US" sz="2400" dirty="0"/>
              <a:t> Code</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8162F36-F2BE-47FA-83B0-60E2CDFF33E3}"/>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=1</m:t>
                      </m:r>
                    </m:oMath>
                  </m:oMathPara>
                </a14:m>
                <a:endParaRPr lang="en-US" sz="4400" dirty="0"/>
              </a:p>
            </p:txBody>
          </p:sp>
        </mc:Choice>
        <mc:Fallback xmlns="">
          <p:sp>
            <p:nvSpPr>
              <p:cNvPr id="29" name="TextBox 28">
                <a:extLst>
                  <a:ext uri="{FF2B5EF4-FFF2-40B4-BE49-F238E27FC236}">
                    <a16:creationId xmlns:a16="http://schemas.microsoft.com/office/drawing/2014/main" id="{48162F36-F2BE-47FA-83B0-60E2CDFF33E3}"/>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BD6F2802-4007-46F0-99F3-8CA62A4D0121}"/>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31" name="Rectangle 30">
                <a:extLst>
                  <a:ext uri="{FF2B5EF4-FFF2-40B4-BE49-F238E27FC236}">
                    <a16:creationId xmlns:a16="http://schemas.microsoft.com/office/drawing/2014/main" id="{BD6F2802-4007-46F0-99F3-8CA62A4D0121}"/>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DE338864-4CB0-4059-805B-3575A726267D}"/>
                  </a:ext>
                </a:extLst>
              </p:cNvPr>
              <p:cNvSpPr/>
              <p:nvPr/>
            </p:nvSpPr>
            <p:spPr>
              <a:xfrm>
                <a:off x="3971161" y="2039020"/>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33" name="Rectangle 32">
                <a:extLst>
                  <a:ext uri="{FF2B5EF4-FFF2-40B4-BE49-F238E27FC236}">
                    <a16:creationId xmlns:a16="http://schemas.microsoft.com/office/drawing/2014/main" id="{DE338864-4CB0-4059-805B-3575A726267D}"/>
                  </a:ext>
                </a:extLst>
              </p:cNvPr>
              <p:cNvSpPr>
                <a:spLocks noRot="1" noChangeAspect="1" noMove="1" noResize="1" noEditPoints="1" noAdjustHandles="1" noChangeArrowheads="1" noChangeShapeType="1" noTextEdit="1"/>
              </p:cNvSpPr>
              <p:nvPr/>
            </p:nvSpPr>
            <p:spPr>
              <a:xfrm>
                <a:off x="3971161" y="2039020"/>
                <a:ext cx="1176476" cy="461665"/>
              </a:xfrm>
              <a:prstGeom prst="rect">
                <a:avLst/>
              </a:prstGeom>
              <a:blipFill>
                <a:blip r:embed="rId12"/>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DF40368B-1607-47A0-9CB3-97636BF6EE15}"/>
                  </a:ext>
                </a:extLst>
              </p:cNvPr>
              <p:cNvSpPr/>
              <p:nvPr/>
            </p:nvSpPr>
            <p:spPr>
              <a:xfrm>
                <a:off x="9982360" y="1320767"/>
                <a:ext cx="1628523" cy="613117"/>
              </a:xfrm>
              <a:prstGeom prst="rect">
                <a:avLst/>
              </a:prstGeom>
            </p:spPr>
            <p:txBody>
              <a:bodyPr wrap="none">
                <a:spAutoFit/>
              </a:bodyPr>
              <a:lstStyle/>
              <a:p>
                <a14:m>
                  <m:oMath xmlns:m="http://schemas.openxmlformats.org/officeDocument/2006/math">
                    <m:r>
                      <a:rPr lang="en-US" sz="2400" i="1" smtClean="0">
                        <a:solidFill>
                          <a:srgbClr val="00B050"/>
                        </a:solidFill>
                        <a:latin typeface="Cambria Math" panose="02040503050406030204" pitchFamily="18" charset="0"/>
                        <a:ea typeface="Cambria Math" panose="02040503050406030204" pitchFamily="18" charset="0"/>
                      </a:rPr>
                      <m:t>∴</m:t>
                    </m:r>
                  </m:oMath>
                </a14:m>
                <a:r>
                  <a:rPr lang="en-US" sz="2400" dirty="0">
                    <a:solidFill>
                      <a:srgbClr val="00B050"/>
                    </a:solidFill>
                  </a:rPr>
                  <a:t>   </a:t>
                </a:r>
                <a14:m>
                  <m:oMath xmlns:m="http://schemas.openxmlformats.org/officeDocument/2006/math">
                    <m:r>
                      <a:rPr lang="en-US" sz="2400" b="0" i="1" dirty="0" smtClean="0">
                        <a:solidFill>
                          <a:srgbClr val="00B050"/>
                        </a:solidFill>
                        <a:latin typeface="Cambria Math" panose="02040503050406030204" pitchFamily="18" charset="0"/>
                      </a:rPr>
                      <m:t>𝑦</m:t>
                    </m:r>
                    <m:r>
                      <a:rPr lang="en-US" sz="2400" b="0" i="1" dirty="0" smtClean="0">
                        <a:solidFill>
                          <a:srgbClr val="00B050"/>
                        </a:solidFill>
                        <a:latin typeface="Cambria Math" panose="02040503050406030204" pitchFamily="18" charset="0"/>
                      </a:rPr>
                      <m:t>=</m:t>
                    </m:r>
                    <m:f>
                      <m:fPr>
                        <m:ctrlPr>
                          <a:rPr lang="en-US" sz="2400" b="0" i="1" dirty="0" smtClean="0">
                            <a:solidFill>
                              <a:srgbClr val="00B050"/>
                            </a:solidFill>
                            <a:latin typeface="Cambria Math" panose="02040503050406030204" pitchFamily="18" charset="0"/>
                          </a:rPr>
                        </m:ctrlPr>
                      </m:fPr>
                      <m:num>
                        <m:r>
                          <a:rPr lang="en-US" sz="2400" b="0" i="1" dirty="0" smtClean="0">
                            <a:solidFill>
                              <a:srgbClr val="00B050"/>
                            </a:solidFill>
                            <a:latin typeface="Cambria Math" panose="02040503050406030204" pitchFamily="18" charset="0"/>
                          </a:rPr>
                          <m:t>4</m:t>
                        </m:r>
                      </m:num>
                      <m:den>
                        <m:r>
                          <a:rPr lang="en-US" sz="2400" b="0" i="1" dirty="0" smtClean="0">
                            <a:solidFill>
                              <a:srgbClr val="00B050"/>
                            </a:solidFill>
                            <a:latin typeface="Cambria Math" panose="02040503050406030204" pitchFamily="18" charset="0"/>
                          </a:rPr>
                          <m:t>12</m:t>
                        </m:r>
                      </m:den>
                    </m:f>
                    <m:r>
                      <a:rPr lang="en-US" sz="2400" b="0" i="1" dirty="0" smtClean="0">
                        <a:solidFill>
                          <a:srgbClr val="00B050"/>
                        </a:solidFill>
                        <a:latin typeface="Cambria Math" panose="02040503050406030204" pitchFamily="18" charset="0"/>
                      </a:rPr>
                      <m:t>𝑥</m:t>
                    </m:r>
                  </m:oMath>
                </a14:m>
                <a:endParaRPr lang="en-US" sz="2400" dirty="0">
                  <a:solidFill>
                    <a:srgbClr val="00B050"/>
                  </a:solidFill>
                </a:endParaRPr>
              </a:p>
            </p:txBody>
          </p:sp>
        </mc:Choice>
        <mc:Fallback xmlns="">
          <p:sp>
            <p:nvSpPr>
              <p:cNvPr id="23" name="Rectangle 22">
                <a:extLst>
                  <a:ext uri="{FF2B5EF4-FFF2-40B4-BE49-F238E27FC236}">
                    <a16:creationId xmlns:a16="http://schemas.microsoft.com/office/drawing/2014/main" id="{DF40368B-1607-47A0-9CB3-97636BF6EE15}"/>
                  </a:ext>
                </a:extLst>
              </p:cNvPr>
              <p:cNvSpPr>
                <a:spLocks noRot="1" noChangeAspect="1" noMove="1" noResize="1" noEditPoints="1" noAdjustHandles="1" noChangeArrowheads="1" noChangeShapeType="1" noTextEdit="1"/>
              </p:cNvSpPr>
              <p:nvPr/>
            </p:nvSpPr>
            <p:spPr>
              <a:xfrm>
                <a:off x="9982360" y="1320767"/>
                <a:ext cx="1628523" cy="613117"/>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75091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3"/>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706520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1806</TotalTime>
  <Words>1845</Words>
  <Application>Microsoft Office PowerPoint</Application>
  <PresentationFormat>Widescreen</PresentationFormat>
  <Paragraphs>287</Paragraphs>
  <Slides>26</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-apple-system</vt:lpstr>
      <vt:lpstr>Arial</vt:lpstr>
      <vt:lpstr>Calibri</vt:lpstr>
      <vt:lpstr>Calibri Light</vt:lpstr>
      <vt:lpstr>Cambria Math</vt:lpstr>
      <vt:lpstr>Consolas</vt:lpstr>
      <vt:lpstr>Office Theme</vt:lpstr>
      <vt:lpstr>Linear models</vt:lpstr>
      <vt:lpstr>Linear regression</vt:lpstr>
      <vt:lpstr>Error definition</vt:lpstr>
      <vt:lpstr>Error 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Evaluation. Pearson correlation coefficient</vt:lpstr>
      <vt:lpstr>Model Evaluation. R^2 Statistic</vt:lpstr>
      <vt:lpstr>PowerPoint Presentation</vt:lpstr>
      <vt:lpstr>PowerPoint Presentation</vt:lpstr>
      <vt:lpstr>PowerPoint Presentation</vt:lpstr>
      <vt:lpstr>Your turn</vt:lpstr>
      <vt:lpstr>PowerPoint Presentation</vt:lpstr>
      <vt:lpstr>Evaluation metrics for regression</vt:lpstr>
      <vt:lpstr>Evaluation metrics for regression</vt:lpstr>
      <vt:lpstr>Evaluation metrics for regression (Accuracy)</vt:lpstr>
      <vt:lpstr>Multiple linear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Francisco Mendoza Torres</dc:creator>
  <cp:lastModifiedBy>Mendoza Torres, Francisco</cp:lastModifiedBy>
  <cp:revision>190</cp:revision>
  <dcterms:created xsi:type="dcterms:W3CDTF">2017-10-24T03:48:17Z</dcterms:created>
  <dcterms:modified xsi:type="dcterms:W3CDTF">2020-08-25T22:06:05Z</dcterms:modified>
</cp:coreProperties>
</file>