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365" r:id="rId2"/>
    <p:sldId id="416" r:id="rId3"/>
    <p:sldId id="430" r:id="rId4"/>
    <p:sldId id="420" r:id="rId5"/>
    <p:sldId id="419" r:id="rId6"/>
    <p:sldId id="421" r:id="rId7"/>
    <p:sldId id="422" r:id="rId8"/>
    <p:sldId id="423" r:id="rId9"/>
    <p:sldId id="428" r:id="rId10"/>
    <p:sldId id="429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29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16405-733A-401B-BF47-DF6D2E4A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A25A-EB97-4283-8973-BA3FEF315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D8E-262F-43F1-B0CF-97ED6AAA991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ACB5-BA6E-4E26-BCCF-32D68211D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D1E8-85D7-4E0B-9568-7E86738F6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05-785C-4E7B-BDBD-F465C4B5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2920-386F-4187-8314-27C56E15703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D59C-94C8-4AAB-AEDF-FDE77349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utomated-machine-learning-hyperparameter-tuning-in-python-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y.readthedocs.io/en/latest/tun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What happens with 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https://www.datasciencecentral.com/profiles/blogs/automated-machine-learning-hyperparameter-tuning-in-python-a</a:t>
            </a:r>
            <a:endParaRPr lang="en-US" dirty="0"/>
          </a:p>
          <a:p>
            <a:r>
              <a:rPr lang="en-US" dirty="0" err="1"/>
              <a:t>HyperOpt</a:t>
            </a:r>
            <a:endParaRPr lang="en-US" dirty="0"/>
          </a:p>
          <a:p>
            <a:r>
              <a:rPr lang="en-US" dirty="0">
                <a:hlinkClick r:id="rId4"/>
              </a:rPr>
              <a:t>https://ray.readthedocs.io/en/latest/tune</a:t>
            </a:r>
            <a:r>
              <a:rPr lang="en-US">
                <a:hlinkClick r:id="rId4"/>
              </a:rPr>
              <a:t>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0745-F5EF-4AE3-92EF-0934EDED18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usejournal.com/a-comparison-of-grid-search-and-randomized-search-using-scikit-learn-29823179bc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5ED88-324D-4A3A-B44C-E94E1D9C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4817D-DAF5-4920-B305-068176D9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126A-9423-4C50-A052-E2F1301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0A17-AAB0-4E15-BC66-685884DF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Randomized search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Informed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17C82-634D-4CF2-8CE6-4A5887974C13}"/>
              </a:ext>
            </a:extLst>
          </p:cNvPr>
          <p:cNvSpPr/>
          <p:nvPr/>
        </p:nvSpPr>
        <p:spPr>
          <a:xfrm>
            <a:off x="4745421" y="1825625"/>
            <a:ext cx="7267903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my_ML_model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find_model_best_param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 a, b)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A3DF2-2D40-4C18-A9E4-D6105F1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1" y="3337009"/>
            <a:ext cx="6064441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F9F6D5-E909-4C65-917A-D10A460AF0A4}"/>
              </a:ext>
            </a:extLst>
          </p:cNvPr>
          <p:cNvSpPr/>
          <p:nvPr/>
        </p:nvSpPr>
        <p:spPr>
          <a:xfrm>
            <a:off x="838200" y="6464465"/>
            <a:ext cx="1104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https://blog.usejournal.com/a-comparison-of-grid-search-and-randomized-search-using-scikit-learn-29823179bc85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5351"/>
              </p:ext>
            </p:extLst>
          </p:nvPr>
        </p:nvGraphicFramePr>
        <p:xfrm>
          <a:off x="624935" y="2545558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CB40A-4F9A-4014-A58B-EDB551BD741B}"/>
              </a:ext>
            </a:extLst>
          </p:cNvPr>
          <p:cNvSpPr/>
          <p:nvPr/>
        </p:nvSpPr>
        <p:spPr>
          <a:xfrm>
            <a:off x="2078966" y="301986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CCFAC-9859-4796-8BE9-F80489A2F1A8}"/>
              </a:ext>
            </a:extLst>
          </p:cNvPr>
          <p:cNvSpPr/>
          <p:nvPr/>
        </p:nvSpPr>
        <p:spPr>
          <a:xfrm>
            <a:off x="2078966" y="3507141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0D82-D275-4CDB-8C77-543A4647C7B2}"/>
              </a:ext>
            </a:extLst>
          </p:cNvPr>
          <p:cNvSpPr/>
          <p:nvPr/>
        </p:nvSpPr>
        <p:spPr>
          <a:xfrm>
            <a:off x="2078966" y="4481685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C5F53-30AA-4E45-B34C-E9DF31B894AB}"/>
              </a:ext>
            </a:extLst>
          </p:cNvPr>
          <p:cNvSpPr/>
          <p:nvPr/>
        </p:nvSpPr>
        <p:spPr>
          <a:xfrm>
            <a:off x="2078966" y="545622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CE00A-2405-4749-ABDF-03C36645E56A}"/>
              </a:ext>
            </a:extLst>
          </p:cNvPr>
          <p:cNvSpPr/>
          <p:nvPr/>
        </p:nvSpPr>
        <p:spPr>
          <a:xfrm>
            <a:off x="2078966" y="3994413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A270-28DC-4ADE-BC1F-28AF6042BBC8}"/>
              </a:ext>
            </a:extLst>
          </p:cNvPr>
          <p:cNvSpPr/>
          <p:nvPr/>
        </p:nvSpPr>
        <p:spPr>
          <a:xfrm>
            <a:off x="2078966" y="4968957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B0067-BEA1-4211-8EC8-0DF7ADC0029B}"/>
              </a:ext>
            </a:extLst>
          </p:cNvPr>
          <p:cNvSpPr/>
          <p:nvPr/>
        </p:nvSpPr>
        <p:spPr>
          <a:xfrm>
            <a:off x="2078966" y="5943501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BA6EF25E-E89A-465C-80B9-81799F6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8909"/>
              </p:ext>
            </p:extLst>
          </p:nvPr>
        </p:nvGraphicFramePr>
        <p:xfrm>
          <a:off x="7503064" y="2529792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F4A-9572-40FC-86CB-2C23F7BC2883}"/>
              </a:ext>
            </a:extLst>
          </p:cNvPr>
          <p:cNvSpPr/>
          <p:nvPr/>
        </p:nvSpPr>
        <p:spPr>
          <a:xfrm>
            <a:off x="7618779" y="2545558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55F4B-FE8F-41A3-8838-13402F04A507}"/>
              </a:ext>
            </a:extLst>
          </p:cNvPr>
          <p:cNvSpPr/>
          <p:nvPr/>
        </p:nvSpPr>
        <p:spPr>
          <a:xfrm>
            <a:off x="8957095" y="2545558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31B-E30D-4735-BE28-966BA4B55AE5}"/>
              </a:ext>
            </a:extLst>
          </p:cNvPr>
          <p:cNvSpPr/>
          <p:nvPr/>
        </p:nvSpPr>
        <p:spPr>
          <a:xfrm>
            <a:off x="10295411" y="2545558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>
            <a:off x="5370456" y="3938462"/>
            <a:ext cx="1545021" cy="696600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62C9-1073-4934-90E0-3BCB97E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fitting 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1694A-9D58-48B4-86AF-19CF2A93D8C7}"/>
              </a:ext>
            </a:extLst>
          </p:cNvPr>
          <p:cNvSpPr/>
          <p:nvPr/>
        </p:nvSpPr>
        <p:spPr>
          <a:xfrm>
            <a:off x="78141" y="141162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C73C9-65B1-4D20-90A8-C9A40F3B6485}"/>
              </a:ext>
            </a:extLst>
          </p:cNvPr>
          <p:cNvSpPr/>
          <p:nvPr/>
        </p:nvSpPr>
        <p:spPr>
          <a:xfrm>
            <a:off x="78141" y="2162973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MachineLearningModel</a:t>
            </a:r>
            <a:r>
              <a:rPr lang="en-US" sz="2400" b="1" u="sng" dirty="0" err="1">
                <a:solidFill>
                  <a:srgbClr val="D4D4D4"/>
                </a:solidFill>
                <a:latin typeface="Consolas" panose="020B0609020204030204" pitchFamily="49" charset="0"/>
              </a:rPr>
              <a:t>Regressor</a:t>
            </a:r>
            <a:endParaRPr lang="en-US" sz="2400" b="1" u="sn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MachineLearningModelRegressor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random_state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mlmodel_reg.fit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data_predictor_variables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C7F4-C910-47FA-8F2A-5CE6E4A18E3E}"/>
              </a:ext>
            </a:extLst>
          </p:cNvPr>
          <p:cNvSpPr/>
          <p:nvPr/>
        </p:nvSpPr>
        <p:spPr>
          <a:xfrm>
            <a:off x="78141" y="5440045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mlmodel_reg.predict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test_dataset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6644-EBD4-4AA2-831B-D91F4C4E93D7}"/>
              </a:ext>
            </a:extLst>
          </p:cNvPr>
          <p:cNvSpPr txBox="1"/>
          <p:nvPr/>
        </p:nvSpPr>
        <p:spPr>
          <a:xfrm>
            <a:off x="189188" y="4695027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Measuring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1A14-20E3-4012-9499-D6209BCEE57F}"/>
              </a:ext>
            </a:extLst>
          </p:cNvPr>
          <p:cNvSpPr txBox="1"/>
          <p:nvPr/>
        </p:nvSpPr>
        <p:spPr>
          <a:xfrm>
            <a:off x="115673" y="3377833"/>
            <a:ext cx="1149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mlmodel</a:t>
            </a:r>
            <a:r>
              <a:rPr lang="en-US" dirty="0"/>
              <a:t>           =                                         </a:t>
            </a:r>
            <a:r>
              <a:rPr lang="en-US" dirty="0" err="1"/>
              <a:t>linear_model</a:t>
            </a:r>
            <a:r>
              <a:rPr lang="en-US" dirty="0"/>
              <a:t> |              tree                     |              ensemble              | </a:t>
            </a:r>
            <a:r>
              <a:rPr lang="en-US" dirty="0" err="1"/>
              <a:t>svm</a:t>
            </a:r>
            <a:r>
              <a:rPr lang="en-US" dirty="0"/>
              <a:t>  | …</a:t>
            </a:r>
          </a:p>
          <a:p>
            <a:r>
              <a:rPr lang="en-US" dirty="0" err="1"/>
              <a:t>MachineLearningModelRegressor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/>
              <a:t> | </a:t>
            </a:r>
            <a:r>
              <a:rPr lang="en-US" dirty="0" err="1"/>
              <a:t>DecisionTreeRegressor</a:t>
            </a:r>
            <a:r>
              <a:rPr lang="en-US" dirty="0"/>
              <a:t> | </a:t>
            </a:r>
            <a:r>
              <a:rPr lang="en-US" dirty="0" err="1"/>
              <a:t>RandomForestRegressor</a:t>
            </a:r>
            <a:r>
              <a:rPr lang="en-US" dirty="0"/>
              <a:t> |  SVR |…</a:t>
            </a:r>
          </a:p>
        </p:txBody>
      </p:sp>
    </p:spTree>
    <p:extLst>
      <p:ext uri="{BB962C8B-B14F-4D97-AF65-F5344CB8AC3E}">
        <p14:creationId xmlns:p14="http://schemas.microsoft.com/office/powerpoint/2010/main" val="24517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0BD9-89D7-4287-8C37-3A17B65A55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F0E0-5099-41FD-8774-3FB98A90224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01827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464E-4E39-459B-89D2-A58428FB51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77A3-9250-43BC-B350-B6A9E980806B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11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7243-6B2B-435B-8AD6-7F6FFD3C7D35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22F7-0177-4E74-A810-E5888E7EAE8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597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A687-6C08-46FD-8C57-DD64DE92F74C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01219-9371-4294-A2E4-9CAEA829A07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504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827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9C47-6926-4752-B792-14B6294D795D}"/>
              </a:ext>
            </a:extLst>
          </p:cNvPr>
          <p:cNvSpPr/>
          <p:nvPr/>
        </p:nvSpPr>
        <p:spPr>
          <a:xfrm>
            <a:off x="3048511" y="6262042"/>
            <a:ext cx="8912772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DF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400" dirty="0">
                <a:solidFill>
                  <a:srgbClr val="00CD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cross_val_score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352</Words>
  <Application>Microsoft Office PowerPoint</Application>
  <PresentationFormat>Widescreen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End-to-end Project</vt:lpstr>
      <vt:lpstr>One Hot Encoding</vt:lpstr>
      <vt:lpstr>ML model fitting (Scikit-learn)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178</cp:revision>
  <dcterms:created xsi:type="dcterms:W3CDTF">2017-10-24T03:48:17Z</dcterms:created>
  <dcterms:modified xsi:type="dcterms:W3CDTF">2020-03-10T10:46:12Z</dcterms:modified>
</cp:coreProperties>
</file>