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handoutMasterIdLst>
    <p:handoutMasterId r:id="rId23"/>
  </p:handoutMasterIdLst>
  <p:sldIdLst>
    <p:sldId id="365" r:id="rId2"/>
    <p:sldId id="400" r:id="rId3"/>
    <p:sldId id="397" r:id="rId4"/>
    <p:sldId id="398" r:id="rId5"/>
    <p:sldId id="391" r:id="rId6"/>
    <p:sldId id="393" r:id="rId7"/>
    <p:sldId id="392" r:id="rId8"/>
    <p:sldId id="396" r:id="rId9"/>
    <p:sldId id="402" r:id="rId10"/>
    <p:sldId id="406" r:id="rId11"/>
    <p:sldId id="412" r:id="rId12"/>
    <p:sldId id="407" r:id="rId13"/>
    <p:sldId id="409" r:id="rId14"/>
    <p:sldId id="408" r:id="rId15"/>
    <p:sldId id="404" r:id="rId16"/>
    <p:sldId id="413" r:id="rId17"/>
    <p:sldId id="405" r:id="rId18"/>
    <p:sldId id="411" r:id="rId19"/>
    <p:sldId id="410" r:id="rId20"/>
    <p:sldId id="385" r:id="rId2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6/2/2020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6/2/2020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 cost function = loss function. This notation is used in Deep learning</a:t>
            </a:r>
          </a:p>
        </p:txBody>
      </p:sp>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304010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18</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19</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2.xml"/><Relationship Id="rId16" Type="http://schemas.openxmlformats.org/officeDocument/2006/relationships/image" Target="../media/image37.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0.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0.png"/><Relationship Id="rId17" Type="http://schemas.openxmlformats.org/officeDocument/2006/relationships/image" Target="../media/image360.png"/><Relationship Id="rId2" Type="http://schemas.openxmlformats.org/officeDocument/2006/relationships/notesSlide" Target="../notesSlides/notesSlide13.xml"/><Relationship Id="rId16" Type="http://schemas.openxmlformats.org/officeDocument/2006/relationships/image" Target="../media/image37.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0.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0.png"/><Relationship Id="rId1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350.png"/><Relationship Id="rId10"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0.png"/><Relationship Id="rId4" Type="http://schemas.openxmlformats.org/officeDocument/2006/relationships/image" Target="../media/image390.png"/><Relationship Id="rId9" Type="http://schemas.openxmlformats.org/officeDocument/2006/relationships/image" Target="../media/image410.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0.png"/><Relationship Id="rId2" Type="http://schemas.openxmlformats.org/officeDocument/2006/relationships/notesSlide" Target="../notesSlides/notesSlide17.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0.png"/><Relationship Id="rId23" Type="http://schemas.openxmlformats.org/officeDocument/2006/relationships/image" Target="../media/image410.png"/><Relationship Id="rId19" Type="http://schemas.openxmlformats.org/officeDocument/2006/relationships/image" Target="../media/image370.png"/><Relationship Id="rId4" Type="http://schemas.openxmlformats.org/officeDocument/2006/relationships/image" Target="../media/image420.png"/><Relationship Id="rId9" Type="http://schemas.openxmlformats.org/officeDocument/2006/relationships/image" Target="../media/image37.png"/><Relationship Id="rId22"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ns face&#10;&#10;Description automatically generated">
            <a:extLst>
              <a:ext uri="{FF2B5EF4-FFF2-40B4-BE49-F238E27FC236}">
                <a16:creationId xmlns:a16="http://schemas.microsoft.com/office/drawing/2014/main" id="{5F96B093-E65A-4035-8266-984C54DA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51" y="-45735"/>
            <a:ext cx="5852172" cy="4370841"/>
          </a:xfrm>
          <a:prstGeom prst="rect">
            <a:avLst/>
          </a:prstGeom>
        </p:spPr>
      </p:pic>
      <p:sp>
        <p:nvSpPr>
          <p:cNvPr id="3" name="Rectangle 2">
            <a:extLst>
              <a:ext uri="{FF2B5EF4-FFF2-40B4-BE49-F238E27FC236}">
                <a16:creationId xmlns:a16="http://schemas.microsoft.com/office/drawing/2014/main" id="{637A1949-A11A-4E98-819E-7B2C5F61AAFF}"/>
              </a:ext>
            </a:extLst>
          </p:cNvPr>
          <p:cNvSpPr/>
          <p:nvPr/>
        </p:nvSpPr>
        <p:spPr>
          <a:xfrm>
            <a:off x="3314033" y="4295067"/>
            <a:ext cx="8624220" cy="2308324"/>
          </a:xfrm>
          <a:prstGeom prst="rect">
            <a:avLst/>
          </a:prstGeom>
          <a:solidFill>
            <a:srgbClr val="1E1E1E"/>
          </a:solidFill>
        </p:spPr>
        <p:txBody>
          <a:bodyPr wrap="square">
            <a:spAutoFit/>
          </a:bodyPr>
          <a:lstStyle/>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error=</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)*theta**</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(x*y)*theta</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theta,cost,</a:t>
            </a:r>
            <a:r>
              <a:rPr lang="en-US" sz="2400" dirty="0" err="1">
                <a:solidFill>
                  <a:srgbClr val="CE9178"/>
                </a:solidFill>
                <a:latin typeface="Consolas" panose="020B0609020204030204" pitchFamily="49" charset="0"/>
              </a:rPr>
              <a:t>'b</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395FD7-5A46-4823-90AF-824E270CB66D}"/>
                  </a:ext>
                </a:extLst>
              </p:cNvPr>
              <p:cNvSpPr txBox="1"/>
              <p:nvPr/>
            </p:nvSpPr>
            <p:spPr>
              <a:xfrm>
                <a:off x="6569304" y="567398"/>
                <a:ext cx="3965563"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5" name="TextBox 4">
                <a:extLst>
                  <a:ext uri="{FF2B5EF4-FFF2-40B4-BE49-F238E27FC236}">
                    <a16:creationId xmlns:a16="http://schemas.microsoft.com/office/drawing/2014/main" id="{33395FD7-5A46-4823-90AF-824E270CB66D}"/>
                  </a:ext>
                </a:extLst>
              </p:cNvPr>
              <p:cNvSpPr txBox="1">
                <a:spLocks noRot="1" noChangeAspect="1" noMove="1" noResize="1" noEditPoints="1" noAdjustHandles="1" noChangeArrowheads="1" noChangeShapeType="1" noTextEdit="1"/>
              </p:cNvSpPr>
              <p:nvPr/>
            </p:nvSpPr>
            <p:spPr>
              <a:xfrm>
                <a:off x="6569304" y="567398"/>
                <a:ext cx="3965563"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AB355F-D939-4C28-879B-E7C672AD76B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3AE1EA-3ED5-47FB-8673-A8765D0CAD38}"/>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CC6AD00-8EE7-4066-A8E1-EDD7D17CA8C2}"/>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98292-1082-43DF-B0DF-3B101D79D0DE}"/>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875561-2448-4CC4-A1AB-D04C8B4738F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35F5A7-E8CB-47F8-BC36-AF82AC34AAFA}"/>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11" name="Rectangle 10">
                <a:extLst>
                  <a:ext uri="{FF2B5EF4-FFF2-40B4-BE49-F238E27FC236}">
                    <a16:creationId xmlns:a16="http://schemas.microsoft.com/office/drawing/2014/main" id="{0E35F5A7-E8CB-47F8-BC36-AF82AC34AAFA}"/>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5"/>
                <a:stretch>
                  <a:fillRect b="-1333"/>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E8E65A3E-CF3A-4244-8812-32D984653C8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191E0E-0121-46FD-8353-EE7B35EFE6E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75F9FE-3C11-4C28-81E9-DC158CC3D3DD}"/>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14" name="Rectangle 13">
                <a:extLst>
                  <a:ext uri="{FF2B5EF4-FFF2-40B4-BE49-F238E27FC236}">
                    <a16:creationId xmlns:a16="http://schemas.microsoft.com/office/drawing/2014/main" id="{FA75F9FE-3C11-4C28-81E9-DC158CC3D3DD}"/>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A878533-CD89-4AAB-A330-26019B9574BF}"/>
                  </a:ext>
                </a:extLst>
              </p:cNvPr>
              <p:cNvSpPr/>
              <p:nvPr/>
            </p:nvSpPr>
            <p:spPr>
              <a:xfrm>
                <a:off x="7687701" y="1037600"/>
                <a:ext cx="213299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15" name="Rectangle 14">
                <a:extLst>
                  <a:ext uri="{FF2B5EF4-FFF2-40B4-BE49-F238E27FC236}">
                    <a16:creationId xmlns:a16="http://schemas.microsoft.com/office/drawing/2014/main" id="{FA878533-CD89-4AAB-A330-26019B9574BF}"/>
                  </a:ext>
                </a:extLst>
              </p:cNvPr>
              <p:cNvSpPr>
                <a:spLocks noRot="1" noChangeAspect="1" noMove="1" noResize="1" noEditPoints="1" noAdjustHandles="1" noChangeArrowheads="1" noChangeShapeType="1" noTextEdit="1"/>
              </p:cNvSpPr>
              <p:nvPr/>
            </p:nvSpPr>
            <p:spPr>
              <a:xfrm>
                <a:off x="7687701" y="1037600"/>
                <a:ext cx="2132994"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10B2DBE-412B-48BA-9F82-BE1126206CD9}"/>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16" name="TextBox 15">
                <a:extLst>
                  <a:ext uri="{FF2B5EF4-FFF2-40B4-BE49-F238E27FC236}">
                    <a16:creationId xmlns:a16="http://schemas.microsoft.com/office/drawing/2014/main" id="{210B2DBE-412B-48BA-9F82-BE1126206CD9}"/>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F664F29-DF35-41FA-B3D1-2A39129B4FB4}"/>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DF664F29-DF35-41FA-B3D1-2A39129B4FB4}"/>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72C0D5A-E383-4695-8237-1D4B4C78D336}"/>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18" name="Rectangle 17">
                <a:extLst>
                  <a:ext uri="{FF2B5EF4-FFF2-40B4-BE49-F238E27FC236}">
                    <a16:creationId xmlns:a16="http://schemas.microsoft.com/office/drawing/2014/main" id="{B72C0D5A-E383-4695-8237-1D4B4C78D336}"/>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CFC5B40-EC28-43C7-8BB6-79732F6BF625}"/>
                  </a:ext>
                </a:extLst>
              </p:cNvPr>
              <p:cNvSpPr/>
              <p:nvPr/>
            </p:nvSpPr>
            <p:spPr>
              <a:xfrm>
                <a:off x="7729268" y="1582342"/>
                <a:ext cx="442450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e>
                      </m:d>
                      <m:sSup>
                        <m:sSupPr>
                          <m:ctrlPr>
                            <a:rPr lang="en-US" sz="2400" b="0" i="1" smtClean="0">
                              <a:latin typeface="Cambria Math" panose="02040503050406030204" pitchFamily="18" charset="0"/>
                            </a:rPr>
                          </m:ctrlPr>
                        </m:sSupPr>
                        <m:e>
                          <m:r>
                            <a:rPr lang="en-US" sz="2400" b="0" i="1" smtClean="0">
                              <a:solidFill>
                                <a:srgbClr val="0070C0"/>
                              </a:solidFill>
                              <a:latin typeface="Cambria Math" panose="02040503050406030204" pitchFamily="18" charset="0"/>
                            </a:rPr>
                            <m:t>𝜃</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d>
                      <m:r>
                        <a:rPr lang="en-US" sz="2400" b="0" i="1" smtClean="0">
                          <a:solidFill>
                            <a:srgbClr val="0070C0"/>
                          </a:solidFill>
                          <a:latin typeface="Cambria Math" panose="02040503050406030204" pitchFamily="18" charset="0"/>
                        </a:rPr>
                        <m:t>𝜃</m:t>
                      </m:r>
                    </m:oMath>
                  </m:oMathPara>
                </a14:m>
                <a:endParaRPr lang="en-US" sz="2400" dirty="0"/>
              </a:p>
            </p:txBody>
          </p:sp>
        </mc:Choice>
        <mc:Fallback xmlns="">
          <p:sp>
            <p:nvSpPr>
              <p:cNvPr id="23" name="Rectangle 22">
                <a:extLst>
                  <a:ext uri="{FF2B5EF4-FFF2-40B4-BE49-F238E27FC236}">
                    <a16:creationId xmlns:a16="http://schemas.microsoft.com/office/drawing/2014/main" id="{BCFC5B40-EC28-43C7-8BB6-79732F6BF625}"/>
                  </a:ext>
                </a:extLst>
              </p:cNvPr>
              <p:cNvSpPr>
                <a:spLocks noRot="1" noChangeAspect="1" noMove="1" noResize="1" noEditPoints="1" noAdjustHandles="1" noChangeArrowheads="1" noChangeShapeType="1" noTextEdit="1"/>
              </p:cNvSpPr>
              <p:nvPr/>
            </p:nvSpPr>
            <p:spPr>
              <a:xfrm>
                <a:off x="7729268" y="1582342"/>
                <a:ext cx="4424501" cy="11005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51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y=theta*x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Pearson correlation coefficient</a:t>
            </a:r>
          </a:p>
        </p:txBody>
      </p:sp>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rson Correlation Coefficient (r) | Intro to Statistical Methods">
            <a:extLst>
              <a:ext uri="{FF2B5EF4-FFF2-40B4-BE49-F238E27FC236}">
                <a16:creationId xmlns:a16="http://schemas.microsoft.com/office/drawing/2014/main" id="{0B7F3B14-5B23-487A-95D7-1AF8B0DF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27906"/>
            <a:ext cx="5881281" cy="3911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arson Correlation Coefficient (Statistics) - YouTube">
            <a:extLst>
              <a:ext uri="{FF2B5EF4-FFF2-40B4-BE49-F238E27FC236}">
                <a16:creationId xmlns:a16="http://schemas.microsoft.com/office/drawing/2014/main" id="{525503F3-8B59-45EE-B428-CA7F2892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226" y="3762479"/>
            <a:ext cx="5466272" cy="3074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50B75-2239-42BD-A529-7B93C1154B71}"/>
              </a:ext>
            </a:extLst>
          </p:cNvPr>
          <p:cNvPicPr>
            <a:picLocks noChangeAspect="1"/>
          </p:cNvPicPr>
          <p:nvPr/>
        </p:nvPicPr>
        <p:blipFill>
          <a:blip r:embed="rId5"/>
          <a:stretch>
            <a:fillRect/>
          </a:stretch>
        </p:blipFill>
        <p:spPr>
          <a:xfrm>
            <a:off x="508791" y="4106399"/>
            <a:ext cx="3686689" cy="2105319"/>
          </a:xfrm>
          <a:prstGeom prst="rect">
            <a:avLst/>
          </a:prstGeom>
        </p:spPr>
      </p:pic>
      <p:pic>
        <p:nvPicPr>
          <p:cNvPr id="6" name="Picture 5">
            <a:extLst>
              <a:ext uri="{FF2B5EF4-FFF2-40B4-BE49-F238E27FC236}">
                <a16:creationId xmlns:a16="http://schemas.microsoft.com/office/drawing/2014/main" id="{4A65DAA4-8748-4FE0-AE3B-D7530E18C0EC}"/>
              </a:ext>
            </a:extLst>
          </p:cNvPr>
          <p:cNvPicPr>
            <a:picLocks noChangeAspect="1"/>
          </p:cNvPicPr>
          <p:nvPr/>
        </p:nvPicPr>
        <p:blipFill>
          <a:blip r:embed="rId6"/>
          <a:stretch>
            <a:fillRect/>
          </a:stretch>
        </p:blipFill>
        <p:spPr>
          <a:xfrm>
            <a:off x="4904475" y="3495719"/>
            <a:ext cx="6449325" cy="2886478"/>
          </a:xfrm>
          <a:prstGeom prst="rect">
            <a:avLst/>
          </a:prstGeom>
        </p:spPr>
      </p:pic>
    </p:spTree>
    <p:extLst>
      <p:ext uri="{BB962C8B-B14F-4D97-AF65-F5344CB8AC3E}">
        <p14:creationId xmlns:p14="http://schemas.microsoft.com/office/powerpoint/2010/main" val="17306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1592</TotalTime>
  <Words>1292</Words>
  <Application>Microsoft Office PowerPoint</Application>
  <PresentationFormat>Widescreen</PresentationFormat>
  <Paragraphs>237</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Pearson correlation coefficient</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169</cp:revision>
  <dcterms:created xsi:type="dcterms:W3CDTF">2017-10-24T03:48:17Z</dcterms:created>
  <dcterms:modified xsi:type="dcterms:W3CDTF">2020-06-02T11:09:03Z</dcterms:modified>
</cp:coreProperties>
</file>