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1" r:id="rId2"/>
    <p:sldId id="289" r:id="rId3"/>
    <p:sldId id="286" r:id="rId4"/>
    <p:sldId id="257" r:id="rId5"/>
    <p:sldId id="260" r:id="rId6"/>
    <p:sldId id="262" r:id="rId7"/>
    <p:sldId id="258" r:id="rId8"/>
    <p:sldId id="259" r:id="rId9"/>
    <p:sldId id="284" r:id="rId10"/>
    <p:sldId id="265" r:id="rId11"/>
    <p:sldId id="268" r:id="rId12"/>
    <p:sldId id="266" r:id="rId13"/>
    <p:sldId id="267" r:id="rId14"/>
    <p:sldId id="290" r:id="rId15"/>
    <p:sldId id="293" r:id="rId16"/>
    <p:sldId id="296" r:id="rId17"/>
    <p:sldId id="297" r:id="rId18"/>
    <p:sldId id="295" r:id="rId19"/>
    <p:sldId id="298" r:id="rId20"/>
    <p:sldId id="270" r:id="rId21"/>
    <p:sldId id="271" r:id="rId22"/>
    <p:sldId id="272" r:id="rId23"/>
    <p:sldId id="273" r:id="rId24"/>
    <p:sldId id="274" r:id="rId25"/>
    <p:sldId id="275" r:id="rId26"/>
    <p:sldId id="299" r:id="rId27"/>
    <p:sldId id="29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datascience.com/post/2019-12-16-introducing-python-package-gower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hematics" TargetMode="External"/><Relationship Id="rId3" Type="http://schemas.openxmlformats.org/officeDocument/2006/relationships/hyperlink" Target="https://pure.mpg.de/rest/items/item_3183921/component/file_3183922/content" TargetMode="External"/><Relationship Id="rId7" Type="http://schemas.openxmlformats.org/officeDocument/2006/relationships/hyperlink" Target="https://pure.mpg.de/rest/items/item_3183921/component/file_3183922/conte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etric_(mathematics)#Definition" TargetMode="External"/><Relationship Id="rId5" Type="http://schemas.openxmlformats.org/officeDocument/2006/relationships/hyperlink" Target="https://en.wikipedia.org/wiki/Set_(mathematics)" TargetMode="External"/><Relationship Id="rId10" Type="http://schemas.openxmlformats.org/officeDocument/2006/relationships/hyperlink" Target="https://en.wikipedia.org/wiki/Metric_(mathematics)#Definition" TargetMode="External"/><Relationship Id="rId4" Type="http://schemas.openxmlformats.org/officeDocument/2006/relationships/hyperlink" Target="https://en.wikipedia.org/wiki/Mathematics" TargetMode="External"/><Relationship Id="rId9" Type="http://schemas.openxmlformats.org/officeDocument/2006/relationships/hyperlink" Target="https://en.wikipedia.org/wiki/Set_(mathematics)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ric_(mathematics)" TargetMode="External"/><Relationship Id="rId13" Type="http://schemas.openxmlformats.org/officeDocument/2006/relationships/hyperlink" Target="https://en.wikipedia.org/wiki/Mathematics" TargetMode="External"/><Relationship Id="rId18" Type="http://schemas.openxmlformats.org/officeDocument/2006/relationships/hyperlink" Target="https://en.wikipedia.org/wiki/Metric_(mathematics)" TargetMode="External"/><Relationship Id="rId3" Type="http://schemas.openxmlformats.org/officeDocument/2006/relationships/hyperlink" Target="https://en.wikipedia.org/wiki/Mathematics" TargetMode="External"/><Relationship Id="rId21" Type="http://schemas.openxmlformats.org/officeDocument/2006/relationships/hyperlink" Target="https://en.wikipedia.org/wiki/Limit_of_a_sequence" TargetMode="External"/><Relationship Id="rId7" Type="http://schemas.openxmlformats.org/officeDocument/2006/relationships/hyperlink" Target="https://en.wikipedia.org/wiki/Normed_vector_space" TargetMode="External"/><Relationship Id="rId12" Type="http://schemas.openxmlformats.org/officeDocument/2006/relationships/hyperlink" Target="https://en.wikipedia.org/wiki/Vector_space" TargetMode="External"/><Relationship Id="rId17" Type="http://schemas.openxmlformats.org/officeDocument/2006/relationships/hyperlink" Target="https://en.wikipedia.org/wiki/Normed_vector_space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Complete_metric_space" TargetMode="External"/><Relationship Id="rId20" Type="http://schemas.openxmlformats.org/officeDocument/2006/relationships/hyperlink" Target="https://en.wikipedia.org/wiki/Cauchy_sequenc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lete_metric_space" TargetMode="External"/><Relationship Id="rId11" Type="http://schemas.openxmlformats.org/officeDocument/2006/relationships/hyperlink" Target="https://en.wikipedia.org/wiki/Limit_of_a_sequence" TargetMode="External"/><Relationship Id="rId5" Type="http://schemas.openxmlformats.org/officeDocument/2006/relationships/hyperlink" Target="https://en.wikipedia.org/wiki/Help:IPA/Polish" TargetMode="External"/><Relationship Id="rId15" Type="http://schemas.openxmlformats.org/officeDocument/2006/relationships/hyperlink" Target="https://en.wikipedia.org/wiki/Help:IPA/Polish" TargetMode="External"/><Relationship Id="rId10" Type="http://schemas.openxmlformats.org/officeDocument/2006/relationships/hyperlink" Target="https://en.wikipedia.org/wiki/Cauchy_sequence" TargetMode="External"/><Relationship Id="rId19" Type="http://schemas.openxmlformats.org/officeDocument/2006/relationships/hyperlink" Target="https://en.wikipedia.org/wiki/Norm_(mathematics)" TargetMode="External"/><Relationship Id="rId4" Type="http://schemas.openxmlformats.org/officeDocument/2006/relationships/hyperlink" Target="https://en.wikipedia.org/wiki/Functional_analysis" TargetMode="External"/><Relationship Id="rId9" Type="http://schemas.openxmlformats.org/officeDocument/2006/relationships/hyperlink" Target="https://en.wikipedia.org/wiki/Norm_(mathematics)" TargetMode="External"/><Relationship Id="rId14" Type="http://schemas.openxmlformats.org/officeDocument/2006/relationships/hyperlink" Target="https://en.wikipedia.org/wiki/Functional_analysis" TargetMode="External"/><Relationship Id="rId22" Type="http://schemas.openxmlformats.org/officeDocument/2006/relationships/hyperlink" Target="https://en.wikipedia.org/wiki/Vector_spac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data_typ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education/math/statistics/types-of-statistical-data-numerical-categorical-and-ordinal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ormpl.us/blog/interval-data#:~:text=Examples%20of%20interval%20data%20includes,grading%2C%20scientific%20studies%20and%20probability." TargetMode="External"/><Relationship Id="rId4" Type="http://schemas.openxmlformats.org/officeDocument/2006/relationships/hyperlink" Target="https://www.freecodecamp.org/news/types-of-data-in-statistics-nominal-ordinal-interval-and-ratio-data-types-explained-with-examples/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agonite" TargetMode="External"/><Relationship Id="rId13" Type="http://schemas.openxmlformats.org/officeDocument/2006/relationships/hyperlink" Target="https://en.wikipedia.org/wiki/Smectite" TargetMode="External"/><Relationship Id="rId3" Type="http://schemas.openxmlformats.org/officeDocument/2006/relationships/hyperlink" Target="https://en.wikipedia.org/wiki/Quartz" TargetMode="External"/><Relationship Id="rId7" Type="http://schemas.openxmlformats.org/officeDocument/2006/relationships/hyperlink" Target="https://en.wikipedia.org/wiki/Carbonate" TargetMode="External"/><Relationship Id="rId12" Type="http://schemas.openxmlformats.org/officeDocument/2006/relationships/hyperlink" Target="https://en.wikipedia.org/wiki/Illit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rbonate_rock" TargetMode="External"/><Relationship Id="rId11" Type="http://schemas.openxmlformats.org/officeDocument/2006/relationships/hyperlink" Target="https://en.wikipedia.org/wiki/Kaolinite" TargetMode="External"/><Relationship Id="rId5" Type="http://schemas.openxmlformats.org/officeDocument/2006/relationships/hyperlink" Target="https://en.wikipedia.org/wiki/Calcite" TargetMode="External"/><Relationship Id="rId10" Type="http://schemas.openxmlformats.org/officeDocument/2006/relationships/hyperlink" Target="http://www.tulane.edu/~sanelson/eens212/sedrxintro.htm" TargetMode="External"/><Relationship Id="rId4" Type="http://schemas.openxmlformats.org/officeDocument/2006/relationships/hyperlink" Target="https://en.wikipedia.org/wiki/Siliciclastic" TargetMode="External"/><Relationship Id="rId9" Type="http://schemas.openxmlformats.org/officeDocument/2006/relationships/hyperlink" Target="https://en.wikipedia.org/wiki/Dolomite_(mineral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,2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https://www.thinkdatascience.com/post/2019-12-16-introducing-python-package-gower/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data: Yes/No, True/False, On/Off,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sz="1200" i="1" dirty="0">
                    <a:latin typeface="Cambria Math" panose="02040503050406030204" pitchFamily="18" charset="0"/>
                  </a:rPr>
                  <a:t>What is the definition of the dot product of two vectors?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sz="1200" i="1" dirty="0">
                    <a:latin typeface="Cambria Math" panose="02040503050406030204" pitchFamily="18" charset="0"/>
                  </a:rPr>
                  <a:t>What is the definition of the dot product of two vectors?</a:t>
                </a:r>
              </a:p>
              <a:p>
                <a:pPr/>
                <a:r>
                  <a:rPr lang="en-US" sz="1200" i="0">
                    <a:latin typeface="Cambria Math" panose="02040503050406030204" pitchFamily="18" charset="0"/>
                  </a:rPr>
                  <a:t>𝑥⋅𝑦=‖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𝑥‖</a:t>
                </a:r>
                <a:r>
                  <a:rPr lang="en-US" sz="120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𝑦‖</a:t>
                </a:r>
                <a:r>
                  <a:rPr lang="en-US" sz="1200" i="0">
                    <a:latin typeface="Cambria Math" panose="02040503050406030204" pitchFamily="18" charset="0"/>
                  </a:rPr>
                  <a:t>cos(𝜃)</a:t>
                </a: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Non-negativity, Symmetry, triangle inequality</a:t>
                </a:r>
              </a:p>
              <a:p>
                <a:endParaRPr lang="en-US" dirty="0"/>
              </a:p>
              <a:p>
                <a:r>
                  <a:rPr lang="en-US" dirty="0"/>
                  <a:t>Similarity functions which are positive definite will be called kernel functions (cf. Sections 13.4 and 14.2.3 of Mardia et al., 1979)</a:t>
                </a:r>
              </a:p>
              <a:p>
                <a:r>
                  <a:rPr lang="en-US" dirty="0">
                    <a:hlinkClick r:id="rId3"/>
                  </a:rPr>
                  <a:t>https://pure.mpg.de/rest/items/item_3183921/component/file_3183922/content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slide each point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Metric spaces are defined by this slide properties of distance functions.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Set (mathematics)"/>
                  </a:rPr>
                  <a:t>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together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Metric (mathematics)"/>
                  </a:rPr>
                  <a:t>metric on the 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(Wikipedia)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Non-negativity, Symmetry, triangle inequality</a:t>
                </a:r>
              </a:p>
              <a:p>
                <a:endParaRPr lang="en-US" dirty="0"/>
              </a:p>
              <a:p>
                <a:r>
                  <a:rPr lang="en-US" dirty="0"/>
                  <a:t>Similarity functions which are positive definite will be called kernel functions (cf. Sections 13.4 and 14.2.3 of Mardia et al., 1979)</a:t>
                </a:r>
              </a:p>
              <a:p>
                <a:r>
                  <a:rPr lang="en-US" dirty="0">
                    <a:hlinkClick r:id="rId7"/>
                  </a:rPr>
                  <a:t>https://pure.mpg.de/rest/items/item_3183921/component/file_3183922/content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slide each point belongs to </a:t>
                </a:r>
                <a:r>
                  <a:rPr lang="en-US" b="0" i="0">
                    <a:latin typeface="Cambria Math" panose="02040503050406030204" pitchFamily="18" charset="0"/>
                  </a:rPr>
                  <a:t>ℝ^2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Metric spaces are defined by this slide properties of distance functions.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Set (mathematics)"/>
                  </a:rPr>
                  <a:t>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together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Metric (mathematics)"/>
                  </a:rPr>
                  <a:t>metric on the 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(Wikipedia)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dirty="0"/>
                  <a:t>Las normas nos ayudan a definir vecindades topológicas así como también nos dan una idea de tamaño.</a:t>
                </a:r>
                <a:endParaRPr lang="es-MX" b="0" dirty="0"/>
              </a:p>
              <a:p>
                <a:endParaRPr lang="en-US" dirty="0"/>
              </a:p>
              <a:p>
                <a:r>
                  <a:rPr lang="en-US" b="1" dirty="0"/>
                  <a:t>Limits</a:t>
                </a:r>
                <a:r>
                  <a:rPr lang="en-US" dirty="0"/>
                  <a:t>. For</a:t>
                </a:r>
                <a:r>
                  <a:rPr lang="en-US" baseline="0" dirty="0"/>
                  <a:t> 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3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more specifically 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 tooltip="Functional analysis"/>
                  </a:rPr>
                  <a:t>functional analysis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Banach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(pronounced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[ˈ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banax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]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7" tooltip="Normed vector space"/>
                  </a:rPr>
                  <a:t>normed 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Thus, a Banach space is a vector space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Metric (mathematics)"/>
                  </a:rPr>
                  <a:t>metric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allows the computation of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Norm (mathematics)"/>
                  </a:rPr>
                  <a:t>vector length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 distance between vectors and is complete in the sense that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of vectors always converges to a well defined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1" tooltip="Limit of a sequence"/>
                  </a:rPr>
                  <a:t>limit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is within the space.</a:t>
                </a:r>
                <a:endParaRPr lang="es-MX" dirty="0"/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Banach space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2" tooltip="Vector space"/>
                  </a:rPr>
                  <a:t>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over any scalar field K, which is equipped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Norm (mathematics)"/>
                  </a:rPr>
                  <a:t>norm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displaystyle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cdot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\|_{X}} and which is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with respect to the distance function induced by the norm, that is to say, for every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exists an element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such that</a:t>
                </a:r>
              </a:p>
              <a:p>
                <a:r>
                  <a:rPr lang="en-US" dirty="0">
                    <a:effectLst/>
                  </a:rPr>
                  <a:t>{\</a:t>
                </a:r>
                <a:r>
                  <a:rPr lang="en-US" dirty="0" err="1">
                    <a:effectLst/>
                  </a:rPr>
                  <a:t>displaystyle</a:t>
                </a:r>
                <a:r>
                  <a:rPr lang="en-US" dirty="0">
                    <a:effectLst/>
                  </a:rPr>
                  <a:t> \</a:t>
                </a:r>
                <a:r>
                  <a:rPr lang="en-US" dirty="0" err="1">
                    <a:effectLst/>
                  </a:rPr>
                  <a:t>lim</a:t>
                </a:r>
                <a:r>
                  <a:rPr lang="en-US" dirty="0">
                    <a:effectLst/>
                  </a:rPr>
                  <a:t> _{n\to \</a:t>
                </a:r>
                <a:r>
                  <a:rPr lang="en-US" dirty="0" err="1">
                    <a:effectLst/>
                  </a:rPr>
                  <a:t>infty</a:t>
                </a:r>
                <a:r>
                  <a:rPr lang="en-US" dirty="0">
                    <a:effectLst/>
                  </a:rPr>
                  <a:t> }x_{n}=x,}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 equivalently: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dirty="0"/>
                  <a:t>Las normas nos ayudan a definir vecindades topológicas así como también nos dan una idea de tamaño.</a:t>
                </a:r>
                <a:endParaRPr lang="es-MX" b="0" dirty="0"/>
              </a:p>
              <a:p>
                <a:endParaRPr lang="en-US" dirty="0"/>
              </a:p>
              <a:p>
                <a:r>
                  <a:rPr lang="en-US" b="1" dirty="0"/>
                  <a:t>Limits</a:t>
                </a:r>
                <a:r>
                  <a:rPr lang="en-US" dirty="0"/>
                  <a:t>. For</a:t>
                </a:r>
                <a:r>
                  <a:rPr lang="en-US" baseline="0" dirty="0"/>
                  <a:t> every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𝜀&gt;0</a:t>
                </a:r>
                <a:r>
                  <a:rPr lang="en-US" dirty="0"/>
                  <a:t> there exists a </a:t>
                </a:r>
                <a:r>
                  <a:rPr lang="en-US" b="0" i="0">
                    <a:latin typeface="Cambria Math" panose="02040503050406030204" pitchFamily="18" charset="0"/>
                  </a:rPr>
                  <a:t>𝛿</a:t>
                </a:r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3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more specifically 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4" tooltip="Functional analysis"/>
                  </a:rPr>
                  <a:t>functional analysis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Banach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(pronounced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[ˈ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banax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]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7" tooltip="Normed vector space"/>
                  </a:rPr>
                  <a:t>normed 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Thus, a Banach space is a vector space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8" tooltip="Metric (mathematics)"/>
                  </a:rPr>
                  <a:t>metric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allows the computation of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9" tooltip="Norm (mathematics)"/>
                  </a:rPr>
                  <a:t>vector length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 distance between vectors and is complete in the sense that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of vectors always converges to a well defined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1" tooltip="Limit of a sequence"/>
                  </a:rPr>
                  <a:t>limit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is within the space.</a:t>
                </a:r>
                <a:endParaRPr lang="es-MX" dirty="0"/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Banach space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2" tooltip="Vector space"/>
                  </a:rPr>
                  <a:t>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over any scalar field K, which is equipped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9" tooltip="Norm (mathematics)"/>
                  </a:rPr>
                  <a:t>norm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displaystyle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cdot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\|_{X}} and which is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with respect to the distance function induced by the norm, that is to say, for every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exists an element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such that</a:t>
                </a:r>
              </a:p>
              <a:p>
                <a:r>
                  <a:rPr lang="en-US" dirty="0">
                    <a:effectLst/>
                  </a:rPr>
                  <a:t>{\</a:t>
                </a:r>
                <a:r>
                  <a:rPr lang="en-US" dirty="0" err="1">
                    <a:effectLst/>
                  </a:rPr>
                  <a:t>displaystyle</a:t>
                </a:r>
                <a:r>
                  <a:rPr lang="en-US" dirty="0">
                    <a:effectLst/>
                  </a:rPr>
                  <a:t> \</a:t>
                </a:r>
                <a:r>
                  <a:rPr lang="en-US" dirty="0" err="1">
                    <a:effectLst/>
                  </a:rPr>
                  <a:t>lim</a:t>
                </a:r>
                <a:r>
                  <a:rPr lang="en-US" dirty="0">
                    <a:effectLst/>
                  </a:rPr>
                  <a:t> _{n\to \</a:t>
                </a:r>
                <a:r>
                  <a:rPr lang="en-US" dirty="0" err="1">
                    <a:effectLst/>
                  </a:rPr>
                  <a:t>infty</a:t>
                </a:r>
                <a:r>
                  <a:rPr lang="en-US" dirty="0">
                    <a:effectLst/>
                  </a:rPr>
                  <a:t> }x_{n}=x,}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 equivalently: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https://en.wikipedia.org/wiki/Statistical_data_type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0" tIns="48495" rIns="96990" bIns="48495"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87400" indent="-30162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211263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97038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181225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6384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956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5528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40100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1842C9F-5DD4-44C4-A439-1471F51D0FE4}" type="slidenum">
              <a:rPr lang="en-US" altLang="en-US" sz="1300">
                <a:latin typeface="Times New Roman" pitchFamily="18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66C5154-1528-4D86-A9A1-8965B8FE5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https://www.dummies.com/education/math/statistics/types-of-statistical-data-numerical-categorical-and-ordinal/</a:t>
            </a:r>
            <a:endParaRPr lang="en-US" dirty="0"/>
          </a:p>
          <a:p>
            <a:r>
              <a:rPr lang="en-US" dirty="0">
                <a:hlinkClick r:id="rId4"/>
              </a:rPr>
              <a:t>https://www.freecodecamp.org/news/types-of-data-in-statistics-nominal-ordinal-interval-and-ratio-data-types-explained-with-examples/</a:t>
            </a:r>
            <a:endParaRPr lang="en-US" dirty="0"/>
          </a:p>
          <a:p>
            <a:r>
              <a:rPr lang="en-US" dirty="0">
                <a:hlinkClick r:id="rId5"/>
              </a:rPr>
              <a:t>https://www.formpl.us/blog/interval-data#:~:text=Examples%20of%20interval%20data%20includes,grading%2C%20scientific%20studies%20and%20probability.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sedimentary rocks contain either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Quartz"/>
              </a:rPr>
              <a:t>quartz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liciclastic"/>
              </a:rPr>
              <a:t>siliciclastic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rocks) 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ite"/>
              </a:rPr>
              <a:t>calcite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arbonate rock"/>
              </a:rPr>
              <a:t>carbonate rocks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Carbonate rocks dominantly consist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arbonate"/>
              </a:rPr>
              <a:t>carbonate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minerals 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ite"/>
              </a:rPr>
              <a:t>calcite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ragonite"/>
              </a:rPr>
              <a:t>aragonite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Dolomite (mineral)"/>
              </a:rPr>
              <a:t>dolomite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Clay minerals: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Kaolinite"/>
              </a:rPr>
              <a:t>kaolinite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Illite"/>
              </a:rPr>
              <a:t>illite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smectite</a:t>
            </a:r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http://www.tulane.edu/~sanelson/eens212/sedrxintro.htm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data: Yes/No, True/False, On/Off,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data_typ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9.png"/><Relationship Id="rId3" Type="http://schemas.openxmlformats.org/officeDocument/2006/relationships/image" Target="../media/image26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19" Type="http://schemas.openxmlformats.org/officeDocument/2006/relationships/image" Target="../media/image32.png"/><Relationship Id="rId4" Type="http://schemas.openxmlformats.org/officeDocument/2006/relationships/image" Target="../media/image33.png"/><Relationship Id="rId1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60.png"/><Relationship Id="rId7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0.png"/><Relationship Id="rId11" Type="http://schemas.openxmlformats.org/officeDocument/2006/relationships/image" Target="../media/image24.png"/><Relationship Id="rId5" Type="http://schemas.openxmlformats.org/officeDocument/2006/relationships/image" Target="../media/image280.png"/><Relationship Id="rId15" Type="http://schemas.openxmlformats.org/officeDocument/2006/relationships/image" Target="../media/image320.png"/><Relationship Id="rId10" Type="http://schemas.openxmlformats.org/officeDocument/2006/relationships/image" Target="../media/image250.png"/><Relationship Id="rId1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7.png"/><Relationship Id="rId3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15" Type="http://schemas.openxmlformats.org/officeDocument/2006/relationships/image" Target="../media/image320.png"/><Relationship Id="rId10" Type="http://schemas.openxmlformats.org/officeDocument/2006/relationships/image" Target="../media/image250.png"/><Relationship Id="rId1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eighbors.DistanceMetri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 Distance Definitions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126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Data Structures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matrix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Dissimilarity matrix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5013"/>
              </p:ext>
            </p:extLst>
          </p:nvPr>
        </p:nvGraphicFramePr>
        <p:xfrm>
          <a:off x="5943600" y="12954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65621"/>
              </p:ext>
            </p:extLst>
          </p:nvPr>
        </p:nvGraphicFramePr>
        <p:xfrm>
          <a:off x="5943600" y="38862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542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8125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2060"/>
                </a:solidFill>
              </a:rPr>
              <a:t>Similarity and Dissimilarity Between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229600" cy="4724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Distances</a:t>
            </a:r>
            <a:r>
              <a:rPr lang="en-US" altLang="en-US" sz="2000" dirty="0"/>
              <a:t> are normally used to measure the </a:t>
            </a:r>
            <a:r>
              <a:rPr lang="en-US" altLang="en-US" sz="2000" u="sng" dirty="0"/>
              <a:t>dissimilarity</a:t>
            </a:r>
            <a:r>
              <a:rPr lang="en-US" altLang="en-US" sz="2000" dirty="0"/>
              <a:t> between two data objects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Some popular ones include: </a:t>
            </a:r>
            <a:r>
              <a:rPr lang="en-US" altLang="en-US" sz="2000" i="1" dirty="0" err="1">
                <a:solidFill>
                  <a:srgbClr val="A40000"/>
                </a:solidFill>
              </a:rPr>
              <a:t>Minkowski</a:t>
            </a:r>
            <a:r>
              <a:rPr lang="en-US" altLang="en-US" sz="2000" i="1" dirty="0">
                <a:solidFill>
                  <a:srgbClr val="A40000"/>
                </a:solidFill>
              </a:rPr>
              <a:t> distance</a:t>
            </a: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dirty="0"/>
              <a:t>where 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ip</a:t>
            </a:r>
            <a:r>
              <a:rPr lang="en-US" altLang="en-US" sz="2000" dirty="0"/>
              <a:t>) and</a:t>
            </a:r>
            <a:r>
              <a:rPr lang="en-US" altLang="en-US" sz="2000" i="1" dirty="0"/>
              <a:t> j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jp</a:t>
            </a:r>
            <a:r>
              <a:rPr lang="en-US" altLang="en-US" sz="2000" dirty="0"/>
              <a:t>) are two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i="1" dirty="0"/>
              <a:t>p</a:t>
            </a:r>
            <a:r>
              <a:rPr lang="en-US" altLang="en-US" sz="2000" dirty="0"/>
              <a:t>-dimensional data objects, and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a positive integer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= </a:t>
            </a:r>
            <a:r>
              <a:rPr lang="en-US" altLang="en-US" sz="2000" i="1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A40000"/>
                </a:solidFill>
              </a:rPr>
              <a:t>Manhattan distance</a:t>
            </a:r>
            <a:endParaRPr lang="en-US" altLang="en-US" sz="2000" i="1" dirty="0">
              <a:solidFill>
                <a:srgbClr val="A4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000" i="1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133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91509"/>
              </p:ext>
            </p:extLst>
          </p:nvPr>
        </p:nvGraphicFramePr>
        <p:xfrm>
          <a:off x="3962400" y="2819400"/>
          <a:ext cx="5334000" cy="63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4" imgW="5016240" imgH="596880" progId="Equation.3">
                  <p:embed/>
                </p:oleObj>
              </mc:Choice>
              <mc:Fallback>
                <p:oleObj name="Equation" r:id="rId4" imgW="5016240" imgH="596880" progId="Equation.3">
                  <p:embed/>
                  <p:pic>
                    <p:nvPicPr>
                      <p:cNvPr id="1331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5334000" cy="63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80958"/>
              </p:ext>
            </p:extLst>
          </p:nvPr>
        </p:nvGraphicFramePr>
        <p:xfrm>
          <a:off x="3962401" y="5105400"/>
          <a:ext cx="4038600" cy="48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6" imgW="4292600" imgH="431800" progId="Equation.3">
                  <p:embed/>
                </p:oleObj>
              </mc:Choice>
              <mc:Fallback>
                <p:oleObj name="Equation" r:id="rId6" imgW="4292600" imgH="431800" progId="Equation.3">
                  <p:embed/>
                  <p:pic>
                    <p:nvPicPr>
                      <p:cNvPr id="1331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105400"/>
                        <a:ext cx="4038600" cy="487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64168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4375" y="1219200"/>
            <a:ext cx="822325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Interval-scaled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Binary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Nominal, ordinal, and ratio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Variables of mixed types</a:t>
            </a:r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6C1E7-8CE1-4203-9880-FBEAF1625920}"/>
              </a:ext>
            </a:extLst>
          </p:cNvPr>
          <p:cNvSpPr/>
          <p:nvPr/>
        </p:nvSpPr>
        <p:spPr>
          <a:xfrm>
            <a:off x="6378207" y="6096000"/>
            <a:ext cx="4975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https://en.wikipedia.org/wiki/Statistical_data_type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15CCF-A65B-4541-8C40-AA51A4A9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9181599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4" y="319088"/>
            <a:ext cx="7297737" cy="44291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Interval-valued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0580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en-US" altLang="en-US" sz="2000" dirty="0"/>
              <a:t>Standardize data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000" dirty="0"/>
              <a:t>Calculate the mean absolute deviation:</a:t>
            </a:r>
          </a:p>
          <a:p>
            <a:pPr algn="just" eaLnBrk="1" hangingPunct="1">
              <a:lnSpc>
                <a:spcPct val="14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000" dirty="0"/>
              <a:t>      where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000" dirty="0"/>
              <a:t>Calculate the standardized measurement (</a:t>
            </a:r>
            <a:r>
              <a:rPr lang="en-US" altLang="en-US" sz="2000" i="1" dirty="0"/>
              <a:t>z-score</a:t>
            </a:r>
            <a:r>
              <a:rPr lang="en-US" altLang="en-US" sz="2000" dirty="0"/>
              <a:t>)</a:t>
            </a:r>
          </a:p>
          <a:p>
            <a:pPr algn="just" eaLnBrk="1" hangingPunct="1">
              <a:lnSpc>
                <a:spcPct val="14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000" dirty="0"/>
              <a:t>Using mean absolute deviation is more robust than using standard deviation 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88125"/>
              </p:ext>
            </p:extLst>
          </p:nvPr>
        </p:nvGraphicFramePr>
        <p:xfrm>
          <a:off x="3720419" y="2811236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419" y="2811236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0551"/>
              </p:ext>
            </p:extLst>
          </p:nvPr>
        </p:nvGraphicFramePr>
        <p:xfrm>
          <a:off x="3505200" y="2286001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1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50439"/>
              </p:ext>
            </p:extLst>
          </p:nvPr>
        </p:nvGraphicFramePr>
        <p:xfrm>
          <a:off x="4714081" y="3792084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081" y="3792084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14972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78630A-37BB-481C-A2E8-6A62E278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Binary</a:t>
            </a:r>
            <a:r>
              <a:rPr lang="es-419" dirty="0"/>
              <a:t> variables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66D096-10D6-465C-933F-AF778DE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07728"/>
              </p:ext>
            </p:extLst>
          </p:nvPr>
        </p:nvGraphicFramePr>
        <p:xfrm>
          <a:off x="1456265" y="2819399"/>
          <a:ext cx="96012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94149826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8171421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65352401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69437956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97817515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6110118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9264731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31411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Sample</a:t>
                      </a:r>
                      <a:r>
                        <a:rPr lang="es-419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Clay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Quartz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Feldspar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Carbonate </a:t>
                      </a:r>
                      <a:r>
                        <a:rPr lang="es-419" dirty="0" err="1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Calcite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Dolomite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Organic matter, hematite,  &amp;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1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8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75629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atches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5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41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16517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44C47BC-873A-41BB-87FE-7DBF8CFD8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744261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44C47BC-873A-41BB-87FE-7DBF8CFD8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744261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F151F-7281-40D9-B63F-2BF58903C149}"/>
                  </a:ext>
                </a:extLst>
              </p:cNvPr>
              <p:cNvSpPr txBox="1"/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F151F-7281-40D9-B63F-2BF58903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867E4-CD26-4F98-A62E-27ACC66298EF}"/>
                  </a:ext>
                </a:extLst>
              </p:cNvPr>
              <p:cNvSpPr txBox="1"/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867E4-CD26-4F98-A62E-27ACC662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9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5AA354-92EB-474B-B499-A438B9E6EEDA}"/>
                  </a:ext>
                </a:extLst>
              </p:cNvPr>
              <p:cNvSpPr txBox="1"/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5AA354-92EB-474B-B499-A438B9E6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9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/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14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5">
                <a:extLst>
                  <a:ext uri="{FF2B5EF4-FFF2-40B4-BE49-F238E27FC236}">
                    <a16:creationId xmlns:a16="http://schemas.microsoft.com/office/drawing/2014/main" id="{75E0DADB-BC70-4A7B-B9B9-CAC704EA3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5">
                <a:extLst>
                  <a:ext uri="{FF2B5EF4-FFF2-40B4-BE49-F238E27FC236}">
                    <a16:creationId xmlns:a16="http://schemas.microsoft.com/office/drawing/2014/main" id="{75E0DADB-BC70-4A7B-B9B9-CAC704EA3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E9D5AB-46B3-4CC9-80C4-26182AAB685A}"/>
                  </a:ext>
                </a:extLst>
              </p:cNvPr>
              <p:cNvSpPr txBox="1"/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E9D5AB-46B3-4CC9-80C4-26182AAB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FCA783-26D6-4020-BA57-5BD96B1FC5AD}"/>
                  </a:ext>
                </a:extLst>
              </p:cNvPr>
              <p:cNvSpPr txBox="1"/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FCA783-26D6-4020-BA57-5BD96B1FC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3BC07B-AF1F-4123-8CA2-453BAA55E55F}"/>
                  </a:ext>
                </a:extLst>
              </p:cNvPr>
              <p:cNvSpPr txBox="1"/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3BC07B-AF1F-4123-8CA2-453BAA55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74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50648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5D8051B-C30F-4733-86D8-54366C6595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0936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5D8051B-C30F-4733-86D8-54366C659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663046"/>
                  </p:ext>
                </p:extLst>
              </p:nvPr>
            </p:nvGraphicFramePr>
            <p:xfrm>
              <a:off x="5350936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2932E9FB-0CFB-46A2-A4D0-6FDEDB7D5D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17470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2932E9FB-0CFB-46A2-A4D0-6FDEDB7D5D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26453"/>
                  </p:ext>
                </p:extLst>
              </p:nvPr>
            </p:nvGraphicFramePr>
            <p:xfrm>
              <a:off x="8517470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/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blipFill>
                <a:blip r:embed="rId15"/>
                <a:stretch>
                  <a:fillRect l="-7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/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blipFill>
                <a:blip r:embed="rId16"/>
                <a:stretch>
                  <a:fillRect l="-6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/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14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5">
                <a:extLst>
                  <a:ext uri="{FF2B5EF4-FFF2-40B4-BE49-F238E27FC236}">
                    <a16:creationId xmlns:a16="http://schemas.microsoft.com/office/drawing/2014/main" id="{053BAB76-D8C6-42A3-9E4B-5B856C19F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5">
                <a:extLst>
                  <a:ext uri="{FF2B5EF4-FFF2-40B4-BE49-F238E27FC236}">
                    <a16:creationId xmlns:a16="http://schemas.microsoft.com/office/drawing/2014/main" id="{053BAB76-D8C6-42A3-9E4B-5B856C19F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637715-7BCC-461B-9F26-6F56E0EBF3B5}"/>
                  </a:ext>
                </a:extLst>
              </p:cNvPr>
              <p:cNvSpPr txBox="1"/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637715-7BCC-461B-9F26-6F56E0EBF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E4AD3-C451-4F65-9576-6BD5EFD9523D}"/>
                  </a:ext>
                </a:extLst>
              </p:cNvPr>
              <p:cNvSpPr txBox="1"/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E4AD3-C451-4F65-9576-6BD5EFD95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3D6B5-30D8-4404-9006-9D402515F53E}"/>
                  </a:ext>
                </a:extLst>
              </p:cNvPr>
              <p:cNvSpPr txBox="1"/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3D6B5-30D8-4404-9006-9D402515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61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 (Dissimilarity Matrix)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/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/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blipFill>
                <a:blip r:embed="rId15"/>
                <a:stretch>
                  <a:fillRect l="-7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/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blipFill>
                <a:blip r:embed="rId16"/>
                <a:stretch>
                  <a:fillRect l="-6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/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B2D45-F750-448F-AD46-10AD97650EFC}"/>
                  </a:ext>
                </a:extLst>
              </p:cNvPr>
              <p:cNvSpPr txBox="1"/>
              <p:nvPr/>
            </p:nvSpPr>
            <p:spPr>
              <a:xfrm>
                <a:off x="8215419" y="4607220"/>
                <a:ext cx="2781300" cy="1100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B2D45-F750-448F-AD46-10AD97650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19" y="4607220"/>
                <a:ext cx="2781300" cy="11008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2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1868362" y="1964561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62" y="1964561"/>
                <a:ext cx="847540" cy="369332"/>
              </a:xfrm>
              <a:prstGeom prst="rect">
                <a:avLst/>
              </a:prstGeom>
              <a:blipFill>
                <a:blip r:embed="rId3"/>
                <a:stretch>
                  <a:fillRect l="-428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239070" y="2553621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" y="2553621"/>
                <a:ext cx="2476832" cy="369332"/>
              </a:xfrm>
              <a:prstGeom prst="rect">
                <a:avLst/>
              </a:prstGeom>
              <a:blipFill>
                <a:blip r:embed="rId4"/>
                <a:stretch>
                  <a:fillRect l="-3686" r="-221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132174" y="3059668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4" y="3059668"/>
                <a:ext cx="4252190" cy="369332"/>
              </a:xfrm>
              <a:prstGeom prst="rect">
                <a:avLst/>
              </a:prstGeom>
              <a:blipFill>
                <a:blip r:embed="rId5"/>
                <a:stretch>
                  <a:fillRect l="-430" r="-28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81337"/>
                  </p:ext>
                </p:extLst>
              </p:nvPr>
            </p:nvGraphicFramePr>
            <p:xfrm>
              <a:off x="132174" y="4762975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81337"/>
                  </p:ext>
                </p:extLst>
              </p:nvPr>
            </p:nvGraphicFramePr>
            <p:xfrm>
              <a:off x="132174" y="4762975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459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43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459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630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A05872-B50D-4EA2-BA87-47E3A597FD10}"/>
              </a:ext>
            </a:extLst>
          </p:cNvPr>
          <p:cNvSpPr txBox="1"/>
          <p:nvPr/>
        </p:nvSpPr>
        <p:spPr>
          <a:xfrm>
            <a:off x="5036174" y="566241"/>
            <a:ext cx="47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Signals </a:t>
            </a:r>
            <a:r>
              <a:rPr lang="es-419" sz="2400" dirty="0"/>
              <a:t>(</a:t>
            </a:r>
            <a:r>
              <a:rPr lang="es-419" sz="2400" dirty="0" err="1"/>
              <a:t>speech</a:t>
            </a:r>
            <a:r>
              <a:rPr lang="es-419" sz="2400" dirty="0"/>
              <a:t> </a:t>
            </a:r>
            <a:r>
              <a:rPr lang="es-419" sz="2400" dirty="0" err="1"/>
              <a:t>recognition</a:t>
            </a:r>
            <a:r>
              <a:rPr lang="es-419" sz="2400" dirty="0"/>
              <a:t>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E2509-2C5D-4034-B3E0-BA7B7802E324}"/>
              </a:ext>
            </a:extLst>
          </p:cNvPr>
          <p:cNvSpPr/>
          <p:nvPr/>
        </p:nvSpPr>
        <p:spPr>
          <a:xfrm>
            <a:off x="9768388" y="1667057"/>
            <a:ext cx="2423612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(Face recognition)</a:t>
            </a:r>
          </a:p>
        </p:txBody>
      </p:sp>
      <p:pic>
        <p:nvPicPr>
          <p:cNvPr id="12" name="Picture 2" descr="Hierarchical clustering of the Cylinder-Bell-Funnel dataset based ...">
            <a:extLst>
              <a:ext uri="{FF2B5EF4-FFF2-40B4-BE49-F238E27FC236}">
                <a16:creationId xmlns:a16="http://schemas.microsoft.com/office/drawing/2014/main" id="{00A95272-3070-43A5-9EE5-EF0696E88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7" r="45797"/>
          <a:stretch/>
        </p:blipFill>
        <p:spPr bwMode="auto">
          <a:xfrm rot="5400000">
            <a:off x="7338967" y="3845338"/>
            <a:ext cx="1395789" cy="34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Time Series Clustering in Tableau using R | R-bloggers">
            <a:extLst>
              <a:ext uri="{FF2B5EF4-FFF2-40B4-BE49-F238E27FC236}">
                <a16:creationId xmlns:a16="http://schemas.microsoft.com/office/drawing/2014/main" id="{C3EB5687-DA88-46D4-9DE7-7D3B3BECB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t="24222" r="2261" b="5221"/>
          <a:stretch/>
        </p:blipFill>
        <p:spPr bwMode="auto">
          <a:xfrm>
            <a:off x="5036174" y="1243697"/>
            <a:ext cx="4707467" cy="25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7B6745-DCAF-411B-9058-9029D15FED4E}"/>
              </a:ext>
            </a:extLst>
          </p:cNvPr>
          <p:cNvSpPr/>
          <p:nvPr/>
        </p:nvSpPr>
        <p:spPr>
          <a:xfrm>
            <a:off x="6330082" y="4432080"/>
            <a:ext cx="2450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Signals </a:t>
            </a:r>
            <a:r>
              <a:rPr lang="es-419" sz="2400" dirty="0"/>
              <a:t>(</a:t>
            </a:r>
            <a:r>
              <a:rPr lang="es-419" sz="2400" dirty="0" err="1"/>
              <a:t>well</a:t>
            </a:r>
            <a:r>
              <a:rPr lang="es-419" sz="2400" dirty="0"/>
              <a:t> logs)</a:t>
            </a:r>
            <a:endParaRPr lang="en-US" sz="2400" dirty="0"/>
          </a:p>
        </p:txBody>
      </p:sp>
      <p:pic>
        <p:nvPicPr>
          <p:cNvPr id="11268" name="Picture 4" descr="The Implementation Of Facial Recognition Can Be Risky. Here's Why..">
            <a:extLst>
              <a:ext uri="{FF2B5EF4-FFF2-40B4-BE49-F238E27FC236}">
                <a16:creationId xmlns:a16="http://schemas.microsoft.com/office/drawing/2014/main" id="{3ACB0CA0-7F77-4FCD-9AE3-A9A54A916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41316"/>
          <a:stretch/>
        </p:blipFill>
        <p:spPr bwMode="auto">
          <a:xfrm>
            <a:off x="10090673" y="2498054"/>
            <a:ext cx="1779042" cy="2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90600"/>
            <a:ext cx="4495800" cy="5715000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20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A contingency table for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en-US" sz="1800" dirty="0"/>
              <a:t>    binary data</a:t>
            </a:r>
          </a:p>
          <a:p>
            <a:pPr eaLnBrk="1" hangingPunct="1">
              <a:lnSpc>
                <a:spcPct val="200000"/>
              </a:lnSpc>
              <a:defRPr/>
            </a:pPr>
            <a:endParaRPr lang="en-US" altLang="en-US" sz="4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Distance measure for symmetric binary variables: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Distance measure for asymmetric binary variables: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 err="1"/>
              <a:t>Jaccard</a:t>
            </a:r>
            <a:r>
              <a:rPr lang="en-US" altLang="en-US" sz="1800" dirty="0"/>
              <a:t> coefficient (</a:t>
            </a:r>
            <a:r>
              <a:rPr lang="en-US" altLang="en-US" sz="1800" i="1" dirty="0">
                <a:solidFill>
                  <a:srgbClr val="C00000"/>
                </a:solidFill>
              </a:rPr>
              <a:t>similarity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1800" dirty="0"/>
              <a:t>measure for </a:t>
            </a:r>
            <a:r>
              <a:rPr lang="en-US" altLang="en-US" sz="1800" i="1" dirty="0"/>
              <a:t>asymmetric </a:t>
            </a:r>
            <a:r>
              <a:rPr lang="en-US" altLang="en-US" sz="1800" dirty="0"/>
              <a:t>binary variables): </a:t>
            </a:r>
          </a:p>
        </p:txBody>
      </p:sp>
      <p:graphicFrame>
        <p:nvGraphicFramePr>
          <p:cNvPr id="15368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5254899"/>
              </p:ext>
            </p:extLst>
          </p:nvPr>
        </p:nvGraphicFramePr>
        <p:xfrm>
          <a:off x="6711950" y="5788025"/>
          <a:ext cx="34909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3" imgW="2387600" imgH="419100" progId="Equation.3">
                  <p:embed/>
                </p:oleObj>
              </mc:Choice>
              <mc:Fallback>
                <p:oleObj name="Equation" r:id="rId3" imgW="2387600" imgH="419100" progId="Equation.3">
                  <p:embed/>
                  <p:pic>
                    <p:nvPicPr>
                      <p:cNvPr id="153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788025"/>
                        <a:ext cx="34909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13171"/>
              </p:ext>
            </p:extLst>
          </p:nvPr>
        </p:nvGraphicFramePr>
        <p:xfrm>
          <a:off x="6477000" y="3200400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5" imgW="2044700" imgH="482600" progId="Equation.3">
                  <p:embed/>
                </p:oleObj>
              </mc:Choice>
              <mc:Fallback>
                <p:oleObj name="Equation" r:id="rId5" imgW="2044700" imgH="4826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00400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77261"/>
              </p:ext>
            </p:extLst>
          </p:nvPr>
        </p:nvGraphicFramePr>
        <p:xfrm>
          <a:off x="6477000" y="4321175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7" imgW="1701800" imgH="482600" progId="Equation.3">
                  <p:embed/>
                </p:oleObj>
              </mc:Choice>
              <mc:Fallback>
                <p:oleObj name="Equation" r:id="rId7" imgW="1701800" imgH="482600" progId="Equation.3">
                  <p:embed/>
                  <p:pic>
                    <p:nvPicPr>
                      <p:cNvPr id="153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21175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6400800" y="152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6172200" y="928688"/>
            <a:ext cx="3810000" cy="2119312"/>
            <a:chOff x="1248" y="1257"/>
            <a:chExt cx="2400" cy="1335"/>
          </a:xfrm>
        </p:grpSpPr>
        <p:graphicFrame>
          <p:nvGraphicFramePr>
            <p:cNvPr id="153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08394"/>
                </p:ext>
              </p:extLst>
            </p:nvPr>
          </p:nvGraphicFramePr>
          <p:xfrm>
            <a:off x="1824" y="1440"/>
            <a:ext cx="182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" name="Equation" r:id="rId9" imgW="2540000" imgH="1447800" progId="Equation.3">
                    <p:embed/>
                  </p:oleObj>
                </mc:Choice>
                <mc:Fallback>
                  <p:oleObj name="Equation" r:id="rId9" imgW="2540000" imgH="1447800" progId="Equation.3">
                    <p:embed/>
                    <p:pic>
                      <p:nvPicPr>
                        <p:cNvPr id="153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40"/>
                          <a:ext cx="182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160" y="134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1248" y="183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Object </a:t>
              </a:r>
              <a:r>
                <a:rPr lang="en-US" altLang="en-US" sz="1800" i="1">
                  <a:latin typeface="Times New Roman" pitchFamily="18" charset="0"/>
                </a:rPr>
                <a:t>i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2400" y="1257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Object  </a:t>
              </a:r>
              <a:r>
                <a:rPr lang="en-US" altLang="en-US" sz="1800" i="1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989289-2F59-4FBA-A682-0F289B0E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E053668-F9A7-47C1-BC4C-8172FF03A8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/>
              <a:t>Binary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5519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312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Dissimilarity between Binary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gender is a symmetric attribute</a:t>
            </a:r>
          </a:p>
          <a:p>
            <a:pPr lvl="1" eaLnBrk="1" hangingPunct="1"/>
            <a:r>
              <a:rPr lang="en-US" altLang="en-US" sz="2000" dirty="0"/>
              <a:t>the remaining attributes are asymmetric binary</a:t>
            </a:r>
          </a:p>
          <a:p>
            <a:pPr lvl="1" eaLnBrk="1" hangingPunct="1"/>
            <a:r>
              <a:rPr lang="en-US" altLang="en-US" sz="2000" dirty="0"/>
              <a:t>let the values Y and P be set to 1, and the value N be set to 0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667001" y="1752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52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47723"/>
              </p:ext>
            </p:extLst>
          </p:nvPr>
        </p:nvGraphicFramePr>
        <p:xfrm>
          <a:off x="3352800" y="4632326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32326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0233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297738" cy="782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Nominal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458200" cy="4419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A generalization of the binary variable in that it can take more than 2 states, e.g., red, yellow, blue, green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Method 1: Simple matching</a:t>
            </a:r>
            <a:endParaRPr lang="en-US" altLang="en-US" sz="2000" i="1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Method 2: use a large number of binary variables. One-hot encoding approach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creating a new binary variable for each of the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nominal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B416F-3C2D-484C-BFFB-537CA429BDD3}"/>
                  </a:ext>
                </a:extLst>
              </p:cNvPr>
              <p:cNvSpPr txBox="1"/>
              <p:nvPr/>
            </p:nvSpPr>
            <p:spPr>
              <a:xfrm>
                <a:off x="2533290" y="3080796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B416F-3C2D-484C-BFFB-537CA429B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90" y="3080796"/>
                <a:ext cx="2253830" cy="787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763057-AF6D-4871-AEF3-AD7A2746323B}"/>
                  </a:ext>
                </a:extLst>
              </p:cNvPr>
              <p:cNvSpPr/>
              <p:nvPr/>
            </p:nvSpPr>
            <p:spPr>
              <a:xfrm>
                <a:off x="5041122" y="3013501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Number of variables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763057-AF6D-4871-AEF3-AD7A27463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22" y="3013501"/>
                <a:ext cx="3368040" cy="830997"/>
              </a:xfrm>
              <a:prstGeom prst="rect">
                <a:avLst/>
              </a:prstGeom>
              <a:blipFill>
                <a:blip r:embed="rId3"/>
                <a:stretch>
                  <a:fillRect l="-54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3164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553200" cy="630238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Ordinal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648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An ordinal variable can be discrete or continuous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Order is important, e.g., rank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Can be treated like interval-scaled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replace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if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by their rank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map the range of each variable onto [0, 1] by replacing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</a:t>
            </a:r>
            <a:r>
              <a:rPr lang="en-US" altLang="en-US" sz="2000" dirty="0" err="1"/>
              <a:t>-th</a:t>
            </a:r>
            <a:r>
              <a:rPr lang="en-US" altLang="en-US" sz="2000" dirty="0"/>
              <a:t> object in the </a:t>
            </a:r>
            <a:r>
              <a:rPr lang="en-US" altLang="en-US" sz="2000" i="1" dirty="0"/>
              <a:t>f</a:t>
            </a:r>
            <a:r>
              <a:rPr lang="en-US" altLang="en-US" sz="2000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variable by</a:t>
            </a:r>
          </a:p>
          <a:p>
            <a:pPr lvl="1"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compute the dissimilarity using methods for interval-scaled variables</a:t>
            </a:r>
          </a:p>
        </p:txBody>
      </p:sp>
      <p:graphicFrame>
        <p:nvGraphicFramePr>
          <p:cNvPr id="1843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09697"/>
              </p:ext>
            </p:extLst>
          </p:nvPr>
        </p:nvGraphicFramePr>
        <p:xfrm>
          <a:off x="48006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1843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14485"/>
              </p:ext>
            </p:extLst>
          </p:nvPr>
        </p:nvGraphicFramePr>
        <p:xfrm>
          <a:off x="5410200" y="3048000"/>
          <a:ext cx="1981200" cy="39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1843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1981200" cy="39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00201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207964"/>
            <a:ext cx="6792912" cy="782637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Ratio-Scaled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Ratio-scaled variable</a:t>
            </a:r>
            <a:r>
              <a:rPr lang="en-US" altLang="en-US" sz="2000" dirty="0"/>
              <a:t>: a positive measurement on a nonlinear scale, approximately at exponential scale, such as </a:t>
            </a:r>
            <a:r>
              <a:rPr lang="en-US" altLang="en-US" sz="2000" i="1" dirty="0" err="1"/>
              <a:t>Ae</a:t>
            </a:r>
            <a:r>
              <a:rPr lang="en-US" altLang="en-US" sz="2000" i="1" baseline="30000" dirty="0" err="1"/>
              <a:t>Bt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Ae</a:t>
            </a:r>
            <a:r>
              <a:rPr lang="en-US" altLang="en-US" sz="2000" i="1" baseline="30000" dirty="0"/>
              <a:t>-</a:t>
            </a:r>
            <a:r>
              <a:rPr lang="en-US" altLang="en-US" sz="2000" i="1" baseline="30000" dirty="0" err="1"/>
              <a:t>Bt</a:t>
            </a:r>
            <a:r>
              <a:rPr lang="en-US" altLang="en-US" sz="2000" dirty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Methods</a:t>
            </a:r>
            <a:r>
              <a:rPr lang="en-US" altLang="en-US" sz="2000" dirty="0"/>
              <a:t>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treat them like interval-scaled variables—</a:t>
            </a:r>
            <a:r>
              <a:rPr lang="en-US" altLang="en-US" sz="2000" i="1" dirty="0">
                <a:solidFill>
                  <a:srgbClr val="C00000"/>
                </a:solidFill>
              </a:rPr>
              <a:t>not a good choice!</a:t>
            </a:r>
            <a:r>
              <a:rPr lang="en-US" altLang="en-US" sz="2000" i="1" dirty="0">
                <a:solidFill>
                  <a:schemeClr val="hlink"/>
                </a:solidFill>
              </a:rPr>
              <a:t> </a:t>
            </a:r>
            <a:r>
              <a:rPr lang="en-US" altLang="en-US" sz="2000" dirty="0"/>
              <a:t>(why?—the scale can be distorted)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apply logarithmic transformation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i="1" dirty="0"/>
              <a:t>				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if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log(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if</a:t>
            </a:r>
            <a:r>
              <a:rPr lang="en-US" altLang="en-US" sz="2000" i="1" dirty="0"/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treat them as continuous ordinal data treat their rank as interval-scaled</a:t>
            </a:r>
          </a:p>
        </p:txBody>
      </p:sp>
    </p:spTree>
    <p:extLst>
      <p:ext uri="{BB962C8B-B14F-4D97-AF65-F5344CB8AC3E}">
        <p14:creationId xmlns:p14="http://schemas.microsoft.com/office/powerpoint/2010/main" val="320393470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82296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800" dirty="0"/>
              <a:t>A database may contain all the six types of variables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dirty="0"/>
              <a:t>symmetric binary, asymmetric binary, nominal, ordinal, interval and ratio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dirty="0"/>
              <a:t>One may use a weighted formula to combine their effects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1800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binary or nominal: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err="1">
                <a:cs typeface="Tahoma" pitchFamily="34" charset="0"/>
              </a:rPr>
              <a:t>d</a:t>
            </a:r>
            <a:r>
              <a:rPr lang="en-US" altLang="en-US" sz="1600" baseline="-25000" dirty="0" err="1"/>
              <a:t>ij</a:t>
            </a:r>
            <a:r>
              <a:rPr lang="en-US" altLang="en-US" sz="1600" baseline="30000" dirty="0"/>
              <a:t>(f)</a:t>
            </a:r>
            <a:r>
              <a:rPr lang="en-US" altLang="en-US" sz="1600" dirty="0"/>
              <a:t> = 0  if 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if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jf</a:t>
            </a:r>
            <a:r>
              <a:rPr lang="en-US" altLang="en-US" sz="1600" dirty="0"/>
              <a:t> , or </a:t>
            </a:r>
            <a:r>
              <a:rPr lang="en-US" altLang="en-US" sz="1600" dirty="0" err="1">
                <a:cs typeface="Tahoma" pitchFamily="34" charset="0"/>
              </a:rPr>
              <a:t>d</a:t>
            </a:r>
            <a:r>
              <a:rPr lang="en-US" altLang="en-US" sz="1600" baseline="-25000" dirty="0" err="1"/>
              <a:t>ij</a:t>
            </a:r>
            <a:r>
              <a:rPr lang="en-US" altLang="en-US" sz="1600" baseline="30000" dirty="0"/>
              <a:t>(f)</a:t>
            </a:r>
            <a:r>
              <a:rPr lang="en-US" altLang="en-US" sz="1600" dirty="0"/>
              <a:t> = 1 otherwise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interval-based: use the normalized distance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ordinal or ratio-scaled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dirty="0"/>
              <a:t>compute ranks </a:t>
            </a:r>
            <a:r>
              <a:rPr lang="en-US" altLang="en-US" sz="1600" dirty="0" err="1"/>
              <a:t>r</a:t>
            </a:r>
            <a:r>
              <a:rPr lang="en-US" altLang="en-US" sz="1600" baseline="-25000" dirty="0" err="1"/>
              <a:t>if</a:t>
            </a:r>
            <a:r>
              <a:rPr lang="en-US" altLang="en-US" sz="1600" dirty="0"/>
              <a:t> and 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dirty="0"/>
              <a:t>and treat </a:t>
            </a:r>
            <a:r>
              <a:rPr lang="en-US" altLang="en-US" sz="1600" dirty="0" err="1"/>
              <a:t>z</a:t>
            </a:r>
            <a:r>
              <a:rPr lang="en-US" altLang="en-US" sz="1600" baseline="-25000" dirty="0" err="1"/>
              <a:t>if</a:t>
            </a:r>
            <a:r>
              <a:rPr lang="en-US" altLang="en-US" sz="1600" dirty="0"/>
              <a:t> as interval-scaled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65212"/>
              </p:ext>
            </p:extLst>
          </p:nvPr>
        </p:nvGraphicFramePr>
        <p:xfrm>
          <a:off x="4800601" y="2971800"/>
          <a:ext cx="3352800" cy="71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971800"/>
                        <a:ext cx="3352800" cy="713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57224"/>
              </p:ext>
            </p:extLst>
          </p:nvPr>
        </p:nvGraphicFramePr>
        <p:xfrm>
          <a:off x="5130801" y="5314237"/>
          <a:ext cx="1371600" cy="55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1" y="5314237"/>
                        <a:ext cx="1371600" cy="552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7898CCC-E094-4013-B96C-763DB44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Mixed-type data</a:t>
            </a:r>
          </a:p>
        </p:txBody>
      </p:sp>
    </p:spTree>
    <p:extLst>
      <p:ext uri="{BB962C8B-B14F-4D97-AF65-F5344CB8AC3E}">
        <p14:creationId xmlns:p14="http://schemas.microsoft.com/office/powerpoint/2010/main" val="76122282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Mixed-type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20207"/>
              </p:ext>
            </p:extLst>
          </p:nvPr>
        </p:nvGraphicFramePr>
        <p:xfrm>
          <a:off x="1183738" y="1690688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28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D0F-0013-4BC3-898B-65391169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objects</a:t>
            </a:r>
          </a:p>
        </p:txBody>
      </p:sp>
      <p:pic>
        <p:nvPicPr>
          <p:cNvPr id="13314" name="Picture 2" descr="Dynamic Time Warping - Towards Data Science">
            <a:extLst>
              <a:ext uri="{FF2B5EF4-FFF2-40B4-BE49-F238E27FC236}">
                <a16:creationId xmlns:a16="http://schemas.microsoft.com/office/drawing/2014/main" id="{544A82A1-70BC-4E3B-9F0B-3CC012BD2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7963"/>
          <a:stretch/>
        </p:blipFill>
        <p:spPr bwMode="auto">
          <a:xfrm rot="5400000">
            <a:off x="7104350" y="3062059"/>
            <a:ext cx="4094163" cy="24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55B37B-DDB6-4AE4-86F7-5A04EA43CA55}"/>
              </a:ext>
            </a:extLst>
          </p:cNvPr>
          <p:cNvSpPr/>
          <p:nvPr/>
        </p:nvSpPr>
        <p:spPr>
          <a:xfrm>
            <a:off x="6328993" y="1744903"/>
            <a:ext cx="5644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Sequences. Dynamic Time Warping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208B0C-B720-4C52-9D70-5CCFF87A9CD2}"/>
                  </a:ext>
                </a:extLst>
              </p:cNvPr>
              <p:cNvSpPr/>
              <p:nvPr/>
            </p:nvSpPr>
            <p:spPr>
              <a:xfrm>
                <a:off x="868847" y="4879002"/>
                <a:ext cx="3048000" cy="787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208B0C-B720-4C52-9D70-5CCFF87A9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47" y="4879002"/>
                <a:ext cx="3048000" cy="787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33C2CB-22F6-4D2E-BC94-DE899E4AF86E}"/>
              </a:ext>
            </a:extLst>
          </p:cNvPr>
          <p:cNvCxnSpPr/>
          <p:nvPr/>
        </p:nvCxnSpPr>
        <p:spPr>
          <a:xfrm>
            <a:off x="868847" y="4295052"/>
            <a:ext cx="1794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3CA153-748B-4F81-A98F-1CBE6CA9BDF2}"/>
              </a:ext>
            </a:extLst>
          </p:cNvPr>
          <p:cNvCxnSpPr/>
          <p:nvPr/>
        </p:nvCxnSpPr>
        <p:spPr>
          <a:xfrm flipV="1">
            <a:off x="920605" y="2867380"/>
            <a:ext cx="2415396" cy="1414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98E34A-1C1D-489C-AEC2-D04DF6A59AD0}"/>
                  </a:ext>
                </a:extLst>
              </p:cNvPr>
              <p:cNvSpPr txBox="1"/>
              <p:nvPr/>
            </p:nvSpPr>
            <p:spPr>
              <a:xfrm>
                <a:off x="981843" y="3895527"/>
                <a:ext cx="1242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98E34A-1C1D-489C-AEC2-D04DF6A5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3" y="3895527"/>
                <a:ext cx="12422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7D1FC-823A-4501-B27E-E031314E8EC0}"/>
                  </a:ext>
                </a:extLst>
              </p:cNvPr>
              <p:cNvSpPr txBox="1"/>
              <p:nvPr/>
            </p:nvSpPr>
            <p:spPr>
              <a:xfrm>
                <a:off x="2876634" y="2373433"/>
                <a:ext cx="2562603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7D1FC-823A-4501-B27E-E031314E8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34" y="2373433"/>
                <a:ext cx="2562603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65BA9-8F2F-45A0-B3D3-13D557D1A7CC}"/>
                  </a:ext>
                </a:extLst>
              </p:cNvPr>
              <p:cNvSpPr txBox="1"/>
              <p:nvPr/>
            </p:nvSpPr>
            <p:spPr>
              <a:xfrm>
                <a:off x="1802363" y="3802177"/>
                <a:ext cx="3390738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65BA9-8F2F-45A0-B3D3-13D557D1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63" y="3802177"/>
                <a:ext cx="3390738" cy="5166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22C92F5-AE1C-4A07-9D6D-216996601CDC}"/>
              </a:ext>
            </a:extLst>
          </p:cNvPr>
          <p:cNvSpPr/>
          <p:nvPr/>
        </p:nvSpPr>
        <p:spPr>
          <a:xfrm>
            <a:off x="868847" y="1747270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0200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70A3-E93B-492C-AB95-451683A7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&gt;_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D87E-371C-4C0E-84AD-B8B7F39FA5F8}"/>
              </a:ext>
            </a:extLst>
          </p:cNvPr>
          <p:cNvSpPr/>
          <p:nvPr/>
        </p:nvSpPr>
        <p:spPr>
          <a:xfrm>
            <a:off x="711200" y="3429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https://scikit-learn.org/stable/modules/generated/sklearn.neighbors.DistanceMetric.html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15C20-AAAB-4849-A349-A96369721837}"/>
              </a:ext>
            </a:extLst>
          </p:cNvPr>
          <p:cNvSpPr/>
          <p:nvPr/>
        </p:nvSpPr>
        <p:spPr>
          <a:xfrm>
            <a:off x="838200" y="2649171"/>
            <a:ext cx="6658793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sklearn.neighbors.DistanceMetric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79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0A8B1AB9-CF2A-412C-B6D8-AD4CCDE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838200" y="1297039"/>
                <a:ext cx="8458200" cy="4953000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A </a:t>
                </a:r>
                <a:r>
                  <a:rPr lang="en-US" altLang="en-US" sz="2000" b="1" dirty="0"/>
                  <a:t>metric</a:t>
                </a:r>
                <a:r>
                  <a:rPr lang="en-US" altLang="en-US" sz="2000" dirty="0"/>
                  <a:t> on a set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dirty="0"/>
                  <a:t> is a function (called distance function or simply </a:t>
                </a:r>
                <a:r>
                  <a:rPr lang="en-US" altLang="en-US" sz="2000" b="1" dirty="0"/>
                  <a:t>distance</a:t>
                </a:r>
                <a:r>
                  <a:rPr lang="en-US" altLang="en-US" sz="2000" dirty="0"/>
                  <a:t>)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→[0,∞)</m:t>
                      </m:r>
                    </m:oMath>
                  </m:oMathPara>
                </a14:m>
                <a:endParaRPr lang="en-US" altLang="en-US" sz="2000" dirty="0"/>
              </a:p>
              <a:p>
                <a:pPr lvl="1"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Properties</a:t>
                </a:r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 0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i,i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= 0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=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j,i</a:t>
                </a:r>
                <a:r>
                  <a:rPr lang="en-US" altLang="en-US" i="1" dirty="0"/>
                  <a:t>)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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i,k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+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k,j</a:t>
                </a:r>
                <a:r>
                  <a:rPr lang="en-US" altLang="en-US" i="1" dirty="0"/>
                  <a:t>)</a:t>
                </a:r>
                <a:endParaRPr lang="en-US" altLang="en-US" dirty="0">
                  <a:sym typeface="Symbol" pitchFamily="18" charset="2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Also, one can use weighted distance, parametric Pearson product moment correlation (not a distance)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297039"/>
                <a:ext cx="8458200" cy="4953000"/>
              </a:xfrm>
              <a:blipFill>
                <a:blip r:embed="rId3"/>
                <a:stretch>
                  <a:fillRect l="-649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3322B6-8A0D-4FF5-8234-7E614E4F80C9}"/>
              </a:ext>
            </a:extLst>
          </p:cNvPr>
          <p:cNvCxnSpPr/>
          <p:nvPr/>
        </p:nvCxnSpPr>
        <p:spPr>
          <a:xfrm flipV="1">
            <a:off x="8770919" y="1837193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7">
            <a:extLst>
              <a:ext uri="{FF2B5EF4-FFF2-40B4-BE49-F238E27FC236}">
                <a16:creationId xmlns:a16="http://schemas.microsoft.com/office/drawing/2014/main" id="{2B6CF4C9-D1FE-4361-9DF4-DBEF905FB754}"/>
              </a:ext>
            </a:extLst>
          </p:cNvPr>
          <p:cNvCxnSpPr/>
          <p:nvPr/>
        </p:nvCxnSpPr>
        <p:spPr>
          <a:xfrm>
            <a:off x="9878501" y="1837193"/>
            <a:ext cx="0" cy="22795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193C2AF8-89FD-4F59-923D-6549CA8E889F}"/>
              </a:ext>
            </a:extLst>
          </p:cNvPr>
          <p:cNvCxnSpPr/>
          <p:nvPr/>
        </p:nvCxnSpPr>
        <p:spPr>
          <a:xfrm>
            <a:off x="8770919" y="4168269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16">
            <a:extLst>
              <a:ext uri="{FF2B5EF4-FFF2-40B4-BE49-F238E27FC236}">
                <a16:creationId xmlns:a16="http://schemas.microsoft.com/office/drawing/2014/main" id="{B7421CA5-996B-4945-B31F-92593EDAA47A}"/>
              </a:ext>
            </a:extLst>
          </p:cNvPr>
          <p:cNvCxnSpPr/>
          <p:nvPr/>
        </p:nvCxnSpPr>
        <p:spPr>
          <a:xfrm flipV="1">
            <a:off x="8062580" y="2097593"/>
            <a:ext cx="0" cy="2434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8">
            <a:extLst>
              <a:ext uri="{FF2B5EF4-FFF2-40B4-BE49-F238E27FC236}">
                <a16:creationId xmlns:a16="http://schemas.microsoft.com/office/drawing/2014/main" id="{9AC5B61C-D753-40E4-BFCB-D20D7240C947}"/>
              </a:ext>
            </a:extLst>
          </p:cNvPr>
          <p:cNvCxnSpPr/>
          <p:nvPr/>
        </p:nvCxnSpPr>
        <p:spPr>
          <a:xfrm>
            <a:off x="8049701" y="4531699"/>
            <a:ext cx="3039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0">
            <a:extLst>
              <a:ext uri="{FF2B5EF4-FFF2-40B4-BE49-F238E27FC236}">
                <a16:creationId xmlns:a16="http://schemas.microsoft.com/office/drawing/2014/main" id="{59F18490-7771-4678-A423-CEEE423CEFAE}"/>
              </a:ext>
            </a:extLst>
          </p:cNvPr>
          <p:cNvCxnSpPr/>
          <p:nvPr/>
        </p:nvCxnSpPr>
        <p:spPr>
          <a:xfrm>
            <a:off x="8062580" y="4531699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2">
            <a:extLst>
              <a:ext uri="{FF2B5EF4-FFF2-40B4-BE49-F238E27FC236}">
                <a16:creationId xmlns:a16="http://schemas.microsoft.com/office/drawing/2014/main" id="{A894F958-284D-41D8-81C0-EE62F5148B7C}"/>
              </a:ext>
            </a:extLst>
          </p:cNvPr>
          <p:cNvCxnSpPr/>
          <p:nvPr/>
        </p:nvCxnSpPr>
        <p:spPr>
          <a:xfrm flipV="1">
            <a:off x="8066634" y="3617299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23">
                <a:extLst>
                  <a:ext uri="{FF2B5EF4-FFF2-40B4-BE49-F238E27FC236}">
                    <a16:creationId xmlns:a16="http://schemas.microsoft.com/office/drawing/2014/main" id="{58CF2FAE-E2E9-4977-9D8A-83A67D3AE4CD}"/>
                  </a:ext>
                </a:extLst>
              </p:cNvPr>
              <p:cNvSpPr txBox="1"/>
              <p:nvPr/>
            </p:nvSpPr>
            <p:spPr>
              <a:xfrm>
                <a:off x="8428995" y="400532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CuadroTexto 23">
                <a:extLst>
                  <a:ext uri="{FF2B5EF4-FFF2-40B4-BE49-F238E27FC236}">
                    <a16:creationId xmlns:a16="http://schemas.microsoft.com/office/drawing/2014/main" id="{58CF2FAE-E2E9-4977-9D8A-83A67D3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95" y="4005326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175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24">
                <a:extLst>
                  <a:ext uri="{FF2B5EF4-FFF2-40B4-BE49-F238E27FC236}">
                    <a16:creationId xmlns:a16="http://schemas.microsoft.com/office/drawing/2014/main" id="{970BFBB2-4893-4B1D-850A-25D56C852E5F}"/>
                  </a:ext>
                </a:extLst>
              </p:cNvPr>
              <p:cNvSpPr txBox="1"/>
              <p:nvPr/>
            </p:nvSpPr>
            <p:spPr>
              <a:xfrm>
                <a:off x="9915965" y="14530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uadroTexto 24">
                <a:extLst>
                  <a:ext uri="{FF2B5EF4-FFF2-40B4-BE49-F238E27FC236}">
                    <a16:creationId xmlns:a16="http://schemas.microsoft.com/office/drawing/2014/main" id="{970BFBB2-4893-4B1D-850A-25D56C85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65" y="14530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27">
                <a:extLst>
                  <a:ext uri="{FF2B5EF4-FFF2-40B4-BE49-F238E27FC236}">
                    <a16:creationId xmlns:a16="http://schemas.microsoft.com/office/drawing/2014/main" id="{5E8EFC51-5364-4B86-9CD5-AD254A11EB67}"/>
                  </a:ext>
                </a:extLst>
              </p:cNvPr>
              <p:cNvSpPr txBox="1"/>
              <p:nvPr/>
            </p:nvSpPr>
            <p:spPr>
              <a:xfrm>
                <a:off x="8734695" y="4648908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uadroTexto 27">
                <a:extLst>
                  <a:ext uri="{FF2B5EF4-FFF2-40B4-BE49-F238E27FC236}">
                    <a16:creationId xmlns:a16="http://schemas.microsoft.com/office/drawing/2014/main" id="{5E8EFC51-5364-4B86-9CD5-AD254A11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695" y="4648908"/>
                <a:ext cx="176459" cy="369332"/>
              </a:xfrm>
              <a:prstGeom prst="rect">
                <a:avLst/>
              </a:prstGeom>
              <a:blipFill>
                <a:blip r:embed="rId6"/>
                <a:stretch>
                  <a:fillRect l="-41379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28">
                <a:extLst>
                  <a:ext uri="{FF2B5EF4-FFF2-40B4-BE49-F238E27FC236}">
                    <a16:creationId xmlns:a16="http://schemas.microsoft.com/office/drawing/2014/main" id="{D2A2E92D-7BCA-4366-ABC9-C28350586D7A}"/>
                  </a:ext>
                </a:extLst>
              </p:cNvPr>
              <p:cNvSpPr txBox="1"/>
              <p:nvPr/>
            </p:nvSpPr>
            <p:spPr>
              <a:xfrm>
                <a:off x="7635742" y="3404207"/>
                <a:ext cx="184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CuadroTexto 28">
                <a:extLst>
                  <a:ext uri="{FF2B5EF4-FFF2-40B4-BE49-F238E27FC236}">
                    <a16:creationId xmlns:a16="http://schemas.microsoft.com/office/drawing/2014/main" id="{D2A2E92D-7BCA-4366-ABC9-C2835058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42" y="3404207"/>
                <a:ext cx="184794" cy="369332"/>
              </a:xfrm>
              <a:prstGeom prst="rect">
                <a:avLst/>
              </a:prstGeom>
              <a:blipFill>
                <a:blip r:embed="rId7"/>
                <a:stretch>
                  <a:fillRect l="-56667" r="-5666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BFB14-D30F-46D6-B508-3DBFA342221F}"/>
                  </a:ext>
                </a:extLst>
              </p:cNvPr>
              <p:cNvSpPr txBox="1"/>
              <p:nvPr/>
            </p:nvSpPr>
            <p:spPr>
              <a:xfrm>
                <a:off x="6357419" y="6006290"/>
                <a:ext cx="5258848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BFB14-D30F-46D6-B508-3DBFA342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19" y="6006290"/>
                <a:ext cx="5258848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74942C-44B9-4C44-9DDE-1C3ACE847200}"/>
                  </a:ext>
                </a:extLst>
              </p:cNvPr>
              <p:cNvSpPr/>
              <p:nvPr/>
            </p:nvSpPr>
            <p:spPr>
              <a:xfrm>
                <a:off x="8081775" y="2292600"/>
                <a:ext cx="1437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74942C-44B9-4C44-9DDE-1C3ACE847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75" y="2292600"/>
                <a:ext cx="1437317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D28DD-0EBF-4092-94E5-019CA3A2F442}"/>
                  </a:ext>
                </a:extLst>
              </p:cNvPr>
              <p:cNvSpPr txBox="1"/>
              <p:nvPr/>
            </p:nvSpPr>
            <p:spPr>
              <a:xfrm>
                <a:off x="7037934" y="5595276"/>
                <a:ext cx="2023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D28DD-0EBF-4092-94E5-019CA3A2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34" y="5595276"/>
                <a:ext cx="202353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975930-2B84-4AAA-9CDC-3E2FDEC515E9}"/>
              </a:ext>
            </a:extLst>
          </p:cNvPr>
          <p:cNvSpPr>
            <a:spLocks noChangeAspect="1"/>
          </p:cNvSpPr>
          <p:nvPr/>
        </p:nvSpPr>
        <p:spPr>
          <a:xfrm>
            <a:off x="8675857" y="4063911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AD3A5C-7CB8-418A-9738-E12B10A3E387}"/>
              </a:ext>
            </a:extLst>
          </p:cNvPr>
          <p:cNvSpPr>
            <a:spLocks noChangeAspect="1"/>
          </p:cNvSpPr>
          <p:nvPr/>
        </p:nvSpPr>
        <p:spPr>
          <a:xfrm>
            <a:off x="9785552" y="1778704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E0478-F284-404E-8701-BE6850A21C81}"/>
                  </a:ext>
                </a:extLst>
              </p:cNvPr>
              <p:cNvSpPr txBox="1"/>
              <p:nvPr/>
            </p:nvSpPr>
            <p:spPr>
              <a:xfrm>
                <a:off x="2878667" y="6069364"/>
                <a:ext cx="4087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Eucledian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:=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E0478-F284-404E-8701-BE6850A21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7" y="6069364"/>
                <a:ext cx="4087211" cy="461665"/>
              </a:xfrm>
              <a:prstGeom prst="rect">
                <a:avLst/>
              </a:prstGeom>
              <a:blipFill>
                <a:blip r:embed="rId11"/>
                <a:stretch>
                  <a:fillRect l="-223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6EE2441-2BE3-4DD3-A4E8-8F6E2249DF96}"/>
              </a:ext>
            </a:extLst>
          </p:cNvPr>
          <p:cNvSpPr>
            <a:spLocks noChangeAspect="1"/>
          </p:cNvSpPr>
          <p:nvPr/>
        </p:nvSpPr>
        <p:spPr>
          <a:xfrm>
            <a:off x="10185440" y="3497433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59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Spaces (Espacios Vectoriales)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Polinomios</a:t>
                </a:r>
              </a:p>
              <a:p>
                <a:r>
                  <a:rPr lang="es-MX" b="0" dirty="0"/>
                  <a:t>Espacios de Funciones</a:t>
                </a: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 flipV="1">
            <a:off x="7242221" y="2250981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8349803" y="2250981"/>
            <a:ext cx="0" cy="22795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242221" y="4582057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533882" y="2511381"/>
            <a:ext cx="0" cy="2434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521003" y="4945487"/>
            <a:ext cx="3039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533882" y="494548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537936" y="4031087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9694194" y="4699266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94" y="4699266"/>
                <a:ext cx="3234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359293" y="195147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93" y="1951470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7205997" y="5062696"/>
                <a:ext cx="2358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97" y="5062696"/>
                <a:ext cx="23583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6107044" y="3817995"/>
                <a:ext cx="252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4" y="3817995"/>
                <a:ext cx="25224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91B3A81-76D1-4D4A-B410-B5E7E4C5D125}"/>
              </a:ext>
            </a:extLst>
          </p:cNvPr>
          <p:cNvSpPr>
            <a:spLocks noChangeAspect="1"/>
          </p:cNvSpPr>
          <p:nvPr/>
        </p:nvSpPr>
        <p:spPr>
          <a:xfrm>
            <a:off x="8267189" y="2197691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3FCD11-A198-469B-AC2F-7E5430469C31}"/>
              </a:ext>
            </a:extLst>
          </p:cNvPr>
          <p:cNvSpPr>
            <a:spLocks noChangeAspect="1"/>
          </p:cNvSpPr>
          <p:nvPr/>
        </p:nvSpPr>
        <p:spPr>
          <a:xfrm>
            <a:off x="7167714" y="4488287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Espacios Vectoriales Normados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635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40267" y="1825625"/>
                <a:ext cx="9599083" cy="488426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Polinomios</a:t>
                </a:r>
              </a:p>
              <a:p>
                <a:r>
                  <a:rPr lang="es-MX" b="0" dirty="0"/>
                  <a:t>Espacios de Funciones (</a:t>
                </a:r>
                <a:r>
                  <a:rPr lang="es-MX" b="0" dirty="0" err="1"/>
                  <a:t>infinite</a:t>
                </a:r>
                <a:r>
                  <a:rPr lang="es-MX" b="0" dirty="0"/>
                  <a:t> dimensional)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una función continua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Las normas nos ayudan a definir vecindades topológicas así como también nos dan una idea de tamaño. </a:t>
                </a:r>
                <a:r>
                  <a:rPr lang="es-MX" dirty="0" err="1"/>
                  <a:t>Recall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MX" b="0" dirty="0"/>
                  <a:t> </a:t>
                </a:r>
                <a:r>
                  <a:rPr lang="es-MX" b="0" dirty="0" err="1"/>
                  <a:t>limits</a:t>
                </a:r>
                <a:r>
                  <a:rPr lang="es-MX" b="0" dirty="0"/>
                  <a:t> in </a:t>
                </a:r>
                <a:r>
                  <a:rPr lang="es-MX" b="0" dirty="0" err="1"/>
                  <a:t>your</a:t>
                </a:r>
                <a:r>
                  <a:rPr lang="es-MX" b="0" dirty="0"/>
                  <a:t> </a:t>
                </a:r>
                <a:r>
                  <a:rPr lang="es-MX" b="0" dirty="0" err="1"/>
                  <a:t>Calculus</a:t>
                </a:r>
                <a:r>
                  <a:rPr lang="es-MX" b="0" dirty="0"/>
                  <a:t> </a:t>
                </a:r>
                <a:r>
                  <a:rPr lang="es-MX" b="0" dirty="0" err="1"/>
                  <a:t>class</a:t>
                </a:r>
                <a:r>
                  <a:rPr lang="es-MX" b="0" dirty="0"/>
                  <a:t>.</a:t>
                </a: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825625"/>
                <a:ext cx="9599083" cy="4884268"/>
              </a:xfrm>
              <a:blipFill>
                <a:blip r:embed="rId4"/>
                <a:stretch>
                  <a:fillRect l="-1143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9067338" y="2281366"/>
                <a:ext cx="10172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338" y="2281366"/>
                <a:ext cx="10172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10554504" y="2866141"/>
                <a:ext cx="11213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s-MX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04" y="2866141"/>
                <a:ext cx="1121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/>
          <p:nvPr/>
        </p:nvCxnSpPr>
        <p:spPr>
          <a:xfrm flipV="1">
            <a:off x="9472679" y="1825625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580261" y="1825625"/>
            <a:ext cx="0" cy="227956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9472679" y="4156701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74B4-A1C6-4E99-BC0F-B3B06A9BECF3}"/>
                  </a:ext>
                </a:extLst>
              </p:cNvPr>
              <p:cNvSpPr txBox="1"/>
              <p:nvPr/>
            </p:nvSpPr>
            <p:spPr>
              <a:xfrm>
                <a:off x="4306738" y="4151170"/>
                <a:ext cx="3870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/>
                  <a:t>-norm, Lebesgue spaces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74B4-A1C6-4E99-BC0F-B3B06A9B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738" y="4151170"/>
                <a:ext cx="3870162" cy="430887"/>
              </a:xfrm>
              <a:prstGeom prst="rect">
                <a:avLst/>
              </a:prstGeom>
              <a:blipFill>
                <a:blip r:embed="rId7"/>
                <a:stretch>
                  <a:fillRect t="-23944" r="-4567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2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mínimos cuadrados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442737" y="1689493"/>
                <a:ext cx="3653263" cy="8770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2737" y="1689493"/>
                <a:ext cx="3653263" cy="8770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87">
            <a:extLst>
              <a:ext uri="{FF2B5EF4-FFF2-40B4-BE49-F238E27FC236}">
                <a16:creationId xmlns:a16="http://schemas.microsoft.com/office/drawing/2014/main" id="{17850D11-C9A1-4CBE-A928-5E9A4312F5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555" y="2043191"/>
            <a:ext cx="8759438" cy="32439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88">
            <a:extLst>
              <a:ext uri="{FF2B5EF4-FFF2-40B4-BE49-F238E27FC236}">
                <a16:creationId xmlns:a16="http://schemas.microsoft.com/office/drawing/2014/main" id="{C955054E-F8F1-449D-9B58-8B9F16F726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110703" y="466575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89">
            <a:extLst>
              <a:ext uri="{FF2B5EF4-FFF2-40B4-BE49-F238E27FC236}">
                <a16:creationId xmlns:a16="http://schemas.microsoft.com/office/drawing/2014/main" id="{156EE9BF-2D35-4813-9F6F-2B01DBA99F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481725" y="383868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0">
            <a:extLst>
              <a:ext uri="{FF2B5EF4-FFF2-40B4-BE49-F238E27FC236}">
                <a16:creationId xmlns:a16="http://schemas.microsoft.com/office/drawing/2014/main" id="{723D27F8-12D4-4689-8325-776F1E97DC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389048" y="328215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1">
            <a:extLst>
              <a:ext uri="{FF2B5EF4-FFF2-40B4-BE49-F238E27FC236}">
                <a16:creationId xmlns:a16="http://schemas.microsoft.com/office/drawing/2014/main" id="{E20B552A-038F-47D5-A7D8-324AD860F7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047053" y="2169086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2">
            <a:extLst>
              <a:ext uri="{FF2B5EF4-FFF2-40B4-BE49-F238E27FC236}">
                <a16:creationId xmlns:a16="http://schemas.microsoft.com/office/drawing/2014/main" id="{125BE6AB-B88E-4271-80CD-DF11624EF86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409279" y="365317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3">
            <a:extLst>
              <a:ext uri="{FF2B5EF4-FFF2-40B4-BE49-F238E27FC236}">
                <a16:creationId xmlns:a16="http://schemas.microsoft.com/office/drawing/2014/main" id="{0A2393D5-FD98-4140-9DF2-3BA251FB419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8490520" y="3096641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94">
            <a:extLst>
              <a:ext uri="{FF2B5EF4-FFF2-40B4-BE49-F238E27FC236}">
                <a16:creationId xmlns:a16="http://schemas.microsoft.com/office/drawing/2014/main" id="{08533B5E-B9D2-4292-B5A2-8EA4819AD98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047053" y="365317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" name="Oval 95">
            <a:extLst>
              <a:ext uri="{FF2B5EF4-FFF2-40B4-BE49-F238E27FC236}">
                <a16:creationId xmlns:a16="http://schemas.microsoft.com/office/drawing/2014/main" id="{DFD5EE18-1FCD-409A-ADAC-53195177C1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456723" y="2725619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6">
            <a:extLst>
              <a:ext uri="{FF2B5EF4-FFF2-40B4-BE49-F238E27FC236}">
                <a16:creationId xmlns:a16="http://schemas.microsoft.com/office/drawing/2014/main" id="{E689F01E-36C4-4EEE-80B9-3B7885C7CEC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933988" y="2169086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97">
            <a:extLst>
              <a:ext uri="{FF2B5EF4-FFF2-40B4-BE49-F238E27FC236}">
                <a16:creationId xmlns:a16="http://schemas.microsoft.com/office/drawing/2014/main" id="{F20E66A8-7E50-4C6B-A326-7899938921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6264389" y="4024195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98">
            <a:extLst>
              <a:ext uri="{FF2B5EF4-FFF2-40B4-BE49-F238E27FC236}">
                <a16:creationId xmlns:a16="http://schemas.microsoft.com/office/drawing/2014/main" id="{BE87C566-D967-4E31-8FB3-70753739001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6449900" y="328215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99">
            <a:extLst>
              <a:ext uri="{FF2B5EF4-FFF2-40B4-BE49-F238E27FC236}">
                <a16:creationId xmlns:a16="http://schemas.microsoft.com/office/drawing/2014/main" id="{579F3800-FF3D-4A15-AC94-BF9579AB43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5707856" y="3096641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00">
            <a:extLst>
              <a:ext uri="{FF2B5EF4-FFF2-40B4-BE49-F238E27FC236}">
                <a16:creationId xmlns:a16="http://schemas.microsoft.com/office/drawing/2014/main" id="{57F0D942-D10E-4187-9ECD-D9E68BD77FA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667236" y="4951750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01">
            <a:extLst>
              <a:ext uri="{FF2B5EF4-FFF2-40B4-BE49-F238E27FC236}">
                <a16:creationId xmlns:a16="http://schemas.microsoft.com/office/drawing/2014/main" id="{7A2EA3BE-83BE-4B1D-BE9B-0E359F838B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038258" y="429473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02">
            <a:extLst>
              <a:ext uri="{FF2B5EF4-FFF2-40B4-BE49-F238E27FC236}">
                <a16:creationId xmlns:a16="http://schemas.microsoft.com/office/drawing/2014/main" id="{38661A9C-0D21-47FD-A68D-ABE8F64D17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965812" y="4580728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03">
            <a:extLst>
              <a:ext uri="{FF2B5EF4-FFF2-40B4-BE49-F238E27FC236}">
                <a16:creationId xmlns:a16="http://schemas.microsoft.com/office/drawing/2014/main" id="{72CAB034-D040-40D0-B782-F3D66F6BE41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006433" y="4024195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4">
            <a:extLst>
              <a:ext uri="{FF2B5EF4-FFF2-40B4-BE49-F238E27FC236}">
                <a16:creationId xmlns:a16="http://schemas.microsoft.com/office/drawing/2014/main" id="{90FADA63-499B-4728-802A-5D394F1DEA4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10160119" y="3181667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05">
            <a:extLst>
              <a:ext uri="{FF2B5EF4-FFF2-40B4-BE49-F238E27FC236}">
                <a16:creationId xmlns:a16="http://schemas.microsoft.com/office/drawing/2014/main" id="{3EA4A845-253E-46FA-BCEC-4E8909ECB6C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5336834" y="383868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07">
            <a:extLst>
              <a:ext uri="{FF2B5EF4-FFF2-40B4-BE49-F238E27FC236}">
                <a16:creationId xmlns:a16="http://schemas.microsoft.com/office/drawing/2014/main" id="{AB91F9AC-6F56-4606-A7A4-7171036534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789097" y="1612553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0A47C-C52D-4CD8-B1D3-FB030FE9F2E5}"/>
              </a:ext>
            </a:extLst>
          </p:cNvPr>
          <p:cNvGrpSpPr/>
          <p:nvPr/>
        </p:nvGrpSpPr>
        <p:grpSpPr>
          <a:xfrm>
            <a:off x="1491659" y="2043192"/>
            <a:ext cx="4882513" cy="3894707"/>
            <a:chOff x="2667000" y="2771335"/>
            <a:chExt cx="3735582" cy="313709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97283E5-71C0-44E4-94CB-A48BBE9BDEBB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6C7E4D-B40C-4662-9A06-264DBEA1B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9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Espacios de Hilbert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El producto interior de funciones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se define de la siguiente manera: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Ejemplos de polinomios ortogonales:</a:t>
                </a:r>
              </a:p>
              <a:p>
                <a:r>
                  <a:rPr lang="es-MX" dirty="0"/>
                  <a:t>Fourier Series</a:t>
                </a:r>
              </a:p>
              <a:p>
                <a:r>
                  <a:rPr lang="en-US" dirty="0" err="1"/>
                  <a:t>Hermite</a:t>
                </a:r>
                <a:endParaRPr lang="en-US" dirty="0"/>
              </a:p>
              <a:p>
                <a:r>
                  <a:rPr lang="en-US" dirty="0"/>
                  <a:t>Legendre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4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Mínimos cuadrados discretos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Regresión lineal: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</a:t>
            </a:r>
            <a:r>
              <a:rPr lang="en-US" dirty="0" err="1"/>
              <a:t>discretos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Mínimos cuadrados ponderados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741317" y="3182993"/>
                <a:ext cx="4709366" cy="818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17" y="3182993"/>
                <a:ext cx="4709366" cy="818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1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1911</Words>
  <Application>Microsoft Office PowerPoint</Application>
  <PresentationFormat>Widescreen</PresentationFormat>
  <Paragraphs>471</Paragraphs>
  <Slides>28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Equation</vt:lpstr>
      <vt:lpstr>Document</vt:lpstr>
      <vt:lpstr>Data types and Distance Definitions</vt:lpstr>
      <vt:lpstr>Data types</vt:lpstr>
      <vt:lpstr>Distance function definition</vt:lpstr>
      <vt:lpstr>Vector Spaces (Espacios Vectoriales)</vt:lpstr>
      <vt:lpstr>Espacios Vectoriales Normados ‖∙‖</vt:lpstr>
      <vt:lpstr>Problema de mínimos cuadrados</vt:lpstr>
      <vt:lpstr>Espacios de Hilbert &lt;∙&gt;</vt:lpstr>
      <vt:lpstr>Mínimos cuadrados discretos</vt:lpstr>
      <vt:lpstr>Mínimos cuadrados discretos</vt:lpstr>
      <vt:lpstr>Data Structures</vt:lpstr>
      <vt:lpstr>Similarity and Dissimilarity Between Objects</vt:lpstr>
      <vt:lpstr>Data types</vt:lpstr>
      <vt:lpstr>Interval-valued variables</vt:lpstr>
      <vt:lpstr>Binary variables</vt:lpstr>
      <vt:lpstr>Binary data</vt:lpstr>
      <vt:lpstr>Binary data</vt:lpstr>
      <vt:lpstr>Binary data</vt:lpstr>
      <vt:lpstr>Binary data</vt:lpstr>
      <vt:lpstr>Binary data (Dissimilarity Matrix)</vt:lpstr>
      <vt:lpstr>PowerPoint Presentation</vt:lpstr>
      <vt:lpstr>Dissimilarity between Binary Variables</vt:lpstr>
      <vt:lpstr>Nominal Variables</vt:lpstr>
      <vt:lpstr>Ordinal Variables</vt:lpstr>
      <vt:lpstr>Ratio-Scaled Variables</vt:lpstr>
      <vt:lpstr>Mixed-type data</vt:lpstr>
      <vt:lpstr>Mixed-type data</vt:lpstr>
      <vt:lpstr>Vector objects</vt:lpstr>
      <vt:lpstr>Code &gt;_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115</cp:revision>
  <dcterms:created xsi:type="dcterms:W3CDTF">2020-03-24T08:19:36Z</dcterms:created>
  <dcterms:modified xsi:type="dcterms:W3CDTF">2020-06-04T11:09:11Z</dcterms:modified>
</cp:coreProperties>
</file>