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1" r:id="rId2"/>
    <p:sldId id="279" r:id="rId3"/>
    <p:sldId id="274" r:id="rId4"/>
    <p:sldId id="257" r:id="rId5"/>
    <p:sldId id="256" r:id="rId6"/>
    <p:sldId id="258" r:id="rId7"/>
    <p:sldId id="282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68" r:id="rId16"/>
    <p:sldId id="271" r:id="rId17"/>
    <p:sldId id="280" r:id="rId18"/>
    <p:sldId id="273" r:id="rId19"/>
    <p:sldId id="283" r:id="rId20"/>
    <p:sldId id="302" r:id="rId21"/>
    <p:sldId id="285" r:id="rId22"/>
    <p:sldId id="286" r:id="rId23"/>
    <p:sldId id="287" r:id="rId24"/>
    <p:sldId id="288" r:id="rId25"/>
    <p:sldId id="296" r:id="rId26"/>
    <p:sldId id="297" r:id="rId27"/>
    <p:sldId id="298" r:id="rId28"/>
    <p:sldId id="299" r:id="rId29"/>
    <p:sldId id="303" r:id="rId30"/>
    <p:sldId id="300" r:id="rId31"/>
    <p:sldId id="301" r:id="rId32"/>
    <p:sldId id="306" r:id="rId33"/>
    <p:sldId id="304" r:id="rId34"/>
    <p:sldId id="3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35" autoAdjust="0"/>
  </p:normalViewPr>
  <p:slideViewPr>
    <p:cSldViewPr snapToGrid="0">
      <p:cViewPr>
        <p:scale>
          <a:sx n="50" d="100"/>
          <a:sy n="50" d="100"/>
        </p:scale>
        <p:origin x="147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txQ0rvdQI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binary</a:t>
            </a:r>
            <a:r>
              <a:rPr lang="en-US" dirty="0"/>
              <a:t> as example of categorical, </a:t>
            </a:r>
            <a:r>
              <a:rPr lang="en-US" b="1" dirty="0" err="1"/>
              <a:t>likert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Each observation belongs to at least one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clusters are nonoverlapping: no observation belongs to more than one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65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s-419" dirty="0" err="1"/>
              <a:t>ómo</a:t>
            </a:r>
            <a:r>
              <a:rPr lang="es-419" dirty="0"/>
              <a:t> se calcula el centro de masa/centroide/media de los puntos</a:t>
            </a:r>
            <a:r>
              <a:rPr lang="en-US" dirty="0"/>
              <a:t>?</a:t>
            </a:r>
          </a:p>
          <a:p>
            <a:pPr rtl="0" eaLnBrk="1" fontAlgn="t" latinLnBrk="0" hangingPunct="1"/>
            <a:r>
              <a:rPr lang="es-419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Y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1 4</a:t>
            </a: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3 6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s-419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4 9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Como se </a:t>
                </a:r>
                <a:r>
                  <a:rPr lang="en-US" dirty="0" err="1"/>
                  <a:t>calcula</a:t>
                </a:r>
                <a:r>
                  <a:rPr lang="en-US" dirty="0"/>
                  <a:t> la </a:t>
                </a:r>
                <a:r>
                  <a:rPr lang="en-US" dirty="0" err="1"/>
                  <a:t>distancia</a:t>
                </a:r>
                <a:r>
                  <a:rPr lang="en-US" dirty="0"/>
                  <a:t> entre puntos?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>
                    <a:latin typeface="Cambria Math" panose="02040503050406030204" pitchFamily="18" charset="0"/>
                  </a:rPr>
                  <a:t>‖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</a:t>
                </a:r>
                <a:r>
                  <a:rPr lang="en-US" sz="1200" b="0" i="0">
                    <a:latin typeface="Cambria Math" panose="02040503050406030204" pitchFamily="18" charset="0"/>
                  </a:rPr>
                  <a:t>−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‖=𝑑(</a:t>
                </a:r>
                <a:r>
                  <a:rPr lang="en-US" sz="1200" b="1" i="0">
                    <a:latin typeface="Cambria Math" panose="02040503050406030204" pitchFamily="18" charset="0"/>
                  </a:rPr>
                  <a:t>𝑷_𝟐,𝑷_𝟏</a:t>
                </a:r>
                <a:r>
                  <a:rPr lang="en-US" sz="1200" b="0" i="0">
                    <a:latin typeface="Cambria Math" panose="02040503050406030204" pitchFamily="18" charset="0"/>
                  </a:rPr>
                  <a:t> )=</a:t>
                </a:r>
                <a:r>
                  <a:rPr lang="en-US" sz="1200" i="0">
                    <a:latin typeface="Cambria Math" panose="02040503050406030204" pitchFamily="18" charset="0"/>
                  </a:rPr>
                  <a:t>√(</a:t>
                </a:r>
                <a:r>
                  <a:rPr lang="en-US" sz="1200" b="0" i="0">
                    <a:latin typeface="Cambria Math" panose="02040503050406030204" pitchFamily="18" charset="0"/>
                  </a:rPr>
                  <a:t>(𝑥_2−𝑥_1 )^2+(𝑦_2−𝑦_1 )^2 )</a:t>
                </a:r>
                <a:endParaRPr lang="en-US" sz="1200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7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67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 is optimizing the cohesion within the cluster while maximizing the separation between cluster and datapoints outside of the cluster: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https://www.youtube.com/watch?v=AtxQ0rvdQIA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penultimate</a:t>
            </a:r>
            <a:r>
              <a:rPr lang="en-US" baseline="0" dirty="0"/>
              <a:t> point is obvious. The l</a:t>
            </a:r>
            <a:r>
              <a:rPr lang="en-US" dirty="0"/>
              <a:t>ast point is not so obvious, but can be verified using some basic</a:t>
            </a:r>
            <a:r>
              <a:rPr lang="en-US" baseline="0" dirty="0"/>
              <a:t> calculus (minimize distortion function by taking partial derivatives and set to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54C3B6-66BC-0E49-9076-60700C487A8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all other data points in the same cluster,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distance between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(we divide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do not include the distance in the sum). We can interpret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as a measure of how well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3"/>
                  </a:rPr>
                  <a:t>https://en.wikipedia.org/wiki/Silhouette_(clustering)</a:t>
                </a:r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formula</a:t>
                </a:r>
                <a:r>
                  <a:rPr lang="en-US" baseline="0" dirty="0"/>
                  <a:t> stands for the</a:t>
                </a:r>
                <a:r>
                  <a:rPr lang="en-US" dirty="0"/>
                  <a:t> mean distance between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all other data points in the same cluster, where </a:t>
                </a:r>
                <a:r>
                  <a:rPr lang="en-US" b="0" i="0">
                    <a:latin typeface="Cambria Math" panose="02040503050406030204" pitchFamily="18" charset="0"/>
                  </a:rPr>
                  <a:t>𝑑(𝑖,𝑗)</a:t>
                </a:r>
                <a:r>
                  <a:rPr lang="en-US" dirty="0"/>
                  <a:t> is the distance between data points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𝑗</a:t>
                </a:r>
                <a:r>
                  <a:rPr lang="en-US" dirty="0"/>
                  <a:t> in the cluster </a:t>
                </a:r>
                <a:r>
                  <a:rPr lang="en-US" b="0" i="0">
                    <a:latin typeface="Cambria Math" panose="02040503050406030204" pitchFamily="18" charset="0"/>
                  </a:rPr>
                  <a:t>𝐶_𝑖</a:t>
                </a:r>
                <a:r>
                  <a:rPr lang="en-US" dirty="0"/>
                  <a:t> (we divide by </a:t>
                </a:r>
                <a:r>
                  <a:rPr lang="en-US" i="0">
                    <a:latin typeface="Cambria Math" panose="02040503050406030204" pitchFamily="18" charset="0"/>
                  </a:rPr>
                  <a:t>|</a:t>
                </a:r>
                <a:r>
                  <a:rPr lang="en-US" b="0" i="0">
                    <a:latin typeface="Cambria Math" panose="02040503050406030204" pitchFamily="18" charset="0"/>
                  </a:rPr>
                  <a:t>𝐶_𝑖 |−1</a:t>
                </a:r>
                <a:r>
                  <a:rPr lang="en-US" dirty="0"/>
                  <a:t> because we do not include the distance in the sum). We can interpret </a:t>
                </a:r>
                <a:r>
                  <a:rPr lang="en-US" b="0" i="0">
                    <a:latin typeface="Cambria Math" panose="02040503050406030204" pitchFamily="18" charset="0"/>
                  </a:rPr>
                  <a:t>𝑎(𝑖)</a:t>
                </a:r>
                <a:r>
                  <a:rPr lang="en-US" dirty="0"/>
                  <a:t> as a measure of how well </a:t>
                </a:r>
                <a:r>
                  <a:rPr lang="en-US" b="0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assigned to its cluster (the smaller the value, the better the assignment).</a:t>
                </a:r>
              </a:p>
              <a:p>
                <a:r>
                  <a:rPr lang="en-US" dirty="0">
                    <a:hlinkClick r:id="rId3"/>
                  </a:rPr>
                  <a:t>https://en.wikipedia.org/wiki/Silhouette_(clustering)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Lantuejoul</a:t>
            </a:r>
            <a:r>
              <a:rPr lang="en-US" dirty="0"/>
              <a:t> sec. 5.3 </a:t>
            </a:r>
            <a:r>
              <a:rPr lang="en-US" dirty="0" err="1"/>
              <a:t>Hausdorff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floydhub.com/introduction-to-k-means-clustering-in-python-with-scikit-lear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.emf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ibledata.wordpress.com/visible-data/cluster-analysis/" TargetMode="Externa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ouieda.com/talks/tgif2018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DDEF-2405-472D-A250-C7FF9A6D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E1A8B-06A7-47F8-999F-17DA786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E26746-F1D6-4D1C-A3FA-A89955FB0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8AD9-564B-4196-86F2-29B3BB72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77AAC-4B03-4783-924B-05E297F3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40" y="1679418"/>
            <a:ext cx="5540721" cy="517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2BAF9-086A-4D6F-ABF6-99D26CB01AE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83237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DD09F6-BA0B-4FD6-BDF8-396E0512B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48F2-41DC-4003-A63D-7DE24DE1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319AA-45F6-430D-AE83-A3B40CFB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941968"/>
            <a:ext cx="5106154" cy="4916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CDC652-76EA-40D7-8C01-6399B39F01B0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405883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112C2F-92C7-4867-A8FC-39C6DE231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1CB-7162-456C-9263-32013852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B3CF5-396E-4511-B085-2DA4B90F0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905754"/>
            <a:ext cx="5142368" cy="4952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EB46E-CB77-48B5-A85A-4838092748EA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6208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43C72-0C7D-4FBE-8D7E-B87A93E40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67E6-5A58-44F9-804C-8973F214F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48C09-11BB-41B5-BBA5-C33FBFBA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09" y="1842380"/>
            <a:ext cx="5178582" cy="5015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F0F99-A41E-4A79-A65A-1BA8E0C930A5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55180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08B841-D95D-4F99-B9D0-DB18A760E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AFFF-CEED-47C9-9CD3-6F74A556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6C7DE-1C0F-48BF-B0DA-3FC39AEE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24273"/>
            <a:ext cx="5142368" cy="5033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0FB28-C2B4-4F4F-87C8-75C2020D5A3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72026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75913-2867-4279-A712-57934D6BA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245C-F9A0-4A9A-A32A-20C29452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F099F-C54E-4700-BED3-6D05D4F7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23" y="1851434"/>
            <a:ext cx="5106154" cy="5006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1B40B-B07B-4492-B281-2A4C9A352523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53636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5B81ED-8193-434D-BD7F-352AA5D240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40A9-6C83-4AF9-8BF8-FD48F81D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8FA7A-CC91-4946-AD07-E0C54272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16" y="1878594"/>
            <a:ext cx="5142368" cy="497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795AE-3FC8-416A-82CB-053F1019ED89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399560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4FA7-12B2-4BD0-837E-56331124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/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ED927-78C7-47D8-BDDE-8577B8DC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51" y="4884043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/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39744C-11BA-46B6-A34A-6CFF00E8F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89" y="4407002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/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2E9119-FEC1-4CB6-9561-A2B1A6D4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22" y="4975483"/>
                <a:ext cx="7315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FBE66C9-C7B2-48CA-A78A-F89C860F711D}"/>
              </a:ext>
            </a:extLst>
          </p:cNvPr>
          <p:cNvSpPr>
            <a:spLocks noChangeAspect="1"/>
          </p:cNvSpPr>
          <p:nvPr/>
        </p:nvSpPr>
        <p:spPr>
          <a:xfrm>
            <a:off x="1901691" y="5001699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0E39A4-398F-45B1-A412-F7D688A59C49}"/>
              </a:ext>
            </a:extLst>
          </p:cNvPr>
          <p:cNvSpPr>
            <a:spLocks noChangeAspect="1"/>
          </p:cNvSpPr>
          <p:nvPr/>
        </p:nvSpPr>
        <p:spPr>
          <a:xfrm>
            <a:off x="2490189" y="46335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E7787-A7DA-438D-8727-DFB91213FDC1}"/>
              </a:ext>
            </a:extLst>
          </p:cNvPr>
          <p:cNvSpPr>
            <a:spLocks noChangeAspect="1"/>
          </p:cNvSpPr>
          <p:nvPr/>
        </p:nvSpPr>
        <p:spPr>
          <a:xfrm>
            <a:off x="4457322" y="5114876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FB1F7-7D3D-4AD1-9352-88A3085C620D}"/>
              </a:ext>
            </a:extLst>
          </p:cNvPr>
          <p:cNvGrpSpPr/>
          <p:nvPr/>
        </p:nvGrpSpPr>
        <p:grpSpPr>
          <a:xfrm>
            <a:off x="1353051" y="3819438"/>
            <a:ext cx="4433945" cy="1919138"/>
            <a:chOff x="2667000" y="2771335"/>
            <a:chExt cx="3735582" cy="313709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AA8FA3-B895-4083-A681-30B204137490}"/>
                </a:ext>
              </a:extLst>
            </p:cNvPr>
            <p:cNvCxnSpPr/>
            <p:nvPr/>
          </p:nvCxnSpPr>
          <p:spPr>
            <a:xfrm>
              <a:off x="2667000" y="5908431"/>
              <a:ext cx="37355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BF84F2-407F-4F03-A8B1-24A248123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771335"/>
              <a:ext cx="0" cy="313709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41D4E220-B159-4DBC-A3A8-B32F8127AA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5828"/>
                  </p:ext>
                </p:extLst>
              </p:nvPr>
            </p:nvGraphicFramePr>
            <p:xfrm>
              <a:off x="1438662" y="1840663"/>
              <a:ext cx="1991361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835" t="-1333" r="-10367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835" t="-1333" r="-3670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100000" r="-20367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202667" r="-20367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835" t="-302667" r="-20367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206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4">
                <a:extLst>
                  <a:ext uri="{FF2B5EF4-FFF2-40B4-BE49-F238E27FC236}">
                    <a16:creationId xmlns:a16="http://schemas.microsoft.com/office/drawing/2014/main" id="{F4CC5C34-3E99-43B3-9009-EE156EDB59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663983"/>
                  </p:ext>
                </p:extLst>
              </p:nvPr>
            </p:nvGraphicFramePr>
            <p:xfrm>
              <a:off x="4162339" y="2057400"/>
              <a:ext cx="1991361" cy="13716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63787">
                      <a:extLst>
                        <a:ext uri="{9D8B030D-6E8A-4147-A177-3AD203B41FA5}">
                          <a16:colId xmlns:a16="http://schemas.microsoft.com/office/drawing/2014/main" val="1407613176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1619990122"/>
                        </a:ext>
                      </a:extLst>
                    </a:gridCol>
                    <a:gridCol w="663787">
                      <a:extLst>
                        <a:ext uri="{9D8B030D-6E8A-4147-A177-3AD203B41FA5}">
                          <a16:colId xmlns:a16="http://schemas.microsoft.com/office/drawing/2014/main" val="34559817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000" t="-1333" r="-102727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835" t="-1333" r="-3670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0738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100000" r="-204587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446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17" t="-202667" r="-20458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9717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44B2CF2-C0E0-435A-ADAB-17A7CBBBFD5B}"/>
              </a:ext>
            </a:extLst>
          </p:cNvPr>
          <p:cNvSpPr/>
          <p:nvPr/>
        </p:nvSpPr>
        <p:spPr>
          <a:xfrm>
            <a:off x="3511877" y="3796163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0DEC8-A673-4192-8199-27A07DFC87C1}"/>
              </a:ext>
            </a:extLst>
          </p:cNvPr>
          <p:cNvSpPr/>
          <p:nvPr/>
        </p:nvSpPr>
        <p:spPr>
          <a:xfrm>
            <a:off x="3603317" y="6368709"/>
            <a:ext cx="182880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AC545-A9A7-466A-B584-B02CADB07E6E}"/>
              </a:ext>
            </a:extLst>
          </p:cNvPr>
          <p:cNvSpPr txBox="1"/>
          <p:nvPr/>
        </p:nvSpPr>
        <p:spPr>
          <a:xfrm>
            <a:off x="4122090" y="1590952"/>
            <a:ext cx="2161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Initial Centroids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B7BCE-9CAB-4261-98BC-2FD7DF06B03E}"/>
              </a:ext>
            </a:extLst>
          </p:cNvPr>
          <p:cNvSpPr txBox="1"/>
          <p:nvPr/>
        </p:nvSpPr>
        <p:spPr>
          <a:xfrm>
            <a:off x="2021475" y="1382216"/>
            <a:ext cx="83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444393-5F68-40CF-B8F2-44F8ACB8C3CC}"/>
              </a:ext>
            </a:extLst>
          </p:cNvPr>
          <p:cNvSpPr/>
          <p:nvPr/>
        </p:nvSpPr>
        <p:spPr>
          <a:xfrm>
            <a:off x="7145434" y="564208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23" name="Picture 22" descr="A picture containing room&#10;&#10;Description automatically generated">
            <a:extLst>
              <a:ext uri="{FF2B5EF4-FFF2-40B4-BE49-F238E27FC236}">
                <a16:creationId xmlns:a16="http://schemas.microsoft.com/office/drawing/2014/main" id="{AB8207B6-AA3E-4554-B145-64ADA11F1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27" y="1977904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45DC-8E0E-4BB2-AEB7-AB380CF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23D0-C437-4D3D-B063-A1FB2AAE6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bivariate dataset with 3 groups and then use      </a:t>
            </a:r>
            <a:r>
              <a:rPr lang="en-US" dirty="0" err="1"/>
              <a:t>sklearn.cluster.Kmeans</a:t>
            </a:r>
            <a:r>
              <a:rPr lang="en-US" dirty="0"/>
              <a:t>()       to get clusters of the dataset.</a:t>
            </a:r>
          </a:p>
          <a:p>
            <a:endParaRPr lang="en-US" dirty="0"/>
          </a:p>
          <a:p>
            <a:r>
              <a:rPr lang="en-US" dirty="0"/>
              <a:t>Plot the scatterplot identifying each cluster with a different color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A3BFCF-61F7-4DE4-9EFB-815AFF7B48CF}"/>
              </a:ext>
            </a:extLst>
          </p:cNvPr>
          <p:cNvSpPr/>
          <p:nvPr/>
        </p:nvSpPr>
        <p:spPr>
          <a:xfrm>
            <a:off x="2949526" y="6123543"/>
            <a:ext cx="8937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https://blog.floydhub.com/introduction-to-k-means-clustering-in-python-with-scikit-learn/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4F028-DB86-4BAE-883B-F84AE5A5C1E4}"/>
              </a:ext>
            </a:extLst>
          </p:cNvPr>
          <p:cNvSpPr/>
          <p:nvPr/>
        </p:nvSpPr>
        <p:spPr>
          <a:xfrm>
            <a:off x="747455" y="2233588"/>
            <a:ext cx="4404141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sklearn.cluster.KMeans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698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70F8F18A-E8EC-4F4A-84EC-5BB3F9F7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49" y="2500313"/>
            <a:ext cx="762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7D1F5B2-EECE-4E7E-8B95-AF31BE46FE13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https://visibledata.wordpress.com/visible-data/cluster-analysis/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9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4119D1-355C-4E22-A553-4325E01D7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12" t="21381" r="11571" b="15349"/>
          <a:stretch/>
        </p:blipFill>
        <p:spPr>
          <a:xfrm>
            <a:off x="332381" y="1256943"/>
            <a:ext cx="1694155" cy="1471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problems, 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/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B86624-9978-4D24-84A9-6D8B5ACE4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23" y="1817655"/>
                <a:ext cx="1601578" cy="1012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/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5FF8E-BA85-477C-97F2-D9A68C2C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836" y="2139426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/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CA37EA-1801-480C-B350-758E21ABB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053" y="2139426"/>
                <a:ext cx="245708" cy="369332"/>
              </a:xfrm>
              <a:prstGeom prst="rect">
                <a:avLst/>
              </a:prstGeom>
              <a:blipFill>
                <a:blip r:embed="rId6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E6A04-58BC-4003-BDBE-9470E30E1D5B}"/>
              </a:ext>
            </a:extLst>
          </p:cNvPr>
          <p:cNvCxnSpPr>
            <a:cxnSpLocks/>
          </p:cNvCxnSpPr>
          <p:nvPr/>
        </p:nvCxnSpPr>
        <p:spPr>
          <a:xfrm>
            <a:off x="7932609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D6CCB6-8FD5-41A6-9B39-FC499622A33A}"/>
              </a:ext>
            </a:extLst>
          </p:cNvPr>
          <p:cNvSpPr txBox="1"/>
          <p:nvPr/>
        </p:nvSpPr>
        <p:spPr>
          <a:xfrm>
            <a:off x="8984462" y="1528131"/>
            <a:ext cx="10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/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5A194F-1246-44EE-BF3B-D585D587E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967" y="3326268"/>
                <a:ext cx="1209690" cy="369332"/>
              </a:xfrm>
              <a:prstGeom prst="rect">
                <a:avLst/>
              </a:prstGeom>
              <a:blipFill>
                <a:blip r:embed="rId7"/>
                <a:stretch>
                  <a:fillRect l="-8586" r="-454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0" y="1961044"/>
                <a:ext cx="847540" cy="369332"/>
              </a:xfrm>
              <a:prstGeom prst="rect">
                <a:avLst/>
              </a:prstGeom>
              <a:blipFill>
                <a:blip r:embed="rId8"/>
                <a:stretch>
                  <a:fillRect l="-4317" r="-79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98" y="2550104"/>
                <a:ext cx="2476832" cy="369332"/>
              </a:xfrm>
              <a:prstGeom prst="rect">
                <a:avLst/>
              </a:prstGeom>
              <a:blipFill>
                <a:blip r:embed="rId9"/>
                <a:stretch>
                  <a:fillRect l="-3695" r="-2463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02" y="3056151"/>
                <a:ext cx="4252190" cy="369332"/>
              </a:xfrm>
              <a:prstGeom prst="rect">
                <a:avLst/>
              </a:prstGeom>
              <a:blipFill>
                <a:blip r:embed="rId10"/>
                <a:stretch>
                  <a:fillRect l="-287" r="-28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11CABB-8206-4291-A4A5-6D93E9133518}"/>
              </a:ext>
            </a:extLst>
          </p:cNvPr>
          <p:cNvSpPr txBox="1"/>
          <p:nvPr/>
        </p:nvSpPr>
        <p:spPr>
          <a:xfrm>
            <a:off x="5037036" y="213226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Supervised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4AB036-3129-40E5-B969-BF69892D2883}"/>
              </a:ext>
            </a:extLst>
          </p:cNvPr>
          <p:cNvSpPr txBox="1"/>
          <p:nvPr/>
        </p:nvSpPr>
        <p:spPr>
          <a:xfrm>
            <a:off x="5945684" y="3750883"/>
            <a:ext cx="232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67502"/>
                  </p:ext>
                </p:extLst>
              </p:nvPr>
            </p:nvGraphicFramePr>
            <p:xfrm>
              <a:off x="920498" y="4770658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87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541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000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2174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+mn-lt"/>
                            </a:rPr>
                            <a:t>Cat</a:t>
                          </a:r>
                          <a:r>
                            <a:rPr lang="en-US" sz="2000" b="1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4">
                <a:extLst>
                  <a:ext uri="{FF2B5EF4-FFF2-40B4-BE49-F238E27FC236}">
                    <a16:creationId xmlns:a16="http://schemas.microsoft.com/office/drawing/2014/main" id="{3752621A-3C3E-49AC-A7D7-41ED24EAA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0392571"/>
                  </p:ext>
                </p:extLst>
              </p:nvPr>
            </p:nvGraphicFramePr>
            <p:xfrm>
              <a:off x="8255820" y="4770658"/>
              <a:ext cx="1702191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677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514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7692" r="-2162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aaa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hhh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53" t="-309231" r="-198947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1892" t="-309231" r="-216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94742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92C6C-ED19-4C43-A7E6-B8CA8BA0F36F}"/>
              </a:ext>
            </a:extLst>
          </p:cNvPr>
          <p:cNvCxnSpPr/>
          <p:nvPr/>
        </p:nvCxnSpPr>
        <p:spPr>
          <a:xfrm>
            <a:off x="6769669" y="5563138"/>
            <a:ext cx="12520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48E2AC-0F1D-4D04-A56E-F7AFFB6164BB}"/>
              </a:ext>
            </a:extLst>
          </p:cNvPr>
          <p:cNvCxnSpPr>
            <a:cxnSpLocks/>
          </p:cNvCxnSpPr>
          <p:nvPr/>
        </p:nvCxnSpPr>
        <p:spPr>
          <a:xfrm>
            <a:off x="10352641" y="2324092"/>
            <a:ext cx="5283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Silhouette coefficient/score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2D518F-D05A-44A6-BC6A-536BB4EDC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3DC871E-9169-45E8-AF53-D7F8B342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64012"/>
            <a:ext cx="7620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5F52A7-75DA-4E6C-88D2-F4FEC33CC240}"/>
              </a:ext>
            </a:extLst>
          </p:cNvPr>
          <p:cNvSpPr/>
          <p:nvPr/>
        </p:nvSpPr>
        <p:spPr>
          <a:xfrm>
            <a:off x="4045634" y="6097054"/>
            <a:ext cx="7404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https://visibledata.wordpress.com/visible-data/cluster-analysis/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76400"/>
            <a:ext cx="8153400" cy="4572000"/>
          </a:xfrm>
        </p:spPr>
        <p:txBody>
          <a:bodyPr/>
          <a:lstStyle/>
          <a:p>
            <a:r>
              <a:rPr lang="en-US" dirty="0"/>
              <a:t>Intuitively, “compact” clusters good</a:t>
            </a:r>
          </a:p>
          <a:p>
            <a:pPr lvl="1"/>
            <a:r>
              <a:rPr lang="en-US" dirty="0"/>
              <a:t>Depends on data and K, which are given</a:t>
            </a:r>
          </a:p>
          <a:p>
            <a:pPr lvl="1"/>
            <a:r>
              <a:rPr lang="en-US" dirty="0"/>
              <a:t>And depends on </a:t>
            </a:r>
            <a:r>
              <a:rPr lang="en-US" dirty="0" err="1"/>
              <a:t>centroids</a:t>
            </a:r>
            <a:r>
              <a:rPr lang="en-US" dirty="0"/>
              <a:t> and assignment of x</a:t>
            </a:r>
            <a:r>
              <a:rPr lang="en-US" baseline="-25000" dirty="0"/>
              <a:t>i</a:t>
            </a:r>
            <a:r>
              <a:rPr lang="en-US" dirty="0"/>
              <a:t> to clusters (which we can control)</a:t>
            </a:r>
          </a:p>
          <a:p>
            <a:r>
              <a:rPr lang="en-US" dirty="0"/>
              <a:t>How to measure this “goodness”?</a:t>
            </a:r>
          </a:p>
          <a:p>
            <a:r>
              <a:rPr lang="en-US" dirty="0"/>
              <a:t>Define distortion = </a:t>
            </a:r>
            <a:r>
              <a:rPr lang="en-US" dirty="0" err="1"/>
              <a:t>Σ</a:t>
            </a:r>
            <a:r>
              <a:rPr lang="en-US" dirty="0"/>
              <a:t> </a:t>
            </a:r>
            <a:r>
              <a:rPr lang="en-US" dirty="0" err="1"/>
              <a:t>d(x</a:t>
            </a:r>
            <a:r>
              <a:rPr lang="en-US" baseline="-25000" dirty="0" err="1"/>
              <a:t>i</a:t>
            </a:r>
            <a:r>
              <a:rPr lang="en-US" dirty="0" err="1"/>
              <a:t>,centroid(x</a:t>
            </a:r>
            <a:r>
              <a:rPr lang="en-US" baseline="-25000" dirty="0" err="1"/>
              <a:t>i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d(x,y</a:t>
            </a:r>
            <a:r>
              <a:rPr lang="en-US" dirty="0"/>
              <a:t>) is a distance measure</a:t>
            </a:r>
          </a:p>
          <a:p>
            <a:r>
              <a:rPr lang="en-US" dirty="0"/>
              <a:t>Given K, let’s try to minimize distortion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029200" cy="1066800"/>
          </a:xfrm>
        </p:spPr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4953000" cy="4495800"/>
          </a:xfrm>
        </p:spPr>
        <p:txBody>
          <a:bodyPr/>
          <a:lstStyle/>
          <a:p>
            <a:r>
              <a:rPr lang="en-US" dirty="0"/>
              <a:t>Consider this 2-d data</a:t>
            </a:r>
          </a:p>
          <a:p>
            <a:pPr lvl="1"/>
            <a:r>
              <a:rPr lang="en-US" dirty="0"/>
              <a:t>Choose K = 3 clusters</a:t>
            </a:r>
          </a:p>
          <a:p>
            <a:r>
              <a:rPr lang="en-US" dirty="0"/>
              <a:t>Same data for both</a:t>
            </a:r>
          </a:p>
          <a:p>
            <a:pPr lvl="1"/>
            <a:r>
              <a:rPr lang="en-US" dirty="0"/>
              <a:t>Which has smaller distortion?</a:t>
            </a:r>
          </a:p>
          <a:p>
            <a:r>
              <a:rPr lang="en-US" dirty="0"/>
              <a:t>How to minimize distortion?</a:t>
            </a:r>
          </a:p>
          <a:p>
            <a:pPr lvl="1"/>
            <a:r>
              <a:rPr lang="en-US" dirty="0"/>
              <a:t>Good question…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6019800" y="1980406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2800" y="3124200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543801" y="1447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137160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96201" y="16306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77201" y="17830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07682" y="1554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36282" y="1219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24801" y="10668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01001" y="1478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48601" y="1859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543801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31482" y="22402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772401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31480" y="2438400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83882" y="23622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53401" y="2697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848601" y="2667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20001" y="2514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555482" y="17526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707880" y="193548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1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3726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525001" y="1524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784082" y="1676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936482" y="20878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753601" y="2286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906001" y="19050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058401" y="2057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6020594" y="5026818"/>
            <a:ext cx="2286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162800" y="6170612"/>
            <a:ext cx="320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544595" y="4494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73194" y="441801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96995" y="46770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077995" y="48294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107682" y="460248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336282" y="4265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25595" y="41132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001795" y="4524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849395" y="4905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544595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032276" y="52866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73195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32275" y="5484812"/>
            <a:ext cx="91440" cy="9144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84676" y="54086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154195" y="57438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849395" y="5713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620794" y="55610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556276" y="47990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708674" y="49818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525795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733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525795" y="4570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784876" y="4722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937276" y="513429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9754395" y="5332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906795" y="49514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059195" y="5103812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20200" y="1371600"/>
            <a:ext cx="1066800" cy="10668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467600" y="1981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564881" y="4343400"/>
            <a:ext cx="91440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564882" y="129540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315200" y="990600"/>
            <a:ext cx="13716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467600" y="5029200"/>
            <a:ext cx="1066800" cy="1066800"/>
          </a:xfrm>
          <a:prstGeom prst="ellipse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315200" y="4038600"/>
            <a:ext cx="914400" cy="9906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8247566" y="3822513"/>
            <a:ext cx="2052508" cy="1737728"/>
          </a:xfrm>
          <a:custGeom>
            <a:avLst/>
            <a:gdLst>
              <a:gd name="connsiteX0" fmla="*/ 187039 w 2052508"/>
              <a:gd name="connsiteY0" fmla="*/ 76302 h 1737728"/>
              <a:gd name="connsiteX1" fmla="*/ 9844 w 2052508"/>
              <a:gd name="connsiteY1" fmla="*/ 356898 h 1737728"/>
              <a:gd name="connsiteX2" fmla="*/ 127974 w 2052508"/>
              <a:gd name="connsiteY2" fmla="*/ 785177 h 1737728"/>
              <a:gd name="connsiteX3" fmla="*/ 659559 w 2052508"/>
              <a:gd name="connsiteY3" fmla="*/ 1169151 h 1737728"/>
              <a:gd name="connsiteX4" fmla="*/ 1309274 w 2052508"/>
              <a:gd name="connsiteY4" fmla="*/ 1597430 h 1737728"/>
              <a:gd name="connsiteX5" fmla="*/ 1767027 w 2052508"/>
              <a:gd name="connsiteY5" fmla="*/ 1671271 h 1737728"/>
              <a:gd name="connsiteX6" fmla="*/ 2032820 w 2052508"/>
              <a:gd name="connsiteY6" fmla="*/ 1198688 h 1737728"/>
              <a:gd name="connsiteX7" fmla="*/ 1648897 w 2052508"/>
              <a:gd name="connsiteY7" fmla="*/ 667031 h 1737728"/>
              <a:gd name="connsiteX8" fmla="*/ 954884 w 2052508"/>
              <a:gd name="connsiteY8" fmla="*/ 179679 h 1737728"/>
              <a:gd name="connsiteX9" fmla="*/ 570961 w 2052508"/>
              <a:gd name="connsiteY9" fmla="*/ 17229 h 1737728"/>
              <a:gd name="connsiteX10" fmla="*/ 187039 w 2052508"/>
              <a:gd name="connsiteY10" fmla="*/ 76302 h 173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52508" h="1737728">
                <a:moveTo>
                  <a:pt x="187039" y="76302"/>
                </a:moveTo>
                <a:cubicBezTo>
                  <a:pt x="93520" y="132913"/>
                  <a:pt x="19688" y="238752"/>
                  <a:pt x="9844" y="356898"/>
                </a:cubicBezTo>
                <a:cubicBezTo>
                  <a:pt x="0" y="475044"/>
                  <a:pt x="19688" y="649802"/>
                  <a:pt x="127974" y="785177"/>
                </a:cubicBezTo>
                <a:cubicBezTo>
                  <a:pt x="236260" y="920553"/>
                  <a:pt x="462676" y="1033776"/>
                  <a:pt x="659559" y="1169151"/>
                </a:cubicBezTo>
                <a:cubicBezTo>
                  <a:pt x="856442" y="1304526"/>
                  <a:pt x="1124696" y="1513743"/>
                  <a:pt x="1309274" y="1597430"/>
                </a:cubicBezTo>
                <a:cubicBezTo>
                  <a:pt x="1493852" y="1681117"/>
                  <a:pt x="1646436" y="1737728"/>
                  <a:pt x="1767027" y="1671271"/>
                </a:cubicBezTo>
                <a:cubicBezTo>
                  <a:pt x="1887618" y="1604814"/>
                  <a:pt x="2052508" y="1366061"/>
                  <a:pt x="2032820" y="1198688"/>
                </a:cubicBezTo>
                <a:cubicBezTo>
                  <a:pt x="2013132" y="1031315"/>
                  <a:pt x="1828553" y="836866"/>
                  <a:pt x="1648897" y="667031"/>
                </a:cubicBezTo>
                <a:cubicBezTo>
                  <a:pt x="1469241" y="497196"/>
                  <a:pt x="1134540" y="287979"/>
                  <a:pt x="954884" y="179679"/>
                </a:cubicBezTo>
                <a:cubicBezTo>
                  <a:pt x="775228" y="71379"/>
                  <a:pt x="701396" y="34458"/>
                  <a:pt x="570961" y="17229"/>
                </a:cubicBezTo>
                <a:cubicBezTo>
                  <a:pt x="440526" y="0"/>
                  <a:pt x="280558" y="19691"/>
                  <a:pt x="187039" y="76302"/>
                </a:cubicBezTo>
                <a:close/>
              </a:path>
            </a:pathLst>
          </a:cu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8001000" cy="4419600"/>
          </a:xfrm>
        </p:spPr>
        <p:txBody>
          <a:bodyPr/>
          <a:lstStyle/>
          <a:p>
            <a:r>
              <a:rPr lang="en-US" dirty="0"/>
              <a:t>Note, distortion depends on K</a:t>
            </a:r>
          </a:p>
          <a:p>
            <a:pPr lvl="1"/>
            <a:r>
              <a:rPr lang="en-US" dirty="0"/>
              <a:t>So, should probably write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  </a:t>
            </a:r>
          </a:p>
          <a:p>
            <a:r>
              <a:rPr lang="en-US" dirty="0"/>
              <a:t>Typically, larger K, smaller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Want to minimize </a:t>
            </a:r>
            <a:r>
              <a:rPr lang="en-US" dirty="0" err="1"/>
              <a:t>distortion</a:t>
            </a:r>
            <a:r>
              <a:rPr lang="en-US" baseline="-25000" dirty="0" err="1"/>
              <a:t>K</a:t>
            </a:r>
            <a:r>
              <a:rPr lang="en-US" dirty="0"/>
              <a:t> for fixed K</a:t>
            </a:r>
          </a:p>
          <a:p>
            <a:r>
              <a:rPr lang="en-US" dirty="0"/>
              <a:t>Best choice of K is a different issue</a:t>
            </a:r>
          </a:p>
          <a:p>
            <a:pPr lvl="1"/>
            <a:r>
              <a:rPr lang="en-US" dirty="0"/>
              <a:t>Briefly considered later</a:t>
            </a:r>
          </a:p>
          <a:p>
            <a:pPr lvl="1"/>
            <a:r>
              <a:rPr lang="en-US" dirty="0"/>
              <a:t>Also consider other measures </a:t>
            </a:r>
            <a:r>
              <a:rPr lang="en-US"/>
              <a:t>of goodness</a:t>
            </a:r>
          </a:p>
          <a:p>
            <a:r>
              <a:rPr lang="en-US" dirty="0"/>
              <a:t>For now, assume K is given and fixed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Minimize Distortion?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4419600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dirty="0" err="1"/>
              <a:t>m</a:t>
            </a:r>
            <a:r>
              <a:rPr lang="en-US" dirty="0"/>
              <a:t> data points and K …</a:t>
            </a:r>
          </a:p>
          <a:p>
            <a:r>
              <a:rPr lang="en-US" dirty="0"/>
              <a:t>Min distortion via exhaustive search?</a:t>
            </a:r>
          </a:p>
          <a:p>
            <a:pPr lvl="1"/>
            <a:r>
              <a:rPr lang="en-US" dirty="0"/>
              <a:t>Try all </a:t>
            </a:r>
            <a:r>
              <a:rPr lang="en-US" dirty="0" err="1"/>
              <a:t>m</a:t>
            </a:r>
            <a:r>
              <a:rPr lang="en-US" dirty="0"/>
              <a:t> choose K different cases? </a:t>
            </a:r>
          </a:p>
          <a:p>
            <a:pPr lvl="1"/>
            <a:r>
              <a:rPr lang="en-US" dirty="0"/>
              <a:t>Too much work for realistic size data set</a:t>
            </a:r>
          </a:p>
          <a:p>
            <a:r>
              <a:rPr lang="en-US" dirty="0"/>
              <a:t>An approximate solution will have to do</a:t>
            </a:r>
          </a:p>
          <a:p>
            <a:pPr lvl="1"/>
            <a:r>
              <a:rPr lang="en-US" dirty="0"/>
              <a:t>Exact solution is NP-complete problem</a:t>
            </a:r>
          </a:p>
          <a:p>
            <a:r>
              <a:rPr lang="en-US" b="1" dirty="0">
                <a:solidFill>
                  <a:schemeClr val="accent2"/>
                </a:solidFill>
              </a:rPr>
              <a:t>Important Note</a:t>
            </a:r>
            <a:r>
              <a:rPr lang="en-US" dirty="0"/>
              <a:t>: For minimum distortion…</a:t>
            </a:r>
          </a:p>
          <a:p>
            <a:pPr lvl="1"/>
            <a:r>
              <a:rPr lang="en-US" dirty="0"/>
              <a:t>Each x</a:t>
            </a:r>
            <a:r>
              <a:rPr lang="en-US" baseline="-25000" dirty="0"/>
              <a:t>i</a:t>
            </a:r>
            <a:r>
              <a:rPr lang="en-US" dirty="0"/>
              <a:t> grouped with nearest </a:t>
            </a:r>
            <a:r>
              <a:rPr lang="en-US" dirty="0" err="1"/>
              <a:t>centroid</a:t>
            </a:r>
            <a:endParaRPr lang="en-US" dirty="0"/>
          </a:p>
          <a:p>
            <a:pPr lvl="1"/>
            <a:r>
              <a:rPr lang="en-US" dirty="0" err="1"/>
              <a:t>Centroid</a:t>
            </a:r>
            <a:r>
              <a:rPr lang="en-US" dirty="0"/>
              <a:t> must be center of its group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and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cohesion</a:t>
            </a:r>
          </a:p>
          <a:p>
            <a:pPr lvl="1"/>
            <a:r>
              <a:rPr lang="en-US" dirty="0"/>
              <a:t>How tightly packed is a cluster</a:t>
            </a:r>
          </a:p>
          <a:p>
            <a:pPr lvl="1"/>
            <a:r>
              <a:rPr lang="en-US" dirty="0"/>
              <a:t>More cohesive clusters is more better</a:t>
            </a:r>
          </a:p>
          <a:p>
            <a:r>
              <a:rPr lang="en-US" dirty="0"/>
              <a:t>Cluster separation</a:t>
            </a:r>
          </a:p>
          <a:p>
            <a:pPr lvl="1"/>
            <a:r>
              <a:rPr lang="en-US" dirty="0"/>
              <a:t>Distance between clusters</a:t>
            </a:r>
          </a:p>
          <a:p>
            <a:pPr lvl="1"/>
            <a:r>
              <a:rPr lang="en-US" dirty="0"/>
              <a:t>The more separation, the better</a:t>
            </a:r>
          </a:p>
          <a:p>
            <a:r>
              <a:rPr lang="en-US" dirty="0"/>
              <a:t>Can we measure these things?</a:t>
            </a:r>
          </a:p>
          <a:p>
            <a:pPr lvl="1"/>
            <a:r>
              <a:rPr lang="en-US" dirty="0"/>
              <a:t>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 descr="Cluster Analysis: see it 1st | Data Visualization">
            <a:extLst>
              <a:ext uri="{FF2B5EF4-FFF2-40B4-BE49-F238E27FC236}">
                <a16:creationId xmlns:a16="http://schemas.microsoft.com/office/drawing/2014/main" id="{3A72FC95-0E9C-4765-8798-84EE971D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933" y="3277773"/>
            <a:ext cx="5410187" cy="191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Same notation is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600" dirty="0"/>
                  <a:t>-means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200" dirty="0"/>
                  <a:t> be cluster centroids</a:t>
                </a:r>
              </a:p>
              <a:p>
                <a:pPr lvl="1"/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be data points</a:t>
                </a:r>
              </a:p>
              <a:p>
                <a:pPr lvl="1"/>
                <a:r>
                  <a:rPr lang="en-US" sz="3200" dirty="0"/>
                  <a:t>Let centroid(x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) be centroid of x</a:t>
                </a:r>
                <a:r>
                  <a:rPr lang="en-US" sz="3200" baseline="-25000" dirty="0"/>
                  <a:t>i</a:t>
                </a:r>
                <a:r>
                  <a:rPr lang="en-US" sz="3200" dirty="0"/>
                  <a:t>    </a:t>
                </a:r>
              </a:p>
              <a:p>
                <a:r>
                  <a:rPr lang="en-US" sz="3600" dirty="0"/>
                  <a:t>Following results apply generally</a:t>
                </a:r>
              </a:p>
              <a:p>
                <a:pPr lvl="1"/>
                <a:r>
                  <a:rPr lang="en-US" sz="3200" dirty="0"/>
                  <a:t>Not just for K-means…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Cluster Analysis</a:t>
            </a:r>
            <a:endParaRPr lang="en-US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E4131050-4FF2-0646-B549-420EB1446C4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>
            <a:off x="2789671" y="2299267"/>
            <a:ext cx="3668962" cy="4193608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(intra-cluster)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</p:spPr>
            <p:txBody>
              <a:bodyPr/>
              <a:lstStyle/>
              <a:p>
                <a:r>
                  <a:rPr lang="en-US" dirty="0"/>
                  <a:t>For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72867" cy="1518889"/>
              </a:xfrm>
              <a:blipFill>
                <a:blip r:embed="rId3"/>
                <a:stretch>
                  <a:fillRect l="-1509" t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3509571" y="3483099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669271" y="328579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797531" y="5022083"/>
            <a:ext cx="172776" cy="2367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/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BDCC2-623C-48D3-BF3B-581CD3E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849" y="3171663"/>
                <a:ext cx="3934814" cy="103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/>
              <p:nvPr/>
            </p:nvSpPr>
            <p:spPr>
              <a:xfrm>
                <a:off x="6367858" y="1666143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18A9-E38E-426C-BB8D-D6814F290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858" y="1666143"/>
                <a:ext cx="175454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/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Distance from a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defined as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953141-83AE-4094-A6BF-838482A2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9" y="1676400"/>
                <a:ext cx="6217194" cy="461665"/>
              </a:xfrm>
              <a:prstGeom prst="rect">
                <a:avLst/>
              </a:prstGeom>
              <a:blipFill>
                <a:blip r:embed="rId4"/>
                <a:stretch>
                  <a:fillRect l="-147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/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7FB9D0-3FC3-40D1-AA6D-4F9BFECC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52" y="4082826"/>
                <a:ext cx="175454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/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5F2AE06-99AF-44ED-9B8C-64077B94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79" y="5206405"/>
                <a:ext cx="17545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Separation (inter-cluster)</a:t>
            </a:r>
          </a:p>
        </p:txBody>
      </p:sp>
      <p:sp>
        <p:nvSpPr>
          <p:cNvPr id="6" name="Oval 5"/>
          <p:cNvSpPr/>
          <p:nvPr/>
        </p:nvSpPr>
        <p:spPr>
          <a:xfrm>
            <a:off x="2327190" y="337167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53156" y="3768516"/>
            <a:ext cx="158737" cy="15873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1401" y="3239393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1752" y="4403464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01969" y="2577991"/>
            <a:ext cx="3370836" cy="2811544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385648" y="3008480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14771" y="3934445"/>
            <a:ext cx="158737" cy="1587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38070" y="3405322"/>
            <a:ext cx="158737" cy="1587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10800000" flipV="1">
            <a:off x="3253156" y="3140761"/>
            <a:ext cx="5158949" cy="7936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3253156" y="3537603"/>
            <a:ext cx="6217195" cy="39684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3253156" y="3934445"/>
            <a:ext cx="5688072" cy="1322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7245130" y="2154264"/>
            <a:ext cx="3041870" cy="309355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43682" y="3273041"/>
            <a:ext cx="4497545" cy="793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27190" y="3405322"/>
            <a:ext cx="6746318" cy="66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724033" y="4066726"/>
            <a:ext cx="6217195" cy="3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/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DC5C-8211-4A2B-843A-08317A55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257" y="5473157"/>
                <a:ext cx="5245851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3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40ECD0-0D0C-448F-B0DF-439E5DB5F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52" t="20411" r="29476" b="3633"/>
          <a:stretch/>
        </p:blipFill>
        <p:spPr>
          <a:xfrm>
            <a:off x="6548283" y="1336431"/>
            <a:ext cx="4950757" cy="5410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4DD4C-C4ED-43F6-9447-7A4160CB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3E227-66DA-4787-B9EC-380EFD9E2C09}"/>
              </a:ext>
            </a:extLst>
          </p:cNvPr>
          <p:cNvSpPr/>
          <p:nvPr/>
        </p:nvSpPr>
        <p:spPr>
          <a:xfrm>
            <a:off x="37331" y="6288570"/>
            <a:ext cx="4598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https://www.leouieda.com/talks/tgif2018.html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6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Essentially, combines cohesion and separation into a single number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cluster of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be average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avg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Let b be minimum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else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76400"/>
            <a:ext cx="7924800" cy="838200"/>
          </a:xfrm>
        </p:spPr>
        <p:txBody>
          <a:bodyPr/>
          <a:lstStyle/>
          <a:p>
            <a:r>
              <a:rPr lang="en-US" dirty="0"/>
              <a:t>The idea...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38800" y="31242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6400800" y="30480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5943600" y="32766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5791200" y="38864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reeform 9"/>
          <p:cNvSpPr/>
          <p:nvPr/>
        </p:nvSpPr>
        <p:spPr>
          <a:xfrm>
            <a:off x="4916238" y="2876218"/>
            <a:ext cx="1941762" cy="1619583"/>
          </a:xfrm>
          <a:custGeom>
            <a:avLst/>
            <a:gdLst>
              <a:gd name="connsiteX0" fmla="*/ 172273 w 1941762"/>
              <a:gd name="connsiteY0" fmla="*/ 369206 h 1619583"/>
              <a:gd name="connsiteX1" fmla="*/ 881053 w 1941762"/>
              <a:gd name="connsiteY1" fmla="*/ 44305 h 1619583"/>
              <a:gd name="connsiteX2" fmla="*/ 1663665 w 1941762"/>
              <a:gd name="connsiteY2" fmla="*/ 103378 h 1619583"/>
              <a:gd name="connsiteX3" fmla="*/ 1929457 w 1941762"/>
              <a:gd name="connsiteY3" fmla="*/ 605498 h 1619583"/>
              <a:gd name="connsiteX4" fmla="*/ 1737496 w 1941762"/>
              <a:gd name="connsiteY4" fmla="*/ 1196227 h 1619583"/>
              <a:gd name="connsiteX5" fmla="*/ 1220677 w 1941762"/>
              <a:gd name="connsiteY5" fmla="*/ 1521129 h 1619583"/>
              <a:gd name="connsiteX6" fmla="*/ 615261 w 1941762"/>
              <a:gd name="connsiteY6" fmla="*/ 1565433 h 1619583"/>
              <a:gd name="connsiteX7" fmla="*/ 98442 w 1941762"/>
              <a:gd name="connsiteY7" fmla="*/ 1196227 h 1619583"/>
              <a:gd name="connsiteX8" fmla="*/ 24611 w 1941762"/>
              <a:gd name="connsiteY8" fmla="*/ 767949 h 1619583"/>
              <a:gd name="connsiteX9" fmla="*/ 172273 w 1941762"/>
              <a:gd name="connsiteY9" fmla="*/ 369206 h 161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1762" h="1619583">
                <a:moveTo>
                  <a:pt x="172273" y="369206"/>
                </a:moveTo>
                <a:cubicBezTo>
                  <a:pt x="315013" y="248599"/>
                  <a:pt x="632488" y="88610"/>
                  <a:pt x="881053" y="44305"/>
                </a:cubicBezTo>
                <a:cubicBezTo>
                  <a:pt x="1129618" y="0"/>
                  <a:pt x="1488931" y="9846"/>
                  <a:pt x="1663665" y="103378"/>
                </a:cubicBezTo>
                <a:cubicBezTo>
                  <a:pt x="1838399" y="196910"/>
                  <a:pt x="1917152" y="423356"/>
                  <a:pt x="1929457" y="605498"/>
                </a:cubicBezTo>
                <a:cubicBezTo>
                  <a:pt x="1941762" y="787640"/>
                  <a:pt x="1855626" y="1043622"/>
                  <a:pt x="1737496" y="1196227"/>
                </a:cubicBezTo>
                <a:cubicBezTo>
                  <a:pt x="1619366" y="1348832"/>
                  <a:pt x="1407716" y="1459595"/>
                  <a:pt x="1220677" y="1521129"/>
                </a:cubicBezTo>
                <a:cubicBezTo>
                  <a:pt x="1033638" y="1582663"/>
                  <a:pt x="802300" y="1619583"/>
                  <a:pt x="615261" y="1565433"/>
                </a:cubicBezTo>
                <a:cubicBezTo>
                  <a:pt x="428222" y="1511283"/>
                  <a:pt x="196884" y="1329141"/>
                  <a:pt x="98442" y="1196227"/>
                </a:cubicBezTo>
                <a:cubicBezTo>
                  <a:pt x="0" y="1063313"/>
                  <a:pt x="9845" y="903324"/>
                  <a:pt x="24611" y="767949"/>
                </a:cubicBezTo>
                <a:cubicBezTo>
                  <a:pt x="39377" y="632574"/>
                  <a:pt x="29533" y="489813"/>
                  <a:pt x="172273" y="369206"/>
                </a:cubicBezTo>
                <a:close/>
              </a:path>
            </a:pathLst>
          </a:custGeom>
          <a:solidFill>
            <a:srgbClr val="3366FF">
              <a:alpha val="25000"/>
            </a:srgbClr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/>
          <p:cNvSpPr/>
          <p:nvPr/>
        </p:nvSpPr>
        <p:spPr>
          <a:xfrm>
            <a:off x="9128760" y="30828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/>
          <p:cNvSpPr/>
          <p:nvPr/>
        </p:nvSpPr>
        <p:spPr>
          <a:xfrm>
            <a:off x="9433560" y="36162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Oval 12"/>
          <p:cNvSpPr/>
          <p:nvPr/>
        </p:nvSpPr>
        <p:spPr>
          <a:xfrm>
            <a:off x="9677400" y="33114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/>
          <p:cNvCxnSpPr>
            <a:endCxn id="7" idx="4"/>
          </p:cNvCxnSpPr>
          <p:nvPr/>
        </p:nvCxnSpPr>
        <p:spPr>
          <a:xfrm rot="10800000">
            <a:off x="6446520" y="3139440"/>
            <a:ext cx="2697480" cy="1963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5"/>
          </p:cNvCxnSpPr>
          <p:nvPr/>
        </p:nvCxnSpPr>
        <p:spPr>
          <a:xfrm rot="10800000">
            <a:off x="6478851" y="3126051"/>
            <a:ext cx="3274751" cy="2616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5"/>
          </p:cNvCxnSpPr>
          <p:nvPr/>
        </p:nvCxnSpPr>
        <p:spPr>
          <a:xfrm rot="10800000">
            <a:off x="6478851" y="3126051"/>
            <a:ext cx="2969951" cy="5664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8471767" y="2485166"/>
            <a:ext cx="1752262" cy="1782035"/>
          </a:xfrm>
          <a:custGeom>
            <a:avLst/>
            <a:gdLst>
              <a:gd name="connsiteX0" fmla="*/ 374078 w 1752262"/>
              <a:gd name="connsiteY0" fmla="*/ 167374 h 1782035"/>
              <a:gd name="connsiteX1" fmla="*/ 713702 w 1752262"/>
              <a:gd name="connsiteY1" fmla="*/ 4923 h 1782035"/>
              <a:gd name="connsiteX2" fmla="*/ 1481547 w 1752262"/>
              <a:gd name="connsiteY2" fmla="*/ 196910 h 1782035"/>
              <a:gd name="connsiteX3" fmla="*/ 1717807 w 1752262"/>
              <a:gd name="connsiteY3" fmla="*/ 935322 h 1782035"/>
              <a:gd name="connsiteX4" fmla="*/ 1274819 w 1752262"/>
              <a:gd name="connsiteY4" fmla="*/ 1718039 h 1782035"/>
              <a:gd name="connsiteX5" fmla="*/ 344545 w 1752262"/>
              <a:gd name="connsiteY5" fmla="*/ 1319296 h 1782035"/>
              <a:gd name="connsiteX6" fmla="*/ 4922 w 1752262"/>
              <a:gd name="connsiteY6" fmla="*/ 684262 h 1782035"/>
              <a:gd name="connsiteX7" fmla="*/ 374078 w 1752262"/>
              <a:gd name="connsiteY7" fmla="*/ 167374 h 178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2262" h="1782035">
                <a:moveTo>
                  <a:pt x="374078" y="167374"/>
                </a:moveTo>
                <a:cubicBezTo>
                  <a:pt x="492208" y="54151"/>
                  <a:pt x="529124" y="0"/>
                  <a:pt x="713702" y="4923"/>
                </a:cubicBezTo>
                <a:cubicBezTo>
                  <a:pt x="898280" y="9846"/>
                  <a:pt x="1314196" y="41844"/>
                  <a:pt x="1481547" y="196910"/>
                </a:cubicBezTo>
                <a:cubicBezTo>
                  <a:pt x="1648898" y="351976"/>
                  <a:pt x="1752262" y="681801"/>
                  <a:pt x="1717807" y="935322"/>
                </a:cubicBezTo>
                <a:cubicBezTo>
                  <a:pt x="1683352" y="1188844"/>
                  <a:pt x="1503696" y="1654043"/>
                  <a:pt x="1274819" y="1718039"/>
                </a:cubicBezTo>
                <a:cubicBezTo>
                  <a:pt x="1045942" y="1782035"/>
                  <a:pt x="556194" y="1491592"/>
                  <a:pt x="344545" y="1319296"/>
                </a:cubicBezTo>
                <a:cubicBezTo>
                  <a:pt x="132896" y="1147000"/>
                  <a:pt x="0" y="873788"/>
                  <a:pt x="4922" y="684262"/>
                </a:cubicBezTo>
                <a:cubicBezTo>
                  <a:pt x="9844" y="494736"/>
                  <a:pt x="255948" y="280597"/>
                  <a:pt x="374078" y="167374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Oval 23"/>
          <p:cNvSpPr/>
          <p:nvPr/>
        </p:nvSpPr>
        <p:spPr>
          <a:xfrm>
            <a:off x="7743593" y="47298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Oval 24"/>
          <p:cNvSpPr/>
          <p:nvPr/>
        </p:nvSpPr>
        <p:spPr>
          <a:xfrm>
            <a:off x="8048393" y="52632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/>
          <p:cNvSpPr/>
          <p:nvPr/>
        </p:nvSpPr>
        <p:spPr>
          <a:xfrm>
            <a:off x="8292233" y="49584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Freeform 27"/>
          <p:cNvSpPr/>
          <p:nvPr/>
        </p:nvSpPr>
        <p:spPr>
          <a:xfrm>
            <a:off x="7345532" y="4300121"/>
            <a:ext cx="1341268" cy="1341448"/>
          </a:xfrm>
          <a:custGeom>
            <a:avLst/>
            <a:gdLst>
              <a:gd name="connsiteX0" fmla="*/ 83675 w 1341268"/>
              <a:gd name="connsiteY0" fmla="*/ 275674 h 1341448"/>
              <a:gd name="connsiteX1" fmla="*/ 511896 w 1341268"/>
              <a:gd name="connsiteY1" fmla="*/ 9845 h 1341448"/>
              <a:gd name="connsiteX2" fmla="*/ 1132079 w 1341268"/>
              <a:gd name="connsiteY2" fmla="*/ 216601 h 1341448"/>
              <a:gd name="connsiteX3" fmla="*/ 1250209 w 1341268"/>
              <a:gd name="connsiteY3" fmla="*/ 1043622 h 1341448"/>
              <a:gd name="connsiteX4" fmla="*/ 585727 w 1341268"/>
              <a:gd name="connsiteY4" fmla="*/ 1324218 h 1341448"/>
              <a:gd name="connsiteX5" fmla="*/ 98441 w 1341268"/>
              <a:gd name="connsiteY5" fmla="*/ 940244 h 1341448"/>
              <a:gd name="connsiteX6" fmla="*/ 9844 w 1341268"/>
              <a:gd name="connsiteY6" fmla="*/ 763025 h 1341448"/>
              <a:gd name="connsiteX7" fmla="*/ 83675 w 1341268"/>
              <a:gd name="connsiteY7" fmla="*/ 275674 h 134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1268" h="1341448">
                <a:moveTo>
                  <a:pt x="83675" y="275674"/>
                </a:moveTo>
                <a:cubicBezTo>
                  <a:pt x="167350" y="150144"/>
                  <a:pt x="337162" y="19690"/>
                  <a:pt x="511896" y="9845"/>
                </a:cubicBezTo>
                <a:cubicBezTo>
                  <a:pt x="686630" y="0"/>
                  <a:pt x="1009027" y="44305"/>
                  <a:pt x="1132079" y="216601"/>
                </a:cubicBezTo>
                <a:cubicBezTo>
                  <a:pt x="1255131" y="388897"/>
                  <a:pt x="1341268" y="859019"/>
                  <a:pt x="1250209" y="1043622"/>
                </a:cubicBezTo>
                <a:cubicBezTo>
                  <a:pt x="1159150" y="1228225"/>
                  <a:pt x="777688" y="1341448"/>
                  <a:pt x="585727" y="1324218"/>
                </a:cubicBezTo>
                <a:cubicBezTo>
                  <a:pt x="393766" y="1306988"/>
                  <a:pt x="194421" y="1033776"/>
                  <a:pt x="98441" y="940244"/>
                </a:cubicBezTo>
                <a:cubicBezTo>
                  <a:pt x="2461" y="846712"/>
                  <a:pt x="12305" y="871325"/>
                  <a:pt x="9844" y="763025"/>
                </a:cubicBezTo>
                <a:cubicBezTo>
                  <a:pt x="7383" y="654725"/>
                  <a:pt x="0" y="401204"/>
                  <a:pt x="83675" y="275674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6324600" y="3276600"/>
            <a:ext cx="1600200" cy="129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6438900" y="3162300"/>
            <a:ext cx="190500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6172200" y="3429000"/>
            <a:ext cx="2209800" cy="160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711953" y="3240472"/>
            <a:ext cx="838447" cy="60960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39000" y="25101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507603" y="4186535"/>
            <a:ext cx="606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avg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/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400" y="3707710"/>
                <a:ext cx="16736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avg</a:t>
                </a: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2286000"/>
                <a:ext cx="1100238" cy="461665"/>
              </a:xfrm>
              <a:prstGeom prst="rect">
                <a:avLst/>
              </a:prstGeom>
              <a:blipFill>
                <a:blip r:embed="rId3"/>
                <a:stretch>
                  <a:fillRect t="-10526" r="-77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5389338" y="2669234"/>
            <a:ext cx="630463" cy="3787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1"/>
          </p:cNvCxnSpPr>
          <p:nvPr/>
        </p:nvCxnSpPr>
        <p:spPr>
          <a:xfrm flipH="1" flipV="1">
            <a:off x="7392800" y="2950177"/>
            <a:ext cx="228600" cy="988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1"/>
            <a:endCxn id="43" idx="3"/>
          </p:cNvCxnSpPr>
          <p:nvPr/>
        </p:nvCxnSpPr>
        <p:spPr>
          <a:xfrm flipH="1">
            <a:off x="7114116" y="3938543"/>
            <a:ext cx="507284" cy="47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" idx="3"/>
            <a:endCxn id="8" idx="7"/>
          </p:cNvCxnSpPr>
          <p:nvPr/>
        </p:nvCxnSpPr>
        <p:spPr>
          <a:xfrm rot="5400000">
            <a:off x="6135949" y="3011749"/>
            <a:ext cx="163942" cy="392542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3"/>
            <a:endCxn id="6" idx="6"/>
          </p:cNvCxnSpPr>
          <p:nvPr/>
        </p:nvCxnSpPr>
        <p:spPr>
          <a:xfrm rot="5400000">
            <a:off x="6050282" y="2806010"/>
            <a:ext cx="43871" cy="683951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/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F9D79-2A0C-4B41-ADF8-332004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40" y="2438400"/>
                <a:ext cx="12314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3A2-60C4-4EFC-8B87-B1F4BAAF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B759-6109-4A4D-AC78-801B574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59846-71A8-4371-9E21-97C7075D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47" y="113531"/>
            <a:ext cx="9561103" cy="2062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6C56C-AE29-47F4-A70C-25C4EE47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63" y="2506662"/>
            <a:ext cx="84870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0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DE90-52A4-47ED-B95F-BDE30135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9E17-8712-4410-8EFE-321C8621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Silhouette coefficient for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9ACEA-AE7D-4D02-A4B7-CDA20BF7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4" y="2422355"/>
            <a:ext cx="4419600" cy="41273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454DB8-4064-4684-BE3D-96FCA7AB2936}"/>
              </a:ext>
            </a:extLst>
          </p:cNvPr>
          <p:cNvSpPr/>
          <p:nvPr/>
        </p:nvSpPr>
        <p:spPr>
          <a:xfrm>
            <a:off x="7145434" y="5089639"/>
            <a:ext cx="1960923" cy="6131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&gt;_</a:t>
            </a:r>
            <a:r>
              <a:rPr lang="en-US" sz="2400" dirty="0"/>
              <a:t> Code</a:t>
            </a:r>
          </a:p>
        </p:txBody>
      </p:sp>
      <p:pic>
        <p:nvPicPr>
          <p:cNvPr id="8" name="Picture 7" descr="A picture containing room&#10;&#10;Description automatically generated">
            <a:extLst>
              <a:ext uri="{FF2B5EF4-FFF2-40B4-BE49-F238E27FC236}">
                <a16:creationId xmlns:a16="http://schemas.microsoft.com/office/drawing/2014/main" id="{20A72DCC-C43E-45A7-BB0C-734EC379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34" y="2559941"/>
            <a:ext cx="1536686" cy="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65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2605-CC04-4D2A-AF76-A33885A2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Scikit</a:t>
                </a:r>
                <a:r>
                  <a:rPr lang="en-US" dirty="0"/>
                  <a:t> learn, find the Silhouette coefficient for of the dataset in the previous homework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3,4,5,6</m:t>
                    </m:r>
                  </m:oMath>
                </a14:m>
                <a:r>
                  <a:rPr lang="en-US" dirty="0"/>
                  <a:t>. Plot the </a:t>
                </a:r>
                <a:r>
                  <a:rPr lang="en-US" dirty="0" err="1"/>
                  <a:t>Silhoute</a:t>
                </a:r>
                <a:r>
                  <a:rPr lang="en-US" dirty="0"/>
                  <a:t> coefficient.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5F611-AE36-4528-A462-C1C81E24F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99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">
            <a:extLst>
              <a:ext uri="{FF2B5EF4-FFF2-40B4-BE49-F238E27FC236}">
                <a16:creationId xmlns:a16="http://schemas.microsoft.com/office/drawing/2014/main" id="{EBF42CF4-5A64-4BBF-8E32-44F0F333F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5380888" y="1243351"/>
            <a:ext cx="2502878" cy="2299582"/>
          </a:xfrm>
          <a:prstGeom prst="rect">
            <a:avLst/>
          </a:prstGeom>
        </p:spPr>
      </p:pic>
      <p:pic>
        <p:nvPicPr>
          <p:cNvPr id="1028" name="Picture 4" descr="Image result for dimensionality reduction">
            <a:extLst>
              <a:ext uri="{FF2B5EF4-FFF2-40B4-BE49-F238E27FC236}">
                <a16:creationId xmlns:a16="http://schemas.microsoft.com/office/drawing/2014/main" id="{B63EFF24-6DE7-4544-8875-58FF4752B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725814"/>
            <a:ext cx="5295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EB814-67AD-421B-8DFC-C1D6D5BC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AC0B-17FD-4B23-A3E8-5091C22D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K-means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DBSCAN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Hierarchical Cluster Analysis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Visualization and dimensionality reduction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Principal Component Analysis (PCA)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Locally-Linear Embedding (LLE)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t-distributed Stochastic Neighbor Embedding (t-SNE)</a:t>
            </a:r>
          </a:p>
        </p:txBody>
      </p:sp>
      <p:pic>
        <p:nvPicPr>
          <p:cNvPr id="33" name="Content Placeholder 3">
            <a:extLst>
              <a:ext uri="{FF2B5EF4-FFF2-40B4-BE49-F238E27FC236}">
                <a16:creationId xmlns:a16="http://schemas.microsoft.com/office/drawing/2014/main" id="{7CFC7400-9B2C-47B9-B75A-CF73E013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9579512" y="1243351"/>
            <a:ext cx="2609557" cy="22995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CEAA53C-9766-433F-8171-C941CC421918}"/>
              </a:ext>
            </a:extLst>
          </p:cNvPr>
          <p:cNvSpPr/>
          <p:nvPr/>
        </p:nvSpPr>
        <p:spPr>
          <a:xfrm>
            <a:off x="7883766" y="1962040"/>
            <a:ext cx="1634784" cy="813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20469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CC03-F283-4110-B19C-1A49B170E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08A2D-7278-4916-8035-6681D03D5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A28-99BC-4563-97ED-4C43ECC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Assumptions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–clusters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instances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⋃⋯⋃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={1, 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Requirements</a:t>
                </a:r>
              </a:p>
              <a:p>
                <a:pPr marL="0" indent="0">
                  <a:buNone/>
                </a:pPr>
                <a:r>
                  <a:rPr lang="en-US" dirty="0"/>
                  <a:t>Similarity or Dissimilarity (Distance) measure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A89298-4208-4538-9C42-AEC935439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5736FB-257E-4B19-8989-D7BB3AB381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3257" t="31472" r="60845" b="8003"/>
          <a:stretch/>
        </p:blipFill>
        <p:spPr>
          <a:xfrm>
            <a:off x="4705638" y="877591"/>
            <a:ext cx="2502878" cy="2299582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1A9346-98FF-4BBF-A5F4-55059B8B80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58643" t="31472" r="3929" b="8003"/>
          <a:stretch/>
        </p:blipFill>
        <p:spPr>
          <a:xfrm>
            <a:off x="8904262" y="877591"/>
            <a:ext cx="2609557" cy="2299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/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-means</a:t>
                </a:r>
              </a:p>
            </p:txBody>
          </p:sp>
        </mc:Choice>
        <mc:Fallback xmlns="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3C902EBE-66EA-4501-9E7C-7F8896D97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516" y="1596280"/>
                <a:ext cx="1634784" cy="813679"/>
              </a:xfrm>
              <a:prstGeom prst="righ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8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/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04F866-B298-4411-9F8B-27652341F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12" y="6192339"/>
                <a:ext cx="73152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/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FBF31-707F-4429-95E5-F4B3FAC8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50" y="5715298"/>
                <a:ext cx="7315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/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74C298-6F6C-4E20-BC97-E3FF9BDCD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483" y="6283779"/>
                <a:ext cx="7315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471A3DF-BDF0-4CFD-B6DE-8C96A86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vs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similarity</a:t>
                </a:r>
                <a:r>
                  <a:rPr lang="en-US" dirty="0"/>
                  <a:t> between two objects is a numeral measure of the degree to which the two objects are alike. Consequently, similarities are higher for pairs of objects that are more alike. Similarities are usually non-negative and are often between 0 (no similarity) and 1(complete similarity).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dissimilarity</a:t>
                </a:r>
                <a:r>
                  <a:rPr lang="en-US" dirty="0"/>
                  <a:t> between two objects is the numerical measure of the degree to which the two objects are different. Dissimilarity is lower for more similar pairs of objects.</a:t>
                </a:r>
              </a:p>
              <a:p>
                <a:r>
                  <a:rPr lang="en-US" dirty="0"/>
                  <a:t>Frequently, the term </a:t>
                </a:r>
                <a:r>
                  <a:rPr lang="en-US" b="1" dirty="0"/>
                  <a:t>distance</a:t>
                </a:r>
                <a:r>
                  <a:rPr lang="en-US" dirty="0"/>
                  <a:t> is used as a synonym for dissimilarity. Dissimilarities sometimes fall in the interval [0,1], but it is also common for them to range from 0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1EFA3F-D4B4-4F8C-ACA7-946C292D8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8CEEB26-7FBC-46D3-8C58-648253CEA8B1}"/>
              </a:ext>
            </a:extLst>
          </p:cNvPr>
          <p:cNvSpPr>
            <a:spLocks noChangeAspect="1"/>
          </p:cNvSpPr>
          <p:nvPr/>
        </p:nvSpPr>
        <p:spPr>
          <a:xfrm>
            <a:off x="7753852" y="6309995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FA8AC-8924-489D-8213-499FD223E303}"/>
              </a:ext>
            </a:extLst>
          </p:cNvPr>
          <p:cNvSpPr>
            <a:spLocks noChangeAspect="1"/>
          </p:cNvSpPr>
          <p:nvPr/>
        </p:nvSpPr>
        <p:spPr>
          <a:xfrm>
            <a:off x="8342350" y="5941891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C0E613-B3AA-4BEE-8820-332139A406D9}"/>
              </a:ext>
            </a:extLst>
          </p:cNvPr>
          <p:cNvSpPr>
            <a:spLocks noChangeAspect="1"/>
          </p:cNvSpPr>
          <p:nvPr/>
        </p:nvSpPr>
        <p:spPr>
          <a:xfrm>
            <a:off x="10309483" y="6423172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6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266F0B-80B1-4D12-9719-33C66140F9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F7DF-BCDB-4764-9A42-A871AA73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4F5C6-4C24-4593-A09A-F99BA215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81" y="1825625"/>
            <a:ext cx="5323438" cy="505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1987CA-7356-4133-8618-74D4BFEB12C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</p:spTree>
    <p:extLst>
      <p:ext uri="{BB962C8B-B14F-4D97-AF65-F5344CB8AC3E}">
        <p14:creationId xmlns:p14="http://schemas.microsoft.com/office/powerpoint/2010/main" val="24164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-means algorithm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9C55F-E3F9-4107-8AD4-994F5494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F132E8-297A-40C3-AC24-D970C84DD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175" y="1697525"/>
            <a:ext cx="5359651" cy="516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F7B44-AA0B-4AB5-849D-1C6F4597990D}"/>
              </a:ext>
            </a:extLst>
          </p:cNvPr>
          <p:cNvSpPr txBox="1"/>
          <p:nvPr/>
        </p:nvSpPr>
        <p:spPr>
          <a:xfrm>
            <a:off x="9551963" y="6342545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Bishop, 2007. Fig. 9.1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B8E1F2-3A41-4357-94F5-17FFD544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1361</Words>
  <Application>Microsoft Office PowerPoint</Application>
  <PresentationFormat>Widescreen</PresentationFormat>
  <Paragraphs>254</Paragraphs>
  <Slides>34</Slides>
  <Notes>10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Times New Roman</vt:lpstr>
      <vt:lpstr>Office Theme</vt:lpstr>
      <vt:lpstr>Supervised vs Unsupervised Learning</vt:lpstr>
      <vt:lpstr>Type of problems, data types</vt:lpstr>
      <vt:lpstr>Supervised Vs Unsupervised learning</vt:lpstr>
      <vt:lpstr>Unsupervised learning</vt:lpstr>
      <vt:lpstr>K-means</vt:lpstr>
      <vt:lpstr>K-means</vt:lpstr>
      <vt:lpstr>Similarity vs Dissimilarity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K-means algorithm</vt:lpstr>
      <vt:lpstr>Exercise</vt:lpstr>
      <vt:lpstr>Homework assignment</vt:lpstr>
      <vt:lpstr>Choosing K. Silhouette coefficient/score</vt:lpstr>
      <vt:lpstr>Choosing K. Silhouette coefficient/score</vt:lpstr>
      <vt:lpstr>Distortion</vt:lpstr>
      <vt:lpstr>Distortion</vt:lpstr>
      <vt:lpstr>Distortion</vt:lpstr>
      <vt:lpstr>How to Minimize Distortion?</vt:lpstr>
      <vt:lpstr>Cohesion and Separation</vt:lpstr>
      <vt:lpstr>Notation</vt:lpstr>
      <vt:lpstr>Cohesion (intra-cluster)</vt:lpstr>
      <vt:lpstr>Separation (inter-cluster)</vt:lpstr>
      <vt:lpstr>Separation (inter-cluster)</vt:lpstr>
      <vt:lpstr>Silhouette Coefficient</vt:lpstr>
      <vt:lpstr>Silhouette Coefficient</vt:lpstr>
      <vt:lpstr>PowerPoint Presentation</vt:lpstr>
      <vt:lpstr>PowerPoint Presentation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Francisco Mendoza Torres</dc:creator>
  <cp:lastModifiedBy>Francisco Mendoza Torres</cp:lastModifiedBy>
  <cp:revision>43</cp:revision>
  <dcterms:created xsi:type="dcterms:W3CDTF">2020-03-24T08:19:36Z</dcterms:created>
  <dcterms:modified xsi:type="dcterms:W3CDTF">2020-03-26T12:22:10Z</dcterms:modified>
</cp:coreProperties>
</file>