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1" r:id="rId2"/>
    <p:sldId id="279" r:id="rId3"/>
    <p:sldId id="274" r:id="rId4"/>
    <p:sldId id="257" r:id="rId5"/>
    <p:sldId id="256" r:id="rId6"/>
    <p:sldId id="258" r:id="rId7"/>
    <p:sldId id="282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68" r:id="rId16"/>
    <p:sldId id="271" r:id="rId17"/>
    <p:sldId id="28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C019-8BE9-4716-A045-AB4F46EC50A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85226-FE62-4B77-BD7D-7A686E7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binary</a:t>
            </a:r>
            <a:r>
              <a:rPr lang="en-US" dirty="0"/>
              <a:t> as example of categorical, </a:t>
            </a:r>
            <a:r>
              <a:rPr lang="en-US" b="1" dirty="0" err="1"/>
              <a:t>likert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Each observation belongs to at least one of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clusters are nonoverlapping: no observation belongs to more than one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6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F31A-CF67-4992-B638-1D2AC7F4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E4D8-EC1C-4FB6-96C4-16E8EF61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BDD4-3DF7-49F7-9A9C-2C0ED531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9C1D-A174-4ACA-9C7E-13ED3D40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17D0-C271-4206-99B7-CC23333A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51E-9F39-4A6F-BEAE-FB7DB3AC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9802F-1EEC-4BBC-8A0A-423C2DF4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87D9-1493-4824-8273-FA0C3AC7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1A01-2693-44CD-9B87-FEFABA4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653-817D-45F2-B890-688F0EA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F80AD-FB20-4169-B644-F086B20B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E764-3C59-40A9-8667-ABCE05C8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28BC-3075-4C5B-BBF8-104ED3D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C3A9-1168-4AC9-BDA6-9139DF17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1634-4F2F-47EF-A55B-632F717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2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B6D2-7AE0-4F2E-9E94-7FF30CB5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0183-0A89-413C-9AD7-56651ED8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C275-AAB1-4619-81A3-8C67DA41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664-78BD-47C2-BB20-F92B0A2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4D7-5147-4167-8322-4F6818AF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D7D1-F6FA-43C0-A239-9755CB89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6311-2933-4311-B89B-252C519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896F-C4E4-4B5D-A4B4-C0AE19A2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62B9-3DD9-44A5-9612-5437F712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22BC-9C56-4A6A-A17E-C0B833C8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396-F534-49F0-A47D-6F196A7E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2B6B-158F-4BF0-BD54-14BB5E8B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1C26C-CFC4-45F4-B4AC-FE39E42D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17B23-0F13-4674-B4C2-02BD1851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AEBD-8DEF-4E58-AF9E-94666B7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671A-A5CE-482A-95BB-C60321B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7155-3D5E-47EF-8011-D9DC8DCA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487D-CBF7-4D0E-BD0F-D86E29A0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388FD-677E-4973-A5AB-9974F26C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6E150-75AD-4363-B9A7-BA4509C53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33A6D-F2D6-4576-9FC0-D33ED80F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B36D6-2493-41F5-A712-3525CE36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2DD4E-A176-408F-BF05-1D10720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A14E5-5F67-496D-9C8F-8A996262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FA8A-822C-4235-BAB0-C0B1A157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87411-FFA6-4F05-A0F3-946D8F74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CEA32-7B96-49A8-9237-7E6F9EA4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71C2F-6245-46E5-A49A-6EB1AE49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114F3-DB68-4384-A428-D5470BBC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22A8-F08E-4280-944A-641F3069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124D6-C93A-44F4-B803-902A7479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CF7F-2A1A-4987-886F-09E88879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54BB-45F0-4AF0-A85F-4A8F12CA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AC4C8-B22D-4ED2-A3EB-A1C40873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EDB5-7949-4352-AC64-1A4A7B7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2AB5-F3B7-4F4A-8618-E31849DD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34C9-41D6-4FF9-8916-36AE4DA4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88EE-EF3C-4DF7-B03A-E9689D1C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D2021-7DFE-4469-8241-6A72E7A3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E2EB0-DC54-4E84-9691-FCEAF71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2DCA-1B78-4096-90D5-26CEAF98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B862-8AB6-4985-A4E7-4F786036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7E533-8D68-442D-9B1E-244C76D3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E58D-CDB7-4BD4-8F9D-6BBFE47E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8B5A-2243-4921-9AE6-00677278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B9AF-4E99-477A-AE50-1930E839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1571-7249-4A7C-B463-A862308C856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0937-3DCF-4761-99D9-49057F331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56C6-ED65-4BD4-B3C3-EEF67EF7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floydhub.com/introduction-to-k-means-clustering-in-python-with-scikit-lear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.emf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ouieda.com/talks/tgif2018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9DDEF-2405-472D-A250-C7FF9A6D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9E1A8B-06A7-47F8-999F-17DA7863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8AD9-564B-4196-86F2-29B3BB72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77AAC-4B03-4783-924B-05E297F3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640" y="1679418"/>
            <a:ext cx="5540721" cy="5178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D2BAF9-086A-4D6F-ABF6-99D26CB01AE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83237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8F2-41DC-4003-A63D-7DE24DE1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319AA-45F6-430D-AE83-A3B40CFBD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941968"/>
            <a:ext cx="5106154" cy="4916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CDC652-76EA-40D7-8C01-6399B39F01B0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405883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1CB-7162-456C-9263-32013852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B3CF5-396E-4511-B085-2DA4B90F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905754"/>
            <a:ext cx="5142368" cy="4952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EEB46E-CB77-48B5-A85A-4838092748EA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62080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67E6-5A58-44F9-804C-8973F214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48C09-11BB-41B5-BBA5-C33FBFBA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709" y="1842380"/>
            <a:ext cx="5178582" cy="5015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8F0F99-A41E-4A79-A65A-1BA8E0C930A5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55180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AFFF-CEED-47C9-9CD3-6F74A556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6C7DE-1C0F-48BF-B0DA-3FC39AEE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24273"/>
            <a:ext cx="5142368" cy="5033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0FB28-C2B4-4F4F-87C8-75C2020D5A3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72026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245C-F9A0-4A9A-A32A-20C29452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F099F-C54E-4700-BED3-6D05D4F7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851434"/>
            <a:ext cx="5106154" cy="5006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1B40B-B07B-4492-B281-2A4C9A35252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53636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40A9-6C83-4AF9-8BF8-FD48F81D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8FA7A-CC91-4946-AD07-E0C54272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78594"/>
            <a:ext cx="5142368" cy="4979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795AE-3FC8-416A-82CB-053F1019ED89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99560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4FA7-12B2-4BD0-837E-56331124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/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/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/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FBE66C9-C7B2-48CA-A78A-F89C860F711D}"/>
              </a:ext>
            </a:extLst>
          </p:cNvPr>
          <p:cNvSpPr>
            <a:spLocks noChangeAspect="1"/>
          </p:cNvSpPr>
          <p:nvPr/>
        </p:nvSpPr>
        <p:spPr>
          <a:xfrm>
            <a:off x="1901691" y="5001699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0E39A4-398F-45B1-A412-F7D688A59C49}"/>
              </a:ext>
            </a:extLst>
          </p:cNvPr>
          <p:cNvSpPr>
            <a:spLocks noChangeAspect="1"/>
          </p:cNvSpPr>
          <p:nvPr/>
        </p:nvSpPr>
        <p:spPr>
          <a:xfrm>
            <a:off x="2490189" y="46335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E7787-A7DA-438D-8727-DFB91213FDC1}"/>
              </a:ext>
            </a:extLst>
          </p:cNvPr>
          <p:cNvSpPr>
            <a:spLocks noChangeAspect="1"/>
          </p:cNvSpPr>
          <p:nvPr/>
        </p:nvSpPr>
        <p:spPr>
          <a:xfrm>
            <a:off x="4457322" y="5114876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FB1F7-7D3D-4AD1-9352-88A3085C620D}"/>
              </a:ext>
            </a:extLst>
          </p:cNvPr>
          <p:cNvGrpSpPr/>
          <p:nvPr/>
        </p:nvGrpSpPr>
        <p:grpSpPr>
          <a:xfrm>
            <a:off x="1353051" y="3819438"/>
            <a:ext cx="4433945" cy="1919138"/>
            <a:chOff x="2667000" y="2771335"/>
            <a:chExt cx="3735582" cy="313709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AA8FA3-B895-4083-A681-30B204137490}"/>
                </a:ext>
              </a:extLst>
            </p:cNvPr>
            <p:cNvCxnSpPr/>
            <p:nvPr/>
          </p:nvCxnSpPr>
          <p:spPr>
            <a:xfrm>
              <a:off x="2667000" y="5908431"/>
              <a:ext cx="3735582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BF84F2-407F-4F03-A8B1-24A248123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0" y="2771335"/>
              <a:ext cx="0" cy="313709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835" t="-1333" r="-10367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835" t="-1333" r="-3670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835" t="-100000" r="-20367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835" t="-202667" r="-20367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835" t="-302667" r="-20367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68346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68346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333" r="-102727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835" t="-1333" r="-3670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17" t="-100000" r="-204587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17" t="-202667" r="-204587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44B2CF2-C0E0-435A-ADAB-17A7CBBBFD5B}"/>
              </a:ext>
            </a:extLst>
          </p:cNvPr>
          <p:cNvSpPr/>
          <p:nvPr/>
        </p:nvSpPr>
        <p:spPr>
          <a:xfrm>
            <a:off x="3511877" y="3796163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0DEC8-A673-4192-8199-27A07DFC87C1}"/>
              </a:ext>
            </a:extLst>
          </p:cNvPr>
          <p:cNvSpPr/>
          <p:nvPr/>
        </p:nvSpPr>
        <p:spPr>
          <a:xfrm>
            <a:off x="3603317" y="6368709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AC545-A9A7-466A-B584-B02CADB07E6E}"/>
              </a:ext>
            </a:extLst>
          </p:cNvPr>
          <p:cNvSpPr txBox="1"/>
          <p:nvPr/>
        </p:nvSpPr>
        <p:spPr>
          <a:xfrm>
            <a:off x="4122090" y="1590952"/>
            <a:ext cx="216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Centroids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6B7BCE-9CAB-4261-98BC-2FD7DF06B03E}"/>
              </a:ext>
            </a:extLst>
          </p:cNvPr>
          <p:cNvSpPr txBox="1"/>
          <p:nvPr/>
        </p:nvSpPr>
        <p:spPr>
          <a:xfrm>
            <a:off x="2021475" y="1382216"/>
            <a:ext cx="834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44393-5F68-40CF-B8F2-44F8ACB8C3CC}"/>
              </a:ext>
            </a:extLst>
          </p:cNvPr>
          <p:cNvSpPr/>
          <p:nvPr/>
        </p:nvSpPr>
        <p:spPr>
          <a:xfrm>
            <a:off x="7145434" y="564208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23" name="Picture 22" descr="A picture containing room&#10;&#10;Description automatically generated">
            <a:extLst>
              <a:ext uri="{FF2B5EF4-FFF2-40B4-BE49-F238E27FC236}">
                <a16:creationId xmlns:a16="http://schemas.microsoft.com/office/drawing/2014/main" id="{AB8207B6-AA3E-4554-B145-64ADA11F1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27" y="1977904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45DC-8E0E-4BB2-AEB7-AB380CF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23D0-C437-4D3D-B063-A1FB2AAE6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dataset with 3 groups and then use      </a:t>
            </a:r>
            <a:r>
              <a:rPr lang="en-US" dirty="0" err="1"/>
              <a:t>sklearn.cluster.Kmeans</a:t>
            </a:r>
            <a:r>
              <a:rPr lang="en-US" dirty="0"/>
              <a:t>()       to get clusters of the dataset.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A3BFCF-61F7-4DE4-9EFB-815AFF7B48CF}"/>
              </a:ext>
            </a:extLst>
          </p:cNvPr>
          <p:cNvSpPr/>
          <p:nvPr/>
        </p:nvSpPr>
        <p:spPr>
          <a:xfrm>
            <a:off x="2949526" y="6123543"/>
            <a:ext cx="893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https://blog.floydhub.com/introduction-to-k-means-clustering-in-python-with-scikit-learn/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4F028-DB86-4BAE-883B-F84AE5A5C1E4}"/>
              </a:ext>
            </a:extLst>
          </p:cNvPr>
          <p:cNvSpPr/>
          <p:nvPr/>
        </p:nvSpPr>
        <p:spPr>
          <a:xfrm>
            <a:off x="747455" y="2233588"/>
            <a:ext cx="4404141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sklearn.cluster.KMeans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698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7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8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9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10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40ECD0-0D0C-448F-B0DF-439E5DB5F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2" t="20411" r="29476" b="3633"/>
          <a:stretch/>
        </p:blipFill>
        <p:spPr>
          <a:xfrm>
            <a:off x="6548283" y="1336431"/>
            <a:ext cx="4950757" cy="5410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4DD4C-C4ED-43F6-9447-7A4160CB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3E227-66DA-4787-B9EC-380EFD9E2C09}"/>
              </a:ext>
            </a:extLst>
          </p:cNvPr>
          <p:cNvSpPr/>
          <p:nvPr/>
        </p:nvSpPr>
        <p:spPr>
          <a:xfrm>
            <a:off x="37331" y="6288570"/>
            <a:ext cx="459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https://www.leouieda.com/talks/tgif2018.html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1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ntent Placeholder 3">
            <a:extLst>
              <a:ext uri="{FF2B5EF4-FFF2-40B4-BE49-F238E27FC236}">
                <a16:creationId xmlns:a16="http://schemas.microsoft.com/office/drawing/2014/main" id="{EBF42CF4-5A64-4BBF-8E32-44F0F333F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5380888" y="1243351"/>
            <a:ext cx="2502878" cy="2299582"/>
          </a:xfrm>
          <a:prstGeom prst="rect">
            <a:avLst/>
          </a:prstGeom>
        </p:spPr>
      </p:pic>
      <p:pic>
        <p:nvPicPr>
          <p:cNvPr id="1028" name="Picture 4" descr="Image result for dimensionality reduction">
            <a:extLst>
              <a:ext uri="{FF2B5EF4-FFF2-40B4-BE49-F238E27FC236}">
                <a16:creationId xmlns:a16="http://schemas.microsoft.com/office/drawing/2014/main" id="{B63EFF24-6DE7-4544-8875-58FF4752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3725814"/>
            <a:ext cx="52959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EB814-67AD-421B-8DFC-C1D6D5BC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AC0B-17FD-4B23-A3E8-5091C22D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DBSCAN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Hierarchical Cluster Analysis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Visualization and dimensionality reduction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Principal Component Analysis (PCA)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Locally-Linear Embedding (LLE)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t-distributed Stochastic Neighbor Embedding (t-SNE)</a:t>
            </a:r>
          </a:p>
        </p:txBody>
      </p:sp>
      <p:pic>
        <p:nvPicPr>
          <p:cNvPr id="33" name="Content Placeholder 3">
            <a:extLst>
              <a:ext uri="{FF2B5EF4-FFF2-40B4-BE49-F238E27FC236}">
                <a16:creationId xmlns:a16="http://schemas.microsoft.com/office/drawing/2014/main" id="{7CFC7400-9B2C-47B9-B75A-CF73E0134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9579512" y="1243351"/>
            <a:ext cx="2609557" cy="229958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CEAA53C-9766-433F-8171-C941CC421918}"/>
              </a:ext>
            </a:extLst>
          </p:cNvPr>
          <p:cNvSpPr/>
          <p:nvPr/>
        </p:nvSpPr>
        <p:spPr>
          <a:xfrm>
            <a:off x="7883766" y="1962040"/>
            <a:ext cx="1634784" cy="813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20469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CC03-F283-4110-B19C-1A49B170E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8A2D-7278-4916-8035-6681D03D5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EA28-99BC-4563-97ED-4C43ECCB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Assumptions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–clusters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instances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⋃⋯⋃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={1,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Requirements</a:t>
                </a:r>
              </a:p>
              <a:p>
                <a:pPr marL="0" indent="0">
                  <a:buNone/>
                </a:pPr>
                <a:r>
                  <a:rPr lang="en-US" dirty="0"/>
                  <a:t>Similarity or Dissimilarity (Distance) measure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5736FB-257E-4B19-8989-D7BB3AB381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4705638" y="877591"/>
            <a:ext cx="2502878" cy="229958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E1A9346-98FF-4BBF-A5F4-55059B8B80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8904262" y="877591"/>
            <a:ext cx="2609557" cy="2299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/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8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/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/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/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471A3DF-BDF0-4CFD-B6DE-8C96A86C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vs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similarity</a:t>
                </a:r>
                <a:r>
                  <a:rPr lang="en-US" dirty="0"/>
                  <a:t> between two objects is a numeral measure of the degree to which the two objects are alike. Consequently, similarities are higher for pairs of objects that are more alike. Similarities are usually non-negative and are often between 0 (no similarity) and 1(complete similarity).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dissimilarity</a:t>
                </a:r>
                <a:r>
                  <a:rPr lang="en-US" dirty="0"/>
                  <a:t> between two objects is the numerical measure of the degree to which the two objects are different. Dissimilarity is lower for more similar pairs of objects.</a:t>
                </a:r>
              </a:p>
              <a:p>
                <a:r>
                  <a:rPr lang="en-US" dirty="0"/>
                  <a:t>Frequently, the term </a:t>
                </a:r>
                <a:r>
                  <a:rPr lang="en-US" b="1" dirty="0"/>
                  <a:t>distance</a:t>
                </a:r>
                <a:r>
                  <a:rPr lang="en-US" dirty="0"/>
                  <a:t> is used as a synonym for dissimilarity. Dissimilarities sometimes fall in the interval [0,1], but it is also common for them to range from 0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8CEEB26-7FBC-46D3-8C58-648253CEA8B1}"/>
              </a:ext>
            </a:extLst>
          </p:cNvPr>
          <p:cNvSpPr>
            <a:spLocks noChangeAspect="1"/>
          </p:cNvSpPr>
          <p:nvPr/>
        </p:nvSpPr>
        <p:spPr>
          <a:xfrm>
            <a:off x="7753852" y="63099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4FA8AC-8924-489D-8213-499FD223E303}"/>
              </a:ext>
            </a:extLst>
          </p:cNvPr>
          <p:cNvSpPr>
            <a:spLocks noChangeAspect="1"/>
          </p:cNvSpPr>
          <p:nvPr/>
        </p:nvSpPr>
        <p:spPr>
          <a:xfrm>
            <a:off x="8342350" y="5941891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C0E613-B3AA-4BEE-8820-332139A406D9}"/>
              </a:ext>
            </a:extLst>
          </p:cNvPr>
          <p:cNvSpPr>
            <a:spLocks noChangeAspect="1"/>
          </p:cNvSpPr>
          <p:nvPr/>
        </p:nvSpPr>
        <p:spPr>
          <a:xfrm>
            <a:off x="10309483" y="6423172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6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F7DF-BCDB-4764-9A42-A871AA73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4F5C6-4C24-4593-A09A-F99BA215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81" y="1825625"/>
            <a:ext cx="5323438" cy="5051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1987CA-7356-4133-8618-74D4BFEB12C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41641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7EA0-9CF4-4D10-BCB4-716AF7FE7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132E8-297A-40C3-AC24-D970C84DD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175" y="1697525"/>
            <a:ext cx="5359651" cy="5160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F7B44-AA0B-4AB5-849D-1C6F4597990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78259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592</Words>
  <Application>Microsoft Office PowerPoint</Application>
  <PresentationFormat>Widescreen</PresentationFormat>
  <Paragraphs>133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Supervised vs Unsupervised Learning</vt:lpstr>
      <vt:lpstr>Type of problems, data types</vt:lpstr>
      <vt:lpstr>Supervised Vs Unsupervised learning</vt:lpstr>
      <vt:lpstr>Unsupervised learning</vt:lpstr>
      <vt:lpstr>K-means</vt:lpstr>
      <vt:lpstr>K-means</vt:lpstr>
      <vt:lpstr>Similarity vs Dissimilarity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Exercise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Francisco Mendoza Torres</dc:creator>
  <cp:lastModifiedBy>Francisco Mendoza Torres</cp:lastModifiedBy>
  <cp:revision>23</cp:revision>
  <dcterms:created xsi:type="dcterms:W3CDTF">2020-03-24T08:19:36Z</dcterms:created>
  <dcterms:modified xsi:type="dcterms:W3CDTF">2020-03-24T11:08:14Z</dcterms:modified>
</cp:coreProperties>
</file>