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31"/>
  </p:notesMasterIdLst>
  <p:sldIdLst>
    <p:sldId id="256" r:id="rId5"/>
    <p:sldId id="258" r:id="rId6"/>
    <p:sldId id="260" r:id="rId7"/>
    <p:sldId id="262" r:id="rId8"/>
    <p:sldId id="299" r:id="rId9"/>
    <p:sldId id="298" r:id="rId10"/>
    <p:sldId id="293" r:id="rId11"/>
    <p:sldId id="304" r:id="rId12"/>
    <p:sldId id="305" r:id="rId13"/>
    <p:sldId id="301" r:id="rId14"/>
    <p:sldId id="306" r:id="rId15"/>
    <p:sldId id="303" r:id="rId16"/>
    <p:sldId id="311" r:id="rId17"/>
    <p:sldId id="312" r:id="rId18"/>
    <p:sldId id="313" r:id="rId19"/>
    <p:sldId id="314" r:id="rId20"/>
    <p:sldId id="315" r:id="rId21"/>
    <p:sldId id="316" r:id="rId22"/>
    <p:sldId id="300" r:id="rId23"/>
    <p:sldId id="318" r:id="rId24"/>
    <p:sldId id="319" r:id="rId25"/>
    <p:sldId id="320" r:id="rId26"/>
    <p:sldId id="302" r:id="rId27"/>
    <p:sldId id="321" r:id="rId28"/>
    <p:sldId id="323" r:id="rId29"/>
    <p:sldId id="290" r:id="rId30"/>
  </p:sldIdLst>
  <p:sldSz cx="9144000" cy="5143500" type="screen16x9"/>
  <p:notesSz cx="6858000" cy="9144000"/>
  <p:embeddedFontLst>
    <p:embeddedFont>
      <p:font typeface="넥슨Lv1고딕" panose="00000500000000000000" pitchFamily="2" charset="-127"/>
      <p:regular r:id="rId32"/>
    </p:embeddedFont>
    <p:embeddedFont>
      <p:font typeface="Amiko" panose="020B0600000101010101" charset="0"/>
      <p:regular r:id="rId33"/>
      <p:bold r:id="rId34"/>
    </p:embeddedFont>
    <p:embeddedFont>
      <p:font typeface="Anaheim" panose="020B0600000101010101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IBM Plex Sans" panose="020B0503050203000203" pitchFamily="34" charset="0"/>
      <p:regular r:id="rId37"/>
      <p:bold r:id="rId38"/>
      <p:italic r:id="rId39"/>
      <p:boldItalic r:id="rId40"/>
    </p:embeddedFont>
    <p:embeddedFont>
      <p:font typeface="Lato Light" panose="020F0502020204030203" pitchFamily="34" charset="0"/>
      <p:regular r:id="rId41"/>
      <p:italic r:id="rId42"/>
    </p:embeddedFont>
    <p:embeddedFont>
      <p:font typeface="Nunito Light" pitchFamily="2" charset="0"/>
      <p:regular r:id="rId43"/>
      <p:italic r:id="rId44"/>
    </p:embeddedFont>
    <p:embeddedFont>
      <p:font typeface="이롭게 바탕체 Medium" panose="020B0600000101010101" pitchFamily="50" charset="-12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325E84-88B7-4859-B17A-35FEA1EF937F}">
  <a:tblStyle styleId="{09325E84-88B7-4859-B17A-35FEA1EF9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45DEA5-7311-4A3C-95A6-4875A89FE4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53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78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637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27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7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3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59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112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15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614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88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63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350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26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25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7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52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65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"/>
          </a:blip>
          <a:srcRect t="6889" b="6889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75" y="-6675"/>
            <a:ext cx="9144000" cy="5143500"/>
          </a:xfrm>
          <a:prstGeom prst="frame">
            <a:avLst>
              <a:gd name="adj1" fmla="val 415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96638" y="1223800"/>
            <a:ext cx="5883900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546876" y="3875850"/>
            <a:ext cx="5372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42" name="Google Shape;42;p7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7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20000" y="1737050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2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20" name="Google Shape;120;p19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9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879088" y="1815475"/>
            <a:ext cx="3254100" cy="21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1010812" y="1815475"/>
            <a:ext cx="3254100" cy="21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67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11" name="Google Shape;111;p18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5029738" y="2599825"/>
            <a:ext cx="29691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2"/>
          </p:nvPr>
        </p:nvSpPr>
        <p:spPr>
          <a:xfrm>
            <a:off x="1145137" y="2599825"/>
            <a:ext cx="29691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3"/>
          </p:nvPr>
        </p:nvSpPr>
        <p:spPr>
          <a:xfrm>
            <a:off x="1145149" y="2040925"/>
            <a:ext cx="296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"/>
          </p:nvPr>
        </p:nvSpPr>
        <p:spPr>
          <a:xfrm>
            <a:off x="5029754" y="2040925"/>
            <a:ext cx="296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10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51" name="Google Shape;151;p22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28500" y="2084466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3491675" y="2084466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928500" y="3894462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3491675" y="3894462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6049375" y="2084466"/>
            <a:ext cx="2224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6049375" y="3894462"/>
            <a:ext cx="2224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936785" y="1399987"/>
            <a:ext cx="22239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3499961" y="1399987"/>
            <a:ext cx="2224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9"/>
          </p:nvPr>
        </p:nvSpPr>
        <p:spPr>
          <a:xfrm>
            <a:off x="6057660" y="1399987"/>
            <a:ext cx="22221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3"/>
          </p:nvPr>
        </p:nvSpPr>
        <p:spPr>
          <a:xfrm>
            <a:off x="936785" y="3209964"/>
            <a:ext cx="22239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4"/>
          </p:nvPr>
        </p:nvSpPr>
        <p:spPr>
          <a:xfrm>
            <a:off x="3499961" y="3209964"/>
            <a:ext cx="2224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5"/>
          </p:nvPr>
        </p:nvSpPr>
        <p:spPr>
          <a:xfrm>
            <a:off x="6057660" y="3209964"/>
            <a:ext cx="22221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14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62" name="Google Shape;62;p11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1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604600" y="1557175"/>
            <a:ext cx="53490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2838300" y="3536425"/>
            <a:ext cx="5349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8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5" name="Google Shape;15;p3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6;p3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447900" y="1816050"/>
            <a:ext cx="6982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447900" y="894075"/>
            <a:ext cx="11175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363075" y="3741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22" name="Google Shape;22;p4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37" name="Google Shape;37;p6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6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3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69" name="Google Shape;69;p13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100752" y="214650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"/>
          </p:nvPr>
        </p:nvSpPr>
        <p:spPr>
          <a:xfrm>
            <a:off x="5089838" y="214650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5089810" y="397157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1100750" y="3970976"/>
            <a:ext cx="30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1100750" y="123794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 hasCustomPrompt="1"/>
          </p:nvPr>
        </p:nvSpPr>
        <p:spPr>
          <a:xfrm>
            <a:off x="5089810" y="306242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5089831" y="123794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1100749" y="3062417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1100752" y="1814550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5089838" y="1814550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1100750" y="3639021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5089810" y="3639101"/>
            <a:ext cx="303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4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78" name="Google Shape;178;p24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4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662417" y="7089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1662430" y="1682450"/>
            <a:ext cx="4448100" cy="12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147000" y="3611950"/>
            <a:ext cx="5283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</a:t>
            </a:r>
            <a:endParaRPr sz="1200" b="1" u="sng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2">
            <a:alphaModFix amt="6000"/>
          </a:blip>
          <a:srcRect l="3104" t="4150" r="1946" b="13982"/>
          <a:stretch/>
        </p:blipFill>
        <p:spPr>
          <a:xfrm>
            <a:off x="25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6"/>
          <p:cNvGrpSpPr/>
          <p:nvPr/>
        </p:nvGrpSpPr>
        <p:grpSpPr>
          <a:xfrm>
            <a:off x="25" y="-6675"/>
            <a:ext cx="9144050" cy="5150175"/>
            <a:chOff x="25" y="-6675"/>
            <a:chExt cx="9144050" cy="5150175"/>
          </a:xfrm>
        </p:grpSpPr>
        <p:pic>
          <p:nvPicPr>
            <p:cNvPr id="187" name="Google Shape;187;p26"/>
            <p:cNvPicPr preferRelativeResize="0"/>
            <p:nvPr/>
          </p:nvPicPr>
          <p:blipFill rotWithShape="1">
            <a:blip r:embed="rId2">
              <a:alphaModFix amt="6000"/>
            </a:blip>
            <a:srcRect l="3104" t="4150" r="1946" b="13982"/>
            <a:stretch/>
          </p:blipFill>
          <p:spPr>
            <a:xfrm>
              <a:off x="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/>
            <p:nvPr/>
          </p:nvSpPr>
          <p:spPr>
            <a:xfrm>
              <a:off x="75" y="-6675"/>
              <a:ext cx="9144000" cy="5143500"/>
            </a:xfrm>
            <a:prstGeom prst="frame">
              <a:avLst>
                <a:gd name="adj1" fmla="val 41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miko"/>
                <a:ea typeface="Amiko"/>
                <a:cs typeface="Amiko"/>
                <a:sym typeface="Amik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70" r:id="rId7"/>
    <p:sldLayoutId id="2147483671" r:id="rId8"/>
    <p:sldLayoutId id="2147483672" r:id="rId9"/>
    <p:sldLayoutId id="2147483676" r:id="rId10"/>
    <p:sldLayoutId id="2147483677" r:id="rId11"/>
    <p:sldLayoutId id="2147483678" r:id="rId12"/>
    <p:sldLayoutId id="2147483681" r:id="rId13"/>
    <p:sldLayoutId id="214748368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>
            <a:off x="1596638" y="1223800"/>
            <a:ext cx="5883900" cy="21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>
                <a:latin typeface="+mj-ea"/>
                <a:ea typeface="+mj-ea"/>
              </a:rPr>
              <a:t>효율적이고 빠른 격자 </a:t>
            </a:r>
            <a:r>
              <a:rPr lang="ko-KR" altLang="en-US" sz="4000" b="0" err="1">
                <a:latin typeface="+mj-ea"/>
                <a:ea typeface="+mj-ea"/>
              </a:rPr>
              <a:t>보르노이</a:t>
            </a:r>
            <a:r>
              <a:rPr lang="ko-KR" altLang="en-US" sz="4000" b="0">
                <a:latin typeface="+mj-ea"/>
                <a:ea typeface="+mj-ea"/>
              </a:rPr>
              <a:t> 다이어그램 계산</a:t>
            </a:r>
            <a:endParaRPr sz="4000" b="0">
              <a:latin typeface="+mj-ea"/>
              <a:ea typeface="+mj-ea"/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1"/>
          </p:nvPr>
        </p:nvSpPr>
        <p:spPr>
          <a:xfrm>
            <a:off x="2539442" y="3681800"/>
            <a:ext cx="5372400" cy="696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2023 R&amp;E </a:t>
            </a:r>
            <a:r>
              <a:rPr lang="ko-KR" altLang="en-US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발표</a:t>
            </a:r>
            <a:endParaRPr lang="en-US" altLang="ko-KR" b="1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이동원 이민섭 </a:t>
            </a:r>
            <a:r>
              <a:rPr lang="ko-KR" altLang="en-US" b="1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이채운</a:t>
            </a:r>
            <a:r>
              <a:rPr lang="ko-KR" altLang="en-US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정민건</a:t>
            </a:r>
            <a:endParaRPr b="1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1249150" y="1158550"/>
            <a:ext cx="0" cy="2321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1447900" y="1816050"/>
            <a:ext cx="6982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>
                <a:latin typeface="+mj-ea"/>
                <a:ea typeface="+mj-ea"/>
              </a:rPr>
              <a:t>연구방법</a:t>
            </a:r>
            <a:endParaRPr sz="4800">
              <a:latin typeface="+mj-ea"/>
              <a:ea typeface="+mj-ea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2"/>
          </p:nvPr>
        </p:nvSpPr>
        <p:spPr>
          <a:xfrm>
            <a:off x="1447899" y="894075"/>
            <a:ext cx="125812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03</a:t>
            </a:r>
            <a:endParaRPr>
              <a:latin typeface="+mj-ea"/>
              <a:ea typeface="+mj-ea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>
            <a:off x="1128275" y="894075"/>
            <a:ext cx="0" cy="25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122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n-ea"/>
                <a:ea typeface="+mn-ea"/>
              </a:rPr>
              <a:t>연구 과정 </a:t>
            </a:r>
          </a:p>
        </p:txBody>
      </p:sp>
      <p:sp>
        <p:nvSpPr>
          <p:cNvPr id="492" name="Google Shape;492;p51"/>
          <p:cNvSpPr txBox="1"/>
          <p:nvPr/>
        </p:nvSpPr>
        <p:spPr>
          <a:xfrm flipH="1">
            <a:off x="826212" y="1234325"/>
            <a:ext cx="2559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알고리즘 고안</a:t>
            </a:r>
          </a:p>
        </p:txBody>
      </p:sp>
      <p:sp>
        <p:nvSpPr>
          <p:cNvPr id="494" name="Google Shape;494;p51"/>
          <p:cNvSpPr txBox="1"/>
          <p:nvPr/>
        </p:nvSpPr>
        <p:spPr>
          <a:xfrm flipH="1">
            <a:off x="423752" y="2685267"/>
            <a:ext cx="2961745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실제 </a:t>
            </a: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CPU Time </a:t>
            </a: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측정  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IBM Plex Sans"/>
              <a:sym typeface="IBM Plex Sans"/>
            </a:endParaRPr>
          </a:p>
        </p:txBody>
      </p:sp>
      <p:sp>
        <p:nvSpPr>
          <p:cNvPr id="496" name="Google Shape;496;p51"/>
          <p:cNvSpPr txBox="1"/>
          <p:nvPr/>
        </p:nvSpPr>
        <p:spPr>
          <a:xfrm flipH="1">
            <a:off x="5755708" y="2119140"/>
            <a:ext cx="2559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b="1">
              <a:solidFill>
                <a:schemeClr val="dk1"/>
              </a:solidFill>
              <a:latin typeface="+mn-ea"/>
              <a:ea typeface="+mn-ea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b="1">
              <a:solidFill>
                <a:schemeClr val="dk1"/>
              </a:solidFill>
              <a:latin typeface="+mn-ea"/>
              <a:ea typeface="+mn-ea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이론적인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err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시간복잡도</a:t>
            </a: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 식 예측</a:t>
            </a:r>
          </a:p>
        </p:txBody>
      </p:sp>
      <p:sp>
        <p:nvSpPr>
          <p:cNvPr id="498" name="Google Shape;498;p51"/>
          <p:cNvSpPr txBox="1"/>
          <p:nvPr/>
        </p:nvSpPr>
        <p:spPr>
          <a:xfrm flipH="1">
            <a:off x="5758510" y="3410738"/>
            <a:ext cx="2998911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+mn-ea"/>
                <a:ea typeface="+mn-ea"/>
                <a:cs typeface="IBM Plex Sans"/>
                <a:sym typeface="IBM Plex Sans"/>
              </a:rPr>
              <a:t>각 알고리즘의 성능 비교</a:t>
            </a:r>
          </a:p>
        </p:txBody>
      </p:sp>
      <p:sp>
        <p:nvSpPr>
          <p:cNvPr id="500" name="Google Shape;500;p51"/>
          <p:cNvSpPr txBox="1">
            <a:spLocks noGrp="1"/>
          </p:cNvSpPr>
          <p:nvPr>
            <p:ph type="title" idx="4294967295"/>
          </p:nvPr>
        </p:nvSpPr>
        <p:spPr>
          <a:xfrm>
            <a:off x="4090872" y="1588700"/>
            <a:ext cx="758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cxnSp>
        <p:nvCxnSpPr>
          <p:cNvPr id="501" name="Google Shape;501;p51"/>
          <p:cNvCxnSpPr/>
          <p:nvPr/>
        </p:nvCxnSpPr>
        <p:spPr>
          <a:xfrm>
            <a:off x="4092725" y="1541600"/>
            <a:ext cx="0" cy="50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51"/>
          <p:cNvSpPr txBox="1">
            <a:spLocks noGrp="1"/>
          </p:cNvSpPr>
          <p:nvPr>
            <p:ph type="title" idx="4294967295"/>
          </p:nvPr>
        </p:nvSpPr>
        <p:spPr>
          <a:xfrm>
            <a:off x="4090872" y="2288475"/>
            <a:ext cx="758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cxnSp>
        <p:nvCxnSpPr>
          <p:cNvPr id="503" name="Google Shape;503;p51"/>
          <p:cNvCxnSpPr/>
          <p:nvPr/>
        </p:nvCxnSpPr>
        <p:spPr>
          <a:xfrm>
            <a:off x="4852375" y="2241375"/>
            <a:ext cx="0" cy="50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51"/>
          <p:cNvSpPr txBox="1">
            <a:spLocks noGrp="1"/>
          </p:cNvSpPr>
          <p:nvPr>
            <p:ph type="title" idx="4294967295"/>
          </p:nvPr>
        </p:nvSpPr>
        <p:spPr>
          <a:xfrm>
            <a:off x="4090872" y="2988250"/>
            <a:ext cx="758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cxnSp>
        <p:nvCxnSpPr>
          <p:cNvPr id="505" name="Google Shape;505;p51"/>
          <p:cNvCxnSpPr/>
          <p:nvPr/>
        </p:nvCxnSpPr>
        <p:spPr>
          <a:xfrm>
            <a:off x="4092725" y="2941150"/>
            <a:ext cx="0" cy="50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51"/>
          <p:cNvSpPr txBox="1">
            <a:spLocks noGrp="1"/>
          </p:cNvSpPr>
          <p:nvPr>
            <p:ph type="title" idx="4294967295"/>
          </p:nvPr>
        </p:nvSpPr>
        <p:spPr>
          <a:xfrm>
            <a:off x="4090872" y="3688025"/>
            <a:ext cx="758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endParaRPr sz="2400"/>
          </a:p>
        </p:txBody>
      </p:sp>
      <p:cxnSp>
        <p:nvCxnSpPr>
          <p:cNvPr id="507" name="Google Shape;507;p51"/>
          <p:cNvCxnSpPr/>
          <p:nvPr/>
        </p:nvCxnSpPr>
        <p:spPr>
          <a:xfrm>
            <a:off x="4852375" y="3640925"/>
            <a:ext cx="0" cy="50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51"/>
          <p:cNvCxnSpPr>
            <a:stCxn id="492" idx="1"/>
            <a:endCxn id="500" idx="1"/>
          </p:cNvCxnSpPr>
          <p:nvPr/>
        </p:nvCxnSpPr>
        <p:spPr>
          <a:xfrm>
            <a:off x="3385512" y="1464875"/>
            <a:ext cx="705300" cy="3273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9" name="Google Shape;509;p51"/>
          <p:cNvCxnSpPr>
            <a:cxnSpLocks/>
            <a:endCxn id="502" idx="3"/>
          </p:cNvCxnSpPr>
          <p:nvPr/>
        </p:nvCxnSpPr>
        <p:spPr>
          <a:xfrm rot="10800000" flipV="1">
            <a:off x="4849572" y="2159055"/>
            <a:ext cx="903332" cy="3328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51"/>
          <p:cNvCxnSpPr>
            <a:cxnSpLocks/>
            <a:stCxn id="494" idx="1"/>
            <a:endCxn id="504" idx="1"/>
          </p:cNvCxnSpPr>
          <p:nvPr/>
        </p:nvCxnSpPr>
        <p:spPr>
          <a:xfrm>
            <a:off x="3385497" y="2915817"/>
            <a:ext cx="705375" cy="2758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51"/>
          <p:cNvCxnSpPr>
            <a:cxnSpLocks/>
            <a:stCxn id="498" idx="3"/>
            <a:endCxn id="506" idx="3"/>
          </p:cNvCxnSpPr>
          <p:nvPr/>
        </p:nvCxnSpPr>
        <p:spPr>
          <a:xfrm rot="10800000" flipV="1">
            <a:off x="4849572" y="3641287"/>
            <a:ext cx="908938" cy="2501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493;p51">
            <a:extLst>
              <a:ext uri="{FF2B5EF4-FFF2-40B4-BE49-F238E27FC236}">
                <a16:creationId xmlns:a16="http://schemas.microsoft.com/office/drawing/2014/main" id="{4B929717-F981-B266-42BE-55FA1E35E87D}"/>
              </a:ext>
            </a:extLst>
          </p:cNvPr>
          <p:cNvSpPr txBox="1"/>
          <p:nvPr/>
        </p:nvSpPr>
        <p:spPr>
          <a:xfrm flipH="1">
            <a:off x="826212" y="1666317"/>
            <a:ext cx="2559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Naïve 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알고리즘을 포함해 총 </a:t>
            </a:r>
            <a:r>
              <a:rPr lang="en-US" altLang="ko-KR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7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개의 알고리즘을 고안 </a:t>
            </a:r>
          </a:p>
        </p:txBody>
      </p:sp>
      <p:sp>
        <p:nvSpPr>
          <p:cNvPr id="10" name="Google Shape;493;p51">
            <a:extLst>
              <a:ext uri="{FF2B5EF4-FFF2-40B4-BE49-F238E27FC236}">
                <a16:creationId xmlns:a16="http://schemas.microsoft.com/office/drawing/2014/main" id="{6348E441-F56C-8ACB-9A8D-A56F28CC2F67}"/>
              </a:ext>
            </a:extLst>
          </p:cNvPr>
          <p:cNvSpPr txBox="1"/>
          <p:nvPr/>
        </p:nvSpPr>
        <p:spPr>
          <a:xfrm flipH="1">
            <a:off x="445926" y="3480456"/>
            <a:ext cx="293956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Polygon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을 이용해 </a:t>
            </a:r>
            <a:r>
              <a:rPr lang="en-US" altLang="ko-KR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CPU Time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을 측정하고</a:t>
            </a:r>
            <a:r>
              <a:rPr lang="en-US" altLang="ko-KR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, 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선형회귀를 통해 실제 </a:t>
            </a:r>
            <a:r>
              <a:rPr lang="ko-KR" altLang="en-US" err="1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시간복잡도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 식을 구함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499;p51">
                <a:extLst>
                  <a:ext uri="{FF2B5EF4-FFF2-40B4-BE49-F238E27FC236}">
                    <a16:creationId xmlns:a16="http://schemas.microsoft.com/office/drawing/2014/main" id="{943ADD14-DD81-5D2C-EA5E-1791B6678A93}"/>
                  </a:ext>
                </a:extLst>
              </p:cNvPr>
              <p:cNvSpPr txBox="1"/>
              <p:nvPr/>
            </p:nvSpPr>
            <p:spPr>
              <a:xfrm flipH="1">
                <a:off x="5761313" y="3808925"/>
                <a:ext cx="2728482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miko"/>
                        <a:cs typeface="Amiko"/>
                        <a:sym typeface="Amiko"/>
                      </a:rPr>
                      <m:t>𝑁</m:t>
                    </m:r>
                    <m:r>
                      <a:rPr lang="en-US" altLang="ko-KR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miko"/>
                        <a:cs typeface="Amiko"/>
                        <a:sym typeface="Amiko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miko"/>
                        <a:cs typeface="Amiko"/>
                        <a:sym typeface="Amiko"/>
                      </a:rPr>
                      <m:t>𝑀</m:t>
                    </m:r>
                  </m:oMath>
                </a14:m>
                <a:r>
                  <a:rPr lang="ko-KR" altLang="en-US">
                    <a:solidFill>
                      <a:schemeClr val="dk1"/>
                    </a:solidFill>
                    <a:latin typeface="이롭게 바탕체 Medium" panose="020B0600000101010101" pitchFamily="50" charset="-127"/>
                    <a:ea typeface="이롭게 바탕체 Medium" panose="020B0600000101010101" pitchFamily="50" charset="-127"/>
                    <a:cs typeface="Amiko"/>
                    <a:sym typeface="Amiko"/>
                  </a:rPr>
                  <a:t> 값에 따른 </a:t>
                </a:r>
                <a:r>
                  <a:rPr lang="en-US" altLang="ko-KR">
                    <a:solidFill>
                      <a:schemeClr val="dk1"/>
                    </a:solidFill>
                    <a:latin typeface="이롭게 바탕체 Medium" panose="020B0600000101010101" pitchFamily="50" charset="-127"/>
                    <a:ea typeface="이롭게 바탕체 Medium" panose="020B0600000101010101" pitchFamily="50" charset="-127"/>
                    <a:cs typeface="Amiko"/>
                    <a:sym typeface="Amiko"/>
                  </a:rPr>
                  <a:t>CPU Time</a:t>
                </a:r>
                <a:r>
                  <a:rPr lang="ko-KR" altLang="en-US">
                    <a:solidFill>
                      <a:schemeClr val="dk1"/>
                    </a:solidFill>
                    <a:latin typeface="이롭게 바탕체 Medium" panose="020B0600000101010101" pitchFamily="50" charset="-127"/>
                    <a:ea typeface="이롭게 바탕체 Medium" panose="020B0600000101010101" pitchFamily="50" charset="-127"/>
                    <a:cs typeface="Amiko"/>
                    <a:sym typeface="Amiko"/>
                  </a:rPr>
                  <a:t>을 그래프로 나타내어 성능을 비교</a:t>
                </a:r>
              </a:p>
            </p:txBody>
          </p:sp>
        </mc:Choice>
        <mc:Fallback xmlns="">
          <p:sp>
            <p:nvSpPr>
              <p:cNvPr id="12" name="Google Shape;499;p51">
                <a:extLst>
                  <a:ext uri="{FF2B5EF4-FFF2-40B4-BE49-F238E27FC236}">
                    <a16:creationId xmlns:a16="http://schemas.microsoft.com/office/drawing/2014/main" id="{943ADD14-DD81-5D2C-EA5E-1791B667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61313" y="3808925"/>
                <a:ext cx="2728482" cy="571800"/>
              </a:xfrm>
              <a:prstGeom prst="rect">
                <a:avLst/>
              </a:prstGeom>
              <a:blipFill>
                <a:blip r:embed="rId3"/>
                <a:stretch>
                  <a:fillRect l="-670" b="-18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499;p51">
            <a:extLst>
              <a:ext uri="{FF2B5EF4-FFF2-40B4-BE49-F238E27FC236}">
                <a16:creationId xmlns:a16="http://schemas.microsoft.com/office/drawing/2014/main" id="{A87E7E51-6F64-CF4F-9D5E-1DA9E32AC4FE}"/>
              </a:ext>
            </a:extLst>
          </p:cNvPr>
          <p:cNvSpPr txBox="1"/>
          <p:nvPr/>
        </p:nvSpPr>
        <p:spPr>
          <a:xfrm flipH="1">
            <a:off x="5761313" y="2494781"/>
            <a:ext cx="2728482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선형회귀에 사용할 </a:t>
            </a:r>
            <a:r>
              <a:rPr lang="ko-KR" altLang="en-US" err="1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시간복잡도</a:t>
            </a:r>
            <a:r>
              <a:rPr lang="ko-KR" altLang="en-US">
                <a:solidFill>
                  <a:schemeClr val="dk1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  <a:cs typeface="Amiko"/>
                <a:sym typeface="Amiko"/>
              </a:rPr>
              <a:t> 식을 수학적으로 예측</a:t>
            </a:r>
          </a:p>
        </p:txBody>
      </p:sp>
    </p:spTree>
    <p:extLst>
      <p:ext uri="{BB962C8B-B14F-4D97-AF65-F5344CB8AC3E}">
        <p14:creationId xmlns:p14="http://schemas.microsoft.com/office/powerpoint/2010/main" val="13433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35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09147" y="592768"/>
                <a:ext cx="5349000" cy="5689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i="1"/>
                  <a:t>Naive </a:t>
                </a:r>
                <a:r>
                  <a:rPr lang="en-US" sz="300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3000" b="0" i="1"/>
              </a:p>
            </p:txBody>
          </p:sp>
        </mc:Choice>
        <mc:Fallback xmlns="">
          <p:sp>
            <p:nvSpPr>
              <p:cNvPr id="356" name="Google Shape;35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9147" y="592768"/>
                <a:ext cx="5349000" cy="568991"/>
              </a:xfrm>
              <a:prstGeom prst="rect">
                <a:avLst/>
              </a:prstGeom>
              <a:blipFill>
                <a:blip r:embed="rId3"/>
                <a:stretch>
                  <a:fillRect l="-2737" t="-1702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B4C0444-6D32-7172-434D-25F8A357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19" y="1438328"/>
            <a:ext cx="2932162" cy="30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35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i="1"/>
                  <a:t>Dijkstra </a:t>
                </a:r>
                <a:r>
                  <a:rPr lang="en-US" sz="3000"/>
                  <a:t>: </a:t>
                </a:r>
                <a14:m>
                  <m:oMath xmlns:m="http://schemas.openxmlformats.org/officeDocument/2006/math"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𝑁</m:t>
                    </m:r>
                    <m:rad>
                      <m:radPr>
                        <m:degHide m:val="on"/>
                        <m:ctrlPr>
                          <a:rPr lang="ar-AE" sz="3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ar-AE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ar-AE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3000" b="0" i="1"/>
              </a:p>
            </p:txBody>
          </p:sp>
        </mc:Choice>
        <mc:Fallback xmlns="">
          <p:sp>
            <p:nvSpPr>
              <p:cNvPr id="356" name="Google Shape;35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  <a:blipFill>
                <a:blip r:embed="rId3"/>
                <a:stretch>
                  <a:fillRect l="-2737" t="-1702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1AABEC-6D11-AABD-964E-C0E636E98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83" y="1400568"/>
            <a:ext cx="5798634" cy="31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>
            <a:spLocks noGrp="1"/>
          </p:cNvSpPr>
          <p:nvPr>
            <p:ph type="title"/>
          </p:nvPr>
        </p:nvSpPr>
        <p:spPr>
          <a:xfrm>
            <a:off x="816581" y="592768"/>
            <a:ext cx="5349000" cy="568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/>
              <a:t>Sparse</a:t>
            </a:r>
            <a:endParaRPr lang="ar-AE" sz="3000" b="0" i="1"/>
          </a:p>
        </p:txBody>
      </p:sp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1AABEC-6D11-AABD-964E-C0E636E9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92508" y="1400568"/>
            <a:ext cx="5758983" cy="31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9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35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3000" i="1"/>
                  <a:t>Dense </a:t>
                </a:r>
                <a:r>
                  <a:rPr lang="en-US" sz="3000"/>
                  <a:t>: </a:t>
                </a:r>
                <a14:m>
                  <m:oMath xmlns:m="http://schemas.openxmlformats.org/officeDocument/2006/math"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3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3000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30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3000" b="0" i="1"/>
              </a:p>
            </p:txBody>
          </p:sp>
        </mc:Choice>
        <mc:Fallback xmlns="">
          <p:sp>
            <p:nvSpPr>
              <p:cNvPr id="356" name="Google Shape;35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  <a:blipFill>
                <a:blip r:embed="rId3"/>
                <a:stretch>
                  <a:fillRect l="-2737" t="-1702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1AABEC-6D11-AABD-964E-C0E636E98A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92508" y="1413497"/>
            <a:ext cx="5758983" cy="31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35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3000" i="1"/>
                  <a:t>Quad </a:t>
                </a:r>
                <a:r>
                  <a:rPr lang="en-US" sz="3000"/>
                  <a:t>: </a:t>
                </a:r>
                <a14:m>
                  <m:oMath xmlns:m="http://schemas.openxmlformats.org/officeDocument/2006/math"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3000" b="0" i="1"/>
              </a:p>
            </p:txBody>
          </p:sp>
        </mc:Choice>
        <mc:Fallback xmlns="">
          <p:sp>
            <p:nvSpPr>
              <p:cNvPr id="356" name="Google Shape;35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  <a:blipFill>
                <a:blip r:embed="rId3"/>
                <a:stretch>
                  <a:fillRect l="-2737" t="-1702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1AABEC-6D11-AABD-964E-C0E636E98A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4168" y="1413497"/>
            <a:ext cx="3595663" cy="31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35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3000" i="1"/>
                  <a:t>BFS </a:t>
                </a:r>
                <a:r>
                  <a:rPr lang="en-US" sz="3000"/>
                  <a:t>: </a:t>
                </a:r>
                <a14:m>
                  <m:oMath xmlns:m="http://schemas.openxmlformats.org/officeDocument/2006/math"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3000" b="0" i="1"/>
              </a:p>
            </p:txBody>
          </p:sp>
        </mc:Choice>
        <mc:Fallback xmlns="">
          <p:sp>
            <p:nvSpPr>
              <p:cNvPr id="356" name="Google Shape;35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581" y="592768"/>
                <a:ext cx="5349000" cy="568991"/>
              </a:xfrm>
              <a:prstGeom prst="rect">
                <a:avLst/>
              </a:prstGeom>
              <a:blipFill>
                <a:blip r:embed="rId3"/>
                <a:stretch>
                  <a:fillRect l="-2737" t="-1702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A345853-89A0-F822-C679-4F4526E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72667" y="1413497"/>
            <a:ext cx="5598664" cy="31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35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16581" y="592768"/>
                <a:ext cx="6260726" cy="56899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US" sz="3000" i="1"/>
                  <a:t>Sweeping </a:t>
                </a:r>
                <a:r>
                  <a:rPr lang="en-US" sz="3000"/>
                  <a:t>: </a:t>
                </a:r>
                <a14:m>
                  <m:oMath xmlns:m="http://schemas.openxmlformats.org/officeDocument/2006/math"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3000" b="0" i="1"/>
              </a:p>
            </p:txBody>
          </p:sp>
        </mc:Choice>
        <mc:Fallback xmlns="">
          <p:sp>
            <p:nvSpPr>
              <p:cNvPr id="356" name="Google Shape;35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581" y="592768"/>
                <a:ext cx="6260726" cy="568991"/>
              </a:xfrm>
              <a:prstGeom prst="rect">
                <a:avLst/>
              </a:prstGeom>
              <a:blipFill>
                <a:blip r:embed="rId3"/>
                <a:stretch>
                  <a:fillRect l="-2337" t="-17021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oogle Shape;358;p45"/>
          <p:cNvCxnSpPr>
            <a:cxnSpLocks/>
          </p:cNvCxnSpPr>
          <p:nvPr/>
        </p:nvCxnSpPr>
        <p:spPr>
          <a:xfrm>
            <a:off x="751062" y="542762"/>
            <a:ext cx="0" cy="6690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A345853-89A0-F822-C679-4F4526E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72667" y="1492339"/>
            <a:ext cx="5598664" cy="29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1447900" y="1816050"/>
            <a:ext cx="6982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>
                <a:latin typeface="+mj-ea"/>
                <a:ea typeface="+mj-ea"/>
              </a:rPr>
              <a:t>결과 및 분석</a:t>
            </a:r>
            <a:endParaRPr sz="4800">
              <a:latin typeface="+mj-ea"/>
              <a:ea typeface="+mj-ea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2"/>
          </p:nvPr>
        </p:nvSpPr>
        <p:spPr>
          <a:xfrm>
            <a:off x="1447899" y="894075"/>
            <a:ext cx="125812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04</a:t>
            </a:r>
            <a:endParaRPr>
              <a:latin typeface="+mj-ea"/>
              <a:ea typeface="+mj-ea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>
            <a:off x="1128275" y="894075"/>
            <a:ext cx="0" cy="25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8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 idx="5"/>
          </p:nvPr>
        </p:nvSpPr>
        <p:spPr>
          <a:xfrm>
            <a:off x="1033843" y="12379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01</a:t>
            </a:r>
            <a:endParaRPr>
              <a:latin typeface="+mn-ea"/>
              <a:ea typeface="+mn-ea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 idx="6"/>
          </p:nvPr>
        </p:nvSpPr>
        <p:spPr>
          <a:xfrm>
            <a:off x="3650641" y="306242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05</a:t>
            </a:r>
            <a:endParaRPr>
              <a:latin typeface="+mn-ea"/>
              <a:ea typeface="+mn-ea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 idx="7"/>
          </p:nvPr>
        </p:nvSpPr>
        <p:spPr>
          <a:xfrm>
            <a:off x="3650662" y="12379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02</a:t>
            </a:r>
            <a:endParaRPr>
              <a:latin typeface="+mn-ea"/>
              <a:ea typeface="+mn-ea"/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8"/>
          </p:nvPr>
        </p:nvSpPr>
        <p:spPr>
          <a:xfrm>
            <a:off x="1033842" y="306241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ea"/>
                <a:ea typeface="+mn-ea"/>
              </a:rPr>
              <a:t>04</a:t>
            </a:r>
            <a:endParaRPr>
              <a:latin typeface="+mn-ea"/>
              <a:ea typeface="+mn-ea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9"/>
          </p:nvPr>
        </p:nvSpPr>
        <p:spPr>
          <a:xfrm>
            <a:off x="1033845" y="1814550"/>
            <a:ext cx="216283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연구 동기 및 목적</a:t>
            </a:r>
            <a:endParaRPr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3"/>
          </p:nvPr>
        </p:nvSpPr>
        <p:spPr>
          <a:xfrm>
            <a:off x="3650669" y="1814550"/>
            <a:ext cx="216283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선행연구</a:t>
            </a:r>
            <a:endParaRPr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4"/>
          </p:nvPr>
        </p:nvSpPr>
        <p:spPr>
          <a:xfrm>
            <a:off x="1033843" y="3639021"/>
            <a:ext cx="216283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결과 및 분석</a:t>
            </a:r>
            <a:endParaRPr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5"/>
          </p:nvPr>
        </p:nvSpPr>
        <p:spPr>
          <a:xfrm>
            <a:off x="3650641" y="3639101"/>
            <a:ext cx="216283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결론 및 제언</a:t>
            </a:r>
            <a:endParaRPr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228" name="Google Shape;228;p32"/>
          <p:cNvCxnSpPr/>
          <p:nvPr/>
        </p:nvCxnSpPr>
        <p:spPr>
          <a:xfrm>
            <a:off x="952368" y="1314150"/>
            <a:ext cx="0" cy="138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952368" y="3138625"/>
            <a:ext cx="0" cy="138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3567181" y="1314150"/>
            <a:ext cx="0" cy="138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2"/>
          <p:cNvCxnSpPr/>
          <p:nvPr/>
        </p:nvCxnSpPr>
        <p:spPr>
          <a:xfrm>
            <a:off x="3567181" y="3138625"/>
            <a:ext cx="0" cy="138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21;p32">
            <a:extLst>
              <a:ext uri="{FF2B5EF4-FFF2-40B4-BE49-F238E27FC236}">
                <a16:creationId xmlns:a16="http://schemas.microsoft.com/office/drawing/2014/main" id="{971DE1E7-F977-C41B-7C3F-B40F475D7E46}"/>
              </a:ext>
            </a:extLst>
          </p:cNvPr>
          <p:cNvSpPr txBox="1">
            <a:spLocks/>
          </p:cNvSpPr>
          <p:nvPr/>
        </p:nvSpPr>
        <p:spPr>
          <a:xfrm>
            <a:off x="6181994" y="306242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>
                <a:latin typeface="+mn-ea"/>
                <a:ea typeface="+mn-ea"/>
              </a:rPr>
              <a:t>06</a:t>
            </a:r>
          </a:p>
        </p:txBody>
      </p:sp>
      <p:sp>
        <p:nvSpPr>
          <p:cNvPr id="9" name="Google Shape;222;p32">
            <a:extLst>
              <a:ext uri="{FF2B5EF4-FFF2-40B4-BE49-F238E27FC236}">
                <a16:creationId xmlns:a16="http://schemas.microsoft.com/office/drawing/2014/main" id="{1CF762FE-30CB-4C82-11AF-A242DF0E20A3}"/>
              </a:ext>
            </a:extLst>
          </p:cNvPr>
          <p:cNvSpPr txBox="1">
            <a:spLocks/>
          </p:cNvSpPr>
          <p:nvPr/>
        </p:nvSpPr>
        <p:spPr>
          <a:xfrm>
            <a:off x="6182015" y="123794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>
                <a:latin typeface="+mn-ea"/>
                <a:ea typeface="+mn-ea"/>
              </a:rPr>
              <a:t>03</a:t>
            </a:r>
          </a:p>
        </p:txBody>
      </p:sp>
      <p:sp>
        <p:nvSpPr>
          <p:cNvPr id="10" name="Google Shape;225;p32">
            <a:extLst>
              <a:ext uri="{FF2B5EF4-FFF2-40B4-BE49-F238E27FC236}">
                <a16:creationId xmlns:a16="http://schemas.microsoft.com/office/drawing/2014/main" id="{AF158AEB-EF45-9D72-0615-1F26078703D2}"/>
              </a:ext>
            </a:extLst>
          </p:cNvPr>
          <p:cNvSpPr txBox="1">
            <a:spLocks/>
          </p:cNvSpPr>
          <p:nvPr/>
        </p:nvSpPr>
        <p:spPr>
          <a:xfrm>
            <a:off x="6182022" y="1814550"/>
            <a:ext cx="216283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알고리즘 설명</a:t>
            </a:r>
          </a:p>
        </p:txBody>
      </p:sp>
      <p:sp>
        <p:nvSpPr>
          <p:cNvPr id="11" name="Google Shape;227;p32">
            <a:extLst>
              <a:ext uri="{FF2B5EF4-FFF2-40B4-BE49-F238E27FC236}">
                <a16:creationId xmlns:a16="http://schemas.microsoft.com/office/drawing/2014/main" id="{AEC1A816-E384-75AA-9760-A6FDEC185FD5}"/>
              </a:ext>
            </a:extLst>
          </p:cNvPr>
          <p:cNvSpPr txBox="1">
            <a:spLocks/>
          </p:cNvSpPr>
          <p:nvPr/>
        </p:nvSpPr>
        <p:spPr>
          <a:xfrm>
            <a:off x="6181994" y="3639101"/>
            <a:ext cx="216283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질의응답</a:t>
            </a:r>
          </a:p>
        </p:txBody>
      </p:sp>
      <p:cxnSp>
        <p:nvCxnSpPr>
          <p:cNvPr id="12" name="Google Shape;230;p32">
            <a:extLst>
              <a:ext uri="{FF2B5EF4-FFF2-40B4-BE49-F238E27FC236}">
                <a16:creationId xmlns:a16="http://schemas.microsoft.com/office/drawing/2014/main" id="{FDEB6EFD-32C6-2C05-54C2-6EB97019547B}"/>
              </a:ext>
            </a:extLst>
          </p:cNvPr>
          <p:cNvCxnSpPr/>
          <p:nvPr/>
        </p:nvCxnSpPr>
        <p:spPr>
          <a:xfrm>
            <a:off x="6098534" y="1314150"/>
            <a:ext cx="0" cy="138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31;p32">
            <a:extLst>
              <a:ext uri="{FF2B5EF4-FFF2-40B4-BE49-F238E27FC236}">
                <a16:creationId xmlns:a16="http://schemas.microsoft.com/office/drawing/2014/main" id="{E936AC6A-EB38-D5DF-755F-CFE6F7488FE5}"/>
              </a:ext>
            </a:extLst>
          </p:cNvPr>
          <p:cNvCxnSpPr/>
          <p:nvPr/>
        </p:nvCxnSpPr>
        <p:spPr>
          <a:xfrm>
            <a:off x="6098534" y="3138625"/>
            <a:ext cx="0" cy="138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3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0000" y="445025"/>
                <a:ext cx="77040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CPU Time by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251" name="Google Shape;251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445025"/>
                <a:ext cx="7704000" cy="572700"/>
              </a:xfrm>
              <a:prstGeom prst="rect">
                <a:avLst/>
              </a:prstGeom>
              <a:blipFill>
                <a:blip r:embed="rId3"/>
                <a:stretch>
                  <a:fillRect l="-2294" t="-7447" b="-5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C6BF3E3-C8FE-DD09-D7F2-7B1CCECD2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810" y="1250165"/>
            <a:ext cx="5422380" cy="34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3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0000" y="445025"/>
                <a:ext cx="77040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CPU Time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251" name="Google Shape;251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000" y="445025"/>
                <a:ext cx="7704000" cy="572700"/>
              </a:xfrm>
              <a:prstGeom prst="rect">
                <a:avLst/>
              </a:prstGeom>
              <a:blipFill>
                <a:blip r:embed="rId3"/>
                <a:stretch>
                  <a:fillRect l="-2294" t="-7447" b="-5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C6BF3E3-C8FE-DD09-D7F2-7B1CCECD22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82790" y="1235297"/>
            <a:ext cx="5378420" cy="34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Estimation</a:t>
            </a: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6BF3E3-C8FE-DD09-D7F2-7B1CCECD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6670" y="1235297"/>
            <a:ext cx="5110660" cy="34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8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1447900" y="1816050"/>
            <a:ext cx="6982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>
                <a:latin typeface="+mj-ea"/>
                <a:ea typeface="+mj-ea"/>
              </a:rPr>
              <a:t>결론 및 제언</a:t>
            </a:r>
            <a:endParaRPr sz="4800">
              <a:latin typeface="+mj-ea"/>
              <a:ea typeface="+mj-ea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2"/>
          </p:nvPr>
        </p:nvSpPr>
        <p:spPr>
          <a:xfrm>
            <a:off x="1447899" y="894075"/>
            <a:ext cx="125812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05</a:t>
            </a:r>
            <a:endParaRPr>
              <a:latin typeface="+mj-ea"/>
              <a:ea typeface="+mj-ea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>
            <a:off x="1128275" y="894075"/>
            <a:ext cx="0" cy="25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491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87F40-A7FB-63C7-B997-3F2C5BF4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622DDB-D184-675D-8A85-2D179E1E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536" y="1355593"/>
            <a:ext cx="4083648" cy="3388200"/>
          </a:xfrm>
        </p:spPr>
        <p:txBody>
          <a:bodyPr/>
          <a:lstStyle/>
          <a:p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본 연구에서는 기존의 </a:t>
            </a:r>
            <a:r>
              <a:rPr lang="ko-KR" altLang="en-US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보로노이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다이어그램과 달리 격자 기반의 </a:t>
            </a:r>
            <a:r>
              <a:rPr lang="ko-KR" altLang="en-US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보로노이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다이어그램을 빠르게 계산할 수 있는 알고리즘을 개발하는 데 초점을 맞추었습니다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가장 간단한 알고리즘인 </a:t>
            </a:r>
            <a:r>
              <a:rPr lang="ko-KR" altLang="en-US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나이브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알고리즘을 포함하여 총 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7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개의 알고리즘을 설계하고 그리드점과 </a:t>
            </a:r>
            <a:r>
              <a:rPr lang="ko-KR" altLang="en-US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시드점의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수에 따라 실행 시간을 그래프로 그려 비교했습니다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Dense 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알고리즘을 제외하고 나머지 알고리즘을 비교한 그래프는 다음과 같다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C50285-38A0-48FD-D54F-AC6DA59C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84" y="1215750"/>
            <a:ext cx="3674364" cy="33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제언</a:t>
            </a:r>
            <a:endParaRPr>
              <a:latin typeface="+mj-ea"/>
              <a:ea typeface="+mj-ea"/>
            </a:endParaRPr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1"/>
          </p:nvPr>
        </p:nvSpPr>
        <p:spPr>
          <a:xfrm>
            <a:off x="5127274" y="2002417"/>
            <a:ext cx="3010734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개발한 알고리즘은 단일 프로세서에서 구동되도록 설계하였고 테스트하였다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하지만 개발한 알고리즘들에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병렬 처리가 가능한 여러 작업이 존재한다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-&gt; 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따라서 후속 연구로  다중 처리의 특성을 이용해 새롭게 연구할 수 있을 것입니다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67" name="Google Shape;267;p37"/>
          <p:cNvSpPr txBox="1">
            <a:spLocks noGrp="1"/>
          </p:cNvSpPr>
          <p:nvPr>
            <p:ph type="subTitle" idx="2"/>
          </p:nvPr>
        </p:nvSpPr>
        <p:spPr>
          <a:xfrm>
            <a:off x="1169520" y="2002417"/>
            <a:ext cx="3146447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실행시간에 대해 선형회귀를 진행함</a:t>
            </a:r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문제점 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값이 큰 부분에서는 잘 예측하지만 상대적으로 값이 작은 부분에서는 잘 예측하지 못하는 한계를 가지고 있다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-&gt; </a:t>
            </a: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따라서 새로운 손실함수를 사용하여야 할 것이다</a:t>
            </a:r>
            <a:r>
              <a:rPr lang="en-US" altLang="ko-KR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3"/>
          </p:nvPr>
        </p:nvSpPr>
        <p:spPr>
          <a:xfrm>
            <a:off x="1169533" y="1443517"/>
            <a:ext cx="296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선형회귀의 문제점</a:t>
            </a:r>
            <a:endParaRPr>
              <a:latin typeface="+mj-ea"/>
              <a:ea typeface="+mj-ea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subTitle" idx="4"/>
          </p:nvPr>
        </p:nvSpPr>
        <p:spPr>
          <a:xfrm>
            <a:off x="5090714" y="1443517"/>
            <a:ext cx="296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다중 처리 사용</a:t>
            </a:r>
            <a:endParaRPr>
              <a:latin typeface="+mj-ea"/>
              <a:ea typeface="+mj-ea"/>
            </a:endParaRPr>
          </a:p>
        </p:txBody>
      </p:sp>
      <p:cxnSp>
        <p:nvCxnSpPr>
          <p:cNvPr id="270" name="Google Shape;270;p37"/>
          <p:cNvCxnSpPr>
            <a:cxnSpLocks/>
          </p:cNvCxnSpPr>
          <p:nvPr/>
        </p:nvCxnSpPr>
        <p:spPr>
          <a:xfrm>
            <a:off x="1030376" y="1551717"/>
            <a:ext cx="0" cy="25691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7"/>
          <p:cNvCxnSpPr>
            <a:cxnSpLocks/>
          </p:cNvCxnSpPr>
          <p:nvPr/>
        </p:nvCxnSpPr>
        <p:spPr>
          <a:xfrm>
            <a:off x="4919272" y="1551717"/>
            <a:ext cx="0" cy="25691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14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4"/>
          <p:cNvSpPr txBox="1">
            <a:spLocks noGrp="1"/>
          </p:cNvSpPr>
          <p:nvPr>
            <p:ph type="title"/>
          </p:nvPr>
        </p:nvSpPr>
        <p:spPr>
          <a:xfrm>
            <a:off x="1662417" y="140770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66" name="Google Shape;666;p64"/>
          <p:cNvSpPr txBox="1">
            <a:spLocks noGrp="1"/>
          </p:cNvSpPr>
          <p:nvPr>
            <p:ph type="subTitle" idx="1"/>
          </p:nvPr>
        </p:nvSpPr>
        <p:spPr>
          <a:xfrm>
            <a:off x="1662430" y="2381259"/>
            <a:ext cx="4448100" cy="599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IBM Plex Sans"/>
                <a:ea typeface="IBM Plex Sans"/>
                <a:cs typeface="IBM Plex Sans"/>
                <a:sym typeface="IBM Plex Sans"/>
              </a:rPr>
              <a:t>Do you have any questions?</a:t>
            </a:r>
            <a:endParaRPr sz="20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68" name="Google Shape;668;p64"/>
          <p:cNvCxnSpPr/>
          <p:nvPr/>
        </p:nvCxnSpPr>
        <p:spPr>
          <a:xfrm>
            <a:off x="1249150" y="944800"/>
            <a:ext cx="0" cy="262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1447900" y="1816050"/>
            <a:ext cx="6982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>
                <a:latin typeface="+mj-ea"/>
                <a:ea typeface="+mj-ea"/>
              </a:rPr>
              <a:t>연구 동기 및 목적</a:t>
            </a:r>
            <a:endParaRPr sz="4800">
              <a:latin typeface="+mj-ea"/>
              <a:ea typeface="+mj-ea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2"/>
          </p:nvPr>
        </p:nvSpPr>
        <p:spPr>
          <a:xfrm>
            <a:off x="1447899" y="894075"/>
            <a:ext cx="125812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01</a:t>
            </a:r>
            <a:endParaRPr>
              <a:latin typeface="+mj-ea"/>
              <a:ea typeface="+mj-ea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>
            <a:off x="1128275" y="894075"/>
            <a:ext cx="0" cy="25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연구 동기 및 목적</a:t>
            </a:r>
            <a:endParaRPr>
              <a:latin typeface="+mj-ea"/>
              <a:ea typeface="+mj-ea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19999" y="1737050"/>
            <a:ext cx="4387259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Voronoi Diagram</a:t>
            </a:r>
            <a:r>
              <a:rPr lang="ko-KR" alt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사용하면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Proximity relationships (</a:t>
            </a:r>
            <a:r>
              <a:rPr lang="ko-KR" alt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물리적 거리와 관계</a:t>
            </a:r>
            <a:r>
              <a:rPr lang="en-US" altLang="ko-KR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5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Resource allocation (</a:t>
            </a:r>
            <a:r>
              <a:rPr lang="ko-KR" alt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자원 할당</a:t>
            </a:r>
            <a:r>
              <a:rPr lang="en-US" altLang="ko-KR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5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Nearest neighbor queries (</a:t>
            </a:r>
            <a:r>
              <a:rPr lang="ko-KR" alt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최근접 이웃 쿼리</a:t>
            </a:r>
            <a:r>
              <a:rPr lang="en-US" altLang="ko-KR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5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효과적으로 해결할 수 있다</a:t>
            </a:r>
            <a:r>
              <a:rPr lang="en-US" altLang="ko-KR" sz="15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15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1032" name="Picture 8" descr="Voronoi Diagram - JavaLab">
            <a:extLst>
              <a:ext uri="{FF2B5EF4-FFF2-40B4-BE49-F238E27FC236}">
                <a16:creationId xmlns:a16="http://schemas.microsoft.com/office/drawing/2014/main" id="{D0AE0158-107F-70E3-EB11-D2147C378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61"/>
          <a:stretch/>
        </p:blipFill>
        <p:spPr bwMode="auto">
          <a:xfrm>
            <a:off x="5305310" y="1275258"/>
            <a:ext cx="3125590" cy="30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문제 정의</a:t>
            </a:r>
            <a:endParaRPr>
              <a:latin typeface="+mj-ea"/>
              <a:ea typeface="+mj-ea"/>
            </a:endParaRPr>
          </a:p>
        </p:txBody>
      </p:sp>
      <p:sp>
        <p:nvSpPr>
          <p:cNvPr id="5" name="Google Shape;259;p36">
            <a:extLst>
              <a:ext uri="{FF2B5EF4-FFF2-40B4-BE49-F238E27FC236}">
                <a16:creationId xmlns:a16="http://schemas.microsoft.com/office/drawing/2014/main" id="{16D75963-BA87-8390-9F75-B527547E33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289645"/>
            <a:ext cx="4387259" cy="8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500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보르노이</a:t>
            </a:r>
            <a:r>
              <a:rPr lang="ko-KR" altLang="en-US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다이어그램을 격자라는 이산적인 공간에서 구할 수도 있다</a:t>
            </a:r>
            <a:r>
              <a:rPr lang="en-US" altLang="ko-KR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22871-38C6-FF1B-9B3C-3CA2259C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39" y="1289645"/>
            <a:ext cx="2932162" cy="3021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9;p36">
                <a:extLst>
                  <a:ext uri="{FF2B5EF4-FFF2-40B4-BE49-F238E27FC236}">
                    <a16:creationId xmlns:a16="http://schemas.microsoft.com/office/drawing/2014/main" id="{CAF36264-692E-2FBD-8174-05BE74E7C8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999" y="2396264"/>
                <a:ext cx="4387259" cy="19145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miko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76A28"/>
                  </a:buClr>
                  <a:buSzPts val="1600"/>
                  <a:buFont typeface="Nunito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76A28"/>
                  </a:buClr>
                  <a:buSzPts val="1500"/>
                  <a:buFont typeface="Nunito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76A28"/>
                  </a:buClr>
                  <a:buSzPts val="1500"/>
                  <a:buFont typeface="Nunito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76A28"/>
                  </a:buClr>
                  <a:buSzPts val="1400"/>
                  <a:buFont typeface="Nunito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400"/>
                  <a:buFont typeface="Nunito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300"/>
                  <a:buFont typeface="Nunito Light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300"/>
                  <a:buFont typeface="Nunito Light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9999"/>
                  </a:buClr>
                  <a:buSzPts val="1400"/>
                  <a:buFont typeface="Nunito Light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miko"/>
                    <a:ea typeface="Amiko"/>
                    <a:cs typeface="Amiko"/>
                    <a:sym typeface="Amiko"/>
                  </a:defRPr>
                </a:lvl9pPr>
              </a:lstStyle>
              <a:p>
                <a:pPr marL="0" indent="0">
                  <a:buSzPts val="1100"/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이롭게 바탕체 Medium" panose="020B0600000101010101" pitchFamily="50" charset="-127"/>
                      </a:rPr>
                      <m:t>𝑀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이롭게 바탕체 Medium" panose="020B0600000101010101" pitchFamily="50" charset="-127"/>
                      </a:rPr>
                      <m:t>×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이롭게 바탕체 Medium" panose="020B0600000101010101" pitchFamily="50" charset="-127"/>
                      </a:rPr>
                      <m:t>𝑀</m:t>
                    </m:r>
                  </m:oMath>
                </a14:m>
                <a:r>
                  <a:rPr lang="en-US" altLang="ko-KR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 </a:t>
                </a:r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격자에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이롭게 바탕체 Medium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개의 </a:t>
                </a:r>
                <a:r>
                  <a:rPr lang="en-US" altLang="ko-KR" sz="1500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가 있을 때</a:t>
                </a:r>
                <a:r>
                  <a:rPr lang="en-US" altLang="ko-KR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이롭게 바탕체 Medium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이롭게 바탕체 Medium" panose="020B0600000101010101" pitchFamily="50" charset="-127"/>
                          </a:rPr>
                          <m:t>𝑀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이롭게 바탕체 Medium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개의 점에 대해 가장 가까운 </a:t>
                </a:r>
                <a:r>
                  <a:rPr lang="en-US" altLang="ko-KR" sz="1500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의 번호를 찾는 프로그램을 작성하라</a:t>
                </a:r>
                <a:r>
                  <a:rPr lang="en-US" altLang="ko-KR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.</a:t>
                </a:r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이롭게 바탕체 Medium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이롭게 바탕체 Medium" panose="020B0600000101010101" pitchFamily="50" charset="-127"/>
                          </a:rPr>
                          <m:t>𝑀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이롭게 바탕체 Medium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개의 격자점의 좌표는</a:t>
                </a:r>
                <a:endParaRPr lang="en-US" altLang="ko-KR" sz="1500">
                  <a:latin typeface="이롭게 바탕체 Medium" panose="020B0600000101010101" pitchFamily="50" charset="-127"/>
                  <a:ea typeface="이롭게 바탕체 Medium" panose="020B0600000101010101" pitchFamily="50" charset="-127"/>
                </a:endParaRPr>
              </a:p>
              <a:p>
                <a:pPr marL="0" indent="0">
                  <a:buSzPts val="1100"/>
                  <a:buFont typeface="Arial"/>
                  <a:buNone/>
                </a:pPr>
                <a:endParaRPr lang="en-US" altLang="ko-KR" sz="1500">
                  <a:latin typeface="이롭게 바탕체 Medium" panose="020B0600000101010101" pitchFamily="50" charset="-127"/>
                  <a:ea typeface="이롭게 바탕체 Medium" panose="020B0600000101010101" pitchFamily="50" charset="-127"/>
                </a:endParaRPr>
              </a:p>
              <a:p>
                <a:pPr marL="0" indent="0"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(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𝑖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,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𝑗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)(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1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≤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𝑖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≤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𝑀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, 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1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≤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𝑗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≤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𝑀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이롭게 바탕체 Medium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1500">
                  <a:latin typeface="이롭게 바탕체 Medium" panose="020B0600000101010101" pitchFamily="50" charset="-127"/>
                  <a:ea typeface="이롭게 바탕체 Medium" panose="020B0600000101010101" pitchFamily="50" charset="-127"/>
                </a:endParaRPr>
              </a:p>
              <a:p>
                <a:pPr marL="0" indent="0">
                  <a:buSzPts val="1100"/>
                  <a:buFont typeface="Arial"/>
                  <a:buNone/>
                </a:pPr>
                <a:endParaRPr lang="en-US" altLang="ko-KR" sz="1500">
                  <a:latin typeface="이롭게 바탕체 Medium" panose="020B0600000101010101" pitchFamily="50" charset="-127"/>
                  <a:ea typeface="이롭게 바탕체 Medium" panose="020B0600000101010101" pitchFamily="50" charset="-127"/>
                </a:endParaRPr>
              </a:p>
              <a:p>
                <a:pPr marL="0" indent="0">
                  <a:buSzPts val="1100"/>
                  <a:buFont typeface="Arial"/>
                  <a:buNone/>
                </a:pPr>
                <a:r>
                  <a:rPr lang="ko-KR" altLang="en-US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이다</a:t>
                </a:r>
                <a:r>
                  <a:rPr lang="en-US" altLang="ko-KR" sz="1500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" name="Google Shape;259;p36">
                <a:extLst>
                  <a:ext uri="{FF2B5EF4-FFF2-40B4-BE49-F238E27FC236}">
                    <a16:creationId xmlns:a16="http://schemas.microsoft.com/office/drawing/2014/main" id="{CAF36264-692E-2FBD-8174-05BE74E7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9" y="2396264"/>
                <a:ext cx="4387259" cy="1914589"/>
              </a:xfrm>
              <a:prstGeom prst="rect">
                <a:avLst/>
              </a:prstGeom>
              <a:blipFill>
                <a:blip r:embed="rId4"/>
                <a:stretch>
                  <a:fillRect l="-415" b="-252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8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연구 동기 및 목적</a:t>
            </a:r>
            <a:endParaRPr>
              <a:latin typeface="+mj-ea"/>
              <a:ea typeface="+mj-ea"/>
            </a:endParaRPr>
          </a:p>
        </p:txBody>
      </p:sp>
      <p:sp>
        <p:nvSpPr>
          <p:cNvPr id="5" name="Google Shape;259;p36">
            <a:extLst>
              <a:ext uri="{FF2B5EF4-FFF2-40B4-BE49-F238E27FC236}">
                <a16:creationId xmlns:a16="http://schemas.microsoft.com/office/drawing/2014/main" id="{16D75963-BA87-8390-9F75-B527547E33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737050"/>
            <a:ext cx="4387259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격자 </a:t>
            </a:r>
            <a:r>
              <a:rPr lang="en-US" altLang="ko-KR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Voronoi Diagram</a:t>
            </a:r>
            <a:r>
              <a:rPr lang="ko-KR" altLang="en-US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사용하면 </a:t>
            </a:r>
            <a:r>
              <a:rPr lang="en-US" altLang="ko-KR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Nearest neighbor queries</a:t>
            </a:r>
            <a:r>
              <a:rPr lang="ko-KR" altLang="en-US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 대한 전처리가 가능하므로</a:t>
            </a:r>
            <a:endParaRPr sz="150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altLang="ko-KR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Image processing (</a:t>
            </a:r>
            <a:r>
              <a:rPr lang="ko-KR" alt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이미지 픽셀 처리</a:t>
            </a:r>
            <a:r>
              <a:rPr lang="en-US" altLang="ko-KR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500" b="1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Terrain</a:t>
            </a:r>
            <a:r>
              <a:rPr lang="ko-KR" alt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modeling</a:t>
            </a:r>
            <a:r>
              <a:rPr 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(</a:t>
            </a:r>
            <a:r>
              <a:rPr lang="ko-KR" alt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지형 모델링</a:t>
            </a:r>
            <a:r>
              <a:rPr lang="en-US" altLang="ko-KR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500" b="1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Geographic analysis (</a:t>
            </a:r>
            <a:r>
              <a:rPr lang="ko-KR" altLang="en-US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지리적 분석</a:t>
            </a:r>
            <a:r>
              <a:rPr lang="en-US" altLang="ko-KR" sz="1500" b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500" b="1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을 더 효과적으로 해결할 수 있다</a:t>
            </a:r>
            <a:r>
              <a:rPr lang="en-US" altLang="ko-KR" sz="150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sz="150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22871-38C6-FF1B-9B3C-3CA2259C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839" y="1289645"/>
            <a:ext cx="2932162" cy="30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1447900" y="1816050"/>
            <a:ext cx="6982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>
                <a:latin typeface="+mj-ea"/>
                <a:ea typeface="+mj-ea"/>
              </a:rPr>
              <a:t>선행연구</a:t>
            </a:r>
            <a:endParaRPr sz="4800">
              <a:latin typeface="+mj-ea"/>
              <a:ea typeface="+mj-ea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2"/>
          </p:nvPr>
        </p:nvSpPr>
        <p:spPr>
          <a:xfrm>
            <a:off x="1447899" y="894075"/>
            <a:ext cx="125812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02</a:t>
            </a:r>
            <a:endParaRPr>
              <a:latin typeface="+mj-ea"/>
              <a:ea typeface="+mj-ea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>
            <a:off x="1128275" y="894075"/>
            <a:ext cx="0" cy="2548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23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선행연구와의 차이점 </a:t>
            </a:r>
            <a:endParaRPr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776977" y="2599825"/>
                <a:ext cx="3965580" cy="1177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의 격자로 나타난 평면에서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개의 </a:t>
                </a:r>
                <a:r>
                  <a:rPr lang="en-US" altLang="ko-KR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가 주어져 있을 때 각 </a:t>
                </a:r>
                <a:r>
                  <a:rPr lang="en-US" altLang="ko-KR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와 가까운 격자점으로 분류하는 것</a:t>
                </a:r>
                <a:r>
                  <a:rPr lang="en-US" altLang="ko-KR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. 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즉</a:t>
                </a:r>
                <a:r>
                  <a:rPr lang="en-US" altLang="ko-KR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, 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각 격자 점에서 가장 가까운 </a:t>
                </a:r>
                <a:r>
                  <a:rPr lang="en-US" altLang="ko-KR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를 찾아 </a:t>
                </a:r>
                <a:r>
                  <a:rPr lang="ko-KR" altLang="en-US" b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격자를 채우는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 문제 </a:t>
                </a:r>
                <a:endParaRPr>
                  <a:latin typeface="이롭게 바탕체 Medium" panose="020B0600000101010101" pitchFamily="50" charset="-127"/>
                  <a:ea typeface="이롭게 바탕체 Medium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6" name="Google Shape;26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76977" y="2599825"/>
                <a:ext cx="3965580" cy="1177500"/>
              </a:xfrm>
              <a:prstGeom prst="rect">
                <a:avLst/>
              </a:prstGeom>
              <a:blipFill>
                <a:blip r:embed="rId3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Google Shape;267;p37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951849" y="2618662"/>
                <a:ext cx="3359956" cy="1177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개의 </a:t>
                </a:r>
                <a:r>
                  <a:rPr lang="en-US" altLang="ko-KR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가 주어져 있을 때 평면을 특정 </a:t>
                </a:r>
                <a:r>
                  <a:rPr lang="en-US" altLang="ko-KR" i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seed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와의 거리가 가장 가까운 점의 집합으로 구분하는 것</a:t>
                </a:r>
                <a:r>
                  <a:rPr lang="en-US" altLang="ko-KR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. 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즉</a:t>
                </a:r>
                <a:r>
                  <a:rPr lang="en-US" altLang="ko-KR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, </a:t>
                </a:r>
                <a:r>
                  <a:rPr lang="ko-KR" altLang="en-US" b="1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평면을 분할하는 직선</a:t>
                </a:r>
                <a:r>
                  <a:rPr lang="ko-KR" altLang="en-US">
                    <a:latin typeface="이롭게 바탕체 Medium" panose="020B0600000101010101" pitchFamily="50" charset="-127"/>
                    <a:ea typeface="이롭게 바탕체 Medium" panose="020B0600000101010101" pitchFamily="50" charset="-127"/>
                  </a:rPr>
                  <a:t>을 찾는 문제 </a:t>
                </a:r>
                <a:endParaRPr>
                  <a:latin typeface="이롭게 바탕체 Medium" panose="020B0600000101010101" pitchFamily="50" charset="-127"/>
                  <a:ea typeface="이롭게 바탕체 Medium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7" name="Google Shape;267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951849" y="2618662"/>
                <a:ext cx="3359956" cy="1177500"/>
              </a:xfrm>
              <a:prstGeom prst="rect">
                <a:avLst/>
              </a:prstGeom>
              <a:blipFill>
                <a:blip r:embed="rId4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Google Shape;268;p37"/>
          <p:cNvSpPr txBox="1">
            <a:spLocks noGrp="1"/>
          </p:cNvSpPr>
          <p:nvPr>
            <p:ph type="subTitle" idx="3"/>
          </p:nvPr>
        </p:nvSpPr>
        <p:spPr>
          <a:xfrm>
            <a:off x="951861" y="2059762"/>
            <a:ext cx="296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기존의 문제  </a:t>
            </a:r>
            <a:endParaRPr>
              <a:latin typeface="+mj-ea"/>
              <a:ea typeface="+mj-ea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subTitle" idx="4"/>
          </p:nvPr>
        </p:nvSpPr>
        <p:spPr>
          <a:xfrm>
            <a:off x="4776994" y="2040925"/>
            <a:ext cx="2969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해결할 문제  </a:t>
            </a:r>
            <a:endParaRPr>
              <a:latin typeface="+mj-ea"/>
              <a:ea typeface="+mj-ea"/>
            </a:endParaRPr>
          </a:p>
        </p:txBody>
      </p:sp>
      <p:cxnSp>
        <p:nvCxnSpPr>
          <p:cNvPr id="270" name="Google Shape;270;p37"/>
          <p:cNvCxnSpPr/>
          <p:nvPr/>
        </p:nvCxnSpPr>
        <p:spPr>
          <a:xfrm>
            <a:off x="800512" y="2167962"/>
            <a:ext cx="0" cy="155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4629936" y="2149125"/>
            <a:ext cx="0" cy="155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243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선행연구 </a:t>
            </a:r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7"/>
          </p:nvPr>
        </p:nvSpPr>
        <p:spPr>
          <a:xfrm>
            <a:off x="936785" y="1399987"/>
            <a:ext cx="22239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Fortune’s Algorithm 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8"/>
          </p:nvPr>
        </p:nvSpPr>
        <p:spPr>
          <a:xfrm>
            <a:off x="3499961" y="1399987"/>
            <a:ext cx="2224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Bowyer-Watson Algorithm </a:t>
            </a:r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subTitle" idx="9"/>
          </p:nvPr>
        </p:nvSpPr>
        <p:spPr>
          <a:xfrm>
            <a:off x="6057660" y="1399987"/>
            <a:ext cx="22221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Jump Flooding Algorithm </a:t>
            </a:r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13"/>
          </p:nvPr>
        </p:nvSpPr>
        <p:spPr>
          <a:xfrm>
            <a:off x="936785" y="3209964"/>
            <a:ext cx="22239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Divide and Conquer</a:t>
            </a:r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14"/>
          </p:nvPr>
        </p:nvSpPr>
        <p:spPr>
          <a:xfrm>
            <a:off x="3499961" y="3209964"/>
            <a:ext cx="2224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Algorithm </a:t>
            </a:r>
            <a:endParaRPr/>
          </a:p>
        </p:txBody>
      </p:sp>
      <p:cxnSp>
        <p:nvCxnSpPr>
          <p:cNvPr id="320" name="Google Shape;320;p40"/>
          <p:cNvCxnSpPr/>
          <p:nvPr/>
        </p:nvCxnSpPr>
        <p:spPr>
          <a:xfrm>
            <a:off x="777100" y="1417425"/>
            <a:ext cx="7800" cy="134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40"/>
          <p:cNvCxnSpPr/>
          <p:nvPr/>
        </p:nvCxnSpPr>
        <p:spPr>
          <a:xfrm>
            <a:off x="3339769" y="1417425"/>
            <a:ext cx="7800" cy="134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5902438" y="1417425"/>
            <a:ext cx="7800" cy="134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0"/>
          <p:cNvCxnSpPr/>
          <p:nvPr/>
        </p:nvCxnSpPr>
        <p:spPr>
          <a:xfrm>
            <a:off x="777100" y="3166225"/>
            <a:ext cx="7800" cy="134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40"/>
          <p:cNvCxnSpPr/>
          <p:nvPr/>
        </p:nvCxnSpPr>
        <p:spPr>
          <a:xfrm>
            <a:off x="3337538" y="3166225"/>
            <a:ext cx="7800" cy="134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>
            <a:off x="5902438" y="3166225"/>
            <a:ext cx="7800" cy="134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10;p40">
            <a:extLst>
              <a:ext uri="{FF2B5EF4-FFF2-40B4-BE49-F238E27FC236}">
                <a16:creationId xmlns:a16="http://schemas.microsoft.com/office/drawing/2014/main" id="{D45AE792-96C6-2AC5-CD7A-D4E37E0167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8500" y="2084466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포물선의 수학적 성질을 사용하는 방법</a:t>
            </a:r>
          </a:p>
        </p:txBody>
      </p:sp>
      <p:sp>
        <p:nvSpPr>
          <p:cNvPr id="3" name="Google Shape;307;p40">
            <a:extLst>
              <a:ext uri="{FF2B5EF4-FFF2-40B4-BE49-F238E27FC236}">
                <a16:creationId xmlns:a16="http://schemas.microsoft.com/office/drawing/2014/main" id="{64E7DED3-C56F-C8D3-1ACE-601E3BAAAF5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91675" y="2084466"/>
            <a:ext cx="229695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외접원을 활용해 </a:t>
            </a:r>
            <a:r>
              <a:rPr lang="ko-KR" altLang="en-US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들로네</a:t>
            </a:r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삼각분할을 찾는 방법</a:t>
            </a:r>
          </a:p>
        </p:txBody>
      </p:sp>
      <p:sp>
        <p:nvSpPr>
          <p:cNvPr id="4" name="Google Shape;308;p40">
            <a:extLst>
              <a:ext uri="{FF2B5EF4-FFF2-40B4-BE49-F238E27FC236}">
                <a16:creationId xmlns:a16="http://schemas.microsoft.com/office/drawing/2014/main" id="{6A53FC11-80A2-88EB-8773-D2A08A517CA2}"/>
              </a:ext>
            </a:extLst>
          </p:cNvPr>
          <p:cNvSpPr txBox="1">
            <a:spLocks/>
          </p:cNvSpPr>
          <p:nvPr/>
        </p:nvSpPr>
        <p:spPr>
          <a:xfrm>
            <a:off x="6049374" y="2084466"/>
            <a:ext cx="2294127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pPr marL="0" indent="0"/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격자를 색칠 후 색칠된 격자를 퍼트리는 방법</a:t>
            </a:r>
            <a:endParaRPr lang="en-US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6" name="Google Shape;311;p40">
            <a:extLst>
              <a:ext uri="{FF2B5EF4-FFF2-40B4-BE49-F238E27FC236}">
                <a16:creationId xmlns:a16="http://schemas.microsoft.com/office/drawing/2014/main" id="{24BAAFAC-39A7-C41C-9BF4-923F4127D6D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28500" y="3894462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분할 정복을 활용하는 방법</a:t>
            </a:r>
          </a:p>
        </p:txBody>
      </p:sp>
      <p:sp>
        <p:nvSpPr>
          <p:cNvPr id="7" name="Google Shape;312;p40">
            <a:extLst>
              <a:ext uri="{FF2B5EF4-FFF2-40B4-BE49-F238E27FC236}">
                <a16:creationId xmlns:a16="http://schemas.microsoft.com/office/drawing/2014/main" id="{04AB5997-7352-8B26-B6A7-4E8B1D3EDBD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91675" y="3894462"/>
            <a:ext cx="2226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점을 하나씩 추가하며 그 점의 영역을 정하는 방법</a:t>
            </a:r>
          </a:p>
        </p:txBody>
      </p:sp>
    </p:spTree>
    <p:extLst>
      <p:ext uri="{BB962C8B-B14F-4D97-AF65-F5344CB8AC3E}">
        <p14:creationId xmlns:p14="http://schemas.microsoft.com/office/powerpoint/2010/main" val="2276955480"/>
      </p:ext>
    </p:extLst>
  </p:cSld>
  <p:clrMapOvr>
    <a:masterClrMapping/>
  </p:clrMapOvr>
</p:sld>
</file>

<file path=ppt/theme/theme1.xml><?xml version="1.0" encoding="utf-8"?>
<a:theme xmlns:a="http://schemas.openxmlformats.org/drawingml/2006/main" name="Functional Analysis - Master of Science in Mathematics by Slidesgo">
  <a:themeElements>
    <a:clrScheme name="Simple Light">
      <a:dk1>
        <a:srgbClr val="2A2A2A"/>
      </a:dk1>
      <a:lt1>
        <a:srgbClr val="E5DFD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ㅁㄴㅇㄹ">
      <a:majorFont>
        <a:latin typeface="넥슨Lv1고딕"/>
        <a:ea typeface="넥슨Lv1고딕"/>
        <a:cs typeface=""/>
      </a:majorFont>
      <a:minorFont>
        <a:latin typeface="넥슨Lv1고딕"/>
        <a:ea typeface="넥슨Lv1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568F46467F49944892D2C239242E2D2" ma:contentTypeVersion="12" ma:contentTypeDescription="새 문서를 만듭니다." ma:contentTypeScope="" ma:versionID="3ab6774077c5ff8a603ae63df2e9f6e4">
  <xsd:schema xmlns:xsd="http://www.w3.org/2001/XMLSchema" xmlns:xs="http://www.w3.org/2001/XMLSchema" xmlns:p="http://schemas.microsoft.com/office/2006/metadata/properties" xmlns:ns3="b649b6ad-b5d0-4196-bc3b-1050abeb4a7b" xmlns:ns4="fcebc1c7-9c31-4993-8ca1-956b52eb4a07" targetNamespace="http://schemas.microsoft.com/office/2006/metadata/properties" ma:root="true" ma:fieldsID="6c1cfa956c2d621c3468019ee218038f" ns3:_="" ns4:_="">
    <xsd:import namespace="b649b6ad-b5d0-4196-bc3b-1050abeb4a7b"/>
    <xsd:import namespace="fcebc1c7-9c31-4993-8ca1-956b52eb4a0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9b6ad-b5d0-4196-bc3b-1050abeb4a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bc1c7-9c31-4993-8ca1-956b52eb4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ebc1c7-9c31-4993-8ca1-956b52eb4a07" xsi:nil="true"/>
  </documentManagement>
</p:properties>
</file>

<file path=customXml/itemProps1.xml><?xml version="1.0" encoding="utf-8"?>
<ds:datastoreItem xmlns:ds="http://schemas.openxmlformats.org/officeDocument/2006/customXml" ds:itemID="{12160689-37AD-49A9-9601-1FB25E4DAD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67EC0-D1C6-49AD-BD1B-BD0CB01D25F5}">
  <ds:schemaRefs>
    <ds:schemaRef ds:uri="b649b6ad-b5d0-4196-bc3b-1050abeb4a7b"/>
    <ds:schemaRef ds:uri="fcebc1c7-9c31-4993-8ca1-956b52eb4a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969840-EF72-4FA2-B78E-AF7281898A3F}">
  <ds:schemaRefs>
    <ds:schemaRef ds:uri="http://purl.org/dc/terms/"/>
    <ds:schemaRef ds:uri="http://purl.org/dc/elements/1.1/"/>
    <ds:schemaRef ds:uri="fcebc1c7-9c31-4993-8ca1-956b52eb4a07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649b6ad-b5d0-4196-bc3b-1050abeb4a7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557</Words>
  <Application>Microsoft Office PowerPoint</Application>
  <PresentationFormat>화면 슬라이드 쇼(16:9)</PresentationFormat>
  <Paragraphs>108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Nunito Light</vt:lpstr>
      <vt:lpstr>IBM Plex Sans</vt:lpstr>
      <vt:lpstr>Arial</vt:lpstr>
      <vt:lpstr>이롭게 바탕체 Medium</vt:lpstr>
      <vt:lpstr>Amiko</vt:lpstr>
      <vt:lpstr>Cambria Math</vt:lpstr>
      <vt:lpstr>Lato Light</vt:lpstr>
      <vt:lpstr>넥슨Lv1고딕</vt:lpstr>
      <vt:lpstr>Anaheim</vt:lpstr>
      <vt:lpstr>Functional Analysis - Master of Science in Mathematics by Slidesgo</vt:lpstr>
      <vt:lpstr>효율적이고 빠른 격자 보르노이 다이어그램 계산</vt:lpstr>
      <vt:lpstr>Table of contents</vt:lpstr>
      <vt:lpstr>연구 동기 및 목적</vt:lpstr>
      <vt:lpstr>연구 동기 및 목적</vt:lpstr>
      <vt:lpstr>문제 정의</vt:lpstr>
      <vt:lpstr>연구 동기 및 목적</vt:lpstr>
      <vt:lpstr>선행연구</vt:lpstr>
      <vt:lpstr>선행연구와의 차이점 </vt:lpstr>
      <vt:lpstr>선행연구 </vt:lpstr>
      <vt:lpstr>연구방법</vt:lpstr>
      <vt:lpstr>연구 과정 </vt:lpstr>
      <vt:lpstr>Naive : O(NM^2)</vt:lpstr>
      <vt:lpstr>Dijkstra : O(N√N+M log⁡M)</vt:lpstr>
      <vt:lpstr>Sparse</vt:lpstr>
      <vt:lpstr>Dense : O(M^4/N+M^2  log⁡M)</vt:lpstr>
      <vt:lpstr>Quad : O(M^2  log^2⁡M)</vt:lpstr>
      <vt:lpstr>BFS : O(N log⁡N+NM+M^2)</vt:lpstr>
      <vt:lpstr>Sweeping : O(N log⁡N+NM+M^2)</vt:lpstr>
      <vt:lpstr>결과 및 분석</vt:lpstr>
      <vt:lpstr>CPU Time by M</vt:lpstr>
      <vt:lpstr>CPU Time by N</vt:lpstr>
      <vt:lpstr>Constant Estimation</vt:lpstr>
      <vt:lpstr>결론 및 제언</vt:lpstr>
      <vt:lpstr>결론</vt:lpstr>
      <vt:lpstr>제언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효율적이고 빠른 격자 보르노이 다이어그램 계산</dc:title>
  <dc:creator>수학토끼</dc:creator>
  <cp:lastModifiedBy>정민건</cp:lastModifiedBy>
  <cp:revision>3</cp:revision>
  <dcterms:modified xsi:type="dcterms:W3CDTF">2023-12-23T15:45:13Z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0x010100E568F46467F49944892D2C239242E2D2</vt:lpwstr>
  </property>
</Properties>
</file>