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3.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4.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notesSlides/notesSlide5.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notesSlides/notesSlide6.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notesSlides/notesSlide7.xml" ContentType="application/vnd.openxmlformats-officedocument.presentationml.notesSlide+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notesSlides/notesSlide8.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notesSlides/notesSlide9.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notesSlides/notesSlide10.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notesSlides/notesSlide11.xml" ContentType="application/vnd.openxmlformats-officedocument.presentationml.notesSlide+xml"/>
  <Override PartName="/ppt/charts/chart46.xml" ContentType="application/vnd.openxmlformats-officedocument.drawingml.chart+xml"/>
  <Override PartName="/ppt/charts/chart47.xml" ContentType="application/vnd.openxmlformats-officedocument.drawingml.chart+xml"/>
  <Override PartName="/ppt/notesSlides/notesSlide12.xml" ContentType="application/vnd.openxmlformats-officedocument.presentationml.notesSlide+xml"/>
  <Override PartName="/ppt/charts/chart48.xml" ContentType="application/vnd.openxmlformats-officedocument.drawingml.chart+xml"/>
  <Override PartName="/ppt/charts/chart49.xml" ContentType="application/vnd.openxmlformats-officedocument.drawingml.chart+xml"/>
  <Override PartName="/ppt/notesSlides/notesSlide13.xml" ContentType="application/vnd.openxmlformats-officedocument.presentationml.notesSlide+xml"/>
  <Override PartName="/ppt/charts/chart50.xml" ContentType="application/vnd.openxmlformats-officedocument.drawingml.chart+xml"/>
  <Override PartName="/ppt/notesSlides/notesSlide14.xml" ContentType="application/vnd.openxmlformats-officedocument.presentationml.notesSlide+xml"/>
  <Override PartName="/ppt/charts/chart51.xml" ContentType="application/vnd.openxmlformats-officedocument.drawingml.chart+xml"/>
  <Override PartName="/ppt/notesSlides/notesSlide15.xml" ContentType="application/vnd.openxmlformats-officedocument.presentationml.notesSlide+xml"/>
  <Override PartName="/ppt/charts/chart52.xml" ContentType="application/vnd.openxmlformats-officedocument.drawingml.chart+xml"/>
  <Override PartName="/ppt/notesSlides/notesSlide16.xml" ContentType="application/vnd.openxmlformats-officedocument.presentationml.notesSlide+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notesSlides/notesSlide17.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notesSlides/notesSlide18.xml" ContentType="application/vnd.openxmlformats-officedocument.presentationml.notesSlide+xml"/>
  <Override PartName="/ppt/charts/chart68.xml" ContentType="application/vnd.openxmlformats-officedocument.drawingml.chart+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notesSlides/notesSlide19.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notesSlides/notesSlide20.xml" ContentType="application/vnd.openxmlformats-officedocument.presentationml.notesSlide+xml"/>
  <Override PartName="/ppt/charts/chart83.xml" ContentType="application/vnd.openxmlformats-officedocument.drawingml.chart+xml"/>
  <Override PartName="/ppt/notesSlides/notesSlide21.xml" ContentType="application/vnd.openxmlformats-officedocument.presentationml.notesSlide+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7"/>
  </p:notesMasterIdLst>
  <p:handoutMasterIdLst>
    <p:handoutMasterId r:id="rId48"/>
  </p:handoutMasterIdLst>
  <p:sldIdLst>
    <p:sldId id="256" r:id="rId2"/>
    <p:sldId id="551" r:id="rId3"/>
    <p:sldId id="612" r:id="rId4"/>
    <p:sldId id="652" r:id="rId5"/>
    <p:sldId id="619" r:id="rId6"/>
    <p:sldId id="606" r:id="rId7"/>
    <p:sldId id="553" r:id="rId8"/>
    <p:sldId id="581" r:id="rId9"/>
    <p:sldId id="608" r:id="rId10"/>
    <p:sldId id="607" r:id="rId11"/>
    <p:sldId id="663" r:id="rId12"/>
    <p:sldId id="609" r:id="rId13"/>
    <p:sldId id="623" r:id="rId14"/>
    <p:sldId id="625" r:id="rId15"/>
    <p:sldId id="632"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77" r:id="rId30"/>
    <p:sldId id="678" r:id="rId31"/>
    <p:sldId id="679" r:id="rId32"/>
    <p:sldId id="680" r:id="rId33"/>
    <p:sldId id="681" r:id="rId34"/>
    <p:sldId id="682" r:id="rId35"/>
    <p:sldId id="683" r:id="rId36"/>
    <p:sldId id="684" r:id="rId37"/>
    <p:sldId id="685" r:id="rId38"/>
    <p:sldId id="686" r:id="rId39"/>
    <p:sldId id="687" r:id="rId40"/>
    <p:sldId id="688" r:id="rId41"/>
    <p:sldId id="689" r:id="rId42"/>
    <p:sldId id="690" r:id="rId43"/>
    <p:sldId id="691" r:id="rId44"/>
    <p:sldId id="692" r:id="rId45"/>
    <p:sldId id="693" r:id="rId46"/>
  </p:sldIdLst>
  <p:sldSz cx="9144000" cy="5143500" type="screen16x9"/>
  <p:notesSz cx="7010400" cy="12039600"/>
  <p:defaultTextStyle>
    <a:defPPr>
      <a:defRPr lang="es-ES"/>
    </a:defPPr>
    <a:lvl1pPr marL="0" algn="l" defTabSz="879112" rtl="0" eaLnBrk="1" latinLnBrk="0" hangingPunct="1">
      <a:defRPr sz="1700" kern="1200">
        <a:solidFill>
          <a:schemeClr val="tx1"/>
        </a:solidFill>
        <a:latin typeface="+mn-lt"/>
        <a:ea typeface="+mn-ea"/>
        <a:cs typeface="+mn-cs"/>
      </a:defRPr>
    </a:lvl1pPr>
    <a:lvl2pPr marL="439556" algn="l" defTabSz="879112" rtl="0" eaLnBrk="1" latinLnBrk="0" hangingPunct="1">
      <a:defRPr sz="1700" kern="1200">
        <a:solidFill>
          <a:schemeClr val="tx1"/>
        </a:solidFill>
        <a:latin typeface="+mn-lt"/>
        <a:ea typeface="+mn-ea"/>
        <a:cs typeface="+mn-cs"/>
      </a:defRPr>
    </a:lvl2pPr>
    <a:lvl3pPr marL="879112" algn="l" defTabSz="879112" rtl="0" eaLnBrk="1" latinLnBrk="0" hangingPunct="1">
      <a:defRPr sz="1700" kern="1200">
        <a:solidFill>
          <a:schemeClr val="tx1"/>
        </a:solidFill>
        <a:latin typeface="+mn-lt"/>
        <a:ea typeface="+mn-ea"/>
        <a:cs typeface="+mn-cs"/>
      </a:defRPr>
    </a:lvl3pPr>
    <a:lvl4pPr marL="1318668" algn="l" defTabSz="879112" rtl="0" eaLnBrk="1" latinLnBrk="0" hangingPunct="1">
      <a:defRPr sz="1700" kern="1200">
        <a:solidFill>
          <a:schemeClr val="tx1"/>
        </a:solidFill>
        <a:latin typeface="+mn-lt"/>
        <a:ea typeface="+mn-ea"/>
        <a:cs typeface="+mn-cs"/>
      </a:defRPr>
    </a:lvl4pPr>
    <a:lvl5pPr marL="1758224" algn="l" defTabSz="879112" rtl="0" eaLnBrk="1" latinLnBrk="0" hangingPunct="1">
      <a:defRPr sz="1700" kern="1200">
        <a:solidFill>
          <a:schemeClr val="tx1"/>
        </a:solidFill>
        <a:latin typeface="+mn-lt"/>
        <a:ea typeface="+mn-ea"/>
        <a:cs typeface="+mn-cs"/>
      </a:defRPr>
    </a:lvl5pPr>
    <a:lvl6pPr marL="2197780" algn="l" defTabSz="879112" rtl="0" eaLnBrk="1" latinLnBrk="0" hangingPunct="1">
      <a:defRPr sz="1700" kern="1200">
        <a:solidFill>
          <a:schemeClr val="tx1"/>
        </a:solidFill>
        <a:latin typeface="+mn-lt"/>
        <a:ea typeface="+mn-ea"/>
        <a:cs typeface="+mn-cs"/>
      </a:defRPr>
    </a:lvl6pPr>
    <a:lvl7pPr marL="2637336" algn="l" defTabSz="879112" rtl="0" eaLnBrk="1" latinLnBrk="0" hangingPunct="1">
      <a:defRPr sz="1700" kern="1200">
        <a:solidFill>
          <a:schemeClr val="tx1"/>
        </a:solidFill>
        <a:latin typeface="+mn-lt"/>
        <a:ea typeface="+mn-ea"/>
        <a:cs typeface="+mn-cs"/>
      </a:defRPr>
    </a:lvl7pPr>
    <a:lvl8pPr marL="3076892" algn="l" defTabSz="879112" rtl="0" eaLnBrk="1" latinLnBrk="0" hangingPunct="1">
      <a:defRPr sz="1700" kern="1200">
        <a:solidFill>
          <a:schemeClr val="tx1"/>
        </a:solidFill>
        <a:latin typeface="+mn-lt"/>
        <a:ea typeface="+mn-ea"/>
        <a:cs typeface="+mn-cs"/>
      </a:defRPr>
    </a:lvl8pPr>
    <a:lvl9pPr marL="3516448" algn="l" defTabSz="879112" rtl="0" eaLnBrk="1" latinLnBrk="0" hangingPunct="1">
      <a:defRPr sz="1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52">
          <p15:clr>
            <a:srgbClr val="A4A3A4"/>
          </p15:clr>
        </p15:guide>
        <p15:guide id="2" pos="3936">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3CF"/>
    <a:srgbClr val="FF00FF"/>
    <a:srgbClr val="2C4D75"/>
    <a:srgbClr val="F595B0"/>
    <a:srgbClr val="FF0066"/>
    <a:srgbClr val="008000"/>
    <a:srgbClr val="000000"/>
    <a:srgbClr val="FFFFFF"/>
    <a:srgbClr val="7F7F7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8957" autoAdjust="0"/>
  </p:normalViewPr>
  <p:slideViewPr>
    <p:cSldViewPr>
      <p:cViewPr varScale="1">
        <p:scale>
          <a:sx n="84" d="100"/>
          <a:sy n="84" d="100"/>
        </p:scale>
        <p:origin x="-990" y="-78"/>
      </p:cViewPr>
      <p:guideLst>
        <p:guide orient="horz" pos="2352"/>
        <p:guide orient="horz" pos="1620"/>
        <p:guide pos="3936"/>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93121561991697"/>
          <c:y val="4.8078859982175766E-2"/>
          <c:w val="0.46106878438008325"/>
          <c:h val="0.89450211204844299"/>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2"/>
              </a:solidFill>
            </c:spPr>
          </c:dPt>
          <c:dPt>
            <c:idx val="3"/>
            <c:invertIfNegative val="0"/>
            <c:bubble3D val="0"/>
            <c:spPr>
              <a:solidFill>
                <a:schemeClr val="accent6">
                  <a:lumMod val="75000"/>
                </a:schemeClr>
              </a:solidFill>
            </c:spPr>
          </c:dPt>
          <c:dPt>
            <c:idx val="4"/>
            <c:invertIfNegative val="0"/>
            <c:bubble3D val="0"/>
            <c:spPr>
              <a:solidFill>
                <a:schemeClr val="accent6"/>
              </a:solidFill>
            </c:spPr>
          </c:dPt>
          <c:dPt>
            <c:idx val="5"/>
            <c:invertIfNegative val="0"/>
            <c:bubble3D val="0"/>
            <c:spPr>
              <a:solidFill>
                <a:srgbClr val="FFC000"/>
              </a:solidFill>
            </c:spPr>
          </c:dPt>
          <c:dPt>
            <c:idx val="6"/>
            <c:invertIfNegative val="0"/>
            <c:bubble3D val="0"/>
            <c:spPr>
              <a:solidFill>
                <a:schemeClr val="accent3"/>
              </a:solidFill>
            </c:spPr>
          </c:dPt>
          <c:dPt>
            <c:idx val="7"/>
            <c:invertIfNegative val="0"/>
            <c:bubble3D val="0"/>
            <c:spPr>
              <a:solidFill>
                <a:schemeClr val="accent3">
                  <a:lumMod val="75000"/>
                </a:schemeClr>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s/d</c:v>
                </c:pt>
                <c:pt idx="1">
                  <c:v>Muy negativo</c:v>
                </c:pt>
                <c:pt idx="2">
                  <c:v>Negativo</c:v>
                </c:pt>
                <c:pt idx="3">
                  <c:v>Muy baja</c:v>
                </c:pt>
                <c:pt idx="4">
                  <c:v>Baja</c:v>
                </c:pt>
                <c:pt idx="5">
                  <c:v>Media</c:v>
                </c:pt>
                <c:pt idx="6">
                  <c:v>Alta</c:v>
                </c:pt>
                <c:pt idx="7">
                  <c:v>Muy alta</c:v>
                </c:pt>
              </c:strCache>
            </c:strRef>
          </c:cat>
          <c:val>
            <c:numRef>
              <c:f>Hoja1!$B$2:$B$9</c:f>
              <c:numCache>
                <c:formatCode>0</c:formatCode>
                <c:ptCount val="8"/>
                <c:pt idx="0">
                  <c:v>6.6293272038107895</c:v>
                </c:pt>
                <c:pt idx="1">
                  <c:v>23.758872101161298</c:v>
                </c:pt>
                <c:pt idx="2">
                  <c:v>21.078494341294199</c:v>
                </c:pt>
                <c:pt idx="3">
                  <c:v>9.6387272449622579</c:v>
                </c:pt>
                <c:pt idx="4">
                  <c:v>9.5813577028841177</c:v>
                </c:pt>
                <c:pt idx="5">
                  <c:v>9.6840848023384307</c:v>
                </c:pt>
                <c:pt idx="6">
                  <c:v>9.7095108015025193</c:v>
                </c:pt>
                <c:pt idx="7">
                  <c:v>9.9196258020462817</c:v>
                </c:pt>
              </c:numCache>
            </c:numRef>
          </c:val>
        </c:ser>
        <c:dLbls>
          <c:showLegendKey val="0"/>
          <c:showVal val="1"/>
          <c:showCatName val="0"/>
          <c:showSerName val="0"/>
          <c:showPercent val="0"/>
          <c:showBubbleSize val="0"/>
        </c:dLbls>
        <c:gapWidth val="0"/>
        <c:overlap val="-24"/>
        <c:axId val="186507264"/>
        <c:axId val="187132160"/>
      </c:barChart>
      <c:catAx>
        <c:axId val="186507264"/>
        <c:scaling>
          <c:orientation val="minMax"/>
        </c:scaling>
        <c:delete val="0"/>
        <c:axPos val="l"/>
        <c:numFmt formatCode="General" sourceLinked="0"/>
        <c:majorTickMark val="none"/>
        <c:minorTickMark val="none"/>
        <c:tickLblPos val="nextTo"/>
        <c:spPr>
          <a:ln>
            <a:noFill/>
          </a:ln>
        </c:spPr>
        <c:crossAx val="187132160"/>
        <c:crosses val="autoZero"/>
        <c:auto val="1"/>
        <c:lblAlgn val="ctr"/>
        <c:lblOffset val="100"/>
        <c:noMultiLvlLbl val="0"/>
      </c:catAx>
      <c:valAx>
        <c:axId val="187132160"/>
        <c:scaling>
          <c:orientation val="minMax"/>
        </c:scaling>
        <c:delete val="1"/>
        <c:axPos val="b"/>
        <c:numFmt formatCode="0" sourceLinked="1"/>
        <c:majorTickMark val="out"/>
        <c:minorTickMark val="none"/>
        <c:tickLblPos val="none"/>
        <c:crossAx val="18650726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Hoja1!$B$1</c:f>
              <c:strCache>
                <c:ptCount val="1"/>
                <c:pt idx="0">
                  <c:v>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Hoja1!$A$2:$A$8</c:f>
              <c:strCache>
                <c:ptCount val="7"/>
                <c:pt idx="0">
                  <c:v>SUPERMERCADO</c:v>
                </c:pt>
                <c:pt idx="1">
                  <c:v>INDUMENTARIA</c:v>
                </c:pt>
                <c:pt idx="2">
                  <c:v>PAGO ELECTRÓNICO</c:v>
                </c:pt>
                <c:pt idx="3">
                  <c:v>GASTRONOMIA</c:v>
                </c:pt>
                <c:pt idx="4">
                  <c:v>COMBUSTIBLE</c:v>
                </c:pt>
                <c:pt idx="5">
                  <c:v>TURISMO</c:v>
                </c:pt>
                <c:pt idx="6">
                  <c:v>PELUQUERÍA</c:v>
                </c:pt>
              </c:strCache>
            </c:strRef>
          </c:cat>
          <c:val>
            <c:numRef>
              <c:f>Hoja1!$B$2:$B$8</c:f>
              <c:numCache>
                <c:formatCode>0</c:formatCode>
                <c:ptCount val="7"/>
                <c:pt idx="0">
                  <c:v>9.2090619625158041</c:v>
                </c:pt>
                <c:pt idx="1">
                  <c:v>13.222694238908128</c:v>
                </c:pt>
                <c:pt idx="2">
                  <c:v>18.375380963694557</c:v>
                </c:pt>
                <c:pt idx="3">
                  <c:v>4.2080597007008027</c:v>
                </c:pt>
                <c:pt idx="4">
                  <c:v>5.168374301021899</c:v>
                </c:pt>
                <c:pt idx="5">
                  <c:v>4.0724038482306497</c:v>
                </c:pt>
                <c:pt idx="6">
                  <c:v>0.73333734995912481</c:v>
                </c:pt>
              </c:numCache>
            </c:numRef>
          </c:val>
        </c:ser>
        <c:ser>
          <c:idx val="1"/>
          <c:order val="1"/>
          <c:tx>
            <c:strRef>
              <c:f>Hoja1!$C$1</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Hoja1!$A$2:$A$8</c:f>
              <c:strCache>
                <c:ptCount val="7"/>
                <c:pt idx="0">
                  <c:v>SUPERMERCADO</c:v>
                </c:pt>
                <c:pt idx="1">
                  <c:v>INDUMENTARIA</c:v>
                </c:pt>
                <c:pt idx="2">
                  <c:v>PAGO ELECTRÓNICO</c:v>
                </c:pt>
                <c:pt idx="3">
                  <c:v>GASTRONOMIA</c:v>
                </c:pt>
                <c:pt idx="4">
                  <c:v>COMBUSTIBLE</c:v>
                </c:pt>
                <c:pt idx="5">
                  <c:v>TURISMO</c:v>
                </c:pt>
                <c:pt idx="6">
                  <c:v>PELUQUERÍA</c:v>
                </c:pt>
              </c:strCache>
            </c:strRef>
          </c:cat>
          <c:val>
            <c:numRef>
              <c:f>Hoja1!$C$2:$C$8</c:f>
              <c:numCache>
                <c:formatCode>0</c:formatCode>
                <c:ptCount val="7"/>
                <c:pt idx="0">
                  <c:v>20.050238136649405</c:v>
                </c:pt>
                <c:pt idx="1">
                  <c:v>6.7896512015205976</c:v>
                </c:pt>
                <c:pt idx="2">
                  <c:v>1.9069120446103036</c:v>
                </c:pt>
                <c:pt idx="3">
                  <c:v>8.5442725000198596</c:v>
                </c:pt>
                <c:pt idx="4">
                  <c:v>8.7689382959123687</c:v>
                </c:pt>
                <c:pt idx="5">
                  <c:v>1.5006644484282299</c:v>
                </c:pt>
                <c:pt idx="6">
                  <c:v>0.71810448607840505</c:v>
                </c:pt>
              </c:numCache>
            </c:numRef>
          </c:val>
        </c:ser>
        <c:ser>
          <c:idx val="2"/>
          <c:order val="2"/>
          <c:tx>
            <c:strRef>
              <c:f>Hoja1!$D$1</c:f>
              <c:strCache>
                <c:ptCount val="1"/>
                <c:pt idx="0">
                  <c:v>TC+TD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Hoja1!$A$2:$A$8</c:f>
              <c:strCache>
                <c:ptCount val="7"/>
                <c:pt idx="0">
                  <c:v>SUPERMERCADO</c:v>
                </c:pt>
                <c:pt idx="1">
                  <c:v>INDUMENTARIA</c:v>
                </c:pt>
                <c:pt idx="2">
                  <c:v>PAGO ELECTRÓNICO</c:v>
                </c:pt>
                <c:pt idx="3">
                  <c:v>GASTRONOMIA</c:v>
                </c:pt>
                <c:pt idx="4">
                  <c:v>COMBUSTIBLE</c:v>
                </c:pt>
                <c:pt idx="5">
                  <c:v>TURISMO</c:v>
                </c:pt>
                <c:pt idx="6">
                  <c:v>PELUQUERÍA</c:v>
                </c:pt>
              </c:strCache>
            </c:strRef>
          </c:cat>
          <c:val>
            <c:numRef>
              <c:f>Hoja1!$D$2:$D$8</c:f>
              <c:numCache>
                <c:formatCode>0</c:formatCode>
                <c:ptCount val="7"/>
                <c:pt idx="0">
                  <c:v>5.1584464146119942</c:v>
                </c:pt>
                <c:pt idx="1">
                  <c:v>3.2059494564481739</c:v>
                </c:pt>
                <c:pt idx="2">
                  <c:v>1.0493624364397469</c:v>
                </c:pt>
                <c:pt idx="3">
                  <c:v>1.7404494301127382</c:v>
                </c:pt>
                <c:pt idx="4">
                  <c:v>1.7636776528960298</c:v>
                </c:pt>
              </c:numCache>
            </c:numRef>
          </c:val>
        </c:ser>
        <c:dLbls>
          <c:showLegendKey val="0"/>
          <c:showVal val="1"/>
          <c:showCatName val="0"/>
          <c:showSerName val="0"/>
          <c:showPercent val="0"/>
          <c:showBubbleSize val="0"/>
        </c:dLbls>
        <c:gapWidth val="95"/>
        <c:overlap val="100"/>
        <c:axId val="187808000"/>
        <c:axId val="187822080"/>
      </c:barChart>
      <c:catAx>
        <c:axId val="187808000"/>
        <c:scaling>
          <c:orientation val="maxMin"/>
        </c:scaling>
        <c:delete val="0"/>
        <c:axPos val="l"/>
        <c:numFmt formatCode="General" sourceLinked="0"/>
        <c:majorTickMark val="none"/>
        <c:minorTickMark val="none"/>
        <c:tickLblPos val="nextTo"/>
        <c:spPr>
          <a:ln>
            <a:noFill/>
          </a:ln>
        </c:spPr>
        <c:txPr>
          <a:bodyPr/>
          <a:lstStyle/>
          <a:p>
            <a:pPr>
              <a:defRPr sz="1000"/>
            </a:pPr>
            <a:endParaRPr lang="es-AR"/>
          </a:p>
        </c:txPr>
        <c:crossAx val="187822080"/>
        <c:crosses val="autoZero"/>
        <c:auto val="1"/>
        <c:lblAlgn val="ctr"/>
        <c:lblOffset val="100"/>
        <c:noMultiLvlLbl val="0"/>
      </c:catAx>
      <c:valAx>
        <c:axId val="187822080"/>
        <c:scaling>
          <c:orientation val="minMax"/>
        </c:scaling>
        <c:delete val="1"/>
        <c:axPos val="t"/>
        <c:numFmt formatCode="0" sourceLinked="1"/>
        <c:majorTickMark val="out"/>
        <c:minorTickMark val="none"/>
        <c:tickLblPos val="none"/>
        <c:crossAx val="187808000"/>
        <c:crosses val="autoZero"/>
        <c:crossBetween val="between"/>
      </c:valAx>
    </c:plotArea>
    <c:legend>
      <c:legendPos val="t"/>
      <c:layout>
        <c:manualLayout>
          <c:xMode val="edge"/>
          <c:yMode val="edge"/>
          <c:x val="0.30854255047570589"/>
          <c:y val="4.3119014034513736E-2"/>
          <c:w val="0.54460871360994179"/>
          <c:h val="7.3037189763786814E-2"/>
        </c:manualLayout>
      </c:layout>
      <c:overlay val="0"/>
      <c:txPr>
        <a:bodyPr/>
        <a:lstStyle/>
        <a:p>
          <a:pPr>
            <a:defRPr sz="1000"/>
          </a:pPr>
          <a:endParaRPr lang="es-AR"/>
        </a:p>
      </c:txPr>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2393517837357414"/>
          <c:w val="1"/>
          <c:h val="0.59875779568035969"/>
        </c:manualLayout>
      </c:layout>
      <c:barChart>
        <c:barDir val="col"/>
        <c:grouping val="stacked"/>
        <c:varyColors val="0"/>
        <c:ser>
          <c:idx val="0"/>
          <c:order val="0"/>
          <c:tx>
            <c:strRef>
              <c:f>Hoja1!$B$1</c:f>
              <c:strCache>
                <c:ptCount val="1"/>
                <c:pt idx="0">
                  <c:v>Sí</c:v>
                </c:pt>
              </c:strCache>
            </c:strRef>
          </c:tx>
          <c:spPr>
            <a:solidFill>
              <a:schemeClr val="accent3">
                <a:lumMod val="7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Hoja1!$A$2:$A$3</c:f>
              <c:strCache>
                <c:ptCount val="2"/>
                <c:pt idx="0">
                  <c:v>Extracciones</c:v>
                </c:pt>
                <c:pt idx="1">
                  <c:v>Consumos</c:v>
                </c:pt>
              </c:strCache>
            </c:strRef>
          </c:cat>
          <c:val>
            <c:numRef>
              <c:f>Hoja1!$B$2:$B$3</c:f>
              <c:numCache>
                <c:formatCode>0</c:formatCode>
                <c:ptCount val="2"/>
                <c:pt idx="0">
                  <c:v>52</c:v>
                </c:pt>
                <c:pt idx="1">
                  <c:v>33.200000000000003</c:v>
                </c:pt>
              </c:numCache>
            </c:numRef>
          </c:val>
        </c:ser>
        <c:ser>
          <c:idx val="1"/>
          <c:order val="1"/>
          <c:tx>
            <c:strRef>
              <c:f>Hoja1!$C$1</c:f>
              <c:strCache>
                <c:ptCount val="1"/>
                <c:pt idx="0">
                  <c:v>No</c:v>
                </c:pt>
              </c:strCache>
            </c:strRef>
          </c:tx>
          <c:spPr>
            <a:solidFill>
              <a:schemeClr val="accent2"/>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Hoja1!$A$2:$A$3</c:f>
              <c:strCache>
                <c:ptCount val="2"/>
                <c:pt idx="0">
                  <c:v>Extracciones</c:v>
                </c:pt>
                <c:pt idx="1">
                  <c:v>Consumos</c:v>
                </c:pt>
              </c:strCache>
            </c:strRef>
          </c:cat>
          <c:val>
            <c:numRef>
              <c:f>Hoja1!$C$2:$C$3</c:f>
              <c:numCache>
                <c:formatCode>0</c:formatCode>
                <c:ptCount val="2"/>
                <c:pt idx="0">
                  <c:v>16.14</c:v>
                </c:pt>
                <c:pt idx="1">
                  <c:v>34.94</c:v>
                </c:pt>
              </c:numCache>
            </c:numRef>
          </c:val>
        </c:ser>
        <c:dLbls>
          <c:showLegendKey val="0"/>
          <c:showVal val="0"/>
          <c:showCatName val="0"/>
          <c:showSerName val="0"/>
          <c:showPercent val="0"/>
          <c:showBubbleSize val="0"/>
        </c:dLbls>
        <c:gapWidth val="150"/>
        <c:overlap val="100"/>
        <c:axId val="188328576"/>
        <c:axId val="188334464"/>
      </c:barChart>
      <c:catAx>
        <c:axId val="188328576"/>
        <c:scaling>
          <c:orientation val="minMax"/>
        </c:scaling>
        <c:delete val="0"/>
        <c:axPos val="b"/>
        <c:numFmt formatCode="General" sourceLinked="0"/>
        <c:majorTickMark val="none"/>
        <c:minorTickMark val="none"/>
        <c:tickLblPos val="nextTo"/>
        <c:spPr>
          <a:ln>
            <a:noFill/>
          </a:ln>
        </c:spPr>
        <c:crossAx val="188334464"/>
        <c:crosses val="autoZero"/>
        <c:auto val="1"/>
        <c:lblAlgn val="ctr"/>
        <c:lblOffset val="100"/>
        <c:noMultiLvlLbl val="0"/>
      </c:catAx>
      <c:valAx>
        <c:axId val="188334464"/>
        <c:scaling>
          <c:orientation val="minMax"/>
        </c:scaling>
        <c:delete val="1"/>
        <c:axPos val="l"/>
        <c:numFmt formatCode="0" sourceLinked="1"/>
        <c:majorTickMark val="out"/>
        <c:minorTickMark val="none"/>
        <c:tickLblPos val="none"/>
        <c:crossAx val="188328576"/>
        <c:crosses val="autoZero"/>
        <c:crossBetween val="between"/>
      </c:valAx>
    </c:plotArea>
    <c:legend>
      <c:legendPos val="t"/>
      <c:layout/>
      <c:overlay val="0"/>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45450222246996E-3"/>
          <c:y val="5.2277314503336184E-2"/>
          <c:w val="0.99760545497777542"/>
          <c:h val="0.65951077395979285"/>
        </c:manualLayout>
      </c:layout>
      <c:barChart>
        <c:barDir val="col"/>
        <c:grouping val="stacked"/>
        <c:varyColors val="0"/>
        <c:ser>
          <c:idx val="0"/>
          <c:order val="0"/>
          <c:tx>
            <c:strRef>
              <c:f>Hoja1!$B$1</c:f>
              <c:strCache>
                <c:ptCount val="1"/>
                <c:pt idx="0">
                  <c:v>Sí</c:v>
                </c:pt>
              </c:strCache>
            </c:strRef>
          </c:tx>
          <c:spPr>
            <a:solidFill>
              <a:schemeClr val="accent3">
                <a:lumMod val="7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4"/>
                <c:pt idx="0">
                  <c:v>Consumos</c:v>
                </c:pt>
                <c:pt idx="1">
                  <c:v>Consumos en cuotas</c:v>
                </c:pt>
                <c:pt idx="2">
                  <c:v>Débitos automáticos</c:v>
                </c:pt>
                <c:pt idx="3">
                  <c:v>Adelantos</c:v>
                </c:pt>
              </c:strCache>
            </c:strRef>
          </c:cat>
          <c:val>
            <c:numRef>
              <c:f>Hoja1!$B$2:$B$5</c:f>
              <c:numCache>
                <c:formatCode>0</c:formatCode>
                <c:ptCount val="4"/>
                <c:pt idx="0">
                  <c:v>27.810000000000002</c:v>
                </c:pt>
                <c:pt idx="1">
                  <c:v>24.4</c:v>
                </c:pt>
                <c:pt idx="2">
                  <c:v>14.09</c:v>
                </c:pt>
                <c:pt idx="3">
                  <c:v>1.6900000000000002</c:v>
                </c:pt>
              </c:numCache>
            </c:numRef>
          </c:val>
        </c:ser>
        <c:ser>
          <c:idx val="1"/>
          <c:order val="1"/>
          <c:tx>
            <c:strRef>
              <c:f>Hoja1!$C$1</c:f>
              <c:strCache>
                <c:ptCount val="1"/>
                <c:pt idx="0">
                  <c:v>No</c:v>
                </c:pt>
              </c:strCache>
            </c:strRef>
          </c:tx>
          <c:spPr>
            <a:solidFill>
              <a:schemeClr val="accent2"/>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4"/>
                <c:pt idx="0">
                  <c:v>Consumos</c:v>
                </c:pt>
                <c:pt idx="1">
                  <c:v>Consumos en cuotas</c:v>
                </c:pt>
                <c:pt idx="2">
                  <c:v>Débitos automáticos</c:v>
                </c:pt>
                <c:pt idx="3">
                  <c:v>Adelantos</c:v>
                </c:pt>
              </c:strCache>
            </c:strRef>
          </c:cat>
          <c:val>
            <c:numRef>
              <c:f>Hoja1!$C$2:$C$5</c:f>
              <c:numCache>
                <c:formatCode>0</c:formatCode>
                <c:ptCount val="4"/>
                <c:pt idx="0">
                  <c:v>12</c:v>
                </c:pt>
                <c:pt idx="1">
                  <c:v>15.940000000000005</c:v>
                </c:pt>
                <c:pt idx="2">
                  <c:v>26.250000000000004</c:v>
                </c:pt>
                <c:pt idx="3">
                  <c:v>38</c:v>
                </c:pt>
              </c:numCache>
            </c:numRef>
          </c:val>
        </c:ser>
        <c:dLbls>
          <c:showLegendKey val="0"/>
          <c:showVal val="1"/>
          <c:showCatName val="0"/>
          <c:showSerName val="0"/>
          <c:showPercent val="0"/>
          <c:showBubbleSize val="0"/>
        </c:dLbls>
        <c:gapWidth val="150"/>
        <c:overlap val="100"/>
        <c:axId val="188025088"/>
        <c:axId val="188030976"/>
      </c:barChart>
      <c:catAx>
        <c:axId val="188025088"/>
        <c:scaling>
          <c:orientation val="minMax"/>
        </c:scaling>
        <c:delete val="0"/>
        <c:axPos val="b"/>
        <c:numFmt formatCode="General" sourceLinked="0"/>
        <c:majorTickMark val="none"/>
        <c:minorTickMark val="none"/>
        <c:tickLblPos val="nextTo"/>
        <c:spPr>
          <a:ln>
            <a:noFill/>
          </a:ln>
        </c:spPr>
        <c:crossAx val="188030976"/>
        <c:crosses val="autoZero"/>
        <c:auto val="1"/>
        <c:lblAlgn val="ctr"/>
        <c:lblOffset val="100"/>
        <c:noMultiLvlLbl val="0"/>
      </c:catAx>
      <c:valAx>
        <c:axId val="188030976"/>
        <c:scaling>
          <c:orientation val="minMax"/>
        </c:scaling>
        <c:delete val="1"/>
        <c:axPos val="l"/>
        <c:numFmt formatCode="0" sourceLinked="1"/>
        <c:majorTickMark val="out"/>
        <c:minorTickMark val="none"/>
        <c:tickLblPos val="none"/>
        <c:crossAx val="188025088"/>
        <c:crosses val="autoZero"/>
        <c:crossBetween val="between"/>
      </c:valAx>
    </c:plotArea>
    <c:legend>
      <c:legendPos val="t"/>
      <c:layout>
        <c:manualLayout>
          <c:xMode val="edge"/>
          <c:yMode val="edge"/>
          <c:x val="0.3791505388388518"/>
          <c:y val="0"/>
          <c:w val="0.21339553523645161"/>
          <c:h val="0.16491781422249113"/>
        </c:manualLayout>
      </c:layout>
      <c:overlay val="0"/>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Columna1</c:v>
                </c:pt>
              </c:strCache>
            </c:strRef>
          </c:tx>
          <c:explosion val="4"/>
          <c:dPt>
            <c:idx val="0"/>
            <c:bubble3D val="0"/>
            <c:spPr>
              <a:solidFill>
                <a:schemeClr val="accent3"/>
              </a:solidFill>
            </c:spPr>
          </c:dPt>
          <c:dPt>
            <c:idx val="2"/>
            <c:bubble3D val="0"/>
            <c:spPr>
              <a:solidFill>
                <a:schemeClr val="accent5"/>
              </a:solidFill>
            </c:spPr>
          </c:dPt>
          <c:dLbls>
            <c:dLbl>
              <c:idx val="0"/>
              <c:layout>
                <c:manualLayout>
                  <c:x val="-0.14772047244094491"/>
                  <c:y val="0.1634704724409449"/>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0.15292116204154199"/>
                  <c:y val="-0.1964657903602837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0.23914796043479794"/>
                  <c:y val="0.14011056182621684"/>
                </c:manualLayout>
              </c:layout>
              <c:dLblPos val="bestFit"/>
              <c:showLegendKey val="0"/>
              <c:showVal val="0"/>
              <c:showCatName val="1"/>
              <c:showSerName val="0"/>
              <c:showPercent val="1"/>
              <c:showBubbleSize val="0"/>
            </c:dLbl>
            <c:spPr>
              <a:noFill/>
              <a:ln>
                <a:noFill/>
              </a:ln>
              <a:effectLst/>
            </c:spPr>
            <c:txPr>
              <a:bodyPr/>
              <a:lstStyle/>
              <a:p>
                <a:pPr>
                  <a:defRPr sz="1200">
                    <a:latin typeface="Verdana" panose="020B0604030504040204" pitchFamily="34" charset="0"/>
                    <a:ea typeface="Verdana" panose="020B0604030504040204" pitchFamily="34" charset="0"/>
                    <a:cs typeface="Verdana" panose="020B0604030504040204" pitchFamily="34" charset="0"/>
                  </a:defRPr>
                </a:pPr>
                <a:endParaRPr lang="es-AR"/>
              </a:p>
            </c:txPr>
            <c:dLblPos val="ct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Hoja1!$A$2:$A$5</c:f>
              <c:strCache>
                <c:ptCount val="4"/>
                <c:pt idx="0">
                  <c:v>Clientes de vínculo fuerte</c:v>
                </c:pt>
                <c:pt idx="1">
                  <c:v>Clientes de vínculo débil</c:v>
                </c:pt>
                <c:pt idx="2">
                  <c:v>Contratadores de préstamos</c:v>
                </c:pt>
                <c:pt idx="3">
                  <c:v>Conservadores</c:v>
                </c:pt>
              </c:strCache>
            </c:strRef>
          </c:cat>
          <c:val>
            <c:numRef>
              <c:f>Hoja1!$B$2:$B$5</c:f>
              <c:numCache>
                <c:formatCode>0.00</c:formatCode>
                <c:ptCount val="4"/>
                <c:pt idx="0">
                  <c:v>20.252623027164137</c:v>
                </c:pt>
                <c:pt idx="1">
                  <c:v>35.061505529870622</c:v>
                </c:pt>
                <c:pt idx="2">
                  <c:v>6.4085264629327972</c:v>
                </c:pt>
                <c:pt idx="3">
                  <c:v>38.277344980032446</c:v>
                </c:pt>
              </c:numCache>
            </c:numRef>
          </c:val>
        </c:ser>
        <c:dLbls>
          <c:showLegendKey val="0"/>
          <c:showVal val="0"/>
          <c:showCatName val="1"/>
          <c:showSerName val="0"/>
          <c:showPercent val="1"/>
          <c:showBubbleSize val="0"/>
          <c:showLeaderLines val="1"/>
        </c:dLbls>
        <c:firstSliceAng val="0"/>
      </c:pieChart>
    </c:plotArea>
    <c:plotVisOnly val="1"/>
    <c:dispBlanksAs val="zero"/>
    <c:showDLblsOverMax val="0"/>
  </c:chart>
  <c:txPr>
    <a:bodyPr/>
    <a:lstStyle/>
    <a:p>
      <a:pPr>
        <a:defRPr sz="1800"/>
      </a:pPr>
      <a:endParaRPr lang="es-A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3"/>
              <c:layout/>
              <c:tx>
                <c:rich>
                  <a:bodyPr/>
                  <a:lstStyle/>
                  <a:p>
                    <a:r>
                      <a:rPr lang="en-US" smtClean="0"/>
                      <a:t>9%</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Menor a 30</c:v>
                </c:pt>
                <c:pt idx="1">
                  <c:v>31-45</c:v>
                </c:pt>
                <c:pt idx="2">
                  <c:v>46-54</c:v>
                </c:pt>
                <c:pt idx="3">
                  <c:v>55-64</c:v>
                </c:pt>
                <c:pt idx="4">
                  <c:v>Mayor a 65</c:v>
                </c:pt>
              </c:strCache>
            </c:strRef>
          </c:cat>
          <c:val>
            <c:numRef>
              <c:f>Hoja1!$B$2:$B$6</c:f>
              <c:numCache>
                <c:formatCode>###0%</c:formatCode>
                <c:ptCount val="5"/>
                <c:pt idx="0">
                  <c:v>0.27730606612278763</c:v>
                </c:pt>
                <c:pt idx="1">
                  <c:v>0.29946314956872783</c:v>
                </c:pt>
                <c:pt idx="2">
                  <c:v>0.10673948746276547</c:v>
                </c:pt>
                <c:pt idx="3">
                  <c:v>9.6538042332284996E-2</c:v>
                </c:pt>
                <c:pt idx="4">
                  <c:v>0.2199532545134342</c:v>
                </c:pt>
              </c:numCache>
            </c:numRef>
          </c:val>
        </c:ser>
        <c:dLbls>
          <c:showLegendKey val="0"/>
          <c:showVal val="1"/>
          <c:showCatName val="0"/>
          <c:showSerName val="0"/>
          <c:showPercent val="0"/>
          <c:showBubbleSize val="0"/>
        </c:dLbls>
        <c:gapWidth val="0"/>
        <c:overlap val="-24"/>
        <c:axId val="197153152"/>
        <c:axId val="197155840"/>
      </c:barChart>
      <c:catAx>
        <c:axId val="197153152"/>
        <c:scaling>
          <c:orientation val="maxMin"/>
        </c:scaling>
        <c:delete val="0"/>
        <c:axPos val="l"/>
        <c:numFmt formatCode="General" sourceLinked="1"/>
        <c:majorTickMark val="none"/>
        <c:minorTickMark val="none"/>
        <c:tickLblPos val="nextTo"/>
        <c:spPr>
          <a:ln>
            <a:noFill/>
          </a:ln>
        </c:spPr>
        <c:crossAx val="197155840"/>
        <c:crosses val="autoZero"/>
        <c:auto val="1"/>
        <c:lblAlgn val="ctr"/>
        <c:lblOffset val="100"/>
        <c:noMultiLvlLbl val="0"/>
      </c:catAx>
      <c:valAx>
        <c:axId val="197155840"/>
        <c:scaling>
          <c:orientation val="minMax"/>
        </c:scaling>
        <c:delete val="1"/>
        <c:axPos val="t"/>
        <c:numFmt formatCode="###0%" sourceLinked="1"/>
        <c:majorTickMark val="out"/>
        <c:minorTickMark val="none"/>
        <c:tickLblPos val="none"/>
        <c:crossAx val="19715315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93121561991697"/>
          <c:y val="4.8078859982175766E-2"/>
          <c:w val="0.35965621875347181"/>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2"/>
              </a:solidFill>
            </c:spPr>
          </c:dPt>
          <c:dPt>
            <c:idx val="3"/>
            <c:invertIfNegative val="0"/>
            <c:bubble3D val="0"/>
            <c:spPr>
              <a:solidFill>
                <a:schemeClr val="accent6">
                  <a:lumMod val="75000"/>
                </a:schemeClr>
              </a:solidFill>
            </c:spPr>
          </c:dPt>
          <c:dPt>
            <c:idx val="4"/>
            <c:invertIfNegative val="0"/>
            <c:bubble3D val="0"/>
            <c:spPr>
              <a:solidFill>
                <a:schemeClr val="accent6"/>
              </a:solidFill>
            </c:spPr>
          </c:dPt>
          <c:dPt>
            <c:idx val="5"/>
            <c:invertIfNegative val="0"/>
            <c:bubble3D val="0"/>
            <c:spPr>
              <a:solidFill>
                <a:srgbClr val="FFC000"/>
              </a:solidFill>
            </c:spPr>
          </c:dPt>
          <c:dPt>
            <c:idx val="6"/>
            <c:invertIfNegative val="0"/>
            <c:bubble3D val="0"/>
            <c:spPr>
              <a:solidFill>
                <a:schemeClr val="accent3"/>
              </a:solidFill>
            </c:spPr>
          </c:dPt>
          <c:dPt>
            <c:idx val="7"/>
            <c:invertIfNegative val="0"/>
            <c:bubble3D val="0"/>
            <c:spPr>
              <a:solidFill>
                <a:schemeClr val="accent3">
                  <a:lumMod val="75000"/>
                </a:schemeClr>
              </a:solidFill>
            </c:spPr>
          </c:dPt>
          <c:dLbls>
            <c:dLbl>
              <c:idx val="2"/>
              <c:layout/>
              <c:tx>
                <c:rich>
                  <a:bodyPr/>
                  <a:lstStyle/>
                  <a:p>
                    <a:r>
                      <a:rPr lang="en-US" smtClean="0"/>
                      <a:t>24%</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s/d</c:v>
                </c:pt>
                <c:pt idx="1">
                  <c:v>Muy negativo</c:v>
                </c:pt>
                <c:pt idx="2">
                  <c:v>Negativo</c:v>
                </c:pt>
                <c:pt idx="3">
                  <c:v>Muy baja</c:v>
                </c:pt>
                <c:pt idx="4">
                  <c:v>Baja</c:v>
                </c:pt>
                <c:pt idx="5">
                  <c:v>Media</c:v>
                </c:pt>
                <c:pt idx="6">
                  <c:v>Alta</c:v>
                </c:pt>
                <c:pt idx="7">
                  <c:v>Muy alta</c:v>
                </c:pt>
              </c:strCache>
            </c:strRef>
          </c:cat>
          <c:val>
            <c:numRef>
              <c:f>Hoja1!$B$2:$B$9</c:f>
              <c:numCache>
                <c:formatCode>###0%</c:formatCode>
                <c:ptCount val="8"/>
                <c:pt idx="0">
                  <c:v>3.9355502296191364E-2</c:v>
                </c:pt>
                <c:pt idx="1">
                  <c:v>0.24578008634352688</c:v>
                </c:pt>
                <c:pt idx="2">
                  <c:v>0.23327502521900187</c:v>
                </c:pt>
                <c:pt idx="3">
                  <c:v>0.15996816317560447</c:v>
                </c:pt>
                <c:pt idx="4">
                  <c:v>0.10591287837164941</c:v>
                </c:pt>
                <c:pt idx="5">
                  <c:v>8.3081638289721024E-2</c:v>
                </c:pt>
                <c:pt idx="6">
                  <c:v>6.6605883674816929E-2</c:v>
                </c:pt>
                <c:pt idx="7">
                  <c:v>6.6020822629488066E-2</c:v>
                </c:pt>
              </c:numCache>
            </c:numRef>
          </c:val>
        </c:ser>
        <c:dLbls>
          <c:showLegendKey val="0"/>
          <c:showVal val="1"/>
          <c:showCatName val="0"/>
          <c:showSerName val="0"/>
          <c:showPercent val="0"/>
          <c:showBubbleSize val="0"/>
        </c:dLbls>
        <c:gapWidth val="0"/>
        <c:overlap val="-24"/>
        <c:axId val="197482368"/>
        <c:axId val="197500928"/>
      </c:barChart>
      <c:catAx>
        <c:axId val="197482368"/>
        <c:scaling>
          <c:orientation val="minMax"/>
        </c:scaling>
        <c:delete val="0"/>
        <c:axPos val="l"/>
        <c:numFmt formatCode="General" sourceLinked="0"/>
        <c:majorTickMark val="none"/>
        <c:minorTickMark val="none"/>
        <c:tickLblPos val="nextTo"/>
        <c:spPr>
          <a:ln>
            <a:noFill/>
          </a:ln>
        </c:spPr>
        <c:crossAx val="197500928"/>
        <c:crosses val="autoZero"/>
        <c:auto val="1"/>
        <c:lblAlgn val="ctr"/>
        <c:lblOffset val="100"/>
        <c:noMultiLvlLbl val="0"/>
      </c:catAx>
      <c:valAx>
        <c:axId val="197500928"/>
        <c:scaling>
          <c:orientation val="minMax"/>
        </c:scaling>
        <c:delete val="1"/>
        <c:axPos val="b"/>
        <c:numFmt formatCode="###0%" sourceLinked="1"/>
        <c:majorTickMark val="out"/>
        <c:minorTickMark val="none"/>
        <c:tickLblPos val="none"/>
        <c:crossAx val="19748236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05226268248045"/>
          <c:y val="4.8078859982175766E-2"/>
          <c:w val="0.43653552383068556"/>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6">
                  <a:lumMod val="75000"/>
                </a:schemeClr>
              </a:solidFill>
            </c:spPr>
          </c:dPt>
          <c:dPt>
            <c:idx val="3"/>
            <c:invertIfNegative val="0"/>
            <c:bubble3D val="0"/>
            <c:spPr>
              <a:solidFill>
                <a:schemeClr val="accent3"/>
              </a:solidFill>
            </c:spPr>
          </c:dPt>
          <c:dPt>
            <c:idx val="4"/>
            <c:invertIfNegative val="0"/>
            <c:bubble3D val="0"/>
            <c:spPr>
              <a:solidFill>
                <a:schemeClr val="accent3">
                  <a:lumMod val="75000"/>
                </a:schemeClr>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5"/>
                <c:pt idx="0">
                  <c:v>sin datos</c:v>
                </c:pt>
                <c:pt idx="1">
                  <c:v>Menor a 5720</c:v>
                </c:pt>
                <c:pt idx="2">
                  <c:v>5720-13800</c:v>
                </c:pt>
                <c:pt idx="3">
                  <c:v>13800-20000</c:v>
                </c:pt>
                <c:pt idx="4">
                  <c:v>20000-50000</c:v>
                </c:pt>
              </c:strCache>
            </c:strRef>
          </c:cat>
          <c:val>
            <c:numRef>
              <c:f>Hoja1!$B$2:$B$7</c:f>
              <c:numCache>
                <c:formatCode>###0%</c:formatCode>
                <c:ptCount val="5"/>
                <c:pt idx="0">
                  <c:v>0.17795656292970061</c:v>
                </c:pt>
                <c:pt idx="1">
                  <c:v>0.49566747941644373</c:v>
                </c:pt>
                <c:pt idx="2">
                  <c:v>0.25317898017227136</c:v>
                </c:pt>
                <c:pt idx="3">
                  <c:v>4.9074841286104752E-2</c:v>
                </c:pt>
                <c:pt idx="4">
                  <c:v>2.3506386668923757E-2</c:v>
                </c:pt>
              </c:numCache>
            </c:numRef>
          </c:val>
        </c:ser>
        <c:dLbls>
          <c:showLegendKey val="0"/>
          <c:showVal val="1"/>
          <c:showCatName val="0"/>
          <c:showSerName val="0"/>
          <c:showPercent val="0"/>
          <c:showBubbleSize val="0"/>
        </c:dLbls>
        <c:gapWidth val="0"/>
        <c:overlap val="-24"/>
        <c:axId val="37107968"/>
        <c:axId val="37109120"/>
      </c:barChart>
      <c:catAx>
        <c:axId val="37107968"/>
        <c:scaling>
          <c:orientation val="minMax"/>
        </c:scaling>
        <c:delete val="0"/>
        <c:axPos val="l"/>
        <c:numFmt formatCode="General" sourceLinked="0"/>
        <c:majorTickMark val="none"/>
        <c:minorTickMark val="none"/>
        <c:tickLblPos val="nextTo"/>
        <c:spPr>
          <a:ln>
            <a:noFill/>
          </a:ln>
        </c:spPr>
        <c:crossAx val="37109120"/>
        <c:crosses val="autoZero"/>
        <c:auto val="1"/>
        <c:lblAlgn val="ctr"/>
        <c:lblOffset val="100"/>
        <c:noMultiLvlLbl val="0"/>
      </c:catAx>
      <c:valAx>
        <c:axId val="37109120"/>
        <c:scaling>
          <c:orientation val="minMax"/>
        </c:scaling>
        <c:delete val="1"/>
        <c:axPos val="b"/>
        <c:numFmt formatCode="###0%" sourceLinked="1"/>
        <c:majorTickMark val="out"/>
        <c:minorTickMark val="none"/>
        <c:tickLblPos val="none"/>
        <c:crossAx val="3710796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5"/>
              <c:layout/>
              <c:tx>
                <c:rich>
                  <a:bodyPr/>
                  <a:lstStyle/>
                  <a:p>
                    <a:r>
                      <a:rPr lang="en-US" smtClean="0"/>
                      <a:t>3%</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Jubilados</c:v>
                </c:pt>
                <c:pt idx="1">
                  <c:v>Mercado Abierto</c:v>
                </c:pt>
                <c:pt idx="2">
                  <c:v>Plan Sueldo Privado</c:v>
                </c:pt>
                <c:pt idx="3">
                  <c:v>Otros</c:v>
                </c:pt>
                <c:pt idx="4">
                  <c:v>Plan Sueldo Público</c:v>
                </c:pt>
                <c:pt idx="5">
                  <c:v>Prof. Y Negocios</c:v>
                </c:pt>
              </c:strCache>
            </c:strRef>
          </c:cat>
          <c:val>
            <c:numRef>
              <c:f>Hoja1!$B$2:$B$7</c:f>
              <c:numCache>
                <c:formatCode>###0.0%</c:formatCode>
                <c:ptCount val="6"/>
                <c:pt idx="0">
                  <c:v>0.27571026509898033</c:v>
                </c:pt>
                <c:pt idx="1">
                  <c:v>0.20918456745575659</c:v>
                </c:pt>
                <c:pt idx="2">
                  <c:v>0.20876680813066567</c:v>
                </c:pt>
                <c:pt idx="3">
                  <c:v>0.16204211053594961</c:v>
                </c:pt>
                <c:pt idx="4" formatCode="###0%">
                  <c:v>0.10890946007082108</c:v>
                </c:pt>
                <c:pt idx="5">
                  <c:v>3.5382828903797549E-2</c:v>
                </c:pt>
              </c:numCache>
            </c:numRef>
          </c:val>
        </c:ser>
        <c:dLbls>
          <c:showLegendKey val="0"/>
          <c:showVal val="1"/>
          <c:showCatName val="0"/>
          <c:showSerName val="0"/>
          <c:showPercent val="0"/>
          <c:showBubbleSize val="0"/>
        </c:dLbls>
        <c:gapWidth val="0"/>
        <c:overlap val="-24"/>
        <c:axId val="37120256"/>
        <c:axId val="37164160"/>
      </c:barChart>
      <c:catAx>
        <c:axId val="37120256"/>
        <c:scaling>
          <c:orientation val="maxMin"/>
        </c:scaling>
        <c:delete val="0"/>
        <c:axPos val="l"/>
        <c:numFmt formatCode="General" sourceLinked="0"/>
        <c:majorTickMark val="none"/>
        <c:minorTickMark val="none"/>
        <c:tickLblPos val="nextTo"/>
        <c:spPr>
          <a:ln>
            <a:noFill/>
          </a:ln>
        </c:spPr>
        <c:crossAx val="37164160"/>
        <c:crosses val="autoZero"/>
        <c:auto val="1"/>
        <c:lblAlgn val="ctr"/>
        <c:lblOffset val="100"/>
        <c:noMultiLvlLbl val="0"/>
      </c:catAx>
      <c:valAx>
        <c:axId val="37164160"/>
        <c:scaling>
          <c:orientation val="minMax"/>
        </c:scaling>
        <c:delete val="1"/>
        <c:axPos val="t"/>
        <c:numFmt formatCode="###0.0%" sourceLinked="1"/>
        <c:majorTickMark val="out"/>
        <c:minorTickMark val="none"/>
        <c:tickLblPos val="none"/>
        <c:crossAx val="3712025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1"/>
              <c:layout/>
              <c:tx>
                <c:rich>
                  <a:bodyPr/>
                  <a:lstStyle/>
                  <a:p>
                    <a:r>
                      <a:rPr lang="en-US" smtClean="0"/>
                      <a:t>19%</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Hoja1!$A$2:$A$12</c:f>
              <c:strCache>
                <c:ptCount val="10"/>
                <c:pt idx="0">
                  <c:v>NEA</c:v>
                </c:pt>
                <c:pt idx="1">
                  <c:v>Salta</c:v>
                </c:pt>
                <c:pt idx="2">
                  <c:v>Santa Fe</c:v>
                </c:pt>
                <c:pt idx="3">
                  <c:v>Jujuy</c:v>
                </c:pt>
                <c:pt idx="4">
                  <c:v>Córdoba</c:v>
                </c:pt>
                <c:pt idx="5">
                  <c:v>AMBA</c:v>
                </c:pt>
                <c:pt idx="6">
                  <c:v>Provincia Bs. As.</c:v>
                </c:pt>
                <c:pt idx="7">
                  <c:v>Oeste</c:v>
                </c:pt>
                <c:pt idx="8">
                  <c:v>Patagonia</c:v>
                </c:pt>
                <c:pt idx="9">
                  <c:v>Tucumán</c:v>
                </c:pt>
              </c:strCache>
            </c:strRef>
          </c:cat>
          <c:val>
            <c:numRef>
              <c:f>Hoja1!$B$2:$B$12</c:f>
              <c:numCache>
                <c:formatCode>###0%</c:formatCode>
                <c:ptCount val="10"/>
                <c:pt idx="0">
                  <c:v>0.21164855551298767</c:v>
                </c:pt>
                <c:pt idx="1">
                  <c:v>0.18412098785231121</c:v>
                </c:pt>
                <c:pt idx="2">
                  <c:v>0.15126847372323543</c:v>
                </c:pt>
                <c:pt idx="3">
                  <c:v>0.12010184615963355</c:v>
                </c:pt>
                <c:pt idx="4">
                  <c:v>0.11381466731211473</c:v>
                </c:pt>
                <c:pt idx="5">
                  <c:v>9.70132188158008E-2</c:v>
                </c:pt>
                <c:pt idx="6">
                  <c:v>4.0194980750402662E-2</c:v>
                </c:pt>
                <c:pt idx="7">
                  <c:v>3.8758561838774602E-2</c:v>
                </c:pt>
                <c:pt idx="8">
                  <c:v>3.0498410633657741E-2</c:v>
                </c:pt>
                <c:pt idx="9">
                  <c:v>1.176655767306076E-2</c:v>
                </c:pt>
              </c:numCache>
            </c:numRef>
          </c:val>
        </c:ser>
        <c:dLbls>
          <c:showLegendKey val="0"/>
          <c:showVal val="1"/>
          <c:showCatName val="0"/>
          <c:showSerName val="0"/>
          <c:showPercent val="0"/>
          <c:showBubbleSize val="0"/>
        </c:dLbls>
        <c:gapWidth val="0"/>
        <c:overlap val="-24"/>
        <c:axId val="37187584"/>
        <c:axId val="37190272"/>
      </c:barChart>
      <c:catAx>
        <c:axId val="37187584"/>
        <c:scaling>
          <c:orientation val="maxMin"/>
        </c:scaling>
        <c:delete val="0"/>
        <c:axPos val="l"/>
        <c:numFmt formatCode="General" sourceLinked="0"/>
        <c:majorTickMark val="none"/>
        <c:minorTickMark val="none"/>
        <c:tickLblPos val="nextTo"/>
        <c:spPr>
          <a:ln>
            <a:noFill/>
          </a:ln>
        </c:spPr>
        <c:crossAx val="37190272"/>
        <c:crosses val="autoZero"/>
        <c:auto val="1"/>
        <c:lblAlgn val="ctr"/>
        <c:lblOffset val="100"/>
        <c:noMultiLvlLbl val="0"/>
      </c:catAx>
      <c:valAx>
        <c:axId val="37190272"/>
        <c:scaling>
          <c:orientation val="minMax"/>
        </c:scaling>
        <c:delete val="1"/>
        <c:axPos val="t"/>
        <c:numFmt formatCode="###0%" sourceLinked="1"/>
        <c:majorTickMark val="out"/>
        <c:minorTickMark val="none"/>
        <c:tickLblPos val="none"/>
        <c:crossAx val="3718758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0868792356404856"/>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CANALES</c:v>
                </c:pt>
                <c:pt idx="1">
                  <c:v>Usa ATM</c:v>
                </c:pt>
                <c:pt idx="2">
                  <c:v>Usa MacrOnline</c:v>
                </c:pt>
                <c:pt idx="3">
                  <c:v>Usa CAT</c:v>
                </c:pt>
                <c:pt idx="4">
                  <c:v>Usa TAS</c:v>
                </c:pt>
                <c:pt idx="5">
                  <c:v>Usa IVR</c:v>
                </c:pt>
              </c:strCache>
            </c:strRef>
          </c:cat>
          <c:val>
            <c:numRef>
              <c:f>Hoja1!$B$2:$B$7</c:f>
              <c:numCache>
                <c:formatCode>###0%</c:formatCode>
                <c:ptCount val="6"/>
                <c:pt idx="0">
                  <c:v>0.9999930703429486</c:v>
                </c:pt>
                <c:pt idx="1">
                  <c:v>1</c:v>
                </c:pt>
                <c:pt idx="2">
                  <c:v>9.8000000000000018E-2</c:v>
                </c:pt>
                <c:pt idx="3">
                  <c:v>2.1999999999999999E-2</c:v>
                </c:pt>
                <c:pt idx="4">
                  <c:v>1.0000000000000002E-2</c:v>
                </c:pt>
                <c:pt idx="5">
                  <c:v>7.000000000000001E-3</c:v>
                </c:pt>
              </c:numCache>
            </c:numRef>
          </c:val>
        </c:ser>
        <c:dLbls>
          <c:showLegendKey val="0"/>
          <c:showVal val="1"/>
          <c:showCatName val="0"/>
          <c:showSerName val="0"/>
          <c:showPercent val="0"/>
          <c:showBubbleSize val="0"/>
        </c:dLbls>
        <c:gapWidth val="0"/>
        <c:overlap val="-24"/>
        <c:axId val="37832192"/>
        <c:axId val="37839232"/>
      </c:barChart>
      <c:catAx>
        <c:axId val="37832192"/>
        <c:scaling>
          <c:orientation val="maxMin"/>
        </c:scaling>
        <c:delete val="0"/>
        <c:axPos val="l"/>
        <c:numFmt formatCode="General" sourceLinked="0"/>
        <c:majorTickMark val="none"/>
        <c:minorTickMark val="none"/>
        <c:tickLblPos val="nextTo"/>
        <c:spPr>
          <a:ln>
            <a:noFill/>
          </a:ln>
        </c:spPr>
        <c:crossAx val="37839232"/>
        <c:crosses val="autoZero"/>
        <c:auto val="1"/>
        <c:lblAlgn val="ctr"/>
        <c:lblOffset val="100"/>
        <c:noMultiLvlLbl val="0"/>
      </c:catAx>
      <c:valAx>
        <c:axId val="37839232"/>
        <c:scaling>
          <c:orientation val="minMax"/>
        </c:scaling>
        <c:delete val="1"/>
        <c:axPos val="t"/>
        <c:numFmt formatCode="###0%" sourceLinked="1"/>
        <c:majorTickMark val="out"/>
        <c:minorTickMark val="none"/>
        <c:tickLblPos val="none"/>
        <c:crossAx val="378321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702906923834255"/>
          <c:y val="4.8078773979232679E-2"/>
          <c:w val="0.53794773731751977"/>
          <c:h val="0.89450211204844288"/>
        </c:manualLayout>
      </c:layout>
      <c:barChart>
        <c:barDir val="bar"/>
        <c:grouping val="clustered"/>
        <c:varyColors val="1"/>
        <c:ser>
          <c:idx val="0"/>
          <c:order val="0"/>
          <c:tx>
            <c:strRef>
              <c:f>Hoja1!$B$1</c:f>
              <c:strCache>
                <c:ptCount val="1"/>
                <c:pt idx="0">
                  <c:v>Serie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Otro</c:v>
                </c:pt>
                <c:pt idx="1">
                  <c:v>Divorciado</c:v>
                </c:pt>
                <c:pt idx="2">
                  <c:v>Viudo</c:v>
                </c:pt>
                <c:pt idx="3">
                  <c:v>Casado</c:v>
                </c:pt>
                <c:pt idx="4">
                  <c:v>Soltero</c:v>
                </c:pt>
              </c:strCache>
            </c:strRef>
          </c:cat>
          <c:val>
            <c:numRef>
              <c:f>Hoja1!$B$2:$B$6</c:f>
              <c:numCache>
                <c:formatCode>0</c:formatCode>
                <c:ptCount val="5"/>
                <c:pt idx="0">
                  <c:v>4.2148046006280291</c:v>
                </c:pt>
                <c:pt idx="1">
                  <c:v>2.18769692360567</c:v>
                </c:pt>
                <c:pt idx="2">
                  <c:v>4.3643291799148995</c:v>
                </c:pt>
                <c:pt idx="3">
                  <c:v>32.131718043478813</c:v>
                </c:pt>
                <c:pt idx="4">
                  <c:v>57.101451252372492</c:v>
                </c:pt>
              </c:numCache>
            </c:numRef>
          </c:val>
        </c:ser>
        <c:dLbls>
          <c:showLegendKey val="0"/>
          <c:showVal val="1"/>
          <c:showCatName val="0"/>
          <c:showSerName val="0"/>
          <c:showPercent val="0"/>
          <c:showBubbleSize val="0"/>
        </c:dLbls>
        <c:gapWidth val="0"/>
        <c:overlap val="-24"/>
        <c:axId val="187556992"/>
        <c:axId val="187367424"/>
      </c:barChart>
      <c:catAx>
        <c:axId val="187556992"/>
        <c:scaling>
          <c:orientation val="minMax"/>
        </c:scaling>
        <c:delete val="0"/>
        <c:axPos val="l"/>
        <c:numFmt formatCode="General" sourceLinked="0"/>
        <c:majorTickMark val="none"/>
        <c:minorTickMark val="none"/>
        <c:tickLblPos val="nextTo"/>
        <c:spPr>
          <a:ln>
            <a:noFill/>
          </a:ln>
        </c:spPr>
        <c:crossAx val="187367424"/>
        <c:crosses val="autoZero"/>
        <c:auto val="1"/>
        <c:lblAlgn val="ctr"/>
        <c:lblOffset val="100"/>
        <c:noMultiLvlLbl val="0"/>
      </c:catAx>
      <c:valAx>
        <c:axId val="187367424"/>
        <c:scaling>
          <c:orientation val="minMax"/>
        </c:scaling>
        <c:delete val="1"/>
        <c:axPos val="b"/>
        <c:numFmt formatCode="0" sourceLinked="1"/>
        <c:majorTickMark val="out"/>
        <c:minorTickMark val="none"/>
        <c:tickLblPos val="none"/>
        <c:crossAx val="1875569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42104143778263325"/>
          <c:h val="0.89450211204844288"/>
        </c:manualLayout>
      </c:layout>
      <c:barChart>
        <c:barDir val="bar"/>
        <c:grouping val="clustered"/>
        <c:varyColors val="1"/>
        <c:ser>
          <c:idx val="0"/>
          <c:order val="0"/>
          <c:tx>
            <c:strRef>
              <c:f>Hoja1!$B$1</c:f>
              <c:strCache>
                <c:ptCount val="1"/>
                <c:pt idx="0">
                  <c:v>Edad</c:v>
                </c:pt>
              </c:strCache>
            </c:strRef>
          </c:tx>
          <c:invertIfNegative val="0"/>
          <c:dPt>
            <c:idx val="1"/>
            <c:invertIfNegative val="0"/>
            <c:bubble3D val="0"/>
            <c:spPr>
              <a:solidFill>
                <a:schemeClr val="accent1">
                  <a:lumMod val="60000"/>
                  <a:lumOff val="40000"/>
                </a:schemeClr>
              </a:solidFill>
            </c:spPr>
          </c:dPt>
          <c:dPt>
            <c:idx val="2"/>
            <c:invertIfNegative val="0"/>
            <c:bubble3D val="0"/>
            <c:spPr>
              <a:solidFill>
                <a:schemeClr val="accent1">
                  <a:lumMod val="60000"/>
                  <a:lumOff val="40000"/>
                </a:schemeClr>
              </a:solidFill>
            </c:spPr>
          </c:dPt>
          <c:dPt>
            <c:idx val="3"/>
            <c:invertIfNegative val="0"/>
            <c:bubble3D val="0"/>
            <c:spPr>
              <a:solidFill>
                <a:schemeClr val="accent1">
                  <a:lumMod val="40000"/>
                  <a:lumOff val="60000"/>
                </a:schemeClr>
              </a:solidFill>
            </c:spPr>
          </c:dPt>
          <c:dPt>
            <c:idx val="4"/>
            <c:invertIfNegative val="0"/>
            <c:bubble3D val="0"/>
            <c:spPr>
              <a:solidFill>
                <a:schemeClr val="accent4"/>
              </a:solidFill>
            </c:spPr>
          </c:dPt>
          <c:dPt>
            <c:idx val="5"/>
            <c:invertIfNegative val="0"/>
            <c:bubble3D val="0"/>
            <c:spPr>
              <a:solidFill>
                <a:schemeClr val="accent6"/>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6"/>
                <c:pt idx="0">
                  <c:v>TARJETA DE CRÉDITO</c:v>
                </c:pt>
                <c:pt idx="1">
                  <c:v>TARJETA DE DÉBITO</c:v>
                </c:pt>
                <c:pt idx="2">
                  <c:v>Consumos con TD</c:v>
                </c:pt>
                <c:pt idx="3">
                  <c:v>Extracciones con TD</c:v>
                </c:pt>
                <c:pt idx="4">
                  <c:v>PRÉSTAMO PERSONAL</c:v>
                </c:pt>
                <c:pt idx="5">
                  <c:v>PLAZO FIJO</c:v>
                </c:pt>
              </c:strCache>
            </c:strRef>
          </c:cat>
          <c:val>
            <c:numRef>
              <c:f>Hoja1!$B$2:$B$9</c:f>
              <c:numCache>
                <c:formatCode>0%</c:formatCode>
                <c:ptCount val="6"/>
                <c:pt idx="0">
                  <c:v>0.14100000000000001</c:v>
                </c:pt>
                <c:pt idx="1">
                  <c:v>0.98799999999999999</c:v>
                </c:pt>
                <c:pt idx="2">
                  <c:v>0.51900000000000002</c:v>
                </c:pt>
                <c:pt idx="3">
                  <c:v>0.92700000000000005</c:v>
                </c:pt>
                <c:pt idx="4">
                  <c:v>0.17400000000000002</c:v>
                </c:pt>
                <c:pt idx="5">
                  <c:v>5.6000000000000001E-2</c:v>
                </c:pt>
              </c:numCache>
            </c:numRef>
          </c:val>
        </c:ser>
        <c:dLbls>
          <c:showLegendKey val="0"/>
          <c:showVal val="1"/>
          <c:showCatName val="0"/>
          <c:showSerName val="0"/>
          <c:showPercent val="0"/>
          <c:showBubbleSize val="0"/>
        </c:dLbls>
        <c:gapWidth val="15"/>
        <c:overlap val="-46"/>
        <c:axId val="37850112"/>
        <c:axId val="37552128"/>
      </c:barChart>
      <c:catAx>
        <c:axId val="37850112"/>
        <c:scaling>
          <c:orientation val="maxMin"/>
        </c:scaling>
        <c:delete val="0"/>
        <c:axPos val="l"/>
        <c:numFmt formatCode="General" sourceLinked="0"/>
        <c:majorTickMark val="none"/>
        <c:minorTickMark val="none"/>
        <c:tickLblPos val="nextTo"/>
        <c:spPr>
          <a:ln>
            <a:noFill/>
          </a:ln>
        </c:spPr>
        <c:crossAx val="37552128"/>
        <c:crosses val="autoZero"/>
        <c:auto val="1"/>
        <c:lblAlgn val="ctr"/>
        <c:lblOffset val="100"/>
        <c:noMultiLvlLbl val="0"/>
      </c:catAx>
      <c:valAx>
        <c:axId val="37552128"/>
        <c:scaling>
          <c:orientation val="minMax"/>
        </c:scaling>
        <c:delete val="1"/>
        <c:axPos val="t"/>
        <c:numFmt formatCode="0%" sourceLinked="1"/>
        <c:majorTickMark val="out"/>
        <c:minorTickMark val="none"/>
        <c:tickLblPos val="none"/>
        <c:crossAx val="3785011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790745472725258"/>
          <c:y val="4.8078859982175766E-2"/>
          <c:w val="0.54209254527274731"/>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3"/>
                <c:pt idx="0">
                  <c:v>Consumidor TD</c:v>
                </c:pt>
                <c:pt idx="1">
                  <c:v>Poseedor de TC ó TD y no consumidor</c:v>
                </c:pt>
                <c:pt idx="2">
                  <c:v>No poseedor (TD ni TC)</c:v>
                </c:pt>
              </c:strCache>
            </c:strRef>
          </c:cat>
          <c:val>
            <c:numRef>
              <c:f>Hoja1!$B$2:$B$6</c:f>
              <c:numCache>
                <c:formatCode>####%</c:formatCode>
                <c:ptCount val="3"/>
                <c:pt idx="0">
                  <c:v>0.51720287362978412</c:v>
                </c:pt>
                <c:pt idx="1">
                  <c:v>0.47415980383130835</c:v>
                </c:pt>
                <c:pt idx="2">
                  <c:v>5.145765336073518E-3</c:v>
                </c:pt>
              </c:numCache>
            </c:numRef>
          </c:val>
        </c:ser>
        <c:dLbls>
          <c:showLegendKey val="0"/>
          <c:showVal val="1"/>
          <c:showCatName val="0"/>
          <c:showSerName val="0"/>
          <c:showPercent val="0"/>
          <c:showBubbleSize val="0"/>
        </c:dLbls>
        <c:gapWidth val="15"/>
        <c:overlap val="-46"/>
        <c:axId val="37575296"/>
        <c:axId val="37627392"/>
      </c:barChart>
      <c:catAx>
        <c:axId val="37575296"/>
        <c:scaling>
          <c:orientation val="maxMin"/>
        </c:scaling>
        <c:delete val="0"/>
        <c:axPos val="l"/>
        <c:numFmt formatCode="General" sourceLinked="0"/>
        <c:majorTickMark val="none"/>
        <c:minorTickMark val="none"/>
        <c:tickLblPos val="nextTo"/>
        <c:spPr>
          <a:ln>
            <a:noFill/>
          </a:ln>
        </c:spPr>
        <c:crossAx val="37627392"/>
        <c:crosses val="autoZero"/>
        <c:auto val="1"/>
        <c:lblAlgn val="ctr"/>
        <c:lblOffset val="100"/>
        <c:noMultiLvlLbl val="0"/>
      </c:catAx>
      <c:valAx>
        <c:axId val="37627392"/>
        <c:scaling>
          <c:orientation val="minMax"/>
        </c:scaling>
        <c:delete val="1"/>
        <c:axPos val="t"/>
        <c:numFmt formatCode="####%" sourceLinked="1"/>
        <c:majorTickMark val="out"/>
        <c:minorTickMark val="none"/>
        <c:tickLblPos val="none"/>
        <c:crossAx val="3757529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0"/>
              <c:layout/>
              <c:tx>
                <c:rich>
                  <a:bodyPr/>
                  <a:lstStyle/>
                  <a:p>
                    <a:r>
                      <a:rPr lang="en-US" smtClean="0"/>
                      <a:t>20%</a:t>
                    </a:r>
                    <a:endParaRPr lang="en-US" dirty="0"/>
                  </a:p>
                </c:rich>
              </c:tx>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Menor a 30</c:v>
                </c:pt>
                <c:pt idx="1">
                  <c:v>31-45</c:v>
                </c:pt>
                <c:pt idx="2">
                  <c:v>46-54</c:v>
                </c:pt>
                <c:pt idx="3">
                  <c:v>55-64</c:v>
                </c:pt>
                <c:pt idx="4">
                  <c:v>Mayor a 65</c:v>
                </c:pt>
              </c:strCache>
            </c:strRef>
          </c:cat>
          <c:val>
            <c:numRef>
              <c:f>Hoja1!$B$2:$B$6</c:f>
              <c:numCache>
                <c:formatCode>###0%</c:formatCode>
                <c:ptCount val="5"/>
                <c:pt idx="0">
                  <c:v>0.19340224190626878</c:v>
                </c:pt>
                <c:pt idx="1">
                  <c:v>0.30377267952326004</c:v>
                </c:pt>
                <c:pt idx="2">
                  <c:v>0.16269491312937434</c:v>
                </c:pt>
                <c:pt idx="3">
                  <c:v>0.15232944695898773</c:v>
                </c:pt>
                <c:pt idx="4">
                  <c:v>0.1878007184821093</c:v>
                </c:pt>
              </c:numCache>
            </c:numRef>
          </c:val>
        </c:ser>
        <c:dLbls>
          <c:showLegendKey val="0"/>
          <c:showVal val="1"/>
          <c:showCatName val="0"/>
          <c:showSerName val="0"/>
          <c:showPercent val="0"/>
          <c:showBubbleSize val="0"/>
        </c:dLbls>
        <c:gapWidth val="0"/>
        <c:overlap val="-24"/>
        <c:axId val="37684736"/>
        <c:axId val="37687680"/>
      </c:barChart>
      <c:catAx>
        <c:axId val="37684736"/>
        <c:scaling>
          <c:orientation val="maxMin"/>
        </c:scaling>
        <c:delete val="0"/>
        <c:axPos val="l"/>
        <c:numFmt formatCode="General" sourceLinked="1"/>
        <c:majorTickMark val="none"/>
        <c:minorTickMark val="none"/>
        <c:tickLblPos val="nextTo"/>
        <c:spPr>
          <a:ln>
            <a:noFill/>
          </a:ln>
        </c:spPr>
        <c:crossAx val="37687680"/>
        <c:crosses val="autoZero"/>
        <c:auto val="1"/>
        <c:lblAlgn val="ctr"/>
        <c:lblOffset val="100"/>
        <c:noMultiLvlLbl val="0"/>
      </c:catAx>
      <c:valAx>
        <c:axId val="37687680"/>
        <c:scaling>
          <c:orientation val="minMax"/>
        </c:scaling>
        <c:delete val="1"/>
        <c:axPos val="t"/>
        <c:numFmt formatCode="###0%" sourceLinked="1"/>
        <c:majorTickMark val="out"/>
        <c:minorTickMark val="none"/>
        <c:tickLblPos val="none"/>
        <c:crossAx val="3768473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93121561991697"/>
          <c:y val="4.8078859982175766E-2"/>
          <c:w val="0.35965621875347181"/>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2"/>
              </a:solidFill>
            </c:spPr>
          </c:dPt>
          <c:dPt>
            <c:idx val="3"/>
            <c:invertIfNegative val="0"/>
            <c:bubble3D val="0"/>
            <c:spPr>
              <a:solidFill>
                <a:schemeClr val="accent6">
                  <a:lumMod val="75000"/>
                </a:schemeClr>
              </a:solidFill>
            </c:spPr>
          </c:dPt>
          <c:dPt>
            <c:idx val="4"/>
            <c:invertIfNegative val="0"/>
            <c:bubble3D val="0"/>
            <c:spPr>
              <a:solidFill>
                <a:schemeClr val="accent6"/>
              </a:solidFill>
            </c:spPr>
          </c:dPt>
          <c:dPt>
            <c:idx val="5"/>
            <c:invertIfNegative val="0"/>
            <c:bubble3D val="0"/>
            <c:spPr>
              <a:solidFill>
                <a:srgbClr val="FFC000"/>
              </a:solidFill>
            </c:spPr>
          </c:dPt>
          <c:dPt>
            <c:idx val="6"/>
            <c:invertIfNegative val="0"/>
            <c:bubble3D val="0"/>
            <c:spPr>
              <a:solidFill>
                <a:schemeClr val="accent3"/>
              </a:solidFill>
            </c:spPr>
          </c:dPt>
          <c:dPt>
            <c:idx val="7"/>
            <c:invertIfNegative val="0"/>
            <c:bubble3D val="0"/>
            <c:spPr>
              <a:solidFill>
                <a:schemeClr val="accent3">
                  <a:lumMod val="75000"/>
                </a:schemeClr>
              </a:solidFill>
            </c:spPr>
          </c:dPt>
          <c:dLbls>
            <c:dLbl>
              <c:idx val="7"/>
              <c:layout/>
              <c:tx>
                <c:rich>
                  <a:bodyPr/>
                  <a:lstStyle/>
                  <a:p>
                    <a:r>
                      <a:rPr lang="en-US" smtClean="0"/>
                      <a:t>2%</a:t>
                    </a:r>
                    <a:endParaRPr lang="en-US"/>
                  </a:p>
                </c:rich>
              </c:tx>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s/d</c:v>
                </c:pt>
                <c:pt idx="1">
                  <c:v>Muy negativo</c:v>
                </c:pt>
                <c:pt idx="2">
                  <c:v>Negativo</c:v>
                </c:pt>
                <c:pt idx="3">
                  <c:v>Muy baja</c:v>
                </c:pt>
                <c:pt idx="4">
                  <c:v>Baja</c:v>
                </c:pt>
                <c:pt idx="5">
                  <c:v>Media</c:v>
                </c:pt>
                <c:pt idx="6">
                  <c:v>Alta</c:v>
                </c:pt>
                <c:pt idx="7">
                  <c:v>Muy alta</c:v>
                </c:pt>
              </c:strCache>
            </c:strRef>
          </c:cat>
          <c:val>
            <c:numRef>
              <c:f>Hoja1!$B$2:$B$9</c:f>
              <c:numCache>
                <c:formatCode>###0%</c:formatCode>
                <c:ptCount val="8"/>
                <c:pt idx="0">
                  <c:v>0.13574751103444996</c:v>
                </c:pt>
                <c:pt idx="1">
                  <c:v>0.2736965083152848</c:v>
                </c:pt>
                <c:pt idx="2">
                  <c:v>0.29216327095248601</c:v>
                </c:pt>
                <c:pt idx="3">
                  <c:v>6.4227847882379896E-2</c:v>
                </c:pt>
                <c:pt idx="4">
                  <c:v>7.9739842037687886E-2</c:v>
                </c:pt>
                <c:pt idx="5">
                  <c:v>7.2927879440258359E-2</c:v>
                </c:pt>
                <c:pt idx="6">
                  <c:v>5.0279697908966338E-2</c:v>
                </c:pt>
                <c:pt idx="7">
                  <c:v>3.1217442428486831E-2</c:v>
                </c:pt>
              </c:numCache>
            </c:numRef>
          </c:val>
        </c:ser>
        <c:dLbls>
          <c:showLegendKey val="0"/>
          <c:showVal val="1"/>
          <c:showCatName val="0"/>
          <c:showSerName val="0"/>
          <c:showPercent val="0"/>
          <c:showBubbleSize val="0"/>
        </c:dLbls>
        <c:gapWidth val="0"/>
        <c:overlap val="-24"/>
        <c:axId val="37735424"/>
        <c:axId val="37749888"/>
      </c:barChart>
      <c:catAx>
        <c:axId val="37735424"/>
        <c:scaling>
          <c:orientation val="minMax"/>
        </c:scaling>
        <c:delete val="0"/>
        <c:axPos val="l"/>
        <c:numFmt formatCode="General" sourceLinked="0"/>
        <c:majorTickMark val="none"/>
        <c:minorTickMark val="none"/>
        <c:tickLblPos val="nextTo"/>
        <c:spPr>
          <a:ln>
            <a:noFill/>
          </a:ln>
        </c:spPr>
        <c:crossAx val="37749888"/>
        <c:crosses val="autoZero"/>
        <c:auto val="1"/>
        <c:lblAlgn val="ctr"/>
        <c:lblOffset val="100"/>
        <c:noMultiLvlLbl val="0"/>
      </c:catAx>
      <c:valAx>
        <c:axId val="37749888"/>
        <c:scaling>
          <c:orientation val="minMax"/>
        </c:scaling>
        <c:delete val="1"/>
        <c:axPos val="b"/>
        <c:numFmt formatCode="###0%" sourceLinked="1"/>
        <c:majorTickMark val="out"/>
        <c:minorTickMark val="none"/>
        <c:tickLblPos val="none"/>
        <c:crossAx val="3773542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05226268248045"/>
          <c:y val="4.8078859982175766E-2"/>
          <c:w val="0.43653552383068556"/>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6">
                  <a:lumMod val="75000"/>
                </a:schemeClr>
              </a:solidFill>
            </c:spPr>
          </c:dPt>
          <c:dPt>
            <c:idx val="3"/>
            <c:invertIfNegative val="0"/>
            <c:bubble3D val="0"/>
            <c:spPr>
              <a:solidFill>
                <a:schemeClr val="accent3"/>
              </a:solidFill>
            </c:spPr>
          </c:dPt>
          <c:dPt>
            <c:idx val="4"/>
            <c:invertIfNegative val="0"/>
            <c:bubble3D val="0"/>
            <c:spPr>
              <a:solidFill>
                <a:schemeClr val="accent3">
                  <a:lumMod val="75000"/>
                </a:schemeClr>
              </a:solidFill>
            </c:spPr>
          </c:dPt>
          <c:dPt>
            <c:idx val="5"/>
            <c:invertIfNegative val="0"/>
            <c:bubble3D val="0"/>
            <c:spPr>
              <a:solidFill>
                <a:srgbClr val="FFC000"/>
              </a:solidFill>
            </c:spPr>
          </c:dPt>
          <c:dLbls>
            <c:dLbl>
              <c:idx val="0"/>
              <c:layout/>
              <c:tx>
                <c:rich>
                  <a:bodyPr/>
                  <a:lstStyle/>
                  <a:p>
                    <a:r>
                      <a:rPr lang="en-US" smtClean="0"/>
                      <a:t>45%</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sin datos</c:v>
                </c:pt>
                <c:pt idx="1">
                  <c:v>Menor a 5720</c:v>
                </c:pt>
                <c:pt idx="2">
                  <c:v>5720-13800</c:v>
                </c:pt>
                <c:pt idx="3">
                  <c:v>13800-20000</c:v>
                </c:pt>
                <c:pt idx="4">
                  <c:v>20000-50000</c:v>
                </c:pt>
                <c:pt idx="5">
                  <c:v>Mayora 50000</c:v>
                </c:pt>
              </c:strCache>
            </c:strRef>
          </c:cat>
          <c:val>
            <c:numRef>
              <c:f>Hoja1!$B$2:$B$7</c:f>
              <c:numCache>
                <c:formatCode>###0.0%</c:formatCode>
                <c:ptCount val="6"/>
                <c:pt idx="0">
                  <c:v>0.46037540906359564</c:v>
                </c:pt>
                <c:pt idx="1">
                  <c:v>0.14766709464337438</c:v>
                </c:pt>
                <c:pt idx="2">
                  <c:v>0.22687953104128031</c:v>
                </c:pt>
                <c:pt idx="3">
                  <c:v>9.67194936905858E-2</c:v>
                </c:pt>
                <c:pt idx="4">
                  <c:v>6.5458821291625072E-2</c:v>
                </c:pt>
                <c:pt idx="5" formatCode="####.0%">
                  <c:v>2.8996502695388653E-3</c:v>
                </c:pt>
              </c:numCache>
            </c:numRef>
          </c:val>
        </c:ser>
        <c:dLbls>
          <c:showLegendKey val="0"/>
          <c:showVal val="1"/>
          <c:showCatName val="0"/>
          <c:showSerName val="0"/>
          <c:showPercent val="0"/>
          <c:showBubbleSize val="0"/>
        </c:dLbls>
        <c:gapWidth val="0"/>
        <c:overlap val="-24"/>
        <c:axId val="37777408"/>
        <c:axId val="37794944"/>
      </c:barChart>
      <c:catAx>
        <c:axId val="37777408"/>
        <c:scaling>
          <c:orientation val="minMax"/>
        </c:scaling>
        <c:delete val="0"/>
        <c:axPos val="l"/>
        <c:numFmt formatCode="General" sourceLinked="0"/>
        <c:majorTickMark val="none"/>
        <c:minorTickMark val="none"/>
        <c:tickLblPos val="nextTo"/>
        <c:spPr>
          <a:ln>
            <a:noFill/>
          </a:ln>
        </c:spPr>
        <c:crossAx val="37794944"/>
        <c:crosses val="autoZero"/>
        <c:auto val="1"/>
        <c:lblAlgn val="ctr"/>
        <c:lblOffset val="100"/>
        <c:noMultiLvlLbl val="0"/>
      </c:catAx>
      <c:valAx>
        <c:axId val="37794944"/>
        <c:scaling>
          <c:orientation val="minMax"/>
        </c:scaling>
        <c:delete val="1"/>
        <c:axPos val="b"/>
        <c:numFmt formatCode="###0.0%" sourceLinked="1"/>
        <c:majorTickMark val="out"/>
        <c:minorTickMark val="none"/>
        <c:tickLblPos val="none"/>
        <c:crossAx val="3777740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Mercado Abierto</c:v>
                </c:pt>
                <c:pt idx="1">
                  <c:v>Prof. Y Negocios</c:v>
                </c:pt>
                <c:pt idx="2">
                  <c:v>Jubilados</c:v>
                </c:pt>
                <c:pt idx="3">
                  <c:v>Otros</c:v>
                </c:pt>
                <c:pt idx="4">
                  <c:v>Plan Sueldo Privado</c:v>
                </c:pt>
              </c:strCache>
            </c:strRef>
          </c:cat>
          <c:val>
            <c:numRef>
              <c:f>Hoja1!$B$2:$B$6</c:f>
              <c:numCache>
                <c:formatCode>###0%</c:formatCode>
                <c:ptCount val="5"/>
                <c:pt idx="0">
                  <c:v>0.77289243086446968</c:v>
                </c:pt>
                <c:pt idx="1">
                  <c:v>0.11887485355847502</c:v>
                </c:pt>
                <c:pt idx="2">
                  <c:v>6.5788449816488778E-2</c:v>
                </c:pt>
                <c:pt idx="3">
                  <c:v>2.0558012458877492E-2</c:v>
                </c:pt>
                <c:pt idx="4">
                  <c:v>1.7566498502081522E-2</c:v>
                </c:pt>
              </c:numCache>
            </c:numRef>
          </c:val>
        </c:ser>
        <c:dLbls>
          <c:showLegendKey val="0"/>
          <c:showVal val="1"/>
          <c:showCatName val="0"/>
          <c:showSerName val="0"/>
          <c:showPercent val="0"/>
          <c:showBubbleSize val="0"/>
        </c:dLbls>
        <c:gapWidth val="0"/>
        <c:overlap val="-24"/>
        <c:axId val="40349696"/>
        <c:axId val="40352384"/>
      </c:barChart>
      <c:catAx>
        <c:axId val="40349696"/>
        <c:scaling>
          <c:orientation val="maxMin"/>
        </c:scaling>
        <c:delete val="0"/>
        <c:axPos val="l"/>
        <c:numFmt formatCode="General" sourceLinked="0"/>
        <c:majorTickMark val="none"/>
        <c:minorTickMark val="none"/>
        <c:tickLblPos val="nextTo"/>
        <c:spPr>
          <a:ln>
            <a:noFill/>
          </a:ln>
        </c:spPr>
        <c:crossAx val="40352384"/>
        <c:crosses val="autoZero"/>
        <c:auto val="1"/>
        <c:lblAlgn val="ctr"/>
        <c:lblOffset val="100"/>
        <c:noMultiLvlLbl val="0"/>
      </c:catAx>
      <c:valAx>
        <c:axId val="40352384"/>
        <c:scaling>
          <c:orientation val="minMax"/>
        </c:scaling>
        <c:delete val="1"/>
        <c:axPos val="t"/>
        <c:numFmt formatCode="###0%" sourceLinked="1"/>
        <c:majorTickMark val="out"/>
        <c:minorTickMark val="none"/>
        <c:tickLblPos val="none"/>
        <c:crossAx val="4034969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9"/>
              <c:layout/>
              <c:tx>
                <c:rich>
                  <a:bodyPr/>
                  <a:lstStyle/>
                  <a:p>
                    <a:r>
                      <a:rPr lang="en-US" smtClean="0"/>
                      <a:t>3%</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Hoja1!$A$2:$A$12</c:f>
              <c:strCache>
                <c:ptCount val="11"/>
                <c:pt idx="0">
                  <c:v>Santa Fe</c:v>
                </c:pt>
                <c:pt idx="1">
                  <c:v>AMBA</c:v>
                </c:pt>
                <c:pt idx="2">
                  <c:v>NEA</c:v>
                </c:pt>
                <c:pt idx="3">
                  <c:v>Córdoba</c:v>
                </c:pt>
                <c:pt idx="4">
                  <c:v>Casa Matriz</c:v>
                </c:pt>
                <c:pt idx="5">
                  <c:v>Salta</c:v>
                </c:pt>
                <c:pt idx="6">
                  <c:v>Provincia Bs. As.</c:v>
                </c:pt>
                <c:pt idx="7">
                  <c:v>Jujuy</c:v>
                </c:pt>
                <c:pt idx="8">
                  <c:v>Oeste</c:v>
                </c:pt>
                <c:pt idx="9">
                  <c:v>Patagonia</c:v>
                </c:pt>
                <c:pt idx="10">
                  <c:v>Tucumán</c:v>
                </c:pt>
              </c:strCache>
            </c:strRef>
          </c:cat>
          <c:val>
            <c:numRef>
              <c:f>Hoja1!$B$2:$B$12</c:f>
              <c:numCache>
                <c:formatCode>###0.0%</c:formatCode>
                <c:ptCount val="11"/>
                <c:pt idx="0">
                  <c:v>0.18938509689997887</c:v>
                </c:pt>
                <c:pt idx="1">
                  <c:v>0.18805685605716738</c:v>
                </c:pt>
                <c:pt idx="2">
                  <c:v>0.12442233951954211</c:v>
                </c:pt>
                <c:pt idx="3">
                  <c:v>0.11503927442817558</c:v>
                </c:pt>
                <c:pt idx="4">
                  <c:v>0.10975873353478499</c:v>
                </c:pt>
                <c:pt idx="5">
                  <c:v>7.6981769921451143E-2</c:v>
                </c:pt>
                <c:pt idx="6">
                  <c:v>5.3624616874386681E-2</c:v>
                </c:pt>
                <c:pt idx="7">
                  <c:v>4.8236001054811288E-2</c:v>
                </c:pt>
                <c:pt idx="8">
                  <c:v>4.124463407991491E-2</c:v>
                </c:pt>
                <c:pt idx="9">
                  <c:v>3.7454446418613098E-2</c:v>
                </c:pt>
                <c:pt idx="10">
                  <c:v>1.5796231211174083E-2</c:v>
                </c:pt>
              </c:numCache>
            </c:numRef>
          </c:val>
        </c:ser>
        <c:dLbls>
          <c:showLegendKey val="0"/>
          <c:showVal val="1"/>
          <c:showCatName val="0"/>
          <c:showSerName val="0"/>
          <c:showPercent val="0"/>
          <c:showBubbleSize val="0"/>
        </c:dLbls>
        <c:gapWidth val="0"/>
        <c:overlap val="-24"/>
        <c:axId val="40363520"/>
        <c:axId val="40366464"/>
      </c:barChart>
      <c:catAx>
        <c:axId val="40363520"/>
        <c:scaling>
          <c:orientation val="maxMin"/>
        </c:scaling>
        <c:delete val="0"/>
        <c:axPos val="l"/>
        <c:numFmt formatCode="General" sourceLinked="0"/>
        <c:majorTickMark val="none"/>
        <c:minorTickMark val="none"/>
        <c:tickLblPos val="nextTo"/>
        <c:spPr>
          <a:ln>
            <a:noFill/>
          </a:ln>
        </c:spPr>
        <c:crossAx val="40366464"/>
        <c:crosses val="autoZero"/>
        <c:auto val="1"/>
        <c:lblAlgn val="ctr"/>
        <c:lblOffset val="100"/>
        <c:noMultiLvlLbl val="0"/>
      </c:catAx>
      <c:valAx>
        <c:axId val="40366464"/>
        <c:scaling>
          <c:orientation val="minMax"/>
        </c:scaling>
        <c:delete val="1"/>
        <c:axPos val="t"/>
        <c:numFmt formatCode="###0.0%" sourceLinked="1"/>
        <c:majorTickMark val="out"/>
        <c:minorTickMark val="none"/>
        <c:tickLblPos val="none"/>
        <c:crossAx val="4036352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25317923331516134"/>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5"/>
                <c:pt idx="0">
                  <c:v>CANALES</c:v>
                </c:pt>
                <c:pt idx="1">
                  <c:v>Usa MacrOnline</c:v>
                </c:pt>
                <c:pt idx="2">
                  <c:v>Usa CAT</c:v>
                </c:pt>
                <c:pt idx="3">
                  <c:v>Usa TAS</c:v>
                </c:pt>
                <c:pt idx="4">
                  <c:v>Usa IVR</c:v>
                </c:pt>
              </c:strCache>
            </c:strRef>
          </c:cat>
          <c:val>
            <c:numRef>
              <c:f>Hoja1!$B$2:$B$7</c:f>
              <c:numCache>
                <c:formatCode>###0%</c:formatCode>
                <c:ptCount val="5"/>
                <c:pt idx="0">
                  <c:v>6.1112047760471383E-2</c:v>
                </c:pt>
                <c:pt idx="1">
                  <c:v>4.0000000000000008E-2</c:v>
                </c:pt>
                <c:pt idx="2">
                  <c:v>2.1999999999999999E-2</c:v>
                </c:pt>
                <c:pt idx="3">
                  <c:v>1.4E-2</c:v>
                </c:pt>
                <c:pt idx="4">
                  <c:v>5.000000000000001E-3</c:v>
                </c:pt>
              </c:numCache>
            </c:numRef>
          </c:val>
        </c:ser>
        <c:dLbls>
          <c:showLegendKey val="0"/>
          <c:showVal val="1"/>
          <c:showCatName val="0"/>
          <c:showSerName val="0"/>
          <c:showPercent val="0"/>
          <c:showBubbleSize val="0"/>
        </c:dLbls>
        <c:gapWidth val="0"/>
        <c:overlap val="-24"/>
        <c:axId val="37300864"/>
        <c:axId val="37340672"/>
      </c:barChart>
      <c:catAx>
        <c:axId val="37300864"/>
        <c:scaling>
          <c:orientation val="maxMin"/>
        </c:scaling>
        <c:delete val="0"/>
        <c:axPos val="l"/>
        <c:numFmt formatCode="General" sourceLinked="0"/>
        <c:majorTickMark val="none"/>
        <c:minorTickMark val="none"/>
        <c:tickLblPos val="nextTo"/>
        <c:spPr>
          <a:ln>
            <a:noFill/>
          </a:ln>
        </c:spPr>
        <c:crossAx val="37340672"/>
        <c:crosses val="autoZero"/>
        <c:auto val="1"/>
        <c:lblAlgn val="ctr"/>
        <c:lblOffset val="100"/>
        <c:noMultiLvlLbl val="0"/>
      </c:catAx>
      <c:valAx>
        <c:axId val="37340672"/>
        <c:scaling>
          <c:orientation val="minMax"/>
        </c:scaling>
        <c:delete val="1"/>
        <c:axPos val="t"/>
        <c:numFmt formatCode="###0%" sourceLinked="1"/>
        <c:majorTickMark val="out"/>
        <c:minorTickMark val="none"/>
        <c:tickLblPos val="none"/>
        <c:crossAx val="3730086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5320888915392944"/>
          <c:h val="0.89450211204844288"/>
        </c:manualLayout>
      </c:layout>
      <c:barChart>
        <c:barDir val="bar"/>
        <c:grouping val="clustered"/>
        <c:varyColors val="1"/>
        <c:ser>
          <c:idx val="0"/>
          <c:order val="0"/>
          <c:tx>
            <c:strRef>
              <c:f>Hoja1!$B$1</c:f>
              <c:strCache>
                <c:ptCount val="1"/>
                <c:pt idx="0">
                  <c:v>Edad</c:v>
                </c:pt>
              </c:strCache>
            </c:strRef>
          </c:tx>
          <c:invertIfNegative val="0"/>
          <c:dPt>
            <c:idx val="1"/>
            <c:invertIfNegative val="0"/>
            <c:bubble3D val="0"/>
            <c:spPr>
              <a:solidFill>
                <a:schemeClr val="accent1">
                  <a:lumMod val="60000"/>
                  <a:lumOff val="40000"/>
                </a:schemeClr>
              </a:solidFill>
            </c:spPr>
          </c:dPt>
          <c:dPt>
            <c:idx val="2"/>
            <c:invertIfNegative val="0"/>
            <c:bubble3D val="0"/>
            <c:spPr>
              <a:solidFill>
                <a:schemeClr val="accent1">
                  <a:lumMod val="60000"/>
                  <a:lumOff val="40000"/>
                </a:schemeClr>
              </a:solidFill>
            </c:spPr>
          </c:dPt>
          <c:dPt>
            <c:idx val="4"/>
            <c:invertIfNegative val="0"/>
            <c:bubble3D val="0"/>
            <c:spPr>
              <a:solidFill>
                <a:schemeClr val="accent4">
                  <a:lumMod val="40000"/>
                  <a:lumOff val="60000"/>
                </a:schemeClr>
              </a:solidFill>
            </c:spPr>
          </c:dPt>
          <c:dPt>
            <c:idx val="5"/>
            <c:invertIfNegative val="0"/>
            <c:bubble3D val="0"/>
            <c:spPr>
              <a:solidFill>
                <a:schemeClr val="accent4">
                  <a:lumMod val="40000"/>
                  <a:lumOff val="60000"/>
                </a:schemeClr>
              </a:solidFill>
            </c:spPr>
          </c:dPt>
          <c:dPt>
            <c:idx val="6"/>
            <c:invertIfNegative val="0"/>
            <c:bubble3D val="0"/>
            <c:spPr>
              <a:solidFill>
                <a:schemeClr val="accent6"/>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7"/>
                <c:pt idx="0">
                  <c:v>TARJETA DE CRÉDITO</c:v>
                </c:pt>
                <c:pt idx="1">
                  <c:v>Consumos con TC</c:v>
                </c:pt>
                <c:pt idx="2">
                  <c:v>Cuotas con TC</c:v>
                </c:pt>
                <c:pt idx="3">
                  <c:v>TARJETA DE DÉBITO</c:v>
                </c:pt>
                <c:pt idx="4">
                  <c:v>Consumos con TD</c:v>
                </c:pt>
                <c:pt idx="5">
                  <c:v>PRÉSTAMO PERSONAL</c:v>
                </c:pt>
                <c:pt idx="6">
                  <c:v>PLAZO FIJO</c:v>
                </c:pt>
              </c:strCache>
            </c:strRef>
          </c:cat>
          <c:val>
            <c:numRef>
              <c:f>Hoja1!$B$2:$B$9</c:f>
              <c:numCache>
                <c:formatCode>0%</c:formatCode>
                <c:ptCount val="7"/>
                <c:pt idx="0">
                  <c:v>0.38900000000000007</c:v>
                </c:pt>
                <c:pt idx="1">
                  <c:v>0.23900000000000002</c:v>
                </c:pt>
                <c:pt idx="2">
                  <c:v>0.20400000000000001</c:v>
                </c:pt>
                <c:pt idx="3">
                  <c:v>0.22</c:v>
                </c:pt>
                <c:pt idx="4">
                  <c:v>1.4999999999999998E-2</c:v>
                </c:pt>
                <c:pt idx="5">
                  <c:v>6.000000000000001E-3</c:v>
                </c:pt>
                <c:pt idx="6">
                  <c:v>8.3000000000000018E-2</c:v>
                </c:pt>
              </c:numCache>
            </c:numRef>
          </c:val>
        </c:ser>
        <c:dLbls>
          <c:showLegendKey val="0"/>
          <c:showVal val="1"/>
          <c:showCatName val="0"/>
          <c:showSerName val="0"/>
          <c:showPercent val="0"/>
          <c:showBubbleSize val="0"/>
        </c:dLbls>
        <c:gapWidth val="15"/>
        <c:overlap val="-46"/>
        <c:axId val="37384576"/>
        <c:axId val="37393536"/>
      </c:barChart>
      <c:catAx>
        <c:axId val="37384576"/>
        <c:scaling>
          <c:orientation val="maxMin"/>
        </c:scaling>
        <c:delete val="0"/>
        <c:axPos val="l"/>
        <c:numFmt formatCode="General" sourceLinked="0"/>
        <c:majorTickMark val="none"/>
        <c:minorTickMark val="none"/>
        <c:tickLblPos val="nextTo"/>
        <c:spPr>
          <a:ln>
            <a:noFill/>
          </a:ln>
        </c:spPr>
        <c:crossAx val="37393536"/>
        <c:crosses val="autoZero"/>
        <c:auto val="1"/>
        <c:lblAlgn val="ctr"/>
        <c:lblOffset val="100"/>
        <c:noMultiLvlLbl val="0"/>
      </c:catAx>
      <c:valAx>
        <c:axId val="37393536"/>
        <c:scaling>
          <c:orientation val="minMax"/>
        </c:scaling>
        <c:delete val="1"/>
        <c:axPos val="t"/>
        <c:numFmt formatCode="0%" sourceLinked="1"/>
        <c:majorTickMark val="out"/>
        <c:minorTickMark val="none"/>
        <c:tickLblPos val="none"/>
        <c:crossAx val="3738457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8405671727531616"/>
          <c:y val="4.8078859982175766E-2"/>
          <c:w val="0.41594328272468384"/>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4"/>
                <c:pt idx="0">
                  <c:v>Consumidor TC</c:v>
                </c:pt>
                <c:pt idx="1">
                  <c:v>Consumidor TD</c:v>
                </c:pt>
                <c:pt idx="2">
                  <c:v>Poseedor de TC ó TD y no consumidor</c:v>
                </c:pt>
                <c:pt idx="3">
                  <c:v>No poseedor (TD ni TC)</c:v>
                </c:pt>
              </c:strCache>
            </c:strRef>
          </c:cat>
          <c:val>
            <c:numRef>
              <c:f>Hoja1!$B$2:$B$6</c:f>
              <c:numCache>
                <c:formatCode>####%</c:formatCode>
                <c:ptCount val="4"/>
                <c:pt idx="0">
                  <c:v>0.23814201909900096</c:v>
                </c:pt>
                <c:pt idx="1">
                  <c:v>1.4047578905503608E-2</c:v>
                </c:pt>
                <c:pt idx="2">
                  <c:v>0.32478136442432815</c:v>
                </c:pt>
                <c:pt idx="3">
                  <c:v>0.42174402669882982</c:v>
                </c:pt>
              </c:numCache>
            </c:numRef>
          </c:val>
        </c:ser>
        <c:dLbls>
          <c:showLegendKey val="0"/>
          <c:showVal val="1"/>
          <c:showCatName val="0"/>
          <c:showSerName val="0"/>
          <c:showPercent val="0"/>
          <c:showBubbleSize val="0"/>
        </c:dLbls>
        <c:gapWidth val="15"/>
        <c:overlap val="-46"/>
        <c:axId val="37457920"/>
        <c:axId val="37460608"/>
      </c:barChart>
      <c:catAx>
        <c:axId val="37457920"/>
        <c:scaling>
          <c:orientation val="maxMin"/>
        </c:scaling>
        <c:delete val="0"/>
        <c:axPos val="l"/>
        <c:numFmt formatCode="General" sourceLinked="0"/>
        <c:majorTickMark val="none"/>
        <c:minorTickMark val="none"/>
        <c:tickLblPos val="nextTo"/>
        <c:spPr>
          <a:ln>
            <a:noFill/>
          </a:ln>
        </c:spPr>
        <c:crossAx val="37460608"/>
        <c:crosses val="autoZero"/>
        <c:auto val="1"/>
        <c:lblAlgn val="ctr"/>
        <c:lblOffset val="100"/>
        <c:noMultiLvlLbl val="0"/>
      </c:catAx>
      <c:valAx>
        <c:axId val="37460608"/>
        <c:scaling>
          <c:orientation val="minMax"/>
        </c:scaling>
        <c:delete val="1"/>
        <c:axPos val="t"/>
        <c:numFmt formatCode="####%" sourceLinked="1"/>
        <c:majorTickMark val="out"/>
        <c:minorTickMark val="none"/>
        <c:tickLblPos val="none"/>
        <c:crossAx val="3745792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753986391284923"/>
          <c:y val="4.8078859982175766E-2"/>
          <c:w val="0.35246013608715077"/>
          <c:h val="0.89450211204844288"/>
        </c:manualLayout>
      </c:layout>
      <c:barChart>
        <c:barDir val="bar"/>
        <c:grouping val="clustered"/>
        <c:varyColors val="1"/>
        <c:ser>
          <c:idx val="0"/>
          <c:order val="0"/>
          <c:tx>
            <c:strRef>
              <c:f>Hoja1!$B$1</c:f>
              <c:strCache>
                <c:ptCount val="1"/>
                <c:pt idx="0">
                  <c:v>Serie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4"/>
                <c:pt idx="0">
                  <c:v>Menos de un año</c:v>
                </c:pt>
                <c:pt idx="1">
                  <c:v>Entre 1 y 3 años</c:v>
                </c:pt>
                <c:pt idx="2">
                  <c:v>Entre 4 y 6 años</c:v>
                </c:pt>
                <c:pt idx="3">
                  <c:v>Más de 6 años</c:v>
                </c:pt>
              </c:strCache>
            </c:strRef>
          </c:cat>
          <c:val>
            <c:numRef>
              <c:f>Hoja1!$B$2:$B$5</c:f>
              <c:numCache>
                <c:formatCode>0</c:formatCode>
                <c:ptCount val="4"/>
                <c:pt idx="0">
                  <c:v>19</c:v>
                </c:pt>
                <c:pt idx="1">
                  <c:v>31</c:v>
                </c:pt>
                <c:pt idx="2">
                  <c:v>17</c:v>
                </c:pt>
                <c:pt idx="3">
                  <c:v>34</c:v>
                </c:pt>
              </c:numCache>
            </c:numRef>
          </c:val>
        </c:ser>
        <c:dLbls>
          <c:showLegendKey val="0"/>
          <c:showVal val="1"/>
          <c:showCatName val="0"/>
          <c:showSerName val="0"/>
          <c:showPercent val="0"/>
          <c:showBubbleSize val="0"/>
        </c:dLbls>
        <c:gapWidth val="0"/>
        <c:overlap val="-24"/>
        <c:axId val="187378304"/>
        <c:axId val="187418112"/>
      </c:barChart>
      <c:catAx>
        <c:axId val="187378304"/>
        <c:scaling>
          <c:orientation val="minMax"/>
        </c:scaling>
        <c:delete val="0"/>
        <c:axPos val="l"/>
        <c:numFmt formatCode="General" sourceLinked="0"/>
        <c:majorTickMark val="none"/>
        <c:minorTickMark val="none"/>
        <c:tickLblPos val="nextTo"/>
        <c:spPr>
          <a:ln>
            <a:noFill/>
          </a:ln>
        </c:spPr>
        <c:crossAx val="187418112"/>
        <c:crosses val="autoZero"/>
        <c:auto val="1"/>
        <c:lblAlgn val="ctr"/>
        <c:lblOffset val="100"/>
        <c:noMultiLvlLbl val="0"/>
      </c:catAx>
      <c:valAx>
        <c:axId val="187418112"/>
        <c:scaling>
          <c:orientation val="minMax"/>
        </c:scaling>
        <c:delete val="1"/>
        <c:axPos val="b"/>
        <c:numFmt formatCode="0" sourceLinked="1"/>
        <c:majorTickMark val="out"/>
        <c:minorTickMark val="none"/>
        <c:tickLblPos val="none"/>
        <c:crossAx val="18737830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2"/>
              <c:layout/>
              <c:tx>
                <c:rich>
                  <a:bodyPr/>
                  <a:lstStyle/>
                  <a:p>
                    <a:r>
                      <a:rPr lang="en-US" smtClean="0"/>
                      <a:t>18%</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Menor a 30</c:v>
                </c:pt>
                <c:pt idx="1">
                  <c:v>31-45</c:v>
                </c:pt>
                <c:pt idx="2">
                  <c:v>46-54</c:v>
                </c:pt>
                <c:pt idx="3">
                  <c:v>55-64</c:v>
                </c:pt>
                <c:pt idx="4">
                  <c:v>Mayor a 65</c:v>
                </c:pt>
              </c:strCache>
            </c:strRef>
          </c:cat>
          <c:val>
            <c:numRef>
              <c:f>Hoja1!$B$2:$B$6</c:f>
              <c:numCache>
                <c:formatCode>###0.0%</c:formatCode>
                <c:ptCount val="5"/>
                <c:pt idx="0">
                  <c:v>0.1102282061020856</c:v>
                </c:pt>
                <c:pt idx="1">
                  <c:v>0.33584109955039826</c:v>
                </c:pt>
                <c:pt idx="2">
                  <c:v>0.18507389522015147</c:v>
                </c:pt>
                <c:pt idx="3">
                  <c:v>0.1688354697056727</c:v>
                </c:pt>
                <c:pt idx="4">
                  <c:v>0.20002132942169201</c:v>
                </c:pt>
              </c:numCache>
            </c:numRef>
          </c:val>
        </c:ser>
        <c:dLbls>
          <c:showLegendKey val="0"/>
          <c:showVal val="1"/>
          <c:showCatName val="0"/>
          <c:showSerName val="0"/>
          <c:showPercent val="0"/>
          <c:showBubbleSize val="0"/>
        </c:dLbls>
        <c:gapWidth val="0"/>
        <c:overlap val="-24"/>
        <c:axId val="37509376"/>
        <c:axId val="37528704"/>
      </c:barChart>
      <c:catAx>
        <c:axId val="37509376"/>
        <c:scaling>
          <c:orientation val="maxMin"/>
        </c:scaling>
        <c:delete val="0"/>
        <c:axPos val="l"/>
        <c:numFmt formatCode="General" sourceLinked="0"/>
        <c:majorTickMark val="none"/>
        <c:minorTickMark val="none"/>
        <c:tickLblPos val="nextTo"/>
        <c:spPr>
          <a:ln>
            <a:noFill/>
          </a:ln>
        </c:spPr>
        <c:crossAx val="37528704"/>
        <c:crosses val="autoZero"/>
        <c:auto val="1"/>
        <c:lblAlgn val="ctr"/>
        <c:lblOffset val="100"/>
        <c:noMultiLvlLbl val="0"/>
      </c:catAx>
      <c:valAx>
        <c:axId val="37528704"/>
        <c:scaling>
          <c:orientation val="minMax"/>
        </c:scaling>
        <c:delete val="1"/>
        <c:axPos val="t"/>
        <c:numFmt formatCode="###0.0%" sourceLinked="1"/>
        <c:majorTickMark val="out"/>
        <c:minorTickMark val="none"/>
        <c:tickLblPos val="none"/>
        <c:crossAx val="3750937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93121561991697"/>
          <c:y val="4.8078859982175766E-2"/>
          <c:w val="0.35965621875347181"/>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2"/>
              </a:solidFill>
            </c:spPr>
          </c:dPt>
          <c:dPt>
            <c:idx val="3"/>
            <c:invertIfNegative val="0"/>
            <c:bubble3D val="0"/>
            <c:spPr>
              <a:solidFill>
                <a:schemeClr val="accent6">
                  <a:lumMod val="75000"/>
                </a:schemeClr>
              </a:solidFill>
            </c:spPr>
          </c:dPt>
          <c:dPt>
            <c:idx val="4"/>
            <c:invertIfNegative val="0"/>
            <c:bubble3D val="0"/>
            <c:spPr>
              <a:solidFill>
                <a:schemeClr val="accent6"/>
              </a:solidFill>
            </c:spPr>
          </c:dPt>
          <c:dPt>
            <c:idx val="5"/>
            <c:invertIfNegative val="0"/>
            <c:bubble3D val="0"/>
            <c:spPr>
              <a:solidFill>
                <a:srgbClr val="FFC000"/>
              </a:solidFill>
            </c:spPr>
          </c:dPt>
          <c:dPt>
            <c:idx val="6"/>
            <c:invertIfNegative val="0"/>
            <c:bubble3D val="0"/>
            <c:spPr>
              <a:solidFill>
                <a:schemeClr val="accent3"/>
              </a:solidFill>
            </c:spPr>
          </c:dPt>
          <c:dPt>
            <c:idx val="7"/>
            <c:invertIfNegative val="0"/>
            <c:bubble3D val="0"/>
            <c:spPr>
              <a:solidFill>
                <a:schemeClr val="accent3">
                  <a:lumMod val="75000"/>
                </a:schemeClr>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s/d</c:v>
                </c:pt>
                <c:pt idx="1">
                  <c:v>Muy negativo</c:v>
                </c:pt>
                <c:pt idx="2">
                  <c:v>Negativo</c:v>
                </c:pt>
                <c:pt idx="3">
                  <c:v>Muy baja</c:v>
                </c:pt>
                <c:pt idx="4">
                  <c:v>Baja</c:v>
                </c:pt>
                <c:pt idx="5">
                  <c:v>Media</c:v>
                </c:pt>
                <c:pt idx="6">
                  <c:v>Alta</c:v>
                </c:pt>
                <c:pt idx="7">
                  <c:v>Muy alta</c:v>
                </c:pt>
              </c:strCache>
            </c:strRef>
          </c:cat>
          <c:val>
            <c:numRef>
              <c:f>Hoja1!$B$2:$B$9</c:f>
              <c:numCache>
                <c:formatCode>###0%</c:formatCode>
                <c:ptCount val="8"/>
                <c:pt idx="1">
                  <c:v>0.12889332108450752</c:v>
                </c:pt>
                <c:pt idx="2">
                  <c:v>2.9559959062478366E-2</c:v>
                </c:pt>
                <c:pt idx="3">
                  <c:v>4.9865942713663743E-2</c:v>
                </c:pt>
                <c:pt idx="4">
                  <c:v>0.11317129209520406</c:v>
                </c:pt>
                <c:pt idx="5">
                  <c:v>0.16286697363571218</c:v>
                </c:pt>
                <c:pt idx="6">
                  <c:v>0.22617793602296093</c:v>
                </c:pt>
                <c:pt idx="7">
                  <c:v>0.28556727842192214</c:v>
                </c:pt>
              </c:numCache>
            </c:numRef>
          </c:val>
        </c:ser>
        <c:dLbls>
          <c:showLegendKey val="0"/>
          <c:showVal val="1"/>
          <c:showCatName val="0"/>
          <c:showSerName val="0"/>
          <c:showPercent val="0"/>
          <c:showBubbleSize val="0"/>
        </c:dLbls>
        <c:gapWidth val="0"/>
        <c:overlap val="-24"/>
        <c:axId val="40148992"/>
        <c:axId val="40159104"/>
      </c:barChart>
      <c:catAx>
        <c:axId val="40148992"/>
        <c:scaling>
          <c:orientation val="minMax"/>
        </c:scaling>
        <c:delete val="0"/>
        <c:axPos val="l"/>
        <c:numFmt formatCode="General" sourceLinked="0"/>
        <c:majorTickMark val="none"/>
        <c:minorTickMark val="none"/>
        <c:tickLblPos val="nextTo"/>
        <c:spPr>
          <a:ln>
            <a:noFill/>
          </a:ln>
        </c:spPr>
        <c:crossAx val="40159104"/>
        <c:crosses val="autoZero"/>
        <c:auto val="1"/>
        <c:lblAlgn val="ctr"/>
        <c:lblOffset val="100"/>
        <c:noMultiLvlLbl val="0"/>
      </c:catAx>
      <c:valAx>
        <c:axId val="40159104"/>
        <c:scaling>
          <c:orientation val="minMax"/>
        </c:scaling>
        <c:delete val="1"/>
        <c:axPos val="b"/>
        <c:numFmt formatCode="###0%" sourceLinked="1"/>
        <c:majorTickMark val="out"/>
        <c:minorTickMark val="none"/>
        <c:tickLblPos val="none"/>
        <c:crossAx val="401489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05226268248045"/>
          <c:y val="4.8078859982175766E-2"/>
          <c:w val="0.43653552383068556"/>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6">
                  <a:lumMod val="75000"/>
                </a:schemeClr>
              </a:solidFill>
            </c:spPr>
          </c:dPt>
          <c:dPt>
            <c:idx val="3"/>
            <c:invertIfNegative val="0"/>
            <c:bubble3D val="0"/>
            <c:spPr>
              <a:solidFill>
                <a:schemeClr val="accent3"/>
              </a:solidFill>
            </c:spPr>
          </c:dPt>
          <c:dPt>
            <c:idx val="4"/>
            <c:invertIfNegative val="0"/>
            <c:bubble3D val="0"/>
            <c:spPr>
              <a:solidFill>
                <a:schemeClr val="accent3">
                  <a:lumMod val="75000"/>
                </a:schemeClr>
              </a:solidFill>
            </c:spPr>
          </c:dPt>
          <c:dPt>
            <c:idx val="5"/>
            <c:invertIfNegative val="0"/>
            <c:bubble3D val="0"/>
            <c:spPr>
              <a:solidFill>
                <a:srgbClr val="FFC000"/>
              </a:solidFill>
            </c:spPr>
          </c:dPt>
          <c:dLbls>
            <c:dLbl>
              <c:idx val="4"/>
              <c:layout/>
              <c:tx>
                <c:rich>
                  <a:bodyPr/>
                  <a:lstStyle/>
                  <a:p>
                    <a:r>
                      <a:rPr lang="en-US" smtClean="0"/>
                      <a:t>11%</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sin datos</c:v>
                </c:pt>
                <c:pt idx="1">
                  <c:v>Menor a 5720</c:v>
                </c:pt>
                <c:pt idx="2">
                  <c:v>5720-13800</c:v>
                </c:pt>
                <c:pt idx="3">
                  <c:v>13800-20000</c:v>
                </c:pt>
                <c:pt idx="4">
                  <c:v>20000-50000</c:v>
                </c:pt>
                <c:pt idx="5">
                  <c:v>Mayora 50000</c:v>
                </c:pt>
              </c:strCache>
            </c:strRef>
          </c:cat>
          <c:val>
            <c:numRef>
              <c:f>Hoja1!$B$2:$B$7</c:f>
              <c:numCache>
                <c:formatCode>###0%</c:formatCode>
                <c:ptCount val="6"/>
                <c:pt idx="0">
                  <c:v>1.2412226623234476E-2</c:v>
                </c:pt>
                <c:pt idx="1">
                  <c:v>0.24008696416844258</c:v>
                </c:pt>
                <c:pt idx="2">
                  <c:v>0.4569809887496657</c:v>
                </c:pt>
                <c:pt idx="3">
                  <c:v>0.16944354532408559</c:v>
                </c:pt>
                <c:pt idx="4">
                  <c:v>0.11564288560881467</c:v>
                </c:pt>
                <c:pt idx="5">
                  <c:v>5.433389525757149E-3</c:v>
                </c:pt>
              </c:numCache>
            </c:numRef>
          </c:val>
        </c:ser>
        <c:dLbls>
          <c:showLegendKey val="0"/>
          <c:showVal val="1"/>
          <c:showCatName val="0"/>
          <c:showSerName val="0"/>
          <c:showPercent val="0"/>
          <c:showBubbleSize val="0"/>
        </c:dLbls>
        <c:gapWidth val="0"/>
        <c:overlap val="-24"/>
        <c:axId val="40194816"/>
        <c:axId val="40200064"/>
      </c:barChart>
      <c:catAx>
        <c:axId val="40194816"/>
        <c:scaling>
          <c:orientation val="minMax"/>
        </c:scaling>
        <c:delete val="0"/>
        <c:axPos val="l"/>
        <c:numFmt formatCode="General" sourceLinked="0"/>
        <c:majorTickMark val="none"/>
        <c:minorTickMark val="none"/>
        <c:tickLblPos val="nextTo"/>
        <c:spPr>
          <a:ln>
            <a:noFill/>
          </a:ln>
        </c:spPr>
        <c:crossAx val="40200064"/>
        <c:crosses val="autoZero"/>
        <c:auto val="1"/>
        <c:lblAlgn val="ctr"/>
        <c:lblOffset val="100"/>
        <c:noMultiLvlLbl val="0"/>
      </c:catAx>
      <c:valAx>
        <c:axId val="40200064"/>
        <c:scaling>
          <c:orientation val="minMax"/>
        </c:scaling>
        <c:delete val="1"/>
        <c:axPos val="b"/>
        <c:numFmt formatCode="###0%" sourceLinked="1"/>
        <c:majorTickMark val="out"/>
        <c:minorTickMark val="none"/>
        <c:tickLblPos val="none"/>
        <c:crossAx val="4019481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4"/>
              <c:layout/>
              <c:tx>
                <c:rich>
                  <a:bodyPr/>
                  <a:lstStyle/>
                  <a:p>
                    <a:r>
                      <a:rPr lang="en-US" smtClean="0"/>
                      <a:t>7%</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Plan Sueldo Privado</c:v>
                </c:pt>
                <c:pt idx="1">
                  <c:v>Jubilados</c:v>
                </c:pt>
                <c:pt idx="2">
                  <c:v>Plan Sueldo Público</c:v>
                </c:pt>
                <c:pt idx="3">
                  <c:v>Mercado Abierto</c:v>
                </c:pt>
                <c:pt idx="4">
                  <c:v>Prof. Y Negocios</c:v>
                </c:pt>
              </c:strCache>
            </c:strRef>
          </c:cat>
          <c:val>
            <c:numRef>
              <c:f>Hoja1!$B$2:$B$6</c:f>
              <c:numCache>
                <c:formatCode>###0%</c:formatCode>
                <c:ptCount val="5"/>
                <c:pt idx="0">
                  <c:v>0.30944500470556985</c:v>
                </c:pt>
                <c:pt idx="1">
                  <c:v>0.27116056377029341</c:v>
                </c:pt>
                <c:pt idx="2">
                  <c:v>0.24167731578583018</c:v>
                </c:pt>
                <c:pt idx="3">
                  <c:v>0.11337710230451302</c:v>
                </c:pt>
                <c:pt idx="4">
                  <c:v>6.3818003902909981E-2</c:v>
                </c:pt>
              </c:numCache>
            </c:numRef>
          </c:val>
        </c:ser>
        <c:dLbls>
          <c:showLegendKey val="0"/>
          <c:showVal val="1"/>
          <c:showCatName val="0"/>
          <c:showSerName val="0"/>
          <c:showPercent val="0"/>
          <c:showBubbleSize val="0"/>
        </c:dLbls>
        <c:gapWidth val="0"/>
        <c:overlap val="-24"/>
        <c:axId val="40252160"/>
        <c:axId val="40254848"/>
      </c:barChart>
      <c:catAx>
        <c:axId val="40252160"/>
        <c:scaling>
          <c:orientation val="maxMin"/>
        </c:scaling>
        <c:delete val="0"/>
        <c:axPos val="l"/>
        <c:numFmt formatCode="General" sourceLinked="0"/>
        <c:majorTickMark val="none"/>
        <c:minorTickMark val="none"/>
        <c:tickLblPos val="nextTo"/>
        <c:spPr>
          <a:ln>
            <a:noFill/>
          </a:ln>
        </c:spPr>
        <c:crossAx val="40254848"/>
        <c:crosses val="autoZero"/>
        <c:auto val="1"/>
        <c:lblAlgn val="ctr"/>
        <c:lblOffset val="100"/>
        <c:noMultiLvlLbl val="0"/>
      </c:catAx>
      <c:valAx>
        <c:axId val="40254848"/>
        <c:scaling>
          <c:orientation val="minMax"/>
        </c:scaling>
        <c:delete val="1"/>
        <c:axPos val="t"/>
        <c:numFmt formatCode="###0%" sourceLinked="1"/>
        <c:majorTickMark val="out"/>
        <c:minorTickMark val="none"/>
        <c:tickLblPos val="none"/>
        <c:crossAx val="4025216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dLbl>
              <c:idx val="4"/>
              <c:layout/>
              <c:tx>
                <c:rich>
                  <a:bodyPr/>
                  <a:lstStyle/>
                  <a:p>
                    <a:r>
                      <a:rPr lang="en-US" smtClean="0"/>
                      <a:t>11%</a:t>
                    </a:r>
                    <a:endParaRPr lang="en-US"/>
                  </a:p>
                </c:rich>
              </c:tx>
              <c:showLegendKey val="0"/>
              <c:showVal val="1"/>
              <c:showCatName val="0"/>
              <c:showSerName val="0"/>
              <c:showPercent val="0"/>
              <c:showBubbleSize val="0"/>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Hoja1!$A$2:$A$12</c:f>
              <c:strCache>
                <c:ptCount val="10"/>
                <c:pt idx="0">
                  <c:v>Santa Fe</c:v>
                </c:pt>
                <c:pt idx="1">
                  <c:v>Salta</c:v>
                </c:pt>
                <c:pt idx="2">
                  <c:v>NEA</c:v>
                </c:pt>
                <c:pt idx="3">
                  <c:v>AMBA</c:v>
                </c:pt>
                <c:pt idx="4">
                  <c:v>Córdoba</c:v>
                </c:pt>
                <c:pt idx="5">
                  <c:v>Jujuy</c:v>
                </c:pt>
                <c:pt idx="6">
                  <c:v>Provincia Bs. As.</c:v>
                </c:pt>
                <c:pt idx="7">
                  <c:v>Patagonia</c:v>
                </c:pt>
                <c:pt idx="8">
                  <c:v>Oeste</c:v>
                </c:pt>
                <c:pt idx="9">
                  <c:v>Tucumán</c:v>
                </c:pt>
              </c:strCache>
            </c:strRef>
          </c:cat>
          <c:val>
            <c:numRef>
              <c:f>Hoja1!$B$2:$B$12</c:f>
              <c:numCache>
                <c:formatCode>###0%</c:formatCode>
                <c:ptCount val="10"/>
                <c:pt idx="0">
                  <c:v>0.18525164040091829</c:v>
                </c:pt>
                <c:pt idx="1">
                  <c:v>0.17533720131793376</c:v>
                </c:pt>
                <c:pt idx="2">
                  <c:v>0.17349987744937542</c:v>
                </c:pt>
                <c:pt idx="3">
                  <c:v>0.13037328358962941</c:v>
                </c:pt>
                <c:pt idx="4">
                  <c:v>0.11621915419487981</c:v>
                </c:pt>
                <c:pt idx="5">
                  <c:v>9.8818836498756724E-2</c:v>
                </c:pt>
                <c:pt idx="6">
                  <c:v>4.5098629865306585E-2</c:v>
                </c:pt>
                <c:pt idx="7">
                  <c:v>4.0909456604917363E-2</c:v>
                </c:pt>
                <c:pt idx="8">
                  <c:v>2.4626127044771205E-2</c:v>
                </c:pt>
                <c:pt idx="9">
                  <c:v>6.4792795894273447E-3</c:v>
                </c:pt>
              </c:numCache>
            </c:numRef>
          </c:val>
        </c:ser>
        <c:dLbls>
          <c:showLegendKey val="0"/>
          <c:showVal val="1"/>
          <c:showCatName val="0"/>
          <c:showSerName val="0"/>
          <c:showPercent val="0"/>
          <c:showBubbleSize val="0"/>
        </c:dLbls>
        <c:gapWidth val="0"/>
        <c:overlap val="-24"/>
        <c:axId val="40282368"/>
        <c:axId val="40285312"/>
      </c:barChart>
      <c:catAx>
        <c:axId val="40282368"/>
        <c:scaling>
          <c:orientation val="maxMin"/>
        </c:scaling>
        <c:delete val="0"/>
        <c:axPos val="l"/>
        <c:numFmt formatCode="General" sourceLinked="0"/>
        <c:majorTickMark val="none"/>
        <c:minorTickMark val="none"/>
        <c:tickLblPos val="nextTo"/>
        <c:spPr>
          <a:ln>
            <a:noFill/>
          </a:ln>
        </c:spPr>
        <c:crossAx val="40285312"/>
        <c:crosses val="autoZero"/>
        <c:auto val="1"/>
        <c:lblAlgn val="ctr"/>
        <c:lblOffset val="100"/>
        <c:noMultiLvlLbl val="0"/>
      </c:catAx>
      <c:valAx>
        <c:axId val="40285312"/>
        <c:scaling>
          <c:orientation val="minMax"/>
        </c:scaling>
        <c:delete val="1"/>
        <c:axPos val="t"/>
        <c:numFmt formatCode="###0%" sourceLinked="1"/>
        <c:majorTickMark val="out"/>
        <c:minorTickMark val="none"/>
        <c:tickLblPos val="none"/>
        <c:crossAx val="4028236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5320888915392944"/>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CANALES</c:v>
                </c:pt>
                <c:pt idx="1">
                  <c:v>Usa ATM</c:v>
                </c:pt>
                <c:pt idx="2">
                  <c:v>Usa MacrOnline</c:v>
                </c:pt>
                <c:pt idx="3">
                  <c:v>Usa CAT</c:v>
                </c:pt>
                <c:pt idx="4">
                  <c:v>Usa TAS</c:v>
                </c:pt>
                <c:pt idx="5">
                  <c:v>Usa IVR</c:v>
                </c:pt>
              </c:strCache>
            </c:strRef>
          </c:cat>
          <c:val>
            <c:numRef>
              <c:f>Hoja1!$B$2:$B$7</c:f>
              <c:numCache>
                <c:formatCode>###0%</c:formatCode>
                <c:ptCount val="6"/>
                <c:pt idx="0">
                  <c:v>0.95782574610878402</c:v>
                </c:pt>
                <c:pt idx="1">
                  <c:v>0.92</c:v>
                </c:pt>
                <c:pt idx="2">
                  <c:v>0.41200000000000003</c:v>
                </c:pt>
                <c:pt idx="3">
                  <c:v>0.13500000000000001</c:v>
                </c:pt>
                <c:pt idx="4">
                  <c:v>6.6000000000000003E-2</c:v>
                </c:pt>
                <c:pt idx="5">
                  <c:v>3.6999999999999998E-2</c:v>
                </c:pt>
              </c:numCache>
            </c:numRef>
          </c:val>
        </c:ser>
        <c:dLbls>
          <c:showLegendKey val="0"/>
          <c:showVal val="1"/>
          <c:showCatName val="0"/>
          <c:showSerName val="0"/>
          <c:showPercent val="0"/>
          <c:showBubbleSize val="0"/>
        </c:dLbls>
        <c:gapWidth val="0"/>
        <c:overlap val="-24"/>
        <c:axId val="40398848"/>
        <c:axId val="40401536"/>
      </c:barChart>
      <c:catAx>
        <c:axId val="40398848"/>
        <c:scaling>
          <c:orientation val="maxMin"/>
        </c:scaling>
        <c:delete val="0"/>
        <c:axPos val="l"/>
        <c:numFmt formatCode="General" sourceLinked="0"/>
        <c:majorTickMark val="none"/>
        <c:minorTickMark val="none"/>
        <c:tickLblPos val="nextTo"/>
        <c:spPr>
          <a:ln>
            <a:noFill/>
          </a:ln>
        </c:spPr>
        <c:crossAx val="40401536"/>
        <c:crosses val="autoZero"/>
        <c:auto val="1"/>
        <c:lblAlgn val="ctr"/>
        <c:lblOffset val="100"/>
        <c:noMultiLvlLbl val="0"/>
      </c:catAx>
      <c:valAx>
        <c:axId val="40401536"/>
        <c:scaling>
          <c:orientation val="minMax"/>
        </c:scaling>
        <c:delete val="1"/>
        <c:axPos val="t"/>
        <c:numFmt formatCode="###0%" sourceLinked="1"/>
        <c:majorTickMark val="out"/>
        <c:minorTickMark val="none"/>
        <c:tickLblPos val="none"/>
        <c:crossAx val="4039884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5320888915392944"/>
          <c:h val="0.89450211204844288"/>
        </c:manualLayout>
      </c:layout>
      <c:barChart>
        <c:barDir val="bar"/>
        <c:grouping val="clustered"/>
        <c:varyColors val="1"/>
        <c:ser>
          <c:idx val="0"/>
          <c:order val="0"/>
          <c:tx>
            <c:strRef>
              <c:f>Hoja1!$B$1</c:f>
              <c:strCache>
                <c:ptCount val="1"/>
                <c:pt idx="0">
                  <c:v>Edad</c:v>
                </c:pt>
              </c:strCache>
            </c:strRef>
          </c:tx>
          <c:invertIfNegative val="0"/>
          <c:dPt>
            <c:idx val="1"/>
            <c:invertIfNegative val="0"/>
            <c:bubble3D val="0"/>
            <c:spPr>
              <a:solidFill>
                <a:schemeClr val="accent1">
                  <a:lumMod val="60000"/>
                  <a:lumOff val="40000"/>
                </a:schemeClr>
              </a:solidFill>
            </c:spPr>
          </c:dPt>
          <c:dPt>
            <c:idx val="2"/>
            <c:invertIfNegative val="0"/>
            <c:bubble3D val="0"/>
            <c:spPr>
              <a:solidFill>
                <a:schemeClr val="accent1">
                  <a:lumMod val="60000"/>
                  <a:lumOff val="40000"/>
                </a:schemeClr>
              </a:solidFill>
            </c:spPr>
          </c:dPt>
          <c:dPt>
            <c:idx val="4"/>
            <c:invertIfNegative val="0"/>
            <c:bubble3D val="0"/>
            <c:spPr>
              <a:solidFill>
                <a:schemeClr val="accent4">
                  <a:lumMod val="40000"/>
                  <a:lumOff val="60000"/>
                </a:schemeClr>
              </a:solidFill>
            </c:spPr>
          </c:dPt>
          <c:dPt>
            <c:idx val="5"/>
            <c:invertIfNegative val="0"/>
            <c:bubble3D val="0"/>
            <c:spPr>
              <a:solidFill>
                <a:schemeClr val="accent4">
                  <a:lumMod val="40000"/>
                  <a:lumOff val="60000"/>
                </a:schemeClr>
              </a:solidFill>
            </c:spPr>
          </c:dPt>
          <c:dPt>
            <c:idx val="6"/>
            <c:invertIfNegative val="0"/>
            <c:bubble3D val="0"/>
            <c:spPr>
              <a:solidFill>
                <a:schemeClr val="accent6"/>
              </a:solidFill>
            </c:spPr>
          </c:dPt>
          <c:dPt>
            <c:idx val="7"/>
            <c:invertIfNegative val="0"/>
            <c:bubble3D val="0"/>
            <c:spPr>
              <a:solidFill>
                <a:schemeClr val="accent3"/>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TARJETA DE CRÉDITO</c:v>
                </c:pt>
                <c:pt idx="1">
                  <c:v>Consumos con TC</c:v>
                </c:pt>
                <c:pt idx="2">
                  <c:v>Cuotas con TC</c:v>
                </c:pt>
                <c:pt idx="3">
                  <c:v>TARJETA DE DÉBITO</c:v>
                </c:pt>
                <c:pt idx="4">
                  <c:v>Consumos con TD</c:v>
                </c:pt>
                <c:pt idx="5">
                  <c:v>Extracciones con TD</c:v>
                </c:pt>
                <c:pt idx="6">
                  <c:v>PRÉSTAMO PERSONAL</c:v>
                </c:pt>
                <c:pt idx="7">
                  <c:v>PLAZO FIJO</c:v>
                </c:pt>
              </c:strCache>
            </c:strRef>
          </c:cat>
          <c:val>
            <c:numRef>
              <c:f>Hoja1!$B$2:$B$9</c:f>
              <c:numCache>
                <c:formatCode>0%</c:formatCode>
                <c:ptCount val="8"/>
                <c:pt idx="0">
                  <c:v>0.99099999999999999</c:v>
                </c:pt>
                <c:pt idx="1">
                  <c:v>0.94399999999999995</c:v>
                </c:pt>
                <c:pt idx="2">
                  <c:v>0.84800000000000009</c:v>
                </c:pt>
                <c:pt idx="3">
                  <c:v>0.98299999999999998</c:v>
                </c:pt>
                <c:pt idx="4">
                  <c:v>0.62400000000000011</c:v>
                </c:pt>
                <c:pt idx="5">
                  <c:v>0.84000000000000008</c:v>
                </c:pt>
                <c:pt idx="6">
                  <c:v>0.58899999999999997</c:v>
                </c:pt>
                <c:pt idx="7">
                  <c:v>9.2000000000000026E-2</c:v>
                </c:pt>
              </c:numCache>
            </c:numRef>
          </c:val>
        </c:ser>
        <c:dLbls>
          <c:showLegendKey val="0"/>
          <c:showVal val="1"/>
          <c:showCatName val="0"/>
          <c:showSerName val="0"/>
          <c:showPercent val="0"/>
          <c:showBubbleSize val="0"/>
        </c:dLbls>
        <c:gapWidth val="15"/>
        <c:overlap val="-46"/>
        <c:axId val="40007168"/>
        <c:axId val="40016512"/>
      </c:barChart>
      <c:catAx>
        <c:axId val="40007168"/>
        <c:scaling>
          <c:orientation val="maxMin"/>
        </c:scaling>
        <c:delete val="0"/>
        <c:axPos val="l"/>
        <c:numFmt formatCode="General" sourceLinked="0"/>
        <c:majorTickMark val="none"/>
        <c:minorTickMark val="none"/>
        <c:tickLblPos val="nextTo"/>
        <c:spPr>
          <a:ln>
            <a:noFill/>
          </a:ln>
        </c:spPr>
        <c:crossAx val="40016512"/>
        <c:crosses val="autoZero"/>
        <c:auto val="1"/>
        <c:lblAlgn val="ctr"/>
        <c:lblOffset val="100"/>
        <c:noMultiLvlLbl val="0"/>
      </c:catAx>
      <c:valAx>
        <c:axId val="40016512"/>
        <c:scaling>
          <c:orientation val="minMax"/>
        </c:scaling>
        <c:delete val="1"/>
        <c:axPos val="t"/>
        <c:numFmt formatCode="0%" sourceLinked="1"/>
        <c:majorTickMark val="out"/>
        <c:minorTickMark val="none"/>
        <c:tickLblPos val="none"/>
        <c:crossAx val="4000716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8405671727531616"/>
          <c:y val="4.8078859982175766E-2"/>
          <c:w val="0.41594328272468384"/>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4"/>
                <c:pt idx="0">
                  <c:v>Consumidor TC y TD</c:v>
                </c:pt>
                <c:pt idx="1">
                  <c:v>Consumidor TC</c:v>
                </c:pt>
                <c:pt idx="2">
                  <c:v>Consumidor TD</c:v>
                </c:pt>
                <c:pt idx="3">
                  <c:v>Poseedor de TC ó TD y no consumidor</c:v>
                </c:pt>
              </c:strCache>
            </c:strRef>
          </c:cat>
          <c:val>
            <c:numRef>
              <c:f>Hoja1!$B$2:$B$5</c:f>
              <c:numCache>
                <c:formatCode>###0%</c:formatCode>
                <c:ptCount val="4"/>
                <c:pt idx="0">
                  <c:v>0.58798479998054143</c:v>
                </c:pt>
                <c:pt idx="1">
                  <c:v>0.35604417809692912</c:v>
                </c:pt>
                <c:pt idx="2">
                  <c:v>3.5876461486361338E-2</c:v>
                </c:pt>
                <c:pt idx="3">
                  <c:v>1.9993526333416289E-2</c:v>
                </c:pt>
              </c:numCache>
            </c:numRef>
          </c:val>
        </c:ser>
        <c:dLbls>
          <c:showLegendKey val="0"/>
          <c:showVal val="1"/>
          <c:showCatName val="0"/>
          <c:showSerName val="0"/>
          <c:showPercent val="0"/>
          <c:showBubbleSize val="0"/>
        </c:dLbls>
        <c:gapWidth val="15"/>
        <c:overlap val="-46"/>
        <c:axId val="40437248"/>
        <c:axId val="40456576"/>
      </c:barChart>
      <c:catAx>
        <c:axId val="40437248"/>
        <c:scaling>
          <c:orientation val="maxMin"/>
        </c:scaling>
        <c:delete val="0"/>
        <c:axPos val="l"/>
        <c:numFmt formatCode="General" sourceLinked="0"/>
        <c:majorTickMark val="none"/>
        <c:minorTickMark val="none"/>
        <c:tickLblPos val="nextTo"/>
        <c:spPr>
          <a:ln>
            <a:noFill/>
          </a:ln>
        </c:spPr>
        <c:crossAx val="40456576"/>
        <c:crosses val="autoZero"/>
        <c:auto val="1"/>
        <c:lblAlgn val="ctr"/>
        <c:lblOffset val="100"/>
        <c:noMultiLvlLbl val="0"/>
      </c:catAx>
      <c:valAx>
        <c:axId val="40456576"/>
        <c:scaling>
          <c:orientation val="minMax"/>
        </c:scaling>
        <c:delete val="1"/>
        <c:axPos val="t"/>
        <c:numFmt formatCode="###0%" sourceLinked="1"/>
        <c:majorTickMark val="out"/>
        <c:minorTickMark val="none"/>
        <c:tickLblPos val="none"/>
        <c:crossAx val="4043724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Menor a 30</c:v>
                </c:pt>
                <c:pt idx="1">
                  <c:v>31-45</c:v>
                </c:pt>
                <c:pt idx="2">
                  <c:v>46-54</c:v>
                </c:pt>
                <c:pt idx="3">
                  <c:v>55-64</c:v>
                </c:pt>
                <c:pt idx="4">
                  <c:v>Mayor a 65</c:v>
                </c:pt>
              </c:strCache>
            </c:strRef>
          </c:cat>
          <c:val>
            <c:numRef>
              <c:f>Hoja1!$B$2:$B$6</c:f>
              <c:numCache>
                <c:formatCode>###0%</c:formatCode>
                <c:ptCount val="5"/>
                <c:pt idx="0">
                  <c:v>0.11010921045629513</c:v>
                </c:pt>
                <c:pt idx="1">
                  <c:v>0.3237584479934722</c:v>
                </c:pt>
                <c:pt idx="2">
                  <c:v>0.15569141985418897</c:v>
                </c:pt>
                <c:pt idx="3">
                  <c:v>0.15037576201935868</c:v>
                </c:pt>
                <c:pt idx="4">
                  <c:v>0.26006515967668503</c:v>
                </c:pt>
              </c:numCache>
            </c:numRef>
          </c:val>
        </c:ser>
        <c:dLbls>
          <c:showLegendKey val="0"/>
          <c:showVal val="1"/>
          <c:showCatName val="0"/>
          <c:showSerName val="0"/>
          <c:showPercent val="0"/>
          <c:showBubbleSize val="0"/>
        </c:dLbls>
        <c:gapWidth val="0"/>
        <c:overlap val="-24"/>
        <c:axId val="40538496"/>
        <c:axId val="40541184"/>
      </c:barChart>
      <c:catAx>
        <c:axId val="40538496"/>
        <c:scaling>
          <c:orientation val="maxMin"/>
        </c:scaling>
        <c:delete val="0"/>
        <c:axPos val="l"/>
        <c:numFmt formatCode="General" sourceLinked="1"/>
        <c:majorTickMark val="none"/>
        <c:minorTickMark val="none"/>
        <c:tickLblPos val="nextTo"/>
        <c:spPr>
          <a:ln>
            <a:noFill/>
          </a:ln>
        </c:spPr>
        <c:crossAx val="40541184"/>
        <c:crosses val="autoZero"/>
        <c:auto val="1"/>
        <c:lblAlgn val="ctr"/>
        <c:lblOffset val="100"/>
        <c:noMultiLvlLbl val="0"/>
      </c:catAx>
      <c:valAx>
        <c:axId val="40541184"/>
        <c:scaling>
          <c:orientation val="minMax"/>
        </c:scaling>
        <c:delete val="1"/>
        <c:axPos val="t"/>
        <c:numFmt formatCode="###0%" sourceLinked="1"/>
        <c:majorTickMark val="out"/>
        <c:minorTickMark val="none"/>
        <c:tickLblPos val="none"/>
        <c:crossAx val="4053849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93121561991697"/>
          <c:y val="4.8078859982175766E-2"/>
          <c:w val="0.35965621875347181"/>
          <c:h val="0.89450211204844288"/>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2"/>
              </a:solidFill>
            </c:spPr>
          </c:dPt>
          <c:dPt>
            <c:idx val="3"/>
            <c:invertIfNegative val="0"/>
            <c:bubble3D val="0"/>
            <c:spPr>
              <a:solidFill>
                <a:schemeClr val="accent6">
                  <a:lumMod val="75000"/>
                </a:schemeClr>
              </a:solidFill>
            </c:spPr>
          </c:dPt>
          <c:dPt>
            <c:idx val="4"/>
            <c:invertIfNegative val="0"/>
            <c:bubble3D val="0"/>
            <c:spPr>
              <a:solidFill>
                <a:schemeClr val="accent6"/>
              </a:solidFill>
            </c:spPr>
          </c:dPt>
          <c:dPt>
            <c:idx val="5"/>
            <c:invertIfNegative val="0"/>
            <c:bubble3D val="0"/>
            <c:spPr>
              <a:solidFill>
                <a:srgbClr val="FFC000"/>
              </a:solidFill>
            </c:spPr>
          </c:dPt>
          <c:dPt>
            <c:idx val="6"/>
            <c:invertIfNegative val="0"/>
            <c:bubble3D val="0"/>
            <c:spPr>
              <a:solidFill>
                <a:schemeClr val="accent3"/>
              </a:solidFill>
            </c:spPr>
          </c:dPt>
          <c:dPt>
            <c:idx val="7"/>
            <c:invertIfNegative val="0"/>
            <c:bubble3D val="0"/>
            <c:spPr>
              <a:solidFill>
                <a:schemeClr val="accent3">
                  <a:lumMod val="75000"/>
                </a:schemeClr>
              </a:solidFill>
            </c:spPr>
          </c:dPt>
          <c:dLbls>
            <c:dLbl>
              <c:idx val="1"/>
              <c:layout/>
              <c:tx>
                <c:rich>
                  <a:bodyPr/>
                  <a:lstStyle/>
                  <a:p>
                    <a:r>
                      <a:rPr lang="en-US" smtClean="0"/>
                      <a:t>34%</a:t>
                    </a:r>
                    <a:endParaRPr lang="en-US"/>
                  </a:p>
                </c:rich>
              </c:tx>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8"/>
                <c:pt idx="0">
                  <c:v>s/d</c:v>
                </c:pt>
                <c:pt idx="1">
                  <c:v>Muy negativo</c:v>
                </c:pt>
                <c:pt idx="2">
                  <c:v>Negativo</c:v>
                </c:pt>
                <c:pt idx="3">
                  <c:v>Muy baja</c:v>
                </c:pt>
                <c:pt idx="4">
                  <c:v>Baja</c:v>
                </c:pt>
                <c:pt idx="5">
                  <c:v>Media</c:v>
                </c:pt>
                <c:pt idx="6">
                  <c:v>Alta</c:v>
                </c:pt>
                <c:pt idx="7">
                  <c:v>Muy alta</c:v>
                </c:pt>
              </c:strCache>
            </c:strRef>
          </c:cat>
          <c:val>
            <c:numRef>
              <c:f>Hoja1!$B$2:$B$9</c:f>
              <c:numCache>
                <c:formatCode>###0%</c:formatCode>
                <c:ptCount val="8"/>
                <c:pt idx="0">
                  <c:v>4.4387812420545993E-2</c:v>
                </c:pt>
                <c:pt idx="1">
                  <c:v>0.33462036505974946</c:v>
                </c:pt>
                <c:pt idx="2">
                  <c:v>0.2039462403103067</c:v>
                </c:pt>
                <c:pt idx="3">
                  <c:v>3.9592485942184091E-2</c:v>
                </c:pt>
                <c:pt idx="4">
                  <c:v>6.8577307640001653E-2</c:v>
                </c:pt>
                <c:pt idx="5">
                  <c:v>0.1011926231204508</c:v>
                </c:pt>
                <c:pt idx="6">
                  <c:v>0.12739840234622141</c:v>
                </c:pt>
                <c:pt idx="7">
                  <c:v>8.0284763160539965E-2</c:v>
                </c:pt>
              </c:numCache>
            </c:numRef>
          </c:val>
        </c:ser>
        <c:dLbls>
          <c:showLegendKey val="0"/>
          <c:showVal val="1"/>
          <c:showCatName val="0"/>
          <c:showSerName val="0"/>
          <c:showPercent val="0"/>
          <c:showBubbleSize val="0"/>
        </c:dLbls>
        <c:gapWidth val="0"/>
        <c:overlap val="-24"/>
        <c:axId val="40568704"/>
        <c:axId val="40579072"/>
      </c:barChart>
      <c:catAx>
        <c:axId val="40568704"/>
        <c:scaling>
          <c:orientation val="minMax"/>
        </c:scaling>
        <c:delete val="0"/>
        <c:axPos val="l"/>
        <c:numFmt formatCode="General" sourceLinked="0"/>
        <c:majorTickMark val="none"/>
        <c:minorTickMark val="none"/>
        <c:tickLblPos val="nextTo"/>
        <c:spPr>
          <a:ln>
            <a:noFill/>
          </a:ln>
        </c:spPr>
        <c:crossAx val="40579072"/>
        <c:crosses val="autoZero"/>
        <c:auto val="1"/>
        <c:lblAlgn val="ctr"/>
        <c:lblOffset val="100"/>
        <c:noMultiLvlLbl val="0"/>
      </c:catAx>
      <c:valAx>
        <c:axId val="40579072"/>
        <c:scaling>
          <c:orientation val="minMax"/>
        </c:scaling>
        <c:delete val="1"/>
        <c:axPos val="b"/>
        <c:numFmt formatCode="###0%" sourceLinked="1"/>
        <c:majorTickMark val="out"/>
        <c:minorTickMark val="none"/>
        <c:tickLblPos val="none"/>
        <c:crossAx val="4056870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5320888915392944"/>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5"/>
                <c:pt idx="0">
                  <c:v>Menor a 30</c:v>
                </c:pt>
                <c:pt idx="1">
                  <c:v>31-45</c:v>
                </c:pt>
                <c:pt idx="2">
                  <c:v>46-54</c:v>
                </c:pt>
                <c:pt idx="3">
                  <c:v>55-64</c:v>
                </c:pt>
                <c:pt idx="4">
                  <c:v>Mayor a 65</c:v>
                </c:pt>
              </c:strCache>
            </c:strRef>
          </c:cat>
          <c:val>
            <c:numRef>
              <c:f>Hoja1!$B$2:$B$6</c:f>
              <c:numCache>
                <c:formatCode>0</c:formatCode>
                <c:ptCount val="5"/>
                <c:pt idx="0">
                  <c:v>20</c:v>
                </c:pt>
                <c:pt idx="1">
                  <c:v>31</c:v>
                </c:pt>
                <c:pt idx="2">
                  <c:v>15</c:v>
                </c:pt>
                <c:pt idx="3">
                  <c:v>13</c:v>
                </c:pt>
                <c:pt idx="4">
                  <c:v>21</c:v>
                </c:pt>
              </c:numCache>
            </c:numRef>
          </c:val>
        </c:ser>
        <c:dLbls>
          <c:showLegendKey val="0"/>
          <c:showVal val="1"/>
          <c:showCatName val="0"/>
          <c:showSerName val="0"/>
          <c:showPercent val="0"/>
          <c:showBubbleSize val="0"/>
        </c:dLbls>
        <c:gapWidth val="0"/>
        <c:overlap val="-24"/>
        <c:axId val="187441536"/>
        <c:axId val="187444224"/>
      </c:barChart>
      <c:catAx>
        <c:axId val="187441536"/>
        <c:scaling>
          <c:orientation val="minMax"/>
        </c:scaling>
        <c:delete val="0"/>
        <c:axPos val="l"/>
        <c:numFmt formatCode="General" sourceLinked="0"/>
        <c:majorTickMark val="none"/>
        <c:minorTickMark val="none"/>
        <c:tickLblPos val="nextTo"/>
        <c:spPr>
          <a:ln>
            <a:noFill/>
          </a:ln>
        </c:spPr>
        <c:crossAx val="187444224"/>
        <c:crosses val="autoZero"/>
        <c:auto val="1"/>
        <c:lblAlgn val="ctr"/>
        <c:lblOffset val="100"/>
        <c:noMultiLvlLbl val="0"/>
      </c:catAx>
      <c:valAx>
        <c:axId val="187444224"/>
        <c:scaling>
          <c:orientation val="minMax"/>
        </c:scaling>
        <c:delete val="1"/>
        <c:axPos val="b"/>
        <c:numFmt formatCode="0" sourceLinked="1"/>
        <c:majorTickMark val="out"/>
        <c:minorTickMark val="none"/>
        <c:tickLblPos val="none"/>
        <c:crossAx val="18744153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05226268248045"/>
          <c:y val="4.8078859982175766E-2"/>
          <c:w val="0.43653552383068556"/>
          <c:h val="0.90774508691492295"/>
        </c:manualLayout>
      </c:layout>
      <c:barChart>
        <c:barDir val="bar"/>
        <c:grouping val="clustered"/>
        <c:varyColors val="1"/>
        <c:ser>
          <c:idx val="0"/>
          <c:order val="0"/>
          <c:tx>
            <c:strRef>
              <c:f>Hoja1!$B$1</c:f>
              <c:strCache>
                <c:ptCount val="1"/>
                <c:pt idx="0">
                  <c:v>Serie 1</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6">
                  <a:lumMod val="75000"/>
                </a:schemeClr>
              </a:solidFill>
            </c:spPr>
          </c:dPt>
          <c:dPt>
            <c:idx val="3"/>
            <c:invertIfNegative val="0"/>
            <c:bubble3D val="0"/>
            <c:spPr>
              <a:solidFill>
                <a:schemeClr val="accent3"/>
              </a:solidFill>
            </c:spPr>
          </c:dPt>
          <c:dPt>
            <c:idx val="4"/>
            <c:invertIfNegative val="0"/>
            <c:bubble3D val="0"/>
            <c:spPr>
              <a:solidFill>
                <a:schemeClr val="accent3">
                  <a:lumMod val="75000"/>
                </a:schemeClr>
              </a:solidFill>
            </c:spPr>
          </c:dPt>
          <c:dPt>
            <c:idx val="5"/>
            <c:invertIfNegative val="0"/>
            <c:bubble3D val="0"/>
            <c:spPr>
              <a:solidFill>
                <a:srgbClr val="FFC000"/>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sin datos</c:v>
                </c:pt>
                <c:pt idx="1">
                  <c:v>Menor a 5720</c:v>
                </c:pt>
                <c:pt idx="2">
                  <c:v>5720-13800</c:v>
                </c:pt>
                <c:pt idx="3">
                  <c:v>13800-20000</c:v>
                </c:pt>
                <c:pt idx="4">
                  <c:v>20000-50000</c:v>
                </c:pt>
                <c:pt idx="5">
                  <c:v>Mayora 50000</c:v>
                </c:pt>
              </c:strCache>
            </c:strRef>
          </c:cat>
          <c:val>
            <c:numRef>
              <c:f>Hoja1!$B$2:$B$7</c:f>
              <c:numCache>
                <c:formatCode>###0%</c:formatCode>
                <c:ptCount val="6"/>
                <c:pt idx="0">
                  <c:v>0.16172844616048679</c:v>
                </c:pt>
                <c:pt idx="1">
                  <c:v>0.33276964103049267</c:v>
                </c:pt>
                <c:pt idx="2">
                  <c:v>0.37502291231825369</c:v>
                </c:pt>
                <c:pt idx="3">
                  <c:v>8.9887241829910758E-2</c:v>
                </c:pt>
                <c:pt idx="4">
                  <c:v>3.8877030327040082E-2</c:v>
                </c:pt>
                <c:pt idx="5">
                  <c:v>1.7147283338162171E-3</c:v>
                </c:pt>
              </c:numCache>
            </c:numRef>
          </c:val>
        </c:ser>
        <c:dLbls>
          <c:showLegendKey val="0"/>
          <c:showVal val="1"/>
          <c:showCatName val="0"/>
          <c:showSerName val="0"/>
          <c:showPercent val="0"/>
          <c:showBubbleSize val="0"/>
        </c:dLbls>
        <c:gapWidth val="0"/>
        <c:overlap val="-24"/>
        <c:axId val="40966784"/>
        <c:axId val="40972288"/>
      </c:barChart>
      <c:catAx>
        <c:axId val="40966784"/>
        <c:scaling>
          <c:orientation val="minMax"/>
        </c:scaling>
        <c:delete val="0"/>
        <c:axPos val="l"/>
        <c:numFmt formatCode="General" sourceLinked="0"/>
        <c:majorTickMark val="none"/>
        <c:minorTickMark val="none"/>
        <c:tickLblPos val="nextTo"/>
        <c:spPr>
          <a:ln>
            <a:noFill/>
          </a:ln>
        </c:spPr>
        <c:crossAx val="40972288"/>
        <c:crosses val="autoZero"/>
        <c:auto val="1"/>
        <c:lblAlgn val="ctr"/>
        <c:lblOffset val="100"/>
        <c:noMultiLvlLbl val="0"/>
      </c:catAx>
      <c:valAx>
        <c:axId val="40972288"/>
        <c:scaling>
          <c:orientation val="minMax"/>
        </c:scaling>
        <c:delete val="1"/>
        <c:axPos val="b"/>
        <c:numFmt formatCode="###0%" sourceLinked="1"/>
        <c:majorTickMark val="out"/>
        <c:minorTickMark val="none"/>
        <c:tickLblPos val="none"/>
        <c:crossAx val="4096678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5"/>
                <c:pt idx="0">
                  <c:v>Mercado Abierto</c:v>
                </c:pt>
                <c:pt idx="1">
                  <c:v>Jubilados</c:v>
                </c:pt>
                <c:pt idx="2">
                  <c:v>Prof. Y Negocios</c:v>
                </c:pt>
                <c:pt idx="3">
                  <c:v>Plan Sueldo Privado</c:v>
                </c:pt>
                <c:pt idx="4">
                  <c:v>Plan Sueldo Pùblico</c:v>
                </c:pt>
              </c:strCache>
            </c:strRef>
          </c:cat>
          <c:val>
            <c:numRef>
              <c:f>Hoja1!$B$2:$B$7</c:f>
              <c:numCache>
                <c:formatCode>0%</c:formatCode>
                <c:ptCount val="5"/>
                <c:pt idx="0">
                  <c:v>0.69599999999999995</c:v>
                </c:pt>
                <c:pt idx="1">
                  <c:v>0.16200000000000001</c:v>
                </c:pt>
                <c:pt idx="2">
                  <c:v>0.104</c:v>
                </c:pt>
                <c:pt idx="3">
                  <c:v>1.9E-2</c:v>
                </c:pt>
                <c:pt idx="4">
                  <c:v>1.7000000000000001E-2</c:v>
                </c:pt>
              </c:numCache>
            </c:numRef>
          </c:val>
        </c:ser>
        <c:dLbls>
          <c:showLegendKey val="0"/>
          <c:showVal val="1"/>
          <c:showCatName val="0"/>
          <c:showSerName val="0"/>
          <c:showPercent val="0"/>
          <c:showBubbleSize val="0"/>
        </c:dLbls>
        <c:gapWidth val="0"/>
        <c:overlap val="-24"/>
        <c:axId val="40987264"/>
        <c:axId val="41006592"/>
      </c:barChart>
      <c:catAx>
        <c:axId val="40987264"/>
        <c:scaling>
          <c:orientation val="maxMin"/>
        </c:scaling>
        <c:delete val="0"/>
        <c:axPos val="l"/>
        <c:numFmt formatCode="General" sourceLinked="0"/>
        <c:majorTickMark val="none"/>
        <c:minorTickMark val="none"/>
        <c:tickLblPos val="nextTo"/>
        <c:spPr>
          <a:ln>
            <a:noFill/>
          </a:ln>
        </c:spPr>
        <c:crossAx val="41006592"/>
        <c:crosses val="autoZero"/>
        <c:auto val="1"/>
        <c:lblAlgn val="ctr"/>
        <c:lblOffset val="100"/>
        <c:noMultiLvlLbl val="0"/>
      </c:catAx>
      <c:valAx>
        <c:axId val="41006592"/>
        <c:scaling>
          <c:orientation val="minMax"/>
        </c:scaling>
        <c:delete val="1"/>
        <c:axPos val="t"/>
        <c:numFmt formatCode="0%" sourceLinked="1"/>
        <c:majorTickMark val="out"/>
        <c:minorTickMark val="none"/>
        <c:tickLblPos val="none"/>
        <c:crossAx val="4098726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9883222851781908"/>
          <c:h val="0.89450211204844288"/>
        </c:manualLayout>
      </c:layout>
      <c:barChart>
        <c:barDir val="bar"/>
        <c:grouping val="clustered"/>
        <c:varyColors val="1"/>
        <c:ser>
          <c:idx val="0"/>
          <c:order val="0"/>
          <c:tx>
            <c:strRef>
              <c:f>Hoja1!$B$1</c:f>
              <c:strCache>
                <c:ptCount val="1"/>
                <c:pt idx="0">
                  <c:v>Edad</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Hoja1!$A$2:$A$12</c:f>
              <c:strCache>
                <c:ptCount val="11"/>
                <c:pt idx="0">
                  <c:v>Santa Fe</c:v>
                </c:pt>
                <c:pt idx="1">
                  <c:v>Córdoba</c:v>
                </c:pt>
                <c:pt idx="2">
                  <c:v>AMBA</c:v>
                </c:pt>
                <c:pt idx="3">
                  <c:v>Provincia Bs. As.</c:v>
                </c:pt>
                <c:pt idx="4">
                  <c:v>Salta</c:v>
                </c:pt>
                <c:pt idx="5">
                  <c:v>NEA</c:v>
                </c:pt>
                <c:pt idx="6">
                  <c:v>Patagonia</c:v>
                </c:pt>
                <c:pt idx="7">
                  <c:v>Oeste</c:v>
                </c:pt>
                <c:pt idx="8">
                  <c:v>Jujuy</c:v>
                </c:pt>
                <c:pt idx="9">
                  <c:v>Tucumán</c:v>
                </c:pt>
                <c:pt idx="10">
                  <c:v>Casa Matriz</c:v>
                </c:pt>
              </c:strCache>
            </c:strRef>
          </c:cat>
          <c:val>
            <c:numRef>
              <c:f>Hoja1!$B$2:$B$12</c:f>
              <c:numCache>
                <c:formatCode>###0.0%</c:formatCode>
                <c:ptCount val="11"/>
                <c:pt idx="0">
                  <c:v>0.24301248203969894</c:v>
                </c:pt>
                <c:pt idx="1">
                  <c:v>0.17102345630103538</c:v>
                </c:pt>
                <c:pt idx="2">
                  <c:v>0.13151375034738033</c:v>
                </c:pt>
                <c:pt idx="3">
                  <c:v>0.10413131271323241</c:v>
                </c:pt>
                <c:pt idx="4">
                  <c:v>8.2259657172590372E-2</c:v>
                </c:pt>
                <c:pt idx="5">
                  <c:v>7.2355622830720848E-2</c:v>
                </c:pt>
                <c:pt idx="6">
                  <c:v>6.6289032242805537E-2</c:v>
                </c:pt>
                <c:pt idx="7">
                  <c:v>6.585739373118972E-2</c:v>
                </c:pt>
                <c:pt idx="8">
                  <c:v>3.9905867327329821E-2</c:v>
                </c:pt>
                <c:pt idx="9">
                  <c:v>1.8436286016686079E-2</c:v>
                </c:pt>
                <c:pt idx="10" formatCode="####.0%">
                  <c:v>5.2151392773307007E-3</c:v>
                </c:pt>
              </c:numCache>
            </c:numRef>
          </c:val>
        </c:ser>
        <c:dLbls>
          <c:showLegendKey val="0"/>
          <c:showVal val="1"/>
          <c:showCatName val="0"/>
          <c:showSerName val="0"/>
          <c:showPercent val="0"/>
          <c:showBubbleSize val="0"/>
        </c:dLbls>
        <c:gapWidth val="0"/>
        <c:overlap val="-24"/>
        <c:axId val="41066880"/>
        <c:axId val="41069568"/>
      </c:barChart>
      <c:catAx>
        <c:axId val="41066880"/>
        <c:scaling>
          <c:orientation val="maxMin"/>
        </c:scaling>
        <c:delete val="0"/>
        <c:axPos val="l"/>
        <c:numFmt formatCode="General" sourceLinked="0"/>
        <c:majorTickMark val="none"/>
        <c:minorTickMark val="none"/>
        <c:tickLblPos val="nextTo"/>
        <c:spPr>
          <a:ln>
            <a:noFill/>
          </a:ln>
        </c:spPr>
        <c:crossAx val="41069568"/>
        <c:crosses val="autoZero"/>
        <c:auto val="1"/>
        <c:lblAlgn val="ctr"/>
        <c:lblOffset val="100"/>
        <c:noMultiLvlLbl val="0"/>
      </c:catAx>
      <c:valAx>
        <c:axId val="41069568"/>
        <c:scaling>
          <c:orientation val="minMax"/>
        </c:scaling>
        <c:delete val="1"/>
        <c:axPos val="t"/>
        <c:numFmt formatCode="###0.0%" sourceLinked="1"/>
        <c:majorTickMark val="out"/>
        <c:minorTickMark val="none"/>
        <c:tickLblPos val="none"/>
        <c:crossAx val="4106688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30868792356404856"/>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Hoja1!$A$2:$A$8</c:f>
              <c:strCache>
                <c:ptCount val="5"/>
                <c:pt idx="0">
                  <c:v>CANALES</c:v>
                </c:pt>
                <c:pt idx="1">
                  <c:v>Usa MacrOnline</c:v>
                </c:pt>
                <c:pt idx="2">
                  <c:v>Usa CAT</c:v>
                </c:pt>
                <c:pt idx="3">
                  <c:v>Usa TAS</c:v>
                </c:pt>
                <c:pt idx="4">
                  <c:v>Usa ATM</c:v>
                </c:pt>
              </c:strCache>
            </c:strRef>
          </c:cat>
          <c:val>
            <c:numRef>
              <c:f>Hoja1!$B$2:$B$8</c:f>
              <c:numCache>
                <c:formatCode>###0%</c:formatCode>
                <c:ptCount val="5"/>
                <c:pt idx="0">
                  <c:v>0.10194946872985934</c:v>
                </c:pt>
                <c:pt idx="1">
                  <c:v>5.3000000000000005E-2</c:v>
                </c:pt>
                <c:pt idx="2">
                  <c:v>1.2E-2</c:v>
                </c:pt>
                <c:pt idx="3">
                  <c:v>1.7000000000000001E-2</c:v>
                </c:pt>
                <c:pt idx="4">
                  <c:v>4.3999999999999997E-2</c:v>
                </c:pt>
              </c:numCache>
            </c:numRef>
          </c:val>
        </c:ser>
        <c:dLbls>
          <c:showLegendKey val="0"/>
          <c:showVal val="1"/>
          <c:showCatName val="0"/>
          <c:showSerName val="0"/>
          <c:showPercent val="0"/>
          <c:showBubbleSize val="0"/>
        </c:dLbls>
        <c:gapWidth val="0"/>
        <c:overlap val="-24"/>
        <c:axId val="41146240"/>
        <c:axId val="41231104"/>
      </c:barChart>
      <c:catAx>
        <c:axId val="41146240"/>
        <c:scaling>
          <c:orientation val="maxMin"/>
        </c:scaling>
        <c:delete val="0"/>
        <c:axPos val="l"/>
        <c:numFmt formatCode="General" sourceLinked="0"/>
        <c:majorTickMark val="none"/>
        <c:minorTickMark val="none"/>
        <c:tickLblPos val="nextTo"/>
        <c:spPr>
          <a:ln>
            <a:noFill/>
          </a:ln>
        </c:spPr>
        <c:crossAx val="41231104"/>
        <c:crosses val="autoZero"/>
        <c:auto val="1"/>
        <c:lblAlgn val="ctr"/>
        <c:lblOffset val="100"/>
        <c:noMultiLvlLbl val="0"/>
      </c:catAx>
      <c:valAx>
        <c:axId val="41231104"/>
        <c:scaling>
          <c:orientation val="minMax"/>
        </c:scaling>
        <c:delete val="1"/>
        <c:axPos val="t"/>
        <c:numFmt formatCode="###0%" sourceLinked="1"/>
        <c:majorTickMark val="out"/>
        <c:minorTickMark val="none"/>
        <c:tickLblPos val="none"/>
        <c:crossAx val="4114624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4.8078859982175766E-2"/>
          <c:w val="0.42104143778263325"/>
          <c:h val="0.89450211204844288"/>
        </c:manualLayout>
      </c:layout>
      <c:barChart>
        <c:barDir val="bar"/>
        <c:grouping val="clustered"/>
        <c:varyColors val="1"/>
        <c:ser>
          <c:idx val="0"/>
          <c:order val="0"/>
          <c:tx>
            <c:strRef>
              <c:f>Hoja1!$B$1</c:f>
              <c:strCache>
                <c:ptCount val="1"/>
                <c:pt idx="0">
                  <c:v>Edad</c:v>
                </c:pt>
              </c:strCache>
            </c:strRef>
          </c:tx>
          <c:invertIfNegative val="0"/>
          <c:dPt>
            <c:idx val="1"/>
            <c:invertIfNegative val="0"/>
            <c:bubble3D val="0"/>
            <c:spPr>
              <a:solidFill>
                <a:schemeClr val="accent1">
                  <a:lumMod val="60000"/>
                  <a:lumOff val="40000"/>
                </a:schemeClr>
              </a:solidFill>
            </c:spPr>
          </c:dPt>
          <c:dPt>
            <c:idx val="2"/>
            <c:invertIfNegative val="0"/>
            <c:bubble3D val="0"/>
            <c:spPr>
              <a:solidFill>
                <a:schemeClr val="accent1">
                  <a:lumMod val="60000"/>
                  <a:lumOff val="40000"/>
                </a:schemeClr>
              </a:solidFill>
            </c:spPr>
          </c:dPt>
          <c:dPt>
            <c:idx val="4"/>
            <c:invertIfNegative val="0"/>
            <c:bubble3D val="0"/>
            <c:spPr>
              <a:solidFill>
                <a:schemeClr val="accent4">
                  <a:lumMod val="40000"/>
                  <a:lumOff val="60000"/>
                </a:schemeClr>
              </a:solidFill>
            </c:spPr>
          </c:dPt>
          <c:dPt>
            <c:idx val="5"/>
            <c:invertIfNegative val="0"/>
            <c:bubble3D val="0"/>
            <c:spPr>
              <a:solidFill>
                <a:schemeClr val="accent4">
                  <a:lumMod val="40000"/>
                  <a:lumOff val="60000"/>
                </a:schemeClr>
              </a:solidFill>
            </c:spPr>
          </c:dPt>
          <c:dPt>
            <c:idx val="6"/>
            <c:invertIfNegative val="0"/>
            <c:bubble3D val="0"/>
            <c:spPr>
              <a:solidFill>
                <a:schemeClr val="accent6"/>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Hoja1!$A$2:$A$9</c:f>
              <c:strCache>
                <c:ptCount val="7"/>
                <c:pt idx="0">
                  <c:v>TARJETA DE CRÉDITO</c:v>
                </c:pt>
                <c:pt idx="1">
                  <c:v>Consumos con TC</c:v>
                </c:pt>
                <c:pt idx="2">
                  <c:v>Cuotas con TC</c:v>
                </c:pt>
                <c:pt idx="3">
                  <c:v>TARJETA DE DÉBITO</c:v>
                </c:pt>
                <c:pt idx="4">
                  <c:v>Consumos con TD</c:v>
                </c:pt>
                <c:pt idx="5">
                  <c:v>PRÉSTAMO PERSONAL</c:v>
                </c:pt>
                <c:pt idx="6">
                  <c:v>PLAZO FIJO</c:v>
                </c:pt>
              </c:strCache>
            </c:strRef>
          </c:cat>
          <c:val>
            <c:numRef>
              <c:f>Hoja1!$B$2:$B$9</c:f>
              <c:numCache>
                <c:formatCode>0%</c:formatCode>
                <c:ptCount val="7"/>
                <c:pt idx="0">
                  <c:v>0.19500000000000001</c:v>
                </c:pt>
                <c:pt idx="1">
                  <c:v>2.5999999999999999E-2</c:v>
                </c:pt>
                <c:pt idx="2">
                  <c:v>1.0000000000000002E-2</c:v>
                </c:pt>
                <c:pt idx="3">
                  <c:v>0.41700000000000004</c:v>
                </c:pt>
                <c:pt idx="4">
                  <c:v>2.5000000000000001E-2</c:v>
                </c:pt>
                <c:pt idx="5">
                  <c:v>0.84600000000000009</c:v>
                </c:pt>
                <c:pt idx="6">
                  <c:v>3.7999999999999999E-2</c:v>
                </c:pt>
              </c:numCache>
            </c:numRef>
          </c:val>
        </c:ser>
        <c:dLbls>
          <c:showLegendKey val="0"/>
          <c:showVal val="1"/>
          <c:showCatName val="0"/>
          <c:showSerName val="0"/>
          <c:showPercent val="0"/>
          <c:showBubbleSize val="0"/>
        </c:dLbls>
        <c:gapWidth val="15"/>
        <c:overlap val="-46"/>
        <c:axId val="41291136"/>
        <c:axId val="41308544"/>
      </c:barChart>
      <c:catAx>
        <c:axId val="41291136"/>
        <c:scaling>
          <c:orientation val="maxMin"/>
        </c:scaling>
        <c:delete val="0"/>
        <c:axPos val="l"/>
        <c:numFmt formatCode="General" sourceLinked="0"/>
        <c:majorTickMark val="none"/>
        <c:minorTickMark val="none"/>
        <c:tickLblPos val="nextTo"/>
        <c:spPr>
          <a:ln>
            <a:noFill/>
          </a:ln>
        </c:spPr>
        <c:crossAx val="41308544"/>
        <c:crosses val="autoZero"/>
        <c:auto val="1"/>
        <c:lblAlgn val="ctr"/>
        <c:lblOffset val="100"/>
        <c:noMultiLvlLbl val="0"/>
      </c:catAx>
      <c:valAx>
        <c:axId val="41308544"/>
        <c:scaling>
          <c:orientation val="minMax"/>
        </c:scaling>
        <c:delete val="1"/>
        <c:axPos val="t"/>
        <c:numFmt formatCode="0%" sourceLinked="1"/>
        <c:majorTickMark val="out"/>
        <c:minorTickMark val="none"/>
        <c:tickLblPos val="none"/>
        <c:crossAx val="4129113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790745472725258"/>
          <c:y val="4.8078859982175766E-2"/>
          <c:w val="0.54209254527274731"/>
          <c:h val="0.89450211204844288"/>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Hoja1!$A$2:$A$6</c:f>
              <c:strCache>
                <c:ptCount val="4"/>
                <c:pt idx="0">
                  <c:v>Consumidor TC</c:v>
                </c:pt>
                <c:pt idx="1">
                  <c:v>Consumidor TD</c:v>
                </c:pt>
                <c:pt idx="2">
                  <c:v>Poseedor de TC ó TD y no consumidor</c:v>
                </c:pt>
                <c:pt idx="3">
                  <c:v>No poseedor (TD ni TC)</c:v>
                </c:pt>
              </c:strCache>
            </c:strRef>
          </c:cat>
          <c:val>
            <c:numRef>
              <c:f>Hoja1!$B$2:$B$6</c:f>
              <c:numCache>
                <c:formatCode>###0%</c:formatCode>
                <c:ptCount val="4"/>
                <c:pt idx="0">
                  <c:v>2.5543539317538121E-2</c:v>
                </c:pt>
                <c:pt idx="1">
                  <c:v>2.4910863690923175E-2</c:v>
                </c:pt>
                <c:pt idx="2">
                  <c:v>0.40850741767825782</c:v>
                </c:pt>
                <c:pt idx="3">
                  <c:v>0.54071888507181154</c:v>
                </c:pt>
              </c:numCache>
            </c:numRef>
          </c:val>
        </c:ser>
        <c:dLbls>
          <c:showLegendKey val="0"/>
          <c:showVal val="1"/>
          <c:showCatName val="0"/>
          <c:showSerName val="0"/>
          <c:showPercent val="0"/>
          <c:showBubbleSize val="0"/>
        </c:dLbls>
        <c:gapWidth val="15"/>
        <c:overlap val="-46"/>
        <c:axId val="41319424"/>
        <c:axId val="41346944"/>
      </c:barChart>
      <c:catAx>
        <c:axId val="41319424"/>
        <c:scaling>
          <c:orientation val="maxMin"/>
        </c:scaling>
        <c:delete val="0"/>
        <c:axPos val="l"/>
        <c:numFmt formatCode="General" sourceLinked="0"/>
        <c:majorTickMark val="none"/>
        <c:minorTickMark val="none"/>
        <c:tickLblPos val="nextTo"/>
        <c:spPr>
          <a:ln>
            <a:noFill/>
          </a:ln>
        </c:spPr>
        <c:crossAx val="41346944"/>
        <c:crosses val="autoZero"/>
        <c:auto val="1"/>
        <c:lblAlgn val="ctr"/>
        <c:lblOffset val="100"/>
        <c:noMultiLvlLbl val="0"/>
      </c:catAx>
      <c:valAx>
        <c:axId val="41346944"/>
        <c:scaling>
          <c:orientation val="minMax"/>
        </c:scaling>
        <c:delete val="1"/>
        <c:axPos val="t"/>
        <c:numFmt formatCode="###0%" sourceLinked="1"/>
        <c:majorTickMark val="out"/>
        <c:minorTickMark val="none"/>
        <c:tickLblPos val="none"/>
        <c:crossAx val="4131942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3.437500000000001E-2"/>
          <c:w val="0.87001489816249933"/>
          <c:h val="0.92250592119428698"/>
        </c:manualLayout>
      </c:layout>
      <c:barChart>
        <c:barDir val="col"/>
        <c:grouping val="percentStacked"/>
        <c:varyColors val="0"/>
        <c:ser>
          <c:idx val="0"/>
          <c:order val="0"/>
          <c:tx>
            <c:strRef>
              <c:f>Hoja1!$A$2</c:f>
              <c:strCache>
                <c:ptCount val="1"/>
                <c:pt idx="0">
                  <c:v>Hombres</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General</c:formatCode>
                <c:ptCount val="7"/>
                <c:pt idx="0">
                  <c:v>50.78</c:v>
                </c:pt>
                <c:pt idx="1">
                  <c:v>54.839999999999996</c:v>
                </c:pt>
                <c:pt idx="2">
                  <c:v>37.15</c:v>
                </c:pt>
                <c:pt idx="3">
                  <c:v>70.56</c:v>
                </c:pt>
                <c:pt idx="4">
                  <c:v>45.68</c:v>
                </c:pt>
                <c:pt idx="5">
                  <c:v>64.069999999999993</c:v>
                </c:pt>
                <c:pt idx="6">
                  <c:v>14.11</c:v>
                </c:pt>
              </c:numCache>
            </c:numRef>
          </c:val>
        </c:ser>
        <c:ser>
          <c:idx val="1"/>
          <c:order val="1"/>
          <c:tx>
            <c:strRef>
              <c:f>Hoja1!$A$3</c:f>
              <c:strCache>
                <c:ptCount val="1"/>
                <c:pt idx="0">
                  <c:v>Mujeres</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General</c:formatCode>
                <c:ptCount val="7"/>
                <c:pt idx="0">
                  <c:v>49.220000000000006</c:v>
                </c:pt>
                <c:pt idx="1">
                  <c:v>45.160000000000004</c:v>
                </c:pt>
                <c:pt idx="2">
                  <c:v>62.849999999999994</c:v>
                </c:pt>
                <c:pt idx="3">
                  <c:v>29.439999999999998</c:v>
                </c:pt>
                <c:pt idx="4">
                  <c:v>54.32</c:v>
                </c:pt>
                <c:pt idx="5">
                  <c:v>35.93</c:v>
                </c:pt>
                <c:pt idx="6">
                  <c:v>85.89</c:v>
                </c:pt>
              </c:numCache>
            </c:numRef>
          </c:val>
        </c:ser>
        <c:dLbls>
          <c:showLegendKey val="0"/>
          <c:showVal val="1"/>
          <c:showCatName val="0"/>
          <c:showSerName val="0"/>
          <c:showPercent val="0"/>
          <c:showBubbleSize val="0"/>
        </c:dLbls>
        <c:gapWidth val="95"/>
        <c:overlap val="100"/>
        <c:axId val="40756736"/>
        <c:axId val="40758272"/>
      </c:barChart>
      <c:catAx>
        <c:axId val="40756736"/>
        <c:scaling>
          <c:orientation val="minMax"/>
        </c:scaling>
        <c:delete val="1"/>
        <c:axPos val="b"/>
        <c:numFmt formatCode="General" sourceLinked="0"/>
        <c:majorTickMark val="none"/>
        <c:minorTickMark val="none"/>
        <c:tickLblPos val="none"/>
        <c:crossAx val="40758272"/>
        <c:crosses val="autoZero"/>
        <c:auto val="1"/>
        <c:lblAlgn val="ctr"/>
        <c:lblOffset val="100"/>
        <c:noMultiLvlLbl val="0"/>
      </c:catAx>
      <c:valAx>
        <c:axId val="40758272"/>
        <c:scaling>
          <c:orientation val="minMax"/>
        </c:scaling>
        <c:delete val="1"/>
        <c:axPos val="l"/>
        <c:numFmt formatCode="0%" sourceLinked="1"/>
        <c:majorTickMark val="none"/>
        <c:minorTickMark val="none"/>
        <c:tickLblPos val="none"/>
        <c:crossAx val="40756736"/>
        <c:crosses val="autoZero"/>
        <c:crossBetween val="between"/>
      </c:valAx>
    </c:plotArea>
    <c:legend>
      <c:legendPos val="l"/>
      <c:layout>
        <c:manualLayout>
          <c:xMode val="edge"/>
          <c:yMode val="edge"/>
          <c:x val="1.7018089607977283E-2"/>
          <c:y val="5.6022883858267723E-2"/>
          <c:w val="8.9506903604517546E-2"/>
          <c:h val="0.90384159908131778"/>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0.11276113353660297"/>
          <c:w val="0.87001489816249933"/>
          <c:h val="0.84411968629000078"/>
        </c:manualLayout>
      </c:layout>
      <c:barChart>
        <c:barDir val="col"/>
        <c:grouping val="percentStacked"/>
        <c:varyColors val="0"/>
        <c:ser>
          <c:idx val="0"/>
          <c:order val="0"/>
          <c:tx>
            <c:strRef>
              <c:f>Hoja1!$A$2</c:f>
              <c:strCache>
                <c:ptCount val="1"/>
                <c:pt idx="0">
                  <c:v>Soltero</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General</c:formatCode>
                <c:ptCount val="7"/>
                <c:pt idx="0">
                  <c:v>57.1</c:v>
                </c:pt>
                <c:pt idx="1">
                  <c:v>64.3</c:v>
                </c:pt>
                <c:pt idx="2">
                  <c:v>35.770000000000003</c:v>
                </c:pt>
                <c:pt idx="3">
                  <c:v>58.349999999999994</c:v>
                </c:pt>
                <c:pt idx="4">
                  <c:v>48.849999999999994</c:v>
                </c:pt>
                <c:pt idx="5">
                  <c:v>43.349999999999994</c:v>
                </c:pt>
                <c:pt idx="6">
                  <c:v>96.5</c:v>
                </c:pt>
              </c:numCache>
            </c:numRef>
          </c:val>
        </c:ser>
        <c:ser>
          <c:idx val="1"/>
          <c:order val="1"/>
          <c:tx>
            <c:strRef>
              <c:f>Hoja1!$A$3</c:f>
              <c:strCache>
                <c:ptCount val="1"/>
                <c:pt idx="0">
                  <c:v>Casado</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General</c:formatCode>
                <c:ptCount val="7"/>
                <c:pt idx="0">
                  <c:v>32.130000000000003</c:v>
                </c:pt>
                <c:pt idx="1">
                  <c:v>25.87</c:v>
                </c:pt>
                <c:pt idx="2">
                  <c:v>42.04</c:v>
                </c:pt>
                <c:pt idx="3">
                  <c:v>35.71</c:v>
                </c:pt>
                <c:pt idx="4">
                  <c:v>46.24</c:v>
                </c:pt>
                <c:pt idx="5">
                  <c:v>43.879999999999995</c:v>
                </c:pt>
                <c:pt idx="6">
                  <c:v>2.8699999999999997</c:v>
                </c:pt>
              </c:numCache>
            </c:numRef>
          </c:val>
        </c:ser>
        <c:ser>
          <c:idx val="2"/>
          <c:order val="2"/>
          <c:tx>
            <c:strRef>
              <c:f>Hoja1!$A$4</c:f>
              <c:strCache>
                <c:ptCount val="1"/>
                <c:pt idx="0">
                  <c:v>Viudo</c:v>
                </c:pt>
              </c:strCache>
            </c:strRef>
          </c:tx>
          <c:invertIfNegative val="0"/>
          <c:dLbls>
            <c:dLbl>
              <c:idx val="1"/>
              <c:layout>
                <c:manualLayout>
                  <c:x val="3.2584125272965961E-2"/>
                  <c:y val="6.532196011142796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5500619778842919E-2"/>
                  <c:y val="2.612878404457117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3.6834228569439881E-2"/>
                  <c:y val="1.9596588033428387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General</c:formatCode>
                <c:ptCount val="7"/>
                <c:pt idx="0">
                  <c:v>4.3599999999999994</c:v>
                </c:pt>
                <c:pt idx="1">
                  <c:v>2.25</c:v>
                </c:pt>
                <c:pt idx="2">
                  <c:v>15.98</c:v>
                </c:pt>
                <c:pt idx="3">
                  <c:v>0.63000000000000012</c:v>
                </c:pt>
                <c:pt idx="4">
                  <c:v>1.1200000000000001</c:v>
                </c:pt>
                <c:pt idx="5">
                  <c:v>1.6600000000000001</c:v>
                </c:pt>
              </c:numCache>
            </c:numRef>
          </c:val>
        </c:ser>
        <c:ser>
          <c:idx val="3"/>
          <c:order val="3"/>
          <c:tx>
            <c:strRef>
              <c:f>Hoja1!$A$5</c:f>
              <c:strCache>
                <c:ptCount val="1"/>
                <c:pt idx="0">
                  <c:v>Otro</c:v>
                </c:pt>
              </c:strCache>
            </c:strRef>
          </c:tx>
          <c:invertIfNegative val="0"/>
          <c:dLbls>
            <c:dLbl>
              <c:idx val="3"/>
              <c:layout>
                <c:manualLayout>
                  <c:x val="-2.9750723075316742E-2"/>
                  <c:y val="6.532196011142796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9750723075316742E-2"/>
                  <c:y val="6.532196011142796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7.1854156122570748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General</c:formatCode>
                <c:ptCount val="7"/>
                <c:pt idx="0">
                  <c:v>4.21</c:v>
                </c:pt>
                <c:pt idx="1">
                  <c:v>5.5</c:v>
                </c:pt>
                <c:pt idx="2">
                  <c:v>3.9299999999999997</c:v>
                </c:pt>
                <c:pt idx="3">
                  <c:v>3.17</c:v>
                </c:pt>
                <c:pt idx="4">
                  <c:v>1.1800000000000002</c:v>
                </c:pt>
                <c:pt idx="5">
                  <c:v>7.08</c:v>
                </c:pt>
                <c:pt idx="6">
                  <c:v>0.47000000000000003</c:v>
                </c:pt>
              </c:numCache>
            </c:numRef>
          </c:val>
        </c:ser>
        <c:ser>
          <c:idx val="4"/>
          <c:order val="4"/>
          <c:tx>
            <c:strRef>
              <c:f>Hoja1!$A$6</c:f>
              <c:strCache>
                <c:ptCount val="1"/>
                <c:pt idx="0">
                  <c:v>Divorciado</c:v>
                </c:pt>
              </c:strCache>
            </c:strRef>
          </c:tx>
          <c:invertIfNegative val="0"/>
          <c:dLbls>
            <c:dLbl>
              <c:idx val="2"/>
              <c:layout>
                <c:manualLayout>
                  <c:x val="2.9750723075316742E-2"/>
                  <c:y val="-6.532196011142796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5500619778842919E-2"/>
                  <c:y val="-3.919317606685677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2501032964738219E-3"/>
                  <c:y val="-3.919317606685677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4167010988245026E-3"/>
                  <c:y val="-3.919317606685676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Hoja1!$B$6:$H$6</c:f>
              <c:numCache>
                <c:formatCode>General</c:formatCode>
                <c:ptCount val="7"/>
                <c:pt idx="0">
                  <c:v>2.19</c:v>
                </c:pt>
                <c:pt idx="1">
                  <c:v>2.08</c:v>
                </c:pt>
                <c:pt idx="2">
                  <c:v>2.2799999999999998</c:v>
                </c:pt>
                <c:pt idx="3">
                  <c:v>2.14</c:v>
                </c:pt>
                <c:pt idx="4">
                  <c:v>2.6</c:v>
                </c:pt>
                <c:pt idx="5">
                  <c:v>4.03</c:v>
                </c:pt>
              </c:numCache>
            </c:numRef>
          </c:val>
        </c:ser>
        <c:dLbls>
          <c:showLegendKey val="0"/>
          <c:showVal val="1"/>
          <c:showCatName val="0"/>
          <c:showSerName val="0"/>
          <c:showPercent val="0"/>
          <c:showBubbleSize val="0"/>
        </c:dLbls>
        <c:gapWidth val="95"/>
        <c:overlap val="100"/>
        <c:axId val="40822656"/>
        <c:axId val="40824192"/>
      </c:barChart>
      <c:catAx>
        <c:axId val="40822656"/>
        <c:scaling>
          <c:orientation val="minMax"/>
        </c:scaling>
        <c:delete val="1"/>
        <c:axPos val="b"/>
        <c:numFmt formatCode="General" sourceLinked="0"/>
        <c:majorTickMark val="none"/>
        <c:minorTickMark val="none"/>
        <c:tickLblPos val="none"/>
        <c:crossAx val="40824192"/>
        <c:crosses val="autoZero"/>
        <c:auto val="1"/>
        <c:lblAlgn val="ctr"/>
        <c:lblOffset val="100"/>
        <c:noMultiLvlLbl val="0"/>
      </c:catAx>
      <c:valAx>
        <c:axId val="40824192"/>
        <c:scaling>
          <c:orientation val="minMax"/>
        </c:scaling>
        <c:delete val="1"/>
        <c:axPos val="l"/>
        <c:numFmt formatCode="0%" sourceLinked="1"/>
        <c:majorTickMark val="none"/>
        <c:minorTickMark val="none"/>
        <c:tickLblPos val="none"/>
        <c:crossAx val="40822656"/>
        <c:crosses val="autoZero"/>
        <c:crossBetween val="between"/>
      </c:valAx>
    </c:plotArea>
    <c:legend>
      <c:legendPos val="l"/>
      <c:layout>
        <c:manualLayout>
          <c:xMode val="edge"/>
          <c:yMode val="edge"/>
          <c:x val="1.7018089607977283E-2"/>
          <c:y val="0"/>
          <c:w val="9.9041127613757718E-2"/>
          <c:h val="1"/>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3.437500000000001E-2"/>
          <c:w val="0.87001489816249933"/>
          <c:h val="0.92250592119428698"/>
        </c:manualLayout>
      </c:layout>
      <c:barChart>
        <c:barDir val="col"/>
        <c:grouping val="percentStacked"/>
        <c:varyColors val="0"/>
        <c:ser>
          <c:idx val="0"/>
          <c:order val="0"/>
          <c:tx>
            <c:strRef>
              <c:f>Hoja1!$A$2</c:f>
              <c:strCache>
                <c:ptCount val="1"/>
                <c:pt idx="0">
                  <c:v>Menos de un año</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0.0</c:formatCode>
                <c:ptCount val="7"/>
                <c:pt idx="0">
                  <c:v>18.899999999999999</c:v>
                </c:pt>
                <c:pt idx="1">
                  <c:v>29.630000000000003</c:v>
                </c:pt>
                <c:pt idx="2">
                  <c:v>3.68</c:v>
                </c:pt>
                <c:pt idx="3">
                  <c:v>17.059999999999999</c:v>
                </c:pt>
                <c:pt idx="4">
                  <c:v>6.23</c:v>
                </c:pt>
                <c:pt idx="5">
                  <c:v>12.18</c:v>
                </c:pt>
                <c:pt idx="6">
                  <c:v>24.959999999999997</c:v>
                </c:pt>
              </c:numCache>
            </c:numRef>
          </c:val>
        </c:ser>
        <c:ser>
          <c:idx val="1"/>
          <c:order val="1"/>
          <c:tx>
            <c:strRef>
              <c:f>Hoja1!$A$3</c:f>
              <c:strCache>
                <c:ptCount val="1"/>
                <c:pt idx="0">
                  <c:v>Entre 1 y 3 años</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0.0</c:formatCode>
                <c:ptCount val="7"/>
                <c:pt idx="0">
                  <c:v>30.630000000000003</c:v>
                </c:pt>
                <c:pt idx="1">
                  <c:v>30.84</c:v>
                </c:pt>
                <c:pt idx="2">
                  <c:v>37.06</c:v>
                </c:pt>
                <c:pt idx="3">
                  <c:v>26.86</c:v>
                </c:pt>
                <c:pt idx="4">
                  <c:v>16.690000000000001</c:v>
                </c:pt>
                <c:pt idx="5">
                  <c:v>28.82</c:v>
                </c:pt>
                <c:pt idx="6">
                  <c:v>40.21</c:v>
                </c:pt>
              </c:numCache>
            </c:numRef>
          </c:val>
        </c:ser>
        <c:ser>
          <c:idx val="2"/>
          <c:order val="2"/>
          <c:tx>
            <c:strRef>
              <c:f>Hoja1!$A$4</c:f>
              <c:strCache>
                <c:ptCount val="1"/>
                <c:pt idx="0">
                  <c:v>Entre 4 y 6 años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0.0</c:formatCode>
                <c:ptCount val="7"/>
                <c:pt idx="0">
                  <c:v>16.939999999999998</c:v>
                </c:pt>
                <c:pt idx="1">
                  <c:v>14.07</c:v>
                </c:pt>
                <c:pt idx="2">
                  <c:v>21.459999999999997</c:v>
                </c:pt>
                <c:pt idx="3">
                  <c:v>15.65</c:v>
                </c:pt>
                <c:pt idx="4">
                  <c:v>14.61</c:v>
                </c:pt>
                <c:pt idx="5">
                  <c:v>11.02</c:v>
                </c:pt>
                <c:pt idx="6">
                  <c:v>33.910000000000004</c:v>
                </c:pt>
              </c:numCache>
            </c:numRef>
          </c:val>
        </c:ser>
        <c:ser>
          <c:idx val="3"/>
          <c:order val="3"/>
          <c:tx>
            <c:strRef>
              <c:f>Hoja1!$A$5</c:f>
              <c:strCache>
                <c:ptCount val="1"/>
                <c:pt idx="0">
                  <c:v>Más de 6 años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0.0</c:formatCode>
                <c:ptCount val="7"/>
                <c:pt idx="0">
                  <c:v>33.53</c:v>
                </c:pt>
                <c:pt idx="1">
                  <c:v>25.459999999999997</c:v>
                </c:pt>
                <c:pt idx="2">
                  <c:v>37.809999999999995</c:v>
                </c:pt>
                <c:pt idx="3">
                  <c:v>40.42</c:v>
                </c:pt>
                <c:pt idx="4">
                  <c:v>62.47</c:v>
                </c:pt>
                <c:pt idx="5">
                  <c:v>47.98</c:v>
                </c:pt>
                <c:pt idx="6">
                  <c:v>0.92</c:v>
                </c:pt>
              </c:numCache>
            </c:numRef>
          </c:val>
        </c:ser>
        <c:dLbls>
          <c:showLegendKey val="0"/>
          <c:showVal val="1"/>
          <c:showCatName val="0"/>
          <c:showSerName val="0"/>
          <c:showPercent val="0"/>
          <c:showBubbleSize val="0"/>
        </c:dLbls>
        <c:gapWidth val="95"/>
        <c:overlap val="100"/>
        <c:axId val="196871680"/>
        <c:axId val="196873216"/>
      </c:barChart>
      <c:catAx>
        <c:axId val="196871680"/>
        <c:scaling>
          <c:orientation val="minMax"/>
        </c:scaling>
        <c:delete val="1"/>
        <c:axPos val="b"/>
        <c:numFmt formatCode="General" sourceLinked="0"/>
        <c:majorTickMark val="none"/>
        <c:minorTickMark val="none"/>
        <c:tickLblPos val="none"/>
        <c:crossAx val="196873216"/>
        <c:crosses val="autoZero"/>
        <c:auto val="1"/>
        <c:lblAlgn val="ctr"/>
        <c:lblOffset val="100"/>
        <c:noMultiLvlLbl val="0"/>
      </c:catAx>
      <c:valAx>
        <c:axId val="196873216"/>
        <c:scaling>
          <c:orientation val="minMax"/>
        </c:scaling>
        <c:delete val="1"/>
        <c:axPos val="l"/>
        <c:numFmt formatCode="0%" sourceLinked="1"/>
        <c:majorTickMark val="none"/>
        <c:minorTickMark val="none"/>
        <c:tickLblPos val="none"/>
        <c:crossAx val="196871680"/>
        <c:crosses val="autoZero"/>
        <c:crossBetween val="between"/>
      </c:valAx>
    </c:plotArea>
    <c:legend>
      <c:legendPos val="l"/>
      <c:layout>
        <c:manualLayout>
          <c:xMode val="edge"/>
          <c:yMode val="edge"/>
          <c:x val="1.1351233890881442E-2"/>
          <c:y val="5.6022883858267723E-2"/>
          <c:w val="0.11153654285665843"/>
          <c:h val="0.94301047171089569"/>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0.11276113353660297"/>
          <c:w val="0.87001489816249933"/>
          <c:h val="0.84411968629000078"/>
        </c:manualLayout>
      </c:layout>
      <c:barChart>
        <c:barDir val="col"/>
        <c:grouping val="percentStacked"/>
        <c:varyColors val="0"/>
        <c:ser>
          <c:idx val="0"/>
          <c:order val="0"/>
          <c:tx>
            <c:strRef>
              <c:f>Hoja1!$A$2</c:f>
              <c:strCache>
                <c:ptCount val="1"/>
                <c:pt idx="0">
                  <c:v>Menor a 30</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0.0</c:formatCode>
                <c:ptCount val="7"/>
                <c:pt idx="0">
                  <c:v>20.329999999999995</c:v>
                </c:pt>
                <c:pt idx="1">
                  <c:v>21.18</c:v>
                </c:pt>
                <c:pt idx="2">
                  <c:v>4.1099999999999994</c:v>
                </c:pt>
                <c:pt idx="3">
                  <c:v>26.74</c:v>
                </c:pt>
                <c:pt idx="4">
                  <c:v>16.05</c:v>
                </c:pt>
                <c:pt idx="5">
                  <c:v>7.25</c:v>
                </c:pt>
                <c:pt idx="6">
                  <c:v>66.53</c:v>
                </c:pt>
              </c:numCache>
            </c:numRef>
          </c:val>
        </c:ser>
        <c:ser>
          <c:idx val="1"/>
          <c:order val="1"/>
          <c:tx>
            <c:strRef>
              <c:f>Hoja1!$A$3</c:f>
              <c:strCache>
                <c:ptCount val="1"/>
                <c:pt idx="0">
                  <c:v>31-45</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0.0</c:formatCode>
                <c:ptCount val="7"/>
                <c:pt idx="0">
                  <c:v>30.99</c:v>
                </c:pt>
                <c:pt idx="1">
                  <c:v>35.06</c:v>
                </c:pt>
                <c:pt idx="2">
                  <c:v>6.52</c:v>
                </c:pt>
                <c:pt idx="3">
                  <c:v>44.78</c:v>
                </c:pt>
                <c:pt idx="4">
                  <c:v>42.41</c:v>
                </c:pt>
                <c:pt idx="5">
                  <c:v>32.130000000000003</c:v>
                </c:pt>
                <c:pt idx="6">
                  <c:v>28.419999999999998</c:v>
                </c:pt>
              </c:numCache>
            </c:numRef>
          </c:val>
        </c:ser>
        <c:ser>
          <c:idx val="2"/>
          <c:order val="2"/>
          <c:tx>
            <c:strRef>
              <c:f>Hoja1!$A$4</c:f>
              <c:strCache>
                <c:ptCount val="1"/>
                <c:pt idx="0">
                  <c:v>46-54</c:v>
                </c:pt>
              </c:strCache>
            </c:strRef>
          </c:tx>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0.0</c:formatCode>
                <c:ptCount val="7"/>
                <c:pt idx="0">
                  <c:v>14.54</c:v>
                </c:pt>
                <c:pt idx="1">
                  <c:v>16.100000000000001</c:v>
                </c:pt>
                <c:pt idx="2">
                  <c:v>6.83</c:v>
                </c:pt>
                <c:pt idx="3">
                  <c:v>16.279999999999998</c:v>
                </c:pt>
                <c:pt idx="4">
                  <c:v>22.5</c:v>
                </c:pt>
                <c:pt idx="5">
                  <c:v>22.610000000000003</c:v>
                </c:pt>
                <c:pt idx="6">
                  <c:v>3.4699999999999998</c:v>
                </c:pt>
              </c:numCache>
            </c:numRef>
          </c:val>
        </c:ser>
        <c:ser>
          <c:idx val="3"/>
          <c:order val="3"/>
          <c:tx>
            <c:strRef>
              <c:f>Hoja1!$A$5</c:f>
              <c:strCache>
                <c:ptCount val="1"/>
                <c:pt idx="0">
                  <c:v>55-64</c:v>
                </c:pt>
              </c:strCache>
            </c:strRef>
          </c:tx>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0.0</c:formatCode>
                <c:ptCount val="7"/>
                <c:pt idx="0">
                  <c:v>13.42</c:v>
                </c:pt>
                <c:pt idx="1">
                  <c:v>14.09</c:v>
                </c:pt>
                <c:pt idx="2">
                  <c:v>14.41</c:v>
                </c:pt>
                <c:pt idx="3">
                  <c:v>10.08</c:v>
                </c:pt>
                <c:pt idx="4">
                  <c:v>15.450000000000001</c:v>
                </c:pt>
                <c:pt idx="5">
                  <c:v>23.18</c:v>
                </c:pt>
                <c:pt idx="6">
                  <c:v>0.56999999999999995</c:v>
                </c:pt>
              </c:numCache>
            </c:numRef>
          </c:val>
        </c:ser>
        <c:ser>
          <c:idx val="4"/>
          <c:order val="4"/>
          <c:tx>
            <c:strRef>
              <c:f>Hoja1!$A$6</c:f>
              <c:strCache>
                <c:ptCount val="1"/>
                <c:pt idx="0">
                  <c:v>Mayor a 65</c:v>
                </c:pt>
              </c:strCache>
            </c:strRef>
          </c:tx>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Hoja1!$B$6:$H$6</c:f>
              <c:numCache>
                <c:formatCode>0.0</c:formatCode>
                <c:ptCount val="7"/>
                <c:pt idx="0">
                  <c:v>20.72</c:v>
                </c:pt>
                <c:pt idx="1">
                  <c:v>13.58</c:v>
                </c:pt>
                <c:pt idx="2">
                  <c:v>68.11999999999999</c:v>
                </c:pt>
                <c:pt idx="3">
                  <c:v>2.11</c:v>
                </c:pt>
                <c:pt idx="4">
                  <c:v>3.59</c:v>
                </c:pt>
                <c:pt idx="5">
                  <c:v>14.83</c:v>
                </c:pt>
                <c:pt idx="6">
                  <c:v>1.02</c:v>
                </c:pt>
              </c:numCache>
            </c:numRef>
          </c:val>
        </c:ser>
        <c:dLbls>
          <c:showLegendKey val="0"/>
          <c:showVal val="1"/>
          <c:showCatName val="0"/>
          <c:showSerName val="0"/>
          <c:showPercent val="0"/>
          <c:showBubbleSize val="0"/>
        </c:dLbls>
        <c:gapWidth val="95"/>
        <c:overlap val="100"/>
        <c:axId val="196931584"/>
        <c:axId val="196933120"/>
      </c:barChart>
      <c:catAx>
        <c:axId val="196931584"/>
        <c:scaling>
          <c:orientation val="minMax"/>
        </c:scaling>
        <c:delete val="1"/>
        <c:axPos val="b"/>
        <c:numFmt formatCode="General" sourceLinked="0"/>
        <c:majorTickMark val="none"/>
        <c:minorTickMark val="none"/>
        <c:tickLblPos val="none"/>
        <c:crossAx val="196933120"/>
        <c:crosses val="autoZero"/>
        <c:auto val="1"/>
        <c:lblAlgn val="ctr"/>
        <c:lblOffset val="100"/>
        <c:noMultiLvlLbl val="0"/>
      </c:catAx>
      <c:valAx>
        <c:axId val="196933120"/>
        <c:scaling>
          <c:orientation val="minMax"/>
        </c:scaling>
        <c:delete val="1"/>
        <c:axPos val="l"/>
        <c:numFmt formatCode="0%" sourceLinked="1"/>
        <c:majorTickMark val="none"/>
        <c:minorTickMark val="none"/>
        <c:tickLblPos val="none"/>
        <c:crossAx val="196931584"/>
        <c:crosses val="autoZero"/>
        <c:crossBetween val="between"/>
      </c:valAx>
    </c:plotArea>
    <c:legend>
      <c:legendPos val="l"/>
      <c:layout>
        <c:manualLayout>
          <c:xMode val="edge"/>
          <c:yMode val="edge"/>
          <c:x val="1.7018089607977283E-2"/>
          <c:y val="0.12492824871310598"/>
          <c:w val="9.9041127613757718E-2"/>
          <c:h val="0.87507175128689441"/>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05226268248045"/>
          <c:y val="4.8078859982175766E-2"/>
          <c:w val="0.53794773731751977"/>
          <c:h val="0.89450211204844288"/>
        </c:manualLayout>
      </c:layout>
      <c:barChart>
        <c:barDir val="bar"/>
        <c:grouping val="clustered"/>
        <c:varyColors val="1"/>
        <c:ser>
          <c:idx val="0"/>
          <c:order val="0"/>
          <c:tx>
            <c:strRef>
              <c:f>Hoja1!$B$1:$B$2</c:f>
              <c:strCache>
                <c:ptCount val="1"/>
                <c:pt idx="0">
                  <c:v>Serie 1 Ingresos</c:v>
                </c:pt>
              </c:strCache>
            </c:strRef>
          </c:tx>
          <c:invertIfNegative val="0"/>
          <c:dPt>
            <c:idx val="0"/>
            <c:invertIfNegative val="0"/>
            <c:bubble3D val="0"/>
            <c:spPr>
              <a:solidFill>
                <a:schemeClr val="bg1">
                  <a:lumMod val="65000"/>
                </a:schemeClr>
              </a:solidFill>
            </c:spPr>
          </c:dPt>
          <c:dPt>
            <c:idx val="1"/>
            <c:invertIfNegative val="0"/>
            <c:bubble3D val="0"/>
            <c:spPr>
              <a:solidFill>
                <a:schemeClr val="accent2">
                  <a:lumMod val="75000"/>
                </a:schemeClr>
              </a:solidFill>
            </c:spPr>
          </c:dPt>
          <c:dPt>
            <c:idx val="2"/>
            <c:invertIfNegative val="0"/>
            <c:bubble3D val="0"/>
            <c:spPr>
              <a:solidFill>
                <a:schemeClr val="accent6">
                  <a:lumMod val="75000"/>
                </a:schemeClr>
              </a:solidFill>
            </c:spPr>
          </c:dPt>
          <c:dPt>
            <c:idx val="3"/>
            <c:invertIfNegative val="0"/>
            <c:bubble3D val="0"/>
            <c:spPr>
              <a:solidFill>
                <a:schemeClr val="accent3"/>
              </a:solidFill>
            </c:spPr>
          </c:dPt>
          <c:dPt>
            <c:idx val="4"/>
            <c:invertIfNegative val="0"/>
            <c:bubble3D val="0"/>
            <c:spPr>
              <a:solidFill>
                <a:schemeClr val="accent3">
                  <a:lumMod val="75000"/>
                </a:schemeClr>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Hoja1!$A$3:$A$7</c:f>
              <c:strCache>
                <c:ptCount val="5"/>
                <c:pt idx="0">
                  <c:v>sin datos</c:v>
                </c:pt>
                <c:pt idx="1">
                  <c:v>Menor a 5720</c:v>
                </c:pt>
                <c:pt idx="2">
                  <c:v>5720-13800</c:v>
                </c:pt>
                <c:pt idx="3">
                  <c:v>13800-20000</c:v>
                </c:pt>
                <c:pt idx="4">
                  <c:v>20000-50000</c:v>
                </c:pt>
              </c:strCache>
            </c:strRef>
          </c:cat>
          <c:val>
            <c:numRef>
              <c:f>Hoja1!$B$3:$B$7</c:f>
              <c:numCache>
                <c:formatCode>0</c:formatCode>
                <c:ptCount val="5"/>
                <c:pt idx="0">
                  <c:v>24</c:v>
                </c:pt>
                <c:pt idx="1">
                  <c:v>31</c:v>
                </c:pt>
                <c:pt idx="2">
                  <c:v>29</c:v>
                </c:pt>
                <c:pt idx="3">
                  <c:v>9</c:v>
                </c:pt>
                <c:pt idx="4">
                  <c:v>6</c:v>
                </c:pt>
              </c:numCache>
            </c:numRef>
          </c:val>
        </c:ser>
        <c:dLbls>
          <c:showLegendKey val="0"/>
          <c:showVal val="1"/>
          <c:showCatName val="0"/>
          <c:showSerName val="0"/>
          <c:showPercent val="0"/>
          <c:showBubbleSize val="0"/>
        </c:dLbls>
        <c:gapWidth val="0"/>
        <c:overlap val="-24"/>
        <c:axId val="187484800"/>
        <c:axId val="187661696"/>
      </c:barChart>
      <c:catAx>
        <c:axId val="187484800"/>
        <c:scaling>
          <c:orientation val="minMax"/>
        </c:scaling>
        <c:delete val="0"/>
        <c:axPos val="l"/>
        <c:numFmt formatCode="General" sourceLinked="0"/>
        <c:majorTickMark val="none"/>
        <c:minorTickMark val="none"/>
        <c:tickLblPos val="nextTo"/>
        <c:spPr>
          <a:ln>
            <a:noFill/>
          </a:ln>
        </c:spPr>
        <c:crossAx val="187661696"/>
        <c:crosses val="autoZero"/>
        <c:auto val="1"/>
        <c:lblAlgn val="ctr"/>
        <c:lblOffset val="100"/>
        <c:noMultiLvlLbl val="0"/>
      </c:catAx>
      <c:valAx>
        <c:axId val="187661696"/>
        <c:scaling>
          <c:orientation val="minMax"/>
        </c:scaling>
        <c:delete val="1"/>
        <c:axPos val="b"/>
        <c:numFmt formatCode="0" sourceLinked="1"/>
        <c:majorTickMark val="out"/>
        <c:minorTickMark val="none"/>
        <c:tickLblPos val="none"/>
        <c:crossAx val="18748480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3.437500000000001E-2"/>
          <c:w val="0.87001489816249933"/>
          <c:h val="0.96562485599741954"/>
        </c:manualLayout>
      </c:layout>
      <c:barChart>
        <c:barDir val="col"/>
        <c:grouping val="percentStacked"/>
        <c:varyColors val="0"/>
        <c:ser>
          <c:idx val="0"/>
          <c:order val="0"/>
          <c:tx>
            <c:strRef>
              <c:f>Hoja1!$A$2</c:f>
              <c:strCache>
                <c:ptCount val="1"/>
                <c:pt idx="0">
                  <c:v>Santa Fe</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c:formatCode>
                <c:ptCount val="7"/>
                <c:pt idx="0">
                  <c:v>17.739999999999995</c:v>
                </c:pt>
                <c:pt idx="1">
                  <c:v>19.190000000000001</c:v>
                </c:pt>
                <c:pt idx="2">
                  <c:v>15.52</c:v>
                </c:pt>
                <c:pt idx="3">
                  <c:v>24.68</c:v>
                </c:pt>
                <c:pt idx="4">
                  <c:v>1.27</c:v>
                </c:pt>
                <c:pt idx="5">
                  <c:v>24.97</c:v>
                </c:pt>
                <c:pt idx="6">
                  <c:v>14.52</c:v>
                </c:pt>
              </c:numCache>
            </c:numRef>
          </c:val>
        </c:ser>
        <c:ser>
          <c:idx val="1"/>
          <c:order val="1"/>
          <c:tx>
            <c:strRef>
              <c:f>Hoja1!$A$3</c:f>
              <c:strCache>
                <c:ptCount val="1"/>
                <c:pt idx="0">
                  <c:v>NEA</c:v>
                </c:pt>
              </c:strCache>
            </c:strRef>
          </c:tx>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c:formatCode>
                <c:ptCount val="7"/>
                <c:pt idx="0">
                  <c:v>16.439999999999998</c:v>
                </c:pt>
                <c:pt idx="1">
                  <c:v>13.3</c:v>
                </c:pt>
                <c:pt idx="2">
                  <c:v>22.279999999999998</c:v>
                </c:pt>
                <c:pt idx="3">
                  <c:v>9.68</c:v>
                </c:pt>
                <c:pt idx="4">
                  <c:v>28.130000000000003</c:v>
                </c:pt>
                <c:pt idx="5">
                  <c:v>11.03</c:v>
                </c:pt>
                <c:pt idx="6">
                  <c:v>23.810000000000002</c:v>
                </c:pt>
              </c:numCache>
            </c:numRef>
          </c:val>
        </c:ser>
        <c:ser>
          <c:idx val="2"/>
          <c:order val="2"/>
          <c:tx>
            <c:strRef>
              <c:f>Hoja1!$A$4</c:f>
              <c:strCache>
                <c:ptCount val="1"/>
                <c:pt idx="0">
                  <c:v>Salta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c:formatCode>
                <c:ptCount val="7"/>
                <c:pt idx="0">
                  <c:v>13.82</c:v>
                </c:pt>
                <c:pt idx="1">
                  <c:v>8.9700000000000006</c:v>
                </c:pt>
                <c:pt idx="2">
                  <c:v>18.260000000000002</c:v>
                </c:pt>
                <c:pt idx="3">
                  <c:v>9.77</c:v>
                </c:pt>
                <c:pt idx="4">
                  <c:v>34.6</c:v>
                </c:pt>
                <c:pt idx="5">
                  <c:v>4.03</c:v>
                </c:pt>
                <c:pt idx="6">
                  <c:v>22.14</c:v>
                </c:pt>
              </c:numCache>
            </c:numRef>
          </c:val>
        </c:ser>
        <c:ser>
          <c:idx val="3"/>
          <c:order val="3"/>
          <c:tx>
            <c:strRef>
              <c:f>Hoja1!$A$5</c:f>
              <c:strCache>
                <c:ptCount val="1"/>
                <c:pt idx="0">
                  <c:v>AMBA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c:formatCode>
                <c:ptCount val="7"/>
                <c:pt idx="0">
                  <c:v>13.79</c:v>
                </c:pt>
                <c:pt idx="1">
                  <c:v>18.100000000000001</c:v>
                </c:pt>
                <c:pt idx="2">
                  <c:v>10.4</c:v>
                </c:pt>
                <c:pt idx="3">
                  <c:v>16.53</c:v>
                </c:pt>
                <c:pt idx="5">
                  <c:v>18.170000000000005</c:v>
                </c:pt>
                <c:pt idx="6">
                  <c:v>4.7300000000000004</c:v>
                </c:pt>
              </c:numCache>
            </c:numRef>
          </c:val>
        </c:ser>
        <c:ser>
          <c:idx val="4"/>
          <c:order val="4"/>
          <c:tx>
            <c:strRef>
              <c:f>Hoja1!$A$6</c:f>
              <c:strCache>
                <c:ptCount val="1"/>
                <c:pt idx="0">
                  <c:v>Córdoba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Hoja1!$B$6:$H$6</c:f>
              <c:numCache>
                <c:formatCode>0</c:formatCode>
                <c:ptCount val="7"/>
                <c:pt idx="0">
                  <c:v>11.84</c:v>
                </c:pt>
                <c:pt idx="1">
                  <c:v>11.68</c:v>
                </c:pt>
                <c:pt idx="2">
                  <c:v>10.93</c:v>
                </c:pt>
                <c:pt idx="3">
                  <c:v>18.03</c:v>
                </c:pt>
                <c:pt idx="4">
                  <c:v>0.60000000000000009</c:v>
                </c:pt>
                <c:pt idx="5">
                  <c:v>18.04</c:v>
                </c:pt>
                <c:pt idx="6">
                  <c:v>10.350000000000001</c:v>
                </c:pt>
              </c:numCache>
            </c:numRef>
          </c:val>
        </c:ser>
        <c:ser>
          <c:idx val="5"/>
          <c:order val="5"/>
          <c:tx>
            <c:strRef>
              <c:f>Hoja1!$A$7</c:f>
              <c:strCache>
                <c:ptCount val="1"/>
                <c:pt idx="0">
                  <c:v>Jujuy</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Hoja1!$B$7:$H$7</c:f>
              <c:numCache>
                <c:formatCode>0</c:formatCode>
                <c:ptCount val="7"/>
                <c:pt idx="0">
                  <c:v>8.5500000000000007</c:v>
                </c:pt>
                <c:pt idx="1">
                  <c:v>4.71</c:v>
                </c:pt>
                <c:pt idx="2">
                  <c:v>10.370000000000001</c:v>
                </c:pt>
                <c:pt idx="3">
                  <c:v>4.9800000000000004</c:v>
                </c:pt>
                <c:pt idx="4">
                  <c:v>33.07</c:v>
                </c:pt>
                <c:pt idx="5">
                  <c:v>1.61</c:v>
                </c:pt>
                <c:pt idx="6">
                  <c:v>8.8000000000000007</c:v>
                </c:pt>
              </c:numCache>
            </c:numRef>
          </c:val>
        </c:ser>
        <c:ser>
          <c:idx val="6"/>
          <c:order val="6"/>
          <c:tx>
            <c:strRef>
              <c:f>Hoja1!$A$8</c:f>
              <c:strCache>
                <c:ptCount val="1"/>
                <c:pt idx="0">
                  <c:v>Provincia Bs. As.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Hoja1!$B$8:$H$8</c:f>
              <c:numCache>
                <c:formatCode>0</c:formatCode>
                <c:ptCount val="7"/>
                <c:pt idx="0">
                  <c:v>5</c:v>
                </c:pt>
                <c:pt idx="1">
                  <c:v>5.6899999999999995</c:v>
                </c:pt>
                <c:pt idx="2">
                  <c:v>4.99</c:v>
                </c:pt>
                <c:pt idx="3">
                  <c:v>5.13</c:v>
                </c:pt>
                <c:pt idx="5">
                  <c:v>7.3199999999999994</c:v>
                </c:pt>
                <c:pt idx="6">
                  <c:v>4.46</c:v>
                </c:pt>
              </c:numCache>
            </c:numRef>
          </c:val>
        </c:ser>
        <c:ser>
          <c:idx val="7"/>
          <c:order val="7"/>
          <c:tx>
            <c:strRef>
              <c:f>Hoja1!$A$9</c:f>
              <c:strCache>
                <c:ptCount val="1"/>
                <c:pt idx="0">
                  <c:v>Casa Matriz</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Hoja1!$B$9:$H$9</c:f>
              <c:numCache>
                <c:formatCode>0</c:formatCode>
                <c:ptCount val="7"/>
                <c:pt idx="0">
                  <c:v>3.98</c:v>
                </c:pt>
                <c:pt idx="1">
                  <c:v>8.32</c:v>
                </c:pt>
                <c:pt idx="5">
                  <c:v>6.08</c:v>
                </c:pt>
              </c:numCache>
            </c:numRef>
          </c:val>
        </c:ser>
        <c:ser>
          <c:idx val="8"/>
          <c:order val="8"/>
          <c:tx>
            <c:strRef>
              <c:f>Hoja1!$A$10</c:f>
              <c:strCache>
                <c:ptCount val="1"/>
                <c:pt idx="0">
                  <c:v>Oeste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Hoja1!$B$10:$H$10</c:f>
              <c:numCache>
                <c:formatCode>0</c:formatCode>
                <c:ptCount val="7"/>
                <c:pt idx="0">
                  <c:v>3.8499999999999996</c:v>
                </c:pt>
                <c:pt idx="1">
                  <c:v>4.24</c:v>
                </c:pt>
                <c:pt idx="2">
                  <c:v>3.74</c:v>
                </c:pt>
                <c:pt idx="3">
                  <c:v>4.3899999999999997</c:v>
                </c:pt>
                <c:pt idx="4">
                  <c:v>0.73000000000000009</c:v>
                </c:pt>
                <c:pt idx="5">
                  <c:v>2.8</c:v>
                </c:pt>
                <c:pt idx="6">
                  <c:v>5.94</c:v>
                </c:pt>
              </c:numCache>
            </c:numRef>
          </c:val>
        </c:ser>
        <c:ser>
          <c:idx val="9"/>
          <c:order val="9"/>
          <c:tx>
            <c:strRef>
              <c:f>Hoja1!$A$11</c:f>
              <c:strCache>
                <c:ptCount val="1"/>
                <c:pt idx="0">
                  <c:v>Patagonia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Hoja1!$B$11:$H$11</c:f>
              <c:numCache>
                <c:formatCode>0</c:formatCode>
                <c:ptCount val="7"/>
                <c:pt idx="0">
                  <c:v>3.73</c:v>
                </c:pt>
                <c:pt idx="1">
                  <c:v>4.3599999999999994</c:v>
                </c:pt>
                <c:pt idx="2">
                  <c:v>2.71</c:v>
                </c:pt>
                <c:pt idx="3">
                  <c:v>5.01</c:v>
                </c:pt>
                <c:pt idx="4">
                  <c:v>0.92</c:v>
                </c:pt>
                <c:pt idx="5">
                  <c:v>4.17</c:v>
                </c:pt>
                <c:pt idx="6">
                  <c:v>3.4</c:v>
                </c:pt>
              </c:numCache>
            </c:numRef>
          </c:val>
        </c:ser>
        <c:ser>
          <c:idx val="10"/>
          <c:order val="10"/>
          <c:tx>
            <c:strRef>
              <c:f>Hoja1!$A$12</c:f>
              <c:strCache>
                <c:ptCount val="1"/>
                <c:pt idx="0">
                  <c:v>Tucumán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Hoja1!$B$12:$H$12</c:f>
              <c:numCache>
                <c:formatCode>0</c:formatCode>
                <c:ptCount val="7"/>
                <c:pt idx="0">
                  <c:v>1.25</c:v>
                </c:pt>
                <c:pt idx="1">
                  <c:v>1.43</c:v>
                </c:pt>
                <c:pt idx="2">
                  <c:v>0.75000000000000011</c:v>
                </c:pt>
                <c:pt idx="3">
                  <c:v>1.6</c:v>
                </c:pt>
                <c:pt idx="5">
                  <c:v>1.78</c:v>
                </c:pt>
                <c:pt idx="6">
                  <c:v>1.82</c:v>
                </c:pt>
              </c:numCache>
            </c:numRef>
          </c:val>
        </c:ser>
        <c:dLbls>
          <c:showLegendKey val="0"/>
          <c:showVal val="1"/>
          <c:showCatName val="0"/>
          <c:showSerName val="0"/>
          <c:showPercent val="0"/>
          <c:showBubbleSize val="0"/>
        </c:dLbls>
        <c:gapWidth val="95"/>
        <c:overlap val="100"/>
        <c:axId val="197650688"/>
        <c:axId val="197668864"/>
      </c:barChart>
      <c:catAx>
        <c:axId val="197650688"/>
        <c:scaling>
          <c:orientation val="minMax"/>
        </c:scaling>
        <c:delete val="1"/>
        <c:axPos val="b"/>
        <c:numFmt formatCode="General" sourceLinked="0"/>
        <c:majorTickMark val="none"/>
        <c:minorTickMark val="none"/>
        <c:tickLblPos val="none"/>
        <c:crossAx val="197668864"/>
        <c:crosses val="autoZero"/>
        <c:auto val="1"/>
        <c:lblAlgn val="ctr"/>
        <c:lblOffset val="100"/>
        <c:noMultiLvlLbl val="0"/>
      </c:catAx>
      <c:valAx>
        <c:axId val="197668864"/>
        <c:scaling>
          <c:orientation val="minMax"/>
        </c:scaling>
        <c:delete val="1"/>
        <c:axPos val="l"/>
        <c:numFmt formatCode="0%" sourceLinked="1"/>
        <c:majorTickMark val="none"/>
        <c:minorTickMark val="none"/>
        <c:tickLblPos val="none"/>
        <c:crossAx val="197650688"/>
        <c:crosses val="autoZero"/>
        <c:crossBetween val="between"/>
      </c:valAx>
    </c:plotArea>
    <c:legend>
      <c:legendPos val="l"/>
      <c:layout>
        <c:manualLayout>
          <c:xMode val="edge"/>
          <c:yMode val="edge"/>
          <c:x val="1.1351233890881442E-2"/>
          <c:y val="4.8154462927975693E-3"/>
          <c:w val="0.11147284708284511"/>
          <c:h val="0.99518455370720227"/>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5.2582541333791549E-4"/>
          <c:w val="0.87001489816249933"/>
          <c:h val="0.95635459696397374"/>
        </c:manualLayout>
      </c:layout>
      <c:barChart>
        <c:barDir val="col"/>
        <c:grouping val="percentStacked"/>
        <c:varyColors val="0"/>
        <c:ser>
          <c:idx val="0"/>
          <c:order val="0"/>
          <c:tx>
            <c:strRef>
              <c:f>Hoja1!$A$2</c:f>
              <c:strCache>
                <c:ptCount val="1"/>
                <c:pt idx="0">
                  <c:v>Sin Datos</c:v>
                </c:pt>
              </c:strCache>
            </c:strRef>
          </c:tx>
          <c:spPr>
            <a:solidFill>
              <a:schemeClr val="bg1">
                <a:lumMod val="50000"/>
              </a:schemeClr>
            </a:solidFill>
          </c:spPr>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c:formatCode>
                <c:ptCount val="7"/>
                <c:pt idx="0">
                  <c:v>6.63</c:v>
                </c:pt>
                <c:pt idx="1">
                  <c:v>9.7800000000000011</c:v>
                </c:pt>
                <c:pt idx="2">
                  <c:v>1.53</c:v>
                </c:pt>
                <c:pt idx="3">
                  <c:v>5.21</c:v>
                </c:pt>
                <c:pt idx="4">
                  <c:v>1.71</c:v>
                </c:pt>
                <c:pt idx="5">
                  <c:v>6.76</c:v>
                </c:pt>
                <c:pt idx="6">
                  <c:v>11.38</c:v>
                </c:pt>
              </c:numCache>
            </c:numRef>
          </c:val>
        </c:ser>
        <c:ser>
          <c:idx val="1"/>
          <c:order val="1"/>
          <c:tx>
            <c:strRef>
              <c:f>Hoja1!$A$3</c:f>
              <c:strCache>
                <c:ptCount val="1"/>
                <c:pt idx="0">
                  <c:v>Muy Negativa</c:v>
                </c:pt>
              </c:strCache>
            </c:strRef>
          </c:tx>
          <c:spPr>
            <a:solidFill>
              <a:schemeClr val="accent2">
                <a:lumMod val="75000"/>
              </a:schemeClr>
            </a:solidFill>
          </c:spPr>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c:formatCode>
                <c:ptCount val="7"/>
                <c:pt idx="0">
                  <c:v>23.759999999999998</c:v>
                </c:pt>
                <c:pt idx="1">
                  <c:v>27.2</c:v>
                </c:pt>
                <c:pt idx="2">
                  <c:v>25.58</c:v>
                </c:pt>
                <c:pt idx="3">
                  <c:v>22.73</c:v>
                </c:pt>
                <c:pt idx="4">
                  <c:v>9.43</c:v>
                </c:pt>
                <c:pt idx="5">
                  <c:v>25.37</c:v>
                </c:pt>
                <c:pt idx="6">
                  <c:v>17.630000000000003</c:v>
                </c:pt>
              </c:numCache>
            </c:numRef>
          </c:val>
        </c:ser>
        <c:ser>
          <c:idx val="2"/>
          <c:order val="2"/>
          <c:tx>
            <c:strRef>
              <c:f>Hoja1!$A$4</c:f>
              <c:strCache>
                <c:ptCount val="1"/>
                <c:pt idx="0">
                  <c:v>Negativa</c:v>
                </c:pt>
              </c:strCache>
            </c:strRef>
          </c:tx>
          <c:spPr>
            <a:solidFill>
              <a:schemeClr val="accent2"/>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c:formatCode>
                <c:ptCount val="7"/>
                <c:pt idx="0">
                  <c:v>21.08</c:v>
                </c:pt>
                <c:pt idx="1">
                  <c:v>30.939999999999998</c:v>
                </c:pt>
                <c:pt idx="2">
                  <c:v>13.5</c:v>
                </c:pt>
                <c:pt idx="3">
                  <c:v>9.11</c:v>
                </c:pt>
                <c:pt idx="4">
                  <c:v>6.2</c:v>
                </c:pt>
                <c:pt idx="5">
                  <c:v>9.58</c:v>
                </c:pt>
                <c:pt idx="6">
                  <c:v>41.03</c:v>
                </c:pt>
              </c:numCache>
            </c:numRef>
          </c:val>
        </c:ser>
        <c:ser>
          <c:idx val="3"/>
          <c:order val="3"/>
          <c:tx>
            <c:strRef>
              <c:f>Hoja1!$A$5</c:f>
              <c:strCache>
                <c:ptCount val="1"/>
                <c:pt idx="0">
                  <c:v>Muy Baja</c:v>
                </c:pt>
              </c:strCache>
            </c:strRef>
          </c:tx>
          <c:spPr>
            <a:solidFill>
              <a:schemeClr val="accent6">
                <a:lumMod val="75000"/>
              </a:schemeClr>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c:formatCode>
                <c:ptCount val="7"/>
                <c:pt idx="0">
                  <c:v>9.6399999999999988</c:v>
                </c:pt>
                <c:pt idx="1">
                  <c:v>6.6</c:v>
                </c:pt>
                <c:pt idx="2">
                  <c:v>12.47</c:v>
                </c:pt>
                <c:pt idx="3">
                  <c:v>9.3700000000000028</c:v>
                </c:pt>
                <c:pt idx="4">
                  <c:v>8.2900000000000009</c:v>
                </c:pt>
                <c:pt idx="5">
                  <c:v>6.33</c:v>
                </c:pt>
                <c:pt idx="6">
                  <c:v>26.02</c:v>
                </c:pt>
              </c:numCache>
            </c:numRef>
          </c:val>
        </c:ser>
        <c:ser>
          <c:idx val="4"/>
          <c:order val="4"/>
          <c:tx>
            <c:strRef>
              <c:f>Hoja1!$A$6</c:f>
              <c:strCache>
                <c:ptCount val="1"/>
                <c:pt idx="0">
                  <c:v>Baja</c:v>
                </c:pt>
              </c:strCache>
            </c:strRef>
          </c:tx>
          <c:spPr>
            <a:solidFill>
              <a:schemeClr val="accent6"/>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Hoja1!$B$6:$H$6</c:f>
              <c:numCache>
                <c:formatCode>0</c:formatCode>
                <c:ptCount val="7"/>
                <c:pt idx="0">
                  <c:v>9.58</c:v>
                </c:pt>
                <c:pt idx="1">
                  <c:v>7.7</c:v>
                </c:pt>
                <c:pt idx="2">
                  <c:v>15.06</c:v>
                </c:pt>
                <c:pt idx="3">
                  <c:v>10.709999999999999</c:v>
                </c:pt>
                <c:pt idx="4">
                  <c:v>9.7199999999999989</c:v>
                </c:pt>
                <c:pt idx="5">
                  <c:v>10.27</c:v>
                </c:pt>
                <c:pt idx="6">
                  <c:v>2.2799999999999998</c:v>
                </c:pt>
              </c:numCache>
            </c:numRef>
          </c:val>
        </c:ser>
        <c:ser>
          <c:idx val="5"/>
          <c:order val="5"/>
          <c:tx>
            <c:strRef>
              <c:f>Hoja1!$A$7</c:f>
              <c:strCache>
                <c:ptCount val="1"/>
                <c:pt idx="0">
                  <c:v>Media</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Hoja1!$B$7:$H$7</c:f>
              <c:numCache>
                <c:formatCode>0</c:formatCode>
                <c:ptCount val="7"/>
                <c:pt idx="0">
                  <c:v>9.68</c:v>
                </c:pt>
                <c:pt idx="1">
                  <c:v>7.31</c:v>
                </c:pt>
                <c:pt idx="2">
                  <c:v>13.11</c:v>
                </c:pt>
                <c:pt idx="3">
                  <c:v>11.719999999999999</c:v>
                </c:pt>
                <c:pt idx="4">
                  <c:v>13.709999999999999</c:v>
                </c:pt>
                <c:pt idx="5">
                  <c:v>12.66</c:v>
                </c:pt>
                <c:pt idx="6">
                  <c:v>1.4</c:v>
                </c:pt>
              </c:numCache>
            </c:numRef>
          </c:val>
        </c:ser>
        <c:ser>
          <c:idx val="6"/>
          <c:order val="6"/>
          <c:tx>
            <c:strRef>
              <c:f>Hoja1!$A$8</c:f>
              <c:strCache>
                <c:ptCount val="1"/>
                <c:pt idx="0">
                  <c:v>Alta</c:v>
                </c:pt>
              </c:strCache>
            </c:strRef>
          </c:tx>
          <c:spPr>
            <a:solidFill>
              <a:schemeClr val="accent3">
                <a:lumMod val="7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Hoja1!$B$8:$H$8</c:f>
              <c:numCache>
                <c:formatCode>0</c:formatCode>
                <c:ptCount val="7"/>
                <c:pt idx="0">
                  <c:v>9.7100000000000009</c:v>
                </c:pt>
                <c:pt idx="1">
                  <c:v>6.3</c:v>
                </c:pt>
                <c:pt idx="2">
                  <c:v>9.58</c:v>
                </c:pt>
                <c:pt idx="3">
                  <c:v>14.7</c:v>
                </c:pt>
                <c:pt idx="4">
                  <c:v>21.9</c:v>
                </c:pt>
                <c:pt idx="5">
                  <c:v>12.729999999999999</c:v>
                </c:pt>
              </c:numCache>
            </c:numRef>
          </c:val>
        </c:ser>
        <c:ser>
          <c:idx val="7"/>
          <c:order val="7"/>
          <c:tx>
            <c:strRef>
              <c:f>Hoja1!$A$9</c:f>
              <c:strCache>
                <c:ptCount val="1"/>
                <c:pt idx="0">
                  <c:v>Muy Alta</c:v>
                </c:pt>
              </c:strCache>
            </c:strRef>
          </c:tx>
          <c:spPr>
            <a:solidFill>
              <a:schemeClr val="accent3">
                <a:lumMod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Hoja1!$B$9:$H$9</c:f>
              <c:numCache>
                <c:formatCode>0</c:formatCode>
                <c:ptCount val="7"/>
                <c:pt idx="0">
                  <c:v>9.92</c:v>
                </c:pt>
                <c:pt idx="1">
                  <c:v>4.1599999999999993</c:v>
                </c:pt>
                <c:pt idx="2">
                  <c:v>9.18</c:v>
                </c:pt>
                <c:pt idx="3">
                  <c:v>16.439999999999998</c:v>
                </c:pt>
                <c:pt idx="4">
                  <c:v>29.04</c:v>
                </c:pt>
                <c:pt idx="5">
                  <c:v>16.3</c:v>
                </c:pt>
              </c:numCache>
            </c:numRef>
          </c:val>
        </c:ser>
        <c:dLbls>
          <c:showLegendKey val="0"/>
          <c:showVal val="1"/>
          <c:showCatName val="0"/>
          <c:showSerName val="0"/>
          <c:showPercent val="0"/>
          <c:showBubbleSize val="0"/>
        </c:dLbls>
        <c:gapWidth val="95"/>
        <c:overlap val="100"/>
        <c:axId val="197325184"/>
        <c:axId val="197326720"/>
      </c:barChart>
      <c:catAx>
        <c:axId val="197325184"/>
        <c:scaling>
          <c:orientation val="minMax"/>
        </c:scaling>
        <c:delete val="1"/>
        <c:axPos val="b"/>
        <c:numFmt formatCode="General" sourceLinked="0"/>
        <c:majorTickMark val="none"/>
        <c:minorTickMark val="none"/>
        <c:tickLblPos val="none"/>
        <c:crossAx val="197326720"/>
        <c:crosses val="autoZero"/>
        <c:auto val="1"/>
        <c:lblAlgn val="ctr"/>
        <c:lblOffset val="100"/>
        <c:noMultiLvlLbl val="0"/>
      </c:catAx>
      <c:valAx>
        <c:axId val="197326720"/>
        <c:scaling>
          <c:orientation val="minMax"/>
        </c:scaling>
        <c:delete val="1"/>
        <c:axPos val="l"/>
        <c:numFmt formatCode="0%" sourceLinked="1"/>
        <c:majorTickMark val="none"/>
        <c:minorTickMark val="none"/>
        <c:tickLblPos val="none"/>
        <c:crossAx val="197325184"/>
        <c:crosses val="autoZero"/>
        <c:crossBetween val="between"/>
      </c:valAx>
    </c:plotArea>
    <c:legend>
      <c:legendPos val="l"/>
      <c:layout>
        <c:manualLayout>
          <c:xMode val="edge"/>
          <c:yMode val="edge"/>
          <c:x val="1.7018089607977283E-2"/>
          <c:y val="3.3899011220975439E-2"/>
          <c:w val="0.10684012293842103"/>
          <c:h val="0.95845174908881092"/>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5.5956084244607761E-2"/>
          <c:w val="0.87001489816249933"/>
          <c:h val="0.90092410367102072"/>
        </c:manualLayout>
      </c:layout>
      <c:barChart>
        <c:barDir val="col"/>
        <c:grouping val="percentStacked"/>
        <c:varyColors val="0"/>
        <c:ser>
          <c:idx val="0"/>
          <c:order val="0"/>
          <c:tx>
            <c:strRef>
              <c:f>Hoja1!$A$2</c:f>
              <c:strCache>
                <c:ptCount val="1"/>
                <c:pt idx="0">
                  <c:v>sin datos</c:v>
                </c:pt>
              </c:strCache>
            </c:strRef>
          </c:tx>
          <c:spPr>
            <a:solidFill>
              <a:schemeClr val="bg1">
                <a:lumMod val="50000"/>
              </a:schemeClr>
            </a:solidFill>
          </c:spPr>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c:formatCode>
                <c:ptCount val="7"/>
                <c:pt idx="0">
                  <c:v>24.24</c:v>
                </c:pt>
                <c:pt idx="1">
                  <c:v>48.39</c:v>
                </c:pt>
                <c:pt idx="2">
                  <c:v>1.79</c:v>
                </c:pt>
                <c:pt idx="3">
                  <c:v>8.7000000000000011</c:v>
                </c:pt>
                <c:pt idx="4">
                  <c:v>1.9600000000000002</c:v>
                </c:pt>
                <c:pt idx="5">
                  <c:v>14.08</c:v>
                </c:pt>
                <c:pt idx="6">
                  <c:v>15.78</c:v>
                </c:pt>
              </c:numCache>
            </c:numRef>
          </c:val>
        </c:ser>
        <c:ser>
          <c:idx val="1"/>
          <c:order val="1"/>
          <c:tx>
            <c:strRef>
              <c:f>Hoja1!$A$3</c:f>
              <c:strCache>
                <c:ptCount val="1"/>
                <c:pt idx="0">
                  <c:v>Menor a 5720</c:v>
                </c:pt>
              </c:strCache>
            </c:strRef>
          </c:tx>
          <c:spPr>
            <a:solidFill>
              <a:schemeClr val="accent2">
                <a:lumMod val="75000"/>
              </a:schemeClr>
            </a:solidFill>
          </c:spPr>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c:formatCode>
                <c:ptCount val="7"/>
                <c:pt idx="0">
                  <c:v>31.150000000000002</c:v>
                </c:pt>
                <c:pt idx="1">
                  <c:v>13.05</c:v>
                </c:pt>
                <c:pt idx="2">
                  <c:v>69.069999999999993</c:v>
                </c:pt>
                <c:pt idx="3">
                  <c:v>19.14</c:v>
                </c:pt>
                <c:pt idx="4">
                  <c:v>20.12</c:v>
                </c:pt>
                <c:pt idx="5">
                  <c:v>22.91</c:v>
                </c:pt>
                <c:pt idx="6">
                  <c:v>83.98</c:v>
                </c:pt>
              </c:numCache>
            </c:numRef>
          </c:val>
        </c:ser>
        <c:ser>
          <c:idx val="2"/>
          <c:order val="2"/>
          <c:tx>
            <c:strRef>
              <c:f>Hoja1!$A$4</c:f>
              <c:strCache>
                <c:ptCount val="1"/>
                <c:pt idx="0">
                  <c:v>5720-13800</c:v>
                </c:pt>
              </c:strCache>
            </c:strRef>
          </c:tx>
          <c:spPr>
            <a:solidFill>
              <a:schemeClr val="accent2"/>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c:formatCode>
                <c:ptCount val="7"/>
                <c:pt idx="0">
                  <c:v>29.3</c:v>
                </c:pt>
                <c:pt idx="1">
                  <c:v>24.14</c:v>
                </c:pt>
                <c:pt idx="2">
                  <c:v>22.58</c:v>
                </c:pt>
                <c:pt idx="3">
                  <c:v>47.730000000000004</c:v>
                </c:pt>
                <c:pt idx="4">
                  <c:v>57.02</c:v>
                </c:pt>
                <c:pt idx="5">
                  <c:v>31.14</c:v>
                </c:pt>
              </c:numCache>
            </c:numRef>
          </c:val>
        </c:ser>
        <c:ser>
          <c:idx val="3"/>
          <c:order val="3"/>
          <c:tx>
            <c:strRef>
              <c:f>Hoja1!$A$5</c:f>
              <c:strCache>
                <c:ptCount val="1"/>
                <c:pt idx="0">
                  <c:v>13800-20000</c:v>
                </c:pt>
              </c:strCache>
            </c:strRef>
          </c:tx>
          <c:spPr>
            <a:solidFill>
              <a:srgbClr val="FFC000"/>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c:formatCode>
                <c:ptCount val="7"/>
                <c:pt idx="0">
                  <c:v>9.2800000000000011</c:v>
                </c:pt>
                <c:pt idx="1">
                  <c:v>9</c:v>
                </c:pt>
                <c:pt idx="2">
                  <c:v>3.64</c:v>
                </c:pt>
                <c:pt idx="3">
                  <c:v>16</c:v>
                </c:pt>
                <c:pt idx="4">
                  <c:v>13.66</c:v>
                </c:pt>
                <c:pt idx="5">
                  <c:v>15.12</c:v>
                </c:pt>
              </c:numCache>
            </c:numRef>
          </c:val>
        </c:ser>
        <c:ser>
          <c:idx val="4"/>
          <c:order val="4"/>
          <c:tx>
            <c:strRef>
              <c:f>Hoja1!$A$6</c:f>
              <c:strCache>
                <c:ptCount val="1"/>
                <c:pt idx="0">
                  <c:v>20000-50000</c:v>
                </c:pt>
              </c:strCache>
            </c:strRef>
          </c:tx>
          <c:spPr>
            <a:solidFill>
              <a:schemeClr val="accent3"/>
            </a:solidFill>
          </c:spPr>
          <c:invertIfNegative val="0"/>
          <c:dLbls>
            <c:spPr>
              <a:noFill/>
              <a:ln>
                <a:noFill/>
              </a:ln>
              <a:effectLst/>
            </c:spPr>
            <c:txPr>
              <a:bodyPr/>
              <a:lstStyle/>
              <a:p>
                <a:pPr>
                  <a:defRPr sz="800"/>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Hoja1!$B$6:$H$6</c:f>
              <c:numCache>
                <c:formatCode>0</c:formatCode>
                <c:ptCount val="7"/>
                <c:pt idx="0">
                  <c:v>5.79</c:v>
                </c:pt>
                <c:pt idx="1">
                  <c:v>5.1099999999999994</c:v>
                </c:pt>
                <c:pt idx="2">
                  <c:v>2.8499999999999996</c:v>
                </c:pt>
                <c:pt idx="3">
                  <c:v>8.0500000000000007</c:v>
                </c:pt>
                <c:pt idx="4">
                  <c:v>6.99</c:v>
                </c:pt>
                <c:pt idx="5">
                  <c:v>16.47</c:v>
                </c:pt>
              </c:numCache>
            </c:numRef>
          </c:val>
        </c:ser>
        <c:dLbls>
          <c:showLegendKey val="0"/>
          <c:showVal val="1"/>
          <c:showCatName val="0"/>
          <c:showSerName val="0"/>
          <c:showPercent val="0"/>
          <c:showBubbleSize val="0"/>
        </c:dLbls>
        <c:gapWidth val="95"/>
        <c:overlap val="100"/>
        <c:axId val="197408256"/>
        <c:axId val="197409792"/>
      </c:barChart>
      <c:catAx>
        <c:axId val="197408256"/>
        <c:scaling>
          <c:orientation val="minMax"/>
        </c:scaling>
        <c:delete val="1"/>
        <c:axPos val="b"/>
        <c:numFmt formatCode="General" sourceLinked="0"/>
        <c:majorTickMark val="none"/>
        <c:minorTickMark val="none"/>
        <c:tickLblPos val="none"/>
        <c:crossAx val="197409792"/>
        <c:crosses val="autoZero"/>
        <c:auto val="1"/>
        <c:lblAlgn val="ctr"/>
        <c:lblOffset val="100"/>
        <c:noMultiLvlLbl val="0"/>
      </c:catAx>
      <c:valAx>
        <c:axId val="197409792"/>
        <c:scaling>
          <c:orientation val="minMax"/>
        </c:scaling>
        <c:delete val="1"/>
        <c:axPos val="l"/>
        <c:numFmt formatCode="0%" sourceLinked="1"/>
        <c:majorTickMark val="none"/>
        <c:minorTickMark val="none"/>
        <c:tickLblPos val="none"/>
        <c:crossAx val="197408256"/>
        <c:crosses val="autoZero"/>
        <c:crossBetween val="between"/>
      </c:valAx>
    </c:plotArea>
    <c:legend>
      <c:legendPos val="l"/>
      <c:layout>
        <c:manualLayout>
          <c:xMode val="edge"/>
          <c:yMode val="edge"/>
          <c:x val="1.7018089607977283E-2"/>
          <c:y val="2.8859888583808155E-2"/>
          <c:w val="9.8339916345473413E-2"/>
          <c:h val="0.96349096132175782"/>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8295253168593"/>
          <c:y val="3.437500000000001E-2"/>
          <c:w val="0.87001489816249933"/>
          <c:h val="0.92250592119428698"/>
        </c:manualLayout>
      </c:layout>
      <c:barChart>
        <c:barDir val="col"/>
        <c:grouping val="clustered"/>
        <c:varyColors val="0"/>
        <c:ser>
          <c:idx val="0"/>
          <c:order val="0"/>
          <c:tx>
            <c:strRef>
              <c:f>Hoja1!$A$2</c:f>
              <c:strCache>
                <c:ptCount val="1"/>
                <c:pt idx="0">
                  <c:v>Cross Sell</c:v>
                </c:pt>
              </c:strCache>
            </c:strRef>
          </c:tx>
          <c:spPr>
            <a:solidFill>
              <a:schemeClr val="accent2"/>
            </a:solidFill>
          </c:spPr>
          <c:invertIfNegative val="0"/>
          <c:dLbls>
            <c:spPr>
              <a:noFill/>
              <a:ln>
                <a:noFill/>
              </a:ln>
              <a:effectLst/>
            </c:spPr>
            <c:txPr>
              <a:bodyPr/>
              <a:lstStyle/>
              <a:p>
                <a:pPr>
                  <a:defRPr sz="80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General</c:formatCode>
                <c:ptCount val="7"/>
                <c:pt idx="0">
                  <c:v>2.08</c:v>
                </c:pt>
                <c:pt idx="1">
                  <c:v>1.42</c:v>
                </c:pt>
                <c:pt idx="2">
                  <c:v>2.68</c:v>
                </c:pt>
                <c:pt idx="3">
                  <c:v>2.79</c:v>
                </c:pt>
                <c:pt idx="4">
                  <c:v>3.54</c:v>
                </c:pt>
                <c:pt idx="5">
                  <c:v>1.77</c:v>
                </c:pt>
                <c:pt idx="6">
                  <c:v>1.2</c:v>
                </c:pt>
              </c:numCache>
            </c:numRef>
          </c:val>
        </c:ser>
        <c:dLbls>
          <c:showLegendKey val="0"/>
          <c:showVal val="1"/>
          <c:showCatName val="0"/>
          <c:showSerName val="0"/>
          <c:showPercent val="0"/>
          <c:showBubbleSize val="0"/>
        </c:dLbls>
        <c:gapWidth val="95"/>
        <c:axId val="197724800"/>
        <c:axId val="197789184"/>
      </c:barChart>
      <c:catAx>
        <c:axId val="197724800"/>
        <c:scaling>
          <c:orientation val="minMax"/>
        </c:scaling>
        <c:delete val="1"/>
        <c:axPos val="b"/>
        <c:numFmt formatCode="General" sourceLinked="0"/>
        <c:majorTickMark val="none"/>
        <c:minorTickMark val="none"/>
        <c:tickLblPos val="none"/>
        <c:crossAx val="197789184"/>
        <c:crosses val="autoZero"/>
        <c:auto val="1"/>
        <c:lblAlgn val="ctr"/>
        <c:lblOffset val="100"/>
        <c:noMultiLvlLbl val="0"/>
      </c:catAx>
      <c:valAx>
        <c:axId val="197789184"/>
        <c:scaling>
          <c:orientation val="minMax"/>
          <c:max val="5"/>
          <c:min val="0"/>
        </c:scaling>
        <c:delete val="1"/>
        <c:axPos val="l"/>
        <c:numFmt formatCode="General" sourceLinked="1"/>
        <c:majorTickMark val="none"/>
        <c:minorTickMark val="none"/>
        <c:tickLblPos val="none"/>
        <c:crossAx val="197724800"/>
        <c:crosses val="autoZero"/>
        <c:crossBetween val="between"/>
        <c:majorUnit val="5"/>
        <c:minorUnit val="2.0000000000000009E-3"/>
      </c:valAx>
    </c:plotArea>
    <c:legend>
      <c:legendPos val="l"/>
      <c:layout>
        <c:manualLayout>
          <c:xMode val="edge"/>
          <c:yMode val="edge"/>
          <c:x val="1.9833815383544496E-2"/>
          <c:y val="0.42813374119044273"/>
          <c:w val="9.1341412917279846E-2"/>
          <c:h val="0.37252609660431607"/>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0</c:formatCode>
                <c:ptCount val="1"/>
                <c:pt idx="0">
                  <c:v>68.14</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Hoja1!$B$3:$H$3</c:f>
              <c:numCache>
                <c:formatCode>0</c:formatCode>
                <c:ptCount val="1"/>
                <c:pt idx="0">
                  <c:v>61</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Hoja1!$B$4:$H$4</c:f>
              <c:numCache>
                <c:formatCode>0</c:formatCode>
                <c:ptCount val="1"/>
                <c:pt idx="0">
                  <c:v>40.339999999999996</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Hoja1!$B$5:$H$5</c:f>
              <c:numCache>
                <c:formatCode>0</c:formatCode>
                <c:ptCount val="1"/>
                <c:pt idx="0">
                  <c:v>24.22</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Hoja1!$B$6:$H$6</c:f>
              <c:numCache>
                <c:formatCode>0</c:formatCode>
                <c:ptCount val="1"/>
                <c:pt idx="0">
                  <c:v>23.75</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Hoja1!$B$7:$H$7</c:f>
              <c:numCache>
                <c:formatCode>0</c:formatCode>
                <c:ptCount val="1"/>
                <c:pt idx="0">
                  <c:v>7.17</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Hoja1!$B$8:$H$8</c:f>
              <c:numCache>
                <c:formatCode>General</c:formatCode>
                <c:ptCount val="1"/>
              </c:numCache>
            </c:numRef>
          </c:val>
        </c:ser>
        <c:dLbls>
          <c:showLegendKey val="0"/>
          <c:showVal val="1"/>
          <c:showCatName val="0"/>
          <c:showSerName val="0"/>
          <c:showPercent val="0"/>
          <c:showBubbleSize val="0"/>
        </c:dLbls>
        <c:gapWidth val="95"/>
        <c:axId val="197831680"/>
        <c:axId val="197849856"/>
      </c:barChart>
      <c:catAx>
        <c:axId val="197831680"/>
        <c:scaling>
          <c:orientation val="minMax"/>
        </c:scaling>
        <c:delete val="1"/>
        <c:axPos val="l"/>
        <c:numFmt formatCode="General" sourceLinked="0"/>
        <c:majorTickMark val="none"/>
        <c:minorTickMark val="none"/>
        <c:tickLblPos val="none"/>
        <c:crossAx val="197849856"/>
        <c:crosses val="autoZero"/>
        <c:auto val="1"/>
        <c:lblAlgn val="ctr"/>
        <c:lblOffset val="100"/>
        <c:noMultiLvlLbl val="0"/>
      </c:catAx>
      <c:valAx>
        <c:axId val="197849856"/>
        <c:scaling>
          <c:orientation val="minMax"/>
          <c:max val="100"/>
          <c:min val="0"/>
        </c:scaling>
        <c:delete val="1"/>
        <c:axPos val="b"/>
        <c:numFmt formatCode="0" sourceLinked="1"/>
        <c:majorTickMark val="none"/>
        <c:minorTickMark val="none"/>
        <c:tickLblPos val="none"/>
        <c:crossAx val="197831680"/>
        <c:crosses val="autoZero"/>
        <c:crossBetween val="between"/>
      </c:valAx>
    </c:plotArea>
    <c:legend>
      <c:legendPos val="l"/>
      <c:layout>
        <c:manualLayout>
          <c:xMode val="edge"/>
          <c:yMode val="edge"/>
          <c:x val="6.3623313549534183E-2"/>
          <c:y val="3.3899011220975453E-2"/>
          <c:w val="0.40280434442027641"/>
          <c:h val="0.94090537559318832"/>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Hoja1!$B$2:$H$2</c:f>
              <c:numCache>
                <c:formatCode>0</c:formatCode>
                <c:ptCount val="1"/>
                <c:pt idx="0">
                  <c:v>38.93</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Hoja1!$B$3:$H$3</c:f>
              <c:numCache>
                <c:formatCode>0</c:formatCode>
                <c:ptCount val="1"/>
                <c:pt idx="0">
                  <c:v>56.01</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Hoja1!$B$4:$H$4</c:f>
              <c:numCache>
                <c:formatCode>0</c:formatCode>
                <c:ptCount val="1"/>
                <c:pt idx="0">
                  <c:v>32.36</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Hoja1!$B$5:$H$5</c:f>
              <c:numCache>
                <c:formatCode>0</c:formatCode>
                <c:ptCount val="1"/>
                <c:pt idx="0">
                  <c:v>12.65</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Hoja1!$B$6:$H$6</c:f>
              <c:numCache>
                <c:formatCode>0</c:formatCode>
                <c:ptCount val="1"/>
                <c:pt idx="0">
                  <c:v>7.88</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Hoja1!$B$7:$H$7</c:f>
              <c:numCache>
                <c:formatCode>0</c:formatCode>
                <c:ptCount val="1"/>
                <c:pt idx="0">
                  <c:v>6.6199999999999992</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Hoja1!$B$8:$H$8</c:f>
              <c:numCache>
                <c:formatCode>General</c:formatCode>
                <c:ptCount val="1"/>
              </c:numCache>
            </c:numRef>
          </c:val>
        </c:ser>
        <c:dLbls>
          <c:showLegendKey val="0"/>
          <c:showVal val="1"/>
          <c:showCatName val="0"/>
          <c:showSerName val="0"/>
          <c:showPercent val="0"/>
          <c:showBubbleSize val="0"/>
        </c:dLbls>
        <c:gapWidth val="95"/>
        <c:axId val="198326528"/>
        <c:axId val="198356992"/>
      </c:barChart>
      <c:catAx>
        <c:axId val="198326528"/>
        <c:scaling>
          <c:orientation val="minMax"/>
        </c:scaling>
        <c:delete val="1"/>
        <c:axPos val="l"/>
        <c:numFmt formatCode="General" sourceLinked="0"/>
        <c:majorTickMark val="none"/>
        <c:minorTickMark val="none"/>
        <c:tickLblPos val="none"/>
        <c:crossAx val="198356992"/>
        <c:crosses val="autoZero"/>
        <c:auto val="1"/>
        <c:lblAlgn val="ctr"/>
        <c:lblOffset val="100"/>
        <c:noMultiLvlLbl val="0"/>
      </c:catAx>
      <c:valAx>
        <c:axId val="198356992"/>
        <c:scaling>
          <c:orientation val="minMax"/>
          <c:max val="100"/>
          <c:min val="0"/>
        </c:scaling>
        <c:delete val="1"/>
        <c:axPos val="b"/>
        <c:numFmt formatCode="0" sourceLinked="1"/>
        <c:majorTickMark val="none"/>
        <c:minorTickMark val="none"/>
        <c:tickLblPos val="none"/>
        <c:crossAx val="19832652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Hoja1!$B$2:$H$2</c:f>
              <c:numCache>
                <c:formatCode>0</c:formatCode>
                <c:ptCount val="1"/>
                <c:pt idx="0">
                  <c:v>95.22</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Hoja1!$B$3:$H$3</c:f>
              <c:numCache>
                <c:formatCode>0</c:formatCode>
                <c:ptCount val="1"/>
                <c:pt idx="0">
                  <c:v>69.22</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Hoja1!$B$4:$H$4</c:f>
              <c:numCache>
                <c:formatCode>0</c:formatCode>
                <c:ptCount val="1"/>
                <c:pt idx="0">
                  <c:v>47.07</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Hoja1!$B$5:$H$5</c:f>
              <c:numCache>
                <c:formatCode>0</c:formatCode>
                <c:ptCount val="1"/>
                <c:pt idx="0">
                  <c:v>40.520000000000003</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Hoja1!$B$6:$H$6</c:f>
              <c:numCache>
                <c:formatCode>0</c:formatCode>
                <c:ptCount val="1"/>
                <c:pt idx="0">
                  <c:v>35.58</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Hoja1!$B$7:$H$7</c:f>
              <c:numCache>
                <c:formatCode>0</c:formatCode>
                <c:ptCount val="1"/>
                <c:pt idx="0">
                  <c:v>9.43</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Hoja1!$B$8:$H$8</c:f>
              <c:numCache>
                <c:formatCode>General</c:formatCode>
                <c:ptCount val="1"/>
              </c:numCache>
            </c:numRef>
          </c:val>
        </c:ser>
        <c:dLbls>
          <c:showLegendKey val="0"/>
          <c:showVal val="1"/>
          <c:showCatName val="0"/>
          <c:showSerName val="0"/>
          <c:showPercent val="0"/>
          <c:showBubbleSize val="0"/>
        </c:dLbls>
        <c:gapWidth val="95"/>
        <c:axId val="198423680"/>
        <c:axId val="198425216"/>
      </c:barChart>
      <c:catAx>
        <c:axId val="198423680"/>
        <c:scaling>
          <c:orientation val="minMax"/>
        </c:scaling>
        <c:delete val="1"/>
        <c:axPos val="l"/>
        <c:numFmt formatCode="General" sourceLinked="0"/>
        <c:majorTickMark val="none"/>
        <c:minorTickMark val="none"/>
        <c:tickLblPos val="none"/>
        <c:crossAx val="198425216"/>
        <c:crosses val="autoZero"/>
        <c:auto val="1"/>
        <c:lblAlgn val="ctr"/>
        <c:lblOffset val="100"/>
        <c:noMultiLvlLbl val="0"/>
      </c:catAx>
      <c:valAx>
        <c:axId val="198425216"/>
        <c:scaling>
          <c:orientation val="minMax"/>
          <c:max val="100"/>
          <c:min val="0"/>
        </c:scaling>
        <c:delete val="1"/>
        <c:axPos val="b"/>
        <c:numFmt formatCode="0" sourceLinked="1"/>
        <c:majorTickMark val="none"/>
        <c:minorTickMark val="none"/>
        <c:tickLblPos val="none"/>
        <c:crossAx val="19842368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Hoja1!$B$2:$H$2</c:f>
              <c:numCache>
                <c:formatCode>0</c:formatCode>
                <c:ptCount val="1"/>
                <c:pt idx="0">
                  <c:v>96.55</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Hoja1!$B$3:$H$3</c:f>
              <c:numCache>
                <c:formatCode>0</c:formatCode>
                <c:ptCount val="1"/>
                <c:pt idx="0">
                  <c:v>60.65</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Hoja1!$B$4:$H$4</c:f>
              <c:numCache>
                <c:formatCode>0</c:formatCode>
                <c:ptCount val="1"/>
                <c:pt idx="0">
                  <c:v>51.18</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Hoja1!$B$5:$H$5</c:f>
              <c:numCache>
                <c:formatCode>0</c:formatCode>
                <c:ptCount val="1"/>
                <c:pt idx="0">
                  <c:v>31.259999999999998</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Hoja1!$B$6:$H$6</c:f>
              <c:numCache>
                <c:formatCode>0</c:formatCode>
                <c:ptCount val="1"/>
                <c:pt idx="0">
                  <c:v>44.3</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Hoja1!$B$7:$H$7</c:f>
              <c:numCache>
                <c:formatCode>0</c:formatCode>
                <c:ptCount val="1"/>
                <c:pt idx="0">
                  <c:v>6.38</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Hoja1!$B$8:$H$8</c:f>
              <c:numCache>
                <c:formatCode>0</c:formatCode>
                <c:ptCount val="1"/>
                <c:pt idx="0">
                  <c:v>0.5</c:v>
                </c:pt>
              </c:numCache>
            </c:numRef>
          </c:val>
        </c:ser>
        <c:dLbls>
          <c:showLegendKey val="0"/>
          <c:showVal val="1"/>
          <c:showCatName val="0"/>
          <c:showSerName val="0"/>
          <c:showPercent val="0"/>
          <c:showBubbleSize val="0"/>
        </c:dLbls>
        <c:gapWidth val="95"/>
        <c:axId val="198533504"/>
        <c:axId val="198535040"/>
      </c:barChart>
      <c:catAx>
        <c:axId val="198533504"/>
        <c:scaling>
          <c:orientation val="minMax"/>
        </c:scaling>
        <c:delete val="1"/>
        <c:axPos val="l"/>
        <c:numFmt formatCode="General" sourceLinked="0"/>
        <c:majorTickMark val="none"/>
        <c:minorTickMark val="none"/>
        <c:tickLblPos val="none"/>
        <c:crossAx val="198535040"/>
        <c:crosses val="autoZero"/>
        <c:auto val="1"/>
        <c:lblAlgn val="ctr"/>
        <c:lblOffset val="100"/>
        <c:noMultiLvlLbl val="0"/>
      </c:catAx>
      <c:valAx>
        <c:axId val="198535040"/>
        <c:scaling>
          <c:orientation val="minMax"/>
          <c:max val="100"/>
          <c:min val="0"/>
        </c:scaling>
        <c:delete val="1"/>
        <c:axPos val="b"/>
        <c:numFmt formatCode="0" sourceLinked="1"/>
        <c:majorTickMark val="none"/>
        <c:minorTickMark val="none"/>
        <c:tickLblPos val="none"/>
        <c:crossAx val="19853350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Hoja1!$B$2:$H$2</c:f>
              <c:numCache>
                <c:formatCode>0</c:formatCode>
                <c:ptCount val="1"/>
                <c:pt idx="0">
                  <c:v>97.89</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Hoja1!$B$3:$H$3</c:f>
              <c:numCache>
                <c:formatCode>0</c:formatCode>
                <c:ptCount val="1"/>
                <c:pt idx="0">
                  <c:v>57.760000000000005</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Hoja1!$B$4:$H$4</c:f>
              <c:numCache>
                <c:formatCode>0</c:formatCode>
                <c:ptCount val="1"/>
                <c:pt idx="0">
                  <c:v>62.41</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Hoja1!$B$5:$H$5</c:f>
              <c:numCache>
                <c:formatCode>0</c:formatCode>
                <c:ptCount val="1"/>
                <c:pt idx="0">
                  <c:v>55.1</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Hoja1!$B$6:$H$6</c:f>
              <c:numCache>
                <c:formatCode>0</c:formatCode>
                <c:ptCount val="1"/>
                <c:pt idx="0">
                  <c:v>51.99</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Hoja1!$B$7:$H$7</c:f>
              <c:numCache>
                <c:formatCode>0</c:formatCode>
                <c:ptCount val="1"/>
                <c:pt idx="0">
                  <c:v>7.51</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Hoja1!$B$8:$H$8</c:f>
              <c:numCache>
                <c:formatCode>General</c:formatCode>
                <c:ptCount val="1"/>
              </c:numCache>
            </c:numRef>
          </c:val>
        </c:ser>
        <c:dLbls>
          <c:showLegendKey val="0"/>
          <c:showVal val="1"/>
          <c:showCatName val="0"/>
          <c:showSerName val="0"/>
          <c:showPercent val="0"/>
          <c:showBubbleSize val="0"/>
        </c:dLbls>
        <c:gapWidth val="95"/>
        <c:axId val="198581248"/>
        <c:axId val="198599424"/>
      </c:barChart>
      <c:catAx>
        <c:axId val="198581248"/>
        <c:scaling>
          <c:orientation val="minMax"/>
        </c:scaling>
        <c:delete val="1"/>
        <c:axPos val="l"/>
        <c:numFmt formatCode="General" sourceLinked="0"/>
        <c:majorTickMark val="none"/>
        <c:minorTickMark val="none"/>
        <c:tickLblPos val="none"/>
        <c:crossAx val="198599424"/>
        <c:crosses val="autoZero"/>
        <c:auto val="1"/>
        <c:lblAlgn val="ctr"/>
        <c:lblOffset val="100"/>
        <c:noMultiLvlLbl val="0"/>
      </c:catAx>
      <c:valAx>
        <c:axId val="198599424"/>
        <c:scaling>
          <c:orientation val="minMax"/>
          <c:max val="100"/>
          <c:min val="0"/>
        </c:scaling>
        <c:delete val="1"/>
        <c:axPos val="b"/>
        <c:numFmt formatCode="0" sourceLinked="1"/>
        <c:majorTickMark val="none"/>
        <c:minorTickMark val="none"/>
        <c:tickLblPos val="none"/>
        <c:crossAx val="19858124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Hoja1!$B$2:$H$2</c:f>
              <c:numCache>
                <c:formatCode>0</c:formatCode>
                <c:ptCount val="1"/>
                <c:pt idx="0">
                  <c:v>46.33</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Hoja1!$B$3:$H$3</c:f>
              <c:numCache>
                <c:formatCode>0</c:formatCode>
                <c:ptCount val="1"/>
                <c:pt idx="0">
                  <c:v>36.230000000000011</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Hoja1!$B$4:$H$4</c:f>
              <c:numCache>
                <c:formatCode>0</c:formatCode>
                <c:ptCount val="1"/>
                <c:pt idx="0">
                  <c:v>55.47</c:v>
                </c:pt>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Hoja1!$B$5:$H$5</c:f>
              <c:numCache>
                <c:formatCode>0</c:formatCode>
                <c:ptCount val="1"/>
                <c:pt idx="0">
                  <c:v>9.65</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Hoja1!$B$6:$H$6</c:f>
              <c:numCache>
                <c:formatCode>0</c:formatCode>
                <c:ptCount val="1"/>
                <c:pt idx="0">
                  <c:v>27.3</c:v>
                </c:pt>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Hoja1!$B$7:$H$7</c:f>
              <c:numCache>
                <c:formatCode>0</c:formatCode>
                <c:ptCount val="1"/>
                <c:pt idx="0">
                  <c:v>11.68</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Hoja1!$B$8:$H$8</c:f>
              <c:numCache>
                <c:formatCode>0</c:formatCode>
                <c:ptCount val="1"/>
                <c:pt idx="0">
                  <c:v>2.23</c:v>
                </c:pt>
              </c:numCache>
            </c:numRef>
          </c:val>
        </c:ser>
        <c:dLbls>
          <c:showLegendKey val="0"/>
          <c:showVal val="1"/>
          <c:showCatName val="0"/>
          <c:showSerName val="0"/>
          <c:showPercent val="0"/>
          <c:showBubbleSize val="0"/>
        </c:dLbls>
        <c:gapWidth val="95"/>
        <c:axId val="198678784"/>
        <c:axId val="198701056"/>
      </c:barChart>
      <c:catAx>
        <c:axId val="198678784"/>
        <c:scaling>
          <c:orientation val="minMax"/>
        </c:scaling>
        <c:delete val="1"/>
        <c:axPos val="l"/>
        <c:numFmt formatCode="General" sourceLinked="0"/>
        <c:majorTickMark val="none"/>
        <c:minorTickMark val="none"/>
        <c:tickLblPos val="none"/>
        <c:crossAx val="198701056"/>
        <c:crosses val="autoZero"/>
        <c:auto val="1"/>
        <c:lblAlgn val="ctr"/>
        <c:lblOffset val="100"/>
        <c:noMultiLvlLbl val="0"/>
      </c:catAx>
      <c:valAx>
        <c:axId val="198701056"/>
        <c:scaling>
          <c:orientation val="minMax"/>
          <c:max val="100"/>
          <c:min val="0"/>
        </c:scaling>
        <c:delete val="1"/>
        <c:axPos val="b"/>
        <c:numFmt formatCode="0" sourceLinked="1"/>
        <c:majorTickMark val="none"/>
        <c:minorTickMark val="none"/>
        <c:tickLblPos val="none"/>
        <c:crossAx val="19867878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848817303127946"/>
          <c:y val="3.1068596544828364E-3"/>
          <c:w val="0.50151182696872054"/>
          <c:h val="1"/>
        </c:manualLayout>
      </c:layout>
      <c:barChart>
        <c:barDir val="bar"/>
        <c:grouping val="clustered"/>
        <c:varyColors val="1"/>
        <c:ser>
          <c:idx val="0"/>
          <c:order val="0"/>
          <c:tx>
            <c:strRef>
              <c:f>Hoja1!$B$1</c:f>
              <c:strCache>
                <c:ptCount val="1"/>
                <c:pt idx="0">
                  <c:v>Serie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MERCADO ABIERTO</c:v>
                </c:pt>
                <c:pt idx="1">
                  <c:v>JUBILADOS</c:v>
                </c:pt>
                <c:pt idx="2">
                  <c:v>PLAN SUELDO PRIVADO</c:v>
                </c:pt>
                <c:pt idx="3">
                  <c:v>PLAN SUELDO PUBLICO</c:v>
                </c:pt>
                <c:pt idx="4">
                  <c:v>PROFESIONALES Y NEGOCIOS</c:v>
                </c:pt>
                <c:pt idx="5">
                  <c:v>OTROS SEGMENTOS ESPECIALES</c:v>
                </c:pt>
              </c:strCache>
            </c:strRef>
          </c:cat>
          <c:val>
            <c:numRef>
              <c:f>Hoja1!$B$2:$B$7</c:f>
              <c:numCache>
                <c:formatCode>0</c:formatCode>
                <c:ptCount val="6"/>
                <c:pt idx="0">
                  <c:v>41.86</c:v>
                </c:pt>
                <c:pt idx="1">
                  <c:v>19.39</c:v>
                </c:pt>
                <c:pt idx="2">
                  <c:v>15</c:v>
                </c:pt>
                <c:pt idx="3">
                  <c:v>9.32</c:v>
                </c:pt>
                <c:pt idx="4">
                  <c:v>7.48</c:v>
                </c:pt>
                <c:pt idx="5">
                  <c:v>6.94</c:v>
                </c:pt>
              </c:numCache>
            </c:numRef>
          </c:val>
        </c:ser>
        <c:dLbls>
          <c:showLegendKey val="0"/>
          <c:showVal val="1"/>
          <c:showCatName val="0"/>
          <c:showSerName val="0"/>
          <c:showPercent val="0"/>
          <c:showBubbleSize val="0"/>
        </c:dLbls>
        <c:gapWidth val="0"/>
        <c:overlap val="-24"/>
        <c:axId val="184035584"/>
        <c:axId val="184050816"/>
      </c:barChart>
      <c:catAx>
        <c:axId val="184035584"/>
        <c:scaling>
          <c:orientation val="maxMin"/>
        </c:scaling>
        <c:delete val="0"/>
        <c:axPos val="l"/>
        <c:numFmt formatCode="General" sourceLinked="0"/>
        <c:majorTickMark val="none"/>
        <c:minorTickMark val="none"/>
        <c:tickLblPos val="nextTo"/>
        <c:spPr>
          <a:ln>
            <a:noFill/>
          </a:ln>
        </c:spPr>
        <c:crossAx val="184050816"/>
        <c:crosses val="autoZero"/>
        <c:auto val="1"/>
        <c:lblAlgn val="ctr"/>
        <c:lblOffset val="100"/>
        <c:noMultiLvlLbl val="0"/>
      </c:catAx>
      <c:valAx>
        <c:axId val="184050816"/>
        <c:scaling>
          <c:orientation val="minMax"/>
        </c:scaling>
        <c:delete val="1"/>
        <c:axPos val="t"/>
        <c:numFmt formatCode="0" sourceLinked="1"/>
        <c:majorTickMark val="out"/>
        <c:minorTickMark val="none"/>
        <c:tickLblPos val="none"/>
        <c:crossAx val="18403558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Hoja1!$B$2:$H$2</c:f>
              <c:numCache>
                <c:formatCode>0</c:formatCode>
                <c:ptCount val="1"/>
                <c:pt idx="0">
                  <c:v>90.76</c:v>
                </c:pt>
              </c:numCache>
            </c:numRef>
          </c:val>
        </c:ser>
        <c:ser>
          <c:idx val="1"/>
          <c:order val="1"/>
          <c:tx>
            <c:strRef>
              <c:f>Hoja1!$A$3</c:f>
              <c:strCache>
                <c:ptCount val="1"/>
                <c:pt idx="0">
                  <c:v>Cuenta</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Hoja1!$B$3:$H$3</c:f>
              <c:numCache>
                <c:formatCode>0</c:formatCode>
                <c:ptCount val="1"/>
                <c:pt idx="0">
                  <c:v>100</c:v>
                </c:pt>
              </c:numCache>
            </c:numRef>
          </c:val>
        </c:ser>
        <c:ser>
          <c:idx val="2"/>
          <c:order val="2"/>
          <c:tx>
            <c:strRef>
              <c:f>Hoja1!$A$4</c:f>
              <c:strCache>
                <c:ptCount val="1"/>
                <c:pt idx="0">
                  <c:v>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Hoja1!$B$4:$H$4</c:f>
              <c:numCache>
                <c:formatCode>General</c:formatCode>
                <c:ptCount val="1"/>
              </c:numCache>
            </c:numRef>
          </c:val>
        </c:ser>
        <c:ser>
          <c:idx val="3"/>
          <c:order val="3"/>
          <c:tx>
            <c:strRef>
              <c:f>Hoja1!$A$5</c:f>
              <c:strCache>
                <c:ptCount val="1"/>
                <c:pt idx="0">
                  <c:v>pp</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Hoja1!$B$5:$H$5</c:f>
              <c:numCache>
                <c:formatCode>0</c:formatCode>
                <c:ptCount val="1"/>
                <c:pt idx="0">
                  <c:v>7.54</c:v>
                </c:pt>
              </c:numCache>
            </c:numRef>
          </c:val>
        </c:ser>
        <c:ser>
          <c:idx val="4"/>
          <c:order val="4"/>
          <c:tx>
            <c:strRef>
              <c:f>Hoja1!$A$6</c:f>
              <c:strCache>
                <c:ptCount val="1"/>
                <c:pt idx="0">
                  <c:v>Paquete</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Hoja1!$B$6:$H$6</c:f>
              <c:numCache>
                <c:formatCode>General</c:formatCode>
                <c:ptCount val="1"/>
              </c:numCache>
            </c:numRef>
          </c:val>
        </c:ser>
        <c:ser>
          <c:idx val="5"/>
          <c:order val="5"/>
          <c:tx>
            <c:strRef>
              <c:f>Hoja1!$A$7</c:f>
              <c:strCache>
                <c:ptCount val="1"/>
                <c:pt idx="0">
                  <c:v>PF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Hoja1!$B$7:$H$7</c:f>
              <c:numCache>
                <c:formatCode>0</c:formatCode>
                <c:ptCount val="1"/>
                <c:pt idx="0">
                  <c:v>0.53</c:v>
                </c:pt>
              </c:numCache>
            </c:numRef>
          </c:val>
        </c:ser>
        <c:ser>
          <c:idx val="6"/>
          <c:order val="6"/>
          <c:tx>
            <c:strRef>
              <c:f>Hoja1!$A$8</c:f>
              <c:strCache>
                <c:ptCount val="1"/>
                <c:pt idx="0">
                  <c:v>CS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Hoja1!$B$8:$H$8</c:f>
              <c:numCache>
                <c:formatCode>General</c:formatCode>
                <c:ptCount val="1"/>
              </c:numCache>
            </c:numRef>
          </c:val>
        </c:ser>
        <c:dLbls>
          <c:showLegendKey val="0"/>
          <c:showVal val="1"/>
          <c:showCatName val="0"/>
          <c:showSerName val="0"/>
          <c:showPercent val="0"/>
          <c:showBubbleSize val="0"/>
        </c:dLbls>
        <c:gapWidth val="95"/>
        <c:axId val="198758784"/>
        <c:axId val="198760320"/>
      </c:barChart>
      <c:catAx>
        <c:axId val="198758784"/>
        <c:scaling>
          <c:orientation val="minMax"/>
        </c:scaling>
        <c:delete val="1"/>
        <c:axPos val="l"/>
        <c:numFmt formatCode="General" sourceLinked="0"/>
        <c:majorTickMark val="none"/>
        <c:minorTickMark val="none"/>
        <c:tickLblPos val="none"/>
        <c:crossAx val="198760320"/>
        <c:crosses val="autoZero"/>
        <c:auto val="1"/>
        <c:lblAlgn val="ctr"/>
        <c:lblOffset val="100"/>
        <c:noMultiLvlLbl val="0"/>
      </c:catAx>
      <c:valAx>
        <c:axId val="198760320"/>
        <c:scaling>
          <c:orientation val="minMax"/>
          <c:max val="100"/>
          <c:min val="0"/>
        </c:scaling>
        <c:delete val="1"/>
        <c:axPos val="b"/>
        <c:numFmt formatCode="0" sourceLinked="1"/>
        <c:majorTickMark val="none"/>
        <c:minorTickMark val="none"/>
        <c:tickLblPos val="none"/>
        <c:crossAx val="19875878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0</c:formatCode>
                <c:ptCount val="1"/>
                <c:pt idx="0">
                  <c:v>34.42</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Hoja1!$B$5:$H$5</c:f>
              <c:numCache>
                <c:formatCode>0</c:formatCode>
                <c:ptCount val="1"/>
                <c:pt idx="0">
                  <c:v>23.22</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Hoja1!$B$11:$H$11</c:f>
              <c:numCache>
                <c:formatCode>0</c:formatCode>
                <c:ptCount val="1"/>
                <c:pt idx="0">
                  <c:v>15.7</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Hoja1!$B$14:$H$14</c:f>
              <c:numCache>
                <c:formatCode>0</c:formatCode>
                <c:ptCount val="1"/>
                <c:pt idx="0">
                  <c:v>14.49</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Hoja1!$B$17:$H$17</c:f>
              <c:numCache>
                <c:formatCode>0</c:formatCode>
                <c:ptCount val="1"/>
                <c:pt idx="0">
                  <c:v>5.98</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Hoja1!$B$20:$H$20</c:f>
              <c:numCache>
                <c:formatCode>0</c:formatCode>
                <c:ptCount val="1"/>
                <c:pt idx="0">
                  <c:v>1.52</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Hoja1!$B$22:$H$22</c:f>
            </c:numRef>
          </c:val>
        </c:ser>
        <c:dLbls>
          <c:showLegendKey val="0"/>
          <c:showVal val="1"/>
          <c:showCatName val="0"/>
          <c:showSerName val="0"/>
          <c:showPercent val="0"/>
          <c:showBubbleSize val="0"/>
        </c:dLbls>
        <c:gapWidth val="95"/>
        <c:axId val="199001600"/>
        <c:axId val="199003136"/>
      </c:barChart>
      <c:catAx>
        <c:axId val="199001600"/>
        <c:scaling>
          <c:orientation val="maxMin"/>
        </c:scaling>
        <c:delete val="1"/>
        <c:axPos val="l"/>
        <c:numFmt formatCode="General" sourceLinked="0"/>
        <c:majorTickMark val="none"/>
        <c:minorTickMark val="none"/>
        <c:tickLblPos val="none"/>
        <c:crossAx val="199003136"/>
        <c:crosses val="autoZero"/>
        <c:auto val="1"/>
        <c:lblAlgn val="ctr"/>
        <c:lblOffset val="100"/>
        <c:noMultiLvlLbl val="0"/>
      </c:catAx>
      <c:valAx>
        <c:axId val="199003136"/>
        <c:scaling>
          <c:orientation val="minMax"/>
          <c:max val="100"/>
          <c:min val="0"/>
        </c:scaling>
        <c:delete val="1"/>
        <c:axPos val="t"/>
        <c:numFmt formatCode="0" sourceLinked="1"/>
        <c:majorTickMark val="none"/>
        <c:minorTickMark val="none"/>
        <c:tickLblPos val="none"/>
        <c:crossAx val="199001600"/>
        <c:crosses val="autoZero"/>
        <c:crossBetween val="between"/>
      </c:valAx>
    </c:plotArea>
    <c:legend>
      <c:legendPos val="l"/>
      <c:layout>
        <c:manualLayout>
          <c:xMode val="edge"/>
          <c:yMode val="edge"/>
          <c:x val="1.7351812786236601E-2"/>
          <c:y val="2.1072153599095051E-2"/>
          <c:w val="0.50106752360028706"/>
          <c:h val="0.94908040520750203"/>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Hoja1!$B$2:$H$2</c:f>
              <c:numCache>
                <c:formatCode>0</c:formatCode>
                <c:ptCount val="1"/>
                <c:pt idx="0">
                  <c:v>16.64</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Hoja1!$B$5:$H$5</c:f>
              <c:numCache>
                <c:formatCode>0</c:formatCode>
                <c:ptCount val="1"/>
                <c:pt idx="0">
                  <c:v>14.81</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Hoja1!$B$11:$H$11</c:f>
              <c:numCache>
                <c:formatCode>0</c:formatCode>
                <c:ptCount val="1"/>
                <c:pt idx="0">
                  <c:v>8.5300000000000011</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Hoja1!$B$14:$H$14</c:f>
              <c:numCache>
                <c:formatCode>0</c:formatCode>
                <c:ptCount val="1"/>
                <c:pt idx="0">
                  <c:v>7.29</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Hoja1!$B$17:$H$17</c:f>
              <c:numCache>
                <c:formatCode>0</c:formatCode>
                <c:ptCount val="1"/>
                <c:pt idx="0">
                  <c:v>4.17</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Hoja1!$B$20:$H$20</c:f>
              <c:numCache>
                <c:formatCode>0</c:formatCode>
                <c:ptCount val="1"/>
                <c:pt idx="0">
                  <c:v>0.95000000000000007</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Hoja1!$B$22:$H$22</c:f>
            </c:numRef>
          </c:val>
        </c:ser>
        <c:dLbls>
          <c:showLegendKey val="0"/>
          <c:showVal val="1"/>
          <c:showCatName val="0"/>
          <c:showSerName val="0"/>
          <c:showPercent val="0"/>
          <c:showBubbleSize val="0"/>
        </c:dLbls>
        <c:gapWidth val="95"/>
        <c:axId val="199226880"/>
        <c:axId val="199228416"/>
      </c:barChart>
      <c:catAx>
        <c:axId val="199226880"/>
        <c:scaling>
          <c:orientation val="maxMin"/>
        </c:scaling>
        <c:delete val="1"/>
        <c:axPos val="l"/>
        <c:numFmt formatCode="General" sourceLinked="0"/>
        <c:majorTickMark val="none"/>
        <c:minorTickMark val="none"/>
        <c:tickLblPos val="none"/>
        <c:crossAx val="199228416"/>
        <c:crosses val="autoZero"/>
        <c:auto val="1"/>
        <c:lblAlgn val="ctr"/>
        <c:lblOffset val="100"/>
        <c:noMultiLvlLbl val="0"/>
      </c:catAx>
      <c:valAx>
        <c:axId val="199228416"/>
        <c:scaling>
          <c:orientation val="minMax"/>
          <c:max val="100"/>
          <c:min val="0"/>
        </c:scaling>
        <c:delete val="1"/>
        <c:axPos val="t"/>
        <c:numFmt formatCode="0" sourceLinked="1"/>
        <c:majorTickMark val="none"/>
        <c:minorTickMark val="none"/>
        <c:tickLblPos val="none"/>
        <c:crossAx val="19922688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Hoja1!$B$2:$H$2</c:f>
              <c:numCache>
                <c:formatCode>0</c:formatCode>
                <c:ptCount val="1"/>
                <c:pt idx="0">
                  <c:v>44.7</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Hoja1!$B$5:$H$5</c:f>
              <c:numCache>
                <c:formatCode>0</c:formatCode>
                <c:ptCount val="1"/>
                <c:pt idx="0">
                  <c:v>19.53</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Hoja1!$B$11:$H$11</c:f>
              <c:numCache>
                <c:formatCode>0</c:formatCode>
                <c:ptCount val="1"/>
                <c:pt idx="0">
                  <c:v>15.09</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Hoja1!$B$14:$H$14</c:f>
              <c:numCache>
                <c:formatCode>0</c:formatCode>
                <c:ptCount val="1"/>
                <c:pt idx="0">
                  <c:v>10.31</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Hoja1!$B$17:$H$17</c:f>
              <c:numCache>
                <c:formatCode>0</c:formatCode>
                <c:ptCount val="1"/>
                <c:pt idx="0">
                  <c:v>4.0599999999999996</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Hoja1!$B$20:$H$20</c:f>
              <c:numCache>
                <c:formatCode>0</c:formatCode>
                <c:ptCount val="1"/>
                <c:pt idx="0">
                  <c:v>1.32</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Hoja1!$B$22:$H$22</c:f>
            </c:numRef>
          </c:val>
        </c:ser>
        <c:dLbls>
          <c:showLegendKey val="0"/>
          <c:showVal val="1"/>
          <c:showCatName val="0"/>
          <c:showSerName val="0"/>
          <c:showPercent val="0"/>
          <c:showBubbleSize val="0"/>
        </c:dLbls>
        <c:gapWidth val="95"/>
        <c:axId val="199427200"/>
        <c:axId val="199428736"/>
      </c:barChart>
      <c:catAx>
        <c:axId val="199427200"/>
        <c:scaling>
          <c:orientation val="maxMin"/>
        </c:scaling>
        <c:delete val="1"/>
        <c:axPos val="l"/>
        <c:numFmt formatCode="General" sourceLinked="0"/>
        <c:majorTickMark val="none"/>
        <c:minorTickMark val="none"/>
        <c:tickLblPos val="none"/>
        <c:crossAx val="199428736"/>
        <c:crosses val="autoZero"/>
        <c:auto val="1"/>
        <c:lblAlgn val="ctr"/>
        <c:lblOffset val="100"/>
        <c:noMultiLvlLbl val="0"/>
      </c:catAx>
      <c:valAx>
        <c:axId val="199428736"/>
        <c:scaling>
          <c:orientation val="minMax"/>
          <c:max val="100"/>
          <c:min val="0"/>
        </c:scaling>
        <c:delete val="1"/>
        <c:axPos val="t"/>
        <c:numFmt formatCode="0" sourceLinked="1"/>
        <c:majorTickMark val="none"/>
        <c:minorTickMark val="none"/>
        <c:tickLblPos val="none"/>
        <c:crossAx val="19942720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Hoja1!$B$2:$H$2</c:f>
              <c:numCache>
                <c:formatCode>0</c:formatCode>
                <c:ptCount val="1"/>
                <c:pt idx="0">
                  <c:v>59.309999999999995</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Hoja1!$B$5:$H$5</c:f>
              <c:numCache>
                <c:formatCode>0</c:formatCode>
                <c:ptCount val="1"/>
                <c:pt idx="0">
                  <c:v>44.9</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Hoja1!$B$11:$H$11</c:f>
              <c:numCache>
                <c:formatCode>0</c:formatCode>
                <c:ptCount val="1"/>
                <c:pt idx="0">
                  <c:v>34.17</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Hoja1!$B$14:$H$14</c:f>
              <c:numCache>
                <c:formatCode>0</c:formatCode>
                <c:ptCount val="1"/>
                <c:pt idx="0">
                  <c:v>36.230000000000011</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Hoja1!$B$17:$H$17</c:f>
              <c:numCache>
                <c:formatCode>0</c:formatCode>
                <c:ptCount val="1"/>
                <c:pt idx="0">
                  <c:v>10.48</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Hoja1!$B$20:$H$20</c:f>
              <c:numCache>
                <c:formatCode>0</c:formatCode>
                <c:ptCount val="1"/>
                <c:pt idx="0">
                  <c:v>3.19</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Hoja1!$B$22:$H$22</c:f>
            </c:numRef>
          </c:val>
        </c:ser>
        <c:dLbls>
          <c:showLegendKey val="0"/>
          <c:showVal val="1"/>
          <c:showCatName val="0"/>
          <c:showSerName val="0"/>
          <c:showPercent val="0"/>
          <c:showBubbleSize val="0"/>
        </c:dLbls>
        <c:gapWidth val="95"/>
        <c:axId val="199656192"/>
        <c:axId val="199657728"/>
      </c:barChart>
      <c:catAx>
        <c:axId val="199656192"/>
        <c:scaling>
          <c:orientation val="maxMin"/>
        </c:scaling>
        <c:delete val="1"/>
        <c:axPos val="l"/>
        <c:numFmt formatCode="General" sourceLinked="0"/>
        <c:majorTickMark val="none"/>
        <c:minorTickMark val="none"/>
        <c:tickLblPos val="none"/>
        <c:crossAx val="199657728"/>
        <c:crosses val="autoZero"/>
        <c:auto val="1"/>
        <c:lblAlgn val="ctr"/>
        <c:lblOffset val="100"/>
        <c:noMultiLvlLbl val="0"/>
      </c:catAx>
      <c:valAx>
        <c:axId val="199657728"/>
        <c:scaling>
          <c:orientation val="minMax"/>
          <c:max val="100"/>
          <c:min val="0"/>
        </c:scaling>
        <c:delete val="1"/>
        <c:axPos val="t"/>
        <c:numFmt formatCode="0" sourceLinked="1"/>
        <c:majorTickMark val="none"/>
        <c:minorTickMark val="none"/>
        <c:tickLblPos val="none"/>
        <c:crossAx val="1996561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Hoja1!$B$2:$H$2</c:f>
              <c:numCache>
                <c:formatCode>0</c:formatCode>
                <c:ptCount val="1"/>
                <c:pt idx="0">
                  <c:v>60.03</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Hoja1!$B$5:$H$5</c:f>
              <c:numCache>
                <c:formatCode>0</c:formatCode>
                <c:ptCount val="1"/>
                <c:pt idx="0">
                  <c:v>43.620000000000005</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Hoja1!$B$11:$H$11</c:f>
              <c:numCache>
                <c:formatCode>0</c:formatCode>
                <c:ptCount val="1"/>
                <c:pt idx="0">
                  <c:v>25.85</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Hoja1!$B$14:$H$14</c:f>
              <c:numCache>
                <c:formatCode>0</c:formatCode>
                <c:ptCount val="1"/>
                <c:pt idx="0">
                  <c:v>26.979999999999997</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Hoja1!$B$17:$H$17</c:f>
              <c:numCache>
                <c:formatCode>0</c:formatCode>
                <c:ptCount val="1"/>
                <c:pt idx="0">
                  <c:v>10.629999999999999</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Hoja1!$B$20:$H$20</c:f>
              <c:numCache>
                <c:formatCode>0</c:formatCode>
                <c:ptCount val="1"/>
                <c:pt idx="0">
                  <c:v>2.3899999999999997</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Hoja1!$B$22:$H$22</c:f>
            </c:numRef>
          </c:val>
        </c:ser>
        <c:dLbls>
          <c:showLegendKey val="0"/>
          <c:showVal val="1"/>
          <c:showCatName val="0"/>
          <c:showSerName val="0"/>
          <c:showPercent val="0"/>
          <c:showBubbleSize val="0"/>
        </c:dLbls>
        <c:gapWidth val="95"/>
        <c:axId val="199774592"/>
        <c:axId val="199776128"/>
      </c:barChart>
      <c:catAx>
        <c:axId val="199774592"/>
        <c:scaling>
          <c:orientation val="maxMin"/>
        </c:scaling>
        <c:delete val="1"/>
        <c:axPos val="l"/>
        <c:numFmt formatCode="General" sourceLinked="0"/>
        <c:majorTickMark val="none"/>
        <c:minorTickMark val="none"/>
        <c:tickLblPos val="none"/>
        <c:crossAx val="199776128"/>
        <c:crosses val="autoZero"/>
        <c:auto val="1"/>
        <c:lblAlgn val="ctr"/>
        <c:lblOffset val="100"/>
        <c:noMultiLvlLbl val="0"/>
      </c:catAx>
      <c:valAx>
        <c:axId val="199776128"/>
        <c:scaling>
          <c:orientation val="minMax"/>
          <c:max val="100"/>
          <c:min val="0"/>
        </c:scaling>
        <c:delete val="1"/>
        <c:axPos val="t"/>
        <c:numFmt formatCode="0" sourceLinked="1"/>
        <c:majorTickMark val="none"/>
        <c:minorTickMark val="none"/>
        <c:tickLblPos val="none"/>
        <c:crossAx val="1997745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Hoja1!$B$2:$H$2</c:f>
              <c:numCache>
                <c:formatCode>0</c:formatCode>
                <c:ptCount val="1"/>
                <c:pt idx="0">
                  <c:v>27.02</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Hoja1!$B$5:$H$5</c:f>
              <c:numCache>
                <c:formatCode>0</c:formatCode>
                <c:ptCount val="1"/>
                <c:pt idx="0">
                  <c:v>29.85</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Hoja1!$B$11:$H$11</c:f>
              <c:numCache>
                <c:formatCode>0</c:formatCode>
                <c:ptCount val="1"/>
                <c:pt idx="0">
                  <c:v>17.829999999999995</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Hoja1!$B$14:$H$14</c:f>
              <c:numCache>
                <c:formatCode>0</c:formatCode>
                <c:ptCount val="1"/>
                <c:pt idx="0">
                  <c:v>18.32</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Hoja1!$B$17:$H$17</c:f>
              <c:numCache>
                <c:formatCode>0</c:formatCode>
                <c:ptCount val="1"/>
                <c:pt idx="0">
                  <c:v>11.65</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Hoja1!$B$20:$H$20</c:f>
              <c:numCache>
                <c:formatCode>0</c:formatCode>
                <c:ptCount val="1"/>
                <c:pt idx="0">
                  <c:v>2.16</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Hoja1!$B$22:$H$22</c:f>
            </c:numRef>
          </c:val>
        </c:ser>
        <c:dLbls>
          <c:showLegendKey val="0"/>
          <c:showVal val="1"/>
          <c:showCatName val="0"/>
          <c:showSerName val="0"/>
          <c:showPercent val="0"/>
          <c:showBubbleSize val="0"/>
        </c:dLbls>
        <c:gapWidth val="95"/>
        <c:axId val="200052736"/>
        <c:axId val="200054272"/>
      </c:barChart>
      <c:catAx>
        <c:axId val="200052736"/>
        <c:scaling>
          <c:orientation val="maxMin"/>
        </c:scaling>
        <c:delete val="1"/>
        <c:axPos val="l"/>
        <c:numFmt formatCode="General" sourceLinked="0"/>
        <c:majorTickMark val="none"/>
        <c:minorTickMark val="none"/>
        <c:tickLblPos val="none"/>
        <c:crossAx val="200054272"/>
        <c:crosses val="autoZero"/>
        <c:auto val="1"/>
        <c:lblAlgn val="ctr"/>
        <c:lblOffset val="100"/>
        <c:noMultiLvlLbl val="0"/>
      </c:catAx>
      <c:valAx>
        <c:axId val="200054272"/>
        <c:scaling>
          <c:orientation val="minMax"/>
          <c:max val="100"/>
          <c:min val="0"/>
        </c:scaling>
        <c:delete val="1"/>
        <c:axPos val="t"/>
        <c:numFmt formatCode="0" sourceLinked="1"/>
        <c:majorTickMark val="none"/>
        <c:minorTickMark val="none"/>
        <c:tickLblPos val="none"/>
        <c:crossAx val="20005273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Supermercado</c:v>
                </c:pt>
              </c:strCache>
            </c:strRef>
          </c:tx>
          <c:spPr>
            <a:solidFill>
              <a:schemeClr val="tx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Hoja1!$B$2:$H$2</c:f>
              <c:numCache>
                <c:formatCode>0</c:formatCode>
                <c:ptCount val="1"/>
                <c:pt idx="0">
                  <c:v>32.720000000000006</c:v>
                </c:pt>
              </c:numCache>
            </c:numRef>
          </c:val>
        </c:ser>
        <c:ser>
          <c:idx val="1"/>
          <c:order val="1"/>
          <c:tx>
            <c:strRef>
              <c:f>Hoja1!$A$3</c:f>
              <c:strCache>
                <c:ptCount val="1"/>
                <c:pt idx="0">
                  <c:v>Supermercado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Hoja1!$B$3:$H$3</c:f>
            </c:numRef>
          </c:val>
        </c:ser>
        <c:ser>
          <c:idx val="2"/>
          <c:order val="2"/>
          <c:tx>
            <c:strRef>
              <c:f>Hoja1!$A$4</c:f>
              <c:strCache>
                <c:ptCount val="1"/>
                <c:pt idx="0">
                  <c:v>Supermercado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Hoja1!$B$4:$H$4</c:f>
            </c:numRef>
          </c:val>
        </c:ser>
        <c:ser>
          <c:idx val="3"/>
          <c:order val="3"/>
          <c:tx>
            <c:strRef>
              <c:f>Hoja1!$A$5</c:f>
              <c:strCache>
                <c:ptCount val="1"/>
                <c:pt idx="0">
                  <c:v>Indumentaria</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Hoja1!$B$5:$H$5</c:f>
              <c:numCache>
                <c:formatCode>0</c:formatCode>
                <c:ptCount val="1"/>
                <c:pt idx="0">
                  <c:v>2.8499999999999996</c:v>
                </c:pt>
              </c:numCache>
            </c:numRef>
          </c:val>
        </c:ser>
        <c:ser>
          <c:idx val="4"/>
          <c:order val="4"/>
          <c:tx>
            <c:strRef>
              <c:f>Hoja1!$A$6</c:f>
              <c:strCache>
                <c:ptCount val="1"/>
                <c:pt idx="0">
                  <c:v>Indumentaria TC</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Hoja1!$B$6:$H$6</c:f>
            </c:numRef>
          </c:val>
        </c:ser>
        <c:ser>
          <c:idx val="5"/>
          <c:order val="5"/>
          <c:tx>
            <c:strRef>
              <c:f>Hoja1!$A$7</c:f>
              <c:strCache>
                <c:ptCount val="1"/>
                <c:pt idx="0">
                  <c:v>Indumentaria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Hoja1!$B$7:$H$7</c:f>
            </c:numRef>
          </c:val>
        </c:ser>
        <c:ser>
          <c:idx val="6"/>
          <c:order val="6"/>
          <c:tx>
            <c:strRef>
              <c:f>Hoja1!$A$8</c:f>
              <c:strCache>
                <c:ptCount val="1"/>
                <c:pt idx="0">
                  <c:v>PAGO ELECTRÓNICO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Hoja1!$B$8:$H$8</c:f>
            </c:numRef>
          </c:val>
        </c:ser>
        <c:ser>
          <c:idx val="7"/>
          <c:order val="7"/>
          <c:tx>
            <c:strRef>
              <c:f>Hoja1!$A$9</c:f>
              <c:strCache>
                <c:ptCount val="1"/>
                <c:pt idx="0">
                  <c:v>Pago electrónico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Hoja1!$B$9:$H$9</c:f>
            </c:numRef>
          </c:val>
        </c:ser>
        <c:ser>
          <c:idx val="8"/>
          <c:order val="8"/>
          <c:tx>
            <c:strRef>
              <c:f>Hoja1!$A$10</c:f>
              <c:strCache>
                <c:ptCount val="1"/>
                <c:pt idx="0">
                  <c:v>Pago electrónico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Hoja1!$B$10:$H$10</c:f>
            </c:numRef>
          </c:val>
        </c:ser>
        <c:ser>
          <c:idx val="9"/>
          <c:order val="9"/>
          <c:tx>
            <c:strRef>
              <c:f>Hoja1!$A$11</c:f>
              <c:strCache>
                <c:ptCount val="1"/>
                <c:pt idx="0">
                  <c:v>Gastronomía</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Hoja1!$B$11:$H$11</c:f>
              <c:numCache>
                <c:formatCode>0</c:formatCode>
                <c:ptCount val="1"/>
                <c:pt idx="0">
                  <c:v>4.8599999999999994</c:v>
                </c:pt>
              </c:numCache>
            </c:numRef>
          </c:val>
        </c:ser>
        <c:ser>
          <c:idx val="10"/>
          <c:order val="10"/>
          <c:tx>
            <c:strRef>
              <c:f>Hoja1!$A$12</c:f>
              <c:strCache>
                <c:ptCount val="1"/>
                <c:pt idx="0">
                  <c:v>Gastronomía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Hoja1!$B$12:$H$12</c:f>
            </c:numRef>
          </c:val>
        </c:ser>
        <c:ser>
          <c:idx val="11"/>
          <c:order val="11"/>
          <c:tx>
            <c:strRef>
              <c:f>Hoja1!$A$13</c:f>
              <c:strCache>
                <c:ptCount val="1"/>
                <c:pt idx="0">
                  <c:v>Gastronomía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Hoja1!$B$13:$H$13</c:f>
            </c:numRef>
          </c:val>
        </c:ser>
        <c:ser>
          <c:idx val="12"/>
          <c:order val="12"/>
          <c:tx>
            <c:strRef>
              <c:f>Hoja1!$A$14</c:f>
              <c:strCache>
                <c:ptCount val="1"/>
                <c:pt idx="0">
                  <c:v>Combustible</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Hoja1!$B$14:$H$14</c:f>
              <c:numCache>
                <c:formatCode>0</c:formatCode>
                <c:ptCount val="1"/>
                <c:pt idx="0">
                  <c:v>1.73</c:v>
                </c:pt>
              </c:numCache>
            </c:numRef>
          </c:val>
        </c:ser>
        <c:ser>
          <c:idx val="13"/>
          <c:order val="13"/>
          <c:tx>
            <c:strRef>
              <c:f>Hoja1!$A$15</c:f>
              <c:strCache>
                <c:ptCount val="1"/>
                <c:pt idx="0">
                  <c:v>Combustible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Hoja1!$B$15:$H$15</c:f>
            </c:numRef>
          </c:val>
        </c:ser>
        <c:ser>
          <c:idx val="14"/>
          <c:order val="14"/>
          <c:tx>
            <c:strRef>
              <c:f>Hoja1!$A$16</c:f>
              <c:strCache>
                <c:ptCount val="1"/>
                <c:pt idx="0">
                  <c:v>Combustible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Hoja1!$B$16:$H$16</c:f>
            </c:numRef>
          </c:val>
        </c:ser>
        <c:ser>
          <c:idx val="15"/>
          <c:order val="15"/>
          <c:tx>
            <c:strRef>
              <c:f>Hoja1!$A$17</c:f>
              <c:strCache>
                <c:ptCount val="1"/>
                <c:pt idx="0">
                  <c:v>Turismo</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Hoja1!$B$17:$H$17</c:f>
              <c:numCache>
                <c:formatCode>0</c:formatCode>
                <c:ptCount val="1"/>
                <c:pt idx="0">
                  <c:v>0.2</c:v>
                </c:pt>
              </c:numCache>
            </c:numRef>
          </c:val>
        </c:ser>
        <c:ser>
          <c:idx val="16"/>
          <c:order val="16"/>
          <c:tx>
            <c:strRef>
              <c:f>Hoja1!$A$18</c:f>
              <c:strCache>
                <c:ptCount val="1"/>
                <c:pt idx="0">
                  <c:v>Turismo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Hoja1!$B$18:$H$18</c:f>
            </c:numRef>
          </c:val>
        </c:ser>
        <c:ser>
          <c:idx val="17"/>
          <c:order val="17"/>
          <c:tx>
            <c:strRef>
              <c:f>Hoja1!$A$19</c:f>
              <c:strCache>
                <c:ptCount val="1"/>
                <c:pt idx="0">
                  <c:v>Turismo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Hoja1!$B$19:$H$19</c:f>
            </c:numRef>
          </c:val>
        </c:ser>
        <c:ser>
          <c:idx val="18"/>
          <c:order val="18"/>
          <c:tx>
            <c:strRef>
              <c:f>Hoja1!$A$20</c:f>
              <c:strCache>
                <c:ptCount val="1"/>
                <c:pt idx="0">
                  <c:v>Peluquería</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Hoja1!$B$20:$H$20</c:f>
              <c:numCache>
                <c:formatCode>0</c:formatCode>
                <c:ptCount val="1"/>
                <c:pt idx="0">
                  <c:v>4.0000000000000008E-2</c:v>
                </c:pt>
              </c:numCache>
            </c:numRef>
          </c:val>
        </c:ser>
        <c:ser>
          <c:idx val="19"/>
          <c:order val="19"/>
          <c:tx>
            <c:strRef>
              <c:f>Hoja1!$A$21</c:f>
              <c:strCache>
                <c:ptCount val="1"/>
                <c:pt idx="0">
                  <c:v>Peluquería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Hoja1!$B$21:$H$21</c:f>
            </c:numRef>
          </c:val>
        </c:ser>
        <c:ser>
          <c:idx val="20"/>
          <c:order val="20"/>
          <c:tx>
            <c:strRef>
              <c:f>Hoja1!$A$22</c:f>
              <c:strCache>
                <c:ptCount val="1"/>
                <c:pt idx="0">
                  <c:v>Peluquería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Hoja1!$B$22:$H$22</c:f>
            </c:numRef>
          </c:val>
        </c:ser>
        <c:dLbls>
          <c:showLegendKey val="0"/>
          <c:showVal val="1"/>
          <c:showCatName val="0"/>
          <c:showSerName val="0"/>
          <c:showPercent val="0"/>
          <c:showBubbleSize val="0"/>
        </c:dLbls>
        <c:gapWidth val="95"/>
        <c:axId val="200244608"/>
        <c:axId val="200262784"/>
      </c:barChart>
      <c:catAx>
        <c:axId val="200244608"/>
        <c:scaling>
          <c:orientation val="maxMin"/>
        </c:scaling>
        <c:delete val="1"/>
        <c:axPos val="l"/>
        <c:numFmt formatCode="General" sourceLinked="0"/>
        <c:majorTickMark val="none"/>
        <c:minorTickMark val="none"/>
        <c:tickLblPos val="none"/>
        <c:crossAx val="200262784"/>
        <c:crosses val="autoZero"/>
        <c:auto val="1"/>
        <c:lblAlgn val="ctr"/>
        <c:lblOffset val="100"/>
        <c:noMultiLvlLbl val="0"/>
      </c:catAx>
      <c:valAx>
        <c:axId val="200262784"/>
        <c:scaling>
          <c:orientation val="minMax"/>
          <c:max val="100"/>
          <c:min val="0"/>
        </c:scaling>
        <c:delete val="1"/>
        <c:axPos val="t"/>
        <c:numFmt formatCode="0" sourceLinked="1"/>
        <c:majorTickMark val="none"/>
        <c:minorTickMark val="none"/>
        <c:tickLblPos val="none"/>
        <c:crossAx val="20024460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0</c:formatCode>
                <c:ptCount val="1"/>
                <c:pt idx="0">
                  <c:v>40.340000000000003</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Hoja1!$B$3:$H$3</c:f>
              <c:numCache>
                <c:formatCode>0</c:formatCode>
                <c:ptCount val="1"/>
                <c:pt idx="0">
                  <c:v>27.81</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Hoja1!$B$4:$H$4</c:f>
              <c:numCache>
                <c:formatCode>0</c:formatCode>
                <c:ptCount val="1"/>
                <c:pt idx="0">
                  <c:v>24.4</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Hoja1!$B$5:$H$5</c:f>
              <c:numCache>
                <c:formatCode>0</c:formatCode>
                <c:ptCount val="1"/>
                <c:pt idx="0">
                  <c:v>14.09</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Hoja1!$B$6:$H$6</c:f>
              <c:numCache>
                <c:formatCode>0</c:formatCode>
                <c:ptCount val="1"/>
                <c:pt idx="0">
                  <c:v>1.69</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Total</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Hoja1!$B$9:$H$9</c:f>
              <c:numCache>
                <c:formatCode>0</c:formatCode>
                <c:ptCount val="1"/>
                <c:pt idx="0">
                  <c:v>68.14</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Hoja1!$B$10:$H$10</c:f>
              <c:numCache>
                <c:formatCode>0</c:formatCode>
                <c:ptCount val="1"/>
                <c:pt idx="0">
                  <c:v>33.200000000000003</c:v>
                </c:pt>
              </c:numCache>
            </c:numRef>
          </c:val>
        </c:ser>
        <c:dLbls>
          <c:showLegendKey val="0"/>
          <c:showVal val="1"/>
          <c:showCatName val="0"/>
          <c:showSerName val="0"/>
          <c:showPercent val="0"/>
          <c:showBubbleSize val="0"/>
        </c:dLbls>
        <c:gapWidth val="95"/>
        <c:axId val="198009216"/>
        <c:axId val="198010752"/>
      </c:barChart>
      <c:catAx>
        <c:axId val="198009216"/>
        <c:scaling>
          <c:orientation val="maxMin"/>
        </c:scaling>
        <c:delete val="1"/>
        <c:axPos val="l"/>
        <c:numFmt formatCode="General" sourceLinked="0"/>
        <c:majorTickMark val="none"/>
        <c:minorTickMark val="none"/>
        <c:tickLblPos val="none"/>
        <c:crossAx val="198010752"/>
        <c:crosses val="autoZero"/>
        <c:auto val="1"/>
        <c:lblAlgn val="ctr"/>
        <c:lblOffset val="100"/>
        <c:noMultiLvlLbl val="0"/>
      </c:catAx>
      <c:valAx>
        <c:axId val="198010752"/>
        <c:scaling>
          <c:orientation val="minMax"/>
          <c:max val="100"/>
          <c:min val="0"/>
        </c:scaling>
        <c:delete val="1"/>
        <c:axPos val="t"/>
        <c:numFmt formatCode="0" sourceLinked="1"/>
        <c:majorTickMark val="none"/>
        <c:minorTickMark val="none"/>
        <c:tickLblPos val="none"/>
        <c:crossAx val="198009216"/>
        <c:crosses val="autoZero"/>
        <c:crossBetween val="between"/>
      </c:valAx>
    </c:plotArea>
    <c:legend>
      <c:legendPos val="l"/>
      <c:layout>
        <c:manualLayout>
          <c:xMode val="edge"/>
          <c:yMode val="edge"/>
          <c:x val="6.3623313549534183E-2"/>
          <c:y val="3.3899011220975453E-2"/>
          <c:w val="0.40618362134609992"/>
          <c:h val="0.93087333730595589"/>
        </c:manualLayout>
      </c:layout>
      <c:overlay val="0"/>
      <c:txPr>
        <a:bodyPr/>
        <a:lstStyle/>
        <a:p>
          <a:pPr>
            <a:defRPr sz="900"/>
          </a:pPr>
          <a:endParaRPr lang="es-AR"/>
        </a:p>
      </c:txPr>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Hoja1!$B$2:$H$2</c:f>
              <c:numCache>
                <c:formatCode>0</c:formatCode>
                <c:ptCount val="1"/>
                <c:pt idx="0">
                  <c:v>32.36</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Hoja1!$B$3:$H$3</c:f>
              <c:numCache>
                <c:formatCode>0</c:formatCode>
                <c:ptCount val="1"/>
                <c:pt idx="0">
                  <c:v>20.67</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Hoja1!$B$4:$H$4</c:f>
              <c:numCache>
                <c:formatCode>0</c:formatCode>
                <c:ptCount val="1"/>
                <c:pt idx="0">
                  <c:v>17.96</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Hoja1!$B$5:$H$5</c:f>
              <c:numCache>
                <c:formatCode>0</c:formatCode>
                <c:ptCount val="1"/>
                <c:pt idx="0">
                  <c:v>8.51</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Hoja1!$B$6:$H$6</c:f>
              <c:numCache>
                <c:formatCode>0</c:formatCode>
                <c:ptCount val="1"/>
                <c:pt idx="0">
                  <c:v>0.67</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MERCADO ABIERTO</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Hoja1!$B$9:$H$9</c:f>
              <c:numCache>
                <c:formatCode>0</c:formatCode>
                <c:ptCount val="1"/>
                <c:pt idx="0">
                  <c:v>38.93</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Hoja1!$B$10:$H$10</c:f>
              <c:numCache>
                <c:formatCode>0</c:formatCode>
                <c:ptCount val="1"/>
                <c:pt idx="0">
                  <c:v>10.9</c:v>
                </c:pt>
              </c:numCache>
            </c:numRef>
          </c:val>
        </c:ser>
        <c:dLbls>
          <c:showLegendKey val="0"/>
          <c:showVal val="1"/>
          <c:showCatName val="0"/>
          <c:showSerName val="0"/>
          <c:showPercent val="0"/>
          <c:showBubbleSize val="0"/>
        </c:dLbls>
        <c:gapWidth val="95"/>
        <c:axId val="198113536"/>
        <c:axId val="198131712"/>
      </c:barChart>
      <c:catAx>
        <c:axId val="198113536"/>
        <c:scaling>
          <c:orientation val="maxMin"/>
        </c:scaling>
        <c:delete val="1"/>
        <c:axPos val="l"/>
        <c:numFmt formatCode="General" sourceLinked="0"/>
        <c:majorTickMark val="none"/>
        <c:minorTickMark val="none"/>
        <c:tickLblPos val="none"/>
        <c:crossAx val="198131712"/>
        <c:crosses val="autoZero"/>
        <c:auto val="1"/>
        <c:lblAlgn val="ctr"/>
        <c:lblOffset val="100"/>
        <c:noMultiLvlLbl val="0"/>
      </c:catAx>
      <c:valAx>
        <c:axId val="198131712"/>
        <c:scaling>
          <c:orientation val="minMax"/>
          <c:max val="100"/>
          <c:min val="0"/>
        </c:scaling>
        <c:delete val="1"/>
        <c:axPos val="t"/>
        <c:numFmt formatCode="0" sourceLinked="1"/>
        <c:majorTickMark val="none"/>
        <c:minorTickMark val="none"/>
        <c:tickLblPos val="none"/>
        <c:crossAx val="19811353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848817303127946"/>
          <c:y val="3.1068596544828364E-3"/>
          <c:w val="0.50151182696872054"/>
          <c:h val="1"/>
        </c:manualLayout>
      </c:layout>
      <c:barChart>
        <c:barDir val="bar"/>
        <c:grouping val="clustered"/>
        <c:varyColors val="1"/>
        <c:ser>
          <c:idx val="0"/>
          <c:order val="0"/>
          <c:tx>
            <c:strRef>
              <c:f>Hoja1!$B$1</c:f>
              <c:strCache>
                <c:ptCount val="1"/>
                <c:pt idx="0">
                  <c:v>Serie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4"/>
                <c:pt idx="0">
                  <c:v>Posee domicilio verificado</c:v>
                </c:pt>
                <c:pt idx="1">
                  <c:v>Posee celular verificado</c:v>
                </c:pt>
                <c:pt idx="2">
                  <c:v>Posee telefóno fijo verificado</c:v>
                </c:pt>
                <c:pt idx="3">
                  <c:v>Posee email verificado</c:v>
                </c:pt>
              </c:strCache>
            </c:strRef>
          </c:cat>
          <c:val>
            <c:numRef>
              <c:f>Hoja1!$B$2:$B$5</c:f>
              <c:numCache>
                <c:formatCode>0</c:formatCode>
                <c:ptCount val="4"/>
                <c:pt idx="0">
                  <c:v>63.15</c:v>
                </c:pt>
                <c:pt idx="1">
                  <c:v>46.290000000000006</c:v>
                </c:pt>
                <c:pt idx="2">
                  <c:v>44.82</c:v>
                </c:pt>
                <c:pt idx="3">
                  <c:v>18.110000000000003</c:v>
                </c:pt>
              </c:numCache>
            </c:numRef>
          </c:val>
        </c:ser>
        <c:dLbls>
          <c:showLegendKey val="0"/>
          <c:showVal val="1"/>
          <c:showCatName val="0"/>
          <c:showSerName val="0"/>
          <c:showPercent val="0"/>
          <c:showBubbleSize val="0"/>
        </c:dLbls>
        <c:gapWidth val="0"/>
        <c:overlap val="-24"/>
        <c:axId val="187974016"/>
        <c:axId val="187976704"/>
      </c:barChart>
      <c:catAx>
        <c:axId val="187974016"/>
        <c:scaling>
          <c:orientation val="maxMin"/>
        </c:scaling>
        <c:delete val="0"/>
        <c:axPos val="l"/>
        <c:numFmt formatCode="General" sourceLinked="0"/>
        <c:majorTickMark val="none"/>
        <c:minorTickMark val="none"/>
        <c:tickLblPos val="nextTo"/>
        <c:spPr>
          <a:ln>
            <a:noFill/>
          </a:ln>
        </c:spPr>
        <c:crossAx val="187976704"/>
        <c:crosses val="autoZero"/>
        <c:auto val="1"/>
        <c:lblAlgn val="ctr"/>
        <c:lblOffset val="100"/>
        <c:noMultiLvlLbl val="0"/>
      </c:catAx>
      <c:valAx>
        <c:axId val="187976704"/>
        <c:scaling>
          <c:orientation val="minMax"/>
        </c:scaling>
        <c:delete val="1"/>
        <c:axPos val="t"/>
        <c:numFmt formatCode="0" sourceLinked="1"/>
        <c:majorTickMark val="out"/>
        <c:minorTickMark val="none"/>
        <c:tickLblPos val="none"/>
        <c:crossAx val="18797401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Hoja1!$B$2:$H$2</c:f>
              <c:numCache>
                <c:formatCode>0</c:formatCode>
                <c:ptCount val="1"/>
                <c:pt idx="0">
                  <c:v>47.07</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Hoja1!$B$3:$H$3</c:f>
              <c:numCache>
                <c:formatCode>0</c:formatCode>
                <c:ptCount val="1"/>
                <c:pt idx="0">
                  <c:v>27.49</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Hoja1!$B$4:$H$4</c:f>
              <c:numCache>
                <c:formatCode>0</c:formatCode>
                <c:ptCount val="1"/>
                <c:pt idx="0">
                  <c:v>23.24</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Hoja1!$B$5:$H$5</c:f>
              <c:numCache>
                <c:formatCode>0</c:formatCode>
                <c:ptCount val="1"/>
                <c:pt idx="0">
                  <c:v>16.53</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Hoja1!$B$6:$H$6</c:f>
              <c:numCache>
                <c:formatCode>0</c:formatCode>
                <c:ptCount val="1"/>
                <c:pt idx="0">
                  <c:v>1.52</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JUBILADOS</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Hoja1!$B$9:$H$9</c:f>
              <c:numCache>
                <c:formatCode>0</c:formatCode>
                <c:ptCount val="1"/>
                <c:pt idx="0">
                  <c:v>95.22</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Hoja1!$B$10:$H$10</c:f>
              <c:numCache>
                <c:formatCode>0</c:formatCode>
                <c:ptCount val="1"/>
                <c:pt idx="0">
                  <c:v>47.72</c:v>
                </c:pt>
              </c:numCache>
            </c:numRef>
          </c:val>
        </c:ser>
        <c:dLbls>
          <c:showLegendKey val="0"/>
          <c:showVal val="1"/>
          <c:showCatName val="0"/>
          <c:showSerName val="0"/>
          <c:showPercent val="0"/>
          <c:showBubbleSize val="0"/>
        </c:dLbls>
        <c:gapWidth val="95"/>
        <c:axId val="4546560"/>
        <c:axId val="4548096"/>
      </c:barChart>
      <c:catAx>
        <c:axId val="4546560"/>
        <c:scaling>
          <c:orientation val="maxMin"/>
        </c:scaling>
        <c:delete val="1"/>
        <c:axPos val="l"/>
        <c:numFmt formatCode="General" sourceLinked="0"/>
        <c:majorTickMark val="none"/>
        <c:minorTickMark val="none"/>
        <c:tickLblPos val="none"/>
        <c:crossAx val="4548096"/>
        <c:crosses val="autoZero"/>
        <c:auto val="1"/>
        <c:lblAlgn val="ctr"/>
        <c:lblOffset val="100"/>
        <c:noMultiLvlLbl val="0"/>
      </c:catAx>
      <c:valAx>
        <c:axId val="4548096"/>
        <c:scaling>
          <c:orientation val="minMax"/>
          <c:max val="100"/>
          <c:min val="0"/>
        </c:scaling>
        <c:delete val="1"/>
        <c:axPos val="t"/>
        <c:numFmt formatCode="0" sourceLinked="1"/>
        <c:majorTickMark val="none"/>
        <c:minorTickMark val="none"/>
        <c:tickLblPos val="none"/>
        <c:crossAx val="454656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Hoja1!$B$2:$H$2</c:f>
              <c:numCache>
                <c:formatCode>0</c:formatCode>
                <c:ptCount val="1"/>
                <c:pt idx="0">
                  <c:v>51.18</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Hoja1!$B$3:$H$3</c:f>
              <c:numCache>
                <c:formatCode>0</c:formatCode>
                <c:ptCount val="1"/>
                <c:pt idx="0">
                  <c:v>40.409999999999997</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Hoja1!$B$4:$H$4</c:f>
              <c:numCache>
                <c:formatCode>0</c:formatCode>
                <c:ptCount val="1"/>
                <c:pt idx="0">
                  <c:v>36.6</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Hoja1!$B$5:$H$5</c:f>
              <c:numCache>
                <c:formatCode>0</c:formatCode>
                <c:ptCount val="1"/>
                <c:pt idx="0">
                  <c:v>20.28</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Hoja1!$B$6:$H$6</c:f>
              <c:numCache>
                <c:formatCode>0</c:formatCode>
                <c:ptCount val="1"/>
                <c:pt idx="0">
                  <c:v>2.92</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PRIVADO</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Hoja1!$B$9:$H$9</c:f>
              <c:numCache>
                <c:formatCode>0</c:formatCode>
                <c:ptCount val="1"/>
                <c:pt idx="0">
                  <c:v>96.55</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Hoja1!$B$10:$H$10</c:f>
              <c:numCache>
                <c:formatCode>0</c:formatCode>
                <c:ptCount val="1"/>
                <c:pt idx="0">
                  <c:v>66.17</c:v>
                </c:pt>
              </c:numCache>
            </c:numRef>
          </c:val>
        </c:ser>
        <c:dLbls>
          <c:showLegendKey val="0"/>
          <c:showVal val="1"/>
          <c:showCatName val="0"/>
          <c:showSerName val="0"/>
          <c:showPercent val="0"/>
          <c:showBubbleSize val="0"/>
        </c:dLbls>
        <c:gapWidth val="95"/>
        <c:axId val="200742400"/>
        <c:axId val="200743936"/>
      </c:barChart>
      <c:catAx>
        <c:axId val="200742400"/>
        <c:scaling>
          <c:orientation val="maxMin"/>
        </c:scaling>
        <c:delete val="1"/>
        <c:axPos val="l"/>
        <c:numFmt formatCode="General" sourceLinked="0"/>
        <c:majorTickMark val="none"/>
        <c:minorTickMark val="none"/>
        <c:tickLblPos val="none"/>
        <c:crossAx val="200743936"/>
        <c:crosses val="autoZero"/>
        <c:auto val="1"/>
        <c:lblAlgn val="ctr"/>
        <c:lblOffset val="100"/>
        <c:noMultiLvlLbl val="0"/>
      </c:catAx>
      <c:valAx>
        <c:axId val="200743936"/>
        <c:scaling>
          <c:orientation val="minMax"/>
          <c:max val="100"/>
          <c:min val="0"/>
        </c:scaling>
        <c:delete val="1"/>
        <c:axPos val="t"/>
        <c:numFmt formatCode="0" sourceLinked="1"/>
        <c:majorTickMark val="none"/>
        <c:minorTickMark val="none"/>
        <c:tickLblPos val="none"/>
        <c:crossAx val="20074240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Hoja1!$B$2:$H$2</c:f>
              <c:numCache>
                <c:formatCode>0</c:formatCode>
                <c:ptCount val="1"/>
                <c:pt idx="0">
                  <c:v>62.41</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Hoja1!$B$3:$H$3</c:f>
              <c:numCache>
                <c:formatCode>0</c:formatCode>
                <c:ptCount val="1"/>
                <c:pt idx="0">
                  <c:v>49.56</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Hoja1!$B$4:$H$4</c:f>
              <c:numCache>
                <c:formatCode>0</c:formatCode>
                <c:ptCount val="1"/>
                <c:pt idx="0">
                  <c:v>45.5</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Hoja1!$B$5:$H$5</c:f>
              <c:numCache>
                <c:formatCode>0</c:formatCode>
                <c:ptCount val="1"/>
                <c:pt idx="0">
                  <c:v>31.46</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Hoja1!$B$6:$H$6</c:f>
              <c:numCache>
                <c:formatCode>0</c:formatCode>
                <c:ptCount val="1"/>
                <c:pt idx="0">
                  <c:v>6.44</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PLAN SUELDO PUBLICO</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Hoja1!$B$9:$H$9</c:f>
              <c:numCache>
                <c:formatCode>0</c:formatCode>
                <c:ptCount val="1"/>
                <c:pt idx="0">
                  <c:v>97.89</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Hoja1!$B$10:$H$10</c:f>
              <c:numCache>
                <c:formatCode>0</c:formatCode>
                <c:ptCount val="1"/>
                <c:pt idx="0">
                  <c:v>58.18</c:v>
                </c:pt>
              </c:numCache>
            </c:numRef>
          </c:val>
        </c:ser>
        <c:dLbls>
          <c:showLegendKey val="0"/>
          <c:showVal val="1"/>
          <c:showCatName val="0"/>
          <c:showSerName val="0"/>
          <c:showPercent val="0"/>
          <c:showBubbleSize val="0"/>
        </c:dLbls>
        <c:gapWidth val="95"/>
        <c:axId val="200825856"/>
        <c:axId val="200831744"/>
      </c:barChart>
      <c:catAx>
        <c:axId val="200825856"/>
        <c:scaling>
          <c:orientation val="maxMin"/>
        </c:scaling>
        <c:delete val="1"/>
        <c:axPos val="l"/>
        <c:numFmt formatCode="General" sourceLinked="0"/>
        <c:majorTickMark val="none"/>
        <c:minorTickMark val="none"/>
        <c:tickLblPos val="none"/>
        <c:crossAx val="200831744"/>
        <c:crosses val="autoZero"/>
        <c:auto val="1"/>
        <c:lblAlgn val="ctr"/>
        <c:lblOffset val="100"/>
        <c:noMultiLvlLbl val="0"/>
      </c:catAx>
      <c:valAx>
        <c:axId val="200831744"/>
        <c:scaling>
          <c:orientation val="minMax"/>
          <c:max val="100"/>
          <c:min val="0"/>
        </c:scaling>
        <c:delete val="1"/>
        <c:axPos val="t"/>
        <c:numFmt formatCode="0" sourceLinked="1"/>
        <c:majorTickMark val="none"/>
        <c:minorTickMark val="none"/>
        <c:tickLblPos val="none"/>
        <c:crossAx val="20082585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Hoja1!$B$2:$H$2</c:f>
              <c:numCache>
                <c:formatCode>0</c:formatCode>
                <c:ptCount val="1"/>
                <c:pt idx="0">
                  <c:v>55.47</c:v>
                </c:pt>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Hoja1!$B$3:$H$3</c:f>
              <c:numCache>
                <c:formatCode>0</c:formatCode>
                <c:ptCount val="1"/>
                <c:pt idx="0">
                  <c:v>41.89</c:v>
                </c:pt>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Hoja1!$B$4:$H$4</c:f>
              <c:numCache>
                <c:formatCode>0</c:formatCode>
                <c:ptCount val="1"/>
                <c:pt idx="0">
                  <c:v>35.200000000000003</c:v>
                </c:pt>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Hoja1!$B$5:$H$5</c:f>
              <c:numCache>
                <c:formatCode>0</c:formatCode>
                <c:ptCount val="1"/>
                <c:pt idx="0">
                  <c:v>17.93</c:v>
                </c:pt>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Hoja1!$B$6:$H$6</c:f>
              <c:numCache>
                <c:formatCode>0</c:formatCode>
                <c:ptCount val="1"/>
                <c:pt idx="0">
                  <c:v>0.98</c:v>
                </c:pt>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PROFESIONALES Y NEGOCIOS</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Hoja1!$B$9:$H$9</c:f>
              <c:numCache>
                <c:formatCode>0</c:formatCode>
                <c:ptCount val="1"/>
                <c:pt idx="0">
                  <c:v>46.33</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Hoja1!$B$10:$H$10</c:f>
              <c:numCache>
                <c:formatCode>0</c:formatCode>
                <c:ptCount val="1"/>
                <c:pt idx="0">
                  <c:v>18.09</c:v>
                </c:pt>
              </c:numCache>
            </c:numRef>
          </c:val>
        </c:ser>
        <c:dLbls>
          <c:showLegendKey val="0"/>
          <c:showVal val="1"/>
          <c:showCatName val="0"/>
          <c:showSerName val="0"/>
          <c:showPercent val="0"/>
          <c:showBubbleSize val="0"/>
        </c:dLbls>
        <c:gapWidth val="95"/>
        <c:axId val="200962816"/>
        <c:axId val="200964352"/>
      </c:barChart>
      <c:catAx>
        <c:axId val="200962816"/>
        <c:scaling>
          <c:orientation val="maxMin"/>
        </c:scaling>
        <c:delete val="1"/>
        <c:axPos val="l"/>
        <c:numFmt formatCode="General" sourceLinked="0"/>
        <c:majorTickMark val="none"/>
        <c:minorTickMark val="none"/>
        <c:tickLblPos val="none"/>
        <c:crossAx val="200964352"/>
        <c:crosses val="autoZero"/>
        <c:auto val="1"/>
        <c:lblAlgn val="ctr"/>
        <c:lblOffset val="100"/>
        <c:noMultiLvlLbl val="0"/>
      </c:catAx>
      <c:valAx>
        <c:axId val="200964352"/>
        <c:scaling>
          <c:orientation val="minMax"/>
          <c:max val="100"/>
          <c:min val="0"/>
        </c:scaling>
        <c:delete val="1"/>
        <c:axPos val="t"/>
        <c:numFmt formatCode="0" sourceLinked="1"/>
        <c:majorTickMark val="none"/>
        <c:minorTickMark val="none"/>
        <c:tickLblPos val="none"/>
        <c:crossAx val="20096281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3.0760471058771239E-2"/>
          <c:w val="0.47670712690414518"/>
          <c:h val="0.96923952894122867"/>
        </c:manualLayout>
      </c:layout>
      <c:barChart>
        <c:barDir val="bar"/>
        <c:grouping val="clustered"/>
        <c:varyColors val="0"/>
        <c:ser>
          <c:idx val="0"/>
          <c:order val="0"/>
          <c:tx>
            <c:strRef>
              <c:f>Hoja1!$A$2</c:f>
              <c:strCache>
                <c:ptCount val="1"/>
                <c:pt idx="0">
                  <c:v>TC</c:v>
                </c:pt>
              </c:strCache>
            </c:strRef>
          </c:tx>
          <c:spPr>
            <a:solidFill>
              <a:schemeClr val="accent6">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Hoja1!$B$2:$H$2</c:f>
              <c:numCache>
                <c:formatCode>0</c:formatCode>
                <c:ptCount val="1"/>
              </c:numCache>
            </c:numRef>
          </c:val>
        </c:ser>
        <c:ser>
          <c:idx val="1"/>
          <c:order val="1"/>
          <c:tx>
            <c:strRef>
              <c:f>Hoja1!$A$3</c:f>
              <c:strCache>
                <c:ptCount val="1"/>
                <c:pt idx="0">
                  <c:v>Consumos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Hoja1!$B$3:$H$3</c:f>
              <c:numCache>
                <c:formatCode>0</c:formatCode>
                <c:ptCount val="1"/>
              </c:numCache>
            </c:numRef>
          </c:val>
        </c:ser>
        <c:ser>
          <c:idx val="2"/>
          <c:order val="2"/>
          <c:tx>
            <c:strRef>
              <c:f>Hoja1!$A$4</c:f>
              <c:strCache>
                <c:ptCount val="1"/>
                <c:pt idx="0">
                  <c:v>Cuotas</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Hoja1!$B$4:$H$4</c:f>
              <c:numCache>
                <c:formatCode>0</c:formatCode>
                <c:ptCount val="1"/>
              </c:numCache>
            </c:numRef>
          </c:val>
        </c:ser>
        <c:ser>
          <c:idx val="3"/>
          <c:order val="3"/>
          <c:tx>
            <c:strRef>
              <c:f>Hoja1!$A$5</c:f>
              <c:strCache>
                <c:ptCount val="1"/>
                <c:pt idx="0">
                  <c:v>DA</c:v>
                </c:pt>
              </c:strCache>
            </c:strRef>
          </c:tx>
          <c:spPr>
            <a:solidFill>
              <a:schemeClr val="accent6"/>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Hoja1!$B$5:$H$5</c:f>
              <c:numCache>
                <c:formatCode>0</c:formatCode>
                <c:ptCount val="1"/>
              </c:numCache>
            </c:numRef>
          </c:val>
        </c:ser>
        <c:ser>
          <c:idx val="4"/>
          <c:order val="4"/>
          <c:tx>
            <c:strRef>
              <c:f>Hoja1!$A$6</c:f>
              <c:strCache>
                <c:ptCount val="1"/>
                <c:pt idx="0">
                  <c:v>Adelantos</c:v>
                </c:pt>
              </c:strCache>
            </c:strRef>
          </c:tx>
          <c:spPr>
            <a:solidFill>
              <a:schemeClr val="accent6"/>
            </a:solidFill>
            <a:ln>
              <a:solidFill>
                <a:schemeClr val="bg1"/>
              </a:solidFill>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Hoja1!$B$6:$H$6</c:f>
              <c:numCache>
                <c:formatCode>0</c:formatCode>
                <c:ptCount val="1"/>
              </c:numCache>
            </c:numRef>
          </c:val>
        </c:ser>
        <c:ser>
          <c:idx val="5"/>
          <c:order val="5"/>
          <c:tx>
            <c:strRef>
              <c:f>Hoja1!$A$7</c:f>
              <c:strCache>
                <c:ptCount val="1"/>
                <c:pt idx="0">
                  <c:v>Posee Tarjeta de débito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Hoja1!$B$7:$H$7</c:f>
            </c:numRef>
          </c:val>
        </c:ser>
        <c:ser>
          <c:idx val="6"/>
          <c:order val="6"/>
          <c:tx>
            <c:strRef>
              <c:f>Hoja1!$A$8</c:f>
              <c:strCache>
                <c:ptCount val="1"/>
                <c:pt idx="0">
                  <c:v>Consumos con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Hoja1!$B$8:$H$8</c:f>
            </c:numRef>
          </c:val>
        </c:ser>
        <c:ser>
          <c:idx val="7"/>
          <c:order val="7"/>
          <c:tx>
            <c:strRef>
              <c:f>Hoja1!$A$9</c:f>
              <c:strCache>
                <c:ptCount val="1"/>
                <c:pt idx="0">
                  <c:v>TD</c:v>
                </c:pt>
              </c:strCache>
            </c:strRef>
          </c:tx>
          <c:spPr>
            <a:solidFill>
              <a:schemeClr val="accent4">
                <a:lumMod val="75000"/>
              </a:schemeClr>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Hoja1!$B$9:$H$9</c:f>
              <c:numCache>
                <c:formatCode>0</c:formatCode>
                <c:ptCount val="1"/>
                <c:pt idx="0">
                  <c:v>90.76</c:v>
                </c:pt>
              </c:numCache>
            </c:numRef>
          </c:val>
        </c:ser>
        <c:ser>
          <c:idx val="8"/>
          <c:order val="8"/>
          <c:tx>
            <c:strRef>
              <c:f>Hoja1!$A$10</c:f>
              <c:strCache>
                <c:ptCount val="1"/>
                <c:pt idx="0">
                  <c:v>Consumos</c:v>
                </c:pt>
              </c:strCache>
            </c:strRef>
          </c:tx>
          <c:spPr>
            <a:solidFill>
              <a:schemeClr val="accent4"/>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Hoja1!$B$10:$H$10</c:f>
              <c:numCache>
                <c:formatCode>0</c:formatCode>
                <c:ptCount val="1"/>
                <c:pt idx="0">
                  <c:v>38.58</c:v>
                </c:pt>
              </c:numCache>
            </c:numRef>
          </c:val>
        </c:ser>
        <c:dLbls>
          <c:showLegendKey val="0"/>
          <c:showVal val="1"/>
          <c:showCatName val="0"/>
          <c:showSerName val="0"/>
          <c:showPercent val="0"/>
          <c:showBubbleSize val="0"/>
        </c:dLbls>
        <c:gapWidth val="95"/>
        <c:axId val="201089408"/>
        <c:axId val="201090944"/>
      </c:barChart>
      <c:catAx>
        <c:axId val="201089408"/>
        <c:scaling>
          <c:orientation val="maxMin"/>
        </c:scaling>
        <c:delete val="1"/>
        <c:axPos val="l"/>
        <c:numFmt formatCode="General" sourceLinked="0"/>
        <c:majorTickMark val="none"/>
        <c:minorTickMark val="none"/>
        <c:tickLblPos val="none"/>
        <c:crossAx val="201090944"/>
        <c:crosses val="autoZero"/>
        <c:auto val="1"/>
        <c:lblAlgn val="ctr"/>
        <c:lblOffset val="100"/>
        <c:noMultiLvlLbl val="0"/>
      </c:catAx>
      <c:valAx>
        <c:axId val="201090944"/>
        <c:scaling>
          <c:orientation val="minMax"/>
          <c:max val="100"/>
          <c:min val="0"/>
        </c:scaling>
        <c:delete val="1"/>
        <c:axPos val="t"/>
        <c:numFmt formatCode="0" sourceLinked="1"/>
        <c:majorTickMark val="none"/>
        <c:minorTickMark val="none"/>
        <c:tickLblPos val="none"/>
        <c:crossAx val="20108940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0</c:formatCode>
                <c:ptCount val="1"/>
                <c:pt idx="0">
                  <c:v>60.47</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Hoja1!$B$3:$H$3</c:f>
              <c:numCache>
                <c:formatCode>0</c:formatCode>
                <c:ptCount val="1"/>
                <c:pt idx="0">
                  <c:v>57.220000000000006</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Hoja1!$B$4:$H$4</c:f>
              <c:numCache>
                <c:formatCode>0</c:formatCode>
                <c:ptCount val="1"/>
                <c:pt idx="0">
                  <c:v>13.82</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Hoja1!$B$5:$H$5</c:f>
              <c:numCache>
                <c:formatCode>0</c:formatCode>
                <c:ptCount val="1"/>
                <c:pt idx="0">
                  <c:v>4.42</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Hoja1!$B$6:$H$6</c:f>
              <c:numCache>
                <c:formatCode>0</c:formatCode>
                <c:ptCount val="1"/>
                <c:pt idx="0">
                  <c:v>2.34</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Hoja1!$B$7:$H$7</c:f>
              <c:numCache>
                <c:formatCode>0</c:formatCode>
                <c:ptCount val="1"/>
                <c:pt idx="0">
                  <c:v>1.24</c:v>
                </c:pt>
              </c:numCache>
            </c:numRef>
          </c:val>
        </c:ser>
        <c:dLbls>
          <c:showLegendKey val="0"/>
          <c:showVal val="1"/>
          <c:showCatName val="0"/>
          <c:showSerName val="0"/>
          <c:showPercent val="0"/>
          <c:showBubbleSize val="0"/>
        </c:dLbls>
        <c:gapWidth val="95"/>
        <c:axId val="201139328"/>
        <c:axId val="201140864"/>
      </c:barChart>
      <c:catAx>
        <c:axId val="201139328"/>
        <c:scaling>
          <c:orientation val="maxMin"/>
        </c:scaling>
        <c:delete val="1"/>
        <c:axPos val="l"/>
        <c:numFmt formatCode="General" sourceLinked="0"/>
        <c:majorTickMark val="none"/>
        <c:minorTickMark val="none"/>
        <c:tickLblPos val="none"/>
        <c:crossAx val="201140864"/>
        <c:crosses val="autoZero"/>
        <c:auto val="1"/>
        <c:lblAlgn val="ctr"/>
        <c:lblOffset val="100"/>
        <c:noMultiLvlLbl val="0"/>
      </c:catAx>
      <c:valAx>
        <c:axId val="201140864"/>
        <c:scaling>
          <c:orientation val="minMax"/>
          <c:max val="100"/>
          <c:min val="0"/>
        </c:scaling>
        <c:delete val="1"/>
        <c:axPos val="t"/>
        <c:numFmt formatCode="0" sourceLinked="1"/>
        <c:majorTickMark val="none"/>
        <c:minorTickMark val="none"/>
        <c:tickLblPos val="none"/>
        <c:crossAx val="201139328"/>
        <c:crosses val="autoZero"/>
        <c:crossBetween val="between"/>
      </c:valAx>
    </c:plotArea>
    <c:legend>
      <c:legendPos val="l"/>
      <c:layout>
        <c:manualLayout>
          <c:xMode val="edge"/>
          <c:yMode val="edge"/>
          <c:x val="6.3623313549534183E-2"/>
          <c:y val="3.3899011220975453E-2"/>
          <c:w val="0.40280434442027641"/>
          <c:h val="0.94090537559318832"/>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Hoja1!$B$2:$H$2</c:f>
              <c:numCache>
                <c:formatCode>0</c:formatCode>
                <c:ptCount val="1"/>
                <c:pt idx="0">
                  <c:v>28.12</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Hoja1!$B$3:$H$3</c:f>
              <c:numCache>
                <c:formatCode>0</c:formatCode>
                <c:ptCount val="1"/>
                <c:pt idx="0">
                  <c:v>23.27</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Hoja1!$B$4:$H$4</c:f>
              <c:numCache>
                <c:formatCode>0</c:formatCode>
                <c:ptCount val="1"/>
                <c:pt idx="0">
                  <c:v>7.45</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Hoja1!$B$5:$H$5</c:f>
              <c:numCache>
                <c:formatCode>0</c:formatCode>
                <c:ptCount val="1"/>
                <c:pt idx="0">
                  <c:v>2.79</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Hoja1!$B$6:$H$6</c:f>
              <c:numCache>
                <c:formatCode>0</c:formatCode>
                <c:ptCount val="1"/>
                <c:pt idx="0">
                  <c:v>1.8900000000000001</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MERCADO ABIERTO</c:v>
                </c:pt>
              </c:strCache>
            </c:strRef>
          </c:cat>
          <c:val>
            <c:numRef>
              <c:f>Hoja1!$B$7:$H$7</c:f>
              <c:numCache>
                <c:formatCode>0</c:formatCode>
                <c:ptCount val="1"/>
                <c:pt idx="0">
                  <c:v>0.66000000000000014</c:v>
                </c:pt>
              </c:numCache>
            </c:numRef>
          </c:val>
        </c:ser>
        <c:dLbls>
          <c:showLegendKey val="0"/>
          <c:showVal val="1"/>
          <c:showCatName val="0"/>
          <c:showSerName val="0"/>
          <c:showPercent val="0"/>
          <c:showBubbleSize val="0"/>
        </c:dLbls>
        <c:gapWidth val="95"/>
        <c:axId val="201198592"/>
        <c:axId val="201208576"/>
      </c:barChart>
      <c:catAx>
        <c:axId val="201198592"/>
        <c:scaling>
          <c:orientation val="maxMin"/>
        </c:scaling>
        <c:delete val="1"/>
        <c:axPos val="l"/>
        <c:numFmt formatCode="General" sourceLinked="0"/>
        <c:majorTickMark val="none"/>
        <c:minorTickMark val="none"/>
        <c:tickLblPos val="none"/>
        <c:crossAx val="201208576"/>
        <c:crosses val="autoZero"/>
        <c:auto val="1"/>
        <c:lblAlgn val="ctr"/>
        <c:lblOffset val="100"/>
        <c:noMultiLvlLbl val="0"/>
      </c:catAx>
      <c:valAx>
        <c:axId val="201208576"/>
        <c:scaling>
          <c:orientation val="minMax"/>
          <c:max val="100"/>
          <c:min val="0"/>
        </c:scaling>
        <c:delete val="1"/>
        <c:axPos val="t"/>
        <c:numFmt formatCode="0" sourceLinked="1"/>
        <c:majorTickMark val="none"/>
        <c:minorTickMark val="none"/>
        <c:tickLblPos val="none"/>
        <c:crossAx val="20119859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Hoja1!$B$2:$H$2</c:f>
              <c:numCache>
                <c:formatCode>0</c:formatCode>
                <c:ptCount val="1"/>
                <c:pt idx="0">
                  <c:v>82.240000000000009</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Hoja1!$B$3:$H$3</c:f>
              <c:numCache>
                <c:formatCode>0</c:formatCode>
                <c:ptCount val="1"/>
                <c:pt idx="0">
                  <c:v>81.47</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Hoja1!$B$4:$H$4</c:f>
              <c:numCache>
                <c:formatCode>0</c:formatCode>
                <c:ptCount val="1"/>
                <c:pt idx="0">
                  <c:v>7.76</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Hoja1!$B$5:$H$5</c:f>
              <c:numCache>
                <c:formatCode>0</c:formatCode>
                <c:ptCount val="1"/>
                <c:pt idx="0">
                  <c:v>3.03</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Hoja1!$B$6:$H$6</c:f>
              <c:numCache>
                <c:formatCode>0</c:formatCode>
                <c:ptCount val="1"/>
                <c:pt idx="0">
                  <c:v>1.1100000000000001</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JUBILADOS</c:v>
                </c:pt>
              </c:strCache>
            </c:strRef>
          </c:cat>
          <c:val>
            <c:numRef>
              <c:f>Hoja1!$B$7:$H$7</c:f>
              <c:numCache>
                <c:formatCode>0</c:formatCode>
                <c:ptCount val="1"/>
                <c:pt idx="0">
                  <c:v>1.0900000000000001</c:v>
                </c:pt>
              </c:numCache>
            </c:numRef>
          </c:val>
        </c:ser>
        <c:dLbls>
          <c:showLegendKey val="0"/>
          <c:showVal val="1"/>
          <c:showCatName val="0"/>
          <c:showSerName val="0"/>
          <c:showPercent val="0"/>
          <c:showBubbleSize val="0"/>
        </c:dLbls>
        <c:gapWidth val="95"/>
        <c:axId val="201757440"/>
        <c:axId val="201758976"/>
      </c:barChart>
      <c:catAx>
        <c:axId val="201757440"/>
        <c:scaling>
          <c:orientation val="maxMin"/>
        </c:scaling>
        <c:delete val="1"/>
        <c:axPos val="l"/>
        <c:numFmt formatCode="General" sourceLinked="0"/>
        <c:majorTickMark val="none"/>
        <c:minorTickMark val="none"/>
        <c:tickLblPos val="none"/>
        <c:crossAx val="201758976"/>
        <c:crosses val="autoZero"/>
        <c:auto val="1"/>
        <c:lblAlgn val="ctr"/>
        <c:lblOffset val="100"/>
        <c:noMultiLvlLbl val="0"/>
      </c:catAx>
      <c:valAx>
        <c:axId val="201758976"/>
        <c:scaling>
          <c:orientation val="minMax"/>
          <c:max val="100"/>
          <c:min val="0"/>
        </c:scaling>
        <c:delete val="1"/>
        <c:axPos val="t"/>
        <c:numFmt formatCode="0" sourceLinked="1"/>
        <c:majorTickMark val="none"/>
        <c:minorTickMark val="none"/>
        <c:tickLblPos val="none"/>
        <c:crossAx val="20175744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Hoja1!$B$2:$H$2</c:f>
              <c:numCache>
                <c:formatCode>0</c:formatCode>
                <c:ptCount val="1"/>
                <c:pt idx="0">
                  <c:v>95.16</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Hoja1!$B$3:$H$3</c:f>
              <c:numCache>
                <c:formatCode>0</c:formatCode>
                <c:ptCount val="1"/>
                <c:pt idx="0">
                  <c:v>94.36</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Hoja1!$B$4:$H$4</c:f>
              <c:numCache>
                <c:formatCode>0</c:formatCode>
                <c:ptCount val="1"/>
                <c:pt idx="0">
                  <c:v>32.25</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Hoja1!$B$5:$H$5</c:f>
              <c:numCache>
                <c:formatCode>0</c:formatCode>
                <c:ptCount val="1"/>
                <c:pt idx="0">
                  <c:v>8.620000000000001</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Hoja1!$B$6:$H$6</c:f>
              <c:numCache>
                <c:formatCode>0</c:formatCode>
                <c:ptCount val="1"/>
                <c:pt idx="0">
                  <c:v>2.9099999999999997</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PRIVADO</c:v>
                </c:pt>
              </c:strCache>
            </c:strRef>
          </c:cat>
          <c:val>
            <c:numRef>
              <c:f>Hoja1!$B$7:$H$7</c:f>
              <c:numCache>
                <c:formatCode>0</c:formatCode>
                <c:ptCount val="1"/>
                <c:pt idx="0">
                  <c:v>2.4299999999999997</c:v>
                </c:pt>
              </c:numCache>
            </c:numRef>
          </c:val>
        </c:ser>
        <c:dLbls>
          <c:showLegendKey val="0"/>
          <c:showVal val="1"/>
          <c:showCatName val="0"/>
          <c:showSerName val="0"/>
          <c:showPercent val="0"/>
          <c:showBubbleSize val="0"/>
        </c:dLbls>
        <c:gapWidth val="95"/>
        <c:axId val="201500928"/>
        <c:axId val="201527296"/>
      </c:barChart>
      <c:catAx>
        <c:axId val="201500928"/>
        <c:scaling>
          <c:orientation val="maxMin"/>
        </c:scaling>
        <c:delete val="1"/>
        <c:axPos val="l"/>
        <c:numFmt formatCode="General" sourceLinked="0"/>
        <c:majorTickMark val="none"/>
        <c:minorTickMark val="none"/>
        <c:tickLblPos val="none"/>
        <c:crossAx val="201527296"/>
        <c:crosses val="autoZero"/>
        <c:auto val="1"/>
        <c:lblAlgn val="ctr"/>
        <c:lblOffset val="100"/>
        <c:noMultiLvlLbl val="0"/>
      </c:catAx>
      <c:valAx>
        <c:axId val="201527296"/>
        <c:scaling>
          <c:orientation val="minMax"/>
          <c:max val="100"/>
          <c:min val="0"/>
        </c:scaling>
        <c:delete val="1"/>
        <c:axPos val="t"/>
        <c:numFmt formatCode="0" sourceLinked="1"/>
        <c:majorTickMark val="none"/>
        <c:minorTickMark val="none"/>
        <c:tickLblPos val="none"/>
        <c:crossAx val="201500928"/>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Hoja1!$B$2:$H$2</c:f>
              <c:numCache>
                <c:formatCode>0</c:formatCode>
                <c:ptCount val="1"/>
                <c:pt idx="0">
                  <c:v>97.169999999999987</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Hoja1!$B$3:$H$3</c:f>
              <c:numCache>
                <c:formatCode>0</c:formatCode>
                <c:ptCount val="1"/>
                <c:pt idx="0">
                  <c:v>96.72</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Hoja1!$B$4:$H$4</c:f>
              <c:numCache>
                <c:formatCode>0</c:formatCode>
                <c:ptCount val="1"/>
                <c:pt idx="0">
                  <c:v>25.779999999999998</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Hoja1!$B$5:$H$5</c:f>
              <c:numCache>
                <c:formatCode>0</c:formatCode>
                <c:ptCount val="1"/>
                <c:pt idx="0">
                  <c:v>9.3800000000000008</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Hoja1!$B$6:$H$6</c:f>
              <c:numCache>
                <c:formatCode>0</c:formatCode>
                <c:ptCount val="1"/>
                <c:pt idx="0">
                  <c:v>1.9400000000000002</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PLAN SUELDO PUBLICO</c:v>
                </c:pt>
              </c:strCache>
            </c:strRef>
          </c:cat>
          <c:val>
            <c:numRef>
              <c:f>Hoja1!$B$7:$H$7</c:f>
              <c:numCache>
                <c:formatCode>0</c:formatCode>
                <c:ptCount val="1"/>
                <c:pt idx="0">
                  <c:v>2.84</c:v>
                </c:pt>
              </c:numCache>
            </c:numRef>
          </c:val>
        </c:ser>
        <c:dLbls>
          <c:showLegendKey val="0"/>
          <c:showVal val="1"/>
          <c:showCatName val="0"/>
          <c:showSerName val="0"/>
          <c:showPercent val="0"/>
          <c:showBubbleSize val="0"/>
        </c:dLbls>
        <c:gapWidth val="95"/>
        <c:axId val="201605120"/>
        <c:axId val="201606656"/>
      </c:barChart>
      <c:catAx>
        <c:axId val="201605120"/>
        <c:scaling>
          <c:orientation val="maxMin"/>
        </c:scaling>
        <c:delete val="1"/>
        <c:axPos val="l"/>
        <c:numFmt formatCode="General" sourceLinked="0"/>
        <c:majorTickMark val="none"/>
        <c:minorTickMark val="none"/>
        <c:tickLblPos val="none"/>
        <c:crossAx val="201606656"/>
        <c:crosses val="autoZero"/>
        <c:auto val="1"/>
        <c:lblAlgn val="ctr"/>
        <c:lblOffset val="100"/>
        <c:noMultiLvlLbl val="0"/>
      </c:catAx>
      <c:valAx>
        <c:axId val="201606656"/>
        <c:scaling>
          <c:orientation val="minMax"/>
          <c:max val="100"/>
          <c:min val="0"/>
        </c:scaling>
        <c:delete val="1"/>
        <c:axPos val="t"/>
        <c:numFmt formatCode="0" sourceLinked="1"/>
        <c:majorTickMark val="none"/>
        <c:minorTickMark val="none"/>
        <c:tickLblPos val="none"/>
        <c:crossAx val="20160512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791110846070572"/>
          <c:y val="1.9636712177869171E-2"/>
          <c:w val="0.3394055942822472"/>
          <c:h val="0.96072657564426167"/>
        </c:manualLayout>
      </c:layout>
      <c:barChart>
        <c:barDir val="bar"/>
        <c:grouping val="clustered"/>
        <c:varyColors val="1"/>
        <c:ser>
          <c:idx val="0"/>
          <c:order val="0"/>
          <c:tx>
            <c:strRef>
              <c:f>Hoja1!$B$1</c:f>
              <c:strCache>
                <c:ptCount val="1"/>
                <c:pt idx="0">
                  <c:v>Edad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Hoja1!$A$2:$A$12</c:f>
              <c:strCache>
                <c:ptCount val="11"/>
                <c:pt idx="0">
                  <c:v>Santa Fe</c:v>
                </c:pt>
                <c:pt idx="1">
                  <c:v>NEA</c:v>
                </c:pt>
                <c:pt idx="2">
                  <c:v>Salta</c:v>
                </c:pt>
                <c:pt idx="3">
                  <c:v>AMBA</c:v>
                </c:pt>
                <c:pt idx="4">
                  <c:v>Córdoba</c:v>
                </c:pt>
                <c:pt idx="5">
                  <c:v>Jujuy</c:v>
                </c:pt>
                <c:pt idx="6">
                  <c:v>Prov. Bs. As.</c:v>
                </c:pt>
                <c:pt idx="7">
                  <c:v>Casa Matriz</c:v>
                </c:pt>
                <c:pt idx="8">
                  <c:v>Oeste</c:v>
                </c:pt>
                <c:pt idx="9">
                  <c:v>Patagonia</c:v>
                </c:pt>
                <c:pt idx="10">
                  <c:v>Tucumán</c:v>
                </c:pt>
              </c:strCache>
            </c:strRef>
          </c:cat>
          <c:val>
            <c:numRef>
              <c:f>Hoja1!$B$2:$B$12</c:f>
              <c:numCache>
                <c:formatCode>0</c:formatCode>
                <c:ptCount val="11"/>
                <c:pt idx="0">
                  <c:v>18</c:v>
                </c:pt>
                <c:pt idx="1">
                  <c:v>16</c:v>
                </c:pt>
                <c:pt idx="2">
                  <c:v>14</c:v>
                </c:pt>
                <c:pt idx="3">
                  <c:v>14</c:v>
                </c:pt>
                <c:pt idx="4">
                  <c:v>12</c:v>
                </c:pt>
                <c:pt idx="5">
                  <c:v>9</c:v>
                </c:pt>
                <c:pt idx="6">
                  <c:v>5</c:v>
                </c:pt>
                <c:pt idx="7">
                  <c:v>4</c:v>
                </c:pt>
                <c:pt idx="8">
                  <c:v>4</c:v>
                </c:pt>
                <c:pt idx="9">
                  <c:v>4</c:v>
                </c:pt>
                <c:pt idx="10">
                  <c:v>1</c:v>
                </c:pt>
              </c:numCache>
            </c:numRef>
          </c:val>
        </c:ser>
        <c:dLbls>
          <c:showLegendKey val="0"/>
          <c:showVal val="1"/>
          <c:showCatName val="0"/>
          <c:showSerName val="0"/>
          <c:showPercent val="0"/>
          <c:showBubbleSize val="0"/>
        </c:dLbls>
        <c:gapWidth val="0"/>
        <c:overlap val="-24"/>
        <c:axId val="187996800"/>
        <c:axId val="188003840"/>
      </c:barChart>
      <c:catAx>
        <c:axId val="187996800"/>
        <c:scaling>
          <c:orientation val="maxMin"/>
        </c:scaling>
        <c:delete val="0"/>
        <c:axPos val="l"/>
        <c:numFmt formatCode="General" sourceLinked="0"/>
        <c:majorTickMark val="none"/>
        <c:minorTickMark val="none"/>
        <c:tickLblPos val="nextTo"/>
        <c:spPr>
          <a:ln>
            <a:noFill/>
          </a:ln>
        </c:spPr>
        <c:crossAx val="188003840"/>
        <c:crosses val="autoZero"/>
        <c:auto val="1"/>
        <c:lblAlgn val="ctr"/>
        <c:lblOffset val="100"/>
        <c:noMultiLvlLbl val="0"/>
      </c:catAx>
      <c:valAx>
        <c:axId val="188003840"/>
        <c:scaling>
          <c:orientation val="minMax"/>
        </c:scaling>
        <c:delete val="1"/>
        <c:axPos val="t"/>
        <c:numFmt formatCode="0" sourceLinked="1"/>
        <c:majorTickMark val="out"/>
        <c:minorTickMark val="none"/>
        <c:tickLblPos val="none"/>
        <c:crossAx val="187996800"/>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Hoja1!$B$2:$H$2</c:f>
              <c:numCache>
                <c:formatCode>0</c:formatCode>
                <c:ptCount val="1"/>
                <c:pt idx="0">
                  <c:v>42.849999999999994</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Hoja1!$B$3:$H$3</c:f>
              <c:numCache>
                <c:formatCode>0</c:formatCode>
                <c:ptCount val="1"/>
                <c:pt idx="0">
                  <c:v>30.73</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Hoja1!$B$4:$H$4</c:f>
              <c:numCache>
                <c:formatCode>0</c:formatCode>
                <c:ptCount val="1"/>
                <c:pt idx="0">
                  <c:v>25.95</c:v>
                </c:pt>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Hoja1!$B$5:$H$5</c:f>
              <c:numCache>
                <c:formatCode>0</c:formatCode>
                <c:ptCount val="1"/>
                <c:pt idx="0">
                  <c:v>6.51</c:v>
                </c:pt>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Hoja1!$B$6:$H$6</c:f>
              <c:numCache>
                <c:formatCode>0</c:formatCode>
                <c:ptCount val="1"/>
                <c:pt idx="0">
                  <c:v>9.5500000000000007</c:v>
                </c:pt>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PROFESIONALES Y NEGOCIOS</c:v>
                </c:pt>
              </c:strCache>
            </c:strRef>
          </c:cat>
          <c:val>
            <c:numRef>
              <c:f>Hoja1!$B$7:$H$7</c:f>
              <c:numCache>
                <c:formatCode>0</c:formatCode>
                <c:ptCount val="1"/>
                <c:pt idx="0">
                  <c:v>1.52</c:v>
                </c:pt>
              </c:numCache>
            </c:numRef>
          </c:val>
        </c:ser>
        <c:dLbls>
          <c:showLegendKey val="0"/>
          <c:showVal val="1"/>
          <c:showCatName val="0"/>
          <c:showSerName val="0"/>
          <c:showPercent val="0"/>
          <c:showBubbleSize val="0"/>
        </c:dLbls>
        <c:gapWidth val="95"/>
        <c:axId val="201651712"/>
        <c:axId val="201653248"/>
      </c:barChart>
      <c:catAx>
        <c:axId val="201651712"/>
        <c:scaling>
          <c:orientation val="maxMin"/>
        </c:scaling>
        <c:delete val="1"/>
        <c:axPos val="l"/>
        <c:numFmt formatCode="General" sourceLinked="0"/>
        <c:majorTickMark val="none"/>
        <c:minorTickMark val="none"/>
        <c:tickLblPos val="none"/>
        <c:crossAx val="201653248"/>
        <c:crosses val="autoZero"/>
        <c:auto val="1"/>
        <c:lblAlgn val="ctr"/>
        <c:lblOffset val="100"/>
        <c:noMultiLvlLbl val="0"/>
      </c:catAx>
      <c:valAx>
        <c:axId val="201653248"/>
        <c:scaling>
          <c:orientation val="minMax"/>
          <c:max val="100"/>
          <c:min val="0"/>
        </c:scaling>
        <c:delete val="1"/>
        <c:axPos val="t"/>
        <c:numFmt formatCode="0" sourceLinked="1"/>
        <c:majorTickMark val="none"/>
        <c:minorTickMark val="none"/>
        <c:tickLblPos val="none"/>
        <c:crossAx val="201651712"/>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329287309585493"/>
          <c:y val="0"/>
          <c:w val="0.47670712690414518"/>
          <c:h val="1"/>
        </c:manualLayout>
      </c:layout>
      <c:barChart>
        <c:barDir val="bar"/>
        <c:grouping val="clustered"/>
        <c:varyColors val="0"/>
        <c:ser>
          <c:idx val="0"/>
          <c:order val="0"/>
          <c:tx>
            <c:strRef>
              <c:f>Hoja1!$A$2</c:f>
              <c:strCache>
                <c:ptCount val="1"/>
                <c:pt idx="0">
                  <c:v>USA CANALES</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Hoja1!$B$2:$H$2</c:f>
              <c:numCache>
                <c:formatCode>0</c:formatCode>
                <c:ptCount val="1"/>
                <c:pt idx="0">
                  <c:v>89.51</c:v>
                </c:pt>
              </c:numCache>
            </c:numRef>
          </c:val>
        </c:ser>
        <c:ser>
          <c:idx val="1"/>
          <c:order val="1"/>
          <c:tx>
            <c:strRef>
              <c:f>Hoja1!$A$3</c:f>
              <c:strCache>
                <c:ptCount val="1"/>
                <c:pt idx="0">
                  <c:v>ATM</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OTROS SEGMENTOS ESPECIALES</c:v>
                </c:pt>
              </c:strCache>
            </c:strRef>
          </c:cat>
          <c:val>
            <c:numRef>
              <c:f>Hoja1!$B$3:$H$3</c:f>
              <c:numCache>
                <c:formatCode>0</c:formatCode>
                <c:ptCount val="1"/>
                <c:pt idx="0">
                  <c:v>89.5</c:v>
                </c:pt>
              </c:numCache>
            </c:numRef>
          </c:val>
        </c:ser>
        <c:ser>
          <c:idx val="2"/>
          <c:order val="2"/>
          <c:tx>
            <c:strRef>
              <c:f>Hoja1!$A$4</c:f>
              <c:strCache>
                <c:ptCount val="1"/>
                <c:pt idx="0">
                  <c:v>MacrOnline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Hoja1!$B$4:$H$4</c:f>
              <c:numCache>
                <c:formatCode>General</c:formatCode>
                <c:ptCount val="1"/>
              </c:numCache>
            </c:numRef>
          </c:val>
        </c:ser>
        <c:ser>
          <c:idx val="3"/>
          <c:order val="3"/>
          <c:tx>
            <c:strRef>
              <c:f>Hoja1!$A$5</c:f>
              <c:strCache>
                <c:ptCount val="1"/>
                <c:pt idx="0">
                  <c:v>CAT</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Hoja1!$B$5:$H$5</c:f>
              <c:numCache>
                <c:formatCode>General</c:formatCode>
                <c:ptCount val="1"/>
              </c:numCache>
            </c:numRef>
          </c:val>
        </c:ser>
        <c:ser>
          <c:idx val="4"/>
          <c:order val="4"/>
          <c:tx>
            <c:strRef>
              <c:f>Hoja1!$A$6</c:f>
              <c:strCache>
                <c:ptCount val="1"/>
                <c:pt idx="0">
                  <c:v>TAS</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Hoja1!$B$6:$H$6</c:f>
              <c:numCache>
                <c:formatCode>General</c:formatCode>
                <c:ptCount val="1"/>
              </c:numCache>
            </c:numRef>
          </c:val>
        </c:ser>
        <c:ser>
          <c:idx val="5"/>
          <c:order val="5"/>
          <c:tx>
            <c:strRef>
              <c:f>Hoja1!$A$7</c:f>
              <c:strCache>
                <c:ptCount val="1"/>
                <c:pt idx="0">
                  <c:v>IVR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1"/>
                <c:pt idx="0">
                  <c:v>OTROS SEGMENTOS ESPECIALES</c:v>
                </c:pt>
              </c:strCache>
            </c:strRef>
          </c:cat>
          <c:val>
            <c:numRef>
              <c:f>Hoja1!$B$7:$H$7</c:f>
              <c:numCache>
                <c:formatCode>General</c:formatCode>
                <c:ptCount val="1"/>
              </c:numCache>
            </c:numRef>
          </c:val>
        </c:ser>
        <c:dLbls>
          <c:showLegendKey val="0"/>
          <c:showVal val="1"/>
          <c:showCatName val="0"/>
          <c:showSerName val="0"/>
          <c:showPercent val="0"/>
          <c:showBubbleSize val="0"/>
        </c:dLbls>
        <c:gapWidth val="95"/>
        <c:axId val="202077696"/>
        <c:axId val="202079232"/>
      </c:barChart>
      <c:catAx>
        <c:axId val="202077696"/>
        <c:scaling>
          <c:orientation val="maxMin"/>
        </c:scaling>
        <c:delete val="1"/>
        <c:axPos val="l"/>
        <c:numFmt formatCode="General" sourceLinked="0"/>
        <c:majorTickMark val="none"/>
        <c:minorTickMark val="none"/>
        <c:tickLblPos val="none"/>
        <c:crossAx val="202079232"/>
        <c:crosses val="autoZero"/>
        <c:auto val="1"/>
        <c:lblAlgn val="ctr"/>
        <c:lblOffset val="100"/>
        <c:noMultiLvlLbl val="0"/>
      </c:catAx>
      <c:valAx>
        <c:axId val="202079232"/>
        <c:scaling>
          <c:orientation val="minMax"/>
          <c:max val="100"/>
          <c:min val="0"/>
        </c:scaling>
        <c:delete val="1"/>
        <c:axPos val="t"/>
        <c:numFmt formatCode="0" sourceLinked="1"/>
        <c:majorTickMark val="none"/>
        <c:minorTickMark val="none"/>
        <c:tickLblPos val="none"/>
        <c:crossAx val="202077696"/>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7009126071078474"/>
          <c:y val="0"/>
          <c:w val="0.29146711569018596"/>
          <c:h val="1"/>
        </c:manualLayout>
      </c:layout>
      <c:barChart>
        <c:barDir val="bar"/>
        <c:grouping val="clustered"/>
        <c:varyColors val="0"/>
        <c:ser>
          <c:idx val="0"/>
          <c:order val="0"/>
          <c:tx>
            <c:strRef>
              <c:f>Hoja1!$A$2</c:f>
              <c:strCache>
                <c:ptCount val="1"/>
                <c:pt idx="0">
                  <c:v>Domicilio Verificado</c:v>
                </c:pt>
              </c:strCache>
            </c:strRef>
          </c:tx>
          <c:spPr>
            <a:solidFill>
              <a:schemeClr val="tx1">
                <a:lumMod val="50000"/>
                <a:lumOff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0%</c:formatCode>
                <c:ptCount val="7"/>
                <c:pt idx="0">
                  <c:v>0.63149999999999995</c:v>
                </c:pt>
                <c:pt idx="1">
                  <c:v>0.47560000000000002</c:v>
                </c:pt>
                <c:pt idx="2">
                  <c:v>0.82650000000000001</c:v>
                </c:pt>
                <c:pt idx="3">
                  <c:v>0.77810000000000001</c:v>
                </c:pt>
                <c:pt idx="4">
                  <c:v>0.87739999999999996</c:v>
                </c:pt>
                <c:pt idx="5">
                  <c:v>0.64129999999999998</c:v>
                </c:pt>
                <c:pt idx="6">
                  <c:v>0.36840000000000006</c:v>
                </c:pt>
              </c:numCache>
            </c:numRef>
          </c:val>
        </c:ser>
        <c:ser>
          <c:idx val="1"/>
          <c:order val="1"/>
          <c:tx>
            <c:strRef>
              <c:f>Hoja1!$A$3</c:f>
              <c:strCache>
                <c:ptCount val="1"/>
                <c:pt idx="0">
                  <c:v>Celular Verificado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0%</c:formatCode>
                <c:ptCount val="7"/>
                <c:pt idx="0">
                  <c:v>0.46289999999999998</c:v>
                </c:pt>
                <c:pt idx="1">
                  <c:v>0.35580000000000001</c:v>
                </c:pt>
                <c:pt idx="2">
                  <c:v>0.43560000000000004</c:v>
                </c:pt>
                <c:pt idx="3">
                  <c:v>0.6714</c:v>
                </c:pt>
                <c:pt idx="4">
                  <c:v>0.73780000000000001</c:v>
                </c:pt>
                <c:pt idx="5">
                  <c:v>0.44670000000000004</c:v>
                </c:pt>
                <c:pt idx="6">
                  <c:v>0.38299999999999995</c:v>
                </c:pt>
              </c:numCache>
            </c:numRef>
          </c:val>
        </c:ser>
        <c:ser>
          <c:idx val="2"/>
          <c:order val="2"/>
          <c:tx>
            <c:strRef>
              <c:f>Hoja1!$A$4</c:f>
              <c:strCache>
                <c:ptCount val="1"/>
                <c:pt idx="0">
                  <c:v>Teléfono fijo verificado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0%</c:formatCode>
                <c:ptCount val="7"/>
                <c:pt idx="0">
                  <c:v>0.44819999999999999</c:v>
                </c:pt>
                <c:pt idx="1">
                  <c:v>0.32799999999999996</c:v>
                </c:pt>
                <c:pt idx="2">
                  <c:v>0.60240000000000005</c:v>
                </c:pt>
                <c:pt idx="3">
                  <c:v>0.58530000000000004</c:v>
                </c:pt>
                <c:pt idx="4">
                  <c:v>0.63969999999999994</c:v>
                </c:pt>
                <c:pt idx="5">
                  <c:v>0.4924</c:v>
                </c:pt>
                <c:pt idx="6">
                  <c:v>0.14199999999999999</c:v>
                </c:pt>
              </c:numCache>
            </c:numRef>
          </c:val>
        </c:ser>
        <c:ser>
          <c:idx val="3"/>
          <c:order val="3"/>
          <c:tx>
            <c:strRef>
              <c:f>Hoja1!$A$5</c:f>
              <c:strCache>
                <c:ptCount val="1"/>
                <c:pt idx="0">
                  <c:v>Email Verificado</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Hoja1!$B$5:$H$5</c:f>
              <c:numCache>
                <c:formatCode>0%</c:formatCode>
                <c:ptCount val="7"/>
                <c:pt idx="0">
                  <c:v>0.18109999999999998</c:v>
                </c:pt>
                <c:pt idx="1">
                  <c:v>0.1409</c:v>
                </c:pt>
                <c:pt idx="2">
                  <c:v>9.6199999999999994E-2</c:v>
                </c:pt>
                <c:pt idx="3">
                  <c:v>0.33529999999999999</c:v>
                </c:pt>
                <c:pt idx="4">
                  <c:v>0.28970000000000001</c:v>
                </c:pt>
                <c:pt idx="5">
                  <c:v>0.29830000000000001</c:v>
                </c:pt>
                <c:pt idx="6">
                  <c:v>5.4800000000000001E-2</c:v>
                </c:pt>
              </c:numCache>
            </c:numRef>
          </c:val>
        </c:ser>
        <c:dLbls>
          <c:showLegendKey val="0"/>
          <c:showVal val="1"/>
          <c:showCatName val="0"/>
          <c:showSerName val="0"/>
          <c:showPercent val="0"/>
          <c:showBubbleSize val="0"/>
        </c:dLbls>
        <c:gapWidth val="95"/>
        <c:axId val="200317952"/>
        <c:axId val="200332032"/>
      </c:barChart>
      <c:catAx>
        <c:axId val="200317952"/>
        <c:scaling>
          <c:orientation val="maxMin"/>
        </c:scaling>
        <c:delete val="0"/>
        <c:axPos val="l"/>
        <c:numFmt formatCode="General" sourceLinked="0"/>
        <c:majorTickMark val="out"/>
        <c:minorTickMark val="none"/>
        <c:tickLblPos val="nextTo"/>
        <c:spPr>
          <a:ln>
            <a:noFill/>
          </a:ln>
        </c:spPr>
        <c:crossAx val="200332032"/>
        <c:crosses val="autoZero"/>
        <c:auto val="1"/>
        <c:lblAlgn val="ctr"/>
        <c:lblOffset val="100"/>
        <c:noMultiLvlLbl val="0"/>
      </c:catAx>
      <c:valAx>
        <c:axId val="200332032"/>
        <c:scaling>
          <c:orientation val="minMax"/>
          <c:max val="1"/>
          <c:min val="0"/>
        </c:scaling>
        <c:delete val="1"/>
        <c:axPos val="t"/>
        <c:numFmt formatCode="0%" sourceLinked="1"/>
        <c:majorTickMark val="none"/>
        <c:minorTickMark val="none"/>
        <c:tickLblPos val="none"/>
        <c:crossAx val="200317952"/>
        <c:crosses val="autoZero"/>
        <c:crossBetween val="between"/>
      </c:valAx>
    </c:plotArea>
    <c:legend>
      <c:legendPos val="l"/>
      <c:layout>
        <c:manualLayout>
          <c:xMode val="edge"/>
          <c:yMode val="edge"/>
          <c:x val="0.71673633194188802"/>
          <c:y val="0.24068390549198238"/>
          <c:w val="0.22663160826587492"/>
          <c:h val="0.48353346541742276"/>
        </c:manualLayout>
      </c:layout>
      <c:overlay val="0"/>
    </c:legend>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437500000000001E-2"/>
          <c:w val="0.98468913749644538"/>
          <c:h val="0.92250592119428698"/>
        </c:manualLayout>
      </c:layout>
      <c:barChart>
        <c:barDir val="col"/>
        <c:grouping val="clustered"/>
        <c:varyColors val="0"/>
        <c:ser>
          <c:idx val="0"/>
          <c:order val="0"/>
          <c:tx>
            <c:strRef>
              <c:f>Hoja1!$A$2</c:f>
              <c:strCache>
                <c:ptCount val="1"/>
                <c:pt idx="0">
                  <c:v>INDICE DE PRODUCTO</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General</c:formatCode>
                <c:ptCount val="7"/>
                <c:pt idx="0">
                  <c:v>1.6600000000000001</c:v>
                </c:pt>
                <c:pt idx="1">
                  <c:v>1.3900000000000001</c:v>
                </c:pt>
                <c:pt idx="2">
                  <c:v>1.44</c:v>
                </c:pt>
                <c:pt idx="3">
                  <c:v>1.8800000000000001</c:v>
                </c:pt>
                <c:pt idx="4">
                  <c:v>1.9000000000000001</c:v>
                </c:pt>
                <c:pt idx="5">
                  <c:v>1.53</c:v>
                </c:pt>
                <c:pt idx="6">
                  <c:v>1.6700000000000002</c:v>
                </c:pt>
              </c:numCache>
            </c:numRef>
          </c:val>
        </c:ser>
        <c:ser>
          <c:idx val="1"/>
          <c:order val="1"/>
          <c:tx>
            <c:strRef>
              <c:f>Hoja1!$A$3</c:f>
              <c:strCache>
                <c:ptCount val="1"/>
                <c:pt idx="0">
                  <c:v>INDICE DE TC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General</c:formatCode>
                <c:ptCount val="7"/>
                <c:pt idx="0">
                  <c:v>1.46</c:v>
                </c:pt>
                <c:pt idx="1">
                  <c:v>1.33</c:v>
                </c:pt>
                <c:pt idx="2">
                  <c:v>1.28</c:v>
                </c:pt>
                <c:pt idx="3">
                  <c:v>1.6600000000000001</c:v>
                </c:pt>
                <c:pt idx="4">
                  <c:v>1.78</c:v>
                </c:pt>
                <c:pt idx="5">
                  <c:v>1.47</c:v>
                </c:pt>
                <c:pt idx="6">
                  <c:v>1.51</c:v>
                </c:pt>
              </c:numCache>
            </c:numRef>
          </c:val>
        </c:ser>
        <c:ser>
          <c:idx val="2"/>
          <c:order val="2"/>
          <c:tx>
            <c:strRef>
              <c:f>Hoja1!$A$4</c:f>
              <c:strCache>
                <c:ptCount val="1"/>
                <c:pt idx="0">
                  <c:v>INDICE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General</c:formatCode>
                <c:ptCount val="7"/>
                <c:pt idx="0">
                  <c:v>1.81</c:v>
                </c:pt>
                <c:pt idx="1">
                  <c:v>1.01</c:v>
                </c:pt>
                <c:pt idx="2">
                  <c:v>1.76</c:v>
                </c:pt>
                <c:pt idx="3">
                  <c:v>2.3099999999999996</c:v>
                </c:pt>
                <c:pt idx="4">
                  <c:v>2.13</c:v>
                </c:pt>
                <c:pt idx="5">
                  <c:v>1.24</c:v>
                </c:pt>
                <c:pt idx="6">
                  <c:v>1.86</c:v>
                </c:pt>
              </c:numCache>
            </c:numRef>
          </c:val>
        </c:ser>
        <c:dLbls>
          <c:showLegendKey val="0"/>
          <c:showVal val="1"/>
          <c:showCatName val="0"/>
          <c:showSerName val="0"/>
          <c:showPercent val="0"/>
          <c:showBubbleSize val="0"/>
        </c:dLbls>
        <c:gapWidth val="95"/>
        <c:axId val="200419584"/>
        <c:axId val="200429568"/>
      </c:barChart>
      <c:catAx>
        <c:axId val="200419584"/>
        <c:scaling>
          <c:orientation val="minMax"/>
        </c:scaling>
        <c:delete val="1"/>
        <c:axPos val="b"/>
        <c:numFmt formatCode="General" sourceLinked="0"/>
        <c:majorTickMark val="none"/>
        <c:minorTickMark val="none"/>
        <c:tickLblPos val="none"/>
        <c:crossAx val="200429568"/>
        <c:crosses val="autoZero"/>
        <c:auto val="1"/>
        <c:lblAlgn val="ctr"/>
        <c:lblOffset val="100"/>
        <c:noMultiLvlLbl val="0"/>
      </c:catAx>
      <c:valAx>
        <c:axId val="200429568"/>
        <c:scaling>
          <c:orientation val="minMax"/>
          <c:max val="5"/>
          <c:min val="0"/>
        </c:scaling>
        <c:delete val="1"/>
        <c:axPos val="l"/>
        <c:numFmt formatCode="General" sourceLinked="1"/>
        <c:majorTickMark val="none"/>
        <c:minorTickMark val="none"/>
        <c:tickLblPos val="none"/>
        <c:crossAx val="200419584"/>
        <c:crosses val="autoZero"/>
        <c:crossBetween val="between"/>
        <c:majorUnit val="5"/>
        <c:minorUnit val="2.0000000000000009E-3"/>
      </c:valAx>
    </c:plotArea>
    <c:legend>
      <c:legendPos val="t"/>
      <c:layout>
        <c:manualLayout>
          <c:xMode val="edge"/>
          <c:yMode val="edge"/>
          <c:x val="0.24842907362994326"/>
          <c:y val="0.12396344650917634"/>
          <c:w val="0.47724335420427294"/>
          <c:h val="5.7954809196070475E-2"/>
        </c:manualLayout>
      </c:layout>
      <c:overlay val="0"/>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437500000000001E-2"/>
          <c:w val="0.98468913749644538"/>
          <c:h val="0.96496531249614259"/>
        </c:manualLayout>
      </c:layout>
      <c:barChart>
        <c:barDir val="col"/>
        <c:grouping val="clustered"/>
        <c:varyColors val="0"/>
        <c:ser>
          <c:idx val="0"/>
          <c:order val="0"/>
          <c:tx>
            <c:strRef>
              <c:f>Hoja1!$A$2</c:f>
              <c:strCache>
                <c:ptCount val="1"/>
                <c:pt idx="0">
                  <c:v>ÍNDICE VOLUMEN</c:v>
                </c:pt>
              </c:strCache>
            </c:strRef>
          </c:tx>
          <c:spPr>
            <a:solidFill>
              <a:schemeClr val="accent4"/>
            </a:solidFill>
          </c:spPr>
          <c:invertIfNegative val="0"/>
          <c:dLbls>
            <c:spPr>
              <a:noFill/>
              <a:ln>
                <a:noFill/>
              </a:ln>
              <a:effectLst/>
            </c:spPr>
            <c:txPr>
              <a:bodyPr/>
              <a:lstStyle/>
              <a:p>
                <a:pPr algn="ctr">
                  <a:defRPr lang="es-AR" sz="900" b="0" i="0" u="none" strike="noStrike" kern="1200" baseline="0">
                    <a:solidFill>
                      <a:prstClr val="black"/>
                    </a:solidFill>
                    <a:latin typeface="Verdana" panose="020B0604030504040204" pitchFamily="34" charset="0"/>
                    <a:ea typeface="Verdana" panose="020B0604030504040204" pitchFamily="34" charset="0"/>
                    <a:cs typeface="Verdana" panose="020B0604030504040204" pitchFamily="34" charset="0"/>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Hoja1!$B$2:$H$2</c:f>
              <c:numCache>
                <c:formatCode>General</c:formatCode>
                <c:ptCount val="7"/>
                <c:pt idx="0">
                  <c:v>0.19</c:v>
                </c:pt>
                <c:pt idx="1">
                  <c:v>6.0000000000000005E-2</c:v>
                </c:pt>
                <c:pt idx="2">
                  <c:v>0.12000000000000001</c:v>
                </c:pt>
                <c:pt idx="3">
                  <c:v>0.53</c:v>
                </c:pt>
                <c:pt idx="4">
                  <c:v>0.45</c:v>
                </c:pt>
                <c:pt idx="5">
                  <c:v>0.26</c:v>
                </c:pt>
                <c:pt idx="6">
                  <c:v>0</c:v>
                </c:pt>
              </c:numCache>
            </c:numRef>
          </c:val>
        </c:ser>
        <c:ser>
          <c:idx val="1"/>
          <c:order val="1"/>
          <c:tx>
            <c:strRef>
              <c:f>Hoja1!$A$3</c:f>
              <c:strCache>
                <c:ptCount val="1"/>
                <c:pt idx="0">
                  <c:v>ÍNDICE COMBINACIÓN</c:v>
                </c:pt>
              </c:strCache>
            </c:strRef>
          </c:tx>
          <c:spPr>
            <a:solidFill>
              <a:schemeClr val="accent3"/>
            </a:solidFill>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Hoja1!$B$3:$H$3</c:f>
              <c:numCache>
                <c:formatCode>General</c:formatCode>
                <c:ptCount val="7"/>
                <c:pt idx="0">
                  <c:v>1.01</c:v>
                </c:pt>
                <c:pt idx="1">
                  <c:v>0.47000000000000003</c:v>
                </c:pt>
                <c:pt idx="2">
                  <c:v>1.29</c:v>
                </c:pt>
                <c:pt idx="3">
                  <c:v>1.7</c:v>
                </c:pt>
                <c:pt idx="4">
                  <c:v>1.6600000000000001</c:v>
                </c:pt>
                <c:pt idx="5">
                  <c:v>0.82000000000000006</c:v>
                </c:pt>
                <c:pt idx="6">
                  <c:v>1.34</c:v>
                </c:pt>
              </c:numCache>
            </c:numRef>
          </c:val>
        </c:ser>
        <c:ser>
          <c:idx val="2"/>
          <c:order val="2"/>
          <c:tx>
            <c:strRef>
              <c:f>Hoja1!$A$4</c:f>
              <c:strCache>
                <c:ptCount val="1"/>
                <c:pt idx="0">
                  <c:v>ÍNDICE CANALES TOTAL</c:v>
                </c:pt>
              </c:strCache>
            </c:strRef>
          </c:tx>
          <c:spPr>
            <a:solidFill>
              <a:schemeClr val="accent2"/>
            </a:solidFill>
            <a:ln w="28575">
              <a:noFill/>
            </a:ln>
          </c:spPr>
          <c:invertIfNegative val="0"/>
          <c:dLbls>
            <c:spPr>
              <a:noFill/>
              <a:ln>
                <a:noFill/>
              </a:ln>
              <a:effectLst/>
            </c:spPr>
            <c:txPr>
              <a:bodyPr/>
              <a:lstStyle/>
              <a:p>
                <a:pPr>
                  <a:defRPr sz="1100" b="1" i="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Total</c:v>
                </c:pt>
                <c:pt idx="1">
                  <c:v>MERCADO ABIERTO</c:v>
                </c:pt>
                <c:pt idx="2">
                  <c:v>JUBILADOS</c:v>
                </c:pt>
                <c:pt idx="3">
                  <c:v>PLAN SUELDO PRIVADO</c:v>
                </c:pt>
                <c:pt idx="4">
                  <c:v>PLAN SUELDO PUBLICO</c:v>
                </c:pt>
                <c:pt idx="5">
                  <c:v>PROFESIONALES Y NEGOCIOS</c:v>
                </c:pt>
                <c:pt idx="6">
                  <c:v>OTROS SEGMENTOS ESPECIALES</c:v>
                </c:pt>
              </c:strCache>
            </c:strRef>
          </c:cat>
          <c:val>
            <c:numRef>
              <c:f>Hoja1!$B$4:$H$4</c:f>
              <c:numCache>
                <c:formatCode>General</c:formatCode>
                <c:ptCount val="7"/>
                <c:pt idx="0">
                  <c:v>1.2</c:v>
                </c:pt>
                <c:pt idx="1">
                  <c:v>0.53</c:v>
                </c:pt>
                <c:pt idx="2">
                  <c:v>1.41</c:v>
                </c:pt>
                <c:pt idx="3">
                  <c:v>2.23</c:v>
                </c:pt>
                <c:pt idx="4">
                  <c:v>2.11</c:v>
                </c:pt>
                <c:pt idx="5">
                  <c:v>1.08</c:v>
                </c:pt>
                <c:pt idx="6">
                  <c:v>1.35</c:v>
                </c:pt>
              </c:numCache>
            </c:numRef>
          </c:val>
        </c:ser>
        <c:dLbls>
          <c:showLegendKey val="0"/>
          <c:showVal val="1"/>
          <c:showCatName val="0"/>
          <c:showSerName val="0"/>
          <c:showPercent val="0"/>
          <c:showBubbleSize val="0"/>
        </c:dLbls>
        <c:gapWidth val="95"/>
        <c:overlap val="20"/>
        <c:axId val="200493696"/>
        <c:axId val="200511872"/>
      </c:barChart>
      <c:catAx>
        <c:axId val="200493696"/>
        <c:scaling>
          <c:orientation val="minMax"/>
        </c:scaling>
        <c:delete val="1"/>
        <c:axPos val="b"/>
        <c:numFmt formatCode="General" sourceLinked="0"/>
        <c:majorTickMark val="none"/>
        <c:minorTickMark val="none"/>
        <c:tickLblPos val="none"/>
        <c:crossAx val="200511872"/>
        <c:crosses val="autoZero"/>
        <c:auto val="1"/>
        <c:lblAlgn val="ctr"/>
        <c:lblOffset val="100"/>
        <c:noMultiLvlLbl val="0"/>
      </c:catAx>
      <c:valAx>
        <c:axId val="200511872"/>
        <c:scaling>
          <c:orientation val="minMax"/>
          <c:max val="5"/>
          <c:min val="0"/>
        </c:scaling>
        <c:delete val="1"/>
        <c:axPos val="l"/>
        <c:numFmt formatCode="General" sourceLinked="1"/>
        <c:majorTickMark val="none"/>
        <c:minorTickMark val="none"/>
        <c:tickLblPos val="none"/>
        <c:crossAx val="200493696"/>
        <c:crosses val="autoZero"/>
        <c:crossBetween val="between"/>
        <c:majorUnit val="5"/>
        <c:minorUnit val="2.0000000000000009E-3"/>
      </c:valAx>
    </c:plotArea>
    <c:legend>
      <c:legendPos val="t"/>
      <c:layout>
        <c:manualLayout>
          <c:xMode val="edge"/>
          <c:yMode val="edge"/>
          <c:x val="0.19309730111537049"/>
          <c:y val="0.18621001987433497"/>
          <c:w val="0.63275245156246662"/>
          <c:h val="7.4566817678694136E-2"/>
        </c:manualLayout>
      </c:layout>
      <c:overlay val="0"/>
      <c:spPr>
        <a:noFill/>
      </c:spPr>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437500000000001E-2"/>
          <c:w val="0.98468913749644538"/>
          <c:h val="0.92250592119428698"/>
        </c:manualLayout>
      </c:layout>
      <c:barChart>
        <c:barDir val="col"/>
        <c:grouping val="clustered"/>
        <c:varyColors val="0"/>
        <c:ser>
          <c:idx val="0"/>
          <c:order val="0"/>
          <c:tx>
            <c:strRef>
              <c:f>Hoja1!$A$2</c:f>
              <c:strCache>
                <c:ptCount val="1"/>
                <c:pt idx="0">
                  <c:v>INDICE DE TC</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General</c:formatCode>
                <c:ptCount val="1"/>
                <c:pt idx="0">
                  <c:v>1.46</c:v>
                </c:pt>
              </c:numCache>
            </c:numRef>
          </c:val>
        </c:ser>
        <c:ser>
          <c:idx val="1"/>
          <c:order val="1"/>
          <c:tx>
            <c:strRef>
              <c:f>Hoja1!$A$3</c:f>
              <c:strCache>
                <c:ptCount val="1"/>
                <c:pt idx="0">
                  <c:v>INDICE TD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Hoja1!$B$3:$H$3</c:f>
              <c:numCache>
                <c:formatCode>General</c:formatCode>
                <c:ptCount val="1"/>
                <c:pt idx="0">
                  <c:v>1.81</c:v>
                </c:pt>
              </c:numCache>
            </c:numRef>
          </c:val>
        </c:ser>
        <c:ser>
          <c:idx val="2"/>
          <c:order val="2"/>
          <c:tx>
            <c:strRef>
              <c:f>Hoja1!$A$4</c:f>
              <c:strCache>
                <c:ptCount val="1"/>
                <c:pt idx="0">
                  <c:v>INDICE DE PRODUCTO</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Hoja1!$B$4:$H$4</c:f>
              <c:numCache>
                <c:formatCode>General</c:formatCode>
                <c:ptCount val="1"/>
                <c:pt idx="0">
                  <c:v>1.66</c:v>
                </c:pt>
              </c:numCache>
            </c:numRef>
          </c:val>
        </c:ser>
        <c:dLbls>
          <c:showLegendKey val="0"/>
          <c:showVal val="1"/>
          <c:showCatName val="0"/>
          <c:showSerName val="0"/>
          <c:showPercent val="0"/>
          <c:showBubbleSize val="0"/>
        </c:dLbls>
        <c:gapWidth val="95"/>
        <c:axId val="202248192"/>
        <c:axId val="202249728"/>
      </c:barChart>
      <c:catAx>
        <c:axId val="202248192"/>
        <c:scaling>
          <c:orientation val="minMax"/>
        </c:scaling>
        <c:delete val="1"/>
        <c:axPos val="b"/>
        <c:numFmt formatCode="General" sourceLinked="0"/>
        <c:majorTickMark val="out"/>
        <c:minorTickMark val="none"/>
        <c:tickLblPos val="nextTo"/>
        <c:crossAx val="202249728"/>
        <c:crosses val="autoZero"/>
        <c:auto val="1"/>
        <c:lblAlgn val="ctr"/>
        <c:lblOffset val="100"/>
        <c:noMultiLvlLbl val="0"/>
      </c:catAx>
      <c:valAx>
        <c:axId val="202249728"/>
        <c:scaling>
          <c:orientation val="minMax"/>
          <c:max val="5"/>
          <c:min val="0"/>
        </c:scaling>
        <c:delete val="1"/>
        <c:axPos val="l"/>
        <c:numFmt formatCode="General" sourceLinked="1"/>
        <c:majorTickMark val="out"/>
        <c:minorTickMark val="none"/>
        <c:tickLblPos val="nextTo"/>
        <c:crossAx val="202248192"/>
        <c:crosses val="autoZero"/>
        <c:crossBetween val="between"/>
        <c:majorUnit val="5"/>
        <c:minorUnit val="2.0000000000000009E-3"/>
      </c:valAx>
    </c:plotArea>
    <c:legend>
      <c:legendPos val="t"/>
      <c:layout>
        <c:manualLayout>
          <c:xMode val="edge"/>
          <c:yMode val="edge"/>
          <c:x val="5.3490225224017251E-4"/>
          <c:y val="0.11757952820057031"/>
          <c:w val="0.99892994345657504"/>
          <c:h val="0.22821374967051591"/>
        </c:manualLayout>
      </c:layout>
      <c:overlay val="0"/>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437500000000001E-2"/>
          <c:w val="0.98468913749644538"/>
          <c:h val="0.96496531249614259"/>
        </c:manualLayout>
      </c:layout>
      <c:barChart>
        <c:barDir val="col"/>
        <c:grouping val="clustered"/>
        <c:varyColors val="0"/>
        <c:ser>
          <c:idx val="0"/>
          <c:order val="0"/>
          <c:tx>
            <c:strRef>
              <c:f>Hoja1!$A$2</c:f>
              <c:strCache>
                <c:ptCount val="1"/>
                <c:pt idx="0">
                  <c:v>ÍNDICE VOLUMEN</c:v>
                </c:pt>
              </c:strCache>
            </c:strRef>
          </c:tx>
          <c:spPr>
            <a:solidFill>
              <a:schemeClr val="accent4"/>
            </a:solidFill>
          </c:spPr>
          <c:invertIfNegative val="0"/>
          <c:dLbls>
            <c:spPr>
              <a:noFill/>
              <a:ln>
                <a:noFill/>
              </a:ln>
              <a:effectLst/>
            </c:spPr>
            <c:txPr>
              <a:bodyPr/>
              <a:lstStyle/>
              <a:p>
                <a:pPr algn="ctr">
                  <a:defRPr lang="es-AR" sz="900" b="0" i="0" u="none" strike="noStrike" kern="1200" baseline="0">
                    <a:solidFill>
                      <a:prstClr val="black"/>
                    </a:solidFill>
                    <a:latin typeface="Verdana" panose="020B0604030504040204" pitchFamily="34" charset="0"/>
                    <a:ea typeface="Verdana" panose="020B0604030504040204" pitchFamily="34" charset="0"/>
                    <a:cs typeface="Verdana" panose="020B0604030504040204" pitchFamily="34" charset="0"/>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General</c:formatCode>
                <c:ptCount val="1"/>
                <c:pt idx="0">
                  <c:v>0.19</c:v>
                </c:pt>
              </c:numCache>
            </c:numRef>
          </c:val>
        </c:ser>
        <c:ser>
          <c:idx val="1"/>
          <c:order val="1"/>
          <c:tx>
            <c:strRef>
              <c:f>Hoja1!$A$3</c:f>
              <c:strCache>
                <c:ptCount val="1"/>
                <c:pt idx="0">
                  <c:v>ÍNDICE COMBINACIÓN</c:v>
                </c:pt>
              </c:strCache>
            </c:strRef>
          </c:tx>
          <c:spPr>
            <a:solidFill>
              <a:schemeClr val="accent3"/>
            </a:solidFill>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Hoja1!$B$3:$H$3</c:f>
              <c:numCache>
                <c:formatCode>General</c:formatCode>
                <c:ptCount val="1"/>
                <c:pt idx="0">
                  <c:v>1.01</c:v>
                </c:pt>
              </c:numCache>
            </c:numRef>
          </c:val>
        </c:ser>
        <c:ser>
          <c:idx val="2"/>
          <c:order val="2"/>
          <c:tx>
            <c:strRef>
              <c:f>Hoja1!$A$4</c:f>
              <c:strCache>
                <c:ptCount val="1"/>
                <c:pt idx="0">
                  <c:v>ÍNDICE CANALES TOTAL</c:v>
                </c:pt>
              </c:strCache>
            </c:strRef>
          </c:tx>
          <c:spPr>
            <a:solidFill>
              <a:schemeClr val="accent2"/>
            </a:solidFill>
            <a:ln w="28575">
              <a:noFill/>
            </a:ln>
          </c:spPr>
          <c:invertIfNegative val="0"/>
          <c:dLbls>
            <c:spPr>
              <a:noFill/>
              <a:ln>
                <a:noFill/>
              </a:ln>
              <a:effectLst/>
            </c:spPr>
            <c:txPr>
              <a:bodyPr/>
              <a:lstStyle/>
              <a:p>
                <a:pPr>
                  <a:defRPr sz="1100" b="1" i="0"/>
                </a:pPr>
                <a:endParaRPr lang="es-A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Hoja1!$B$4:$H$4</c:f>
              <c:numCache>
                <c:formatCode>General</c:formatCode>
                <c:ptCount val="1"/>
                <c:pt idx="0">
                  <c:v>1.2</c:v>
                </c:pt>
              </c:numCache>
            </c:numRef>
          </c:val>
        </c:ser>
        <c:dLbls>
          <c:showLegendKey val="0"/>
          <c:showVal val="1"/>
          <c:showCatName val="0"/>
          <c:showSerName val="0"/>
          <c:showPercent val="0"/>
          <c:showBubbleSize val="0"/>
        </c:dLbls>
        <c:gapWidth val="95"/>
        <c:overlap val="20"/>
        <c:axId val="202302592"/>
        <c:axId val="202304128"/>
      </c:barChart>
      <c:catAx>
        <c:axId val="202302592"/>
        <c:scaling>
          <c:orientation val="minMax"/>
        </c:scaling>
        <c:delete val="1"/>
        <c:axPos val="b"/>
        <c:numFmt formatCode="General" sourceLinked="0"/>
        <c:majorTickMark val="none"/>
        <c:minorTickMark val="none"/>
        <c:tickLblPos val="none"/>
        <c:crossAx val="202304128"/>
        <c:crosses val="autoZero"/>
        <c:auto val="1"/>
        <c:lblAlgn val="ctr"/>
        <c:lblOffset val="100"/>
        <c:noMultiLvlLbl val="0"/>
      </c:catAx>
      <c:valAx>
        <c:axId val="202304128"/>
        <c:scaling>
          <c:orientation val="minMax"/>
          <c:max val="5"/>
          <c:min val="0"/>
        </c:scaling>
        <c:delete val="1"/>
        <c:axPos val="l"/>
        <c:numFmt formatCode="General" sourceLinked="1"/>
        <c:majorTickMark val="none"/>
        <c:minorTickMark val="none"/>
        <c:tickLblPos val="none"/>
        <c:crossAx val="202302592"/>
        <c:crosses val="autoZero"/>
        <c:crossBetween val="between"/>
        <c:majorUnit val="5"/>
        <c:minorUnit val="2.0000000000000009E-3"/>
      </c:valAx>
    </c:plotArea>
    <c:legend>
      <c:legendPos val="t"/>
      <c:layout>
        <c:manualLayout>
          <c:xMode val="edge"/>
          <c:yMode val="edge"/>
          <c:x val="0.1468712677758027"/>
          <c:y val="0.12401963503814616"/>
          <c:w val="0.70102425895330622"/>
          <c:h val="0.2411378159628354"/>
        </c:manualLayout>
      </c:layout>
      <c:overlay val="0"/>
      <c:spPr>
        <a:noFill/>
      </c:spPr>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437500000000001E-2"/>
          <c:w val="0.98468913749644538"/>
          <c:h val="0.92250592119428698"/>
        </c:manualLayout>
      </c:layout>
      <c:barChart>
        <c:barDir val="col"/>
        <c:grouping val="clustered"/>
        <c:varyColors val="0"/>
        <c:ser>
          <c:idx val="0"/>
          <c:order val="0"/>
          <c:tx>
            <c:strRef>
              <c:f>Hoja1!$A$2</c:f>
              <c:strCache>
                <c:ptCount val="1"/>
                <c:pt idx="0">
                  <c:v>INDICE DE BASE DE DATOS</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1"/>
                <c:pt idx="0">
                  <c:v>Total</c:v>
                </c:pt>
              </c:strCache>
            </c:strRef>
          </c:cat>
          <c:val>
            <c:numRef>
              <c:f>Hoja1!$B$2:$H$2</c:f>
              <c:numCache>
                <c:formatCode>General</c:formatCode>
                <c:ptCount val="1"/>
                <c:pt idx="0">
                  <c:v>0.97</c:v>
                </c:pt>
              </c:numCache>
            </c:numRef>
          </c:val>
        </c:ser>
        <c:dLbls>
          <c:showLegendKey val="0"/>
          <c:showVal val="1"/>
          <c:showCatName val="0"/>
          <c:showSerName val="0"/>
          <c:showPercent val="0"/>
          <c:showBubbleSize val="0"/>
        </c:dLbls>
        <c:gapWidth val="95"/>
        <c:axId val="202323840"/>
        <c:axId val="202367744"/>
      </c:barChart>
      <c:catAx>
        <c:axId val="202323840"/>
        <c:scaling>
          <c:orientation val="minMax"/>
        </c:scaling>
        <c:delete val="1"/>
        <c:axPos val="b"/>
        <c:numFmt formatCode="General" sourceLinked="0"/>
        <c:majorTickMark val="out"/>
        <c:minorTickMark val="none"/>
        <c:tickLblPos val="nextTo"/>
        <c:crossAx val="202367744"/>
        <c:crosses val="autoZero"/>
        <c:auto val="1"/>
        <c:lblAlgn val="ctr"/>
        <c:lblOffset val="100"/>
        <c:noMultiLvlLbl val="0"/>
      </c:catAx>
      <c:valAx>
        <c:axId val="202367744"/>
        <c:scaling>
          <c:orientation val="minMax"/>
          <c:max val="5"/>
          <c:min val="0"/>
        </c:scaling>
        <c:delete val="1"/>
        <c:axPos val="l"/>
        <c:numFmt formatCode="General" sourceLinked="1"/>
        <c:majorTickMark val="out"/>
        <c:minorTickMark val="none"/>
        <c:tickLblPos val="nextTo"/>
        <c:crossAx val="202323840"/>
        <c:crosses val="autoZero"/>
        <c:crossBetween val="between"/>
        <c:majorUnit val="5"/>
        <c:minorUnit val="2.0000000000000009E-3"/>
      </c:valAx>
    </c:plotArea>
    <c:legend>
      <c:legendPos val="t"/>
      <c:layout>
        <c:manualLayout>
          <c:xMode val="edge"/>
          <c:yMode val="edge"/>
          <c:x val="5.3490225224017251E-4"/>
          <c:y val="0.11757952820057031"/>
          <c:w val="0.99892994345657504"/>
          <c:h val="0.22821374967051591"/>
        </c:manualLayout>
      </c:layout>
      <c:overlay val="0"/>
    </c:legend>
    <c:plotVisOnly val="1"/>
    <c:dispBlanksAs val="gap"/>
    <c:showDLblsOverMax val="0"/>
  </c:chart>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848817303127946"/>
          <c:y val="3.1068596544828364E-3"/>
          <c:w val="0.50151182696872054"/>
          <c:h val="1"/>
        </c:manualLayout>
      </c:layout>
      <c:barChart>
        <c:barDir val="bar"/>
        <c:grouping val="clustered"/>
        <c:varyColors val="1"/>
        <c:ser>
          <c:idx val="0"/>
          <c:order val="0"/>
          <c:tx>
            <c:strRef>
              <c:f>Hoja1!$B$1</c:f>
              <c:strCache>
                <c:ptCount val="1"/>
                <c:pt idx="0">
                  <c:v>Serie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Hoja1!$A$2:$A$7</c:f>
              <c:strCache>
                <c:ptCount val="6"/>
                <c:pt idx="0">
                  <c:v>USA CANALES</c:v>
                </c:pt>
                <c:pt idx="1">
                  <c:v>ATM</c:v>
                </c:pt>
                <c:pt idx="2">
                  <c:v>MacrOnline</c:v>
                </c:pt>
                <c:pt idx="3">
                  <c:v>CAT</c:v>
                </c:pt>
                <c:pt idx="4">
                  <c:v>TAS</c:v>
                </c:pt>
                <c:pt idx="5">
                  <c:v>IVR</c:v>
                </c:pt>
              </c:strCache>
            </c:strRef>
          </c:cat>
          <c:val>
            <c:numRef>
              <c:f>Hoja1!$B$2:$B$7</c:f>
              <c:numCache>
                <c:formatCode>0</c:formatCode>
                <c:ptCount val="6"/>
                <c:pt idx="0">
                  <c:v>60.47</c:v>
                </c:pt>
                <c:pt idx="1">
                  <c:v>57.22</c:v>
                </c:pt>
                <c:pt idx="2">
                  <c:v>13.82</c:v>
                </c:pt>
                <c:pt idx="3">
                  <c:v>4.42</c:v>
                </c:pt>
                <c:pt idx="4">
                  <c:v>2.34</c:v>
                </c:pt>
                <c:pt idx="5">
                  <c:v>1.24</c:v>
                </c:pt>
              </c:numCache>
            </c:numRef>
          </c:val>
        </c:ser>
        <c:dLbls>
          <c:showLegendKey val="0"/>
          <c:showVal val="1"/>
          <c:showCatName val="0"/>
          <c:showSerName val="0"/>
          <c:showPercent val="0"/>
          <c:showBubbleSize val="0"/>
        </c:dLbls>
        <c:gapWidth val="0"/>
        <c:overlap val="-24"/>
        <c:axId val="187745024"/>
        <c:axId val="187747712"/>
      </c:barChart>
      <c:catAx>
        <c:axId val="187745024"/>
        <c:scaling>
          <c:orientation val="maxMin"/>
        </c:scaling>
        <c:delete val="0"/>
        <c:axPos val="l"/>
        <c:numFmt formatCode="General" sourceLinked="0"/>
        <c:majorTickMark val="none"/>
        <c:minorTickMark val="none"/>
        <c:tickLblPos val="nextTo"/>
        <c:spPr>
          <a:ln>
            <a:noFill/>
          </a:ln>
        </c:spPr>
        <c:crossAx val="187747712"/>
        <c:crosses val="autoZero"/>
        <c:auto val="1"/>
        <c:lblAlgn val="ctr"/>
        <c:lblOffset val="100"/>
        <c:noMultiLvlLbl val="0"/>
      </c:catAx>
      <c:valAx>
        <c:axId val="187747712"/>
        <c:scaling>
          <c:orientation val="minMax"/>
        </c:scaling>
        <c:delete val="1"/>
        <c:axPos val="t"/>
        <c:numFmt formatCode="0" sourceLinked="1"/>
        <c:majorTickMark val="out"/>
        <c:minorTickMark val="none"/>
        <c:tickLblPos val="none"/>
        <c:crossAx val="187745024"/>
        <c:crosses val="autoZero"/>
        <c:crossBetween val="between"/>
      </c:valAx>
    </c:plotArea>
    <c:plotVisOnly val="1"/>
    <c:dispBlanksAs val="gap"/>
    <c:showDLblsOverMax val="0"/>
  </c:chart>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s-A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s-AR" dirty="0"/>
          </a:p>
        </p:txBody>
      </p:sp>
      <p:sp>
        <p:nvSpPr>
          <p:cNvPr id="3" name="2 Marcador de fecha"/>
          <p:cNvSpPr>
            <a:spLocks noGrp="1"/>
          </p:cNvSpPr>
          <p:nvPr>
            <p:ph type="dt" sz="quarter" idx="1"/>
          </p:nvPr>
        </p:nvSpPr>
        <p:spPr>
          <a:xfrm>
            <a:off x="3970938" y="0"/>
            <a:ext cx="3037840" cy="601980"/>
          </a:xfrm>
          <a:prstGeom prst="rect">
            <a:avLst/>
          </a:prstGeom>
        </p:spPr>
        <p:txBody>
          <a:bodyPr vert="horz" lIns="108850" tIns="54425" rIns="108850" bIns="54425" rtlCol="0"/>
          <a:lstStyle>
            <a:lvl1pPr algn="r">
              <a:defRPr sz="1400"/>
            </a:lvl1pPr>
          </a:lstStyle>
          <a:p>
            <a:fld id="{9780E49A-7D22-4B7C-A5AA-15FB04CC7194}" type="datetimeFigureOut">
              <a:rPr lang="es-AR" smtClean="0"/>
              <a:pPr/>
              <a:t>17/08/2017</a:t>
            </a:fld>
            <a:endParaRPr lang="es-AR" dirty="0"/>
          </a:p>
        </p:txBody>
      </p:sp>
      <p:sp>
        <p:nvSpPr>
          <p:cNvPr id="4" name="3 Marcador de pie de página"/>
          <p:cNvSpPr>
            <a:spLocks noGrp="1"/>
          </p:cNvSpPr>
          <p:nvPr>
            <p:ph type="ftr" sz="quarter" idx="2"/>
          </p:nvPr>
        </p:nvSpPr>
        <p:spPr>
          <a:xfrm>
            <a:off x="0" y="11435530"/>
            <a:ext cx="3037840" cy="601980"/>
          </a:xfrm>
          <a:prstGeom prst="rect">
            <a:avLst/>
          </a:prstGeom>
        </p:spPr>
        <p:txBody>
          <a:bodyPr vert="horz" lIns="108850" tIns="54425" rIns="108850" bIns="54425" rtlCol="0" anchor="b"/>
          <a:lstStyle>
            <a:lvl1pPr algn="l">
              <a:defRPr sz="1400"/>
            </a:lvl1pPr>
          </a:lstStyle>
          <a:p>
            <a:endParaRPr lang="es-AR" dirty="0"/>
          </a:p>
        </p:txBody>
      </p:sp>
      <p:sp>
        <p:nvSpPr>
          <p:cNvPr id="5" name="4 Marcador de número de diapositiva"/>
          <p:cNvSpPr>
            <a:spLocks noGrp="1"/>
          </p:cNvSpPr>
          <p:nvPr>
            <p:ph type="sldNum" sz="quarter" idx="3"/>
          </p:nvPr>
        </p:nvSpPr>
        <p:spPr>
          <a:xfrm>
            <a:off x="3970938" y="11435530"/>
            <a:ext cx="3037840" cy="601980"/>
          </a:xfrm>
          <a:prstGeom prst="rect">
            <a:avLst/>
          </a:prstGeom>
        </p:spPr>
        <p:txBody>
          <a:bodyPr vert="horz" lIns="108850" tIns="54425" rIns="108850" bIns="54425" rtlCol="0" anchor="b"/>
          <a:lstStyle>
            <a:lvl1pPr algn="r">
              <a:defRPr sz="1400"/>
            </a:lvl1pPr>
          </a:lstStyle>
          <a:p>
            <a:fld id="{D7E3C622-F181-46B3-ACF5-10725998B08F}" type="slidenum">
              <a:rPr lang="es-AR" smtClean="0"/>
              <a:pPr/>
              <a:t>‹#›</a:t>
            </a:fld>
            <a:endParaRPr lang="es-AR" dirty="0"/>
          </a:p>
        </p:txBody>
      </p:sp>
    </p:spTree>
    <p:extLst>
      <p:ext uri="{BB962C8B-B14F-4D97-AF65-F5344CB8AC3E}">
        <p14:creationId xmlns:p14="http://schemas.microsoft.com/office/powerpoint/2010/main" val="173540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s-AR" dirty="0"/>
          </a:p>
        </p:txBody>
      </p:sp>
      <p:sp>
        <p:nvSpPr>
          <p:cNvPr id="3" name="2 Marcador de fecha"/>
          <p:cNvSpPr>
            <a:spLocks noGrp="1"/>
          </p:cNvSpPr>
          <p:nvPr>
            <p:ph type="dt" idx="1"/>
          </p:nvPr>
        </p:nvSpPr>
        <p:spPr>
          <a:xfrm>
            <a:off x="3970938" y="0"/>
            <a:ext cx="3037840" cy="601980"/>
          </a:xfrm>
          <a:prstGeom prst="rect">
            <a:avLst/>
          </a:prstGeom>
        </p:spPr>
        <p:txBody>
          <a:bodyPr vert="horz" lIns="108850" tIns="54425" rIns="108850" bIns="54425" rtlCol="0"/>
          <a:lstStyle>
            <a:lvl1pPr algn="r">
              <a:defRPr sz="1400"/>
            </a:lvl1pPr>
          </a:lstStyle>
          <a:p>
            <a:fld id="{1FF5D2AB-0A2D-4606-9BC9-C40FCB550045}" type="datetimeFigureOut">
              <a:rPr lang="es-AR" smtClean="0"/>
              <a:pPr/>
              <a:t>17/08/2017</a:t>
            </a:fld>
            <a:endParaRPr lang="es-AR" dirty="0"/>
          </a:p>
        </p:txBody>
      </p:sp>
      <p:sp>
        <p:nvSpPr>
          <p:cNvPr id="4" name="3 Marcador de imagen de diapositiva"/>
          <p:cNvSpPr>
            <a:spLocks noGrp="1" noRot="1" noChangeAspect="1"/>
          </p:cNvSpPr>
          <p:nvPr>
            <p:ph type="sldImg" idx="2"/>
          </p:nvPr>
        </p:nvSpPr>
        <p:spPr>
          <a:xfrm>
            <a:off x="-508000" y="903288"/>
            <a:ext cx="8026400" cy="4514850"/>
          </a:xfrm>
          <a:prstGeom prst="rect">
            <a:avLst/>
          </a:prstGeom>
          <a:noFill/>
          <a:ln w="12700">
            <a:solidFill>
              <a:prstClr val="black"/>
            </a:solidFill>
          </a:ln>
        </p:spPr>
        <p:txBody>
          <a:bodyPr vert="horz" lIns="108850" tIns="54425" rIns="108850" bIns="54425" rtlCol="0" anchor="ctr"/>
          <a:lstStyle/>
          <a:p>
            <a:endParaRPr lang="es-AR" dirty="0"/>
          </a:p>
        </p:txBody>
      </p:sp>
      <p:sp>
        <p:nvSpPr>
          <p:cNvPr id="5" name="4 Marcador de notas"/>
          <p:cNvSpPr>
            <a:spLocks noGrp="1"/>
          </p:cNvSpPr>
          <p:nvPr>
            <p:ph type="body" sz="quarter" idx="3"/>
          </p:nvPr>
        </p:nvSpPr>
        <p:spPr>
          <a:xfrm>
            <a:off x="701040" y="5718810"/>
            <a:ext cx="5608320" cy="5417820"/>
          </a:xfrm>
          <a:prstGeom prst="rect">
            <a:avLst/>
          </a:prstGeom>
        </p:spPr>
        <p:txBody>
          <a:bodyPr vert="horz" lIns="108850" tIns="54425" rIns="108850" bIns="54425"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11435530"/>
            <a:ext cx="3037840" cy="601980"/>
          </a:xfrm>
          <a:prstGeom prst="rect">
            <a:avLst/>
          </a:prstGeom>
        </p:spPr>
        <p:txBody>
          <a:bodyPr vert="horz" lIns="108850" tIns="54425" rIns="108850" bIns="54425" rtlCol="0" anchor="b"/>
          <a:lstStyle>
            <a:lvl1pPr algn="l">
              <a:defRPr sz="1400"/>
            </a:lvl1pPr>
          </a:lstStyle>
          <a:p>
            <a:endParaRPr lang="es-AR" dirty="0"/>
          </a:p>
        </p:txBody>
      </p:sp>
      <p:sp>
        <p:nvSpPr>
          <p:cNvPr id="7" name="6 Marcador de número de diapositiva"/>
          <p:cNvSpPr>
            <a:spLocks noGrp="1"/>
          </p:cNvSpPr>
          <p:nvPr>
            <p:ph type="sldNum" sz="quarter" idx="5"/>
          </p:nvPr>
        </p:nvSpPr>
        <p:spPr>
          <a:xfrm>
            <a:off x="3970938" y="11435530"/>
            <a:ext cx="3037840" cy="601980"/>
          </a:xfrm>
          <a:prstGeom prst="rect">
            <a:avLst/>
          </a:prstGeom>
        </p:spPr>
        <p:txBody>
          <a:bodyPr vert="horz" lIns="108850" tIns="54425" rIns="108850" bIns="54425" rtlCol="0" anchor="b"/>
          <a:lstStyle>
            <a:lvl1pPr algn="r">
              <a:defRPr sz="1400"/>
            </a:lvl1pPr>
          </a:lstStyle>
          <a:p>
            <a:fld id="{DDF1162C-C6B9-407B-8D5A-13837FD95A88}" type="slidenum">
              <a:rPr lang="es-AR" smtClean="0"/>
              <a:pPr/>
              <a:t>‹#›</a:t>
            </a:fld>
            <a:endParaRPr lang="es-AR" dirty="0"/>
          </a:p>
        </p:txBody>
      </p:sp>
    </p:spTree>
    <p:extLst>
      <p:ext uri="{BB962C8B-B14F-4D97-AF65-F5344CB8AC3E}">
        <p14:creationId xmlns:p14="http://schemas.microsoft.com/office/powerpoint/2010/main" val="3300894507"/>
      </p:ext>
    </p:extLst>
  </p:cSld>
  <p:clrMap bg1="lt1" tx1="dk1" bg2="lt2" tx2="dk2" accent1="accent1" accent2="accent2" accent3="accent3" accent4="accent4" accent5="accent5" accent6="accent6" hlink="hlink" folHlink="folHlink"/>
  <p:hf hdr="0" ftr="0" dt="0"/>
  <p:notesStyle>
    <a:lvl1pPr marL="0" algn="l" defTabSz="879112" rtl="0" eaLnBrk="1" latinLnBrk="0" hangingPunct="1">
      <a:defRPr sz="1100" kern="1200">
        <a:solidFill>
          <a:schemeClr val="tx1"/>
        </a:solidFill>
        <a:latin typeface="+mn-lt"/>
        <a:ea typeface="+mn-ea"/>
        <a:cs typeface="+mn-cs"/>
      </a:defRPr>
    </a:lvl1pPr>
    <a:lvl2pPr marL="439556" algn="l" defTabSz="879112" rtl="0" eaLnBrk="1" latinLnBrk="0" hangingPunct="1">
      <a:defRPr sz="1100" kern="1200">
        <a:solidFill>
          <a:schemeClr val="tx1"/>
        </a:solidFill>
        <a:latin typeface="+mn-lt"/>
        <a:ea typeface="+mn-ea"/>
        <a:cs typeface="+mn-cs"/>
      </a:defRPr>
    </a:lvl2pPr>
    <a:lvl3pPr marL="879112" algn="l" defTabSz="879112" rtl="0" eaLnBrk="1" latinLnBrk="0" hangingPunct="1">
      <a:defRPr sz="1100" kern="1200">
        <a:solidFill>
          <a:schemeClr val="tx1"/>
        </a:solidFill>
        <a:latin typeface="+mn-lt"/>
        <a:ea typeface="+mn-ea"/>
        <a:cs typeface="+mn-cs"/>
      </a:defRPr>
    </a:lvl3pPr>
    <a:lvl4pPr marL="1318668" algn="l" defTabSz="879112" rtl="0" eaLnBrk="1" latinLnBrk="0" hangingPunct="1">
      <a:defRPr sz="1100" kern="1200">
        <a:solidFill>
          <a:schemeClr val="tx1"/>
        </a:solidFill>
        <a:latin typeface="+mn-lt"/>
        <a:ea typeface="+mn-ea"/>
        <a:cs typeface="+mn-cs"/>
      </a:defRPr>
    </a:lvl4pPr>
    <a:lvl5pPr marL="1758224" algn="l" defTabSz="879112" rtl="0" eaLnBrk="1" latinLnBrk="0" hangingPunct="1">
      <a:defRPr sz="1100" kern="1200">
        <a:solidFill>
          <a:schemeClr val="tx1"/>
        </a:solidFill>
        <a:latin typeface="+mn-lt"/>
        <a:ea typeface="+mn-ea"/>
        <a:cs typeface="+mn-cs"/>
      </a:defRPr>
    </a:lvl5pPr>
    <a:lvl6pPr marL="2197780" algn="l" defTabSz="879112" rtl="0" eaLnBrk="1" latinLnBrk="0" hangingPunct="1">
      <a:defRPr sz="1100" kern="1200">
        <a:solidFill>
          <a:schemeClr val="tx1"/>
        </a:solidFill>
        <a:latin typeface="+mn-lt"/>
        <a:ea typeface="+mn-ea"/>
        <a:cs typeface="+mn-cs"/>
      </a:defRPr>
    </a:lvl6pPr>
    <a:lvl7pPr marL="2637336" algn="l" defTabSz="879112" rtl="0" eaLnBrk="1" latinLnBrk="0" hangingPunct="1">
      <a:defRPr sz="1100" kern="1200">
        <a:solidFill>
          <a:schemeClr val="tx1"/>
        </a:solidFill>
        <a:latin typeface="+mn-lt"/>
        <a:ea typeface="+mn-ea"/>
        <a:cs typeface="+mn-cs"/>
      </a:defRPr>
    </a:lvl7pPr>
    <a:lvl8pPr marL="3076892" algn="l" defTabSz="879112" rtl="0" eaLnBrk="1" latinLnBrk="0" hangingPunct="1">
      <a:defRPr sz="1100" kern="1200">
        <a:solidFill>
          <a:schemeClr val="tx1"/>
        </a:solidFill>
        <a:latin typeface="+mn-lt"/>
        <a:ea typeface="+mn-ea"/>
        <a:cs typeface="+mn-cs"/>
      </a:defRPr>
    </a:lvl8pPr>
    <a:lvl9pPr marL="3516448" algn="l" defTabSz="8791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8</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26</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baseline="0" dirty="0" smtClean="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30</a:t>
            </a:fld>
            <a:endParaRPr lang="es-AR" dirty="0"/>
          </a:p>
        </p:txBody>
      </p:sp>
    </p:spTree>
    <p:extLst>
      <p:ext uri="{BB962C8B-B14F-4D97-AF65-F5344CB8AC3E}">
        <p14:creationId xmlns:p14="http://schemas.microsoft.com/office/powerpoint/2010/main" val="3686056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baseline="0" dirty="0" smtClean="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31</a:t>
            </a:fld>
            <a:endParaRPr lang="es-AR" dirty="0"/>
          </a:p>
        </p:txBody>
      </p:sp>
    </p:spTree>
    <p:extLst>
      <p:ext uri="{BB962C8B-B14F-4D97-AF65-F5344CB8AC3E}">
        <p14:creationId xmlns:p14="http://schemas.microsoft.com/office/powerpoint/2010/main" val="110038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32</a:t>
            </a:fld>
            <a:endParaRPr lang="es-AR" dirty="0"/>
          </a:p>
        </p:txBody>
      </p:sp>
    </p:spTree>
    <p:extLst>
      <p:ext uri="{BB962C8B-B14F-4D97-AF65-F5344CB8AC3E}">
        <p14:creationId xmlns:p14="http://schemas.microsoft.com/office/powerpoint/2010/main" val="33255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33</a:t>
            </a:fld>
            <a:endParaRPr lang="es-AR" dirty="0"/>
          </a:p>
        </p:txBody>
      </p:sp>
    </p:spTree>
    <p:extLst>
      <p:ext uri="{BB962C8B-B14F-4D97-AF65-F5344CB8AC3E}">
        <p14:creationId xmlns:p14="http://schemas.microsoft.com/office/powerpoint/2010/main" val="834894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34</a:t>
            </a:fld>
            <a:endParaRPr lang="es-AR" dirty="0"/>
          </a:p>
        </p:txBody>
      </p:sp>
    </p:spTree>
    <p:extLst>
      <p:ext uri="{BB962C8B-B14F-4D97-AF65-F5344CB8AC3E}">
        <p14:creationId xmlns:p14="http://schemas.microsoft.com/office/powerpoint/2010/main" val="347753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35</a:t>
            </a:fld>
            <a:endParaRPr lang="es-AR" dirty="0"/>
          </a:p>
        </p:txBody>
      </p:sp>
    </p:spTree>
    <p:extLst>
      <p:ext uri="{BB962C8B-B14F-4D97-AF65-F5344CB8AC3E}">
        <p14:creationId xmlns:p14="http://schemas.microsoft.com/office/powerpoint/2010/main" val="1040313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36</a:t>
            </a:fld>
            <a:endParaRPr lang="es-AR" dirty="0"/>
          </a:p>
        </p:txBody>
      </p:sp>
    </p:spTree>
    <p:extLst>
      <p:ext uri="{BB962C8B-B14F-4D97-AF65-F5344CB8AC3E}">
        <p14:creationId xmlns:p14="http://schemas.microsoft.com/office/powerpoint/2010/main" val="400692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37</a:t>
            </a:fld>
            <a:endParaRPr lang="es-AR" dirty="0"/>
          </a:p>
        </p:txBody>
      </p:sp>
    </p:spTree>
    <p:extLst>
      <p:ext uri="{BB962C8B-B14F-4D97-AF65-F5344CB8AC3E}">
        <p14:creationId xmlns:p14="http://schemas.microsoft.com/office/powerpoint/2010/main" val="211872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baseline="0" dirty="0" smtClean="0"/>
          </a:p>
        </p:txBody>
      </p:sp>
      <p:sp>
        <p:nvSpPr>
          <p:cNvPr id="4" name="Marcador de número de diapositiva 3"/>
          <p:cNvSpPr>
            <a:spLocks noGrp="1"/>
          </p:cNvSpPr>
          <p:nvPr>
            <p:ph type="sldNum" sz="quarter" idx="10"/>
          </p:nvPr>
        </p:nvSpPr>
        <p:spPr/>
        <p:txBody>
          <a:bodyPr/>
          <a:lstStyle/>
          <a:p>
            <a:fld id="{DDF1162C-C6B9-407B-8D5A-13837FD95A88}" type="slidenum">
              <a:rPr lang="es-AR" smtClean="0"/>
              <a:pPr/>
              <a:t>38</a:t>
            </a:fld>
            <a:endParaRPr lang="es-AR" dirty="0"/>
          </a:p>
        </p:txBody>
      </p:sp>
    </p:spTree>
    <p:extLst>
      <p:ext uri="{BB962C8B-B14F-4D97-AF65-F5344CB8AC3E}">
        <p14:creationId xmlns:p14="http://schemas.microsoft.com/office/powerpoint/2010/main" val="245980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9</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40</a:t>
            </a:fld>
            <a:endParaRPr lang="es-AR" dirty="0"/>
          </a:p>
        </p:txBody>
      </p:sp>
    </p:spTree>
    <p:extLst>
      <p:ext uri="{BB962C8B-B14F-4D97-AF65-F5344CB8AC3E}">
        <p14:creationId xmlns:p14="http://schemas.microsoft.com/office/powerpoint/2010/main" val="1979287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DF1162C-C6B9-407B-8D5A-13837FD95A88}" type="slidenum">
              <a:rPr lang="es-AR" smtClean="0"/>
              <a:pPr/>
              <a:t>41</a:t>
            </a:fld>
            <a:endParaRPr lang="es-AR" dirty="0"/>
          </a:p>
        </p:txBody>
      </p:sp>
    </p:spTree>
    <p:extLst>
      <p:ext uri="{BB962C8B-B14F-4D97-AF65-F5344CB8AC3E}">
        <p14:creationId xmlns:p14="http://schemas.microsoft.com/office/powerpoint/2010/main" val="56809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19</a:t>
            </a:fld>
            <a:endParaRPr lang="es-AR" dirty="0"/>
          </a:p>
        </p:txBody>
      </p:sp>
    </p:spTree>
    <p:extLst>
      <p:ext uri="{BB962C8B-B14F-4D97-AF65-F5344CB8AC3E}">
        <p14:creationId xmlns:p14="http://schemas.microsoft.com/office/powerpoint/2010/main" val="155485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20</a:t>
            </a:fld>
            <a:endParaRPr lang="es-AR" dirty="0"/>
          </a:p>
        </p:txBody>
      </p:sp>
    </p:spTree>
    <p:extLst>
      <p:ext uri="{BB962C8B-B14F-4D97-AF65-F5344CB8AC3E}">
        <p14:creationId xmlns:p14="http://schemas.microsoft.com/office/powerpoint/2010/main" val="138093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21</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22</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23</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24</a:t>
            </a:fld>
            <a:endParaRPr lang="es-AR" dirty="0"/>
          </a:p>
        </p:txBody>
      </p:sp>
    </p:spTree>
    <p:extLst>
      <p:ext uri="{BB962C8B-B14F-4D97-AF65-F5344CB8AC3E}">
        <p14:creationId xmlns:p14="http://schemas.microsoft.com/office/powerpoint/2010/main" val="147030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F1162C-C6B9-407B-8D5A-13837FD95A88}" type="slidenum">
              <a:rPr lang="es-AR" smtClean="0"/>
              <a:pPr/>
              <a:t>25</a:t>
            </a:fld>
            <a:endParaRPr lang="es-AR" dirty="0"/>
          </a:p>
        </p:txBody>
      </p:sp>
    </p:spTree>
    <p:extLst>
      <p:ext uri="{BB962C8B-B14F-4D97-AF65-F5344CB8AC3E}">
        <p14:creationId xmlns:p14="http://schemas.microsoft.com/office/powerpoint/2010/main" val="147030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0" name="Picture 1046" descr="tram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 name="7 Elipse"/>
          <p:cNvSpPr>
            <a:spLocks noChangeAspect="1"/>
          </p:cNvSpPr>
          <p:nvPr userDrawn="1"/>
        </p:nvSpPr>
        <p:spPr>
          <a:xfrm>
            <a:off x="2052000" y="51751"/>
            <a:ext cx="5040000" cy="5040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5434" tIns="32717" rIns="65434" bIns="32717" rtlCol="0" anchor="ctr"/>
          <a:lstStyle/>
          <a:p>
            <a:pPr algn="ctr" defTabSz="894292"/>
            <a:endParaRPr lang="es-AR" sz="1800" dirty="0">
              <a:solidFill>
                <a:prstClr val="white"/>
              </a:solidFill>
            </a:endParaRPr>
          </a:p>
        </p:txBody>
      </p:sp>
      <p:sp>
        <p:nvSpPr>
          <p:cNvPr id="20" name="Rectangle 18"/>
          <p:cNvSpPr>
            <a:spLocks noChangeArrowheads="1"/>
          </p:cNvSpPr>
          <p:nvPr userDrawn="1"/>
        </p:nvSpPr>
        <p:spPr bwMode="auto">
          <a:xfrm>
            <a:off x="0" y="0"/>
            <a:ext cx="9144000" cy="5143500"/>
          </a:xfrm>
          <a:prstGeom prst="rect">
            <a:avLst/>
          </a:prstGeom>
          <a:noFill/>
          <a:ln w="57150">
            <a:solidFill>
              <a:schemeClr val="bg1"/>
            </a:solidFill>
            <a:miter lim="800000"/>
            <a:headEnd type="none" w="sm" len="sm"/>
            <a:tailEnd type="none" w="sm" len="sm"/>
          </a:ln>
          <a:effectLst/>
        </p:spPr>
        <p:txBody>
          <a:bodyPr wrap="none" lIns="65434" tIns="32717" rIns="65434" bIns="32717" anchor="ctr"/>
          <a:lstStyle/>
          <a:p>
            <a:pPr defTabSz="894292"/>
            <a:endParaRPr lang="es-AR" sz="1800" dirty="0">
              <a:solidFill>
                <a:prstClr val="black"/>
              </a:solidFill>
            </a:endParaRPr>
          </a:p>
        </p:txBody>
      </p:sp>
    </p:spTree>
    <p:extLst>
      <p:ext uri="{BB962C8B-B14F-4D97-AF65-F5344CB8AC3E}">
        <p14:creationId xmlns:p14="http://schemas.microsoft.com/office/powerpoint/2010/main" val="26387742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alpha val="84000"/>
          </a:schemeClr>
        </a:solidFill>
        <a:effectLst/>
      </p:bgPr>
    </p:bg>
    <p:spTree>
      <p:nvGrpSpPr>
        <p:cNvPr id="1" name=""/>
        <p:cNvGrpSpPr/>
        <p:nvPr/>
      </p:nvGrpSpPr>
      <p:grpSpPr>
        <a:xfrm>
          <a:off x="0" y="0"/>
          <a:ext cx="0" cy="0"/>
          <a:chOff x="0" y="0"/>
          <a:chExt cx="0" cy="0"/>
        </a:xfrm>
      </p:grpSpPr>
      <p:pic>
        <p:nvPicPr>
          <p:cNvPr id="8" name="Picture 1046" descr="trama"/>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52000" y="51751"/>
            <a:ext cx="5040000" cy="5040000"/>
          </a:xfrm>
          <a:prstGeom prst="ellipse">
            <a:avLst/>
          </a:prstGeom>
          <a:noFill/>
          <a:effectLst/>
          <a:extLst>
            <a:ext uri="{909E8E84-426E-40DD-AFC4-6F175D3DCCD1}">
              <a14:hiddenFill xmlns:a14="http://schemas.microsoft.com/office/drawing/2010/main">
                <a:solidFill>
                  <a:srgbClr val="FFFFFF"/>
                </a:solidFill>
              </a14:hiddenFill>
            </a:ext>
          </a:extLst>
        </p:spPr>
      </p:pic>
      <p:sp>
        <p:nvSpPr>
          <p:cNvPr id="17" name="Rectangle 18"/>
          <p:cNvSpPr>
            <a:spLocks noChangeArrowheads="1"/>
          </p:cNvSpPr>
          <p:nvPr userDrawn="1"/>
        </p:nvSpPr>
        <p:spPr bwMode="auto">
          <a:xfrm>
            <a:off x="0" y="0"/>
            <a:ext cx="9144000" cy="5143500"/>
          </a:xfrm>
          <a:prstGeom prst="rect">
            <a:avLst/>
          </a:prstGeom>
          <a:noFill/>
          <a:ln w="57150">
            <a:solidFill>
              <a:srgbClr val="0193CF"/>
            </a:solidFill>
            <a:miter lim="800000"/>
            <a:headEnd type="none" w="sm" len="sm"/>
            <a:tailEnd type="none" w="sm" len="sm"/>
          </a:ln>
          <a:effectLst/>
        </p:spPr>
        <p:txBody>
          <a:bodyPr wrap="none" lIns="65434" tIns="32717" rIns="65434" bIns="32717" anchor="ctr"/>
          <a:lstStyle/>
          <a:p>
            <a:pPr defTabSz="894292"/>
            <a:endParaRPr lang="es-AR" sz="1800" dirty="0">
              <a:solidFill>
                <a:prstClr val="black"/>
              </a:solidFill>
            </a:endParaRPr>
          </a:p>
        </p:txBody>
      </p:sp>
    </p:spTree>
    <p:extLst>
      <p:ext uri="{BB962C8B-B14F-4D97-AF65-F5344CB8AC3E}">
        <p14:creationId xmlns:p14="http://schemas.microsoft.com/office/powerpoint/2010/main" val="10035087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En blanco">
    <p:bg>
      <p:bgPr>
        <a:solidFill>
          <a:schemeClr val="bg1">
            <a:alpha val="84000"/>
          </a:schemeClr>
        </a:solidFill>
        <a:effectLst/>
      </p:bgPr>
    </p:bg>
    <p:spTree>
      <p:nvGrpSpPr>
        <p:cNvPr id="1" name=""/>
        <p:cNvGrpSpPr/>
        <p:nvPr/>
      </p:nvGrpSpPr>
      <p:grpSpPr>
        <a:xfrm>
          <a:off x="0" y="0"/>
          <a:ext cx="0" cy="0"/>
          <a:chOff x="0" y="0"/>
          <a:chExt cx="0" cy="0"/>
        </a:xfrm>
      </p:grpSpPr>
      <p:sp>
        <p:nvSpPr>
          <p:cNvPr id="17" name="Rectangle 18"/>
          <p:cNvSpPr>
            <a:spLocks noChangeArrowheads="1"/>
          </p:cNvSpPr>
          <p:nvPr userDrawn="1"/>
        </p:nvSpPr>
        <p:spPr bwMode="auto">
          <a:xfrm>
            <a:off x="0" y="0"/>
            <a:ext cx="9144000" cy="5143500"/>
          </a:xfrm>
          <a:prstGeom prst="rect">
            <a:avLst/>
          </a:prstGeom>
          <a:noFill/>
          <a:ln w="57150">
            <a:solidFill>
              <a:srgbClr val="0193CF"/>
            </a:solidFill>
            <a:miter lim="800000"/>
            <a:headEnd type="none" w="sm" len="sm"/>
            <a:tailEnd type="none" w="sm" len="sm"/>
          </a:ln>
          <a:effectLst/>
        </p:spPr>
        <p:txBody>
          <a:bodyPr wrap="none" lIns="65434" tIns="32717" rIns="65434" bIns="32717" anchor="ctr"/>
          <a:lstStyle/>
          <a:p>
            <a:pPr defTabSz="894292"/>
            <a:endParaRPr lang="es-AR" sz="1800" dirty="0">
              <a:solidFill>
                <a:prstClr val="black"/>
              </a:solidFill>
            </a:endParaRPr>
          </a:p>
        </p:txBody>
      </p:sp>
      <p:sp>
        <p:nvSpPr>
          <p:cNvPr id="5" name="4 Elipse"/>
          <p:cNvSpPr>
            <a:spLocks noChangeAspect="1"/>
          </p:cNvSpPr>
          <p:nvPr userDrawn="1"/>
        </p:nvSpPr>
        <p:spPr>
          <a:xfrm>
            <a:off x="2052000" y="51751"/>
            <a:ext cx="5040000" cy="5040000"/>
          </a:xfrm>
          <a:prstGeom prst="ellipse">
            <a:avLst/>
          </a:prstGeom>
          <a:solidFill>
            <a:schemeClr val="bg1">
              <a:lumMod val="95000"/>
            </a:schemeClr>
          </a:solidFill>
          <a:ln w="6350">
            <a:solidFill>
              <a:srgbClr val="0193CF"/>
            </a:solidFill>
          </a:ln>
        </p:spPr>
        <p:style>
          <a:lnRef idx="2">
            <a:schemeClr val="accent1">
              <a:shade val="50000"/>
            </a:schemeClr>
          </a:lnRef>
          <a:fillRef idx="1">
            <a:schemeClr val="accent1"/>
          </a:fillRef>
          <a:effectRef idx="0">
            <a:schemeClr val="accent1"/>
          </a:effectRef>
          <a:fontRef idx="minor">
            <a:schemeClr val="lt1"/>
          </a:fontRef>
        </p:style>
        <p:txBody>
          <a:bodyPr lIns="65434" tIns="32717" rIns="65434" bIns="32717" rtlCol="0" anchor="ctr"/>
          <a:lstStyle/>
          <a:p>
            <a:pPr algn="ctr" defTabSz="894292"/>
            <a:endParaRPr lang="es-AR" sz="1800" dirty="0">
              <a:solidFill>
                <a:prstClr val="white"/>
              </a:solidFill>
            </a:endParaRPr>
          </a:p>
        </p:txBody>
      </p:sp>
    </p:spTree>
    <p:extLst>
      <p:ext uri="{BB962C8B-B14F-4D97-AF65-F5344CB8AC3E}">
        <p14:creationId xmlns:p14="http://schemas.microsoft.com/office/powerpoint/2010/main" val="2563149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7" name="Rectangle 18"/>
          <p:cNvSpPr>
            <a:spLocks noChangeArrowheads="1"/>
          </p:cNvSpPr>
          <p:nvPr userDrawn="1"/>
        </p:nvSpPr>
        <p:spPr bwMode="auto">
          <a:xfrm>
            <a:off x="0" y="0"/>
            <a:ext cx="9144000" cy="5143500"/>
          </a:xfrm>
          <a:prstGeom prst="rect">
            <a:avLst/>
          </a:prstGeom>
          <a:noFill/>
          <a:ln w="57150">
            <a:solidFill>
              <a:srgbClr val="0193CF"/>
            </a:solidFill>
            <a:miter lim="800000"/>
            <a:headEnd type="none" w="sm" len="sm"/>
            <a:tailEnd type="none" w="sm" len="sm"/>
          </a:ln>
          <a:effectLst/>
        </p:spPr>
        <p:txBody>
          <a:bodyPr wrap="none" lIns="65434" tIns="32717" rIns="65434" bIns="32717" anchor="ctr"/>
          <a:lstStyle/>
          <a:p>
            <a:pPr defTabSz="894292"/>
            <a:endParaRPr lang="es-AR" sz="1800" dirty="0">
              <a:solidFill>
                <a:prstClr val="black"/>
              </a:solidFill>
            </a:endParaRPr>
          </a:p>
        </p:txBody>
      </p:sp>
      <p:sp>
        <p:nvSpPr>
          <p:cNvPr id="2" name="1 Título"/>
          <p:cNvSpPr>
            <a:spLocks noGrp="1"/>
          </p:cNvSpPr>
          <p:nvPr>
            <p:ph type="title" hasCustomPrompt="1"/>
          </p:nvPr>
        </p:nvSpPr>
        <p:spPr>
          <a:xfrm>
            <a:off x="35496" y="30206"/>
            <a:ext cx="7720600" cy="602717"/>
          </a:xfrm>
        </p:spPr>
        <p:txBody>
          <a:bodyPr>
            <a:normAutofit/>
          </a:bodyPr>
          <a:lstStyle>
            <a:lvl1pPr algn="l">
              <a:defRPr sz="1600" b="1">
                <a:solidFill>
                  <a:srgbClr val="0193CF"/>
                </a:solidFill>
              </a:defRPr>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7048603" y="4818186"/>
            <a:ext cx="1123798" cy="273844"/>
          </a:xfrm>
        </p:spPr>
        <p:txBody>
          <a:bodyPr/>
          <a:lstStyle>
            <a:lvl1pPr>
              <a:defRPr sz="900">
                <a:solidFill>
                  <a:srgbClr val="0193CF"/>
                </a:solidFill>
              </a:defRPr>
            </a:lvl1pPr>
          </a:lstStyle>
          <a:p>
            <a:fld id="{132FADFE-3B8F-471C-ABF0-DBC7717ECBBC}" type="slidenum">
              <a:rPr lang="es-ES" smtClean="0"/>
              <a:pPr/>
              <a:t>‹#›</a:t>
            </a:fld>
            <a:endParaRPr lang="es-ES"/>
          </a:p>
        </p:txBody>
      </p:sp>
    </p:spTree>
    <p:extLst>
      <p:ext uri="{BB962C8B-B14F-4D97-AF65-F5344CB8AC3E}">
        <p14:creationId xmlns:p14="http://schemas.microsoft.com/office/powerpoint/2010/main" val="13327247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Sólo el título">
    <p:spTree>
      <p:nvGrpSpPr>
        <p:cNvPr id="1" name=""/>
        <p:cNvGrpSpPr/>
        <p:nvPr/>
      </p:nvGrpSpPr>
      <p:grpSpPr>
        <a:xfrm>
          <a:off x="0" y="0"/>
          <a:ext cx="0" cy="0"/>
          <a:chOff x="0" y="0"/>
          <a:chExt cx="0" cy="0"/>
        </a:xfrm>
      </p:grpSpPr>
      <p:sp>
        <p:nvSpPr>
          <p:cNvPr id="7" name="Rectangle 18"/>
          <p:cNvSpPr>
            <a:spLocks noChangeArrowheads="1"/>
          </p:cNvSpPr>
          <p:nvPr userDrawn="1"/>
        </p:nvSpPr>
        <p:spPr bwMode="auto">
          <a:xfrm>
            <a:off x="0" y="0"/>
            <a:ext cx="9144000" cy="5143500"/>
          </a:xfrm>
          <a:prstGeom prst="rect">
            <a:avLst/>
          </a:prstGeom>
          <a:noFill/>
          <a:ln w="57150">
            <a:solidFill>
              <a:srgbClr val="0193CF"/>
            </a:solidFill>
            <a:miter lim="800000"/>
            <a:headEnd type="none" w="sm" len="sm"/>
            <a:tailEnd type="none" w="sm" len="sm"/>
          </a:ln>
          <a:effectLst/>
        </p:spPr>
        <p:txBody>
          <a:bodyPr wrap="none" lIns="65434" tIns="32717" rIns="65434" bIns="32717" anchor="ctr"/>
          <a:lstStyle/>
          <a:p>
            <a:pPr defTabSz="894292"/>
            <a:endParaRPr lang="es-AR" sz="1800" dirty="0">
              <a:solidFill>
                <a:prstClr val="black"/>
              </a:solidFill>
            </a:endParaRPr>
          </a:p>
        </p:txBody>
      </p:sp>
      <p:sp>
        <p:nvSpPr>
          <p:cNvPr id="2" name="1 Título"/>
          <p:cNvSpPr>
            <a:spLocks noGrp="1"/>
          </p:cNvSpPr>
          <p:nvPr>
            <p:ph type="title" hasCustomPrompt="1"/>
          </p:nvPr>
        </p:nvSpPr>
        <p:spPr>
          <a:xfrm>
            <a:off x="35496" y="30206"/>
            <a:ext cx="7720600" cy="602717"/>
          </a:xfrm>
        </p:spPr>
        <p:txBody>
          <a:bodyPr>
            <a:normAutofit/>
          </a:bodyPr>
          <a:lstStyle>
            <a:lvl1pPr algn="l">
              <a:defRPr sz="1600" b="1">
                <a:solidFill>
                  <a:srgbClr val="0193CF"/>
                </a:solidFill>
              </a:defRPr>
            </a:lvl1pPr>
          </a:lstStyle>
          <a:p>
            <a:r>
              <a:rPr lang="es-ES" dirty="0" smtClean="0"/>
              <a:t>HAGA CLIC PARA MODIFICAR EL ESTILO DE TÍTULO DEL PATRÓN</a:t>
            </a:r>
            <a:endParaRPr lang="es-ES" dirty="0"/>
          </a:p>
        </p:txBody>
      </p:sp>
      <p:sp>
        <p:nvSpPr>
          <p:cNvPr id="6" name="4 Marcador de número de diapositiva"/>
          <p:cNvSpPr>
            <a:spLocks noGrp="1"/>
          </p:cNvSpPr>
          <p:nvPr>
            <p:ph type="sldNum" sz="quarter" idx="12"/>
          </p:nvPr>
        </p:nvSpPr>
        <p:spPr>
          <a:xfrm>
            <a:off x="7048603" y="4818186"/>
            <a:ext cx="1123798" cy="273844"/>
          </a:xfrm>
        </p:spPr>
        <p:txBody>
          <a:bodyPr/>
          <a:lstStyle>
            <a:lvl1pPr>
              <a:defRPr sz="900">
                <a:solidFill>
                  <a:srgbClr val="0193CF"/>
                </a:solidFill>
              </a:defRPr>
            </a:lvl1pPr>
          </a:lstStyle>
          <a:p>
            <a:fld id="{132FADFE-3B8F-471C-ABF0-DBC7717ECBBC}" type="slidenum">
              <a:rPr lang="es-ES" smtClean="0"/>
              <a:pPr/>
              <a:t>‹#›</a:t>
            </a:fld>
            <a:endParaRPr lang="es-ES"/>
          </a:p>
        </p:txBody>
      </p:sp>
    </p:spTree>
    <p:extLst>
      <p:ext uri="{BB962C8B-B14F-4D97-AF65-F5344CB8AC3E}">
        <p14:creationId xmlns:p14="http://schemas.microsoft.com/office/powerpoint/2010/main" val="3858110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65434" tIns="32717" rIns="65434" bIns="32717"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200151"/>
            <a:ext cx="8229600" cy="3394472"/>
          </a:xfrm>
          <a:prstGeom prst="rect">
            <a:avLst/>
          </a:prstGeom>
        </p:spPr>
        <p:txBody>
          <a:bodyPr vert="horz" lIns="65434" tIns="32717" rIns="65434" bIns="3271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4"/>
            <a:ext cx="2133600" cy="273844"/>
          </a:xfrm>
          <a:prstGeom prst="rect">
            <a:avLst/>
          </a:prstGeom>
        </p:spPr>
        <p:txBody>
          <a:bodyPr vert="horz" lIns="65434" tIns="32717" rIns="65434" bIns="32717" rtlCol="0" anchor="ctr"/>
          <a:lstStyle>
            <a:lvl1pPr algn="l" defTabSz="894292">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s-ES" dirty="0">
              <a:solidFill>
                <a:prstClr val="black">
                  <a:tint val="75000"/>
                </a:prstClr>
              </a:solidFill>
            </a:endParaRPr>
          </a:p>
        </p:txBody>
      </p:sp>
      <p:sp>
        <p:nvSpPr>
          <p:cNvPr id="5" name="4 Marcador de pie de página"/>
          <p:cNvSpPr>
            <a:spLocks noGrp="1"/>
          </p:cNvSpPr>
          <p:nvPr>
            <p:ph type="ftr" sz="quarter" idx="3"/>
          </p:nvPr>
        </p:nvSpPr>
        <p:spPr>
          <a:xfrm>
            <a:off x="3124200" y="4767264"/>
            <a:ext cx="2895600" cy="273844"/>
          </a:xfrm>
          <a:prstGeom prst="rect">
            <a:avLst/>
          </a:prstGeom>
        </p:spPr>
        <p:txBody>
          <a:bodyPr vert="horz" lIns="65434" tIns="32717" rIns="65434" bIns="32717" rtlCol="0" anchor="ctr"/>
          <a:lstStyle>
            <a:lvl1pPr algn="ctr" defTabSz="894292">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s-ES" dirty="0">
              <a:solidFill>
                <a:prstClr val="black">
                  <a:tint val="75000"/>
                </a:prstClr>
              </a:solidFill>
            </a:endParaRPr>
          </a:p>
        </p:txBody>
      </p:sp>
      <p:sp>
        <p:nvSpPr>
          <p:cNvPr id="6" name="5 Marcador de número de diapositiva"/>
          <p:cNvSpPr>
            <a:spLocks noGrp="1"/>
          </p:cNvSpPr>
          <p:nvPr>
            <p:ph type="sldNum" sz="quarter" idx="4"/>
          </p:nvPr>
        </p:nvSpPr>
        <p:spPr>
          <a:xfrm>
            <a:off x="6553200" y="4767264"/>
            <a:ext cx="2133600" cy="273844"/>
          </a:xfrm>
          <a:prstGeom prst="rect">
            <a:avLst/>
          </a:prstGeom>
        </p:spPr>
        <p:txBody>
          <a:bodyPr vert="horz" lIns="65434" tIns="32717" rIns="65434" bIns="32717" rtlCol="0" anchor="ctr"/>
          <a:lstStyle>
            <a:lvl1pPr algn="r" defTabSz="894292">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32FADFE-3B8F-471C-ABF0-DBC7717ECBBC}"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29085680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iming>
    <p:tnLst>
      <p:par>
        <p:cTn id="1" dur="indefinite" restart="never" nodeType="tmRoot"/>
      </p:par>
    </p:tnLst>
  </p:timing>
  <p:hf hdr="0" ftr="0" dt="0"/>
  <p:txStyles>
    <p:titleStyle>
      <a:lvl1pPr algn="ctr" defTabSz="894292" rtl="0" eaLnBrk="1" latinLnBrk="0" hangingPunct="1">
        <a:spcBef>
          <a:spcPct val="0"/>
        </a:spcBef>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35359" indent="-335359" algn="l" defTabSz="894292" rtl="0" eaLnBrk="1" latinLnBrk="0" hangingPunct="1">
        <a:spcBef>
          <a:spcPct val="20000"/>
        </a:spcBef>
        <a:buFont typeface="Arial"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6613" indent="-279467" algn="l" defTabSz="894292" rtl="0" eaLnBrk="1" latinLnBrk="0" hangingPunct="1">
        <a:spcBef>
          <a:spcPct val="20000"/>
        </a:spcBef>
        <a:buFont typeface="Arial"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17866" indent="-223573" algn="l" defTabSz="894292" rtl="0" eaLnBrk="1" latinLnBrk="0" hangingPunct="1">
        <a:spcBef>
          <a:spcPct val="20000"/>
        </a:spcBef>
        <a:buFont typeface="Arial"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65012" indent="-223573" algn="l" defTabSz="894292" rtl="0" eaLnBrk="1" latinLnBrk="0" hangingPunct="1">
        <a:spcBef>
          <a:spcPct val="20000"/>
        </a:spcBef>
        <a:buFont typeface="Arial"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12159" indent="-223573" algn="l" defTabSz="894292" rtl="0" eaLnBrk="1" latinLnBrk="0" hangingPunct="1">
        <a:spcBef>
          <a:spcPct val="20000"/>
        </a:spcBef>
        <a:buFont typeface="Arial"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459305" indent="-223573" algn="l" defTabSz="8942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06452" indent="-223573" algn="l" defTabSz="8942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53598" indent="-223573" algn="l" defTabSz="8942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00745" indent="-223573" algn="l" defTabSz="8942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894292" rtl="0" eaLnBrk="1" latinLnBrk="0" hangingPunct="1">
        <a:defRPr sz="1800" kern="1200">
          <a:solidFill>
            <a:schemeClr val="tx1"/>
          </a:solidFill>
          <a:latin typeface="+mn-lt"/>
          <a:ea typeface="+mn-ea"/>
          <a:cs typeface="+mn-cs"/>
        </a:defRPr>
      </a:lvl1pPr>
      <a:lvl2pPr marL="447146" algn="l" defTabSz="894292" rtl="0" eaLnBrk="1" latinLnBrk="0" hangingPunct="1">
        <a:defRPr sz="1800" kern="1200">
          <a:solidFill>
            <a:schemeClr val="tx1"/>
          </a:solidFill>
          <a:latin typeface="+mn-lt"/>
          <a:ea typeface="+mn-ea"/>
          <a:cs typeface="+mn-cs"/>
        </a:defRPr>
      </a:lvl2pPr>
      <a:lvl3pPr marL="894292" algn="l" defTabSz="894292" rtl="0" eaLnBrk="1" latinLnBrk="0" hangingPunct="1">
        <a:defRPr sz="1800" kern="1200">
          <a:solidFill>
            <a:schemeClr val="tx1"/>
          </a:solidFill>
          <a:latin typeface="+mn-lt"/>
          <a:ea typeface="+mn-ea"/>
          <a:cs typeface="+mn-cs"/>
        </a:defRPr>
      </a:lvl3pPr>
      <a:lvl4pPr marL="1341439" algn="l" defTabSz="894292" rtl="0" eaLnBrk="1" latinLnBrk="0" hangingPunct="1">
        <a:defRPr sz="1800" kern="1200">
          <a:solidFill>
            <a:schemeClr val="tx1"/>
          </a:solidFill>
          <a:latin typeface="+mn-lt"/>
          <a:ea typeface="+mn-ea"/>
          <a:cs typeface="+mn-cs"/>
        </a:defRPr>
      </a:lvl4pPr>
      <a:lvl5pPr marL="1788586" algn="l" defTabSz="894292" rtl="0" eaLnBrk="1" latinLnBrk="0" hangingPunct="1">
        <a:defRPr sz="1800" kern="1200">
          <a:solidFill>
            <a:schemeClr val="tx1"/>
          </a:solidFill>
          <a:latin typeface="+mn-lt"/>
          <a:ea typeface="+mn-ea"/>
          <a:cs typeface="+mn-cs"/>
        </a:defRPr>
      </a:lvl5pPr>
      <a:lvl6pPr marL="2235732" algn="l" defTabSz="894292" rtl="0" eaLnBrk="1" latinLnBrk="0" hangingPunct="1">
        <a:defRPr sz="1800" kern="1200">
          <a:solidFill>
            <a:schemeClr val="tx1"/>
          </a:solidFill>
          <a:latin typeface="+mn-lt"/>
          <a:ea typeface="+mn-ea"/>
          <a:cs typeface="+mn-cs"/>
        </a:defRPr>
      </a:lvl6pPr>
      <a:lvl7pPr marL="2682878" algn="l" defTabSz="894292" rtl="0" eaLnBrk="1" latinLnBrk="0" hangingPunct="1">
        <a:defRPr sz="1800" kern="1200">
          <a:solidFill>
            <a:schemeClr val="tx1"/>
          </a:solidFill>
          <a:latin typeface="+mn-lt"/>
          <a:ea typeface="+mn-ea"/>
          <a:cs typeface="+mn-cs"/>
        </a:defRPr>
      </a:lvl7pPr>
      <a:lvl8pPr marL="3130025" algn="l" defTabSz="894292" rtl="0" eaLnBrk="1" latinLnBrk="0" hangingPunct="1">
        <a:defRPr sz="1800" kern="1200">
          <a:solidFill>
            <a:schemeClr val="tx1"/>
          </a:solidFill>
          <a:latin typeface="+mn-lt"/>
          <a:ea typeface="+mn-ea"/>
          <a:cs typeface="+mn-cs"/>
        </a:defRPr>
      </a:lvl8pPr>
      <a:lvl9pPr marL="3577171" algn="l" defTabSz="8942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image" Target="../media/image2.png"/><Relationship Id="rId7"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chart" Target="../charts/chart13.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5" Type="http://schemas.openxmlformats.org/officeDocument/2006/relationships/image" Target="../media/image17.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8" Type="http://schemas.openxmlformats.org/officeDocument/2006/relationships/chart" Target="../charts/chart18.xml"/><Relationship Id="rId3" Type="http://schemas.openxmlformats.org/officeDocument/2006/relationships/image" Target="../media/image18.jpeg"/><Relationship Id="rId7" Type="http://schemas.openxmlformats.org/officeDocument/2006/relationships/chart" Target="../charts/chart17.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chart" Target="../charts/chart21.xml"/><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image" Target="../media/image14.jpeg"/><Relationship Id="rId7" Type="http://schemas.openxmlformats.org/officeDocument/2006/relationships/chart" Target="../charts/chart2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2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chart" Target="../charts/chart29.xml"/><Relationship Id="rId4" Type="http://schemas.openxmlformats.org/officeDocument/2006/relationships/chart" Target="../charts/chart28.xml"/></Relationships>
</file>

<file path=ppt/slides/_rels/slide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chart" Target="../charts/chart30.xml"/><Relationship Id="rId7" Type="http://schemas.openxmlformats.org/officeDocument/2006/relationships/chart" Target="../charts/chart3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s>
</file>

<file path=ppt/slides/_rels/slide2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chart" Target="../charts/chart37.xml"/><Relationship Id="rId4" Type="http://schemas.openxmlformats.org/officeDocument/2006/relationships/chart" Target="../charts/chart36.xml"/></Relationships>
</file>

<file path=ppt/slides/_rels/slide25.xml.rels><?xml version="1.0" encoding="UTF-8" standalone="yes"?>
<Relationships xmlns="http://schemas.openxmlformats.org/package/2006/relationships"><Relationship Id="rId8" Type="http://schemas.openxmlformats.org/officeDocument/2006/relationships/chart" Target="../charts/chart42.xml"/><Relationship Id="rId3" Type="http://schemas.openxmlformats.org/officeDocument/2006/relationships/image" Target="../media/image17.jpeg"/><Relationship Id="rId7" Type="http://schemas.openxmlformats.org/officeDocument/2006/relationships/chart" Target="../charts/chart4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0.xml"/><Relationship Id="rId5" Type="http://schemas.openxmlformats.org/officeDocument/2006/relationships/chart" Target="../charts/chart39.xml"/><Relationship Id="rId4" Type="http://schemas.openxmlformats.org/officeDocument/2006/relationships/chart" Target="../charts/chart38.xml"/></Relationships>
</file>

<file path=ppt/slides/_rels/slide26.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chart" Target="../charts/chart45.xml"/><Relationship Id="rId4" Type="http://schemas.openxmlformats.org/officeDocument/2006/relationships/chart" Target="../charts/char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47.xml"/></Relationships>
</file>

<file path=ppt/slides/_rels/slide31.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49.xml"/></Relationships>
</file>

<file path=ppt/slides/_rels/slide32.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chart" Target="../charts/chart58.xml"/><Relationship Id="rId3" Type="http://schemas.openxmlformats.org/officeDocument/2006/relationships/chart" Target="../charts/chart53.xml"/><Relationship Id="rId7" Type="http://schemas.openxmlformats.org/officeDocument/2006/relationships/chart" Target="../charts/chart5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chart" Target="../charts/chart56.xml"/><Relationship Id="rId5" Type="http://schemas.openxmlformats.org/officeDocument/2006/relationships/chart" Target="../charts/chart55.xml"/><Relationship Id="rId10" Type="http://schemas.openxmlformats.org/officeDocument/2006/relationships/chart" Target="../charts/chart60.xml"/><Relationship Id="rId4" Type="http://schemas.openxmlformats.org/officeDocument/2006/relationships/chart" Target="../charts/chart54.xml"/><Relationship Id="rId9" Type="http://schemas.openxmlformats.org/officeDocument/2006/relationships/chart" Target="../charts/chart59.xml"/></Relationships>
</file>

<file path=ppt/slides/_rels/slide36.xml.rels><?xml version="1.0" encoding="UTF-8" standalone="yes"?>
<Relationships xmlns="http://schemas.openxmlformats.org/package/2006/relationships"><Relationship Id="rId8" Type="http://schemas.openxmlformats.org/officeDocument/2006/relationships/chart" Target="../charts/chart66.xml"/><Relationship Id="rId3" Type="http://schemas.openxmlformats.org/officeDocument/2006/relationships/chart" Target="../charts/chart61.xml"/><Relationship Id="rId7" Type="http://schemas.openxmlformats.org/officeDocument/2006/relationships/chart" Target="../charts/chart6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chart" Target="../charts/chart64.xml"/><Relationship Id="rId5" Type="http://schemas.openxmlformats.org/officeDocument/2006/relationships/chart" Target="../charts/chart63.xml"/><Relationship Id="rId4" Type="http://schemas.openxmlformats.org/officeDocument/2006/relationships/chart" Target="../charts/chart62.xml"/><Relationship Id="rId9" Type="http://schemas.openxmlformats.org/officeDocument/2006/relationships/chart" Target="../charts/chart67.xml"/></Relationships>
</file>

<file path=ppt/slides/_rels/slide37.xml.rels><?xml version="1.0" encoding="UTF-8" standalone="yes"?>
<Relationships xmlns="http://schemas.openxmlformats.org/package/2006/relationships"><Relationship Id="rId8" Type="http://schemas.openxmlformats.org/officeDocument/2006/relationships/chart" Target="../charts/chart73.xml"/><Relationship Id="rId3" Type="http://schemas.openxmlformats.org/officeDocument/2006/relationships/chart" Target="../charts/chart68.xml"/><Relationship Id="rId7" Type="http://schemas.openxmlformats.org/officeDocument/2006/relationships/chart" Target="../charts/chart72.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chart" Target="../charts/chart69.xml"/><Relationship Id="rId9" Type="http://schemas.openxmlformats.org/officeDocument/2006/relationships/chart" Target="../charts/chart74.xml"/></Relationships>
</file>

<file path=ppt/slides/_rels/slide38.xml.rels><?xml version="1.0" encoding="UTF-8" standalone="yes"?>
<Relationships xmlns="http://schemas.openxmlformats.org/package/2006/relationships"><Relationship Id="rId8" Type="http://schemas.openxmlformats.org/officeDocument/2006/relationships/chart" Target="../charts/chart80.xml"/><Relationship Id="rId3" Type="http://schemas.openxmlformats.org/officeDocument/2006/relationships/chart" Target="../charts/chart75.xml"/><Relationship Id="rId7" Type="http://schemas.openxmlformats.org/officeDocument/2006/relationships/chart" Target="../charts/chart79.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78.xml"/><Relationship Id="rId5" Type="http://schemas.openxmlformats.org/officeDocument/2006/relationships/chart" Target="../charts/chart77.xml"/><Relationship Id="rId4" Type="http://schemas.openxmlformats.org/officeDocument/2006/relationships/chart" Target="../charts/chart76.xml"/><Relationship Id="rId9" Type="http://schemas.openxmlformats.org/officeDocument/2006/relationships/chart" Target="../charts/chart81.xml"/></Relationships>
</file>

<file path=ppt/slides/_rels/slide39.xml.rels><?xml version="1.0" encoding="UTF-8" standalone="yes"?>
<Relationships xmlns="http://schemas.openxmlformats.org/package/2006/relationships"><Relationship Id="rId2" Type="http://schemas.openxmlformats.org/officeDocument/2006/relationships/chart" Target="../charts/chart8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chart" Target="../charts/chart83.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84.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86.xml"/><Relationship Id="rId2" Type="http://schemas.openxmlformats.org/officeDocument/2006/relationships/chart" Target="../charts/chart85.xml"/><Relationship Id="rId1" Type="http://schemas.openxmlformats.org/officeDocument/2006/relationships/slideLayout" Target="../slideLayouts/slideLayout4.xml"/><Relationship Id="rId4" Type="http://schemas.openxmlformats.org/officeDocument/2006/relationships/chart" Target="../charts/chart8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318306" y="2141772"/>
            <a:ext cx="4572000" cy="866292"/>
          </a:xfrm>
          <a:prstGeom prst="rect">
            <a:avLst/>
          </a:prstGeom>
        </p:spPr>
        <p:txBody>
          <a:bodyPr lIns="65434" tIns="32717" rIns="65434" bIns="32717">
            <a:spAutoFit/>
          </a:bodyPr>
          <a:lstStyle/>
          <a:p>
            <a:pPr algn="ctr"/>
            <a:r>
              <a:rPr lang="es-AR" sz="2600" b="1" dirty="0" smtClean="0">
                <a:solidFill>
                  <a:srgbClr val="0193CF"/>
                </a:solidFill>
                <a:latin typeface="Verdana" panose="020B0604030504040204" pitchFamily="34" charset="0"/>
                <a:ea typeface="Verdana" panose="020B0604030504040204" pitchFamily="34" charset="0"/>
                <a:cs typeface="Verdana" panose="020B0604030504040204" pitchFamily="34" charset="0"/>
              </a:rPr>
              <a:t>PERFILAMIENTO DE SEGMENTOS</a:t>
            </a:r>
            <a:endParaRPr lang="es-AR" sz="2600" b="1" dirty="0">
              <a:solidFill>
                <a:srgbClr val="0193CF"/>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6126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Gráfico"/>
          <p:cNvGraphicFramePr/>
          <p:nvPr>
            <p:extLst>
              <p:ext uri="{D42A27DB-BD31-4B8C-83A1-F6EECF244321}">
                <p14:modId xmlns:p14="http://schemas.microsoft.com/office/powerpoint/2010/main" val="1827736565"/>
              </p:ext>
            </p:extLst>
          </p:nvPr>
        </p:nvGraphicFramePr>
        <p:xfrm>
          <a:off x="4677371" y="1563638"/>
          <a:ext cx="4240657" cy="2664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51 Tabla"/>
          <p:cNvGraphicFramePr>
            <a:graphicFrameLocks noGrp="1"/>
          </p:cNvGraphicFramePr>
          <p:nvPr>
            <p:extLst>
              <p:ext uri="{D42A27DB-BD31-4B8C-83A1-F6EECF244321}">
                <p14:modId xmlns:p14="http://schemas.microsoft.com/office/powerpoint/2010/main" val="2103647086"/>
              </p:ext>
            </p:extLst>
          </p:nvPr>
        </p:nvGraphicFramePr>
        <p:xfrm>
          <a:off x="107504" y="1484981"/>
          <a:ext cx="8928992" cy="3679057"/>
        </p:xfrm>
        <a:graphic>
          <a:graphicData uri="http://schemas.openxmlformats.org/drawingml/2006/table">
            <a:tbl>
              <a:tblPr firstRow="1" bandRow="1">
                <a:tableStyleId>{5C22544A-7EE6-4342-B048-85BDC9FD1C3A}</a:tableStyleId>
              </a:tblPr>
              <a:tblGrid>
                <a:gridCol w="4464496"/>
                <a:gridCol w="4464496"/>
              </a:tblGrid>
              <a:tr h="1374801">
                <a:tc>
                  <a:txBody>
                    <a:bodyPr/>
                    <a:lstStyle/>
                    <a:p>
                      <a:endParaRPr lang="es-AR" dirty="0"/>
                    </a:p>
                  </a:txBody>
                  <a:tcP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368152">
                <a:tc>
                  <a:txBody>
                    <a:bodyPr/>
                    <a:lstStyle/>
                    <a:p>
                      <a:endParaRPr lang="es-AR" dirty="0"/>
                    </a:p>
                  </a:txBody>
                  <a:tcP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s-AR" dirty="0"/>
                    </a:p>
                  </a:txBody>
                  <a:tcPr/>
                </a:tc>
              </a:tr>
              <a:tr h="936104">
                <a:tc gridSpan="2">
                  <a:txBody>
                    <a:bodyPr/>
                    <a:lstStyle/>
                    <a:p>
                      <a:endParaRPr lang="es-A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AR"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bl>
          </a:graphicData>
        </a:graphic>
      </p:graphicFrame>
      <p:sp>
        <p:nvSpPr>
          <p:cNvPr id="12" name="11 Rectángulo redondeado"/>
          <p:cNvSpPr/>
          <p:nvPr/>
        </p:nvSpPr>
        <p:spPr>
          <a:xfrm>
            <a:off x="0" y="627534"/>
            <a:ext cx="8244408" cy="157925"/>
          </a:xfrm>
          <a:prstGeom prst="roundRect">
            <a:avLst/>
          </a:prstGeom>
          <a:solidFill>
            <a:srgbClr val="019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9" name="8 Tabla"/>
          <p:cNvGraphicFramePr>
            <a:graphicFrameLocks noGrp="1"/>
          </p:cNvGraphicFramePr>
          <p:nvPr>
            <p:extLst>
              <p:ext uri="{D42A27DB-BD31-4B8C-83A1-F6EECF244321}">
                <p14:modId xmlns:p14="http://schemas.microsoft.com/office/powerpoint/2010/main" val="3336992666"/>
              </p:ext>
            </p:extLst>
          </p:nvPr>
        </p:nvGraphicFramePr>
        <p:xfrm>
          <a:off x="768140" y="915526"/>
          <a:ext cx="5748076" cy="396240"/>
        </p:xfrm>
        <a:graphic>
          <a:graphicData uri="http://schemas.openxmlformats.org/drawingml/2006/table">
            <a:tbl>
              <a:tblPr firstRow="1" bandRow="1">
                <a:tableStyleId>{5C22544A-7EE6-4342-B048-85BDC9FD1C3A}</a:tableStyleId>
              </a:tblPr>
              <a:tblGrid>
                <a:gridCol w="504000"/>
                <a:gridCol w="825007"/>
                <a:gridCol w="504000"/>
                <a:gridCol w="825007"/>
                <a:gridCol w="504000"/>
                <a:gridCol w="825007"/>
                <a:gridCol w="504000"/>
                <a:gridCol w="1257055"/>
              </a:tblGrid>
              <a:tr h="396000">
                <a:tc>
                  <a:txBody>
                    <a:bodyPr/>
                    <a:lstStyle/>
                    <a:p>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68%</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tiene TD</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40%</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tiene TC</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24% tiene</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PP</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7% tiene</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plazo fijo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1 Título"/>
          <p:cNvSpPr>
            <a:spLocks noGrp="1"/>
          </p:cNvSpPr>
          <p:nvPr>
            <p:ph type="title"/>
          </p:nvPr>
        </p:nvSpPr>
        <p:spPr>
          <a:xfrm>
            <a:off x="35496" y="30206"/>
            <a:ext cx="8856984" cy="602717"/>
          </a:xfrm>
        </p:spPr>
        <p:txBody>
          <a:bodyPr/>
          <a:lstStyle/>
          <a:p>
            <a:r>
              <a:rPr lang="es-AR" dirty="0" smtClean="0"/>
              <a:t>CARACTERÍSTICAS GENERALES DE LA CARTERA - </a:t>
            </a:r>
            <a:r>
              <a:rPr lang="es-AR" dirty="0"/>
              <a:t>EN %</a:t>
            </a:r>
          </a:p>
        </p:txBody>
      </p:sp>
      <p:pic>
        <p:nvPicPr>
          <p:cNvPr id="3" name="Picture 5" descr="Z:\Gestión Interna de Calidad\Materiales de consulta\Imagenes\Iconos\finances\hand1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1772" y="91551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Z:\Gestión Interna de Calidad\Materiales de consulta\Imagenes\Iconos\finances-and-trade\credit4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7476" y="91552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descr="Z:\Gestión Interna de Calidad\Materiales de consulta\Imagenes\Iconos\finances-and-trade\credit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1612" y="843558"/>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Z:\Gestión Interna de Calidad\Materiales de consulta\Imagenes\Iconos\money\dollars3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19924" y="929435"/>
            <a:ext cx="346075" cy="346075"/>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redondeado"/>
          <p:cNvSpPr/>
          <p:nvPr/>
        </p:nvSpPr>
        <p:spPr>
          <a:xfrm>
            <a:off x="7308304" y="627534"/>
            <a:ext cx="1800200" cy="936104"/>
          </a:xfrm>
          <a:prstGeom prst="roundRect">
            <a:avLst/>
          </a:prstGeom>
          <a:solidFill>
            <a:srgbClr val="019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smtClean="0">
                <a:latin typeface="Verdana" panose="020B0604030504040204" pitchFamily="34" charset="0"/>
                <a:ea typeface="Verdana" panose="020B0604030504040204" pitchFamily="34" charset="0"/>
                <a:cs typeface="Verdana" panose="020B0604030504040204" pitchFamily="34" charset="0"/>
              </a:rPr>
              <a:t>El índice </a:t>
            </a:r>
          </a:p>
          <a:p>
            <a:pPr algn="ctr"/>
            <a:r>
              <a:rPr lang="es-AR" sz="1050" dirty="0" err="1" smtClean="0">
                <a:latin typeface="Verdana" panose="020B0604030504040204" pitchFamily="34" charset="0"/>
                <a:ea typeface="Verdana" panose="020B0604030504040204" pitchFamily="34" charset="0"/>
                <a:cs typeface="Verdana" panose="020B0604030504040204" pitchFamily="34" charset="0"/>
              </a:rPr>
              <a:t>cross-sell</a:t>
            </a:r>
            <a:r>
              <a:rPr lang="es-AR" sz="1050" dirty="0" smtClean="0">
                <a:latin typeface="Verdana" panose="020B0604030504040204" pitchFamily="34" charset="0"/>
                <a:ea typeface="Verdana" panose="020B0604030504040204" pitchFamily="34" charset="0"/>
                <a:cs typeface="Verdana" panose="020B0604030504040204" pitchFamily="34" charset="0"/>
              </a:rPr>
              <a:t> promedio de la cartera es</a:t>
            </a:r>
          </a:p>
          <a:p>
            <a:pPr algn="ctr"/>
            <a:r>
              <a:rPr lang="es-AR" sz="1200" b="1" dirty="0" smtClean="0">
                <a:latin typeface="Verdana" panose="020B0604030504040204" pitchFamily="34" charset="0"/>
                <a:ea typeface="Verdana" panose="020B0604030504040204" pitchFamily="34" charset="0"/>
                <a:cs typeface="Verdana" panose="020B0604030504040204" pitchFamily="34" charset="0"/>
              </a:rPr>
              <a:t>2.08 </a:t>
            </a:r>
            <a:endParaRPr lang="es-AR" sz="12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2" name="41 Gráfico"/>
          <p:cNvGraphicFramePr/>
          <p:nvPr>
            <p:extLst>
              <p:ext uri="{D42A27DB-BD31-4B8C-83A1-F6EECF244321}">
                <p14:modId xmlns:p14="http://schemas.microsoft.com/office/powerpoint/2010/main" val="1768538588"/>
              </p:ext>
            </p:extLst>
          </p:nvPr>
        </p:nvGraphicFramePr>
        <p:xfrm>
          <a:off x="1696316" y="1635646"/>
          <a:ext cx="2011588" cy="115212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3" name="42 Gráfico"/>
          <p:cNvGraphicFramePr/>
          <p:nvPr>
            <p:extLst>
              <p:ext uri="{D42A27DB-BD31-4B8C-83A1-F6EECF244321}">
                <p14:modId xmlns:p14="http://schemas.microsoft.com/office/powerpoint/2010/main" val="3996876389"/>
              </p:ext>
            </p:extLst>
          </p:nvPr>
        </p:nvGraphicFramePr>
        <p:xfrm>
          <a:off x="1319444" y="2859838"/>
          <a:ext cx="2892516" cy="12960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7 Tabla"/>
          <p:cNvGraphicFramePr>
            <a:graphicFrameLocks noGrp="1"/>
          </p:cNvGraphicFramePr>
          <p:nvPr>
            <p:extLst>
              <p:ext uri="{D42A27DB-BD31-4B8C-83A1-F6EECF244321}">
                <p14:modId xmlns:p14="http://schemas.microsoft.com/office/powerpoint/2010/main" val="796546187"/>
              </p:ext>
            </p:extLst>
          </p:nvPr>
        </p:nvGraphicFramePr>
        <p:xfrm>
          <a:off x="4644007" y="1491629"/>
          <a:ext cx="4320479" cy="2658677"/>
        </p:xfrm>
        <a:graphic>
          <a:graphicData uri="http://schemas.openxmlformats.org/drawingml/2006/table">
            <a:tbl>
              <a:tblPr>
                <a:tableStyleId>{5C22544A-7EE6-4342-B048-85BDC9FD1C3A}</a:tableStyleId>
              </a:tblPr>
              <a:tblGrid>
                <a:gridCol w="3867495"/>
                <a:gridCol w="452984"/>
              </a:tblGrid>
              <a:tr h="430045">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i="0" u="none" strike="noStrike" dirty="0" smtClean="0">
                          <a:solidFill>
                            <a:schemeClr val="tx2"/>
                          </a:solidFill>
                          <a:effectLst/>
                          <a:latin typeface="Verdana" panose="020B0604030504040204" pitchFamily="34" charset="0"/>
                          <a:ea typeface="Verdana" panose="020B0604030504040204" pitchFamily="34" charset="0"/>
                          <a:cs typeface="Verdana" panose="020B0604030504040204" pitchFamily="34" charset="0"/>
                        </a:rPr>
                        <a:t>Total</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rPr>
                        <a:t>34</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rPr>
                        <a:t>23</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rPr>
                        <a:t>21</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smtClean="0">
                          <a:solidFill>
                            <a:schemeClr val="tx2"/>
                          </a:solidFill>
                          <a:effectLst/>
                          <a:latin typeface="Verdana" panose="020B0604030504040204" pitchFamily="34" charset="0"/>
                          <a:ea typeface="Verdana" panose="020B0604030504040204" pitchFamily="34" charset="0"/>
                          <a:cs typeface="Verdana" panose="020B0604030504040204" pitchFamily="34" charset="0"/>
                        </a:rPr>
                        <a:t>15</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smtClean="0">
                          <a:solidFill>
                            <a:schemeClr val="tx2"/>
                          </a:solidFill>
                          <a:effectLst/>
                          <a:latin typeface="Verdana" panose="020B0604030504040204" pitchFamily="34" charset="0"/>
                          <a:ea typeface="Verdana" panose="020B0604030504040204" pitchFamily="34" charset="0"/>
                          <a:cs typeface="Verdana" panose="020B0604030504040204" pitchFamily="34" charset="0"/>
                        </a:rPr>
                        <a:t>16</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s-AR" sz="1200" b="1"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rPr>
                        <a:t>6</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18376">
                <a:tc>
                  <a:txBody>
                    <a:bodyPr/>
                    <a:lstStyle/>
                    <a:p>
                      <a:pPr algn="ctr" fontAlgn="b"/>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s-AR" sz="1200" b="1"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rPr>
                        <a:t>2</a:t>
                      </a:r>
                      <a:endParaRPr lang="es-AR" sz="1200" b="1" i="0" u="none" strike="noStrike" dirty="0">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44" name="43 Tabla"/>
          <p:cNvGraphicFramePr>
            <a:graphicFrameLocks noGrp="1"/>
          </p:cNvGraphicFramePr>
          <p:nvPr>
            <p:extLst>
              <p:ext uri="{D42A27DB-BD31-4B8C-83A1-F6EECF244321}">
                <p14:modId xmlns:p14="http://schemas.microsoft.com/office/powerpoint/2010/main" val="2174560898"/>
              </p:ext>
            </p:extLst>
          </p:nvPr>
        </p:nvGraphicFramePr>
        <p:xfrm>
          <a:off x="4607272" y="1607830"/>
          <a:ext cx="1692920" cy="243840"/>
        </p:xfrm>
        <a:graphic>
          <a:graphicData uri="http://schemas.openxmlformats.org/drawingml/2006/table">
            <a:tbl>
              <a:tblPr firstRow="1" bandRow="1">
                <a:tableStyleId>{5C22544A-7EE6-4342-B048-85BDC9FD1C3A}</a:tableStyleId>
              </a:tblPr>
              <a:tblGrid>
                <a:gridCol w="1692920"/>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Rubros de consumo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45" name="Picture 8" descr="Z:\Gestión Interna de Calidad\Materiales de consulta\Imagenes\Iconos\finances-and-trade\credit4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395" y="180754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9" descr="Z:\Gestión Interna de Calidad\Materiales de consulta\Imagenes\Iconos\finances-and-trade\credit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669" y="3147814"/>
            <a:ext cx="504000" cy="504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46 Tabla"/>
          <p:cNvGraphicFramePr>
            <a:graphicFrameLocks noGrp="1"/>
          </p:cNvGraphicFramePr>
          <p:nvPr>
            <p:extLst>
              <p:ext uri="{D42A27DB-BD31-4B8C-83A1-F6EECF244321}">
                <p14:modId xmlns:p14="http://schemas.microsoft.com/office/powerpoint/2010/main" val="1475419008"/>
              </p:ext>
            </p:extLst>
          </p:nvPr>
        </p:nvGraphicFramePr>
        <p:xfrm>
          <a:off x="107504" y="1563638"/>
          <a:ext cx="1514833" cy="243840"/>
        </p:xfrm>
        <a:graphic>
          <a:graphicData uri="http://schemas.openxmlformats.org/drawingml/2006/table">
            <a:tbl>
              <a:tblPr firstRow="1" bandRow="1">
                <a:tableStyleId>{5C22544A-7EE6-4342-B048-85BDC9FD1C3A}</a:tableStyleId>
              </a:tblPr>
              <a:tblGrid>
                <a:gridCol w="1514833"/>
              </a:tblGrid>
              <a:tr h="234184">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con TD</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9 Rectángulo"/>
          <p:cNvSpPr/>
          <p:nvPr/>
        </p:nvSpPr>
        <p:spPr>
          <a:xfrm>
            <a:off x="107504" y="4299942"/>
            <a:ext cx="4014700" cy="633264"/>
          </a:xfrm>
          <a:prstGeom prst="rect">
            <a:avLst/>
          </a:prstGeom>
          <a:solidFill>
            <a:schemeClr val="bg1">
              <a:lumMod val="9500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Un 15% de los clientes posee TC y PP</a:t>
            </a:r>
          </a:p>
        </p:txBody>
      </p:sp>
      <p:sp>
        <p:nvSpPr>
          <p:cNvPr id="50" name="49 CuadroTexto"/>
          <p:cNvSpPr txBox="1"/>
          <p:nvPr/>
        </p:nvSpPr>
        <p:spPr>
          <a:xfrm>
            <a:off x="0" y="4934690"/>
            <a:ext cx="3167844"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2" name="21 Tabla"/>
          <p:cNvGraphicFramePr>
            <a:graphicFrameLocks noGrp="1"/>
          </p:cNvGraphicFramePr>
          <p:nvPr>
            <p:extLst>
              <p:ext uri="{D42A27DB-BD31-4B8C-83A1-F6EECF244321}">
                <p14:modId xmlns:p14="http://schemas.microsoft.com/office/powerpoint/2010/main" val="1871358827"/>
              </p:ext>
            </p:extLst>
          </p:nvPr>
        </p:nvGraphicFramePr>
        <p:xfrm>
          <a:off x="107504" y="2895702"/>
          <a:ext cx="1667480" cy="243840"/>
        </p:xfrm>
        <a:graphic>
          <a:graphicData uri="http://schemas.openxmlformats.org/drawingml/2006/table">
            <a:tbl>
              <a:tblPr firstRow="1" bandRow="1">
                <a:tableStyleId>{5C22544A-7EE6-4342-B048-85BDC9FD1C3A}</a:tableStyleId>
              </a:tblPr>
              <a:tblGrid>
                <a:gridCol w="1667480"/>
              </a:tblGrid>
              <a:tr h="234184">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r>
                        <a:rPr lang="es-AR" sz="1000"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con TC</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22 Rectángulo"/>
          <p:cNvSpPr/>
          <p:nvPr/>
        </p:nvSpPr>
        <p:spPr>
          <a:xfrm>
            <a:off x="4932040" y="4299942"/>
            <a:ext cx="3816424" cy="633263"/>
          </a:xfrm>
          <a:prstGeom prst="rect">
            <a:avLst/>
          </a:prstGeom>
          <a:solidFill>
            <a:schemeClr val="accent1">
              <a:lumMod val="20000"/>
              <a:lumOff val="8000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solidFill>
                  <a:schemeClr val="accent1">
                    <a:lumMod val="50000"/>
                  </a:schemeClr>
                </a:solidFill>
                <a:latin typeface="Verdana" pitchFamily="34" charset="0"/>
              </a:rPr>
              <a:t>1</a:t>
            </a:r>
            <a:r>
              <a:rPr lang="es-AR" sz="11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posee TC o TD destruidas </a:t>
            </a:r>
            <a:r>
              <a:rPr lang="es-AR" sz="1100" dirty="0" err="1"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ó</a:t>
            </a:r>
            <a:r>
              <a:rPr lang="es-AR" sz="11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sin retirar por más de 30 días en Tesoro</a:t>
            </a:r>
            <a:endParaRPr lang="es-AR" sz="11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12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1027079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0" name="Picture 22" descr="http://files.softicons.com/download/business-icons/ecommerce-and-business-icons-by-designcontest.com/png/256x256/at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57" y="109089"/>
            <a:ext cx="631085" cy="6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23" descr="http://esapps.dmv.ca.gov/images/fo/newS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967" y="123478"/>
            <a:ext cx="657881" cy="57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uppieren 165"/>
          <p:cNvGrpSpPr>
            <a:grpSpLocks noChangeAspect="1"/>
          </p:cNvGrpSpPr>
          <p:nvPr/>
        </p:nvGrpSpPr>
        <p:grpSpPr bwMode="gray">
          <a:xfrm>
            <a:off x="6084402" y="123478"/>
            <a:ext cx="770962" cy="551061"/>
            <a:chOff x="4841875" y="2301519"/>
            <a:chExt cx="3803024" cy="2718299"/>
          </a:xfrm>
          <a:effectLst>
            <a:outerShdw blurRad="50800" dist="38100" dir="2700000" algn="tl" rotWithShape="0">
              <a:prstClr val="black">
                <a:alpha val="40000"/>
              </a:prstClr>
            </a:outerShdw>
          </a:effectLst>
        </p:grpSpPr>
        <p:sp>
          <p:nvSpPr>
            <p:cNvPr id="10" name="Freeform 1655" descr="© INSCALE GmbH, 26.05.2010&#10;http://www.presentationload.com/"/>
            <p:cNvSpPr>
              <a:spLocks/>
            </p:cNvSpPr>
            <p:nvPr/>
          </p:nvSpPr>
          <p:spPr bwMode="gray">
            <a:xfrm>
              <a:off x="4841875" y="4276102"/>
              <a:ext cx="3803024" cy="675515"/>
            </a:xfrm>
            <a:custGeom>
              <a:avLst/>
              <a:gdLst/>
              <a:ahLst/>
              <a:cxnLst>
                <a:cxn ang="0">
                  <a:pos x="543" y="96"/>
                </a:cxn>
                <a:cxn ang="0">
                  <a:pos x="543" y="96"/>
                </a:cxn>
                <a:cxn ang="0">
                  <a:pos x="541" y="92"/>
                </a:cxn>
                <a:cxn ang="0">
                  <a:pos x="460" y="8"/>
                </a:cxn>
                <a:cxn ang="0">
                  <a:pos x="443" y="0"/>
                </a:cxn>
                <a:cxn ang="0">
                  <a:pos x="100" y="0"/>
                </a:cxn>
                <a:cxn ang="0">
                  <a:pos x="84" y="7"/>
                </a:cxn>
                <a:cxn ang="0">
                  <a:pos x="3" y="92"/>
                </a:cxn>
                <a:cxn ang="0">
                  <a:pos x="0" y="96"/>
                </a:cxn>
                <a:cxn ang="0">
                  <a:pos x="0" y="96"/>
                </a:cxn>
                <a:cxn ang="0">
                  <a:pos x="543" y="96"/>
                </a:cxn>
              </a:cxnLst>
              <a:rect l="0" t="0" r="r" b="b"/>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E6E6E6"/>
                </a:gs>
                <a:gs pos="50000">
                  <a:srgbClr val="FFFFFF"/>
                </a:gs>
                <a:gs pos="100000">
                  <a:srgbClr val="E6E6E6"/>
                </a:gs>
              </a:gsLst>
              <a:lin ang="5400000" scaled="1"/>
            </a:gradFill>
            <a:ln w="3175">
              <a:no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1" name="Freeform 1658" descr="© INSCALE GmbH, 26.05.2010&#10;http://www.presentationload.com/"/>
            <p:cNvSpPr>
              <a:spLocks/>
            </p:cNvSpPr>
            <p:nvPr/>
          </p:nvSpPr>
          <p:spPr bwMode="gray">
            <a:xfrm>
              <a:off x="6735268" y="2392454"/>
              <a:ext cx="1198391" cy="1695284"/>
            </a:xfrm>
            <a:custGeom>
              <a:avLst/>
              <a:gdLst/>
              <a:ahLst/>
              <a:cxnLst>
                <a:cxn ang="0">
                  <a:pos x="404" y="0"/>
                </a:cxn>
                <a:cxn ang="0">
                  <a:pos x="0" y="0"/>
                </a:cxn>
                <a:cxn ang="0">
                  <a:pos x="217" y="571"/>
                </a:cxn>
                <a:cxn ang="0">
                  <a:pos x="404" y="571"/>
                </a:cxn>
                <a:cxn ang="0">
                  <a:pos x="404" y="0"/>
                </a:cxn>
              </a:cxnLst>
              <a:rect l="0" t="0" r="r" b="b"/>
              <a:pathLst>
                <a:path w="404" h="571">
                  <a:moveTo>
                    <a:pt x="404" y="0"/>
                  </a:moveTo>
                  <a:lnTo>
                    <a:pt x="0" y="0"/>
                  </a:lnTo>
                  <a:lnTo>
                    <a:pt x="217" y="571"/>
                  </a:lnTo>
                  <a:lnTo>
                    <a:pt x="404" y="571"/>
                  </a:lnTo>
                  <a:lnTo>
                    <a:pt x="404" y="0"/>
                  </a:lnTo>
                  <a:close/>
                </a:path>
              </a:pathLst>
            </a:custGeom>
            <a:gradFill rotWithShape="1">
              <a:gsLst>
                <a:gs pos="100000">
                  <a:srgbClr val="646464"/>
                </a:gs>
                <a:gs pos="0">
                  <a:srgbClr val="000000"/>
                </a:gs>
              </a:gsLst>
              <a:lin ang="5400000" scaled="1"/>
            </a:gradFill>
            <a:ln w="9525">
              <a:solidFill>
                <a:srgbClr val="000000"/>
              </a:solid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2" name="Freeform 1659" descr="© INSCALE GmbH, 26.05.2010&#10;http://www.presentationload.com/"/>
            <p:cNvSpPr>
              <a:spLocks/>
            </p:cNvSpPr>
            <p:nvPr/>
          </p:nvSpPr>
          <p:spPr bwMode="gray">
            <a:xfrm>
              <a:off x="5562858" y="2655515"/>
              <a:ext cx="1094466" cy="1432223"/>
            </a:xfrm>
            <a:custGeom>
              <a:avLst/>
              <a:gdLst/>
              <a:ahLst/>
              <a:cxnLst>
                <a:cxn ang="0">
                  <a:pos x="0" y="482"/>
                </a:cxn>
                <a:cxn ang="0">
                  <a:pos x="369" y="482"/>
                </a:cxn>
                <a:cxn ang="0">
                  <a:pos x="0" y="0"/>
                </a:cxn>
                <a:cxn ang="0">
                  <a:pos x="0" y="482"/>
                </a:cxn>
              </a:cxnLst>
              <a:rect l="0" t="0" r="r" b="b"/>
              <a:pathLst>
                <a:path w="369" h="482">
                  <a:moveTo>
                    <a:pt x="0" y="482"/>
                  </a:moveTo>
                  <a:lnTo>
                    <a:pt x="369" y="482"/>
                  </a:lnTo>
                  <a:lnTo>
                    <a:pt x="0" y="0"/>
                  </a:lnTo>
                  <a:lnTo>
                    <a:pt x="0" y="482"/>
                  </a:lnTo>
                  <a:close/>
                </a:path>
              </a:pathLst>
            </a:custGeom>
            <a:gradFill rotWithShape="1">
              <a:gsLst>
                <a:gs pos="0">
                  <a:srgbClr val="646464"/>
                </a:gs>
                <a:gs pos="100000">
                  <a:srgbClr val="000000"/>
                </a:gs>
              </a:gsLst>
              <a:lin ang="5400000" scaled="1"/>
            </a:gradFill>
            <a:ln w="9525">
              <a:solidFill>
                <a:srgbClr val="000000"/>
              </a:solid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3" name="Freeform 1660" descr="© INSCALE GmbH, 26.05.2010&#10;http://www.presentationload.com/"/>
            <p:cNvSpPr>
              <a:spLocks/>
            </p:cNvSpPr>
            <p:nvPr/>
          </p:nvSpPr>
          <p:spPr bwMode="gray">
            <a:xfrm>
              <a:off x="5562858" y="2392454"/>
              <a:ext cx="1815449" cy="1695284"/>
            </a:xfrm>
            <a:custGeom>
              <a:avLst/>
              <a:gdLst/>
              <a:ahLst/>
              <a:cxnLst>
                <a:cxn ang="0">
                  <a:pos x="0" y="0"/>
                </a:cxn>
                <a:cxn ang="0">
                  <a:pos x="0" y="89"/>
                </a:cxn>
                <a:cxn ang="0">
                  <a:pos x="369" y="571"/>
                </a:cxn>
                <a:cxn ang="0">
                  <a:pos x="612" y="571"/>
                </a:cxn>
                <a:cxn ang="0">
                  <a:pos x="395" y="0"/>
                </a:cxn>
                <a:cxn ang="0">
                  <a:pos x="0" y="0"/>
                </a:cxn>
              </a:cxnLst>
              <a:rect l="0" t="0" r="r" b="b"/>
              <a:pathLst>
                <a:path w="612" h="571">
                  <a:moveTo>
                    <a:pt x="0" y="0"/>
                  </a:moveTo>
                  <a:lnTo>
                    <a:pt x="0" y="89"/>
                  </a:lnTo>
                  <a:lnTo>
                    <a:pt x="369" y="571"/>
                  </a:lnTo>
                  <a:lnTo>
                    <a:pt x="612" y="571"/>
                  </a:lnTo>
                  <a:lnTo>
                    <a:pt x="395" y="0"/>
                  </a:lnTo>
                  <a:lnTo>
                    <a:pt x="0" y="0"/>
                  </a:lnTo>
                  <a:close/>
                </a:path>
              </a:pathLst>
            </a:custGeom>
            <a:solidFill>
              <a:srgbClr val="000000"/>
            </a:solidFill>
            <a:ln w="9525">
              <a:solidFill>
                <a:srgbClr val="000000"/>
              </a:solid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grpSp>
          <p:nvGrpSpPr>
            <p:cNvPr id="14" name="Gruppieren 60"/>
            <p:cNvGrpSpPr/>
            <p:nvPr/>
          </p:nvGrpSpPr>
          <p:grpSpPr bwMode="gray">
            <a:xfrm>
              <a:off x="5468676" y="2301519"/>
              <a:ext cx="2552670" cy="1951850"/>
              <a:chOff x="5468676" y="2301519"/>
              <a:chExt cx="2552670" cy="1951850"/>
            </a:xfrm>
            <a:gradFill>
              <a:gsLst>
                <a:gs pos="0">
                  <a:srgbClr val="E6E6E6"/>
                </a:gs>
                <a:gs pos="50000">
                  <a:srgbClr val="FFFFFF"/>
                </a:gs>
                <a:gs pos="100000">
                  <a:srgbClr val="E6E6E6"/>
                </a:gs>
              </a:gsLst>
              <a:lin ang="5400000" scaled="1"/>
            </a:gradFill>
          </p:grpSpPr>
          <p:sp>
            <p:nvSpPr>
              <p:cNvPr id="23" name="Freeform 1656" descr="© INSCALE GmbH, 26.05.2010&#10;http://www.presentationload.com/"/>
              <p:cNvSpPr>
                <a:spLocks/>
              </p:cNvSpPr>
              <p:nvPr/>
            </p:nvSpPr>
            <p:spPr bwMode="gray">
              <a:xfrm>
                <a:off x="5468676" y="2392454"/>
                <a:ext cx="2552670" cy="1860915"/>
              </a:xfrm>
              <a:custGeom>
                <a:avLst/>
                <a:gdLst/>
                <a:ahLst/>
                <a:cxnLst>
                  <a:cxn ang="0">
                    <a:pos x="351" y="0"/>
                  </a:cxn>
                  <a:cxn ang="0">
                    <a:pos x="351" y="242"/>
                  </a:cxn>
                  <a:cxn ang="0">
                    <a:pos x="13" y="242"/>
                  </a:cxn>
                  <a:cxn ang="0">
                    <a:pos x="13" y="0"/>
                  </a:cxn>
                  <a:cxn ang="0">
                    <a:pos x="0" y="0"/>
                  </a:cxn>
                  <a:cxn ang="0">
                    <a:pos x="0" y="259"/>
                  </a:cxn>
                  <a:cxn ang="0">
                    <a:pos x="6" y="265"/>
                  </a:cxn>
                  <a:cxn ang="0">
                    <a:pos x="359" y="265"/>
                  </a:cxn>
                  <a:cxn ang="0">
                    <a:pos x="364" y="259"/>
                  </a:cxn>
                  <a:cxn ang="0">
                    <a:pos x="364" y="0"/>
                  </a:cxn>
                  <a:cxn ang="0">
                    <a:pos x="351" y="0"/>
                  </a:cxn>
                </a:cxnLst>
                <a:rect l="0" t="0" r="r" b="b"/>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pFill/>
              <a:ln w="3175">
                <a:no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24" name="Freeform 1661" descr="© INSCALE GmbH, 26.05.2010&#10;http://www.presentationload.com/"/>
              <p:cNvSpPr>
                <a:spLocks/>
              </p:cNvSpPr>
              <p:nvPr/>
            </p:nvSpPr>
            <p:spPr bwMode="gray">
              <a:xfrm>
                <a:off x="5468676" y="2301519"/>
                <a:ext cx="2552670" cy="90935"/>
              </a:xfrm>
              <a:custGeom>
                <a:avLst/>
                <a:gdLst/>
                <a:ahLst/>
                <a:cxnLst>
                  <a:cxn ang="0">
                    <a:pos x="13" y="13"/>
                  </a:cxn>
                  <a:cxn ang="0">
                    <a:pos x="351" y="13"/>
                  </a:cxn>
                  <a:cxn ang="0">
                    <a:pos x="351" y="13"/>
                  </a:cxn>
                  <a:cxn ang="0">
                    <a:pos x="364" y="13"/>
                  </a:cxn>
                  <a:cxn ang="0">
                    <a:pos x="364" y="6"/>
                  </a:cxn>
                  <a:cxn ang="0">
                    <a:pos x="359" y="0"/>
                  </a:cxn>
                  <a:cxn ang="0">
                    <a:pos x="6" y="0"/>
                  </a:cxn>
                  <a:cxn ang="0">
                    <a:pos x="0" y="6"/>
                  </a:cxn>
                  <a:cxn ang="0">
                    <a:pos x="0" y="13"/>
                  </a:cxn>
                  <a:cxn ang="0">
                    <a:pos x="13" y="13"/>
                  </a:cxn>
                </a:cxnLst>
                <a:rect l="0" t="0" r="r" b="b"/>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pFill/>
              <a:ln w="3175">
                <a:no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grpSp>
        <p:sp>
          <p:nvSpPr>
            <p:cNvPr id="15" name="Rectangle 1664" descr="© INSCALE GmbH, 26.05.2010&#10;http://www.presentationload.com/"/>
            <p:cNvSpPr>
              <a:spLocks noChangeArrowheads="1"/>
            </p:cNvSpPr>
            <p:nvPr/>
          </p:nvSpPr>
          <p:spPr bwMode="gray">
            <a:xfrm>
              <a:off x="7638121" y="4178672"/>
              <a:ext cx="295538" cy="103925"/>
            </a:xfrm>
            <a:prstGeom prst="rect">
              <a:avLst/>
            </a:prstGeom>
            <a:solidFill>
              <a:srgbClr val="C8C8C8"/>
            </a:solidFill>
            <a:ln w="9525">
              <a:noFill/>
              <a:miter lim="800000"/>
              <a:headEnd/>
              <a:tailEnd/>
            </a:ln>
            <a:effectLst>
              <a:outerShdw blurRad="12700" dist="12700" algn="l" rotWithShape="0">
                <a:prstClr val="black">
                  <a:alpha val="50000"/>
                </a:prstClr>
              </a:outerShdw>
            </a:effectLst>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6" name="Rectangle 1665" descr="© INSCALE GmbH, 26.05.2010&#10;http://www.presentationload.com/"/>
            <p:cNvSpPr>
              <a:spLocks noChangeArrowheads="1"/>
            </p:cNvSpPr>
            <p:nvPr/>
          </p:nvSpPr>
          <p:spPr bwMode="gray">
            <a:xfrm>
              <a:off x="5562858" y="4178672"/>
              <a:ext cx="292290" cy="103925"/>
            </a:xfrm>
            <a:prstGeom prst="rect">
              <a:avLst/>
            </a:prstGeom>
            <a:solidFill>
              <a:srgbClr val="C8C8C8"/>
            </a:solidFill>
            <a:ln w="9525">
              <a:noFill/>
              <a:miter lim="800000"/>
              <a:headEnd/>
              <a:tailEnd/>
            </a:ln>
            <a:effectLst>
              <a:outerShdw blurRad="12700" dist="12700" algn="l" rotWithShape="0">
                <a:prstClr val="black">
                  <a:alpha val="50000"/>
                </a:prstClr>
              </a:outerShdw>
            </a:effectLst>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7" name="Rectangle 1666" descr="© INSCALE GmbH, 26.05.2010&#10;http://www.presentationload.com/"/>
            <p:cNvSpPr>
              <a:spLocks noChangeArrowheads="1"/>
            </p:cNvSpPr>
            <p:nvPr/>
          </p:nvSpPr>
          <p:spPr bwMode="gray">
            <a:xfrm>
              <a:off x="4841875" y="4951617"/>
              <a:ext cx="3803024" cy="68201"/>
            </a:xfrm>
            <a:prstGeom prst="rect">
              <a:avLst/>
            </a:prstGeom>
            <a:solidFill>
              <a:srgbClr val="D7D7D7"/>
            </a:solidFill>
            <a:ln w="9525">
              <a:noFill/>
              <a:miter lim="800000"/>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8" name="Freeform 1668" descr="© INSCALE GmbH, 26.05.2010&#10;http://www.presentationload.com/"/>
            <p:cNvSpPr>
              <a:spLocks/>
            </p:cNvSpPr>
            <p:nvPr/>
          </p:nvSpPr>
          <p:spPr bwMode="gray">
            <a:xfrm>
              <a:off x="5186128" y="4318322"/>
              <a:ext cx="3117765" cy="347501"/>
            </a:xfrm>
            <a:custGeom>
              <a:avLst/>
              <a:gdLst/>
              <a:ahLst/>
              <a:cxnLst>
                <a:cxn ang="0">
                  <a:pos x="405" y="7"/>
                </a:cxn>
                <a:cxn ang="0">
                  <a:pos x="389" y="0"/>
                </a:cxn>
                <a:cxn ang="0">
                  <a:pos x="57" y="0"/>
                </a:cxn>
                <a:cxn ang="0">
                  <a:pos x="41" y="7"/>
                </a:cxn>
                <a:cxn ang="0">
                  <a:pos x="0" y="49"/>
                </a:cxn>
                <a:cxn ang="0">
                  <a:pos x="445" y="49"/>
                </a:cxn>
                <a:cxn ang="0">
                  <a:pos x="405" y="7"/>
                </a:cxn>
              </a:cxnLst>
              <a:rect l="0" t="0" r="r" b="b"/>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19" name="Freeform 1669" descr="© INSCALE GmbH, 26.05.2010&#10;http://www.presentationload.com/"/>
            <p:cNvSpPr>
              <a:spLocks/>
            </p:cNvSpPr>
            <p:nvPr/>
          </p:nvSpPr>
          <p:spPr bwMode="gray">
            <a:xfrm>
              <a:off x="6391015" y="4701547"/>
              <a:ext cx="714488" cy="198108"/>
            </a:xfrm>
            <a:custGeom>
              <a:avLst/>
              <a:gdLst/>
              <a:ahLst/>
              <a:cxnLst>
                <a:cxn ang="0">
                  <a:pos x="5" y="29"/>
                </a:cxn>
                <a:cxn ang="0">
                  <a:pos x="1" y="23"/>
                </a:cxn>
                <a:cxn ang="0">
                  <a:pos x="6" y="6"/>
                </a:cxn>
                <a:cxn ang="0">
                  <a:pos x="14" y="0"/>
                </a:cxn>
                <a:cxn ang="0">
                  <a:pos x="88" y="0"/>
                </a:cxn>
                <a:cxn ang="0">
                  <a:pos x="95" y="6"/>
                </a:cxn>
                <a:cxn ang="0">
                  <a:pos x="101" y="23"/>
                </a:cxn>
                <a:cxn ang="0">
                  <a:pos x="96" y="29"/>
                </a:cxn>
                <a:cxn ang="0">
                  <a:pos x="5" y="29"/>
                </a:cxn>
              </a:cxnLst>
              <a:rect l="0" t="0" r="r" b="b"/>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20" name="Freeform 1670" descr="© INSCALE GmbH, 26.05.2010&#10;http://www.presentationload.com/"/>
            <p:cNvSpPr>
              <a:spLocks/>
            </p:cNvSpPr>
            <p:nvPr/>
          </p:nvSpPr>
          <p:spPr bwMode="gray">
            <a:xfrm>
              <a:off x="6391015" y="4701547"/>
              <a:ext cx="714488" cy="198108"/>
            </a:xfrm>
            <a:custGeom>
              <a:avLst/>
              <a:gdLst/>
              <a:ahLst/>
              <a:cxnLst>
                <a:cxn ang="0">
                  <a:pos x="5" y="29"/>
                </a:cxn>
                <a:cxn ang="0">
                  <a:pos x="1" y="23"/>
                </a:cxn>
                <a:cxn ang="0">
                  <a:pos x="6" y="6"/>
                </a:cxn>
                <a:cxn ang="0">
                  <a:pos x="14" y="0"/>
                </a:cxn>
                <a:cxn ang="0">
                  <a:pos x="88" y="0"/>
                </a:cxn>
                <a:cxn ang="0">
                  <a:pos x="95" y="6"/>
                </a:cxn>
                <a:cxn ang="0">
                  <a:pos x="101" y="23"/>
                </a:cxn>
                <a:cxn ang="0">
                  <a:pos x="96" y="29"/>
                </a:cxn>
                <a:cxn ang="0">
                  <a:pos x="5" y="29"/>
                </a:cxn>
              </a:cxnLst>
              <a:rect l="0" t="0" r="r" b="b"/>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FFFFFF"/>
            </a:solidFill>
            <a:ln w="9525">
              <a:solidFill>
                <a:srgbClr val="D7D7D7"/>
              </a:solidFill>
              <a:round/>
              <a:headEnd/>
              <a:tailEnd/>
            </a:ln>
            <a:effectLst>
              <a:innerShdw blurRad="50800" dist="25400" dir="13500000">
                <a:prstClr val="black">
                  <a:alpha val="45000"/>
                </a:prstClr>
              </a:innerShdw>
            </a:effectLst>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21" name="Rectangle 1671" descr="© INSCALE GmbH, 26.05.2010&#10;http://www.presentationload.com/"/>
            <p:cNvSpPr>
              <a:spLocks noChangeArrowheads="1"/>
            </p:cNvSpPr>
            <p:nvPr/>
          </p:nvSpPr>
          <p:spPr bwMode="gray">
            <a:xfrm>
              <a:off x="5557931" y="2392454"/>
              <a:ext cx="2374161" cy="1695284"/>
            </a:xfrm>
            <a:prstGeom prst="rect">
              <a:avLst/>
            </a:prstGeom>
            <a:noFill/>
            <a:ln w="12700">
              <a:solidFill>
                <a:srgbClr val="C0C0C0"/>
              </a:solidFill>
              <a:miter lim="800000"/>
              <a:headEnd/>
              <a:tailEnd/>
            </a:ln>
          </p:spPr>
          <p:txBody>
            <a:bodyPr wrap="none"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sp>
          <p:nvSpPr>
            <p:cNvPr id="22" name="Freeform 1673" descr="© INSCALE GmbH, 26.05.2010&#10;http://www.presentationload.com/"/>
            <p:cNvSpPr>
              <a:spLocks noEditPoints="1"/>
            </p:cNvSpPr>
            <p:nvPr/>
          </p:nvSpPr>
          <p:spPr bwMode="gray">
            <a:xfrm>
              <a:off x="5299797" y="4341056"/>
              <a:ext cx="2874190" cy="282547"/>
            </a:xfrm>
            <a:custGeom>
              <a:avLst/>
              <a:gdLst/>
              <a:ahLst/>
              <a:cxnLst>
                <a:cxn ang="0">
                  <a:pos x="204" y="1"/>
                </a:cxn>
                <a:cxn ang="0">
                  <a:pos x="275" y="9"/>
                </a:cxn>
                <a:cxn ang="0">
                  <a:pos x="492" y="1"/>
                </a:cxn>
                <a:cxn ang="0">
                  <a:pos x="497" y="9"/>
                </a:cxn>
                <a:cxn ang="0">
                  <a:pos x="631" y="1"/>
                </a:cxn>
                <a:cxn ang="0">
                  <a:pos x="769" y="1"/>
                </a:cxn>
                <a:cxn ang="0">
                  <a:pos x="781" y="9"/>
                </a:cxn>
                <a:cxn ang="0">
                  <a:pos x="993" y="9"/>
                </a:cxn>
                <a:cxn ang="0">
                  <a:pos x="997" y="1"/>
                </a:cxn>
                <a:cxn ang="0">
                  <a:pos x="1162" y="9"/>
                </a:cxn>
                <a:cxn ang="0">
                  <a:pos x="166" y="31"/>
                </a:cxn>
                <a:cxn ang="0">
                  <a:pos x="327" y="11"/>
                </a:cxn>
                <a:cxn ang="0">
                  <a:pos x="400" y="31"/>
                </a:cxn>
                <a:cxn ang="0">
                  <a:pos x="544" y="11"/>
                </a:cxn>
                <a:cxn ang="0">
                  <a:pos x="549" y="31"/>
                </a:cxn>
                <a:cxn ang="0">
                  <a:pos x="696" y="31"/>
                </a:cxn>
                <a:cxn ang="0">
                  <a:pos x="833" y="31"/>
                </a:cxn>
                <a:cxn ang="0">
                  <a:pos x="905" y="12"/>
                </a:cxn>
                <a:cxn ang="0">
                  <a:pos x="1064" y="31"/>
                </a:cxn>
                <a:cxn ang="0">
                  <a:pos x="1074" y="31"/>
                </a:cxn>
                <a:cxn ang="0">
                  <a:pos x="272" y="33"/>
                </a:cxn>
                <a:cxn ang="0">
                  <a:pos x="282" y="33"/>
                </a:cxn>
                <a:cxn ang="0">
                  <a:pos x="427" y="53"/>
                </a:cxn>
                <a:cxn ang="0">
                  <a:pos x="575" y="33"/>
                </a:cxn>
                <a:cxn ang="0">
                  <a:pos x="581" y="53"/>
                </a:cxn>
                <a:cxn ang="0">
                  <a:pos x="804" y="53"/>
                </a:cxn>
                <a:cxn ang="0">
                  <a:pos x="881" y="53"/>
                </a:cxn>
                <a:cxn ang="0">
                  <a:pos x="1040" y="53"/>
                </a:cxn>
                <a:cxn ang="0">
                  <a:pos x="1050" y="53"/>
                </a:cxn>
                <a:cxn ang="0">
                  <a:pos x="1132" y="53"/>
                </a:cxn>
                <a:cxn ang="0">
                  <a:pos x="275" y="55"/>
                </a:cxn>
                <a:cxn ang="0">
                  <a:pos x="343" y="76"/>
                </a:cxn>
                <a:cxn ang="0">
                  <a:pos x="513" y="55"/>
                </a:cxn>
                <a:cxn ang="0">
                  <a:pos x="518" y="76"/>
                </a:cxn>
                <a:cxn ang="0">
                  <a:pos x="668" y="55"/>
                </a:cxn>
                <a:cxn ang="0">
                  <a:pos x="756" y="55"/>
                </a:cxn>
                <a:cxn ang="0">
                  <a:pos x="841" y="76"/>
                </a:cxn>
                <a:cxn ang="0">
                  <a:pos x="1078" y="75"/>
                </a:cxn>
                <a:cxn ang="0">
                  <a:pos x="1207" y="55"/>
                </a:cxn>
                <a:cxn ang="0">
                  <a:pos x="221" y="78"/>
                </a:cxn>
                <a:cxn ang="0">
                  <a:pos x="300" y="99"/>
                </a:cxn>
                <a:cxn ang="0">
                  <a:pos x="461" y="99"/>
                </a:cxn>
                <a:cxn ang="0">
                  <a:pos x="560" y="78"/>
                </a:cxn>
                <a:cxn ang="0">
                  <a:pos x="641" y="78"/>
                </a:cxn>
                <a:cxn ang="0">
                  <a:pos x="801" y="99"/>
                </a:cxn>
                <a:cxn ang="0">
                  <a:pos x="957" y="78"/>
                </a:cxn>
                <a:cxn ang="0">
                  <a:pos x="981" y="98"/>
                </a:cxn>
                <a:cxn ang="0">
                  <a:pos x="20" y="103"/>
                </a:cxn>
                <a:cxn ang="0">
                  <a:pos x="162" y="125"/>
                </a:cxn>
                <a:cxn ang="0">
                  <a:pos x="173" y="125"/>
                </a:cxn>
                <a:cxn ang="0">
                  <a:pos x="375" y="124"/>
                </a:cxn>
                <a:cxn ang="0">
                  <a:pos x="908" y="101"/>
                </a:cxn>
                <a:cxn ang="0">
                  <a:pos x="1010" y="113"/>
                </a:cxn>
                <a:cxn ang="0">
                  <a:pos x="1095" y="110"/>
                </a:cxn>
                <a:cxn ang="0">
                  <a:pos x="1097" y="113"/>
                </a:cxn>
              </a:cxnLst>
              <a:rect l="0" t="0" r="r" b="b"/>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FFFFFF"/>
            </a:solidFill>
            <a:ln w="9525">
              <a:noFill/>
              <a:round/>
              <a:headEnd/>
              <a:tailEnd/>
            </a:ln>
            <a:effectLst>
              <a:outerShdw blurRad="12700" dist="12700" dir="2700000" algn="tl" rotWithShape="0">
                <a:prstClr val="black">
                  <a:alpha val="40000"/>
                </a:prstClr>
              </a:outerShdw>
            </a:effectLst>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1"/>
            </a:p>
          </p:txBody>
        </p:sp>
      </p:grpSp>
      <p:grpSp>
        <p:nvGrpSpPr>
          <p:cNvPr id="25" name="Gruppieren 322"/>
          <p:cNvGrpSpPr>
            <a:grpSpLocks noChangeAspect="1"/>
          </p:cNvGrpSpPr>
          <p:nvPr/>
        </p:nvGrpSpPr>
        <p:grpSpPr>
          <a:xfrm>
            <a:off x="4313327" y="71116"/>
            <a:ext cx="546705" cy="772442"/>
            <a:chOff x="7343775" y="3967163"/>
            <a:chExt cx="984250" cy="1390650"/>
          </a:xfrm>
        </p:grpSpPr>
        <p:sp>
          <p:nvSpPr>
            <p:cNvPr id="26" name="Freeform 61"/>
            <p:cNvSpPr>
              <a:spLocks/>
            </p:cNvSpPr>
            <p:nvPr/>
          </p:nvSpPr>
          <p:spPr bwMode="auto">
            <a:xfrm>
              <a:off x="7343775" y="4649788"/>
              <a:ext cx="984250" cy="708025"/>
            </a:xfrm>
            <a:custGeom>
              <a:avLst/>
              <a:gdLst/>
              <a:ahLst/>
              <a:cxnLst>
                <a:cxn ang="0">
                  <a:pos x="202" y="11"/>
                </a:cxn>
                <a:cxn ang="0">
                  <a:pos x="64" y="81"/>
                </a:cxn>
                <a:cxn ang="0">
                  <a:pos x="1" y="255"/>
                </a:cxn>
                <a:cxn ang="0">
                  <a:pos x="153" y="368"/>
                </a:cxn>
                <a:cxn ang="0">
                  <a:pos x="482" y="392"/>
                </a:cxn>
                <a:cxn ang="0">
                  <a:pos x="579" y="339"/>
                </a:cxn>
                <a:cxn ang="0">
                  <a:pos x="563" y="204"/>
                </a:cxn>
                <a:cxn ang="0">
                  <a:pos x="391" y="27"/>
                </a:cxn>
                <a:cxn ang="0">
                  <a:pos x="202" y="11"/>
                </a:cxn>
              </a:cxnLst>
              <a:rect l="0" t="0" r="r" b="b"/>
              <a:pathLst>
                <a:path w="579" h="417">
                  <a:moveTo>
                    <a:pt x="202" y="11"/>
                  </a:moveTo>
                  <a:cubicBezTo>
                    <a:pt x="183" y="14"/>
                    <a:pt x="127" y="13"/>
                    <a:pt x="64" y="81"/>
                  </a:cubicBezTo>
                  <a:cubicBezTo>
                    <a:pt x="11" y="139"/>
                    <a:pt x="0" y="217"/>
                    <a:pt x="1" y="255"/>
                  </a:cubicBezTo>
                  <a:cubicBezTo>
                    <a:pt x="2" y="269"/>
                    <a:pt x="65" y="334"/>
                    <a:pt x="153" y="368"/>
                  </a:cubicBezTo>
                  <a:cubicBezTo>
                    <a:pt x="253" y="408"/>
                    <a:pt x="373" y="417"/>
                    <a:pt x="482" y="392"/>
                  </a:cubicBezTo>
                  <a:cubicBezTo>
                    <a:pt x="535" y="379"/>
                    <a:pt x="578" y="344"/>
                    <a:pt x="579" y="339"/>
                  </a:cubicBezTo>
                  <a:cubicBezTo>
                    <a:pt x="579" y="333"/>
                    <a:pt x="577" y="250"/>
                    <a:pt x="563" y="204"/>
                  </a:cubicBezTo>
                  <a:cubicBezTo>
                    <a:pt x="540" y="128"/>
                    <a:pt x="500" y="71"/>
                    <a:pt x="391" y="27"/>
                  </a:cubicBezTo>
                  <a:cubicBezTo>
                    <a:pt x="341" y="6"/>
                    <a:pt x="273" y="0"/>
                    <a:pt x="202" y="11"/>
                  </a:cubicBez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27" name="Freeform 62"/>
            <p:cNvSpPr>
              <a:spLocks/>
            </p:cNvSpPr>
            <p:nvPr/>
          </p:nvSpPr>
          <p:spPr bwMode="auto">
            <a:xfrm>
              <a:off x="7370763" y="4702175"/>
              <a:ext cx="263525" cy="360363"/>
            </a:xfrm>
            <a:custGeom>
              <a:avLst/>
              <a:gdLst/>
              <a:ahLst/>
              <a:cxnLst>
                <a:cxn ang="0">
                  <a:pos x="59" y="60"/>
                </a:cxn>
                <a:cxn ang="0">
                  <a:pos x="0" y="212"/>
                </a:cxn>
                <a:cxn ang="0">
                  <a:pos x="155" y="38"/>
                </a:cxn>
                <a:cxn ang="0">
                  <a:pos x="153" y="0"/>
                </a:cxn>
                <a:cxn ang="0">
                  <a:pos x="59" y="60"/>
                </a:cxn>
              </a:cxnLst>
              <a:rect l="0" t="0" r="r" b="b"/>
              <a:pathLst>
                <a:path w="155" h="212">
                  <a:moveTo>
                    <a:pt x="59" y="60"/>
                  </a:moveTo>
                  <a:cubicBezTo>
                    <a:pt x="18" y="105"/>
                    <a:pt x="2" y="168"/>
                    <a:pt x="0" y="212"/>
                  </a:cubicBezTo>
                  <a:cubicBezTo>
                    <a:pt x="15" y="129"/>
                    <a:pt x="76" y="62"/>
                    <a:pt x="155" y="38"/>
                  </a:cubicBezTo>
                  <a:cubicBezTo>
                    <a:pt x="154" y="25"/>
                    <a:pt x="154" y="9"/>
                    <a:pt x="153" y="0"/>
                  </a:cubicBezTo>
                  <a:cubicBezTo>
                    <a:pt x="129" y="6"/>
                    <a:pt x="95" y="21"/>
                    <a:pt x="59" y="60"/>
                  </a:cubicBezTo>
                  <a:close/>
                </a:path>
              </a:pathLst>
            </a:custGeom>
            <a:solidFill>
              <a:srgbClr val="FDFCFB">
                <a:alpha val="14000"/>
              </a:srgbClr>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28" name="Freeform 64"/>
            <p:cNvSpPr>
              <a:spLocks/>
            </p:cNvSpPr>
            <p:nvPr/>
          </p:nvSpPr>
          <p:spPr bwMode="auto">
            <a:xfrm>
              <a:off x="7656513" y="4383088"/>
              <a:ext cx="352425" cy="496888"/>
            </a:xfrm>
            <a:custGeom>
              <a:avLst/>
              <a:gdLst/>
              <a:ahLst/>
              <a:cxnLst>
                <a:cxn ang="0">
                  <a:pos x="33" y="80"/>
                </a:cxn>
                <a:cxn ang="0">
                  <a:pos x="0" y="181"/>
                </a:cxn>
                <a:cxn ang="0">
                  <a:pos x="5" y="247"/>
                </a:cxn>
                <a:cxn ang="0">
                  <a:pos x="31" y="279"/>
                </a:cxn>
                <a:cxn ang="0">
                  <a:pos x="49" y="293"/>
                </a:cxn>
                <a:cxn ang="0">
                  <a:pos x="124" y="269"/>
                </a:cxn>
                <a:cxn ang="0">
                  <a:pos x="190" y="210"/>
                </a:cxn>
                <a:cxn ang="0">
                  <a:pos x="179" y="172"/>
                </a:cxn>
                <a:cxn ang="0">
                  <a:pos x="178" y="124"/>
                </a:cxn>
                <a:cxn ang="0">
                  <a:pos x="199" y="75"/>
                </a:cxn>
                <a:cxn ang="0">
                  <a:pos x="163" y="12"/>
                </a:cxn>
                <a:cxn ang="0">
                  <a:pos x="33" y="80"/>
                </a:cxn>
              </a:cxnLst>
              <a:rect l="0" t="0" r="r" b="b"/>
              <a:pathLst>
                <a:path w="207" h="293">
                  <a:moveTo>
                    <a:pt x="33" y="80"/>
                  </a:moveTo>
                  <a:cubicBezTo>
                    <a:pt x="7" y="117"/>
                    <a:pt x="0" y="160"/>
                    <a:pt x="0" y="181"/>
                  </a:cubicBezTo>
                  <a:cubicBezTo>
                    <a:pt x="0" y="200"/>
                    <a:pt x="3" y="240"/>
                    <a:pt x="5" y="247"/>
                  </a:cubicBezTo>
                  <a:cubicBezTo>
                    <a:pt x="7" y="253"/>
                    <a:pt x="20" y="268"/>
                    <a:pt x="31" y="279"/>
                  </a:cubicBezTo>
                  <a:cubicBezTo>
                    <a:pt x="42" y="290"/>
                    <a:pt x="46" y="293"/>
                    <a:pt x="49" y="293"/>
                  </a:cubicBezTo>
                  <a:cubicBezTo>
                    <a:pt x="53" y="293"/>
                    <a:pt x="87" y="288"/>
                    <a:pt x="124" y="269"/>
                  </a:cubicBezTo>
                  <a:cubicBezTo>
                    <a:pt x="161" y="250"/>
                    <a:pt x="186" y="219"/>
                    <a:pt x="190" y="210"/>
                  </a:cubicBezTo>
                  <a:cubicBezTo>
                    <a:pt x="193" y="203"/>
                    <a:pt x="182" y="188"/>
                    <a:pt x="179" y="172"/>
                  </a:cubicBezTo>
                  <a:cubicBezTo>
                    <a:pt x="175" y="150"/>
                    <a:pt x="175" y="138"/>
                    <a:pt x="178" y="124"/>
                  </a:cubicBezTo>
                  <a:cubicBezTo>
                    <a:pt x="181" y="109"/>
                    <a:pt x="191" y="95"/>
                    <a:pt x="199" y="75"/>
                  </a:cubicBezTo>
                  <a:cubicBezTo>
                    <a:pt x="207" y="53"/>
                    <a:pt x="202" y="17"/>
                    <a:pt x="163" y="12"/>
                  </a:cubicBezTo>
                  <a:cubicBezTo>
                    <a:pt x="149" y="11"/>
                    <a:pt x="90" y="0"/>
                    <a:pt x="33" y="80"/>
                  </a:cubicBezTo>
                  <a:close/>
                </a:path>
              </a:pathLst>
            </a:custGeom>
            <a:solidFill>
              <a:srgbClr val="BF903B"/>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29" name="Freeform 65"/>
            <p:cNvSpPr>
              <a:spLocks/>
            </p:cNvSpPr>
            <p:nvPr/>
          </p:nvSpPr>
          <p:spPr bwMode="auto">
            <a:xfrm>
              <a:off x="7466013" y="4016375"/>
              <a:ext cx="633413" cy="682625"/>
            </a:xfrm>
            <a:custGeom>
              <a:avLst/>
              <a:gdLst/>
              <a:ahLst/>
              <a:cxnLst>
                <a:cxn ang="0">
                  <a:pos x="311" y="311"/>
                </a:cxn>
                <a:cxn ang="0">
                  <a:pos x="353" y="221"/>
                </a:cxn>
                <a:cxn ang="0">
                  <a:pos x="325" y="67"/>
                </a:cxn>
                <a:cxn ang="0">
                  <a:pos x="158" y="11"/>
                </a:cxn>
                <a:cxn ang="0">
                  <a:pos x="68" y="54"/>
                </a:cxn>
                <a:cxn ang="0">
                  <a:pos x="14" y="149"/>
                </a:cxn>
                <a:cxn ang="0">
                  <a:pos x="19" y="294"/>
                </a:cxn>
                <a:cxn ang="0">
                  <a:pos x="77" y="381"/>
                </a:cxn>
                <a:cxn ang="0">
                  <a:pos x="124" y="399"/>
                </a:cxn>
                <a:cxn ang="0">
                  <a:pos x="234" y="380"/>
                </a:cxn>
                <a:cxn ang="0">
                  <a:pos x="311" y="311"/>
                </a:cxn>
              </a:cxnLst>
              <a:rect l="0" t="0" r="r" b="b"/>
              <a:pathLst>
                <a:path w="373" h="401">
                  <a:moveTo>
                    <a:pt x="311" y="311"/>
                  </a:moveTo>
                  <a:cubicBezTo>
                    <a:pt x="327" y="285"/>
                    <a:pt x="345" y="257"/>
                    <a:pt x="353" y="221"/>
                  </a:cubicBezTo>
                  <a:cubicBezTo>
                    <a:pt x="360" y="194"/>
                    <a:pt x="373" y="130"/>
                    <a:pt x="325" y="67"/>
                  </a:cubicBezTo>
                  <a:cubicBezTo>
                    <a:pt x="277" y="5"/>
                    <a:pt x="217" y="0"/>
                    <a:pt x="158" y="11"/>
                  </a:cubicBezTo>
                  <a:cubicBezTo>
                    <a:pt x="111" y="20"/>
                    <a:pt x="84" y="41"/>
                    <a:pt x="68" y="54"/>
                  </a:cubicBezTo>
                  <a:cubicBezTo>
                    <a:pt x="45" y="73"/>
                    <a:pt x="27" y="100"/>
                    <a:pt x="14" y="149"/>
                  </a:cubicBezTo>
                  <a:cubicBezTo>
                    <a:pt x="0" y="197"/>
                    <a:pt x="9" y="265"/>
                    <a:pt x="19" y="294"/>
                  </a:cubicBezTo>
                  <a:cubicBezTo>
                    <a:pt x="30" y="323"/>
                    <a:pt x="50" y="363"/>
                    <a:pt x="77" y="381"/>
                  </a:cubicBezTo>
                  <a:cubicBezTo>
                    <a:pt x="97" y="395"/>
                    <a:pt x="109" y="397"/>
                    <a:pt x="124" y="399"/>
                  </a:cubicBezTo>
                  <a:cubicBezTo>
                    <a:pt x="145" y="401"/>
                    <a:pt x="182" y="401"/>
                    <a:pt x="234" y="380"/>
                  </a:cubicBezTo>
                  <a:cubicBezTo>
                    <a:pt x="256" y="371"/>
                    <a:pt x="286" y="349"/>
                    <a:pt x="311" y="311"/>
                  </a:cubicBezTo>
                  <a:close/>
                </a:path>
              </a:pathLst>
            </a:custGeom>
            <a:solidFill>
              <a:srgbClr val="E5B852"/>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0" name="Freeform 66"/>
            <p:cNvSpPr>
              <a:spLocks/>
            </p:cNvSpPr>
            <p:nvPr/>
          </p:nvSpPr>
          <p:spPr bwMode="auto">
            <a:xfrm>
              <a:off x="7656513" y="4649788"/>
              <a:ext cx="233363" cy="79375"/>
            </a:xfrm>
            <a:custGeom>
              <a:avLst/>
              <a:gdLst/>
              <a:ahLst/>
              <a:cxnLst>
                <a:cxn ang="0">
                  <a:pos x="122" y="8"/>
                </a:cxn>
                <a:cxn ang="0">
                  <a:pos x="12" y="27"/>
                </a:cxn>
                <a:cxn ang="0">
                  <a:pos x="0" y="25"/>
                </a:cxn>
                <a:cxn ang="0">
                  <a:pos x="0" y="39"/>
                </a:cxn>
                <a:cxn ang="0">
                  <a:pos x="89" y="35"/>
                </a:cxn>
                <a:cxn ang="0">
                  <a:pos x="137" y="0"/>
                </a:cxn>
                <a:cxn ang="0">
                  <a:pos x="122" y="8"/>
                </a:cxn>
              </a:cxnLst>
              <a:rect l="0" t="0" r="r" b="b"/>
              <a:pathLst>
                <a:path w="137" h="47">
                  <a:moveTo>
                    <a:pt x="122" y="8"/>
                  </a:moveTo>
                  <a:cubicBezTo>
                    <a:pt x="70" y="29"/>
                    <a:pt x="33" y="29"/>
                    <a:pt x="12" y="27"/>
                  </a:cubicBezTo>
                  <a:cubicBezTo>
                    <a:pt x="8" y="26"/>
                    <a:pt x="4" y="26"/>
                    <a:pt x="0" y="25"/>
                  </a:cubicBezTo>
                  <a:cubicBezTo>
                    <a:pt x="0" y="29"/>
                    <a:pt x="0" y="34"/>
                    <a:pt x="0" y="39"/>
                  </a:cubicBezTo>
                  <a:cubicBezTo>
                    <a:pt x="33" y="47"/>
                    <a:pt x="57" y="45"/>
                    <a:pt x="89" y="35"/>
                  </a:cubicBezTo>
                  <a:cubicBezTo>
                    <a:pt x="104" y="30"/>
                    <a:pt x="120" y="17"/>
                    <a:pt x="137" y="0"/>
                  </a:cubicBezTo>
                  <a:cubicBezTo>
                    <a:pt x="132" y="4"/>
                    <a:pt x="127" y="6"/>
                    <a:pt x="122" y="8"/>
                  </a:cubicBezTo>
                  <a:close/>
                </a:path>
              </a:pathLst>
            </a:custGeom>
            <a:solidFill>
              <a:srgbClr val="875922"/>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1" name="Freeform 67"/>
            <p:cNvSpPr>
              <a:spLocks/>
            </p:cNvSpPr>
            <p:nvPr/>
          </p:nvSpPr>
          <p:spPr bwMode="auto">
            <a:xfrm>
              <a:off x="7659688" y="4657725"/>
              <a:ext cx="325438" cy="222250"/>
            </a:xfrm>
            <a:custGeom>
              <a:avLst/>
              <a:gdLst/>
              <a:ahLst/>
              <a:cxnLst>
                <a:cxn ang="0">
                  <a:pos x="175" y="0"/>
                </a:cxn>
                <a:cxn ang="0">
                  <a:pos x="138" y="54"/>
                </a:cxn>
                <a:cxn ang="0">
                  <a:pos x="51" y="104"/>
                </a:cxn>
                <a:cxn ang="0">
                  <a:pos x="26" y="93"/>
                </a:cxn>
                <a:cxn ang="0">
                  <a:pos x="0" y="59"/>
                </a:cxn>
                <a:cxn ang="0">
                  <a:pos x="3" y="85"/>
                </a:cxn>
                <a:cxn ang="0">
                  <a:pos x="29" y="117"/>
                </a:cxn>
                <a:cxn ang="0">
                  <a:pos x="47" y="131"/>
                </a:cxn>
                <a:cxn ang="0">
                  <a:pos x="122" y="107"/>
                </a:cxn>
                <a:cxn ang="0">
                  <a:pos x="188" y="48"/>
                </a:cxn>
                <a:cxn ang="0">
                  <a:pos x="177" y="10"/>
                </a:cxn>
                <a:cxn ang="0">
                  <a:pos x="175" y="0"/>
                </a:cxn>
              </a:cxnLst>
              <a:rect l="0" t="0" r="r" b="b"/>
              <a:pathLst>
                <a:path w="191" h="131">
                  <a:moveTo>
                    <a:pt x="175" y="0"/>
                  </a:moveTo>
                  <a:cubicBezTo>
                    <a:pt x="168" y="15"/>
                    <a:pt x="157" y="34"/>
                    <a:pt x="138" y="54"/>
                  </a:cubicBezTo>
                  <a:cubicBezTo>
                    <a:pt x="103" y="90"/>
                    <a:pt x="55" y="103"/>
                    <a:pt x="51" y="104"/>
                  </a:cubicBezTo>
                  <a:cubicBezTo>
                    <a:pt x="48" y="104"/>
                    <a:pt x="40" y="105"/>
                    <a:pt x="26" y="93"/>
                  </a:cubicBezTo>
                  <a:cubicBezTo>
                    <a:pt x="12" y="82"/>
                    <a:pt x="4" y="75"/>
                    <a:pt x="0" y="59"/>
                  </a:cubicBezTo>
                  <a:cubicBezTo>
                    <a:pt x="1" y="71"/>
                    <a:pt x="2" y="82"/>
                    <a:pt x="3" y="85"/>
                  </a:cubicBezTo>
                  <a:cubicBezTo>
                    <a:pt x="5" y="91"/>
                    <a:pt x="18" y="106"/>
                    <a:pt x="29" y="117"/>
                  </a:cubicBezTo>
                  <a:cubicBezTo>
                    <a:pt x="40" y="128"/>
                    <a:pt x="44" y="131"/>
                    <a:pt x="47" y="131"/>
                  </a:cubicBezTo>
                  <a:cubicBezTo>
                    <a:pt x="51" y="131"/>
                    <a:pt x="85" y="126"/>
                    <a:pt x="122" y="107"/>
                  </a:cubicBezTo>
                  <a:cubicBezTo>
                    <a:pt x="159" y="88"/>
                    <a:pt x="184" y="57"/>
                    <a:pt x="188" y="48"/>
                  </a:cubicBezTo>
                  <a:cubicBezTo>
                    <a:pt x="191" y="41"/>
                    <a:pt x="180" y="26"/>
                    <a:pt x="177" y="10"/>
                  </a:cubicBezTo>
                  <a:cubicBezTo>
                    <a:pt x="176" y="6"/>
                    <a:pt x="176" y="3"/>
                    <a:pt x="175" y="0"/>
                  </a:cubicBezTo>
                  <a:close/>
                </a:path>
              </a:pathLst>
            </a:custGeom>
            <a:solidFill>
              <a:srgbClr val="875922"/>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2" name="Freeform 68"/>
            <p:cNvSpPr>
              <a:spLocks/>
            </p:cNvSpPr>
            <p:nvPr/>
          </p:nvSpPr>
          <p:spPr bwMode="auto">
            <a:xfrm>
              <a:off x="7661275" y="4725988"/>
              <a:ext cx="320675" cy="153988"/>
            </a:xfrm>
            <a:custGeom>
              <a:avLst/>
              <a:gdLst/>
              <a:ahLst/>
              <a:cxnLst>
                <a:cxn ang="0">
                  <a:pos x="4" y="40"/>
                </a:cxn>
                <a:cxn ang="0">
                  <a:pos x="28" y="68"/>
                </a:cxn>
                <a:cxn ang="0">
                  <a:pos x="46" y="82"/>
                </a:cxn>
                <a:cxn ang="0">
                  <a:pos x="121" y="58"/>
                </a:cxn>
                <a:cxn ang="0">
                  <a:pos x="186" y="0"/>
                </a:cxn>
                <a:cxn ang="0">
                  <a:pos x="187" y="8"/>
                </a:cxn>
                <a:cxn ang="0">
                  <a:pos x="121" y="67"/>
                </a:cxn>
                <a:cxn ang="0">
                  <a:pos x="46" y="91"/>
                </a:cxn>
                <a:cxn ang="0">
                  <a:pos x="28" y="77"/>
                </a:cxn>
                <a:cxn ang="0">
                  <a:pos x="2" y="45"/>
                </a:cxn>
                <a:cxn ang="0">
                  <a:pos x="0" y="29"/>
                </a:cxn>
                <a:cxn ang="0">
                  <a:pos x="4" y="40"/>
                </a:cxn>
              </a:cxnLst>
              <a:rect l="0" t="0" r="r" b="b"/>
              <a:pathLst>
                <a:path w="188" h="91">
                  <a:moveTo>
                    <a:pt x="4" y="40"/>
                  </a:moveTo>
                  <a:cubicBezTo>
                    <a:pt x="7" y="46"/>
                    <a:pt x="17" y="57"/>
                    <a:pt x="28" y="68"/>
                  </a:cubicBezTo>
                  <a:cubicBezTo>
                    <a:pt x="39" y="79"/>
                    <a:pt x="43" y="82"/>
                    <a:pt x="46" y="82"/>
                  </a:cubicBezTo>
                  <a:cubicBezTo>
                    <a:pt x="50" y="82"/>
                    <a:pt x="84" y="77"/>
                    <a:pt x="121" y="58"/>
                  </a:cubicBezTo>
                  <a:cubicBezTo>
                    <a:pt x="157" y="40"/>
                    <a:pt x="182" y="10"/>
                    <a:pt x="186" y="0"/>
                  </a:cubicBezTo>
                  <a:cubicBezTo>
                    <a:pt x="187" y="3"/>
                    <a:pt x="188" y="6"/>
                    <a:pt x="187" y="8"/>
                  </a:cubicBezTo>
                  <a:cubicBezTo>
                    <a:pt x="183" y="17"/>
                    <a:pt x="158" y="48"/>
                    <a:pt x="121" y="67"/>
                  </a:cubicBezTo>
                  <a:cubicBezTo>
                    <a:pt x="84" y="86"/>
                    <a:pt x="50" y="91"/>
                    <a:pt x="46" y="91"/>
                  </a:cubicBezTo>
                  <a:cubicBezTo>
                    <a:pt x="43" y="91"/>
                    <a:pt x="39" y="88"/>
                    <a:pt x="28" y="77"/>
                  </a:cubicBezTo>
                  <a:cubicBezTo>
                    <a:pt x="17" y="66"/>
                    <a:pt x="4" y="51"/>
                    <a:pt x="2" y="45"/>
                  </a:cubicBezTo>
                  <a:cubicBezTo>
                    <a:pt x="1" y="42"/>
                    <a:pt x="0" y="36"/>
                    <a:pt x="0" y="29"/>
                  </a:cubicBezTo>
                  <a:cubicBezTo>
                    <a:pt x="0" y="29"/>
                    <a:pt x="2" y="36"/>
                    <a:pt x="4" y="40"/>
                  </a:cubicBezTo>
                  <a:close/>
                </a:path>
              </a:pathLst>
            </a:custGeom>
            <a:solidFill>
              <a:srgbClr val="714A1D"/>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3" name="Freeform 69"/>
            <p:cNvSpPr>
              <a:spLocks/>
            </p:cNvSpPr>
            <p:nvPr/>
          </p:nvSpPr>
          <p:spPr bwMode="auto">
            <a:xfrm>
              <a:off x="7783513" y="4273550"/>
              <a:ext cx="168275" cy="385763"/>
            </a:xfrm>
            <a:custGeom>
              <a:avLst/>
              <a:gdLst/>
              <a:ahLst/>
              <a:cxnLst>
                <a:cxn ang="0">
                  <a:pos x="4" y="0"/>
                </a:cxn>
                <a:cxn ang="0">
                  <a:pos x="44" y="111"/>
                </a:cxn>
                <a:cxn ang="0">
                  <a:pos x="0" y="227"/>
                </a:cxn>
                <a:cxn ang="0">
                  <a:pos x="99" y="75"/>
                </a:cxn>
                <a:cxn ang="0">
                  <a:pos x="74" y="8"/>
                </a:cxn>
                <a:cxn ang="0">
                  <a:pos x="4" y="0"/>
                </a:cxn>
              </a:cxnLst>
              <a:rect l="0" t="0" r="r" b="b"/>
              <a:pathLst>
                <a:path w="99" h="227">
                  <a:moveTo>
                    <a:pt x="4" y="0"/>
                  </a:moveTo>
                  <a:cubicBezTo>
                    <a:pt x="29" y="29"/>
                    <a:pt x="44" y="68"/>
                    <a:pt x="44" y="111"/>
                  </a:cubicBezTo>
                  <a:cubicBezTo>
                    <a:pt x="44" y="156"/>
                    <a:pt x="28" y="197"/>
                    <a:pt x="0" y="227"/>
                  </a:cubicBezTo>
                  <a:cubicBezTo>
                    <a:pt x="82" y="198"/>
                    <a:pt x="99" y="132"/>
                    <a:pt x="99" y="75"/>
                  </a:cubicBezTo>
                  <a:cubicBezTo>
                    <a:pt x="99" y="48"/>
                    <a:pt x="90" y="26"/>
                    <a:pt x="74" y="8"/>
                  </a:cubicBezTo>
                  <a:cubicBezTo>
                    <a:pt x="49" y="7"/>
                    <a:pt x="25" y="4"/>
                    <a:pt x="4" y="0"/>
                  </a:cubicBezTo>
                  <a:close/>
                </a:path>
              </a:pathLst>
            </a:custGeom>
            <a:solidFill>
              <a:srgbClr val="D1A650"/>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4" name="Freeform 70"/>
            <p:cNvSpPr>
              <a:spLocks/>
            </p:cNvSpPr>
            <p:nvPr/>
          </p:nvSpPr>
          <p:spPr bwMode="auto">
            <a:xfrm>
              <a:off x="7456488" y="3967163"/>
              <a:ext cx="684213" cy="633413"/>
            </a:xfrm>
            <a:custGeom>
              <a:avLst/>
              <a:gdLst/>
              <a:ahLst/>
              <a:cxnLst>
                <a:cxn ang="0">
                  <a:pos x="321" y="294"/>
                </a:cxn>
                <a:cxn ang="0">
                  <a:pos x="314" y="337"/>
                </a:cxn>
                <a:cxn ang="0">
                  <a:pos x="292" y="372"/>
                </a:cxn>
                <a:cxn ang="0">
                  <a:pos x="388" y="247"/>
                </a:cxn>
                <a:cxn ang="0">
                  <a:pos x="365" y="99"/>
                </a:cxn>
                <a:cxn ang="0">
                  <a:pos x="290" y="30"/>
                </a:cxn>
                <a:cxn ang="0">
                  <a:pos x="157" y="14"/>
                </a:cxn>
                <a:cxn ang="0">
                  <a:pos x="45" y="79"/>
                </a:cxn>
                <a:cxn ang="0">
                  <a:pos x="7" y="163"/>
                </a:cxn>
                <a:cxn ang="0">
                  <a:pos x="13" y="238"/>
                </a:cxn>
                <a:cxn ang="0">
                  <a:pos x="31" y="148"/>
                </a:cxn>
                <a:cxn ang="0">
                  <a:pos x="74" y="95"/>
                </a:cxn>
                <a:cxn ang="0">
                  <a:pos x="117" y="161"/>
                </a:cxn>
                <a:cxn ang="0">
                  <a:pos x="161" y="185"/>
                </a:cxn>
                <a:cxn ang="0">
                  <a:pos x="137" y="155"/>
                </a:cxn>
                <a:cxn ang="0">
                  <a:pos x="186" y="186"/>
                </a:cxn>
                <a:cxn ang="0">
                  <a:pos x="259" y="201"/>
                </a:cxn>
                <a:cxn ang="0">
                  <a:pos x="281" y="262"/>
                </a:cxn>
                <a:cxn ang="0">
                  <a:pos x="280" y="299"/>
                </a:cxn>
                <a:cxn ang="0">
                  <a:pos x="307" y="285"/>
                </a:cxn>
                <a:cxn ang="0">
                  <a:pos x="321" y="294"/>
                </a:cxn>
              </a:cxnLst>
              <a:rect l="0" t="0" r="r" b="b"/>
              <a:pathLst>
                <a:path w="403" h="372">
                  <a:moveTo>
                    <a:pt x="321" y="294"/>
                  </a:moveTo>
                  <a:cubicBezTo>
                    <a:pt x="325" y="306"/>
                    <a:pt x="321" y="322"/>
                    <a:pt x="314" y="337"/>
                  </a:cubicBezTo>
                  <a:cubicBezTo>
                    <a:pt x="305" y="355"/>
                    <a:pt x="302" y="358"/>
                    <a:pt x="292" y="372"/>
                  </a:cubicBezTo>
                  <a:cubicBezTo>
                    <a:pt x="326" y="355"/>
                    <a:pt x="373" y="317"/>
                    <a:pt x="388" y="247"/>
                  </a:cubicBezTo>
                  <a:cubicBezTo>
                    <a:pt x="403" y="179"/>
                    <a:pt x="382" y="125"/>
                    <a:pt x="365" y="99"/>
                  </a:cubicBezTo>
                  <a:cubicBezTo>
                    <a:pt x="351" y="77"/>
                    <a:pt x="330" y="49"/>
                    <a:pt x="290" y="30"/>
                  </a:cubicBezTo>
                  <a:cubicBezTo>
                    <a:pt x="268" y="20"/>
                    <a:pt x="231" y="0"/>
                    <a:pt x="157" y="14"/>
                  </a:cubicBezTo>
                  <a:cubicBezTo>
                    <a:pt x="96" y="25"/>
                    <a:pt x="66" y="54"/>
                    <a:pt x="45" y="79"/>
                  </a:cubicBezTo>
                  <a:cubicBezTo>
                    <a:pt x="25" y="102"/>
                    <a:pt x="15" y="124"/>
                    <a:pt x="7" y="163"/>
                  </a:cubicBezTo>
                  <a:cubicBezTo>
                    <a:pt x="0" y="201"/>
                    <a:pt x="13" y="238"/>
                    <a:pt x="13" y="238"/>
                  </a:cubicBezTo>
                  <a:cubicBezTo>
                    <a:pt x="13" y="205"/>
                    <a:pt x="20" y="172"/>
                    <a:pt x="31" y="148"/>
                  </a:cubicBezTo>
                  <a:cubicBezTo>
                    <a:pt x="50" y="108"/>
                    <a:pt x="74" y="95"/>
                    <a:pt x="74" y="95"/>
                  </a:cubicBezTo>
                  <a:cubicBezTo>
                    <a:pt x="80" y="131"/>
                    <a:pt x="99" y="147"/>
                    <a:pt x="117" y="161"/>
                  </a:cubicBezTo>
                  <a:cubicBezTo>
                    <a:pt x="126" y="169"/>
                    <a:pt x="145" y="179"/>
                    <a:pt x="161" y="185"/>
                  </a:cubicBezTo>
                  <a:cubicBezTo>
                    <a:pt x="138" y="164"/>
                    <a:pt x="136" y="155"/>
                    <a:pt x="137" y="155"/>
                  </a:cubicBezTo>
                  <a:cubicBezTo>
                    <a:pt x="143" y="161"/>
                    <a:pt x="159" y="175"/>
                    <a:pt x="186" y="186"/>
                  </a:cubicBezTo>
                  <a:cubicBezTo>
                    <a:pt x="228" y="202"/>
                    <a:pt x="258" y="201"/>
                    <a:pt x="259" y="201"/>
                  </a:cubicBezTo>
                  <a:cubicBezTo>
                    <a:pt x="269" y="208"/>
                    <a:pt x="279" y="246"/>
                    <a:pt x="281" y="262"/>
                  </a:cubicBezTo>
                  <a:cubicBezTo>
                    <a:pt x="283" y="278"/>
                    <a:pt x="280" y="299"/>
                    <a:pt x="280" y="299"/>
                  </a:cubicBezTo>
                  <a:cubicBezTo>
                    <a:pt x="293" y="297"/>
                    <a:pt x="305" y="287"/>
                    <a:pt x="307" y="285"/>
                  </a:cubicBezTo>
                  <a:cubicBezTo>
                    <a:pt x="315" y="280"/>
                    <a:pt x="316" y="282"/>
                    <a:pt x="321" y="294"/>
                  </a:cubicBezTo>
                  <a:close/>
                </a:path>
              </a:pathLst>
            </a:custGeom>
            <a:solidFill>
              <a:srgbClr val="181818"/>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5" name="Freeform 71"/>
            <p:cNvSpPr>
              <a:spLocks/>
            </p:cNvSpPr>
            <p:nvPr/>
          </p:nvSpPr>
          <p:spPr bwMode="auto">
            <a:xfrm>
              <a:off x="7945438" y="4397375"/>
              <a:ext cx="98425" cy="134938"/>
            </a:xfrm>
            <a:custGeom>
              <a:avLst/>
              <a:gdLst/>
              <a:ahLst/>
              <a:cxnLst>
                <a:cxn ang="0">
                  <a:pos x="16" y="76"/>
                </a:cxn>
                <a:cxn ang="0">
                  <a:pos x="43" y="68"/>
                </a:cxn>
                <a:cxn ang="0">
                  <a:pos x="58" y="32"/>
                </a:cxn>
                <a:cxn ang="0">
                  <a:pos x="39" y="3"/>
                </a:cxn>
                <a:cxn ang="0">
                  <a:pos x="2" y="47"/>
                </a:cxn>
                <a:cxn ang="0">
                  <a:pos x="16" y="76"/>
                </a:cxn>
              </a:cxnLst>
              <a:rect l="0" t="0" r="r" b="b"/>
              <a:pathLst>
                <a:path w="58" h="79">
                  <a:moveTo>
                    <a:pt x="16" y="76"/>
                  </a:moveTo>
                  <a:cubicBezTo>
                    <a:pt x="27" y="79"/>
                    <a:pt x="37" y="73"/>
                    <a:pt x="43" y="68"/>
                  </a:cubicBezTo>
                  <a:cubicBezTo>
                    <a:pt x="53" y="58"/>
                    <a:pt x="57" y="46"/>
                    <a:pt x="58" y="32"/>
                  </a:cubicBezTo>
                  <a:cubicBezTo>
                    <a:pt x="58" y="17"/>
                    <a:pt x="50" y="6"/>
                    <a:pt x="39" y="3"/>
                  </a:cubicBezTo>
                  <a:cubicBezTo>
                    <a:pt x="25" y="0"/>
                    <a:pt x="7" y="9"/>
                    <a:pt x="2" y="47"/>
                  </a:cubicBezTo>
                  <a:cubicBezTo>
                    <a:pt x="0" y="57"/>
                    <a:pt x="2" y="71"/>
                    <a:pt x="16" y="76"/>
                  </a:cubicBezTo>
                  <a:close/>
                </a:path>
              </a:pathLst>
            </a:custGeom>
            <a:solidFill>
              <a:srgbClr val="BA964E"/>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6" name="Freeform 72"/>
            <p:cNvSpPr>
              <a:spLocks/>
            </p:cNvSpPr>
            <p:nvPr/>
          </p:nvSpPr>
          <p:spPr bwMode="auto">
            <a:xfrm>
              <a:off x="7823200" y="4025900"/>
              <a:ext cx="279400" cy="373063"/>
            </a:xfrm>
            <a:custGeom>
              <a:avLst/>
              <a:gdLst/>
              <a:ahLst/>
              <a:cxnLst>
                <a:cxn ang="0">
                  <a:pos x="129" y="77"/>
                </a:cxn>
                <a:cxn ang="0">
                  <a:pos x="63" y="18"/>
                </a:cxn>
                <a:cxn ang="0">
                  <a:pos x="61" y="16"/>
                </a:cxn>
                <a:cxn ang="0">
                  <a:pos x="0" y="0"/>
                </a:cxn>
                <a:cxn ang="0">
                  <a:pos x="118" y="164"/>
                </a:cxn>
                <a:cxn ang="0">
                  <a:pos x="116" y="195"/>
                </a:cxn>
                <a:cxn ang="0">
                  <a:pos x="118" y="195"/>
                </a:cxn>
                <a:cxn ang="0">
                  <a:pos x="146" y="220"/>
                </a:cxn>
                <a:cxn ang="0">
                  <a:pos x="149" y="208"/>
                </a:cxn>
                <a:cxn ang="0">
                  <a:pos x="129" y="77"/>
                </a:cxn>
              </a:cxnLst>
              <a:rect l="0" t="0" r="r" b="b"/>
              <a:pathLst>
                <a:path w="164" h="220">
                  <a:moveTo>
                    <a:pt x="129" y="77"/>
                  </a:moveTo>
                  <a:cubicBezTo>
                    <a:pt x="116" y="57"/>
                    <a:pt x="98" y="34"/>
                    <a:pt x="63" y="18"/>
                  </a:cubicBezTo>
                  <a:cubicBezTo>
                    <a:pt x="61" y="16"/>
                    <a:pt x="61" y="16"/>
                    <a:pt x="61" y="16"/>
                  </a:cubicBezTo>
                  <a:cubicBezTo>
                    <a:pt x="47" y="10"/>
                    <a:pt x="29" y="1"/>
                    <a:pt x="0" y="0"/>
                  </a:cubicBezTo>
                  <a:cubicBezTo>
                    <a:pt x="68" y="20"/>
                    <a:pt x="118" y="86"/>
                    <a:pt x="118" y="164"/>
                  </a:cubicBezTo>
                  <a:cubicBezTo>
                    <a:pt x="118" y="175"/>
                    <a:pt x="117" y="185"/>
                    <a:pt x="116" y="195"/>
                  </a:cubicBezTo>
                  <a:cubicBezTo>
                    <a:pt x="116" y="195"/>
                    <a:pt x="117" y="195"/>
                    <a:pt x="118" y="195"/>
                  </a:cubicBezTo>
                  <a:cubicBezTo>
                    <a:pt x="130" y="198"/>
                    <a:pt x="140" y="207"/>
                    <a:pt x="146" y="220"/>
                  </a:cubicBezTo>
                  <a:cubicBezTo>
                    <a:pt x="147" y="216"/>
                    <a:pt x="148" y="212"/>
                    <a:pt x="149" y="208"/>
                  </a:cubicBezTo>
                  <a:cubicBezTo>
                    <a:pt x="164" y="139"/>
                    <a:pt x="137" y="91"/>
                    <a:pt x="129" y="77"/>
                  </a:cubicBezTo>
                  <a:close/>
                </a:path>
              </a:pathLst>
            </a:custGeom>
            <a:solidFill>
              <a:srgbClr val="3A3A3A"/>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7" name="Freeform 73"/>
            <p:cNvSpPr>
              <a:spLocks/>
            </p:cNvSpPr>
            <p:nvPr/>
          </p:nvSpPr>
          <p:spPr bwMode="auto">
            <a:xfrm>
              <a:off x="7494588" y="4759325"/>
              <a:ext cx="787400" cy="533400"/>
            </a:xfrm>
            <a:custGeom>
              <a:avLst/>
              <a:gdLst/>
              <a:ahLst/>
              <a:cxnLst>
                <a:cxn ang="0">
                  <a:pos x="449" y="147"/>
                </a:cxn>
                <a:cxn ang="0">
                  <a:pos x="401" y="57"/>
                </a:cxn>
                <a:cxn ang="0">
                  <a:pos x="322" y="0"/>
                </a:cxn>
                <a:cxn ang="0">
                  <a:pos x="356" y="30"/>
                </a:cxn>
                <a:cxn ang="0">
                  <a:pos x="405" y="120"/>
                </a:cxn>
                <a:cxn ang="0">
                  <a:pos x="419" y="237"/>
                </a:cxn>
                <a:cxn ang="0">
                  <a:pos x="342" y="274"/>
                </a:cxn>
                <a:cxn ang="0">
                  <a:pos x="223" y="288"/>
                </a:cxn>
                <a:cxn ang="0">
                  <a:pos x="30" y="252"/>
                </a:cxn>
                <a:cxn ang="0">
                  <a:pos x="0" y="239"/>
                </a:cxn>
                <a:cxn ang="0">
                  <a:pos x="74" y="278"/>
                </a:cxn>
                <a:cxn ang="0">
                  <a:pos x="267" y="314"/>
                </a:cxn>
                <a:cxn ang="0">
                  <a:pos x="386" y="300"/>
                </a:cxn>
                <a:cxn ang="0">
                  <a:pos x="463" y="263"/>
                </a:cxn>
                <a:cxn ang="0">
                  <a:pos x="449" y="147"/>
                </a:cxn>
              </a:cxnLst>
              <a:rect l="0" t="0" r="r" b="b"/>
              <a:pathLst>
                <a:path w="463" h="314">
                  <a:moveTo>
                    <a:pt x="449" y="147"/>
                  </a:moveTo>
                  <a:cubicBezTo>
                    <a:pt x="437" y="108"/>
                    <a:pt x="422" y="80"/>
                    <a:pt x="401" y="57"/>
                  </a:cubicBezTo>
                  <a:cubicBezTo>
                    <a:pt x="381" y="35"/>
                    <a:pt x="355" y="16"/>
                    <a:pt x="322" y="0"/>
                  </a:cubicBezTo>
                  <a:cubicBezTo>
                    <a:pt x="335" y="9"/>
                    <a:pt x="347" y="20"/>
                    <a:pt x="356" y="30"/>
                  </a:cubicBezTo>
                  <a:cubicBezTo>
                    <a:pt x="378" y="54"/>
                    <a:pt x="393" y="82"/>
                    <a:pt x="405" y="120"/>
                  </a:cubicBezTo>
                  <a:cubicBezTo>
                    <a:pt x="415" y="154"/>
                    <a:pt x="418" y="214"/>
                    <a:pt x="419" y="237"/>
                  </a:cubicBezTo>
                  <a:cubicBezTo>
                    <a:pt x="407" y="247"/>
                    <a:pt x="378" y="266"/>
                    <a:pt x="342" y="274"/>
                  </a:cubicBezTo>
                  <a:cubicBezTo>
                    <a:pt x="304" y="283"/>
                    <a:pt x="264" y="288"/>
                    <a:pt x="223" y="288"/>
                  </a:cubicBezTo>
                  <a:cubicBezTo>
                    <a:pt x="156" y="288"/>
                    <a:pt x="89" y="276"/>
                    <a:pt x="30" y="252"/>
                  </a:cubicBezTo>
                  <a:cubicBezTo>
                    <a:pt x="19" y="248"/>
                    <a:pt x="9" y="244"/>
                    <a:pt x="0" y="239"/>
                  </a:cubicBezTo>
                  <a:cubicBezTo>
                    <a:pt x="20" y="252"/>
                    <a:pt x="44" y="267"/>
                    <a:pt x="74" y="278"/>
                  </a:cubicBezTo>
                  <a:cubicBezTo>
                    <a:pt x="133" y="302"/>
                    <a:pt x="200" y="314"/>
                    <a:pt x="267" y="314"/>
                  </a:cubicBezTo>
                  <a:cubicBezTo>
                    <a:pt x="308" y="314"/>
                    <a:pt x="348" y="310"/>
                    <a:pt x="386" y="300"/>
                  </a:cubicBezTo>
                  <a:cubicBezTo>
                    <a:pt x="422" y="292"/>
                    <a:pt x="451" y="273"/>
                    <a:pt x="463" y="263"/>
                  </a:cubicBezTo>
                  <a:cubicBezTo>
                    <a:pt x="463" y="240"/>
                    <a:pt x="459" y="180"/>
                    <a:pt x="449" y="147"/>
                  </a:cubicBezTo>
                  <a:close/>
                </a:path>
              </a:pathLst>
            </a:custGeom>
            <a:solidFill>
              <a:srgbClr val="FDFCFB">
                <a:alpha val="14000"/>
              </a:srgbClr>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8" name="Freeform 74"/>
            <p:cNvSpPr>
              <a:spLocks/>
            </p:cNvSpPr>
            <p:nvPr/>
          </p:nvSpPr>
          <p:spPr bwMode="auto">
            <a:xfrm>
              <a:off x="7464425" y="3989388"/>
              <a:ext cx="584200" cy="449263"/>
            </a:xfrm>
            <a:custGeom>
              <a:avLst/>
              <a:gdLst/>
              <a:ahLst/>
              <a:cxnLst>
                <a:cxn ang="0">
                  <a:pos x="318" y="252"/>
                </a:cxn>
                <a:cxn ang="0">
                  <a:pos x="326" y="264"/>
                </a:cxn>
                <a:cxn ang="0">
                  <a:pos x="329" y="264"/>
                </a:cxn>
                <a:cxn ang="0">
                  <a:pos x="339" y="256"/>
                </a:cxn>
                <a:cxn ang="0">
                  <a:pos x="344" y="215"/>
                </a:cxn>
                <a:cxn ang="0">
                  <a:pos x="344" y="206"/>
                </a:cxn>
                <a:cxn ang="0">
                  <a:pos x="294" y="64"/>
                </a:cxn>
                <a:cxn ang="0">
                  <a:pos x="169" y="1"/>
                </a:cxn>
                <a:cxn ang="0">
                  <a:pos x="163" y="0"/>
                </a:cxn>
                <a:cxn ang="0">
                  <a:pos x="155" y="1"/>
                </a:cxn>
                <a:cxn ang="0">
                  <a:pos x="152" y="1"/>
                </a:cxn>
                <a:cxn ang="0">
                  <a:pos x="40" y="66"/>
                </a:cxn>
                <a:cxn ang="0">
                  <a:pos x="3" y="150"/>
                </a:cxn>
                <a:cxn ang="0">
                  <a:pos x="1" y="187"/>
                </a:cxn>
                <a:cxn ang="0">
                  <a:pos x="50" y="73"/>
                </a:cxn>
                <a:cxn ang="0">
                  <a:pos x="163" y="21"/>
                </a:cxn>
                <a:cxn ang="0">
                  <a:pos x="168" y="21"/>
                </a:cxn>
                <a:cxn ang="0">
                  <a:pos x="278" y="77"/>
                </a:cxn>
                <a:cxn ang="0">
                  <a:pos x="323" y="206"/>
                </a:cxn>
                <a:cxn ang="0">
                  <a:pos x="323" y="214"/>
                </a:cxn>
                <a:cxn ang="0">
                  <a:pos x="318" y="252"/>
                </a:cxn>
              </a:cxnLst>
              <a:rect l="0" t="0" r="r" b="b"/>
              <a:pathLst>
                <a:path w="344" h="264">
                  <a:moveTo>
                    <a:pt x="318" y="252"/>
                  </a:moveTo>
                  <a:cubicBezTo>
                    <a:pt x="317" y="257"/>
                    <a:pt x="321" y="263"/>
                    <a:pt x="326" y="264"/>
                  </a:cubicBezTo>
                  <a:cubicBezTo>
                    <a:pt x="327" y="264"/>
                    <a:pt x="328" y="264"/>
                    <a:pt x="329" y="264"/>
                  </a:cubicBezTo>
                  <a:cubicBezTo>
                    <a:pt x="333" y="264"/>
                    <a:pt x="338" y="261"/>
                    <a:pt x="339" y="256"/>
                  </a:cubicBezTo>
                  <a:cubicBezTo>
                    <a:pt x="342" y="243"/>
                    <a:pt x="343" y="229"/>
                    <a:pt x="344" y="215"/>
                  </a:cubicBezTo>
                  <a:cubicBezTo>
                    <a:pt x="344" y="212"/>
                    <a:pt x="344" y="209"/>
                    <a:pt x="344" y="206"/>
                  </a:cubicBezTo>
                  <a:cubicBezTo>
                    <a:pt x="344" y="151"/>
                    <a:pt x="325" y="101"/>
                    <a:pt x="294" y="64"/>
                  </a:cubicBezTo>
                  <a:cubicBezTo>
                    <a:pt x="262" y="26"/>
                    <a:pt x="218" y="2"/>
                    <a:pt x="169" y="1"/>
                  </a:cubicBezTo>
                  <a:cubicBezTo>
                    <a:pt x="167" y="0"/>
                    <a:pt x="165" y="0"/>
                    <a:pt x="163" y="0"/>
                  </a:cubicBezTo>
                  <a:cubicBezTo>
                    <a:pt x="160" y="0"/>
                    <a:pt x="158" y="1"/>
                    <a:pt x="155" y="1"/>
                  </a:cubicBezTo>
                  <a:cubicBezTo>
                    <a:pt x="154" y="1"/>
                    <a:pt x="153" y="1"/>
                    <a:pt x="152" y="1"/>
                  </a:cubicBezTo>
                  <a:cubicBezTo>
                    <a:pt x="92" y="12"/>
                    <a:pt x="61" y="41"/>
                    <a:pt x="40" y="66"/>
                  </a:cubicBezTo>
                  <a:cubicBezTo>
                    <a:pt x="20" y="89"/>
                    <a:pt x="11" y="111"/>
                    <a:pt x="3" y="150"/>
                  </a:cubicBezTo>
                  <a:cubicBezTo>
                    <a:pt x="0" y="163"/>
                    <a:pt x="0" y="176"/>
                    <a:pt x="1" y="187"/>
                  </a:cubicBezTo>
                  <a:cubicBezTo>
                    <a:pt x="5" y="143"/>
                    <a:pt x="24" y="103"/>
                    <a:pt x="50" y="73"/>
                  </a:cubicBezTo>
                  <a:cubicBezTo>
                    <a:pt x="80" y="41"/>
                    <a:pt x="120" y="21"/>
                    <a:pt x="163" y="21"/>
                  </a:cubicBezTo>
                  <a:cubicBezTo>
                    <a:pt x="165" y="21"/>
                    <a:pt x="166" y="21"/>
                    <a:pt x="168" y="21"/>
                  </a:cubicBezTo>
                  <a:cubicBezTo>
                    <a:pt x="211" y="23"/>
                    <a:pt x="250" y="44"/>
                    <a:pt x="278" y="77"/>
                  </a:cubicBezTo>
                  <a:cubicBezTo>
                    <a:pt x="306" y="110"/>
                    <a:pt x="323" y="156"/>
                    <a:pt x="323" y="206"/>
                  </a:cubicBezTo>
                  <a:cubicBezTo>
                    <a:pt x="323" y="209"/>
                    <a:pt x="323" y="211"/>
                    <a:pt x="323" y="214"/>
                  </a:cubicBezTo>
                  <a:cubicBezTo>
                    <a:pt x="323" y="227"/>
                    <a:pt x="321" y="240"/>
                    <a:pt x="318" y="252"/>
                  </a:cubicBezTo>
                  <a:close/>
                </a:path>
              </a:pathLst>
            </a:custGeom>
            <a:solidFill>
              <a:srgbClr val="444444"/>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39" name="Freeform 75"/>
            <p:cNvSpPr>
              <a:spLocks/>
            </p:cNvSpPr>
            <p:nvPr/>
          </p:nvSpPr>
          <p:spPr bwMode="auto">
            <a:xfrm>
              <a:off x="7958138" y="4351338"/>
              <a:ext cx="136525" cy="155575"/>
            </a:xfrm>
            <a:custGeom>
              <a:avLst/>
              <a:gdLst/>
              <a:ahLst/>
              <a:cxnLst>
                <a:cxn ang="0">
                  <a:pos x="8" y="33"/>
                </a:cxn>
                <a:cxn ang="0">
                  <a:pos x="26" y="84"/>
                </a:cxn>
                <a:cxn ang="0">
                  <a:pos x="73" y="57"/>
                </a:cxn>
                <a:cxn ang="0">
                  <a:pos x="55" y="6"/>
                </a:cxn>
                <a:cxn ang="0">
                  <a:pos x="8" y="33"/>
                </a:cxn>
              </a:cxnLst>
              <a:rect l="0" t="0" r="r" b="b"/>
              <a:pathLst>
                <a:path w="81" h="91">
                  <a:moveTo>
                    <a:pt x="8" y="33"/>
                  </a:moveTo>
                  <a:cubicBezTo>
                    <a:pt x="0" y="55"/>
                    <a:pt x="8" y="78"/>
                    <a:pt x="26" y="84"/>
                  </a:cubicBezTo>
                  <a:cubicBezTo>
                    <a:pt x="44" y="91"/>
                    <a:pt x="65" y="79"/>
                    <a:pt x="73" y="57"/>
                  </a:cubicBezTo>
                  <a:cubicBezTo>
                    <a:pt x="81" y="36"/>
                    <a:pt x="73" y="13"/>
                    <a:pt x="55" y="6"/>
                  </a:cubicBezTo>
                  <a:cubicBezTo>
                    <a:pt x="36" y="0"/>
                    <a:pt x="15" y="12"/>
                    <a:pt x="8" y="33"/>
                  </a:cubicBezTo>
                  <a:close/>
                </a:path>
              </a:pathLst>
            </a:custGeom>
            <a:solidFill>
              <a:srgbClr val="4F4F4F"/>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40" name="Freeform 76"/>
            <p:cNvSpPr>
              <a:spLocks/>
            </p:cNvSpPr>
            <p:nvPr/>
          </p:nvSpPr>
          <p:spPr bwMode="auto">
            <a:xfrm>
              <a:off x="7985125" y="4383088"/>
              <a:ext cx="82550" cy="92075"/>
            </a:xfrm>
            <a:custGeom>
              <a:avLst/>
              <a:gdLst/>
              <a:ahLst/>
              <a:cxnLst>
                <a:cxn ang="0">
                  <a:pos x="5" y="20"/>
                </a:cxn>
                <a:cxn ang="0">
                  <a:pos x="16" y="51"/>
                </a:cxn>
                <a:cxn ang="0">
                  <a:pos x="44" y="35"/>
                </a:cxn>
                <a:cxn ang="0">
                  <a:pos x="33" y="4"/>
                </a:cxn>
                <a:cxn ang="0">
                  <a:pos x="5" y="20"/>
                </a:cxn>
              </a:cxnLst>
              <a:rect l="0" t="0" r="r" b="b"/>
              <a:pathLst>
                <a:path w="49" h="55">
                  <a:moveTo>
                    <a:pt x="5" y="20"/>
                  </a:moveTo>
                  <a:cubicBezTo>
                    <a:pt x="0" y="33"/>
                    <a:pt x="5" y="47"/>
                    <a:pt x="16" y="51"/>
                  </a:cubicBezTo>
                  <a:cubicBezTo>
                    <a:pt x="27" y="55"/>
                    <a:pt x="39" y="48"/>
                    <a:pt x="44" y="35"/>
                  </a:cubicBezTo>
                  <a:cubicBezTo>
                    <a:pt x="49" y="22"/>
                    <a:pt x="44" y="8"/>
                    <a:pt x="33" y="4"/>
                  </a:cubicBezTo>
                  <a:cubicBezTo>
                    <a:pt x="22" y="0"/>
                    <a:pt x="9" y="7"/>
                    <a:pt x="5" y="2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41" name="Freeform 77"/>
            <p:cNvSpPr>
              <a:spLocks/>
            </p:cNvSpPr>
            <p:nvPr/>
          </p:nvSpPr>
          <p:spPr bwMode="auto">
            <a:xfrm>
              <a:off x="7940675" y="4344988"/>
              <a:ext cx="109538" cy="149225"/>
            </a:xfrm>
            <a:custGeom>
              <a:avLst/>
              <a:gdLst/>
              <a:ahLst/>
              <a:cxnLst>
                <a:cxn ang="0">
                  <a:pos x="18" y="37"/>
                </a:cxn>
                <a:cxn ang="0">
                  <a:pos x="65" y="10"/>
                </a:cxn>
                <a:cxn ang="0">
                  <a:pos x="55" y="7"/>
                </a:cxn>
                <a:cxn ang="0">
                  <a:pos x="8" y="34"/>
                </a:cxn>
                <a:cxn ang="0">
                  <a:pos x="27" y="85"/>
                </a:cxn>
                <a:cxn ang="0">
                  <a:pos x="36" y="88"/>
                </a:cxn>
                <a:cxn ang="0">
                  <a:pos x="18" y="37"/>
                </a:cxn>
              </a:cxnLst>
              <a:rect l="0" t="0" r="r" b="b"/>
              <a:pathLst>
                <a:path w="65" h="88">
                  <a:moveTo>
                    <a:pt x="18" y="37"/>
                  </a:moveTo>
                  <a:cubicBezTo>
                    <a:pt x="25" y="16"/>
                    <a:pt x="46" y="4"/>
                    <a:pt x="65" y="10"/>
                  </a:cubicBezTo>
                  <a:cubicBezTo>
                    <a:pt x="55" y="7"/>
                    <a:pt x="55" y="7"/>
                    <a:pt x="55" y="7"/>
                  </a:cubicBezTo>
                  <a:cubicBezTo>
                    <a:pt x="37" y="0"/>
                    <a:pt x="16" y="12"/>
                    <a:pt x="8" y="34"/>
                  </a:cubicBezTo>
                  <a:cubicBezTo>
                    <a:pt x="0" y="56"/>
                    <a:pt x="9" y="78"/>
                    <a:pt x="27" y="85"/>
                  </a:cubicBezTo>
                  <a:cubicBezTo>
                    <a:pt x="36" y="88"/>
                    <a:pt x="36" y="88"/>
                    <a:pt x="36" y="88"/>
                  </a:cubicBezTo>
                  <a:cubicBezTo>
                    <a:pt x="18" y="82"/>
                    <a:pt x="10" y="59"/>
                    <a:pt x="18" y="37"/>
                  </a:cubicBezTo>
                  <a:close/>
                </a:path>
              </a:pathLst>
            </a:custGeom>
            <a:solidFill>
              <a:srgbClr val="A8A8A8"/>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42" name="Freeform 78"/>
            <p:cNvSpPr>
              <a:spLocks/>
            </p:cNvSpPr>
            <p:nvPr/>
          </p:nvSpPr>
          <p:spPr bwMode="auto">
            <a:xfrm>
              <a:off x="7634288" y="4416425"/>
              <a:ext cx="404813" cy="220663"/>
            </a:xfrm>
            <a:custGeom>
              <a:avLst/>
              <a:gdLst/>
              <a:ahLst/>
              <a:cxnLst>
                <a:cxn ang="0">
                  <a:pos x="49" y="129"/>
                </a:cxn>
                <a:cxn ang="0">
                  <a:pos x="5" y="121"/>
                </a:cxn>
                <a:cxn ang="0">
                  <a:pos x="5" y="121"/>
                </a:cxn>
                <a:cxn ang="0">
                  <a:pos x="1" y="113"/>
                </a:cxn>
                <a:cxn ang="0">
                  <a:pos x="1" y="113"/>
                </a:cxn>
                <a:cxn ang="0">
                  <a:pos x="8" y="109"/>
                </a:cxn>
                <a:cxn ang="0">
                  <a:pos x="8" y="109"/>
                </a:cxn>
                <a:cxn ang="0">
                  <a:pos x="50" y="117"/>
                </a:cxn>
                <a:cxn ang="0">
                  <a:pos x="50" y="117"/>
                </a:cxn>
                <a:cxn ang="0">
                  <a:pos x="66" y="118"/>
                </a:cxn>
                <a:cxn ang="0">
                  <a:pos x="66" y="118"/>
                </a:cxn>
                <a:cxn ang="0">
                  <a:pos x="226" y="6"/>
                </a:cxn>
                <a:cxn ang="0">
                  <a:pos x="226" y="6"/>
                </a:cxn>
                <a:cxn ang="0">
                  <a:pos x="233" y="1"/>
                </a:cxn>
                <a:cxn ang="0">
                  <a:pos x="233" y="1"/>
                </a:cxn>
                <a:cxn ang="0">
                  <a:pos x="237" y="8"/>
                </a:cxn>
                <a:cxn ang="0">
                  <a:pos x="237" y="8"/>
                </a:cxn>
                <a:cxn ang="0">
                  <a:pos x="66" y="130"/>
                </a:cxn>
                <a:cxn ang="0">
                  <a:pos x="66" y="130"/>
                </a:cxn>
                <a:cxn ang="0">
                  <a:pos x="49" y="129"/>
                </a:cxn>
              </a:cxnLst>
              <a:rect l="0" t="0" r="r" b="b"/>
              <a:pathLst>
                <a:path w="238" h="130">
                  <a:moveTo>
                    <a:pt x="49" y="129"/>
                  </a:moveTo>
                  <a:cubicBezTo>
                    <a:pt x="34" y="128"/>
                    <a:pt x="19" y="125"/>
                    <a:pt x="5" y="121"/>
                  </a:cubicBezTo>
                  <a:cubicBezTo>
                    <a:pt x="5" y="121"/>
                    <a:pt x="5" y="121"/>
                    <a:pt x="5" y="121"/>
                  </a:cubicBezTo>
                  <a:cubicBezTo>
                    <a:pt x="2" y="120"/>
                    <a:pt x="0" y="116"/>
                    <a:pt x="1" y="113"/>
                  </a:cubicBezTo>
                  <a:cubicBezTo>
                    <a:pt x="1" y="113"/>
                    <a:pt x="1" y="113"/>
                    <a:pt x="1" y="113"/>
                  </a:cubicBezTo>
                  <a:cubicBezTo>
                    <a:pt x="2" y="110"/>
                    <a:pt x="5" y="108"/>
                    <a:pt x="8" y="109"/>
                  </a:cubicBezTo>
                  <a:cubicBezTo>
                    <a:pt x="8" y="109"/>
                    <a:pt x="8" y="109"/>
                    <a:pt x="8" y="109"/>
                  </a:cubicBezTo>
                  <a:cubicBezTo>
                    <a:pt x="22" y="113"/>
                    <a:pt x="36" y="116"/>
                    <a:pt x="50" y="117"/>
                  </a:cubicBezTo>
                  <a:cubicBezTo>
                    <a:pt x="50" y="117"/>
                    <a:pt x="50" y="117"/>
                    <a:pt x="50" y="117"/>
                  </a:cubicBezTo>
                  <a:cubicBezTo>
                    <a:pt x="55" y="118"/>
                    <a:pt x="61" y="118"/>
                    <a:pt x="66" y="118"/>
                  </a:cubicBezTo>
                  <a:cubicBezTo>
                    <a:pt x="66" y="118"/>
                    <a:pt x="66" y="118"/>
                    <a:pt x="66" y="118"/>
                  </a:cubicBezTo>
                  <a:cubicBezTo>
                    <a:pt x="138" y="118"/>
                    <a:pt x="210" y="74"/>
                    <a:pt x="226" y="6"/>
                  </a:cubicBezTo>
                  <a:cubicBezTo>
                    <a:pt x="226" y="6"/>
                    <a:pt x="226" y="6"/>
                    <a:pt x="226" y="6"/>
                  </a:cubicBezTo>
                  <a:cubicBezTo>
                    <a:pt x="227" y="2"/>
                    <a:pt x="230" y="0"/>
                    <a:pt x="233" y="1"/>
                  </a:cubicBezTo>
                  <a:cubicBezTo>
                    <a:pt x="233" y="1"/>
                    <a:pt x="233" y="1"/>
                    <a:pt x="233" y="1"/>
                  </a:cubicBezTo>
                  <a:cubicBezTo>
                    <a:pt x="236" y="2"/>
                    <a:pt x="238" y="5"/>
                    <a:pt x="237" y="8"/>
                  </a:cubicBezTo>
                  <a:cubicBezTo>
                    <a:pt x="237" y="8"/>
                    <a:pt x="237" y="8"/>
                    <a:pt x="237" y="8"/>
                  </a:cubicBezTo>
                  <a:cubicBezTo>
                    <a:pt x="220" y="83"/>
                    <a:pt x="143" y="130"/>
                    <a:pt x="66" y="130"/>
                  </a:cubicBezTo>
                  <a:cubicBezTo>
                    <a:pt x="66" y="130"/>
                    <a:pt x="66" y="130"/>
                    <a:pt x="66" y="130"/>
                  </a:cubicBezTo>
                  <a:cubicBezTo>
                    <a:pt x="60" y="130"/>
                    <a:pt x="55" y="129"/>
                    <a:pt x="49" y="129"/>
                  </a:cubicBezTo>
                  <a:close/>
                </a:path>
              </a:pathLst>
            </a:custGeom>
            <a:solidFill>
              <a:srgbClr val="282828"/>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sp>
          <p:nvSpPr>
            <p:cNvPr id="43" name="Freeform 79"/>
            <p:cNvSpPr>
              <a:spLocks/>
            </p:cNvSpPr>
            <p:nvPr/>
          </p:nvSpPr>
          <p:spPr bwMode="auto">
            <a:xfrm>
              <a:off x="7589838" y="4573588"/>
              <a:ext cx="111125" cy="69850"/>
            </a:xfrm>
            <a:custGeom>
              <a:avLst/>
              <a:gdLst/>
              <a:ahLst/>
              <a:cxnLst>
                <a:cxn ang="0">
                  <a:pos x="63" y="29"/>
                </a:cxn>
                <a:cxn ang="0">
                  <a:pos x="46" y="39"/>
                </a:cxn>
                <a:cxn ang="0">
                  <a:pos x="12" y="31"/>
                </a:cxn>
                <a:cxn ang="0">
                  <a:pos x="2" y="13"/>
                </a:cxn>
                <a:cxn ang="0">
                  <a:pos x="2" y="13"/>
                </a:cxn>
                <a:cxn ang="0">
                  <a:pos x="20" y="2"/>
                </a:cxn>
                <a:cxn ang="0">
                  <a:pos x="53" y="11"/>
                </a:cxn>
                <a:cxn ang="0">
                  <a:pos x="63" y="29"/>
                </a:cxn>
              </a:cxnLst>
              <a:rect l="0" t="0" r="r" b="b"/>
              <a:pathLst>
                <a:path w="65" h="41">
                  <a:moveTo>
                    <a:pt x="63" y="29"/>
                  </a:moveTo>
                  <a:cubicBezTo>
                    <a:pt x="61" y="36"/>
                    <a:pt x="53" y="41"/>
                    <a:pt x="46" y="39"/>
                  </a:cubicBezTo>
                  <a:cubicBezTo>
                    <a:pt x="12" y="31"/>
                    <a:pt x="12" y="31"/>
                    <a:pt x="12" y="31"/>
                  </a:cubicBezTo>
                  <a:cubicBezTo>
                    <a:pt x="5" y="29"/>
                    <a:pt x="0" y="21"/>
                    <a:pt x="2" y="13"/>
                  </a:cubicBezTo>
                  <a:cubicBezTo>
                    <a:pt x="2" y="13"/>
                    <a:pt x="2" y="13"/>
                    <a:pt x="2" y="13"/>
                  </a:cubicBezTo>
                  <a:cubicBezTo>
                    <a:pt x="4" y="5"/>
                    <a:pt x="12" y="0"/>
                    <a:pt x="20" y="2"/>
                  </a:cubicBezTo>
                  <a:cubicBezTo>
                    <a:pt x="53" y="11"/>
                    <a:pt x="53" y="11"/>
                    <a:pt x="53" y="11"/>
                  </a:cubicBezTo>
                  <a:cubicBezTo>
                    <a:pt x="61" y="13"/>
                    <a:pt x="65" y="21"/>
                    <a:pt x="63" y="29"/>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a:p>
          </p:txBody>
        </p:sp>
      </p:grpSp>
      <p:pic>
        <p:nvPicPr>
          <p:cNvPr id="7196" name="Picture 28" descr="http://assets-messageonhold-com-au.imgix.net/uploads/general/ico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6382" y="-106397"/>
            <a:ext cx="1574130" cy="1093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p:cNvGraphicFramePr>
            <a:graphicFrameLocks noGrp="1"/>
          </p:cNvGraphicFramePr>
          <p:nvPr>
            <p:extLst>
              <p:ext uri="{D42A27DB-BD31-4B8C-83A1-F6EECF244321}">
                <p14:modId xmlns:p14="http://schemas.microsoft.com/office/powerpoint/2010/main" val="1966669874"/>
              </p:ext>
            </p:extLst>
          </p:nvPr>
        </p:nvGraphicFramePr>
        <p:xfrm>
          <a:off x="250825" y="692150"/>
          <a:ext cx="8713789" cy="4328116"/>
        </p:xfrm>
        <a:graphic>
          <a:graphicData uri="http://schemas.openxmlformats.org/drawingml/2006/table">
            <a:tbl>
              <a:tblPr firstRow="1" bandRow="1">
                <a:tableStyleId>{5C22544A-7EE6-4342-B048-85BDC9FD1C3A}</a:tableStyleId>
              </a:tblPr>
              <a:tblGrid>
                <a:gridCol w="1656425"/>
                <a:gridCol w="1872480"/>
                <a:gridCol w="1800462"/>
                <a:gridCol w="1800462"/>
                <a:gridCol w="1583960"/>
              </a:tblGrid>
              <a:tr h="241885">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ATM</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TAS</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CAT</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MO</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IVR</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nchor="ctr"/>
                </a:tc>
              </a:tr>
              <a:tr h="3574783">
                <a:tc>
                  <a:txBody>
                    <a:bodyPr/>
                    <a:lstStyle/>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clientes que más utilizan ATM  son menores de 46 años (54%).</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segmentos con acreditaciones en cuenta son quienes presentan mayor usabilidad del canal, Jubilados 27.6%  y Plan Sueldo 40.5%.</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que más lo utilizan son los clientes más antiguos y los que menos lo utilizan son los más nuevos.</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txBody>
                  <a:tcPr marL="91448" marR="91448" marT="45709" marB="45709"/>
                </a:tc>
                <a:tc>
                  <a:txBody>
                    <a:bodyPr/>
                    <a:lstStyle/>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La utilización del canal es creciente hasta los clientes con 45 años y luego comienza a decrecer.</a:t>
                      </a:r>
                    </a:p>
                    <a:p>
                      <a:pPr marL="171450" indent="-171450" algn="ctr">
                        <a:buFont typeface="Arial"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clientes con valoración MUY ALTA  26.7% y MUY NEGATIVA 21.7% son los que concentran los mayores porcentajes.</a:t>
                      </a:r>
                    </a:p>
                    <a:p>
                      <a:pPr marL="171450" indent="-171450" algn="ctr">
                        <a:buFont typeface="Arial"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En Mercado Abierto y Profesionales y Negocios se concentra la mayoría de clientes que usa este canal.</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El 61,4% de los clientes que utiliza este canal tienen antigüedad mayor a 6 años.</a:t>
                      </a:r>
                    </a:p>
                  </a:txBody>
                  <a:tcPr marL="91448" marR="91448" marT="45709" marB="45709"/>
                </a:tc>
                <a:tc>
                  <a:txBody>
                    <a:bodyPr/>
                    <a:lstStyle/>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clientes que poseen TC-TD y consumen con TC son quienes más utilizan  este Canal.</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En un 55% tiene valoración entre media y muy alta, teniendo ingresos entre $5720 y $13800.</a:t>
                      </a:r>
                    </a:p>
                    <a:p>
                      <a:pPr marL="171450" indent="-171450" algn="ctr">
                        <a:buFont typeface="Arial"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Plan Sueldo Privado y Mercado Abierto son los segmentos que prefieren el uso del CAT.</a:t>
                      </a:r>
                    </a:p>
                    <a:p>
                      <a:pPr marL="0" indent="0" algn="ctr">
                        <a:buFont typeface="Arial"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El 57.7% de los clientes que utilizan este canal tienen antigüedad mayor a 6 años.</a:t>
                      </a:r>
                    </a:p>
                  </a:txBody>
                  <a:tcPr marL="91448" marR="91448" marT="45709" marB="45709"/>
                </a:tc>
                <a:tc>
                  <a:txBody>
                    <a:bodyPr/>
                    <a:lstStyle/>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Los clientes que poseen TC-TD y consumen con TC son quienes más utilizan  este Canal.</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El 41.3% de los usuarios  tienen entre 31 y 45 años.</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Un 62,5% de usuarios de este Canal tienen valoración entre Media y Muy Alta</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Un 43.6% son clientes de ingresos entre de $5720 a $13800.</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marR="0" indent="-171450" algn="ctr" defTabSz="89429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AR" sz="1000" baseline="0" dirty="0" smtClean="0">
                          <a:latin typeface="Verdana" panose="020B0604030504040204" pitchFamily="34" charset="0"/>
                          <a:ea typeface="Verdana" panose="020B0604030504040204" pitchFamily="34" charset="0"/>
                          <a:cs typeface="Verdana" panose="020B0604030504040204" pitchFamily="34" charset="0"/>
                        </a:rPr>
                        <a:t>El 54.7% de los clientes que utilizan este canal tienen antigüedad mayor a 6 años.</a:t>
                      </a:r>
                    </a:p>
                  </a:txBody>
                  <a:tcPr marL="91448" marR="91448" marT="45709" marB="45709"/>
                </a:tc>
                <a:tc>
                  <a:txBody>
                    <a:bodyPr/>
                    <a:lstStyle/>
                    <a:p>
                      <a:pPr marL="0" indent="0" algn="ctr">
                        <a:buFont typeface="Arial" panose="020B0604020202020204" pitchFamily="34" charset="0"/>
                        <a:buNone/>
                      </a:pPr>
                      <a:r>
                        <a:rPr lang="es-AR" sz="1000" baseline="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Quienes poseen TC-TD, realizan extracciones y consumen con TC son los que más utilizan el IVR.</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En su mayoría tienen 31/45 años y el resto mantiene un porcentaje parejo.</a:t>
                      </a:r>
                    </a:p>
                    <a:p>
                      <a:pPr marL="171450" indent="-171450" algn="ctr">
                        <a:buFont typeface="Arial" panose="020B0604020202020204" pitchFamily="34" charset="0"/>
                        <a:buChar char="•"/>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0" indent="0" algn="ctr">
                        <a:buFont typeface="Arial" panose="020B0604020202020204" pitchFamily="34" charset="0"/>
                        <a:buNone/>
                      </a:pP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ctr">
                        <a:buFont typeface="Arial" panose="020B0604020202020204" pitchFamily="34" charset="0"/>
                        <a:buChar char="•"/>
                      </a:pPr>
                      <a:r>
                        <a:rPr lang="es-AR" sz="1000" baseline="0" dirty="0" smtClean="0">
                          <a:latin typeface="Verdana" panose="020B0604030504040204" pitchFamily="34" charset="0"/>
                          <a:ea typeface="Verdana" panose="020B0604030504040204" pitchFamily="34" charset="0"/>
                          <a:cs typeface="Verdana" panose="020B0604030504040204" pitchFamily="34" charset="0"/>
                        </a:rPr>
                        <a:t>El porcentaje más alto pertenece a Plan Sueldo Privado (29.5%).</a:t>
                      </a:r>
                    </a:p>
                  </a:txBody>
                  <a:tcPr marL="91448" marR="91448" marT="45709" marB="45709"/>
                </a:tc>
              </a:tr>
            </a:tbl>
          </a:graphicData>
        </a:graphic>
      </p:graphicFrame>
    </p:spTree>
    <p:extLst>
      <p:ext uri="{BB962C8B-B14F-4D97-AF65-F5344CB8AC3E}">
        <p14:creationId xmlns:p14="http://schemas.microsoft.com/office/powerpoint/2010/main" val="2359541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LEARNINGS PRINCIPALES</a:t>
            </a:r>
            <a:endParaRPr lang="es-AR" dirty="0"/>
          </a:p>
        </p:txBody>
      </p:sp>
      <p:sp>
        <p:nvSpPr>
          <p:cNvPr id="3" name="2 Rectángulo"/>
          <p:cNvSpPr/>
          <p:nvPr/>
        </p:nvSpPr>
        <p:spPr>
          <a:xfrm>
            <a:off x="251520" y="555526"/>
            <a:ext cx="8467458" cy="4401205"/>
          </a:xfrm>
          <a:prstGeom prst="rect">
            <a:avLst/>
          </a:prstGeom>
        </p:spPr>
        <p:txBody>
          <a:bodyPr wrap="square">
            <a:spAutoFit/>
          </a:bodyPr>
          <a:lstStyle/>
          <a:p>
            <a:pPr marL="285750" indent="-285750" algn="just">
              <a:buClr>
                <a:schemeClr val="tx1">
                  <a:lumMod val="50000"/>
                  <a:lumOff val="50000"/>
                </a:schemeClr>
              </a:buClr>
              <a:buFont typeface="Wingdings" panose="05000000000000000000" pitchFamily="2" charset="2"/>
              <a:buChar char=""/>
            </a:pPr>
            <a:r>
              <a:rPr lang="es-ES" sz="1400" dirty="0" smtClean="0">
                <a:latin typeface="Verdana" pitchFamily="34" charset="0"/>
              </a:rPr>
              <a:t>Paridad por sexo</a:t>
            </a:r>
            <a:endParaRPr lang="es-ES" sz="1400" dirty="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Mayoría de solteros (57%)</a:t>
            </a: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Más de la mitad </a:t>
            </a:r>
            <a:r>
              <a:rPr lang="es-ES" sz="1400" dirty="0" smtClean="0">
                <a:latin typeface="Verdana" pitchFamily="34" charset="0"/>
              </a:rPr>
              <a:t>son menores </a:t>
            </a:r>
            <a:r>
              <a:rPr lang="es-ES" sz="1400" dirty="0">
                <a:latin typeface="Verdana" pitchFamily="34" charset="0"/>
              </a:rPr>
              <a:t>de 45 años </a:t>
            </a:r>
            <a:endParaRPr lang="es-ES" sz="1400" dirty="0" smtClean="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20% de clientes con antigüedad menor a un </a:t>
            </a:r>
            <a:r>
              <a:rPr lang="es-ES" sz="1400" dirty="0" smtClean="0">
                <a:latin typeface="Verdana" pitchFamily="34" charset="0"/>
              </a:rPr>
              <a:t>año y un 34% con más de 6 años</a:t>
            </a:r>
            <a:endParaRPr lang="es-ES" sz="1400" dirty="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smtClean="0">
                <a:latin typeface="Verdana" pitchFamily="34" charset="0"/>
              </a:rPr>
              <a:t>1.73</a:t>
            </a:r>
            <a:r>
              <a:rPr lang="es-ES" sz="1400" dirty="0">
                <a:latin typeface="Verdana" pitchFamily="34" charset="0"/>
              </a:rPr>
              <a:t>% de clientes </a:t>
            </a:r>
            <a:r>
              <a:rPr lang="es-ES" sz="1400" dirty="0" smtClean="0">
                <a:latin typeface="Verdana" pitchFamily="34" charset="0"/>
              </a:rPr>
              <a:t>S</a:t>
            </a:r>
            <a:endParaRPr lang="es-ES" sz="1400" dirty="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 </a:t>
            </a:r>
            <a:r>
              <a:rPr lang="es-ES" sz="1400" dirty="0" smtClean="0">
                <a:latin typeface="Verdana" pitchFamily="34" charset="0"/>
              </a:rPr>
              <a:t>44% </a:t>
            </a:r>
            <a:r>
              <a:rPr lang="es-ES" sz="1400" dirty="0">
                <a:latin typeface="Verdana" pitchFamily="34" charset="0"/>
              </a:rPr>
              <a:t>de clientes con </a:t>
            </a:r>
            <a:r>
              <a:rPr lang="es-ES" sz="1400" dirty="0" smtClean="0">
                <a:latin typeface="Verdana" pitchFamily="34" charset="0"/>
              </a:rPr>
              <a:t>valoraciones negativas. </a:t>
            </a:r>
            <a:r>
              <a:rPr lang="es-ES" sz="1400" dirty="0">
                <a:latin typeface="Verdana" pitchFamily="34" charset="0"/>
              </a:rPr>
              <a:t>Sólo un </a:t>
            </a:r>
            <a:r>
              <a:rPr lang="es-ES" sz="1400" dirty="0" smtClean="0">
                <a:latin typeface="Verdana" pitchFamily="34" charset="0"/>
              </a:rPr>
              <a:t>20% </a:t>
            </a:r>
            <a:r>
              <a:rPr lang="es-ES" sz="1400" dirty="0">
                <a:latin typeface="Verdana" pitchFamily="34" charset="0"/>
              </a:rPr>
              <a:t>con </a:t>
            </a:r>
            <a:r>
              <a:rPr lang="es-ES" sz="1400" dirty="0" smtClean="0">
                <a:latin typeface="Verdana" pitchFamily="34" charset="0"/>
              </a:rPr>
              <a:t>valoraciones altas.</a:t>
            </a:r>
          </a:p>
          <a:p>
            <a:pPr marL="285750" indent="-285750" algn="just">
              <a:buClr>
                <a:schemeClr val="tx1">
                  <a:lumMod val="50000"/>
                  <a:lumOff val="50000"/>
                </a:schemeClr>
              </a:buClr>
              <a:buFont typeface="Wingdings" panose="05000000000000000000" pitchFamily="2" charset="2"/>
              <a:buChar char=""/>
            </a:pPr>
            <a:r>
              <a:rPr lang="es-ES" sz="1400" dirty="0" smtClean="0">
                <a:latin typeface="Verdana" pitchFamily="34" charset="0"/>
              </a:rPr>
              <a:t>La mayoría posee </a:t>
            </a:r>
            <a:r>
              <a:rPr lang="es-ES" sz="1400" dirty="0">
                <a:latin typeface="Verdana" pitchFamily="34" charset="0"/>
              </a:rPr>
              <a:t>ingresos inferiores a $</a:t>
            </a:r>
            <a:r>
              <a:rPr lang="es-ES" sz="1400" dirty="0" smtClean="0">
                <a:latin typeface="Verdana" pitchFamily="34" charset="0"/>
              </a:rPr>
              <a:t>13800 </a:t>
            </a:r>
            <a:endParaRPr lang="es-ES" sz="1400" dirty="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smtClean="0">
                <a:latin typeface="Verdana" pitchFamily="34" charset="0"/>
              </a:rPr>
              <a:t>El </a:t>
            </a:r>
            <a:r>
              <a:rPr lang="es-ES" sz="1400" dirty="0">
                <a:latin typeface="Verdana" pitchFamily="34" charset="0"/>
              </a:rPr>
              <a:t>producto con más penetración es la tarjeta de débito (</a:t>
            </a:r>
            <a:r>
              <a:rPr lang="es-ES" sz="1400" dirty="0" smtClean="0">
                <a:latin typeface="Verdana" pitchFamily="34" charset="0"/>
              </a:rPr>
              <a:t>68%) </a:t>
            </a:r>
            <a:r>
              <a:rPr lang="es-ES" sz="1400" dirty="0">
                <a:latin typeface="Verdana" pitchFamily="34" charset="0"/>
              </a:rPr>
              <a:t>y casi la mitad de quienes la poseen contratada presentan consumos con </a:t>
            </a:r>
            <a:r>
              <a:rPr lang="es-ES" sz="1400" dirty="0" smtClean="0">
                <a:latin typeface="Verdana" pitchFamily="34" charset="0"/>
              </a:rPr>
              <a:t>ella (33%)</a:t>
            </a:r>
            <a:endParaRPr lang="es-ES" sz="1400" dirty="0">
              <a:latin typeface="Verdana" pitchFamily="34" charset="0"/>
            </a:endParaRP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El 40% posee tarjeta de crédito y </a:t>
            </a:r>
            <a:r>
              <a:rPr lang="es-ES" sz="1400" dirty="0" smtClean="0">
                <a:latin typeface="Verdana" pitchFamily="34" charset="0"/>
              </a:rPr>
              <a:t>7 de cada 10 poseedores han </a:t>
            </a:r>
            <a:r>
              <a:rPr lang="es-ES" sz="1400" dirty="0">
                <a:latin typeface="Verdana" pitchFamily="34" charset="0"/>
              </a:rPr>
              <a:t>realizado </a:t>
            </a:r>
            <a:r>
              <a:rPr lang="es-ES" sz="1400" dirty="0" smtClean="0">
                <a:latin typeface="Verdana" pitchFamily="34" charset="0"/>
              </a:rPr>
              <a:t>consumos con ella </a:t>
            </a:r>
            <a:r>
              <a:rPr lang="es-ES" sz="1400" dirty="0">
                <a:latin typeface="Verdana" pitchFamily="34" charset="0"/>
              </a:rPr>
              <a:t>.</a:t>
            </a: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El 24% posee préstamo personal</a:t>
            </a:r>
          </a:p>
          <a:p>
            <a:pPr marL="285750" indent="-285750" algn="just">
              <a:buClr>
                <a:schemeClr val="tx1">
                  <a:lumMod val="50000"/>
                  <a:lumOff val="50000"/>
                </a:schemeClr>
              </a:buClr>
              <a:buFont typeface="Wingdings" panose="05000000000000000000" pitchFamily="2" charset="2"/>
              <a:buChar char=""/>
            </a:pPr>
            <a:r>
              <a:rPr lang="es-ES" sz="1400" dirty="0">
                <a:latin typeface="Verdana" pitchFamily="34" charset="0"/>
              </a:rPr>
              <a:t>El 7% posee plazo fijo</a:t>
            </a:r>
          </a:p>
          <a:p>
            <a:pPr marL="285750" indent="-285750" algn="just">
              <a:buClr>
                <a:schemeClr val="tx1">
                  <a:lumMod val="50000"/>
                  <a:lumOff val="50000"/>
                </a:schemeClr>
              </a:buClr>
              <a:buFont typeface="Wingdings" panose="05000000000000000000" pitchFamily="2" charset="2"/>
              <a:buChar char=""/>
            </a:pPr>
            <a:r>
              <a:rPr lang="es-AR" sz="1400" dirty="0">
                <a:latin typeface="Verdana" panose="020B0604030504040204" pitchFamily="34" charset="0"/>
                <a:ea typeface="Verdana" panose="020B0604030504040204" pitchFamily="34" charset="0"/>
                <a:cs typeface="Verdana" panose="020B0604030504040204" pitchFamily="34" charset="0"/>
              </a:rPr>
              <a:t>El principal rubro de consumo es supermercado (principalmente con TD), seguido de Indumentaria (que se consume más con TC) y Pago electrónico (mayormente consumido con TC</a:t>
            </a:r>
            <a:r>
              <a:rPr lang="es-AR" sz="1400"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lgn="just">
              <a:buClr>
                <a:schemeClr val="tx1">
                  <a:lumMod val="50000"/>
                  <a:lumOff val="50000"/>
                </a:schemeClr>
              </a:buClr>
              <a:buFont typeface="Wingdings" panose="05000000000000000000" pitchFamily="2" charset="2"/>
              <a:buChar char=""/>
            </a:pPr>
            <a:r>
              <a:rPr lang="es-AR" sz="1400" dirty="0" smtClean="0">
                <a:latin typeface="Verdana" panose="020B0604030504040204" pitchFamily="34" charset="0"/>
                <a:ea typeface="Verdana" panose="020B0604030504040204" pitchFamily="34" charset="0"/>
                <a:cs typeface="Verdana" panose="020B0604030504040204" pitchFamily="34" charset="0"/>
              </a:rPr>
              <a:t>El 60% utiliza al menos un canal automático. ATM es utilizado por el 57%, siendo el canal con mayor utilización, seguido de </a:t>
            </a:r>
            <a:r>
              <a:rPr lang="es-AR" sz="1400" dirty="0" err="1" smtClean="0">
                <a:latin typeface="Verdana" panose="020B0604030504040204" pitchFamily="34" charset="0"/>
                <a:ea typeface="Verdana" panose="020B0604030504040204" pitchFamily="34" charset="0"/>
                <a:cs typeface="Verdana" panose="020B0604030504040204" pitchFamily="34" charset="0"/>
              </a:rPr>
              <a:t>MOnline</a:t>
            </a:r>
            <a:r>
              <a:rPr lang="es-AR" sz="1400" dirty="0" smtClean="0">
                <a:latin typeface="Verdana" panose="020B0604030504040204" pitchFamily="34" charset="0"/>
                <a:ea typeface="Verdana" panose="020B0604030504040204" pitchFamily="34" charset="0"/>
                <a:cs typeface="Verdana" panose="020B0604030504040204" pitchFamily="34" charset="0"/>
              </a:rPr>
              <a:t> </a:t>
            </a:r>
            <a:r>
              <a:rPr lang="es-AR" sz="1400" dirty="0" smtClean="0">
                <a:latin typeface="Verdana" panose="020B0604030504040204" pitchFamily="34" charset="0"/>
                <a:ea typeface="Verdana" panose="020B0604030504040204" pitchFamily="34" charset="0"/>
                <a:cs typeface="Verdana" panose="020B0604030504040204" pitchFamily="34" charset="0"/>
              </a:rPr>
              <a:t>(14%), CAT (4%), TAS (2%) e IVR (1%)</a:t>
            </a:r>
            <a:endParaRPr lang="es-A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Clr>
                <a:schemeClr val="tx1">
                  <a:lumMod val="50000"/>
                  <a:lumOff val="50000"/>
                </a:schemeClr>
              </a:buClr>
              <a:buFont typeface="Wingdings" panose="05000000000000000000" pitchFamily="2" charset="2"/>
              <a:buChar char=""/>
            </a:pPr>
            <a:endParaRPr lang="es-AR" sz="1400" dirty="0">
              <a:latin typeface="Verdana" panose="020B0604030504040204" pitchFamily="34" charset="0"/>
              <a:ea typeface="Verdana" panose="020B0604030504040204" pitchFamily="34" charset="0"/>
              <a:cs typeface="Verdana" panose="020B0604030504040204" pitchFamily="34" charset="0"/>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210752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59071" y="1877388"/>
            <a:ext cx="4294136" cy="1427599"/>
          </a:xfrm>
          <a:prstGeom prst="rect">
            <a:avLst/>
          </a:prstGeom>
          <a:noFill/>
        </p:spPr>
        <p:txBody>
          <a:bodyPr wrap="square" lIns="87911" tIns="43956" rIns="87911" bIns="43956" rtlCol="0">
            <a:spAutoFit/>
          </a:bodyPr>
          <a:lstStyle/>
          <a:p>
            <a:pPr algn="ct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3. </a:t>
            </a:r>
          </a:p>
          <a:p>
            <a:pPr algn="ct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ANÁLISIS DE CLUSTERS</a:t>
            </a:r>
            <a:endPar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067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5"/>
          <p:cNvSpPr txBox="1">
            <a:spLocks/>
          </p:cNvSpPr>
          <p:nvPr/>
        </p:nvSpPr>
        <p:spPr bwMode="auto">
          <a:xfrm>
            <a:off x="533400" y="639366"/>
            <a:ext cx="8153400" cy="4332684"/>
          </a:xfrm>
          <a:prstGeom prst="rect">
            <a:avLst/>
          </a:prstGeom>
          <a:noFill/>
          <a:ln w="9525">
            <a:noFill/>
            <a:miter lim="800000"/>
            <a:headEnd/>
            <a:tailEnd/>
          </a:ln>
        </p:spPr>
        <p:txBody>
          <a:bodyPr/>
          <a:lstStyle/>
          <a:p>
            <a:pPr marL="0" lvl="1" algn="ctr" fontAlgn="base">
              <a:spcBef>
                <a:spcPct val="0"/>
              </a:spcBef>
              <a:spcAft>
                <a:spcPct val="0"/>
              </a:spcAft>
              <a:defRPr/>
            </a:pPr>
            <a:r>
              <a:rPr lang="es-AR" sz="1400" dirty="0">
                <a:latin typeface="Verdana" panose="020B0604030504040204" pitchFamily="34" charset="0"/>
                <a:ea typeface="Verdana" panose="020B0604030504040204" pitchFamily="34" charset="0"/>
                <a:cs typeface="Verdana" panose="020B0604030504040204" pitchFamily="34" charset="0"/>
              </a:rPr>
              <a:t>Para el análisis de segmentación </a:t>
            </a:r>
            <a:r>
              <a:rPr lang="es-AR" sz="1400" dirty="0" smtClean="0">
                <a:latin typeface="Verdana" panose="020B0604030504040204" pitchFamily="34" charset="0"/>
                <a:ea typeface="Verdana" panose="020B0604030504040204" pitchFamily="34" charset="0"/>
                <a:cs typeface="Verdana" panose="020B0604030504040204" pitchFamily="34" charset="0"/>
              </a:rPr>
              <a:t>de comportamiento se aplicó un “</a:t>
            </a:r>
            <a:r>
              <a:rPr lang="es-AR" sz="1400" dirty="0" err="1" smtClean="0">
                <a:latin typeface="Verdana" panose="020B0604030504040204" pitchFamily="34" charset="0"/>
                <a:ea typeface="Verdana" panose="020B0604030504040204" pitchFamily="34" charset="0"/>
                <a:cs typeface="Verdana" panose="020B0604030504040204" pitchFamily="34" charset="0"/>
              </a:rPr>
              <a:t>cluster</a:t>
            </a:r>
            <a:r>
              <a:rPr lang="es-AR" sz="1400" dirty="0" smtClean="0">
                <a:latin typeface="Verdana" panose="020B0604030504040204" pitchFamily="34" charset="0"/>
                <a:ea typeface="Verdana" panose="020B0604030504040204" pitchFamily="34" charset="0"/>
                <a:cs typeface="Verdana" panose="020B0604030504040204" pitchFamily="34" charset="0"/>
              </a:rPr>
              <a:t> </a:t>
            </a:r>
            <a:r>
              <a:rPr lang="es-AR" sz="1400" dirty="0">
                <a:latin typeface="Verdana" panose="020B0604030504040204" pitchFamily="34" charset="0"/>
                <a:ea typeface="Verdana" panose="020B0604030504040204" pitchFamily="34" charset="0"/>
                <a:cs typeface="Verdana" panose="020B0604030504040204" pitchFamily="34" charset="0"/>
              </a:rPr>
              <a:t>Análisis”, es decir, grupos de comportamiento diferenciado que serán reconocidos en términos de variables socio demográficas y serán “definidos” con un nombre que refleje sus </a:t>
            </a:r>
            <a:r>
              <a:rPr lang="es-AR" sz="1400" dirty="0" smtClean="0">
                <a:latin typeface="Verdana" panose="020B0604030504040204" pitchFamily="34" charset="0"/>
                <a:ea typeface="Verdana" panose="020B0604030504040204" pitchFamily="34" charset="0"/>
                <a:cs typeface="Verdana" panose="020B0604030504040204" pitchFamily="34" charset="0"/>
              </a:rPr>
              <a:t>comportamientos referentes al uso de los productos y canales. </a:t>
            </a:r>
          </a:p>
          <a:p>
            <a:pPr marL="0" lvl="1" algn="ctr" fontAlgn="base">
              <a:spcBef>
                <a:spcPct val="0"/>
              </a:spcBef>
              <a:spcAft>
                <a:spcPct val="0"/>
              </a:spcAft>
              <a:defRPr/>
            </a:pPr>
            <a:r>
              <a:rPr lang="es-AR" sz="1400" dirty="0" smtClean="0">
                <a:latin typeface="Verdana" panose="020B0604030504040204" pitchFamily="34" charset="0"/>
                <a:ea typeface="Verdana" panose="020B0604030504040204" pitchFamily="34" charset="0"/>
                <a:cs typeface="Verdana" panose="020B0604030504040204" pitchFamily="34" charset="0"/>
              </a:rPr>
              <a:t>Esta técnica permite detectar homogeneidades en los patrones de comportamiento.</a:t>
            </a:r>
          </a:p>
          <a:p>
            <a:pPr marL="0" lvl="1" algn="ctr" fontAlgn="base">
              <a:spcBef>
                <a:spcPct val="0"/>
              </a:spcBef>
              <a:spcAft>
                <a:spcPct val="0"/>
              </a:spcAft>
              <a:buFont typeface="Arial" pitchFamily="34" charset="0"/>
              <a:buNone/>
              <a:defRPr/>
            </a:pPr>
            <a:endParaRPr lang="es-AR" sz="1400" dirty="0">
              <a:solidFill>
                <a:prstClr val="black">
                  <a:lumMod val="75000"/>
                  <a:lumOff val="25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 name="1 Título"/>
          <p:cNvSpPr>
            <a:spLocks noGrp="1"/>
          </p:cNvSpPr>
          <p:nvPr>
            <p:ph type="title"/>
          </p:nvPr>
        </p:nvSpPr>
        <p:spPr/>
        <p:txBody>
          <a:bodyPr/>
          <a:lstStyle/>
          <a:p>
            <a:r>
              <a:rPr lang="es-AR" dirty="0" smtClean="0"/>
              <a:t>ANALISIS DE CLUSTERS</a:t>
            </a:r>
            <a:endParaRPr lang="es-AR" dirty="0"/>
          </a:p>
        </p:txBody>
      </p:sp>
      <p:pic>
        <p:nvPicPr>
          <p:cNvPr id="3" name="7 Imagen" descr="Imagen7.png"/>
          <p:cNvPicPr>
            <a:picLocks noChangeAspect="1"/>
          </p:cNvPicPr>
          <p:nvPr/>
        </p:nvPicPr>
        <p:blipFill>
          <a:blip r:embed="rId2" cstate="print"/>
          <a:stretch>
            <a:fillRect/>
          </a:stretch>
        </p:blipFill>
        <p:spPr>
          <a:xfrm>
            <a:off x="785672" y="3932961"/>
            <a:ext cx="7558228" cy="854261"/>
          </a:xfrm>
          <a:prstGeom prst="rect">
            <a:avLst/>
          </a:prstGeom>
        </p:spPr>
      </p:pic>
      <p:sp>
        <p:nvSpPr>
          <p:cNvPr id="4" name="17 Rectángulo"/>
          <p:cNvSpPr>
            <a:spLocks noChangeArrowheads="1"/>
          </p:cNvSpPr>
          <p:nvPr/>
        </p:nvSpPr>
        <p:spPr bwMode="auto">
          <a:xfrm>
            <a:off x="501403" y="3839439"/>
            <a:ext cx="8136904" cy="276999"/>
          </a:xfrm>
          <a:prstGeom prst="rect">
            <a:avLst/>
          </a:prstGeom>
          <a:solidFill>
            <a:srgbClr val="4BACC6">
              <a:lumMod val="40000"/>
              <a:lumOff val="60000"/>
            </a:srgbClr>
          </a:solidFill>
          <a:ln w="9525">
            <a:solidFill>
              <a:sysClr val="window" lastClr="FFFFFF"/>
            </a:solid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AR"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 construyen segmentos homogéneos entre sí y heterogéneos al resto</a:t>
            </a:r>
            <a:endParaRPr kumimoji="0" lang="es-AR" sz="1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5" name="11 Imagen" descr="Imagen6.png"/>
          <p:cNvPicPr>
            <a:picLocks noChangeAspect="1"/>
          </p:cNvPicPr>
          <p:nvPr/>
        </p:nvPicPr>
        <p:blipFill>
          <a:blip r:embed="rId3" cstate="print"/>
          <a:stretch>
            <a:fillRect/>
          </a:stretch>
        </p:blipFill>
        <p:spPr>
          <a:xfrm>
            <a:off x="1083296" y="1983231"/>
            <a:ext cx="6813795" cy="1314845"/>
          </a:xfrm>
          <a:prstGeom prst="rect">
            <a:avLst/>
          </a:prstGeom>
        </p:spPr>
      </p:pic>
      <p:pic>
        <p:nvPicPr>
          <p:cNvPr id="6" name="Imagen 20" descr="flecha.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1233539" flipH="1">
            <a:off x="4251275" y="3201084"/>
            <a:ext cx="510508" cy="559693"/>
          </a:xfrm>
          <a:prstGeom prst="rect">
            <a:avLst/>
          </a:prstGeom>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3194055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CRITERIOS PARA LA CONSTRUCCIÓN DE LOS CLUSTERS</a:t>
            </a:r>
            <a:endParaRPr lang="es-AR" dirty="0"/>
          </a:p>
        </p:txBody>
      </p:sp>
      <p:sp>
        <p:nvSpPr>
          <p:cNvPr id="3" name="2 CuadroTexto"/>
          <p:cNvSpPr txBox="1"/>
          <p:nvPr/>
        </p:nvSpPr>
        <p:spPr>
          <a:xfrm>
            <a:off x="35496" y="1367066"/>
            <a:ext cx="9036496" cy="2677656"/>
          </a:xfrm>
          <a:prstGeom prst="rect">
            <a:avLst/>
          </a:prstGeom>
          <a:noFill/>
        </p:spPr>
        <p:txBody>
          <a:bodyPr wrap="square" rtlCol="0">
            <a:spAutoFit/>
          </a:bodyPr>
          <a:lstStyle/>
          <a:p>
            <a:pPr algn="ctr"/>
            <a:r>
              <a:rPr lang="es-AR" sz="1400" dirty="0" smtClean="0">
                <a:latin typeface="Verdana" panose="020B0604030504040204" pitchFamily="34" charset="0"/>
                <a:ea typeface="Verdana" panose="020B0604030504040204" pitchFamily="34" charset="0"/>
                <a:cs typeface="Verdana" panose="020B0604030504040204" pitchFamily="34" charset="0"/>
              </a:rPr>
              <a:t>Para generar una segmentación de </a:t>
            </a:r>
            <a:r>
              <a:rPr lang="es-AR" sz="1400" dirty="0" err="1" smtClean="0">
                <a:latin typeface="Verdana" panose="020B0604030504040204" pitchFamily="34" charset="0"/>
                <a:ea typeface="Verdana" panose="020B0604030504040204" pitchFamily="34" charset="0"/>
                <a:cs typeface="Verdana" panose="020B0604030504040204" pitchFamily="34" charset="0"/>
              </a:rPr>
              <a:t>clusters</a:t>
            </a:r>
            <a:r>
              <a:rPr lang="es-AR" sz="1400" dirty="0" smtClean="0">
                <a:latin typeface="Verdana" panose="020B0604030504040204" pitchFamily="34" charset="0"/>
                <a:ea typeface="Verdana" panose="020B0604030504040204" pitchFamily="34" charset="0"/>
                <a:cs typeface="Verdana" panose="020B0604030504040204" pitchFamily="34" charset="0"/>
              </a:rPr>
              <a:t> que identificara diferentes formas de comportamiento, se utilizaron indicadores, como la contratación y utilización de los diferentes productos y el uso y volumen de transacciones de los distintos canales.</a:t>
            </a:r>
          </a:p>
          <a:p>
            <a:pPr algn="ctr"/>
            <a:endParaRPr lang="es-AR" sz="140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400" dirty="0" smtClean="0">
                <a:latin typeface="Verdana" panose="020B0604030504040204" pitchFamily="34" charset="0"/>
                <a:ea typeface="Verdana" panose="020B0604030504040204" pitchFamily="34" charset="0"/>
                <a:cs typeface="Verdana" panose="020B0604030504040204" pitchFamily="34" charset="0"/>
              </a:rPr>
              <a:t>Se excluyeron para la etapa de construcción de los </a:t>
            </a:r>
            <a:r>
              <a:rPr lang="es-AR" sz="1400" dirty="0" err="1" smtClean="0">
                <a:latin typeface="Verdana" panose="020B0604030504040204" pitchFamily="34" charset="0"/>
                <a:ea typeface="Verdana" panose="020B0604030504040204" pitchFamily="34" charset="0"/>
                <a:cs typeface="Verdana" panose="020B0604030504040204" pitchFamily="34" charset="0"/>
              </a:rPr>
              <a:t>clusters</a:t>
            </a:r>
            <a:r>
              <a:rPr lang="es-AR" sz="1400" dirty="0" smtClean="0">
                <a:latin typeface="Verdana" panose="020B0604030504040204" pitchFamily="34" charset="0"/>
                <a:ea typeface="Verdana" panose="020B0604030504040204" pitchFamily="34" charset="0"/>
                <a:cs typeface="Verdana" panose="020B0604030504040204" pitchFamily="34" charset="0"/>
              </a:rPr>
              <a:t> las variables que pudieran resultar “explicativas” tales como el nivel de ingresos, la región de pertenencia o la edad, para así generar segmentos de comportamiento puro sin condicionar su asociación con criterios sociodemográficos.</a:t>
            </a:r>
          </a:p>
          <a:p>
            <a:pPr algn="ctr"/>
            <a:endParaRPr lang="es-AR" sz="1400" dirty="0">
              <a:latin typeface="Verdana" panose="020B0604030504040204" pitchFamily="34" charset="0"/>
              <a:ea typeface="Verdana" panose="020B0604030504040204" pitchFamily="34" charset="0"/>
              <a:cs typeface="Verdana" panose="020B0604030504040204" pitchFamily="34" charset="0"/>
            </a:endParaRPr>
          </a:p>
          <a:p>
            <a:pPr algn="ctr"/>
            <a:r>
              <a:rPr lang="es-AR" sz="1400" dirty="0" smtClean="0">
                <a:latin typeface="Verdana" panose="020B0604030504040204" pitchFamily="34" charset="0"/>
                <a:ea typeface="Verdana" panose="020B0604030504040204" pitchFamily="34" charset="0"/>
                <a:cs typeface="Verdana" panose="020B0604030504040204" pitchFamily="34" charset="0"/>
              </a:rPr>
              <a:t>Una vez generados los </a:t>
            </a:r>
            <a:r>
              <a:rPr lang="es-AR" sz="1400" dirty="0" err="1" smtClean="0">
                <a:latin typeface="Verdana" panose="020B0604030504040204" pitchFamily="34" charset="0"/>
                <a:ea typeface="Verdana" panose="020B0604030504040204" pitchFamily="34" charset="0"/>
                <a:cs typeface="Verdana" panose="020B0604030504040204" pitchFamily="34" charset="0"/>
              </a:rPr>
              <a:t>clusters</a:t>
            </a:r>
            <a:r>
              <a:rPr lang="es-AR" sz="1400" dirty="0" smtClean="0">
                <a:latin typeface="Verdana" panose="020B0604030504040204" pitchFamily="34" charset="0"/>
                <a:ea typeface="Verdana" panose="020B0604030504040204" pitchFamily="34" charset="0"/>
                <a:cs typeface="Verdana" panose="020B0604030504040204" pitchFamily="34" charset="0"/>
              </a:rPr>
              <a:t> se los analizó en base a variables sociodemográficas y otras no incluidas en su generación para realizar una descripción completa de los mismos.</a:t>
            </a:r>
          </a:p>
          <a:p>
            <a:pPr algn="ctr"/>
            <a:endParaRPr lang="es-AR" sz="1400" dirty="0">
              <a:latin typeface="Verdana" panose="020B0604030504040204" pitchFamily="34" charset="0"/>
              <a:ea typeface="Verdana" panose="020B0604030504040204" pitchFamily="34" charset="0"/>
              <a:cs typeface="Verdana" panose="020B0604030504040204" pitchFamily="34" charset="0"/>
            </a:endParaRPr>
          </a:p>
          <a:p>
            <a:pPr algn="ctr"/>
            <a:endParaRPr lang="es-AR" sz="1400" dirty="0">
              <a:latin typeface="Verdana" panose="020B0604030504040204" pitchFamily="34" charset="0"/>
              <a:ea typeface="Verdana" panose="020B0604030504040204" pitchFamily="34" charset="0"/>
              <a:cs typeface="Verdana" panose="020B0604030504040204" pitchFamily="34" charset="0"/>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1712307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COMPOSICIÓN DE LOS CLUSTERS</a:t>
            </a:r>
            <a:endParaRPr lang="es-AR" dirty="0"/>
          </a:p>
        </p:txBody>
      </p:sp>
      <p:graphicFrame>
        <p:nvGraphicFramePr>
          <p:cNvPr id="10" name="9 Objeto"/>
          <p:cNvGraphicFramePr>
            <a:graphicFrameLocks noChangeAspect="1"/>
          </p:cNvGraphicFramePr>
          <p:nvPr>
            <p:extLst>
              <p:ext uri="{D42A27DB-BD31-4B8C-83A1-F6EECF244321}">
                <p14:modId xmlns:p14="http://schemas.microsoft.com/office/powerpoint/2010/main" val="1336574835"/>
              </p:ext>
            </p:extLst>
          </p:nvPr>
        </p:nvGraphicFramePr>
        <p:xfrm>
          <a:off x="1908175" y="460375"/>
          <a:ext cx="6235700" cy="4678363"/>
        </p:xfrm>
        <a:graphic>
          <a:graphicData uri="http://schemas.openxmlformats.org/presentationml/2006/ole">
            <mc:AlternateContent xmlns:mc="http://schemas.openxmlformats.org/markup-compatibility/2006">
              <mc:Choice xmlns:v="urn:schemas-microsoft-com:vml" Requires="v">
                <p:oleObj spid="_x0000_s1029" name="Worksheet" r:id="rId3" imgW="7477092" imgH="5610300" progId="Excel.Sheet.12">
                  <p:embed/>
                </p:oleObj>
              </mc:Choice>
              <mc:Fallback>
                <p:oleObj name="Worksheet" r:id="rId3" imgW="7477092" imgH="5610300" progId="Excel.Sheet.12">
                  <p:embed/>
                  <p:pic>
                    <p:nvPicPr>
                      <p:cNvPr id="0" name=""/>
                      <p:cNvPicPr/>
                      <p:nvPr/>
                    </p:nvPicPr>
                    <p:blipFill>
                      <a:blip r:embed="rId4"/>
                      <a:stretch>
                        <a:fillRect/>
                      </a:stretch>
                    </p:blipFill>
                    <p:spPr>
                      <a:xfrm>
                        <a:off x="1908175" y="460375"/>
                        <a:ext cx="6235700" cy="4678363"/>
                      </a:xfrm>
                      <a:prstGeom prst="rect">
                        <a:avLst/>
                      </a:prstGeom>
                    </p:spPr>
                  </p:pic>
                </p:oleObj>
              </mc:Fallback>
            </mc:AlternateContent>
          </a:graphicData>
        </a:graphic>
      </p:graphicFrame>
      <p:sp>
        <p:nvSpPr>
          <p:cNvPr id="11" name="10 Rectángulo"/>
          <p:cNvSpPr/>
          <p:nvPr/>
        </p:nvSpPr>
        <p:spPr>
          <a:xfrm>
            <a:off x="6228184" y="411510"/>
            <a:ext cx="936104" cy="46085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4275887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856984" cy="602717"/>
          </a:xfrm>
        </p:spPr>
        <p:txBody>
          <a:bodyPr/>
          <a:lstStyle/>
          <a:p>
            <a:r>
              <a:rPr lang="es-AR" dirty="0" smtClean="0"/>
              <a:t>DISTRIBUCIÓN DE LA CARTERA EN % DE CLUSTERS</a:t>
            </a:r>
            <a:endParaRPr lang="es-AR" dirty="0"/>
          </a:p>
        </p:txBody>
      </p:sp>
      <p:sp>
        <p:nvSpPr>
          <p:cNvPr id="50" name="49 CuadroTexto"/>
          <p:cNvSpPr txBox="1"/>
          <p:nvPr/>
        </p:nvSpPr>
        <p:spPr>
          <a:xfrm>
            <a:off x="6012160" y="4933206"/>
            <a:ext cx="3167844"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12 Gráfico"/>
          <p:cNvGraphicFramePr/>
          <p:nvPr>
            <p:extLst>
              <p:ext uri="{D42A27DB-BD31-4B8C-83A1-F6EECF244321}">
                <p14:modId xmlns:p14="http://schemas.microsoft.com/office/powerpoint/2010/main" val="2944179081"/>
              </p:ext>
            </p:extLst>
          </p:nvPr>
        </p:nvGraphicFramePr>
        <p:xfrm>
          <a:off x="1187624" y="843558"/>
          <a:ext cx="6267831" cy="385268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2" descr="http://cache1.asset-cache.net/gc/115619737-woman-at-a-cashpoint-gettyimages.jpg?v=1&amp;c=IWSAsset&amp;k=2&amp;d=UReSNy1WVmNlsb3MZDz%2b7wix55ywfCbX28qfxhBaaKg%3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2077"/>
          <a:stretch/>
        </p:blipFill>
        <p:spPr bwMode="auto">
          <a:xfrm>
            <a:off x="1828162" y="771550"/>
            <a:ext cx="1311211" cy="1532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ache4.asset-cache.net/gc/155385776-paying-credit-card-for-purchases-gettyimages.jpg?v=1&amp;c=IWSAsset&amp;k=2&amp;d=4MO%2fe%2bvnmW2nsX%2fQ0GfVLtPr%2f7XG13UuxjENsrvXeEs%3d"/>
          <p:cNvPicPr>
            <a:picLocks noChangeAspect="1" noChangeArrowheads="1"/>
          </p:cNvPicPr>
          <p:nvPr/>
        </p:nvPicPr>
        <p:blipFill rotWithShape="1">
          <a:blip r:embed="rId4">
            <a:extLst>
              <a:ext uri="{28A0092B-C50C-407E-A947-70E740481C1C}">
                <a14:useLocalDpi xmlns:a14="http://schemas.microsoft.com/office/drawing/2010/main" val="0"/>
              </a:ext>
            </a:extLst>
          </a:blip>
          <a:srcRect l="5964" t="8935" r="36743"/>
          <a:stretch/>
        </p:blipFill>
        <p:spPr bwMode="auto">
          <a:xfrm>
            <a:off x="6170543" y="3003798"/>
            <a:ext cx="1412595" cy="14968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ache3.asset-cache.net/gc/182660564-happy-mature-businessman-with-credit-card-gettyimages.jpg?v=1&amp;c=IWSAsset&amp;k=2&amp;d=1gAJ%2bwi3qaBlgROLuNCiKYfW2M%2fBS4bb3ZdV1nu0Pkw%3d"/>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0392" b="7597"/>
          <a:stretch/>
        </p:blipFill>
        <p:spPr bwMode="auto">
          <a:xfrm>
            <a:off x="5982362" y="529529"/>
            <a:ext cx="1212975" cy="14921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ache1.asset-cache.net/gc/76131972-senior-hispanic-couple-looking-at-blueprints-gettyimages.jpg?v=1&amp;c=IWSAsset&amp;k=2&amp;d=DaZJHSxk9lHrNisVnbChpYhB%2blYrDCnd6H3XWMxHRyY%3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4570" r="6252"/>
          <a:stretch/>
        </p:blipFill>
        <p:spPr bwMode="auto">
          <a:xfrm>
            <a:off x="2699792" y="3939902"/>
            <a:ext cx="1036050" cy="1167151"/>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153232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cache1.asset-cache.net/gc/115619737-woman-at-a-cashpoint-gettyimages.jpg?v=1&amp;c=IWSAsset&amp;k=2&amp;d=UReSNy1WVmNlsb3MZDz%2b7wix55ywfCbX28qfxhBaaKg%3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077"/>
          <a:stretch/>
        </p:blipFill>
        <p:spPr bwMode="auto">
          <a:xfrm>
            <a:off x="539551" y="72008"/>
            <a:ext cx="1311211" cy="15326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cache4.asset-cache.net/gc/155385776-paying-credit-card-for-purchases-gettyimages.jpg?v=1&amp;c=IWSAsset&amp;k=2&amp;d=4MO%2fe%2bvnmW2nsX%2fQ0GfVLtPr%2f7XG13UuxjENsrvXeEs%3d"/>
          <p:cNvPicPr>
            <a:picLocks noChangeAspect="1" noChangeArrowheads="1"/>
          </p:cNvPicPr>
          <p:nvPr/>
        </p:nvPicPr>
        <p:blipFill rotWithShape="1">
          <a:blip r:embed="rId3">
            <a:extLst>
              <a:ext uri="{28A0092B-C50C-407E-A947-70E740481C1C}">
                <a14:useLocalDpi xmlns:a14="http://schemas.microsoft.com/office/drawing/2010/main" val="0"/>
              </a:ext>
            </a:extLst>
          </a:blip>
          <a:srcRect l="5964" t="8935" r="36743"/>
          <a:stretch/>
        </p:blipFill>
        <p:spPr bwMode="auto">
          <a:xfrm>
            <a:off x="3087397" y="72008"/>
            <a:ext cx="1412595" cy="1496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cache3.asset-cache.net/gc/182660564-happy-mature-businessman-with-credit-card-gettyimages.jpg?v=1&amp;c=IWSAsset&amp;k=2&amp;d=1gAJ%2bwi3qaBlgROLuNCiKYfW2M%2fBS4bb3ZdV1nu0Pkw%3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392" b="7597"/>
          <a:stretch/>
        </p:blipFill>
        <p:spPr bwMode="auto">
          <a:xfrm>
            <a:off x="5591273" y="72009"/>
            <a:ext cx="1212975" cy="1492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cache1.asset-cache.net/gc/76131972-senior-hispanic-couple-looking-at-blueprints-gettyimages.jpg?v=1&amp;c=IWSAsset&amp;k=2&amp;d=DaZJHSxk9lHrNisVnbChpYhB%2blYrDCnd6H3XWMxHRyY%3d"/>
          <p:cNvPicPr>
            <a:picLocks noChangeAspect="1" noChangeArrowheads="1"/>
          </p:cNvPicPr>
          <p:nvPr/>
        </p:nvPicPr>
        <p:blipFill rotWithShape="1">
          <a:blip r:embed="rId5">
            <a:extLst>
              <a:ext uri="{28A0092B-C50C-407E-A947-70E740481C1C}">
                <a14:useLocalDpi xmlns:a14="http://schemas.microsoft.com/office/drawing/2010/main" val="0"/>
              </a:ext>
            </a:extLst>
          </a:blip>
          <a:srcRect l="34570" r="6252"/>
          <a:stretch/>
        </p:blipFill>
        <p:spPr bwMode="auto">
          <a:xfrm>
            <a:off x="7596335" y="72008"/>
            <a:ext cx="1324082" cy="14916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p:cNvGraphicFramePr>
            <a:graphicFrameLocks noGrp="1"/>
          </p:cNvGraphicFramePr>
          <p:nvPr>
            <p:extLst>
              <p:ext uri="{D42A27DB-BD31-4B8C-83A1-F6EECF244321}">
                <p14:modId xmlns:p14="http://schemas.microsoft.com/office/powerpoint/2010/main" val="3088150228"/>
              </p:ext>
            </p:extLst>
          </p:nvPr>
        </p:nvGraphicFramePr>
        <p:xfrm>
          <a:off x="2" y="1563638"/>
          <a:ext cx="9143997" cy="3579862"/>
        </p:xfrm>
        <a:graphic>
          <a:graphicData uri="http://schemas.openxmlformats.org/drawingml/2006/table">
            <a:tbl>
              <a:tblPr firstRow="1" bandRow="1">
                <a:tableStyleId>{5C22544A-7EE6-4342-B048-85BDC9FD1C3A}</a:tableStyleId>
              </a:tblPr>
              <a:tblGrid>
                <a:gridCol w="2473377"/>
                <a:gridCol w="2735930"/>
                <a:gridCol w="2185939"/>
                <a:gridCol w="1748751"/>
              </a:tblGrid>
              <a:tr h="475203">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Conservadores</a:t>
                      </a:r>
                      <a:r>
                        <a:rPr lang="es-AR" sz="1200" baseline="0" dirty="0" smtClean="0">
                          <a:latin typeface="Verdana" panose="020B0604030504040204" pitchFamily="34" charset="0"/>
                          <a:ea typeface="Verdana" panose="020B0604030504040204" pitchFamily="34" charset="0"/>
                          <a:cs typeface="Verdana" panose="020B0604030504040204" pitchFamily="34" charset="0"/>
                        </a:rPr>
                        <a:t> </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Cliente con vínculo débil</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Cliente con vínculo fuerte</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200" dirty="0" smtClean="0">
                          <a:latin typeface="Verdana" panose="020B0604030504040204" pitchFamily="34" charset="0"/>
                          <a:ea typeface="Verdana" panose="020B0604030504040204" pitchFamily="34" charset="0"/>
                          <a:cs typeface="Verdana" panose="020B0604030504040204" pitchFamily="34" charset="0"/>
                        </a:rPr>
                        <a:t>Contratadores de PP</a:t>
                      </a: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r h="348482">
                <a:tc>
                  <a:txBody>
                    <a:bodyPr/>
                    <a:lstStyle/>
                    <a:p>
                      <a:pPr algn="ctr"/>
                      <a:r>
                        <a:rPr lang="es-AR" sz="1600" b="1" dirty="0" smtClean="0">
                          <a:latin typeface="Verdana" panose="020B0604030504040204" pitchFamily="34" charset="0"/>
                          <a:ea typeface="Verdana" panose="020B0604030504040204" pitchFamily="34" charset="0"/>
                          <a:cs typeface="Verdana" panose="020B0604030504040204" pitchFamily="34" charset="0"/>
                        </a:rPr>
                        <a:t>38%</a:t>
                      </a:r>
                      <a:endParaRPr lang="es-AR" sz="1600" b="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algn="ctr" defTabSz="894292" rtl="0" eaLnBrk="1" latinLnBrk="0" hangingPunct="1"/>
                      <a:r>
                        <a:rPr lang="es-AR" sz="1600" b="1" kern="1200" dirty="0" smtClean="0">
                          <a:solidFill>
                            <a:schemeClr val="dk1"/>
                          </a:solidFill>
                          <a:latin typeface="Verdana" panose="020B0604030504040204" pitchFamily="34" charset="0"/>
                          <a:ea typeface="Verdana" panose="020B0604030504040204" pitchFamily="34" charset="0"/>
                          <a:cs typeface="Verdana" panose="020B0604030504040204" pitchFamily="34" charset="0"/>
                        </a:rPr>
                        <a:t>35%</a:t>
                      </a:r>
                      <a:endParaRPr lang="es-AR" sz="16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algn="ctr" defTabSz="894292" rtl="0" eaLnBrk="1" latinLnBrk="0" hangingPunct="1"/>
                      <a:r>
                        <a:rPr lang="es-AR" sz="1600" b="1" kern="1200" dirty="0" smtClean="0">
                          <a:solidFill>
                            <a:schemeClr val="dk1"/>
                          </a:solidFill>
                          <a:latin typeface="Verdana" panose="020B0604030504040204" pitchFamily="34" charset="0"/>
                          <a:ea typeface="Verdana" panose="020B0604030504040204" pitchFamily="34" charset="0"/>
                          <a:cs typeface="Verdana" panose="020B0604030504040204" pitchFamily="34" charset="0"/>
                        </a:rPr>
                        <a:t>20%</a:t>
                      </a:r>
                      <a:endParaRPr lang="es-AR" sz="16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algn="ctr" defTabSz="894292" rtl="0" eaLnBrk="1" latinLnBrk="0" hangingPunct="1"/>
                      <a:r>
                        <a:rPr lang="es-AR" sz="1600" b="1" kern="1200" dirty="0" smtClean="0">
                          <a:solidFill>
                            <a:schemeClr val="dk1"/>
                          </a:solidFill>
                          <a:latin typeface="Verdana" panose="020B0604030504040204" pitchFamily="34" charset="0"/>
                          <a:ea typeface="Verdana" panose="020B0604030504040204" pitchFamily="34" charset="0"/>
                          <a:cs typeface="Verdana" panose="020B0604030504040204" pitchFamily="34" charset="0"/>
                        </a:rPr>
                        <a:t>7%</a:t>
                      </a:r>
                      <a:endParaRPr lang="es-AR" sz="16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tc>
              </a:tr>
              <a:tr h="2756177">
                <a:tc>
                  <a:txBody>
                    <a:bodyPr/>
                    <a:lstStyle/>
                    <a:p>
                      <a:pPr marL="171450" indent="-171450" algn="ctr">
                        <a:buFont typeface="Arial" panose="020B0604020202020204" pitchFamily="34" charset="0"/>
                        <a:buChar char="•"/>
                      </a:pPr>
                      <a:r>
                        <a:rPr lang="es-AR" sz="1050" dirty="0" smtClean="0">
                          <a:latin typeface="Verdana" panose="020B0604030504040204" pitchFamily="34" charset="0"/>
                          <a:ea typeface="Verdana" panose="020B0604030504040204" pitchFamily="34" charset="0"/>
                          <a:cs typeface="Verdana" panose="020B0604030504040204" pitchFamily="34" charset="0"/>
                        </a:rPr>
                        <a:t>Se limitan a operar con tarjeta de débito.</a:t>
                      </a:r>
                    </a:p>
                    <a:p>
                      <a:pPr marL="171450" indent="-171450" algn="ctr">
                        <a:buFont typeface="Arial" panose="020B0604020202020204" pitchFamily="34" charset="0"/>
                        <a:buChar char="•"/>
                      </a:pPr>
                      <a:r>
                        <a:rPr lang="es-AR" sz="1050" dirty="0" smtClean="0">
                          <a:latin typeface="Verdana" panose="020B0604030504040204" pitchFamily="34" charset="0"/>
                          <a:ea typeface="Verdana" panose="020B0604030504040204" pitchFamily="34" charset="0"/>
                          <a:cs typeface="Verdana" panose="020B0604030504040204" pitchFamily="34" charset="0"/>
                        </a:rPr>
                        <a:t>Todos</a:t>
                      </a:r>
                      <a:r>
                        <a:rPr lang="es-AR" sz="1050" baseline="0" dirty="0" smtClean="0">
                          <a:latin typeface="Verdana" panose="020B0604030504040204" pitchFamily="34" charset="0"/>
                          <a:ea typeface="Verdana" panose="020B0604030504040204" pitchFamily="34" charset="0"/>
                          <a:cs typeface="Verdana" panose="020B0604030504040204" pitchFamily="34" charset="0"/>
                        </a:rPr>
                        <a:t> poseen TD, todos realizan extracciones con ATM y la mitad de ellos realizan consumos con TD. Poseen casi nula penetración de PP y si bien un 14% de ellos posee TC, no realizan consumos.</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Poseen una valoración alta.</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Este es el principal segmento a mejorar.</a:t>
                      </a:r>
                    </a:p>
                  </a:txBody>
                  <a:tcPr/>
                </a:tc>
                <a:tc>
                  <a:txBody>
                    <a:bodyPr/>
                    <a:lstStyle/>
                    <a:p>
                      <a:pPr marL="171450" indent="-171450" algn="ctr">
                        <a:buFont typeface="Arial" panose="020B0604020202020204" pitchFamily="34" charset="0"/>
                        <a:buChar char="•"/>
                      </a:pPr>
                      <a:r>
                        <a:rPr lang="es-AR" sz="1050" dirty="0" smtClean="0">
                          <a:latin typeface="Verdana" panose="020B0604030504040204" pitchFamily="34" charset="0"/>
                          <a:ea typeface="Verdana" panose="020B0604030504040204" pitchFamily="34" charset="0"/>
                          <a:cs typeface="Verdana" panose="020B0604030504040204" pitchFamily="34" charset="0"/>
                        </a:rPr>
                        <a:t>El</a:t>
                      </a:r>
                      <a:r>
                        <a:rPr lang="es-AR" sz="1050" baseline="0" dirty="0" smtClean="0">
                          <a:latin typeface="Verdana" panose="020B0604030504040204" pitchFamily="34" charset="0"/>
                          <a:ea typeface="Verdana" panose="020B0604030504040204" pitchFamily="34" charset="0"/>
                          <a:cs typeface="Verdana" panose="020B0604030504040204" pitchFamily="34" charset="0"/>
                        </a:rPr>
                        <a:t> 39% posee TC y más de la mitad de ellos consumió con ella.</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El 8% posee plazo fijo.</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Fuera del uso de TC y PF, no hay utilización de productos en la mayoría de este grupo.</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No presentan consumos con TD ni realizan extracciones.</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No poseen préstamos personales.</a:t>
                      </a:r>
                    </a:p>
                    <a:p>
                      <a:pPr marL="171450" marR="0" indent="-171450" algn="ctr" defTabSz="89429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AR" sz="1050" baseline="0" dirty="0" smtClean="0">
                          <a:latin typeface="Verdana" panose="020B0604030504040204" pitchFamily="34" charset="0"/>
                          <a:ea typeface="Verdana" panose="020B0604030504040204" pitchFamily="34" charset="0"/>
                          <a:cs typeface="Verdana" panose="020B0604030504040204" pitchFamily="34" charset="0"/>
                        </a:rPr>
                        <a:t>Su uso de canales es muy bajo.</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Dado que se compone mayormente de clientes de mercado abierto y profesionales y negocios, el nivel de vínculo con el Banco no parece ser demasiado fuerte.</a:t>
                      </a:r>
                    </a:p>
                  </a:txBody>
                  <a:tcPr/>
                </a:tc>
                <a:tc>
                  <a:txBody>
                    <a:bodyPr/>
                    <a:lstStyle/>
                    <a:p>
                      <a:pPr marL="171450" indent="-171450" algn="ctr">
                        <a:buFont typeface="Arial" panose="020B0604020202020204" pitchFamily="34" charset="0"/>
                        <a:buChar char="•"/>
                      </a:pPr>
                      <a:r>
                        <a:rPr lang="es-AR" sz="1050" dirty="0" smtClean="0">
                          <a:latin typeface="Verdana" panose="020B0604030504040204" pitchFamily="34" charset="0"/>
                          <a:ea typeface="Verdana" panose="020B0604030504040204" pitchFamily="34" charset="0"/>
                          <a:cs typeface="Verdana" panose="020B0604030504040204" pitchFamily="34" charset="0"/>
                        </a:rPr>
                        <a:t>Todos poseen TC y todos presentan consumos</a:t>
                      </a:r>
                      <a:r>
                        <a:rPr lang="es-AR" sz="1050" baseline="0" dirty="0" smtClean="0">
                          <a:latin typeface="Verdana" panose="020B0604030504040204" pitchFamily="34" charset="0"/>
                          <a:ea typeface="Verdana" panose="020B0604030504040204" pitchFamily="34" charset="0"/>
                          <a:cs typeface="Verdana" panose="020B0604030504040204" pitchFamily="34" charset="0"/>
                        </a:rPr>
                        <a:t> con ella.</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Todos poseen TD y el 60% presenta consumos con ella.</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Además, el 58% posee PP.</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Todos utilizan ATM y el 41% utilizan </a:t>
                      </a:r>
                      <a:r>
                        <a:rPr lang="es-AR" sz="1050" baseline="0" smtClean="0">
                          <a:latin typeface="Verdana" panose="020B0604030504040204" pitchFamily="34" charset="0"/>
                          <a:ea typeface="Verdana" panose="020B0604030504040204" pitchFamily="34" charset="0"/>
                          <a:cs typeface="Verdana" panose="020B0604030504040204" pitchFamily="34" charset="0"/>
                        </a:rPr>
                        <a:t>MOnline</a:t>
                      </a:r>
                      <a:r>
                        <a:rPr lang="es-AR" sz="1050" baseline="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Son clientes notablemente más antiguos que el resto de la cartera (8 años de antigüedad promedio).</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Poseen una valoración notablemente mejor que el resto de la cartera.</a:t>
                      </a:r>
                    </a:p>
                  </a:txBody>
                  <a:tcPr/>
                </a:tc>
                <a:tc>
                  <a:txBody>
                    <a:bodyPr/>
                    <a:lstStyle/>
                    <a:p>
                      <a:pPr marL="171450" indent="-171450" algn="ctr">
                        <a:buFont typeface="Arial" panose="020B0604020202020204" pitchFamily="34" charset="0"/>
                        <a:buChar char="•"/>
                      </a:pPr>
                      <a:r>
                        <a:rPr lang="es-AR" sz="1050" dirty="0" smtClean="0">
                          <a:latin typeface="Verdana" panose="020B0604030504040204" pitchFamily="34" charset="0"/>
                          <a:ea typeface="Verdana" panose="020B0604030504040204" pitchFamily="34" charset="0"/>
                          <a:cs typeface="Verdana" panose="020B0604030504040204" pitchFamily="34" charset="0"/>
                        </a:rPr>
                        <a:t>El</a:t>
                      </a:r>
                      <a:r>
                        <a:rPr lang="es-AR" sz="1050" baseline="0" dirty="0" smtClean="0">
                          <a:latin typeface="Verdana" panose="020B0604030504040204" pitchFamily="34" charset="0"/>
                          <a:ea typeface="Verdana" panose="020B0604030504040204" pitchFamily="34" charset="0"/>
                          <a:cs typeface="Verdana" panose="020B0604030504040204" pitchFamily="34" charset="0"/>
                        </a:rPr>
                        <a:t> 85% posee préstamo personal contratado. Si bien un 20% poseen TC, no presentan consumos con ella.</a:t>
                      </a:r>
                    </a:p>
                    <a:p>
                      <a:pPr marL="171450" indent="-171450" algn="ctr">
                        <a:buFont typeface="Arial" panose="020B0604020202020204" pitchFamily="34" charset="0"/>
                        <a:buChar char="•"/>
                      </a:pPr>
                      <a:r>
                        <a:rPr lang="es-AR" sz="1050" baseline="0" dirty="0" smtClean="0">
                          <a:latin typeface="Verdana" panose="020B0604030504040204" pitchFamily="34" charset="0"/>
                          <a:ea typeface="Verdana" panose="020B0604030504040204" pitchFamily="34" charset="0"/>
                          <a:cs typeface="Verdana" panose="020B0604030504040204" pitchFamily="34" charset="0"/>
                        </a:rPr>
                        <a:t>El PP parece ser el único producto con el cual se vinculan con el Banco, dado que, si bien el 42% posee TD no realizan con ella extracciones ni consumos.</a:t>
                      </a:r>
                    </a:p>
                  </a:txBody>
                  <a:tcPr/>
                </a:tc>
              </a:tr>
            </a:tbl>
          </a:graphicData>
        </a:graphic>
      </p:graphicFrame>
      <p:sp>
        <p:nvSpPr>
          <p:cNvPr id="2" name="1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3368895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cache1.asset-cache.net/gc/115619737-woman-at-a-cashpoint-gettyimages.jpg?v=1&amp;c=IWSAsset&amp;k=2&amp;d=UReSNy1WVmNlsb3MZDz%2b7wix55ywfCbX28qfxhBaaKg%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869136"/>
            <a:ext cx="2335209" cy="3502814"/>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35496" y="30206"/>
            <a:ext cx="2250504" cy="602717"/>
          </a:xfrm>
        </p:spPr>
        <p:txBody>
          <a:bodyPr>
            <a:normAutofit/>
          </a:bodyPr>
          <a:lstStyle/>
          <a:p>
            <a:r>
              <a:rPr lang="es-AR" dirty="0" smtClean="0"/>
              <a:t>CONSERVADORES</a:t>
            </a:r>
            <a:endParaRPr lang="es-AR" dirty="0"/>
          </a:p>
        </p:txBody>
      </p:sp>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8" name="37 Gráfico"/>
          <p:cNvGraphicFramePr/>
          <p:nvPr>
            <p:extLst>
              <p:ext uri="{D42A27DB-BD31-4B8C-83A1-F6EECF244321}">
                <p14:modId xmlns:p14="http://schemas.microsoft.com/office/powerpoint/2010/main" val="438324495"/>
              </p:ext>
            </p:extLst>
          </p:nvPr>
        </p:nvGraphicFramePr>
        <p:xfrm>
          <a:off x="2456533" y="195486"/>
          <a:ext cx="3240360" cy="1454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40 Gráfico"/>
          <p:cNvGraphicFramePr/>
          <p:nvPr>
            <p:extLst>
              <p:ext uri="{D42A27DB-BD31-4B8C-83A1-F6EECF244321}">
                <p14:modId xmlns:p14="http://schemas.microsoft.com/office/powerpoint/2010/main" val="1068763936"/>
              </p:ext>
            </p:extLst>
          </p:nvPr>
        </p:nvGraphicFramePr>
        <p:xfrm>
          <a:off x="5796136" y="1707654"/>
          <a:ext cx="3168352" cy="14545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47 Gráfico"/>
          <p:cNvGraphicFramePr/>
          <p:nvPr>
            <p:extLst/>
          </p:nvPr>
        </p:nvGraphicFramePr>
        <p:xfrm>
          <a:off x="6156176" y="195486"/>
          <a:ext cx="2880320" cy="14545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52 Gráfico"/>
          <p:cNvGraphicFramePr/>
          <p:nvPr>
            <p:extLst>
              <p:ext uri="{D42A27DB-BD31-4B8C-83A1-F6EECF244321}">
                <p14:modId xmlns:p14="http://schemas.microsoft.com/office/powerpoint/2010/main" val="3944726663"/>
              </p:ext>
            </p:extLst>
          </p:nvPr>
        </p:nvGraphicFramePr>
        <p:xfrm>
          <a:off x="2456533" y="1837238"/>
          <a:ext cx="3240360" cy="123856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53 Gráfico"/>
          <p:cNvGraphicFramePr/>
          <p:nvPr>
            <p:extLst>
              <p:ext uri="{D42A27DB-BD31-4B8C-83A1-F6EECF244321}">
                <p14:modId xmlns:p14="http://schemas.microsoft.com/office/powerpoint/2010/main" val="3977316465"/>
              </p:ext>
            </p:extLst>
          </p:nvPr>
        </p:nvGraphicFramePr>
        <p:xfrm>
          <a:off x="2456533" y="3168352"/>
          <a:ext cx="3096344" cy="1995686"/>
        </p:xfrm>
        <a:graphic>
          <a:graphicData uri="http://schemas.openxmlformats.org/drawingml/2006/chart">
            <c:chart xmlns:c="http://schemas.openxmlformats.org/drawingml/2006/chart" xmlns:r="http://schemas.openxmlformats.org/officeDocument/2006/relationships" r:id="rId8"/>
          </a:graphicData>
        </a:graphic>
      </p:graphicFrame>
      <p:sp>
        <p:nvSpPr>
          <p:cNvPr id="8" name="7 Rectángulo"/>
          <p:cNvSpPr/>
          <p:nvPr/>
        </p:nvSpPr>
        <p:spPr>
          <a:xfrm>
            <a:off x="2483768" y="267494"/>
            <a:ext cx="3240360" cy="5608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Rectángulo"/>
          <p:cNvSpPr/>
          <p:nvPr/>
        </p:nvSpPr>
        <p:spPr>
          <a:xfrm>
            <a:off x="2528541" y="1851670"/>
            <a:ext cx="3024000"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Rectángulo"/>
          <p:cNvSpPr/>
          <p:nvPr/>
        </p:nvSpPr>
        <p:spPr>
          <a:xfrm>
            <a:off x="6156176" y="771550"/>
            <a:ext cx="3024336"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56 Rectángulo"/>
          <p:cNvSpPr/>
          <p:nvPr/>
        </p:nvSpPr>
        <p:spPr>
          <a:xfrm>
            <a:off x="6372199" y="2571750"/>
            <a:ext cx="2664000" cy="39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57 Rectángulo"/>
          <p:cNvSpPr/>
          <p:nvPr/>
        </p:nvSpPr>
        <p:spPr>
          <a:xfrm>
            <a:off x="2546797" y="3219822"/>
            <a:ext cx="3149800" cy="9361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59 Rectángulo"/>
          <p:cNvSpPr/>
          <p:nvPr/>
        </p:nvSpPr>
        <p:spPr>
          <a:xfrm>
            <a:off x="6732091" y="3726205"/>
            <a:ext cx="1677600" cy="774000"/>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Antigüedad promedio </a:t>
            </a:r>
          </a:p>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4.64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años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7 Rectángulo"/>
          <p:cNvSpPr/>
          <p:nvPr/>
        </p:nvSpPr>
        <p:spPr>
          <a:xfrm>
            <a:off x="2483768" y="1275605"/>
            <a:ext cx="3240360" cy="2927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7" name="16 Tabla"/>
          <p:cNvGraphicFramePr>
            <a:graphicFrameLocks noGrp="1"/>
          </p:cNvGraphicFramePr>
          <p:nvPr>
            <p:extLst>
              <p:ext uri="{D42A27DB-BD31-4B8C-83A1-F6EECF244321}">
                <p14:modId xmlns:p14="http://schemas.microsoft.com/office/powerpoint/2010/main" val="2017113498"/>
              </p:ext>
            </p:extLst>
          </p:nvPr>
        </p:nvGraphicFramePr>
        <p:xfrm>
          <a:off x="6322298" y="149163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Valoración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1254041188"/>
              </p:ext>
            </p:extLst>
          </p:nvPr>
        </p:nvGraphicFramePr>
        <p:xfrm>
          <a:off x="6250290" y="73566"/>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Ingresos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2846140293"/>
              </p:ext>
            </p:extLst>
          </p:nvPr>
        </p:nvGraphicFramePr>
        <p:xfrm>
          <a:off x="2567966" y="2975982"/>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División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453850508"/>
              </p:ext>
            </p:extLst>
          </p:nvPr>
        </p:nvGraphicFramePr>
        <p:xfrm>
          <a:off x="2546797" y="160783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Segmento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775820465"/>
              </p:ext>
            </p:extLst>
          </p:nvPr>
        </p:nvGraphicFramePr>
        <p:xfrm>
          <a:off x="2528541" y="23654"/>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Edad 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1778359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43482" y="2304227"/>
            <a:ext cx="4057036" cy="535047"/>
          </a:xfrm>
          <a:prstGeom prst="rect">
            <a:avLst/>
          </a:prstGeom>
          <a:noFill/>
        </p:spPr>
        <p:txBody>
          <a:bodyPr wrap="square" lIns="87911" tIns="43956" rIns="87911" bIns="43956" rtlCol="0">
            <a:spAutoFit/>
          </a:bodyPr>
          <a:lstStyle/>
          <a:p>
            <a:pPr algn="ctr"/>
            <a:r>
              <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rPr>
              <a:t>1</a:t>
            </a: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INTRODUCCIÓN</a:t>
            </a:r>
            <a:endPar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5625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640960" cy="602717"/>
          </a:xfrm>
        </p:spPr>
        <p:txBody>
          <a:bodyPr/>
          <a:lstStyle/>
          <a:p>
            <a:r>
              <a:rPr lang="es-AR" dirty="0"/>
              <a:t>CONSERVADORES</a:t>
            </a:r>
          </a:p>
        </p:txBody>
      </p:sp>
      <p:graphicFrame>
        <p:nvGraphicFramePr>
          <p:cNvPr id="44" name="43 Gráfico"/>
          <p:cNvGraphicFramePr/>
          <p:nvPr>
            <p:extLst>
              <p:ext uri="{D42A27DB-BD31-4B8C-83A1-F6EECF244321}">
                <p14:modId xmlns:p14="http://schemas.microsoft.com/office/powerpoint/2010/main" val="2307853837"/>
              </p:ext>
            </p:extLst>
          </p:nvPr>
        </p:nvGraphicFramePr>
        <p:xfrm>
          <a:off x="2771800" y="3293024"/>
          <a:ext cx="3240360" cy="1654990"/>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5" name="34 Gráfico"/>
          <p:cNvGraphicFramePr/>
          <p:nvPr>
            <p:extLst>
              <p:ext uri="{D42A27DB-BD31-4B8C-83A1-F6EECF244321}">
                <p14:modId xmlns:p14="http://schemas.microsoft.com/office/powerpoint/2010/main" val="2782775677"/>
              </p:ext>
            </p:extLst>
          </p:nvPr>
        </p:nvGraphicFramePr>
        <p:xfrm>
          <a:off x="2555776" y="325739"/>
          <a:ext cx="3672408" cy="1957979"/>
        </p:xfrm>
        <a:graphic>
          <a:graphicData uri="http://schemas.openxmlformats.org/drawingml/2006/chart">
            <c:chart xmlns:c="http://schemas.openxmlformats.org/drawingml/2006/chart" xmlns:r="http://schemas.openxmlformats.org/officeDocument/2006/relationships" r:id="rId4"/>
          </a:graphicData>
        </a:graphic>
      </p:graphicFrame>
      <p:sp>
        <p:nvSpPr>
          <p:cNvPr id="12" name="11 Rectángulo"/>
          <p:cNvSpPr/>
          <p:nvPr/>
        </p:nvSpPr>
        <p:spPr>
          <a:xfrm>
            <a:off x="5148064" y="2283718"/>
            <a:ext cx="1944216"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Índice Cross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Sell </a:t>
            </a: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(promedio)</a:t>
            </a:r>
          </a:p>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1.82</a:t>
            </a:r>
          </a:p>
        </p:txBody>
      </p:sp>
      <p:graphicFrame>
        <p:nvGraphicFramePr>
          <p:cNvPr id="13" name="12 Gráfico"/>
          <p:cNvGraphicFramePr/>
          <p:nvPr>
            <p:extLst>
              <p:ext uri="{D42A27DB-BD31-4B8C-83A1-F6EECF244321}">
                <p14:modId xmlns:p14="http://schemas.microsoft.com/office/powerpoint/2010/main" val="760277599"/>
              </p:ext>
            </p:extLst>
          </p:nvPr>
        </p:nvGraphicFramePr>
        <p:xfrm>
          <a:off x="6228184" y="360581"/>
          <a:ext cx="2736304" cy="1563097"/>
        </p:xfrm>
        <a:graphic>
          <a:graphicData uri="http://schemas.openxmlformats.org/drawingml/2006/chart">
            <c:chart xmlns:c="http://schemas.openxmlformats.org/drawingml/2006/chart" xmlns:r="http://schemas.openxmlformats.org/officeDocument/2006/relationships" r:id="rId5"/>
          </a:graphicData>
        </a:graphic>
      </p:graphicFrame>
      <p:sp>
        <p:nvSpPr>
          <p:cNvPr id="9" name="8 Rectángulo"/>
          <p:cNvSpPr/>
          <p:nvPr/>
        </p:nvSpPr>
        <p:spPr>
          <a:xfrm>
            <a:off x="2555776" y="720621"/>
            <a:ext cx="3384376" cy="8430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 name="Picture 2" descr="http://cache1.asset-cache.net/gc/115619737-woman-at-a-cashpoint-gettyimages.jpg?v=1&amp;c=IWSAsset&amp;k=2&amp;d=UReSNy1WVmNlsb3MZDz%2b7wix55ywfCbX28qfxhBaaKg%3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869136"/>
            <a:ext cx="2335209" cy="35028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10 Tabla"/>
          <p:cNvGraphicFramePr>
            <a:graphicFrameLocks noGrp="1"/>
          </p:cNvGraphicFramePr>
          <p:nvPr>
            <p:extLst>
              <p:ext uri="{D42A27DB-BD31-4B8C-83A1-F6EECF244321}">
                <p14:modId xmlns:p14="http://schemas.microsoft.com/office/powerpoint/2010/main" val="1387045046"/>
              </p:ext>
            </p:extLst>
          </p:nvPr>
        </p:nvGraphicFramePr>
        <p:xfrm>
          <a:off x="2566674"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Productos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3416804501"/>
              </p:ext>
            </p:extLst>
          </p:nvPr>
        </p:nvGraphicFramePr>
        <p:xfrm>
          <a:off x="6228184"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5" name="14 Tabla"/>
          <p:cNvGraphicFramePr>
            <a:graphicFrameLocks noGrp="1"/>
          </p:cNvGraphicFramePr>
          <p:nvPr>
            <p:extLst>
              <p:ext uri="{D42A27DB-BD31-4B8C-83A1-F6EECF244321}">
                <p14:modId xmlns:p14="http://schemas.microsoft.com/office/powerpoint/2010/main" val="4070068816"/>
              </p:ext>
            </p:extLst>
          </p:nvPr>
        </p:nvGraphicFramePr>
        <p:xfrm>
          <a:off x="3059832" y="3147814"/>
          <a:ext cx="1274038" cy="243840"/>
        </p:xfrm>
        <a:graphic>
          <a:graphicData uri="http://schemas.openxmlformats.org/drawingml/2006/table">
            <a:tbl>
              <a:tblPr firstRow="1" bandRow="1">
                <a:tableStyleId>{5C22544A-7EE6-4342-B048-85BDC9FD1C3A}</a:tableStyleId>
              </a:tblPr>
              <a:tblGrid>
                <a:gridCol w="1274038"/>
              </a:tblGrid>
              <a:tr h="213697">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Canales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2012493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che4.asset-cache.net/gc/155385776-paying-credit-card-for-purchases-gettyimages.jpg?v=1&amp;c=IWSAsset&amp;k=2&amp;d=4MO%2fe%2bvnmW2nsX%2fQ0GfVLtPr%2f7XG13UuxjENsrvXeEs%3d"/>
          <p:cNvPicPr>
            <a:picLocks noChangeAspect="1" noChangeArrowheads="1"/>
          </p:cNvPicPr>
          <p:nvPr/>
        </p:nvPicPr>
        <p:blipFill rotWithShape="1">
          <a:blip r:embed="rId3">
            <a:extLst>
              <a:ext uri="{28A0092B-C50C-407E-A947-70E740481C1C}">
                <a14:useLocalDpi xmlns:a14="http://schemas.microsoft.com/office/drawing/2010/main" val="0"/>
              </a:ext>
            </a:extLst>
          </a:blip>
          <a:srcRect l="5964" r="36743"/>
          <a:stretch/>
        </p:blipFill>
        <p:spPr bwMode="auto">
          <a:xfrm>
            <a:off x="72008" y="979049"/>
            <a:ext cx="2915816" cy="33929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35496" y="30206"/>
            <a:ext cx="8640960" cy="602717"/>
          </a:xfrm>
        </p:spPr>
        <p:txBody>
          <a:bodyPr/>
          <a:lstStyle/>
          <a:p>
            <a:r>
              <a:rPr lang="es-AR" dirty="0" smtClean="0"/>
              <a:t>CLIENTES CON </a:t>
            </a:r>
            <a:br>
              <a:rPr lang="es-AR" dirty="0" smtClean="0"/>
            </a:br>
            <a:r>
              <a:rPr lang="es-AR" dirty="0" smtClean="0"/>
              <a:t>VÍNCULO DÉBIL</a:t>
            </a:r>
            <a:endParaRPr lang="es-AR" dirty="0"/>
          </a:p>
        </p:txBody>
      </p:sp>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8" name="37 Gráfico"/>
          <p:cNvGraphicFramePr/>
          <p:nvPr>
            <p:extLst>
              <p:ext uri="{D42A27DB-BD31-4B8C-83A1-F6EECF244321}">
                <p14:modId xmlns:p14="http://schemas.microsoft.com/office/powerpoint/2010/main" val="736385239"/>
              </p:ext>
            </p:extLst>
          </p:nvPr>
        </p:nvGraphicFramePr>
        <p:xfrm>
          <a:off x="2987824" y="195486"/>
          <a:ext cx="3240360" cy="1454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40 Gráfico"/>
          <p:cNvGraphicFramePr/>
          <p:nvPr>
            <p:extLst>
              <p:ext uri="{D42A27DB-BD31-4B8C-83A1-F6EECF244321}">
                <p14:modId xmlns:p14="http://schemas.microsoft.com/office/powerpoint/2010/main" val="2770928247"/>
              </p:ext>
            </p:extLst>
          </p:nvPr>
        </p:nvGraphicFramePr>
        <p:xfrm>
          <a:off x="5796136" y="1765230"/>
          <a:ext cx="3168352" cy="14545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47 Gráfico"/>
          <p:cNvGraphicFramePr/>
          <p:nvPr>
            <p:extLst>
              <p:ext uri="{D42A27DB-BD31-4B8C-83A1-F6EECF244321}">
                <p14:modId xmlns:p14="http://schemas.microsoft.com/office/powerpoint/2010/main" val="3675647419"/>
              </p:ext>
            </p:extLst>
          </p:nvPr>
        </p:nvGraphicFramePr>
        <p:xfrm>
          <a:off x="6156176" y="195486"/>
          <a:ext cx="2880320" cy="14545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52 Gráfico"/>
          <p:cNvGraphicFramePr/>
          <p:nvPr>
            <p:extLst>
              <p:ext uri="{D42A27DB-BD31-4B8C-83A1-F6EECF244321}">
                <p14:modId xmlns:p14="http://schemas.microsoft.com/office/powerpoint/2010/main" val="697383474"/>
              </p:ext>
            </p:extLst>
          </p:nvPr>
        </p:nvGraphicFramePr>
        <p:xfrm>
          <a:off x="2987824" y="1765230"/>
          <a:ext cx="3240360" cy="123856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53 Gráfico"/>
          <p:cNvGraphicFramePr/>
          <p:nvPr>
            <p:extLst>
              <p:ext uri="{D42A27DB-BD31-4B8C-83A1-F6EECF244321}">
                <p14:modId xmlns:p14="http://schemas.microsoft.com/office/powerpoint/2010/main" val="1911894090"/>
              </p:ext>
            </p:extLst>
          </p:nvPr>
        </p:nvGraphicFramePr>
        <p:xfrm>
          <a:off x="2987824" y="3147814"/>
          <a:ext cx="3096344" cy="1995686"/>
        </p:xfrm>
        <a:graphic>
          <a:graphicData uri="http://schemas.openxmlformats.org/drawingml/2006/chart">
            <c:chart xmlns:c="http://schemas.openxmlformats.org/drawingml/2006/chart" xmlns:r="http://schemas.openxmlformats.org/officeDocument/2006/relationships" r:id="rId8"/>
          </a:graphicData>
        </a:graphic>
      </p:graphicFrame>
      <p:sp>
        <p:nvSpPr>
          <p:cNvPr id="8" name="7 Rectángulo"/>
          <p:cNvSpPr/>
          <p:nvPr/>
        </p:nvSpPr>
        <p:spPr>
          <a:xfrm>
            <a:off x="3059832" y="483518"/>
            <a:ext cx="3240360"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Rectángulo"/>
          <p:cNvSpPr/>
          <p:nvPr/>
        </p:nvSpPr>
        <p:spPr>
          <a:xfrm>
            <a:off x="3059832" y="1837238"/>
            <a:ext cx="3024000" cy="2519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Rectángulo"/>
          <p:cNvSpPr/>
          <p:nvPr/>
        </p:nvSpPr>
        <p:spPr>
          <a:xfrm>
            <a:off x="6119664" y="1311610"/>
            <a:ext cx="3024336"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56 Rectángulo"/>
          <p:cNvSpPr/>
          <p:nvPr/>
        </p:nvSpPr>
        <p:spPr>
          <a:xfrm>
            <a:off x="6372199" y="2675499"/>
            <a:ext cx="2664000" cy="32829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57 Rectángulo"/>
          <p:cNvSpPr/>
          <p:nvPr/>
        </p:nvSpPr>
        <p:spPr>
          <a:xfrm>
            <a:off x="3563888" y="3147814"/>
            <a:ext cx="2664000" cy="7200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59 Rectángulo"/>
          <p:cNvSpPr/>
          <p:nvPr/>
        </p:nvSpPr>
        <p:spPr>
          <a:xfrm>
            <a:off x="6803952" y="3795886"/>
            <a:ext cx="1677600" cy="774000"/>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Antigüedad promedio </a:t>
            </a:r>
          </a:p>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4.26 años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15 Tabla"/>
          <p:cNvGraphicFramePr>
            <a:graphicFrameLocks noGrp="1"/>
          </p:cNvGraphicFramePr>
          <p:nvPr>
            <p:extLst>
              <p:ext uri="{D42A27DB-BD31-4B8C-83A1-F6EECF244321}">
                <p14:modId xmlns:p14="http://schemas.microsoft.com/office/powerpoint/2010/main" val="205407880"/>
              </p:ext>
            </p:extLst>
          </p:nvPr>
        </p:nvGraphicFramePr>
        <p:xfrm>
          <a:off x="6322298" y="159339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Valoración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1297243337"/>
              </p:ext>
            </p:extLst>
          </p:nvPr>
        </p:nvGraphicFramePr>
        <p:xfrm>
          <a:off x="6250290" y="73566"/>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Ingresos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3875985264"/>
              </p:ext>
            </p:extLst>
          </p:nvPr>
        </p:nvGraphicFramePr>
        <p:xfrm>
          <a:off x="3144030" y="293179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División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2247078604"/>
              </p:ext>
            </p:extLst>
          </p:nvPr>
        </p:nvGraphicFramePr>
        <p:xfrm>
          <a:off x="3122861" y="159339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Segmento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740909873"/>
              </p:ext>
            </p:extLst>
          </p:nvPr>
        </p:nvGraphicFramePr>
        <p:xfrm>
          <a:off x="3104605" y="95662"/>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Edad 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2552439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640960" cy="602717"/>
          </a:xfrm>
        </p:spPr>
        <p:txBody>
          <a:bodyPr/>
          <a:lstStyle/>
          <a:p>
            <a:r>
              <a:rPr lang="es-AR" dirty="0"/>
              <a:t>CLIENTES CON </a:t>
            </a:r>
            <a:br>
              <a:rPr lang="es-AR" dirty="0"/>
            </a:br>
            <a:r>
              <a:rPr lang="es-AR" dirty="0"/>
              <a:t>VÍNCULO DÉBIL</a:t>
            </a:r>
          </a:p>
        </p:txBody>
      </p:sp>
      <p:graphicFrame>
        <p:nvGraphicFramePr>
          <p:cNvPr id="44" name="43 Gráfico"/>
          <p:cNvGraphicFramePr/>
          <p:nvPr>
            <p:extLst>
              <p:ext uri="{D42A27DB-BD31-4B8C-83A1-F6EECF244321}">
                <p14:modId xmlns:p14="http://schemas.microsoft.com/office/powerpoint/2010/main" val="1742657966"/>
              </p:ext>
            </p:extLst>
          </p:nvPr>
        </p:nvGraphicFramePr>
        <p:xfrm>
          <a:off x="3131840" y="3365032"/>
          <a:ext cx="3096344" cy="1654990"/>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5" name="34 Gráfico"/>
          <p:cNvGraphicFramePr/>
          <p:nvPr>
            <p:extLst>
              <p:ext uri="{D42A27DB-BD31-4B8C-83A1-F6EECF244321}">
                <p14:modId xmlns:p14="http://schemas.microsoft.com/office/powerpoint/2010/main" val="3257781946"/>
              </p:ext>
            </p:extLst>
          </p:nvPr>
        </p:nvGraphicFramePr>
        <p:xfrm>
          <a:off x="2987824" y="267494"/>
          <a:ext cx="3456384" cy="2520280"/>
        </p:xfrm>
        <a:graphic>
          <a:graphicData uri="http://schemas.openxmlformats.org/drawingml/2006/chart">
            <c:chart xmlns:c="http://schemas.openxmlformats.org/drawingml/2006/chart" xmlns:r="http://schemas.openxmlformats.org/officeDocument/2006/relationships" r:id="rId4"/>
          </a:graphicData>
        </a:graphic>
      </p:graphicFrame>
      <p:sp>
        <p:nvSpPr>
          <p:cNvPr id="12" name="11 Rectángulo"/>
          <p:cNvSpPr/>
          <p:nvPr/>
        </p:nvSpPr>
        <p:spPr>
          <a:xfrm>
            <a:off x="5364088" y="2574077"/>
            <a:ext cx="1944216"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Índice Cross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Sell </a:t>
            </a: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(promedio)</a:t>
            </a:r>
          </a:p>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1.24</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12 Gráfico"/>
          <p:cNvGraphicFramePr/>
          <p:nvPr>
            <p:extLst>
              <p:ext uri="{D42A27DB-BD31-4B8C-83A1-F6EECF244321}">
                <p14:modId xmlns:p14="http://schemas.microsoft.com/office/powerpoint/2010/main" val="3812088445"/>
              </p:ext>
            </p:extLst>
          </p:nvPr>
        </p:nvGraphicFramePr>
        <p:xfrm>
          <a:off x="6228184" y="267494"/>
          <a:ext cx="2808312" cy="2088232"/>
        </p:xfrm>
        <a:graphic>
          <a:graphicData uri="http://schemas.openxmlformats.org/drawingml/2006/chart">
            <c:chart xmlns:c="http://schemas.openxmlformats.org/drawingml/2006/chart" xmlns:r="http://schemas.openxmlformats.org/officeDocument/2006/relationships" r:id="rId5"/>
          </a:graphicData>
        </a:graphic>
      </p:graphicFrame>
      <p:pic>
        <p:nvPicPr>
          <p:cNvPr id="9" name="Picture 4" descr="http://cache4.asset-cache.net/gc/155385776-paying-credit-card-for-purchases-gettyimages.jpg?v=1&amp;c=IWSAsset&amp;k=2&amp;d=4MO%2fe%2bvnmW2nsX%2fQ0GfVLtPr%2f7XG13UuxjENsrvXeEs%3d"/>
          <p:cNvPicPr>
            <a:picLocks noChangeAspect="1" noChangeArrowheads="1"/>
          </p:cNvPicPr>
          <p:nvPr/>
        </p:nvPicPr>
        <p:blipFill rotWithShape="1">
          <a:blip r:embed="rId6">
            <a:extLst>
              <a:ext uri="{28A0092B-C50C-407E-A947-70E740481C1C}">
                <a14:useLocalDpi xmlns:a14="http://schemas.microsoft.com/office/drawing/2010/main" val="0"/>
              </a:ext>
            </a:extLst>
          </a:blip>
          <a:srcRect l="5964" r="36743"/>
          <a:stretch/>
        </p:blipFill>
        <p:spPr bwMode="auto">
          <a:xfrm>
            <a:off x="72008" y="979049"/>
            <a:ext cx="2915816" cy="33929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9 Tabla"/>
          <p:cNvGraphicFramePr>
            <a:graphicFrameLocks noGrp="1"/>
          </p:cNvGraphicFramePr>
          <p:nvPr>
            <p:extLst>
              <p:ext uri="{D42A27DB-BD31-4B8C-83A1-F6EECF244321}">
                <p14:modId xmlns:p14="http://schemas.microsoft.com/office/powerpoint/2010/main" val="3577632104"/>
              </p:ext>
            </p:extLst>
          </p:nvPr>
        </p:nvGraphicFramePr>
        <p:xfrm>
          <a:off x="2948820"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Productos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2999020918"/>
              </p:ext>
            </p:extLst>
          </p:nvPr>
        </p:nvGraphicFramePr>
        <p:xfrm>
          <a:off x="6610330"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453488825"/>
              </p:ext>
            </p:extLst>
          </p:nvPr>
        </p:nvGraphicFramePr>
        <p:xfrm>
          <a:off x="3225954" y="3219822"/>
          <a:ext cx="1274038" cy="243840"/>
        </p:xfrm>
        <a:graphic>
          <a:graphicData uri="http://schemas.openxmlformats.org/drawingml/2006/table">
            <a:tbl>
              <a:tblPr firstRow="1" bandRow="1">
                <a:tableStyleId>{5C22544A-7EE6-4342-B048-85BDC9FD1C3A}</a:tableStyleId>
              </a:tblPr>
              <a:tblGrid>
                <a:gridCol w="1274038"/>
              </a:tblGrid>
              <a:tr h="173026">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Canales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Tree>
    <p:extLst>
      <p:ext uri="{BB962C8B-B14F-4D97-AF65-F5344CB8AC3E}">
        <p14:creationId xmlns:p14="http://schemas.microsoft.com/office/powerpoint/2010/main" val="2360730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640960" cy="602717"/>
          </a:xfrm>
        </p:spPr>
        <p:txBody>
          <a:bodyPr/>
          <a:lstStyle/>
          <a:p>
            <a:r>
              <a:rPr lang="es-AR" dirty="0"/>
              <a:t>CLIENTES CON </a:t>
            </a:r>
            <a:br>
              <a:rPr lang="es-AR" dirty="0"/>
            </a:br>
            <a:r>
              <a:rPr lang="es-AR" dirty="0"/>
              <a:t>VÍNCULO </a:t>
            </a:r>
            <a:r>
              <a:rPr lang="es-AR" dirty="0" smtClean="0"/>
              <a:t>FUERTE</a:t>
            </a:r>
            <a:endParaRPr lang="es-AR" dirty="0"/>
          </a:p>
        </p:txBody>
      </p:sp>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8" name="37 Gráfico"/>
          <p:cNvGraphicFramePr/>
          <p:nvPr>
            <p:extLst>
              <p:ext uri="{D42A27DB-BD31-4B8C-83A1-F6EECF244321}">
                <p14:modId xmlns:p14="http://schemas.microsoft.com/office/powerpoint/2010/main" val="689211783"/>
              </p:ext>
            </p:extLst>
          </p:nvPr>
        </p:nvGraphicFramePr>
        <p:xfrm>
          <a:off x="3096344" y="195486"/>
          <a:ext cx="3240360" cy="1454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 name="40 Gráfico"/>
          <p:cNvGraphicFramePr/>
          <p:nvPr>
            <p:extLst>
              <p:ext uri="{D42A27DB-BD31-4B8C-83A1-F6EECF244321}">
                <p14:modId xmlns:p14="http://schemas.microsoft.com/office/powerpoint/2010/main" val="3560855529"/>
              </p:ext>
            </p:extLst>
          </p:nvPr>
        </p:nvGraphicFramePr>
        <p:xfrm>
          <a:off x="6686116" y="1837238"/>
          <a:ext cx="2206363" cy="1454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47 Gráfico"/>
          <p:cNvGraphicFramePr/>
          <p:nvPr>
            <p:extLst>
              <p:ext uri="{D42A27DB-BD31-4B8C-83A1-F6EECF244321}">
                <p14:modId xmlns:p14="http://schemas.microsoft.com/office/powerpoint/2010/main" val="4281927950"/>
              </p:ext>
            </p:extLst>
          </p:nvPr>
        </p:nvGraphicFramePr>
        <p:xfrm>
          <a:off x="6730596" y="195486"/>
          <a:ext cx="2233892" cy="14545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3" name="52 Gráfico"/>
          <p:cNvGraphicFramePr/>
          <p:nvPr>
            <p:extLst>
              <p:ext uri="{D42A27DB-BD31-4B8C-83A1-F6EECF244321}">
                <p14:modId xmlns:p14="http://schemas.microsoft.com/office/powerpoint/2010/main" val="1784791080"/>
              </p:ext>
            </p:extLst>
          </p:nvPr>
        </p:nvGraphicFramePr>
        <p:xfrm>
          <a:off x="3096344" y="1837238"/>
          <a:ext cx="3240360" cy="12385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4" name="53 Gráfico"/>
          <p:cNvGraphicFramePr/>
          <p:nvPr>
            <p:extLst>
              <p:ext uri="{D42A27DB-BD31-4B8C-83A1-F6EECF244321}">
                <p14:modId xmlns:p14="http://schemas.microsoft.com/office/powerpoint/2010/main" val="3488859657"/>
              </p:ext>
            </p:extLst>
          </p:nvPr>
        </p:nvGraphicFramePr>
        <p:xfrm>
          <a:off x="3096344" y="3075806"/>
          <a:ext cx="3096344" cy="1995686"/>
        </p:xfrm>
        <a:graphic>
          <a:graphicData uri="http://schemas.openxmlformats.org/drawingml/2006/chart">
            <c:chart xmlns:c="http://schemas.openxmlformats.org/drawingml/2006/chart" xmlns:r="http://schemas.openxmlformats.org/officeDocument/2006/relationships" r:id="rId7"/>
          </a:graphicData>
        </a:graphic>
      </p:graphicFrame>
      <p:sp>
        <p:nvSpPr>
          <p:cNvPr id="8" name="7 Rectángulo"/>
          <p:cNvSpPr/>
          <p:nvPr/>
        </p:nvSpPr>
        <p:spPr>
          <a:xfrm>
            <a:off x="3923928" y="483518"/>
            <a:ext cx="2484784"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Rectángulo"/>
          <p:cNvSpPr/>
          <p:nvPr/>
        </p:nvSpPr>
        <p:spPr>
          <a:xfrm>
            <a:off x="3168352" y="1855240"/>
            <a:ext cx="3024336" cy="7020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Rectángulo"/>
          <p:cNvSpPr/>
          <p:nvPr/>
        </p:nvSpPr>
        <p:spPr>
          <a:xfrm>
            <a:off x="6660082" y="915566"/>
            <a:ext cx="2411909"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56 Rectángulo"/>
          <p:cNvSpPr/>
          <p:nvPr/>
        </p:nvSpPr>
        <p:spPr>
          <a:xfrm>
            <a:off x="6839649" y="1855240"/>
            <a:ext cx="2124541" cy="36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57 Rectángulo"/>
          <p:cNvSpPr/>
          <p:nvPr/>
        </p:nvSpPr>
        <p:spPr>
          <a:xfrm>
            <a:off x="3672408" y="3147814"/>
            <a:ext cx="2664000"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59 Rectángulo"/>
          <p:cNvSpPr/>
          <p:nvPr/>
        </p:nvSpPr>
        <p:spPr>
          <a:xfrm>
            <a:off x="7164286" y="3651870"/>
            <a:ext cx="1677600" cy="774000"/>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Antigüedad promedio </a:t>
            </a:r>
          </a:p>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8.4 años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4" descr="http://cache3.asset-cache.net/gc/182660564-happy-mature-businessman-with-credit-card-gettyimages.jpg?v=1&amp;c=IWSAsset&amp;k=2&amp;d=1gAJ%2bwi3qaBlgROLuNCiKYfW2M%2fBS4bb3ZdV1nu0Pkw%3d"/>
          <p:cNvPicPr>
            <a:picLocks noChangeAspect="1" noChangeArrowheads="1"/>
          </p:cNvPicPr>
          <p:nvPr/>
        </p:nvPicPr>
        <p:blipFill rotWithShape="1">
          <a:blip r:embed="rId8">
            <a:extLst>
              <a:ext uri="{28A0092B-C50C-407E-A947-70E740481C1C}">
                <a14:useLocalDpi xmlns:a14="http://schemas.microsoft.com/office/drawing/2010/main" val="0"/>
              </a:ext>
            </a:extLst>
          </a:blip>
          <a:srcRect t="10392" b="7597"/>
          <a:stretch/>
        </p:blipFill>
        <p:spPr bwMode="auto">
          <a:xfrm>
            <a:off x="90656" y="915566"/>
            <a:ext cx="3043844" cy="37444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15 Tabla"/>
          <p:cNvGraphicFramePr>
            <a:graphicFrameLocks noGrp="1"/>
          </p:cNvGraphicFramePr>
          <p:nvPr>
            <p:extLst>
              <p:ext uri="{D42A27DB-BD31-4B8C-83A1-F6EECF244321}">
                <p14:modId xmlns:p14="http://schemas.microsoft.com/office/powerpoint/2010/main" val="3586216326"/>
              </p:ext>
            </p:extLst>
          </p:nvPr>
        </p:nvGraphicFramePr>
        <p:xfrm>
          <a:off x="6538322" y="160783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Valoración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4135697742"/>
              </p:ext>
            </p:extLst>
          </p:nvPr>
        </p:nvGraphicFramePr>
        <p:xfrm>
          <a:off x="6466314" y="73566"/>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Ingresos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1977367802"/>
              </p:ext>
            </p:extLst>
          </p:nvPr>
        </p:nvGraphicFramePr>
        <p:xfrm>
          <a:off x="3144030" y="293179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División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3436580490"/>
              </p:ext>
            </p:extLst>
          </p:nvPr>
        </p:nvGraphicFramePr>
        <p:xfrm>
          <a:off x="3122861" y="160783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Segmento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605246552"/>
              </p:ext>
            </p:extLst>
          </p:nvPr>
        </p:nvGraphicFramePr>
        <p:xfrm>
          <a:off x="3104605" y="95662"/>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Edad 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Tree>
    <p:extLst>
      <p:ext uri="{BB962C8B-B14F-4D97-AF65-F5344CB8AC3E}">
        <p14:creationId xmlns:p14="http://schemas.microsoft.com/office/powerpoint/2010/main" val="44632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640960" cy="602717"/>
          </a:xfrm>
        </p:spPr>
        <p:txBody>
          <a:bodyPr/>
          <a:lstStyle/>
          <a:p>
            <a:r>
              <a:rPr lang="es-AR" dirty="0"/>
              <a:t>CLIENTES CON </a:t>
            </a:r>
            <a:br>
              <a:rPr lang="es-AR" dirty="0"/>
            </a:br>
            <a:r>
              <a:rPr lang="es-AR" dirty="0"/>
              <a:t>VÍNCULO FUERTE</a:t>
            </a:r>
          </a:p>
        </p:txBody>
      </p:sp>
      <p:graphicFrame>
        <p:nvGraphicFramePr>
          <p:cNvPr id="44" name="43 Gráfico"/>
          <p:cNvGraphicFramePr/>
          <p:nvPr>
            <p:extLst>
              <p:ext uri="{D42A27DB-BD31-4B8C-83A1-F6EECF244321}">
                <p14:modId xmlns:p14="http://schemas.microsoft.com/office/powerpoint/2010/main" val="2415733778"/>
              </p:ext>
            </p:extLst>
          </p:nvPr>
        </p:nvGraphicFramePr>
        <p:xfrm>
          <a:off x="3239429" y="3394855"/>
          <a:ext cx="3384799" cy="1654990"/>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5" name="34 Gráfico"/>
          <p:cNvGraphicFramePr/>
          <p:nvPr>
            <p:extLst>
              <p:ext uri="{D42A27DB-BD31-4B8C-83A1-F6EECF244321}">
                <p14:modId xmlns:p14="http://schemas.microsoft.com/office/powerpoint/2010/main" val="356994719"/>
              </p:ext>
            </p:extLst>
          </p:nvPr>
        </p:nvGraphicFramePr>
        <p:xfrm>
          <a:off x="3082892" y="483518"/>
          <a:ext cx="3528392" cy="2304256"/>
        </p:xfrm>
        <a:graphic>
          <a:graphicData uri="http://schemas.openxmlformats.org/drawingml/2006/chart">
            <c:chart xmlns:c="http://schemas.openxmlformats.org/drawingml/2006/chart" xmlns:r="http://schemas.openxmlformats.org/officeDocument/2006/relationships" r:id="rId4"/>
          </a:graphicData>
        </a:graphic>
      </p:graphicFrame>
      <p:sp>
        <p:nvSpPr>
          <p:cNvPr id="12" name="11 Rectángulo"/>
          <p:cNvSpPr/>
          <p:nvPr/>
        </p:nvSpPr>
        <p:spPr>
          <a:xfrm>
            <a:off x="6625870" y="2740311"/>
            <a:ext cx="1944000"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Índice Cross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Sell </a:t>
            </a: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(promedio)</a:t>
            </a:r>
          </a:p>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3.97 años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12 Gráfico"/>
          <p:cNvGraphicFramePr/>
          <p:nvPr>
            <p:extLst>
              <p:ext uri="{D42A27DB-BD31-4B8C-83A1-F6EECF244321}">
                <p14:modId xmlns:p14="http://schemas.microsoft.com/office/powerpoint/2010/main" val="3444100359"/>
              </p:ext>
            </p:extLst>
          </p:nvPr>
        </p:nvGraphicFramePr>
        <p:xfrm>
          <a:off x="6444208" y="555526"/>
          <a:ext cx="2471332" cy="1944216"/>
        </p:xfrm>
        <a:graphic>
          <a:graphicData uri="http://schemas.openxmlformats.org/drawingml/2006/chart">
            <c:chart xmlns:c="http://schemas.openxmlformats.org/drawingml/2006/chart" xmlns:r="http://schemas.openxmlformats.org/officeDocument/2006/relationships" r:id="rId5"/>
          </a:graphicData>
        </a:graphic>
      </p:graphicFrame>
      <p:pic>
        <p:nvPicPr>
          <p:cNvPr id="10" name="Picture 4" descr="http://cache3.asset-cache.net/gc/182660564-happy-mature-businessman-with-credit-card-gettyimages.jpg?v=1&amp;c=IWSAsset&amp;k=2&amp;d=1gAJ%2bwi3qaBlgROLuNCiKYfW2M%2fBS4bb3ZdV1nu0Pkw%3d"/>
          <p:cNvPicPr>
            <a:picLocks noChangeAspect="1" noChangeArrowheads="1"/>
          </p:cNvPicPr>
          <p:nvPr/>
        </p:nvPicPr>
        <p:blipFill rotWithShape="1">
          <a:blip r:embed="rId6">
            <a:extLst>
              <a:ext uri="{28A0092B-C50C-407E-A947-70E740481C1C}">
                <a14:useLocalDpi xmlns:a14="http://schemas.microsoft.com/office/drawing/2010/main" val="0"/>
              </a:ext>
            </a:extLst>
          </a:blip>
          <a:srcRect t="10392" b="7597"/>
          <a:stretch/>
        </p:blipFill>
        <p:spPr bwMode="auto">
          <a:xfrm>
            <a:off x="90656" y="915566"/>
            <a:ext cx="3043844" cy="37444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8 Tabla"/>
          <p:cNvGraphicFramePr>
            <a:graphicFrameLocks noGrp="1"/>
          </p:cNvGraphicFramePr>
          <p:nvPr>
            <p:extLst>
              <p:ext uri="{D42A27DB-BD31-4B8C-83A1-F6EECF244321}">
                <p14:modId xmlns:p14="http://schemas.microsoft.com/office/powerpoint/2010/main" val="269239456"/>
              </p:ext>
            </p:extLst>
          </p:nvPr>
        </p:nvGraphicFramePr>
        <p:xfrm>
          <a:off x="3264383" y="267494"/>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Productos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276827148"/>
              </p:ext>
            </p:extLst>
          </p:nvPr>
        </p:nvGraphicFramePr>
        <p:xfrm>
          <a:off x="6611284" y="267494"/>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2730569431"/>
              </p:ext>
            </p:extLst>
          </p:nvPr>
        </p:nvGraphicFramePr>
        <p:xfrm>
          <a:off x="3779912" y="3167583"/>
          <a:ext cx="1274038" cy="243840"/>
        </p:xfrm>
        <a:graphic>
          <a:graphicData uri="http://schemas.openxmlformats.org/drawingml/2006/table">
            <a:tbl>
              <a:tblPr firstRow="1" bandRow="1">
                <a:tableStyleId>{5C22544A-7EE6-4342-B048-85BDC9FD1C3A}</a:tableStyleId>
              </a:tblPr>
              <a:tblGrid>
                <a:gridCol w="1274038"/>
              </a:tblGrid>
              <a:tr h="173026">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Canales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602591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ache1.asset-cache.net/gc/76131972-senior-hispanic-couple-looking-at-blueprints-gettyimages.jpg?v=1&amp;c=IWSAsset&amp;k=2&amp;d=DaZJHSxk9lHrNisVnbChpYhB%2blYrDCnd6H3XWMxHRyY%3d"/>
          <p:cNvPicPr>
            <a:picLocks noChangeAspect="1" noChangeArrowheads="1"/>
          </p:cNvPicPr>
          <p:nvPr/>
        </p:nvPicPr>
        <p:blipFill rotWithShape="1">
          <a:blip r:embed="rId3">
            <a:extLst>
              <a:ext uri="{28A0092B-C50C-407E-A947-70E740481C1C}">
                <a14:useLocalDpi xmlns:a14="http://schemas.microsoft.com/office/drawing/2010/main" val="0"/>
              </a:ext>
            </a:extLst>
          </a:blip>
          <a:srcRect l="34570" r="6252"/>
          <a:stretch/>
        </p:blipFill>
        <p:spPr bwMode="auto">
          <a:xfrm>
            <a:off x="57993" y="1059582"/>
            <a:ext cx="2857823" cy="321945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35496" y="30206"/>
            <a:ext cx="2880320" cy="602717"/>
          </a:xfrm>
        </p:spPr>
        <p:txBody>
          <a:bodyPr>
            <a:noAutofit/>
          </a:bodyPr>
          <a:lstStyle/>
          <a:p>
            <a:r>
              <a:rPr lang="es-AR" dirty="0" smtClean="0"/>
              <a:t>CONTRATADORES DE PRÉSTAMO PERSONAL</a:t>
            </a:r>
            <a:endParaRPr lang="es-AR" dirty="0"/>
          </a:p>
        </p:txBody>
      </p:sp>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8" name="37 Gráfico"/>
          <p:cNvGraphicFramePr/>
          <p:nvPr>
            <p:extLst>
              <p:ext uri="{D42A27DB-BD31-4B8C-83A1-F6EECF244321}">
                <p14:modId xmlns:p14="http://schemas.microsoft.com/office/powerpoint/2010/main" val="4098262302"/>
              </p:ext>
            </p:extLst>
          </p:nvPr>
        </p:nvGraphicFramePr>
        <p:xfrm>
          <a:off x="3244194" y="209934"/>
          <a:ext cx="3154483" cy="1454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40 Gráfico"/>
          <p:cNvGraphicFramePr/>
          <p:nvPr>
            <p:extLst>
              <p:ext uri="{D42A27DB-BD31-4B8C-83A1-F6EECF244321}">
                <p14:modId xmlns:p14="http://schemas.microsoft.com/office/powerpoint/2010/main" val="1897799993"/>
              </p:ext>
            </p:extLst>
          </p:nvPr>
        </p:nvGraphicFramePr>
        <p:xfrm>
          <a:off x="6233580" y="1792104"/>
          <a:ext cx="2730908" cy="14277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47 Gráfico"/>
          <p:cNvGraphicFramePr/>
          <p:nvPr>
            <p:extLst>
              <p:ext uri="{D42A27DB-BD31-4B8C-83A1-F6EECF244321}">
                <p14:modId xmlns:p14="http://schemas.microsoft.com/office/powerpoint/2010/main" val="1360678925"/>
              </p:ext>
            </p:extLst>
          </p:nvPr>
        </p:nvGraphicFramePr>
        <p:xfrm>
          <a:off x="6553851" y="169937"/>
          <a:ext cx="2482644" cy="142771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52 Gráfico"/>
          <p:cNvGraphicFramePr/>
          <p:nvPr>
            <p:extLst>
              <p:ext uri="{D42A27DB-BD31-4B8C-83A1-F6EECF244321}">
                <p14:modId xmlns:p14="http://schemas.microsoft.com/office/powerpoint/2010/main" val="1986744478"/>
              </p:ext>
            </p:extLst>
          </p:nvPr>
        </p:nvGraphicFramePr>
        <p:xfrm>
          <a:off x="3217715" y="1837238"/>
          <a:ext cx="3154483" cy="123856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53 Gráfico"/>
          <p:cNvGraphicFramePr/>
          <p:nvPr>
            <p:extLst>
              <p:ext uri="{D42A27DB-BD31-4B8C-83A1-F6EECF244321}">
                <p14:modId xmlns:p14="http://schemas.microsoft.com/office/powerpoint/2010/main" val="2472823820"/>
              </p:ext>
            </p:extLst>
          </p:nvPr>
        </p:nvGraphicFramePr>
        <p:xfrm>
          <a:off x="3217716" y="3168352"/>
          <a:ext cx="3014284" cy="1995686"/>
        </p:xfrm>
        <a:graphic>
          <a:graphicData uri="http://schemas.openxmlformats.org/drawingml/2006/chart">
            <c:chart xmlns:c="http://schemas.openxmlformats.org/drawingml/2006/chart" xmlns:r="http://schemas.openxmlformats.org/officeDocument/2006/relationships" r:id="rId8"/>
          </a:graphicData>
        </a:graphic>
      </p:graphicFrame>
      <p:sp>
        <p:nvSpPr>
          <p:cNvPr id="8" name="7 Rectángulo"/>
          <p:cNvSpPr/>
          <p:nvPr/>
        </p:nvSpPr>
        <p:spPr>
          <a:xfrm>
            <a:off x="3244194" y="469086"/>
            <a:ext cx="3154483"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Rectángulo"/>
          <p:cNvSpPr/>
          <p:nvPr/>
        </p:nvSpPr>
        <p:spPr>
          <a:xfrm>
            <a:off x="3244194" y="1803260"/>
            <a:ext cx="2943857" cy="324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Rectángulo"/>
          <p:cNvSpPr/>
          <p:nvPr/>
        </p:nvSpPr>
        <p:spPr>
          <a:xfrm>
            <a:off x="6537224" y="890017"/>
            <a:ext cx="2606775" cy="4240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56 Rectángulo"/>
          <p:cNvSpPr/>
          <p:nvPr/>
        </p:nvSpPr>
        <p:spPr>
          <a:xfrm>
            <a:off x="6740008" y="2656200"/>
            <a:ext cx="2296190" cy="3886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57 Rectángulo"/>
          <p:cNvSpPr/>
          <p:nvPr/>
        </p:nvSpPr>
        <p:spPr>
          <a:xfrm>
            <a:off x="3244194" y="3229244"/>
            <a:ext cx="3066323" cy="6591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59 Rectángulo"/>
          <p:cNvSpPr/>
          <p:nvPr/>
        </p:nvSpPr>
        <p:spPr>
          <a:xfrm>
            <a:off x="7164288" y="3795886"/>
            <a:ext cx="1675784" cy="775170"/>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Antigüedad promedio </a:t>
            </a:r>
          </a:p>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5.93 años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14 Rectángulo"/>
          <p:cNvSpPr/>
          <p:nvPr/>
        </p:nvSpPr>
        <p:spPr>
          <a:xfrm>
            <a:off x="3244194" y="1322065"/>
            <a:ext cx="3154483"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7" name="16 Tabla"/>
          <p:cNvGraphicFramePr>
            <a:graphicFrameLocks noGrp="1"/>
          </p:cNvGraphicFramePr>
          <p:nvPr>
            <p:extLst>
              <p:ext uri="{D42A27DB-BD31-4B8C-83A1-F6EECF244321}">
                <p14:modId xmlns:p14="http://schemas.microsoft.com/office/powerpoint/2010/main" val="2848634207"/>
              </p:ext>
            </p:extLst>
          </p:nvPr>
        </p:nvGraphicFramePr>
        <p:xfrm>
          <a:off x="6610330" y="159339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Valoración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2266430617"/>
              </p:ext>
            </p:extLst>
          </p:nvPr>
        </p:nvGraphicFramePr>
        <p:xfrm>
          <a:off x="6538322" y="23654"/>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Ingresos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511218622"/>
              </p:ext>
            </p:extLst>
          </p:nvPr>
        </p:nvGraphicFramePr>
        <p:xfrm>
          <a:off x="3144030" y="3013219"/>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División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2828591614"/>
              </p:ext>
            </p:extLst>
          </p:nvPr>
        </p:nvGraphicFramePr>
        <p:xfrm>
          <a:off x="3122861" y="159339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Segmento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429435206"/>
              </p:ext>
            </p:extLst>
          </p:nvPr>
        </p:nvGraphicFramePr>
        <p:xfrm>
          <a:off x="3275856" y="51470"/>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Edad 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3085711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30206"/>
            <a:ext cx="8640960" cy="602717"/>
          </a:xfrm>
        </p:spPr>
        <p:txBody>
          <a:bodyPr vert="horz" lIns="65434" tIns="32717" rIns="65434" bIns="32717" rtlCol="0" anchor="ctr">
            <a:normAutofit/>
          </a:bodyPr>
          <a:lstStyle/>
          <a:p>
            <a:r>
              <a:rPr lang="es-AR" dirty="0" smtClean="0"/>
              <a:t>CONTRATADORES </a:t>
            </a:r>
            <a:r>
              <a:rPr lang="es-AR" dirty="0"/>
              <a:t>DE </a:t>
            </a:r>
            <a:br>
              <a:rPr lang="es-AR" dirty="0"/>
            </a:br>
            <a:r>
              <a:rPr lang="es-AR" dirty="0"/>
              <a:t>PRÉSTAMO PERSONAL</a:t>
            </a:r>
          </a:p>
        </p:txBody>
      </p:sp>
      <p:graphicFrame>
        <p:nvGraphicFramePr>
          <p:cNvPr id="44" name="43 Gráfico"/>
          <p:cNvGraphicFramePr/>
          <p:nvPr>
            <p:extLst>
              <p:ext uri="{D42A27DB-BD31-4B8C-83A1-F6EECF244321}">
                <p14:modId xmlns:p14="http://schemas.microsoft.com/office/powerpoint/2010/main" val="1377268269"/>
              </p:ext>
            </p:extLst>
          </p:nvPr>
        </p:nvGraphicFramePr>
        <p:xfrm>
          <a:off x="3131840" y="3451848"/>
          <a:ext cx="3240360" cy="1654990"/>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5" name="34 Gráfico"/>
          <p:cNvGraphicFramePr/>
          <p:nvPr>
            <p:extLst>
              <p:ext uri="{D42A27DB-BD31-4B8C-83A1-F6EECF244321}">
                <p14:modId xmlns:p14="http://schemas.microsoft.com/office/powerpoint/2010/main" val="654568565"/>
              </p:ext>
            </p:extLst>
          </p:nvPr>
        </p:nvGraphicFramePr>
        <p:xfrm>
          <a:off x="2915816" y="397747"/>
          <a:ext cx="3672408" cy="1957979"/>
        </p:xfrm>
        <a:graphic>
          <a:graphicData uri="http://schemas.openxmlformats.org/drawingml/2006/chart">
            <c:chart xmlns:c="http://schemas.openxmlformats.org/drawingml/2006/chart" xmlns:r="http://schemas.openxmlformats.org/officeDocument/2006/relationships" r:id="rId4"/>
          </a:graphicData>
        </a:graphic>
      </p:graphicFrame>
      <p:sp>
        <p:nvSpPr>
          <p:cNvPr id="12" name="11 Rectángulo"/>
          <p:cNvSpPr/>
          <p:nvPr/>
        </p:nvSpPr>
        <p:spPr>
          <a:xfrm>
            <a:off x="5789018" y="2668589"/>
            <a:ext cx="1944000"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Índice Cross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Sell </a:t>
            </a: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(promedio)</a:t>
            </a:r>
          </a:p>
          <a:p>
            <a:pPr algn="ctr"/>
            <a:r>
              <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2.22</a:t>
            </a:r>
          </a:p>
        </p:txBody>
      </p:sp>
      <p:graphicFrame>
        <p:nvGraphicFramePr>
          <p:cNvPr id="13" name="12 Gráfico"/>
          <p:cNvGraphicFramePr/>
          <p:nvPr>
            <p:extLst>
              <p:ext uri="{D42A27DB-BD31-4B8C-83A1-F6EECF244321}">
                <p14:modId xmlns:p14="http://schemas.microsoft.com/office/powerpoint/2010/main" val="2397665890"/>
              </p:ext>
            </p:extLst>
          </p:nvPr>
        </p:nvGraphicFramePr>
        <p:xfrm>
          <a:off x="6509098" y="320072"/>
          <a:ext cx="2736304" cy="2139162"/>
        </p:xfrm>
        <a:graphic>
          <a:graphicData uri="http://schemas.openxmlformats.org/drawingml/2006/chart">
            <c:chart xmlns:c="http://schemas.openxmlformats.org/drawingml/2006/chart" xmlns:r="http://schemas.openxmlformats.org/officeDocument/2006/relationships" r:id="rId5"/>
          </a:graphicData>
        </a:graphic>
      </p:graphicFrame>
      <p:sp>
        <p:nvSpPr>
          <p:cNvPr id="9" name="8 Rectángulo"/>
          <p:cNvSpPr/>
          <p:nvPr/>
        </p:nvSpPr>
        <p:spPr>
          <a:xfrm>
            <a:off x="2987824" y="1707654"/>
            <a:ext cx="3384376"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 name="Picture 2" descr="http://cache1.asset-cache.net/gc/76131972-senior-hispanic-couple-looking-at-blueprints-gettyimages.jpg?v=1&amp;c=IWSAsset&amp;k=2&amp;d=DaZJHSxk9lHrNisVnbChpYhB%2blYrDCnd6H3XWMxHRyY%3d"/>
          <p:cNvPicPr>
            <a:picLocks noChangeAspect="1" noChangeArrowheads="1"/>
          </p:cNvPicPr>
          <p:nvPr/>
        </p:nvPicPr>
        <p:blipFill rotWithShape="1">
          <a:blip r:embed="rId6">
            <a:extLst>
              <a:ext uri="{28A0092B-C50C-407E-A947-70E740481C1C}">
                <a14:useLocalDpi xmlns:a14="http://schemas.microsoft.com/office/drawing/2010/main" val="0"/>
              </a:ext>
            </a:extLst>
          </a:blip>
          <a:srcRect l="34570" r="6252"/>
          <a:stretch/>
        </p:blipFill>
        <p:spPr bwMode="auto">
          <a:xfrm>
            <a:off x="57993" y="1059582"/>
            <a:ext cx="2857823" cy="3219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10 Tabla"/>
          <p:cNvGraphicFramePr>
            <a:graphicFrameLocks noGrp="1"/>
          </p:cNvGraphicFramePr>
          <p:nvPr>
            <p:extLst>
              <p:ext uri="{D42A27DB-BD31-4B8C-83A1-F6EECF244321}">
                <p14:modId xmlns:p14="http://schemas.microsoft.com/office/powerpoint/2010/main" val="2421037334"/>
              </p:ext>
            </p:extLst>
          </p:nvPr>
        </p:nvGraphicFramePr>
        <p:xfrm>
          <a:off x="3081938"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Productos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2801675190"/>
              </p:ext>
            </p:extLst>
          </p:nvPr>
        </p:nvGraphicFramePr>
        <p:xfrm>
          <a:off x="6610330" y="239678"/>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Consumos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5" name="14 Tabla"/>
          <p:cNvGraphicFramePr>
            <a:graphicFrameLocks noGrp="1"/>
          </p:cNvGraphicFramePr>
          <p:nvPr>
            <p:extLst>
              <p:ext uri="{D42A27DB-BD31-4B8C-83A1-F6EECF244321}">
                <p14:modId xmlns:p14="http://schemas.microsoft.com/office/powerpoint/2010/main" val="2422266757"/>
              </p:ext>
            </p:extLst>
          </p:nvPr>
        </p:nvGraphicFramePr>
        <p:xfrm>
          <a:off x="3441978" y="3219822"/>
          <a:ext cx="1274038" cy="243840"/>
        </p:xfrm>
        <a:graphic>
          <a:graphicData uri="http://schemas.openxmlformats.org/drawingml/2006/table">
            <a:tbl>
              <a:tblPr firstRow="1" bandRow="1">
                <a:tableStyleId>{5C22544A-7EE6-4342-B048-85BDC9FD1C3A}</a:tableStyleId>
              </a:tblPr>
              <a:tblGrid>
                <a:gridCol w="1274038"/>
              </a:tblGrid>
              <a:tr h="173026">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Canales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1120979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59071" y="1877388"/>
            <a:ext cx="4294136" cy="1427599"/>
          </a:xfrm>
          <a:prstGeom prst="rect">
            <a:avLst/>
          </a:prstGeom>
          <a:noFill/>
        </p:spPr>
        <p:txBody>
          <a:bodyPr wrap="square" lIns="87911" tIns="43956" rIns="87911" bIns="43956" rtlCol="0">
            <a:spAutoFit/>
          </a:bodyPr>
          <a:lstStyle/>
          <a:p>
            <a:pPr algn="ctr"/>
            <a:r>
              <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p>
          <a:p>
            <a:pPr algn="ct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DIFERENCIAS ENTRE SEGMENTOS</a:t>
            </a:r>
            <a:endPar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1223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PRINCIPALES LEARNINGS</a:t>
            </a:r>
            <a:endParaRPr lang="es-AR" dirty="0"/>
          </a:p>
        </p:txBody>
      </p:sp>
      <p:sp>
        <p:nvSpPr>
          <p:cNvPr id="3" name="Rectángulo 2"/>
          <p:cNvSpPr/>
          <p:nvPr/>
        </p:nvSpPr>
        <p:spPr>
          <a:xfrm>
            <a:off x="76727" y="627534"/>
            <a:ext cx="8023665" cy="4154984"/>
          </a:xfrm>
          <a:prstGeom prst="rect">
            <a:avLst/>
          </a:prstGeom>
        </p:spPr>
        <p:txBody>
          <a:bodyPr wrap="square">
            <a:spAutoFit/>
          </a:bodyPr>
          <a:lstStyle/>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Mercado Abierto y Otros </a:t>
            </a:r>
            <a:r>
              <a:rPr lang="es-AR" sz="1200" dirty="0" smtClean="0">
                <a:latin typeface="Verdana" panose="020B0604030504040204" pitchFamily="34" charset="0"/>
                <a:ea typeface="Verdana" panose="020B0604030504040204" pitchFamily="34" charset="0"/>
                <a:cs typeface="Verdana" panose="020B0604030504040204" pitchFamily="34" charset="0"/>
              </a:rPr>
              <a:t>Segmentos Especiales son </a:t>
            </a:r>
            <a:r>
              <a:rPr lang="es-AR" sz="1200" dirty="0">
                <a:latin typeface="Verdana" panose="020B0604030504040204" pitchFamily="34" charset="0"/>
                <a:ea typeface="Verdana" panose="020B0604030504040204" pitchFamily="34" charset="0"/>
                <a:cs typeface="Verdana" panose="020B0604030504040204" pitchFamily="34" charset="0"/>
              </a:rPr>
              <a:t>los segmentos con menor valoración, concentrando más del 50% de su composición en valoraciones negativas y muy negativas.</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Plan Sueldo </a:t>
            </a:r>
            <a:r>
              <a:rPr lang="es-AR" sz="1200" dirty="0" smtClean="0">
                <a:latin typeface="Verdana" panose="020B0604030504040204" pitchFamily="34" charset="0"/>
                <a:ea typeface="Verdana" panose="020B0604030504040204" pitchFamily="34" charset="0"/>
                <a:cs typeface="Verdana" panose="020B0604030504040204" pitchFamily="34" charset="0"/>
              </a:rPr>
              <a:t>público </a:t>
            </a:r>
            <a:r>
              <a:rPr lang="es-AR" sz="1200" dirty="0">
                <a:latin typeface="Verdana" panose="020B0604030504040204" pitchFamily="34" charset="0"/>
                <a:ea typeface="Verdana" panose="020B0604030504040204" pitchFamily="34" charset="0"/>
                <a:cs typeface="Verdana" panose="020B0604030504040204" pitchFamily="34" charset="0"/>
              </a:rPr>
              <a:t>posee la mejor valoración, concentrando la mitad de su composición en valoraciones alta y muy alta y además posee la menor concentración negativa de la cartera (sólo un 15%)</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Plan sueldo privado, se asimila a </a:t>
            </a:r>
            <a:r>
              <a:rPr lang="es-AR" sz="1200" dirty="0" smtClean="0">
                <a:latin typeface="Verdana" panose="020B0604030504040204" pitchFamily="34" charset="0"/>
                <a:ea typeface="Verdana" panose="020B0604030504040204" pitchFamily="34" charset="0"/>
                <a:cs typeface="Verdana" panose="020B0604030504040204" pitchFamily="34" charset="0"/>
              </a:rPr>
              <a:t>Profesionales </a:t>
            </a:r>
            <a:r>
              <a:rPr lang="es-AR" sz="1200" dirty="0">
                <a:latin typeface="Verdana" panose="020B0604030504040204" pitchFamily="34" charset="0"/>
                <a:ea typeface="Verdana" panose="020B0604030504040204" pitchFamily="34" charset="0"/>
                <a:cs typeface="Verdana" panose="020B0604030504040204" pitchFamily="34" charset="0"/>
              </a:rPr>
              <a:t>y </a:t>
            </a:r>
            <a:r>
              <a:rPr lang="es-AR" sz="1200" dirty="0" smtClean="0">
                <a:latin typeface="Verdana" panose="020B0604030504040204" pitchFamily="34" charset="0"/>
                <a:ea typeface="Verdana" panose="020B0604030504040204" pitchFamily="34" charset="0"/>
                <a:cs typeface="Verdana" panose="020B0604030504040204" pitchFamily="34" charset="0"/>
              </a:rPr>
              <a:t>Negocios, </a:t>
            </a:r>
            <a:r>
              <a:rPr lang="es-AR" sz="1200" dirty="0">
                <a:latin typeface="Verdana" panose="020B0604030504040204" pitchFamily="34" charset="0"/>
                <a:ea typeface="Verdana" panose="020B0604030504040204" pitchFamily="34" charset="0"/>
                <a:cs typeface="Verdana" panose="020B0604030504040204" pitchFamily="34" charset="0"/>
              </a:rPr>
              <a:t>con una distribución casi idéntica de valoraciones altas (cercana al 30%) pero ambos segmentos presentan más de un 30% de valoraciones negativas.</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Profesionales y Negocios poseen los ingresos más altos de la cartera, seguido por Plan sueldo privado y Plan sueldo Público.</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Plan sueldo público posee el mayor </a:t>
            </a:r>
            <a:r>
              <a:rPr lang="es-AR" sz="1200" dirty="0" smtClean="0">
                <a:latin typeface="Verdana" panose="020B0604030504040204" pitchFamily="34" charset="0"/>
                <a:ea typeface="Verdana" panose="020B0604030504040204" pitchFamily="34" charset="0"/>
                <a:cs typeface="Verdana" panose="020B0604030504040204" pitchFamily="34" charset="0"/>
              </a:rPr>
              <a:t>Cross-</a:t>
            </a:r>
            <a:r>
              <a:rPr lang="es-AR" sz="1200" dirty="0" err="1" smtClean="0">
                <a:latin typeface="Verdana" panose="020B0604030504040204" pitchFamily="34" charset="0"/>
                <a:ea typeface="Verdana" panose="020B0604030504040204" pitchFamily="34" charset="0"/>
                <a:cs typeface="Verdana" panose="020B0604030504040204" pitchFamily="34" charset="0"/>
              </a:rPr>
              <a:t>Sell</a:t>
            </a:r>
            <a:r>
              <a:rPr lang="es-AR" sz="1200" dirty="0" smtClean="0">
                <a:latin typeface="Verdana" panose="020B0604030504040204" pitchFamily="34" charset="0"/>
                <a:ea typeface="Verdana" panose="020B0604030504040204" pitchFamily="34" charset="0"/>
                <a:cs typeface="Verdana" panose="020B0604030504040204" pitchFamily="34" charset="0"/>
              </a:rPr>
              <a:t> de </a:t>
            </a:r>
            <a:r>
              <a:rPr lang="es-AR" sz="1200" dirty="0">
                <a:latin typeface="Verdana" panose="020B0604030504040204" pitchFamily="34" charset="0"/>
                <a:ea typeface="Verdana" panose="020B0604030504040204" pitchFamily="34" charset="0"/>
                <a:cs typeface="Verdana" panose="020B0604030504040204" pitchFamily="34" charset="0"/>
              </a:rPr>
              <a:t>la cartera, seguido por </a:t>
            </a:r>
            <a:r>
              <a:rPr lang="es-AR" sz="1200" dirty="0" smtClean="0">
                <a:latin typeface="Verdana" panose="020B0604030504040204" pitchFamily="34" charset="0"/>
                <a:ea typeface="Verdana" panose="020B0604030504040204" pitchFamily="34" charset="0"/>
                <a:cs typeface="Verdana" panose="020B0604030504040204" pitchFamily="34" charset="0"/>
              </a:rPr>
              <a:t>Plan Sueldo Privado </a:t>
            </a:r>
            <a:r>
              <a:rPr lang="es-AR" sz="1200" dirty="0">
                <a:latin typeface="Verdana" panose="020B0604030504040204" pitchFamily="34" charset="0"/>
                <a:ea typeface="Verdana" panose="020B0604030504040204" pitchFamily="34" charset="0"/>
                <a:cs typeface="Verdana" panose="020B0604030504040204" pitchFamily="34" charset="0"/>
              </a:rPr>
              <a:t>y </a:t>
            </a:r>
            <a:r>
              <a:rPr lang="es-AR" sz="1200" dirty="0" smtClean="0">
                <a:latin typeface="Verdana" panose="020B0604030504040204" pitchFamily="34" charset="0"/>
                <a:ea typeface="Verdana" panose="020B0604030504040204" pitchFamily="34" charset="0"/>
                <a:cs typeface="Verdana" panose="020B0604030504040204" pitchFamily="34" charset="0"/>
              </a:rPr>
              <a:t>Jubilados</a:t>
            </a:r>
            <a:r>
              <a:rPr lang="es-AR" sz="1200" dirty="0">
                <a:latin typeface="Verdana" panose="020B0604030504040204" pitchFamily="34" charset="0"/>
                <a:ea typeface="Verdana" panose="020B0604030504040204" pitchFamily="34" charset="0"/>
                <a:cs typeface="Verdana" panose="020B0604030504040204" pitchFamily="34" charset="0"/>
              </a:rPr>
              <a:t>. Además, posee la mayor penetración de PP, TC y TD.</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Plan sueldo privado y profesionales y negocios poseen penetración de TC en más del 50</a:t>
            </a:r>
            <a:r>
              <a:rPr lang="es-AR" sz="12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Ø"/>
            </a:pPr>
            <a:r>
              <a:rPr lang="es-AR" sz="1200" dirty="0" smtClean="0">
                <a:latin typeface="Verdana" panose="020B0604030504040204" pitchFamily="34" charset="0"/>
                <a:ea typeface="Verdana" panose="020B0604030504040204" pitchFamily="34" charset="0"/>
                <a:cs typeface="Verdana" panose="020B0604030504040204" pitchFamily="34" charset="0"/>
              </a:rPr>
              <a:t>A nivel Cross-Sell y uso de productos Plan Sueldo Privado ocupa el segundo lugar luego del liderazgo mencionado de Plan Sueldo Público.</a:t>
            </a:r>
          </a:p>
          <a:p>
            <a:pPr marL="171450" indent="-171450">
              <a:buFont typeface="Wingdings" panose="05000000000000000000" pitchFamily="2" charset="2"/>
              <a:buChar char="Ø"/>
            </a:pPr>
            <a:r>
              <a:rPr lang="es-AR" sz="1200" dirty="0" smtClean="0">
                <a:latin typeface="Verdana" panose="020B0604030504040204" pitchFamily="34" charset="0"/>
                <a:ea typeface="Verdana" panose="020B0604030504040204" pitchFamily="34" charset="0"/>
                <a:cs typeface="Verdana" panose="020B0604030504040204" pitchFamily="34" charset="0"/>
              </a:rPr>
              <a:t>En tercer lugar, surge el segmento Jubilados, que posee una alta penetración de PP (41%) y </a:t>
            </a:r>
            <a:r>
              <a:rPr lang="es-AR" sz="1200" dirty="0">
                <a:latin typeface="Verdana" panose="020B0604030504040204" pitchFamily="34" charset="0"/>
                <a:ea typeface="Verdana" panose="020B0604030504040204" pitchFamily="34" charset="0"/>
                <a:cs typeface="Verdana" panose="020B0604030504040204" pitchFamily="34" charset="0"/>
              </a:rPr>
              <a:t>una penetración de TC de 47</a:t>
            </a:r>
            <a:r>
              <a:rPr lang="es-AR" sz="12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Profesionales y Negocios, queda relegado en el uso de productos, teniendo un bajo Cross Sell, baja penetración de TD y pocos consumos con TC</a:t>
            </a:r>
            <a:r>
              <a:rPr lang="es-AR" sz="12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El uso de canales automáticos es casi total en los planes sueldo y otros segmentos. Principalmente debido al alto uso de TM.</a:t>
            </a:r>
          </a:p>
          <a:p>
            <a:pPr marL="171450" indent="-171450">
              <a:buFont typeface="Wingdings" panose="05000000000000000000" pitchFamily="2" charset="2"/>
              <a:buChar char="Ø"/>
            </a:pPr>
            <a:r>
              <a:rPr lang="es-AR" sz="1200" dirty="0">
                <a:latin typeface="Verdana" panose="020B0604030504040204" pitchFamily="34" charset="0"/>
                <a:ea typeface="Verdana" panose="020B0604030504040204" pitchFamily="34" charset="0"/>
                <a:cs typeface="Verdana" panose="020B0604030504040204" pitchFamily="34" charset="0"/>
              </a:rPr>
              <a:t>Los planes sueldo y profesionales y negocios son los que hacen mayor uso de </a:t>
            </a:r>
            <a:r>
              <a:rPr lang="es-AR" sz="1200" dirty="0" err="1" smtClean="0">
                <a:latin typeface="Verdana" panose="020B0604030504040204" pitchFamily="34" charset="0"/>
                <a:ea typeface="Verdana" panose="020B0604030504040204" pitchFamily="34" charset="0"/>
                <a:cs typeface="Verdana" panose="020B0604030504040204" pitchFamily="34" charset="0"/>
              </a:rPr>
              <a:t>MOnline</a:t>
            </a:r>
            <a:r>
              <a:rPr lang="es-AR" sz="1200" dirty="0">
                <a:latin typeface="Verdana" panose="020B0604030504040204" pitchFamily="34" charset="0"/>
                <a:ea typeface="Verdana" panose="020B0604030504040204" pitchFamily="34" charset="0"/>
                <a:cs typeface="Verdana" panose="020B0604030504040204" pitchFamily="34" charset="0"/>
              </a:rPr>
              <a:t>. </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Tree>
    <p:extLst>
      <p:ext uri="{BB962C8B-B14F-4D97-AF65-F5344CB8AC3E}">
        <p14:creationId xmlns:p14="http://schemas.microsoft.com/office/powerpoint/2010/main" val="2444796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PRINCIPALES LEARNINGS</a:t>
            </a:r>
            <a:endParaRPr lang="es-AR" dirty="0"/>
          </a:p>
        </p:txBody>
      </p:sp>
      <p:sp>
        <p:nvSpPr>
          <p:cNvPr id="3" name="Rectángulo 2"/>
          <p:cNvSpPr/>
          <p:nvPr/>
        </p:nvSpPr>
        <p:spPr>
          <a:xfrm>
            <a:off x="107504" y="699542"/>
            <a:ext cx="8784976" cy="1015663"/>
          </a:xfrm>
          <a:prstGeom prst="rect">
            <a:avLst/>
          </a:prstGeom>
        </p:spPr>
        <p:txBody>
          <a:bodyPr wrap="square">
            <a:spAutoFit/>
          </a:bodyPr>
          <a:lstStyle/>
          <a:p>
            <a:pPr marL="171450" indent="-171450">
              <a:buFont typeface="Wingdings" panose="05000000000000000000" pitchFamily="2" charset="2"/>
              <a:buChar char="Ø"/>
            </a:pPr>
            <a:r>
              <a:rPr lang="es-AR" sz="1200" dirty="0" smtClean="0">
                <a:latin typeface="Verdana" panose="020B0604030504040204" pitchFamily="34" charset="0"/>
                <a:ea typeface="Verdana" panose="020B0604030504040204" pitchFamily="34" charset="0"/>
                <a:cs typeface="Verdana" panose="020B0604030504040204" pitchFamily="34" charset="0"/>
              </a:rPr>
              <a:t>Es importante destacar que Mercado Abierto, siendo el segmento de mayor volumen de la cartera (41%) presenta no sólo baja valoración y escasos datos de ingresos, sino también muy baja penetración de TC, TD y PP y muy bajos consumos tanto con TC como con TD, lo cual lleva a reevaluar la composición de este segmento, que se ve mayormente nutrido por segmentos que anteriormente fueron Planes Sueldo que pasaron a recategorizarse bajo esta agrupación y no queda claro el nivel de engagement que poseen.</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27602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OBJETIVOS</a:t>
            </a:r>
            <a:endParaRPr lang="es-AR" dirty="0"/>
          </a:p>
        </p:txBody>
      </p:sp>
      <p:sp>
        <p:nvSpPr>
          <p:cNvPr id="4" name="Retângulo 6"/>
          <p:cNvSpPr/>
          <p:nvPr/>
        </p:nvSpPr>
        <p:spPr>
          <a:xfrm>
            <a:off x="107504" y="843558"/>
            <a:ext cx="5400600" cy="3908762"/>
          </a:xfrm>
          <a:prstGeom prst="rect">
            <a:avLst/>
          </a:prstGeom>
        </p:spPr>
        <p:txBody>
          <a:bodyPr wrap="square">
            <a:spAutoFit/>
          </a:bodyPr>
          <a:lstStyle/>
          <a:p>
            <a:pPr marL="285750" indent="-285750" algn="just">
              <a:spcBef>
                <a:spcPts val="1200"/>
              </a:spcBef>
              <a:buClr>
                <a:schemeClr val="tx1">
                  <a:lumMod val="50000"/>
                  <a:lumOff val="50000"/>
                </a:schemeClr>
              </a:buClr>
              <a:buFont typeface="Wingdings" charset="2"/>
              <a:buChar char="Ø"/>
            </a:pPr>
            <a:r>
              <a:rPr lang="es-AR" sz="1600" dirty="0" smtClean="0">
                <a:latin typeface="Verdana" panose="020B0604030504040204" pitchFamily="34" charset="0"/>
                <a:ea typeface="Verdana" panose="020B0604030504040204" pitchFamily="34" charset="0"/>
                <a:cs typeface="Verdana" panose="020B0604030504040204" pitchFamily="34" charset="0"/>
              </a:rPr>
              <a:t>Conocer en profundidad la composición de la cartera</a:t>
            </a:r>
          </a:p>
          <a:p>
            <a:pPr marL="285750" indent="-285750" algn="just">
              <a:spcBef>
                <a:spcPts val="1200"/>
              </a:spcBef>
              <a:buClr>
                <a:schemeClr val="tx1">
                  <a:lumMod val="50000"/>
                  <a:lumOff val="50000"/>
                </a:schemeClr>
              </a:buClr>
              <a:buFont typeface="Wingdings" charset="2"/>
              <a:buChar char="Ø"/>
            </a:pPr>
            <a:r>
              <a:rPr lang="es-AR" sz="1600" dirty="0" smtClean="0">
                <a:latin typeface="Verdana" panose="020B0604030504040204" pitchFamily="34" charset="0"/>
                <a:ea typeface="Verdana" panose="020B0604030504040204" pitchFamily="34" charset="0"/>
                <a:cs typeface="Verdana" panose="020B0604030504040204" pitchFamily="34" charset="0"/>
              </a:rPr>
              <a:t>Identificar Clusters comportamentales en base al uso de los productos, canales y demás variables segmentadoras relevadas en el análisis</a:t>
            </a:r>
          </a:p>
          <a:p>
            <a:pPr marL="285750" indent="-285750" algn="just">
              <a:spcBef>
                <a:spcPts val="1200"/>
              </a:spcBef>
              <a:buClr>
                <a:schemeClr val="tx1">
                  <a:lumMod val="50000"/>
                  <a:lumOff val="50000"/>
                </a:schemeClr>
              </a:buClr>
              <a:buFont typeface="Wingdings" charset="2"/>
              <a:buChar char="Ø"/>
            </a:pPr>
            <a:r>
              <a:rPr lang="es-AR" sz="1600" dirty="0" smtClean="0">
                <a:latin typeface="Verdana" panose="020B0604030504040204" pitchFamily="34" charset="0"/>
                <a:ea typeface="Verdana" panose="020B0604030504040204" pitchFamily="34" charset="0"/>
                <a:cs typeface="Verdana" panose="020B0604030504040204" pitchFamily="34" charset="0"/>
              </a:rPr>
              <a:t>Realizar un análisis de la cartera en base a los distintos perfiles y su relación con indicadores clave: segmentos comportamentales, índices de uso de productos y canales.</a:t>
            </a:r>
          </a:p>
          <a:p>
            <a:pPr marL="285750" indent="-285750" algn="just">
              <a:spcBef>
                <a:spcPts val="1200"/>
              </a:spcBef>
              <a:buClr>
                <a:schemeClr val="tx1">
                  <a:lumMod val="50000"/>
                  <a:lumOff val="50000"/>
                </a:schemeClr>
              </a:buClr>
              <a:buFont typeface="Wingdings" charset="2"/>
              <a:buChar char="Ø"/>
            </a:pPr>
            <a:r>
              <a:rPr lang="es-AR" sz="1600" dirty="0" smtClean="0">
                <a:latin typeface="Verdana" panose="020B0604030504040204" pitchFamily="34" charset="0"/>
                <a:ea typeface="Verdana" panose="020B0604030504040204" pitchFamily="34" charset="0"/>
                <a:cs typeface="Verdana" panose="020B0604030504040204" pitchFamily="34" charset="0"/>
              </a:rPr>
              <a:t>Detectar nichos y oportunidades de mejora</a:t>
            </a:r>
          </a:p>
          <a:p>
            <a:pPr marL="285750" indent="-285750" algn="just">
              <a:spcBef>
                <a:spcPts val="1200"/>
              </a:spcBef>
              <a:buClr>
                <a:schemeClr val="tx1">
                  <a:lumMod val="50000"/>
                  <a:lumOff val="50000"/>
                </a:schemeClr>
              </a:buClr>
              <a:buFont typeface="Wingdings" charset="2"/>
              <a:buChar char="Ø"/>
            </a:pPr>
            <a:r>
              <a:rPr lang="es-AR" sz="1600" dirty="0" smtClean="0">
                <a:latin typeface="Verdana" panose="020B0604030504040204" pitchFamily="34" charset="0"/>
                <a:ea typeface="Verdana" panose="020B0604030504040204" pitchFamily="34" charset="0"/>
                <a:cs typeface="Verdana" panose="020B0604030504040204" pitchFamily="34" charset="0"/>
              </a:rPr>
              <a:t>Detectar disparadores clave para la medición del índice de experiencia</a:t>
            </a:r>
            <a:endParaRPr lang="es-AR" sz="1600" dirty="0">
              <a:latin typeface="Verdana" panose="020B0604030504040204" pitchFamily="34" charset="0"/>
              <a:ea typeface="Verdana" panose="020B0604030504040204" pitchFamily="34" charset="0"/>
              <a:cs typeface="Verdana" panose="020B0604030504040204" pitchFamily="34" charset="0"/>
            </a:endParaRPr>
          </a:p>
        </p:txBody>
      </p:sp>
      <p:grpSp>
        <p:nvGrpSpPr>
          <p:cNvPr id="81" name="Group 327"/>
          <p:cNvGrpSpPr>
            <a:grpSpLocks noChangeAspect="1"/>
          </p:cNvGrpSpPr>
          <p:nvPr/>
        </p:nvGrpSpPr>
        <p:grpSpPr>
          <a:xfrm rot="19050860">
            <a:off x="6316030" y="643470"/>
            <a:ext cx="3007330" cy="3774698"/>
            <a:chOff x="3312800" y="1553581"/>
            <a:chExt cx="4137865" cy="5193708"/>
          </a:xfrm>
        </p:grpSpPr>
        <p:sp>
          <p:nvSpPr>
            <p:cNvPr id="82" name="Rectangle 54"/>
            <p:cNvSpPr/>
            <p:nvPr/>
          </p:nvSpPr>
          <p:spPr>
            <a:xfrm>
              <a:off x="3312800" y="2232138"/>
              <a:ext cx="4137865" cy="4193422"/>
            </a:xfrm>
            <a:custGeom>
              <a:avLst/>
              <a:gdLst>
                <a:gd name="connsiteX0" fmla="*/ 0 w 1181100"/>
                <a:gd name="connsiteY0" fmla="*/ 0 h 3952875"/>
                <a:gd name="connsiteX1" fmla="*/ 1181100 w 1181100"/>
                <a:gd name="connsiteY1" fmla="*/ 0 h 3952875"/>
                <a:gd name="connsiteX2" fmla="*/ 1181100 w 1181100"/>
                <a:gd name="connsiteY2" fmla="*/ 3952875 h 3952875"/>
                <a:gd name="connsiteX3" fmla="*/ 0 w 1181100"/>
                <a:gd name="connsiteY3" fmla="*/ 3952875 h 3952875"/>
                <a:gd name="connsiteX4" fmla="*/ 0 w 1181100"/>
                <a:gd name="connsiteY4" fmla="*/ 0 h 3952875"/>
                <a:gd name="connsiteX0" fmla="*/ 0 w 1181100"/>
                <a:gd name="connsiteY0" fmla="*/ 0 h 3952875"/>
                <a:gd name="connsiteX1" fmla="*/ 266700 w 1181100"/>
                <a:gd name="connsiteY1" fmla="*/ 247650 h 3952875"/>
                <a:gd name="connsiteX2" fmla="*/ 1181100 w 1181100"/>
                <a:gd name="connsiteY2" fmla="*/ 3952875 h 3952875"/>
                <a:gd name="connsiteX3" fmla="*/ 0 w 1181100"/>
                <a:gd name="connsiteY3" fmla="*/ 3952875 h 3952875"/>
                <a:gd name="connsiteX4" fmla="*/ 0 w 1181100"/>
                <a:gd name="connsiteY4" fmla="*/ 0 h 3952875"/>
                <a:gd name="connsiteX0" fmla="*/ 0 w 1181100"/>
                <a:gd name="connsiteY0" fmla="*/ 0 h 3952875"/>
                <a:gd name="connsiteX1" fmla="*/ 266700 w 1181100"/>
                <a:gd name="connsiteY1" fmla="*/ 247650 h 3952875"/>
                <a:gd name="connsiteX2" fmla="*/ 1181100 w 1181100"/>
                <a:gd name="connsiteY2" fmla="*/ 3952875 h 3952875"/>
                <a:gd name="connsiteX3" fmla="*/ 0 w 1181100"/>
                <a:gd name="connsiteY3" fmla="*/ 3952875 h 3952875"/>
                <a:gd name="connsiteX4" fmla="*/ 0 w 1181100"/>
                <a:gd name="connsiteY4" fmla="*/ 0 h 3952875"/>
                <a:gd name="connsiteX0" fmla="*/ 0 w 1181100"/>
                <a:gd name="connsiteY0" fmla="*/ 0 h 3952875"/>
                <a:gd name="connsiteX1" fmla="*/ 266700 w 1181100"/>
                <a:gd name="connsiteY1" fmla="*/ 285750 h 3952875"/>
                <a:gd name="connsiteX2" fmla="*/ 1181100 w 1181100"/>
                <a:gd name="connsiteY2" fmla="*/ 3952875 h 3952875"/>
                <a:gd name="connsiteX3" fmla="*/ 0 w 1181100"/>
                <a:gd name="connsiteY3" fmla="*/ 3952875 h 3952875"/>
                <a:gd name="connsiteX4" fmla="*/ 0 w 1181100"/>
                <a:gd name="connsiteY4" fmla="*/ 0 h 3952875"/>
                <a:gd name="connsiteX0" fmla="*/ 0 w 1200150"/>
                <a:gd name="connsiteY0" fmla="*/ 0 h 3962400"/>
                <a:gd name="connsiteX1" fmla="*/ 285750 w 1200150"/>
                <a:gd name="connsiteY1" fmla="*/ 295275 h 3962400"/>
                <a:gd name="connsiteX2" fmla="*/ 1200150 w 1200150"/>
                <a:gd name="connsiteY2" fmla="*/ 3962400 h 3962400"/>
                <a:gd name="connsiteX3" fmla="*/ 19050 w 1200150"/>
                <a:gd name="connsiteY3" fmla="*/ 3962400 h 3962400"/>
                <a:gd name="connsiteX4" fmla="*/ 0 w 1200150"/>
                <a:gd name="connsiteY4" fmla="*/ 0 h 3962400"/>
                <a:gd name="connsiteX0" fmla="*/ 3657600 w 4857750"/>
                <a:gd name="connsiteY0" fmla="*/ 0 h 3962400"/>
                <a:gd name="connsiteX1" fmla="*/ 3943350 w 4857750"/>
                <a:gd name="connsiteY1" fmla="*/ 295275 h 3962400"/>
                <a:gd name="connsiteX2" fmla="*/ 4857750 w 4857750"/>
                <a:gd name="connsiteY2" fmla="*/ 3962400 h 3962400"/>
                <a:gd name="connsiteX3" fmla="*/ 0 w 4857750"/>
                <a:gd name="connsiteY3" fmla="*/ 3667125 h 3962400"/>
                <a:gd name="connsiteX4" fmla="*/ 3657600 w 4857750"/>
                <a:gd name="connsiteY4" fmla="*/ 0 h 3962400"/>
                <a:gd name="connsiteX0" fmla="*/ 3657600 w 4857750"/>
                <a:gd name="connsiteY0" fmla="*/ 0 h 3962400"/>
                <a:gd name="connsiteX1" fmla="*/ 3943350 w 4857750"/>
                <a:gd name="connsiteY1" fmla="*/ 295275 h 3962400"/>
                <a:gd name="connsiteX2" fmla="*/ 4857750 w 4857750"/>
                <a:gd name="connsiteY2" fmla="*/ 3962400 h 3962400"/>
                <a:gd name="connsiteX3" fmla="*/ 0 w 4857750"/>
                <a:gd name="connsiteY3" fmla="*/ 3667125 h 3962400"/>
                <a:gd name="connsiteX4" fmla="*/ 3657600 w 4857750"/>
                <a:gd name="connsiteY4" fmla="*/ 0 h 3962400"/>
                <a:gd name="connsiteX0" fmla="*/ 3609975 w 4810125"/>
                <a:gd name="connsiteY0" fmla="*/ 0 h 3962400"/>
                <a:gd name="connsiteX1" fmla="*/ 3895725 w 4810125"/>
                <a:gd name="connsiteY1" fmla="*/ 295275 h 3962400"/>
                <a:gd name="connsiteX2" fmla="*/ 4810125 w 4810125"/>
                <a:gd name="connsiteY2" fmla="*/ 3962400 h 3962400"/>
                <a:gd name="connsiteX3" fmla="*/ 0 w 4810125"/>
                <a:gd name="connsiteY3" fmla="*/ 3686175 h 3962400"/>
                <a:gd name="connsiteX4" fmla="*/ 3609975 w 4810125"/>
                <a:gd name="connsiteY4" fmla="*/ 0 h 3962400"/>
                <a:gd name="connsiteX0" fmla="*/ 3609975 w 3961434"/>
                <a:gd name="connsiteY0" fmla="*/ 0 h 4105275"/>
                <a:gd name="connsiteX1" fmla="*/ 3895725 w 3961434"/>
                <a:gd name="connsiteY1" fmla="*/ 295275 h 4105275"/>
                <a:gd name="connsiteX2" fmla="*/ 1419225 w 3961434"/>
                <a:gd name="connsiteY2" fmla="*/ 4105275 h 4105275"/>
                <a:gd name="connsiteX3" fmla="*/ 0 w 3961434"/>
                <a:gd name="connsiteY3" fmla="*/ 3686175 h 4105275"/>
                <a:gd name="connsiteX4" fmla="*/ 3609975 w 3961434"/>
                <a:gd name="connsiteY4" fmla="*/ 0 h 4105275"/>
                <a:gd name="connsiteX0" fmla="*/ 3609975 w 3961434"/>
                <a:gd name="connsiteY0" fmla="*/ 0 h 4105275"/>
                <a:gd name="connsiteX1" fmla="*/ 3895725 w 3961434"/>
                <a:gd name="connsiteY1" fmla="*/ 295275 h 4105275"/>
                <a:gd name="connsiteX2" fmla="*/ 1419225 w 3961434"/>
                <a:gd name="connsiteY2" fmla="*/ 4105275 h 4105275"/>
                <a:gd name="connsiteX3" fmla="*/ 0 w 3961434"/>
                <a:gd name="connsiteY3" fmla="*/ 3686175 h 4105275"/>
                <a:gd name="connsiteX4" fmla="*/ 3609975 w 3961434"/>
                <a:gd name="connsiteY4" fmla="*/ 0 h 4105275"/>
                <a:gd name="connsiteX0" fmla="*/ 3609975 w 3962633"/>
                <a:gd name="connsiteY0" fmla="*/ 0 h 3886200"/>
                <a:gd name="connsiteX1" fmla="*/ 3895725 w 3962633"/>
                <a:gd name="connsiteY1" fmla="*/ 295275 h 3886200"/>
                <a:gd name="connsiteX2" fmla="*/ 1485900 w 3962633"/>
                <a:gd name="connsiteY2" fmla="*/ 3886200 h 3886200"/>
                <a:gd name="connsiteX3" fmla="*/ 0 w 3962633"/>
                <a:gd name="connsiteY3" fmla="*/ 3686175 h 3886200"/>
                <a:gd name="connsiteX4" fmla="*/ 3609975 w 3962633"/>
                <a:gd name="connsiteY4" fmla="*/ 0 h 3886200"/>
                <a:gd name="connsiteX0" fmla="*/ 3706435 w 4051244"/>
                <a:gd name="connsiteY0" fmla="*/ 0 h 4114800"/>
                <a:gd name="connsiteX1" fmla="*/ 3992185 w 4051244"/>
                <a:gd name="connsiteY1" fmla="*/ 295275 h 4114800"/>
                <a:gd name="connsiteX2" fmla="*/ 1096585 w 4051244"/>
                <a:gd name="connsiteY2" fmla="*/ 4114800 h 4114800"/>
                <a:gd name="connsiteX3" fmla="*/ 96460 w 4051244"/>
                <a:gd name="connsiteY3" fmla="*/ 3686175 h 4114800"/>
                <a:gd name="connsiteX4" fmla="*/ 3706435 w 4051244"/>
                <a:gd name="connsiteY4" fmla="*/ 0 h 4114800"/>
                <a:gd name="connsiteX0" fmla="*/ 3609975 w 3954784"/>
                <a:gd name="connsiteY0" fmla="*/ 0 h 4114800"/>
                <a:gd name="connsiteX1" fmla="*/ 3895725 w 3954784"/>
                <a:gd name="connsiteY1" fmla="*/ 295275 h 4114800"/>
                <a:gd name="connsiteX2" fmla="*/ 1000125 w 3954784"/>
                <a:gd name="connsiteY2" fmla="*/ 4114800 h 4114800"/>
                <a:gd name="connsiteX3" fmla="*/ 0 w 3954784"/>
                <a:gd name="connsiteY3" fmla="*/ 3686175 h 4114800"/>
                <a:gd name="connsiteX4" fmla="*/ 3609975 w 3954784"/>
                <a:gd name="connsiteY4" fmla="*/ 0 h 4114800"/>
                <a:gd name="connsiteX0" fmla="*/ 3609975 w 3953070"/>
                <a:gd name="connsiteY0" fmla="*/ 0 h 3990975"/>
                <a:gd name="connsiteX1" fmla="*/ 3895725 w 3953070"/>
                <a:gd name="connsiteY1" fmla="*/ 295275 h 3990975"/>
                <a:gd name="connsiteX2" fmla="*/ 876300 w 3953070"/>
                <a:gd name="connsiteY2" fmla="*/ 3990975 h 3990975"/>
                <a:gd name="connsiteX3" fmla="*/ 0 w 3953070"/>
                <a:gd name="connsiteY3" fmla="*/ 3686175 h 3990975"/>
                <a:gd name="connsiteX4" fmla="*/ 3609975 w 3953070"/>
                <a:gd name="connsiteY4" fmla="*/ 0 h 3990975"/>
                <a:gd name="connsiteX0" fmla="*/ 3609975 w 3953980"/>
                <a:gd name="connsiteY0" fmla="*/ 0 h 4114800"/>
                <a:gd name="connsiteX1" fmla="*/ 3895725 w 3953980"/>
                <a:gd name="connsiteY1" fmla="*/ 295275 h 4114800"/>
                <a:gd name="connsiteX2" fmla="*/ 942975 w 3953980"/>
                <a:gd name="connsiteY2" fmla="*/ 4114800 h 4114800"/>
                <a:gd name="connsiteX3" fmla="*/ 0 w 3953980"/>
                <a:gd name="connsiteY3" fmla="*/ 3686175 h 4114800"/>
                <a:gd name="connsiteX4" fmla="*/ 3609975 w 3953980"/>
                <a:gd name="connsiteY4" fmla="*/ 0 h 4114800"/>
                <a:gd name="connsiteX0" fmla="*/ 3609975 w 4015579"/>
                <a:gd name="connsiteY0" fmla="*/ 0 h 4122507"/>
                <a:gd name="connsiteX1" fmla="*/ 3895725 w 4015579"/>
                <a:gd name="connsiteY1" fmla="*/ 295275 h 4122507"/>
                <a:gd name="connsiteX2" fmla="*/ 942975 w 4015579"/>
                <a:gd name="connsiteY2" fmla="*/ 4114800 h 4122507"/>
                <a:gd name="connsiteX3" fmla="*/ 0 w 4015579"/>
                <a:gd name="connsiteY3" fmla="*/ 3686175 h 4122507"/>
                <a:gd name="connsiteX4" fmla="*/ 3609975 w 4015579"/>
                <a:gd name="connsiteY4" fmla="*/ 0 h 4122507"/>
                <a:gd name="connsiteX0" fmla="*/ 3609975 w 4025754"/>
                <a:gd name="connsiteY0" fmla="*/ 0 h 4114800"/>
                <a:gd name="connsiteX1" fmla="*/ 3895725 w 4025754"/>
                <a:gd name="connsiteY1" fmla="*/ 295275 h 4114800"/>
                <a:gd name="connsiteX2" fmla="*/ 942975 w 4025754"/>
                <a:gd name="connsiteY2" fmla="*/ 4114800 h 4114800"/>
                <a:gd name="connsiteX3" fmla="*/ 0 w 4025754"/>
                <a:gd name="connsiteY3" fmla="*/ 3686175 h 4114800"/>
                <a:gd name="connsiteX4" fmla="*/ 3609975 w 4025754"/>
                <a:gd name="connsiteY4" fmla="*/ 0 h 4114800"/>
                <a:gd name="connsiteX0" fmla="*/ 3609975 w 4025754"/>
                <a:gd name="connsiteY0" fmla="*/ 0 h 4114800"/>
                <a:gd name="connsiteX1" fmla="*/ 3895725 w 4025754"/>
                <a:gd name="connsiteY1" fmla="*/ 295275 h 4114800"/>
                <a:gd name="connsiteX2" fmla="*/ 942975 w 4025754"/>
                <a:gd name="connsiteY2" fmla="*/ 4114800 h 4114800"/>
                <a:gd name="connsiteX3" fmla="*/ 0 w 4025754"/>
                <a:gd name="connsiteY3" fmla="*/ 3686175 h 4114800"/>
                <a:gd name="connsiteX4" fmla="*/ 3609975 w 4025754"/>
                <a:gd name="connsiteY4" fmla="*/ 0 h 4114800"/>
                <a:gd name="connsiteX0" fmla="*/ 3609975 w 4025754"/>
                <a:gd name="connsiteY0" fmla="*/ 0 h 4114800"/>
                <a:gd name="connsiteX1" fmla="*/ 3895725 w 4025754"/>
                <a:gd name="connsiteY1" fmla="*/ 295275 h 4114800"/>
                <a:gd name="connsiteX2" fmla="*/ 942975 w 4025754"/>
                <a:gd name="connsiteY2" fmla="*/ 4114800 h 4114800"/>
                <a:gd name="connsiteX3" fmla="*/ 0 w 4025754"/>
                <a:gd name="connsiteY3" fmla="*/ 3686175 h 4114800"/>
                <a:gd name="connsiteX4" fmla="*/ 3609975 w 4025754"/>
                <a:gd name="connsiteY4" fmla="*/ 0 h 4114800"/>
                <a:gd name="connsiteX0" fmla="*/ 3609975 w 4010545"/>
                <a:gd name="connsiteY0" fmla="*/ 0 h 4124325"/>
                <a:gd name="connsiteX1" fmla="*/ 3895725 w 4010545"/>
                <a:gd name="connsiteY1" fmla="*/ 295275 h 4124325"/>
                <a:gd name="connsiteX2" fmla="*/ 676275 w 4010545"/>
                <a:gd name="connsiteY2" fmla="*/ 4124325 h 4124325"/>
                <a:gd name="connsiteX3" fmla="*/ 0 w 4010545"/>
                <a:gd name="connsiteY3" fmla="*/ 3686175 h 4124325"/>
                <a:gd name="connsiteX4" fmla="*/ 3609975 w 4010545"/>
                <a:gd name="connsiteY4" fmla="*/ 0 h 4124325"/>
                <a:gd name="connsiteX0" fmla="*/ 3609975 w 4010545"/>
                <a:gd name="connsiteY0" fmla="*/ 0 h 4124325"/>
                <a:gd name="connsiteX1" fmla="*/ 3895725 w 4010545"/>
                <a:gd name="connsiteY1" fmla="*/ 295275 h 4124325"/>
                <a:gd name="connsiteX2" fmla="*/ 676275 w 4010545"/>
                <a:gd name="connsiteY2" fmla="*/ 4124325 h 4124325"/>
                <a:gd name="connsiteX3" fmla="*/ 0 w 4010545"/>
                <a:gd name="connsiteY3" fmla="*/ 3686175 h 4124325"/>
                <a:gd name="connsiteX4" fmla="*/ 3609975 w 4010545"/>
                <a:gd name="connsiteY4" fmla="*/ 0 h 4124325"/>
                <a:gd name="connsiteX0" fmla="*/ 3609975 w 4010545"/>
                <a:gd name="connsiteY0" fmla="*/ 0 h 4124325"/>
                <a:gd name="connsiteX1" fmla="*/ 3895725 w 4010545"/>
                <a:gd name="connsiteY1" fmla="*/ 295275 h 4124325"/>
                <a:gd name="connsiteX2" fmla="*/ 676275 w 4010545"/>
                <a:gd name="connsiteY2" fmla="*/ 4124325 h 4124325"/>
                <a:gd name="connsiteX3" fmla="*/ 0 w 4010545"/>
                <a:gd name="connsiteY3" fmla="*/ 3686175 h 4124325"/>
                <a:gd name="connsiteX4" fmla="*/ 3609975 w 4010545"/>
                <a:gd name="connsiteY4" fmla="*/ 0 h 4124325"/>
                <a:gd name="connsiteX0" fmla="*/ 3609975 w 4004130"/>
                <a:gd name="connsiteY0" fmla="*/ 0 h 4133850"/>
                <a:gd name="connsiteX1" fmla="*/ 3895725 w 4004130"/>
                <a:gd name="connsiteY1" fmla="*/ 295275 h 4133850"/>
                <a:gd name="connsiteX2" fmla="*/ 542925 w 4004130"/>
                <a:gd name="connsiteY2" fmla="*/ 4133850 h 4133850"/>
                <a:gd name="connsiteX3" fmla="*/ 0 w 4004130"/>
                <a:gd name="connsiteY3" fmla="*/ 3686175 h 4133850"/>
                <a:gd name="connsiteX4" fmla="*/ 3609975 w 4004130"/>
                <a:gd name="connsiteY4" fmla="*/ 0 h 4133850"/>
                <a:gd name="connsiteX0" fmla="*/ 3609975 w 3999547"/>
                <a:gd name="connsiteY0" fmla="*/ 0 h 4067175"/>
                <a:gd name="connsiteX1" fmla="*/ 3895725 w 3999547"/>
                <a:gd name="connsiteY1" fmla="*/ 295275 h 4067175"/>
                <a:gd name="connsiteX2" fmla="*/ 438150 w 3999547"/>
                <a:gd name="connsiteY2" fmla="*/ 4067175 h 4067175"/>
                <a:gd name="connsiteX3" fmla="*/ 0 w 3999547"/>
                <a:gd name="connsiteY3" fmla="*/ 3686175 h 4067175"/>
                <a:gd name="connsiteX4" fmla="*/ 3609975 w 3999547"/>
                <a:gd name="connsiteY4" fmla="*/ 0 h 4067175"/>
                <a:gd name="connsiteX0" fmla="*/ 3609975 w 3999547"/>
                <a:gd name="connsiteY0" fmla="*/ 0 h 4067175"/>
                <a:gd name="connsiteX1" fmla="*/ 3895725 w 3999547"/>
                <a:gd name="connsiteY1" fmla="*/ 295275 h 4067175"/>
                <a:gd name="connsiteX2" fmla="*/ 438150 w 3999547"/>
                <a:gd name="connsiteY2" fmla="*/ 4067175 h 4067175"/>
                <a:gd name="connsiteX3" fmla="*/ 0 w 3999547"/>
                <a:gd name="connsiteY3" fmla="*/ 3686175 h 4067175"/>
                <a:gd name="connsiteX4" fmla="*/ 3609975 w 3999547"/>
                <a:gd name="connsiteY4" fmla="*/ 0 h 4067175"/>
                <a:gd name="connsiteX0" fmla="*/ 3609975 w 3999547"/>
                <a:gd name="connsiteY0" fmla="*/ 0 h 4067175"/>
                <a:gd name="connsiteX1" fmla="*/ 3895725 w 3999547"/>
                <a:gd name="connsiteY1" fmla="*/ 295275 h 4067175"/>
                <a:gd name="connsiteX2" fmla="*/ 438150 w 3999547"/>
                <a:gd name="connsiteY2" fmla="*/ 4067175 h 4067175"/>
                <a:gd name="connsiteX3" fmla="*/ 0 w 3999547"/>
                <a:gd name="connsiteY3" fmla="*/ 3686175 h 4067175"/>
                <a:gd name="connsiteX4" fmla="*/ 3609975 w 3999547"/>
                <a:gd name="connsiteY4" fmla="*/ 0 h 4067175"/>
                <a:gd name="connsiteX0" fmla="*/ 3609975 w 3999547"/>
                <a:gd name="connsiteY0" fmla="*/ 0 h 4067175"/>
                <a:gd name="connsiteX1" fmla="*/ 3895725 w 3999547"/>
                <a:gd name="connsiteY1" fmla="*/ 295275 h 4067175"/>
                <a:gd name="connsiteX2" fmla="*/ 438150 w 3999547"/>
                <a:gd name="connsiteY2" fmla="*/ 4067175 h 4067175"/>
                <a:gd name="connsiteX3" fmla="*/ 0 w 3999547"/>
                <a:gd name="connsiteY3" fmla="*/ 3686175 h 4067175"/>
                <a:gd name="connsiteX4" fmla="*/ 3609975 w 3999547"/>
                <a:gd name="connsiteY4" fmla="*/ 0 h 4067175"/>
                <a:gd name="connsiteX0" fmla="*/ 3609975 w 3997970"/>
                <a:gd name="connsiteY0" fmla="*/ 0 h 4019550"/>
                <a:gd name="connsiteX1" fmla="*/ 3895725 w 3997970"/>
                <a:gd name="connsiteY1" fmla="*/ 295275 h 4019550"/>
                <a:gd name="connsiteX2" fmla="*/ 400050 w 3997970"/>
                <a:gd name="connsiteY2" fmla="*/ 4019550 h 4019550"/>
                <a:gd name="connsiteX3" fmla="*/ 0 w 3997970"/>
                <a:gd name="connsiteY3" fmla="*/ 3686175 h 4019550"/>
                <a:gd name="connsiteX4" fmla="*/ 3609975 w 3997970"/>
                <a:gd name="connsiteY4" fmla="*/ 0 h 4019550"/>
                <a:gd name="connsiteX0" fmla="*/ 3609975 w 3997970"/>
                <a:gd name="connsiteY0" fmla="*/ 0 h 4019550"/>
                <a:gd name="connsiteX1" fmla="*/ 3895725 w 3997970"/>
                <a:gd name="connsiteY1" fmla="*/ 295275 h 4019550"/>
                <a:gd name="connsiteX2" fmla="*/ 400050 w 3997970"/>
                <a:gd name="connsiteY2" fmla="*/ 4019550 h 4019550"/>
                <a:gd name="connsiteX3" fmla="*/ 0 w 3997970"/>
                <a:gd name="connsiteY3" fmla="*/ 3686175 h 4019550"/>
                <a:gd name="connsiteX4" fmla="*/ 3609975 w 3997970"/>
                <a:gd name="connsiteY4" fmla="*/ 0 h 4019550"/>
                <a:gd name="connsiteX0" fmla="*/ 3609975 w 3997970"/>
                <a:gd name="connsiteY0" fmla="*/ 0 h 4019550"/>
                <a:gd name="connsiteX1" fmla="*/ 3895725 w 3997970"/>
                <a:gd name="connsiteY1" fmla="*/ 295275 h 4019550"/>
                <a:gd name="connsiteX2" fmla="*/ 400050 w 3997970"/>
                <a:gd name="connsiteY2" fmla="*/ 4019550 h 4019550"/>
                <a:gd name="connsiteX3" fmla="*/ 0 w 3997970"/>
                <a:gd name="connsiteY3" fmla="*/ 3686175 h 4019550"/>
                <a:gd name="connsiteX4" fmla="*/ 3609975 w 3997970"/>
                <a:gd name="connsiteY4" fmla="*/ 0 h 4019550"/>
                <a:gd name="connsiteX0" fmla="*/ 3609975 w 4002420"/>
                <a:gd name="connsiteY0" fmla="*/ 0 h 4048125"/>
                <a:gd name="connsiteX1" fmla="*/ 3895725 w 4002420"/>
                <a:gd name="connsiteY1" fmla="*/ 295275 h 4048125"/>
                <a:gd name="connsiteX2" fmla="*/ 504825 w 4002420"/>
                <a:gd name="connsiteY2" fmla="*/ 4048125 h 4048125"/>
                <a:gd name="connsiteX3" fmla="*/ 0 w 4002420"/>
                <a:gd name="connsiteY3" fmla="*/ 3686175 h 4048125"/>
                <a:gd name="connsiteX4" fmla="*/ 3609975 w 4002420"/>
                <a:gd name="connsiteY4" fmla="*/ 0 h 4048125"/>
                <a:gd name="connsiteX0" fmla="*/ 3609975 w 3997051"/>
                <a:gd name="connsiteY0" fmla="*/ 0 h 4123019"/>
                <a:gd name="connsiteX1" fmla="*/ 3895725 w 3997051"/>
                <a:gd name="connsiteY1" fmla="*/ 295275 h 4123019"/>
                <a:gd name="connsiteX2" fmla="*/ 504825 w 3997051"/>
                <a:gd name="connsiteY2" fmla="*/ 4048125 h 4123019"/>
                <a:gd name="connsiteX3" fmla="*/ 0 w 3997051"/>
                <a:gd name="connsiteY3" fmla="*/ 3686175 h 4123019"/>
                <a:gd name="connsiteX4" fmla="*/ 3609975 w 3997051"/>
                <a:gd name="connsiteY4" fmla="*/ 0 h 4123019"/>
                <a:gd name="connsiteX0" fmla="*/ 3609975 w 3997051"/>
                <a:gd name="connsiteY0" fmla="*/ 0 h 4123019"/>
                <a:gd name="connsiteX1" fmla="*/ 3895725 w 3997051"/>
                <a:gd name="connsiteY1" fmla="*/ 295275 h 4123019"/>
                <a:gd name="connsiteX2" fmla="*/ 504825 w 3997051"/>
                <a:gd name="connsiteY2" fmla="*/ 4048125 h 4123019"/>
                <a:gd name="connsiteX3" fmla="*/ 0 w 3997051"/>
                <a:gd name="connsiteY3" fmla="*/ 3686175 h 4123019"/>
                <a:gd name="connsiteX4" fmla="*/ 3609975 w 3997051"/>
                <a:gd name="connsiteY4" fmla="*/ 0 h 4123019"/>
                <a:gd name="connsiteX0" fmla="*/ 3609975 w 3998534"/>
                <a:gd name="connsiteY0" fmla="*/ 0 h 4102677"/>
                <a:gd name="connsiteX1" fmla="*/ 3895725 w 3998534"/>
                <a:gd name="connsiteY1" fmla="*/ 295275 h 4102677"/>
                <a:gd name="connsiteX2" fmla="*/ 504825 w 3998534"/>
                <a:gd name="connsiteY2" fmla="*/ 4048125 h 4102677"/>
                <a:gd name="connsiteX3" fmla="*/ 0 w 3998534"/>
                <a:gd name="connsiteY3" fmla="*/ 3686175 h 4102677"/>
                <a:gd name="connsiteX4" fmla="*/ 3609975 w 3998534"/>
                <a:gd name="connsiteY4" fmla="*/ 0 h 4102677"/>
                <a:gd name="connsiteX0" fmla="*/ 3609975 w 4001227"/>
                <a:gd name="connsiteY0" fmla="*/ 0 h 4107989"/>
                <a:gd name="connsiteX1" fmla="*/ 3895725 w 4001227"/>
                <a:gd name="connsiteY1" fmla="*/ 295275 h 4107989"/>
                <a:gd name="connsiteX2" fmla="*/ 504825 w 4001227"/>
                <a:gd name="connsiteY2" fmla="*/ 4048125 h 4107989"/>
                <a:gd name="connsiteX3" fmla="*/ 0 w 4001227"/>
                <a:gd name="connsiteY3" fmla="*/ 3686175 h 4107989"/>
                <a:gd name="connsiteX4" fmla="*/ 3609975 w 4001227"/>
                <a:gd name="connsiteY4" fmla="*/ 0 h 4107989"/>
                <a:gd name="connsiteX0" fmla="*/ 3609975 w 4028578"/>
                <a:gd name="connsiteY0" fmla="*/ 0 h 4108581"/>
                <a:gd name="connsiteX1" fmla="*/ 3924300 w 4028578"/>
                <a:gd name="connsiteY1" fmla="*/ 333375 h 4108581"/>
                <a:gd name="connsiteX2" fmla="*/ 504825 w 4028578"/>
                <a:gd name="connsiteY2" fmla="*/ 4048125 h 4108581"/>
                <a:gd name="connsiteX3" fmla="*/ 0 w 4028578"/>
                <a:gd name="connsiteY3" fmla="*/ 3686175 h 4108581"/>
                <a:gd name="connsiteX4" fmla="*/ 3609975 w 4028578"/>
                <a:gd name="connsiteY4" fmla="*/ 0 h 4108581"/>
                <a:gd name="connsiteX0" fmla="*/ 3609975 w 4083301"/>
                <a:gd name="connsiteY0" fmla="*/ 0 h 4114466"/>
                <a:gd name="connsiteX1" fmla="*/ 3924300 w 4083301"/>
                <a:gd name="connsiteY1" fmla="*/ 333375 h 4114466"/>
                <a:gd name="connsiteX2" fmla="*/ 504825 w 4083301"/>
                <a:gd name="connsiteY2" fmla="*/ 4048125 h 4114466"/>
                <a:gd name="connsiteX3" fmla="*/ 0 w 4083301"/>
                <a:gd name="connsiteY3" fmla="*/ 3686175 h 4114466"/>
                <a:gd name="connsiteX4" fmla="*/ 3609975 w 4083301"/>
                <a:gd name="connsiteY4" fmla="*/ 0 h 4114466"/>
                <a:gd name="connsiteX0" fmla="*/ 3609975 w 4076428"/>
                <a:gd name="connsiteY0" fmla="*/ 0 h 4104917"/>
                <a:gd name="connsiteX1" fmla="*/ 3924300 w 4076428"/>
                <a:gd name="connsiteY1" fmla="*/ 333375 h 4104917"/>
                <a:gd name="connsiteX2" fmla="*/ 504825 w 4076428"/>
                <a:gd name="connsiteY2" fmla="*/ 4048125 h 4104917"/>
                <a:gd name="connsiteX3" fmla="*/ 0 w 4076428"/>
                <a:gd name="connsiteY3" fmla="*/ 3686175 h 4104917"/>
                <a:gd name="connsiteX4" fmla="*/ 3609975 w 4076428"/>
                <a:gd name="connsiteY4" fmla="*/ 0 h 4104917"/>
                <a:gd name="connsiteX0" fmla="*/ 3609975 w 4078821"/>
                <a:gd name="connsiteY0" fmla="*/ 0 h 4104917"/>
                <a:gd name="connsiteX1" fmla="*/ 3924300 w 4078821"/>
                <a:gd name="connsiteY1" fmla="*/ 333375 h 4104917"/>
                <a:gd name="connsiteX2" fmla="*/ 504825 w 4078821"/>
                <a:gd name="connsiteY2" fmla="*/ 4048125 h 4104917"/>
                <a:gd name="connsiteX3" fmla="*/ 0 w 4078821"/>
                <a:gd name="connsiteY3" fmla="*/ 3686175 h 4104917"/>
                <a:gd name="connsiteX4" fmla="*/ 3609975 w 4078821"/>
                <a:gd name="connsiteY4" fmla="*/ 0 h 4104917"/>
                <a:gd name="connsiteX0" fmla="*/ 3609975 w 4075024"/>
                <a:gd name="connsiteY0" fmla="*/ 0 h 4110583"/>
                <a:gd name="connsiteX1" fmla="*/ 3924300 w 4075024"/>
                <a:gd name="connsiteY1" fmla="*/ 333375 h 4110583"/>
                <a:gd name="connsiteX2" fmla="*/ 504825 w 4075024"/>
                <a:gd name="connsiteY2" fmla="*/ 4048125 h 4110583"/>
                <a:gd name="connsiteX3" fmla="*/ 0 w 4075024"/>
                <a:gd name="connsiteY3" fmla="*/ 3686175 h 4110583"/>
                <a:gd name="connsiteX4" fmla="*/ 3609975 w 4075024"/>
                <a:gd name="connsiteY4" fmla="*/ 0 h 4110583"/>
                <a:gd name="connsiteX0" fmla="*/ 3609975 w 4077377"/>
                <a:gd name="connsiteY0" fmla="*/ 0 h 4110583"/>
                <a:gd name="connsiteX1" fmla="*/ 3924300 w 4077377"/>
                <a:gd name="connsiteY1" fmla="*/ 333375 h 4110583"/>
                <a:gd name="connsiteX2" fmla="*/ 504825 w 4077377"/>
                <a:gd name="connsiteY2" fmla="*/ 4048125 h 4110583"/>
                <a:gd name="connsiteX3" fmla="*/ 0 w 4077377"/>
                <a:gd name="connsiteY3" fmla="*/ 3686175 h 4110583"/>
                <a:gd name="connsiteX4" fmla="*/ 3609975 w 4077377"/>
                <a:gd name="connsiteY4" fmla="*/ 0 h 4110583"/>
                <a:gd name="connsiteX0" fmla="*/ 3609975 w 4074561"/>
                <a:gd name="connsiteY0" fmla="*/ 0 h 4110583"/>
                <a:gd name="connsiteX1" fmla="*/ 3924300 w 4074561"/>
                <a:gd name="connsiteY1" fmla="*/ 333375 h 4110583"/>
                <a:gd name="connsiteX2" fmla="*/ 504825 w 4074561"/>
                <a:gd name="connsiteY2" fmla="*/ 4048125 h 4110583"/>
                <a:gd name="connsiteX3" fmla="*/ 0 w 4074561"/>
                <a:gd name="connsiteY3" fmla="*/ 3686175 h 4110583"/>
                <a:gd name="connsiteX4" fmla="*/ 3609975 w 4074561"/>
                <a:gd name="connsiteY4" fmla="*/ 0 h 4110583"/>
                <a:gd name="connsiteX0" fmla="*/ 3609975 w 4077377"/>
                <a:gd name="connsiteY0" fmla="*/ 0 h 4110583"/>
                <a:gd name="connsiteX1" fmla="*/ 3924300 w 4077377"/>
                <a:gd name="connsiteY1" fmla="*/ 333375 h 4110583"/>
                <a:gd name="connsiteX2" fmla="*/ 504825 w 4077377"/>
                <a:gd name="connsiteY2" fmla="*/ 4048125 h 4110583"/>
                <a:gd name="connsiteX3" fmla="*/ 0 w 4077377"/>
                <a:gd name="connsiteY3" fmla="*/ 3686175 h 4110583"/>
                <a:gd name="connsiteX4" fmla="*/ 3609975 w 4077377"/>
                <a:gd name="connsiteY4" fmla="*/ 0 h 4110583"/>
                <a:gd name="connsiteX0" fmla="*/ 3609975 w 4076901"/>
                <a:gd name="connsiteY0" fmla="*/ 0 h 4118432"/>
                <a:gd name="connsiteX1" fmla="*/ 3924300 w 4076901"/>
                <a:gd name="connsiteY1" fmla="*/ 333375 h 4118432"/>
                <a:gd name="connsiteX2" fmla="*/ 504825 w 4076901"/>
                <a:gd name="connsiteY2" fmla="*/ 4048125 h 4118432"/>
                <a:gd name="connsiteX3" fmla="*/ 0 w 4076901"/>
                <a:gd name="connsiteY3" fmla="*/ 3686175 h 4118432"/>
                <a:gd name="connsiteX4" fmla="*/ 3609975 w 4076901"/>
                <a:gd name="connsiteY4" fmla="*/ 0 h 4118432"/>
                <a:gd name="connsiteX0" fmla="*/ 3609975 w 4074561"/>
                <a:gd name="connsiteY0" fmla="*/ 0 h 4114466"/>
                <a:gd name="connsiteX1" fmla="*/ 3924300 w 4074561"/>
                <a:gd name="connsiteY1" fmla="*/ 333375 h 4114466"/>
                <a:gd name="connsiteX2" fmla="*/ 504825 w 4074561"/>
                <a:gd name="connsiteY2" fmla="*/ 4048125 h 4114466"/>
                <a:gd name="connsiteX3" fmla="*/ 0 w 4074561"/>
                <a:gd name="connsiteY3" fmla="*/ 3686175 h 4114466"/>
                <a:gd name="connsiteX4" fmla="*/ 3609975 w 4074561"/>
                <a:gd name="connsiteY4" fmla="*/ 0 h 4114466"/>
                <a:gd name="connsiteX0" fmla="*/ 3609975 w 4078337"/>
                <a:gd name="connsiteY0" fmla="*/ 0 h 4114466"/>
                <a:gd name="connsiteX1" fmla="*/ 3924300 w 4078337"/>
                <a:gd name="connsiteY1" fmla="*/ 333375 h 4114466"/>
                <a:gd name="connsiteX2" fmla="*/ 504825 w 4078337"/>
                <a:gd name="connsiteY2" fmla="*/ 4048125 h 4114466"/>
                <a:gd name="connsiteX3" fmla="*/ 0 w 4078337"/>
                <a:gd name="connsiteY3" fmla="*/ 3686175 h 4114466"/>
                <a:gd name="connsiteX4" fmla="*/ 3609975 w 4078337"/>
                <a:gd name="connsiteY4" fmla="*/ 0 h 4114466"/>
                <a:gd name="connsiteX0" fmla="*/ 3609975 w 4075490"/>
                <a:gd name="connsiteY0" fmla="*/ 0 h 4112514"/>
                <a:gd name="connsiteX1" fmla="*/ 3924300 w 4075490"/>
                <a:gd name="connsiteY1" fmla="*/ 333375 h 4112514"/>
                <a:gd name="connsiteX2" fmla="*/ 504825 w 4075490"/>
                <a:gd name="connsiteY2" fmla="*/ 4048125 h 4112514"/>
                <a:gd name="connsiteX3" fmla="*/ 0 w 4075490"/>
                <a:gd name="connsiteY3" fmla="*/ 3686175 h 4112514"/>
                <a:gd name="connsiteX4" fmla="*/ 3609975 w 4075490"/>
                <a:gd name="connsiteY4" fmla="*/ 0 h 4112514"/>
                <a:gd name="connsiteX0" fmla="*/ 3609975 w 4077856"/>
                <a:gd name="connsiteY0" fmla="*/ 0 h 4108673"/>
                <a:gd name="connsiteX1" fmla="*/ 3924300 w 4077856"/>
                <a:gd name="connsiteY1" fmla="*/ 333375 h 4108673"/>
                <a:gd name="connsiteX2" fmla="*/ 504825 w 4077856"/>
                <a:gd name="connsiteY2" fmla="*/ 4048125 h 4108673"/>
                <a:gd name="connsiteX3" fmla="*/ 0 w 4077856"/>
                <a:gd name="connsiteY3" fmla="*/ 3686175 h 4108673"/>
                <a:gd name="connsiteX4" fmla="*/ 3609975 w 4077856"/>
                <a:gd name="connsiteY4" fmla="*/ 0 h 4108673"/>
                <a:gd name="connsiteX0" fmla="*/ 3609975 w 4077377"/>
                <a:gd name="connsiteY0" fmla="*/ 0 h 4103072"/>
                <a:gd name="connsiteX1" fmla="*/ 3924300 w 4077377"/>
                <a:gd name="connsiteY1" fmla="*/ 333375 h 4103072"/>
                <a:gd name="connsiteX2" fmla="*/ 504825 w 4077377"/>
                <a:gd name="connsiteY2" fmla="*/ 4048125 h 4103072"/>
                <a:gd name="connsiteX3" fmla="*/ 0 w 4077377"/>
                <a:gd name="connsiteY3" fmla="*/ 3686175 h 4103072"/>
                <a:gd name="connsiteX4" fmla="*/ 3609975 w 4077377"/>
                <a:gd name="connsiteY4" fmla="*/ 0 h 4103072"/>
                <a:gd name="connsiteX0" fmla="*/ 3609975 w 4080289"/>
                <a:gd name="connsiteY0" fmla="*/ 0 h 4103072"/>
                <a:gd name="connsiteX1" fmla="*/ 3924300 w 4080289"/>
                <a:gd name="connsiteY1" fmla="*/ 333375 h 4103072"/>
                <a:gd name="connsiteX2" fmla="*/ 504825 w 4080289"/>
                <a:gd name="connsiteY2" fmla="*/ 4048125 h 4103072"/>
                <a:gd name="connsiteX3" fmla="*/ 0 w 4080289"/>
                <a:gd name="connsiteY3" fmla="*/ 3686175 h 4103072"/>
                <a:gd name="connsiteX4" fmla="*/ 3609975 w 4080289"/>
                <a:gd name="connsiteY4" fmla="*/ 0 h 4103072"/>
                <a:gd name="connsiteX0" fmla="*/ 3609975 w 4079797"/>
                <a:gd name="connsiteY0" fmla="*/ 0 h 4114466"/>
                <a:gd name="connsiteX1" fmla="*/ 3924300 w 4079797"/>
                <a:gd name="connsiteY1" fmla="*/ 333375 h 4114466"/>
                <a:gd name="connsiteX2" fmla="*/ 504825 w 4079797"/>
                <a:gd name="connsiteY2" fmla="*/ 4048125 h 4114466"/>
                <a:gd name="connsiteX3" fmla="*/ 0 w 4079797"/>
                <a:gd name="connsiteY3" fmla="*/ 3686175 h 4114466"/>
                <a:gd name="connsiteX4" fmla="*/ 3609975 w 4079797"/>
                <a:gd name="connsiteY4" fmla="*/ 0 h 4114466"/>
                <a:gd name="connsiteX0" fmla="*/ 3609975 w 4073643"/>
                <a:gd name="connsiteY0" fmla="*/ 0 h 4118432"/>
                <a:gd name="connsiteX1" fmla="*/ 3924300 w 4073643"/>
                <a:gd name="connsiteY1" fmla="*/ 333375 h 4118432"/>
                <a:gd name="connsiteX2" fmla="*/ 504825 w 4073643"/>
                <a:gd name="connsiteY2" fmla="*/ 4048125 h 4118432"/>
                <a:gd name="connsiteX3" fmla="*/ 0 w 4073643"/>
                <a:gd name="connsiteY3" fmla="*/ 3686175 h 4118432"/>
                <a:gd name="connsiteX4" fmla="*/ 3609975 w 4073643"/>
                <a:gd name="connsiteY4" fmla="*/ 0 h 4118432"/>
                <a:gd name="connsiteX0" fmla="*/ 3609975 w 4077856"/>
                <a:gd name="connsiteY0" fmla="*/ 0 h 4116439"/>
                <a:gd name="connsiteX1" fmla="*/ 3924300 w 4077856"/>
                <a:gd name="connsiteY1" fmla="*/ 333375 h 4116439"/>
                <a:gd name="connsiteX2" fmla="*/ 504825 w 4077856"/>
                <a:gd name="connsiteY2" fmla="*/ 4048125 h 4116439"/>
                <a:gd name="connsiteX3" fmla="*/ 0 w 4077856"/>
                <a:gd name="connsiteY3" fmla="*/ 3686175 h 4116439"/>
                <a:gd name="connsiteX4" fmla="*/ 3609975 w 4077856"/>
                <a:gd name="connsiteY4" fmla="*/ 0 h 4116439"/>
                <a:gd name="connsiteX0" fmla="*/ 3609975 w 4075490"/>
                <a:gd name="connsiteY0" fmla="*/ 0 h 4110583"/>
                <a:gd name="connsiteX1" fmla="*/ 3924300 w 4075490"/>
                <a:gd name="connsiteY1" fmla="*/ 333375 h 4110583"/>
                <a:gd name="connsiteX2" fmla="*/ 504825 w 4075490"/>
                <a:gd name="connsiteY2" fmla="*/ 4048125 h 4110583"/>
                <a:gd name="connsiteX3" fmla="*/ 0 w 4075490"/>
                <a:gd name="connsiteY3" fmla="*/ 3686175 h 4110583"/>
                <a:gd name="connsiteX4" fmla="*/ 3609975 w 4075490"/>
                <a:gd name="connsiteY4" fmla="*/ 0 h 4110583"/>
                <a:gd name="connsiteX0" fmla="*/ 3609975 w 4081366"/>
                <a:gd name="connsiteY0" fmla="*/ 0 h 4111762"/>
                <a:gd name="connsiteX1" fmla="*/ 3924300 w 4081366"/>
                <a:gd name="connsiteY1" fmla="*/ 333375 h 4111762"/>
                <a:gd name="connsiteX2" fmla="*/ 504825 w 4081366"/>
                <a:gd name="connsiteY2" fmla="*/ 4048125 h 4111762"/>
                <a:gd name="connsiteX3" fmla="*/ 0 w 4081366"/>
                <a:gd name="connsiteY3" fmla="*/ 3686175 h 4111762"/>
                <a:gd name="connsiteX4" fmla="*/ 3609975 w 4081366"/>
                <a:gd name="connsiteY4" fmla="*/ 0 h 4111762"/>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38550 w 4104065"/>
                <a:gd name="connsiteY0" fmla="*/ 0 h 4111934"/>
                <a:gd name="connsiteX1" fmla="*/ 3952875 w 4104065"/>
                <a:gd name="connsiteY1" fmla="*/ 333375 h 4111934"/>
                <a:gd name="connsiteX2" fmla="*/ 533400 w 4104065"/>
                <a:gd name="connsiteY2" fmla="*/ 4048125 h 4111934"/>
                <a:gd name="connsiteX3" fmla="*/ 0 w 4104065"/>
                <a:gd name="connsiteY3" fmla="*/ 3686175 h 4111934"/>
                <a:gd name="connsiteX4" fmla="*/ 3638550 w 4104065"/>
                <a:gd name="connsiteY4" fmla="*/ 0 h 4111934"/>
                <a:gd name="connsiteX0" fmla="*/ 3590925 w 4056440"/>
                <a:gd name="connsiteY0" fmla="*/ 0 h 4111934"/>
                <a:gd name="connsiteX1" fmla="*/ 3905250 w 4056440"/>
                <a:gd name="connsiteY1" fmla="*/ 333375 h 4111934"/>
                <a:gd name="connsiteX2" fmla="*/ 485775 w 4056440"/>
                <a:gd name="connsiteY2" fmla="*/ 4048125 h 4111934"/>
                <a:gd name="connsiteX3" fmla="*/ 0 w 4056440"/>
                <a:gd name="connsiteY3" fmla="*/ 3686175 h 4111934"/>
                <a:gd name="connsiteX4" fmla="*/ 3590925 w 405644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09975 w 4075490"/>
                <a:gd name="connsiteY0" fmla="*/ 0 h 4111934"/>
                <a:gd name="connsiteX1" fmla="*/ 3924300 w 4075490"/>
                <a:gd name="connsiteY1" fmla="*/ 333375 h 4111934"/>
                <a:gd name="connsiteX2" fmla="*/ 504825 w 4075490"/>
                <a:gd name="connsiteY2" fmla="*/ 4048125 h 4111934"/>
                <a:gd name="connsiteX3" fmla="*/ 0 w 4075490"/>
                <a:gd name="connsiteY3" fmla="*/ 3686175 h 4111934"/>
                <a:gd name="connsiteX4" fmla="*/ 3609975 w 4075490"/>
                <a:gd name="connsiteY4" fmla="*/ 0 h 4111934"/>
                <a:gd name="connsiteX0" fmla="*/ 3619500 w 4085015"/>
                <a:gd name="connsiteY0" fmla="*/ 0 h 4111934"/>
                <a:gd name="connsiteX1" fmla="*/ 3933825 w 4085015"/>
                <a:gd name="connsiteY1" fmla="*/ 333375 h 4111934"/>
                <a:gd name="connsiteX2" fmla="*/ 514350 w 4085015"/>
                <a:gd name="connsiteY2" fmla="*/ 4048125 h 4111934"/>
                <a:gd name="connsiteX3" fmla="*/ 0 w 4085015"/>
                <a:gd name="connsiteY3" fmla="*/ 3676650 h 4111934"/>
                <a:gd name="connsiteX4" fmla="*/ 3619500 w 4085015"/>
                <a:gd name="connsiteY4" fmla="*/ 0 h 4111934"/>
                <a:gd name="connsiteX0" fmla="*/ 3619500 w 4085015"/>
                <a:gd name="connsiteY0" fmla="*/ 0 h 4111934"/>
                <a:gd name="connsiteX1" fmla="*/ 3933825 w 4085015"/>
                <a:gd name="connsiteY1" fmla="*/ 333375 h 4111934"/>
                <a:gd name="connsiteX2" fmla="*/ 514350 w 4085015"/>
                <a:gd name="connsiteY2" fmla="*/ 4048125 h 4111934"/>
                <a:gd name="connsiteX3" fmla="*/ 0 w 4085015"/>
                <a:gd name="connsiteY3" fmla="*/ 3676650 h 4111934"/>
                <a:gd name="connsiteX4" fmla="*/ 3619500 w 4085015"/>
                <a:gd name="connsiteY4" fmla="*/ 0 h 4111934"/>
                <a:gd name="connsiteX0" fmla="*/ 3613958 w 4079473"/>
                <a:gd name="connsiteY0" fmla="*/ 0 h 4111934"/>
                <a:gd name="connsiteX1" fmla="*/ 3928283 w 4079473"/>
                <a:gd name="connsiteY1" fmla="*/ 333375 h 4111934"/>
                <a:gd name="connsiteX2" fmla="*/ 508808 w 4079473"/>
                <a:gd name="connsiteY2" fmla="*/ 4048125 h 4111934"/>
                <a:gd name="connsiteX3" fmla="*/ 0 w 4079473"/>
                <a:gd name="connsiteY3" fmla="*/ 3671108 h 4111934"/>
                <a:gd name="connsiteX4" fmla="*/ 3613958 w 4079473"/>
                <a:gd name="connsiteY4" fmla="*/ 0 h 4111934"/>
                <a:gd name="connsiteX0" fmla="*/ 3613958 w 4079473"/>
                <a:gd name="connsiteY0" fmla="*/ 0 h 4111934"/>
                <a:gd name="connsiteX1" fmla="*/ 3928283 w 4079473"/>
                <a:gd name="connsiteY1" fmla="*/ 333375 h 4111934"/>
                <a:gd name="connsiteX2" fmla="*/ 508808 w 4079473"/>
                <a:gd name="connsiteY2" fmla="*/ 4048125 h 4111934"/>
                <a:gd name="connsiteX3" fmla="*/ 0 w 4079473"/>
                <a:gd name="connsiteY3" fmla="*/ 3671108 h 4111934"/>
                <a:gd name="connsiteX4" fmla="*/ 3613958 w 4079473"/>
                <a:gd name="connsiteY4" fmla="*/ 0 h 4111934"/>
                <a:gd name="connsiteX0" fmla="*/ 3613958 w 4079473"/>
                <a:gd name="connsiteY0" fmla="*/ 0 h 4111934"/>
                <a:gd name="connsiteX1" fmla="*/ 3928283 w 4079473"/>
                <a:gd name="connsiteY1" fmla="*/ 333375 h 4111934"/>
                <a:gd name="connsiteX2" fmla="*/ 508808 w 4079473"/>
                <a:gd name="connsiteY2" fmla="*/ 4048125 h 4111934"/>
                <a:gd name="connsiteX3" fmla="*/ 0 w 4079473"/>
                <a:gd name="connsiteY3" fmla="*/ 3671108 h 4111934"/>
                <a:gd name="connsiteX4" fmla="*/ 3613958 w 4079473"/>
                <a:gd name="connsiteY4" fmla="*/ 0 h 4111934"/>
                <a:gd name="connsiteX0" fmla="*/ 3597332 w 4062847"/>
                <a:gd name="connsiteY0" fmla="*/ 0 h 4111934"/>
                <a:gd name="connsiteX1" fmla="*/ 3911657 w 4062847"/>
                <a:gd name="connsiteY1" fmla="*/ 333375 h 4111934"/>
                <a:gd name="connsiteX2" fmla="*/ 492182 w 4062847"/>
                <a:gd name="connsiteY2" fmla="*/ 4048125 h 4111934"/>
                <a:gd name="connsiteX3" fmla="*/ 0 w 4062847"/>
                <a:gd name="connsiteY3" fmla="*/ 3671108 h 4111934"/>
                <a:gd name="connsiteX4" fmla="*/ 3597332 w 4062847"/>
                <a:gd name="connsiteY4" fmla="*/ 0 h 4111934"/>
                <a:gd name="connsiteX0" fmla="*/ 3597332 w 4062847"/>
                <a:gd name="connsiteY0" fmla="*/ 0 h 4111934"/>
                <a:gd name="connsiteX1" fmla="*/ 3911657 w 4062847"/>
                <a:gd name="connsiteY1" fmla="*/ 333375 h 4111934"/>
                <a:gd name="connsiteX2" fmla="*/ 492182 w 4062847"/>
                <a:gd name="connsiteY2" fmla="*/ 4048125 h 4111934"/>
                <a:gd name="connsiteX3" fmla="*/ 0 w 4062847"/>
                <a:gd name="connsiteY3" fmla="*/ 3671108 h 4111934"/>
                <a:gd name="connsiteX4" fmla="*/ 3597332 w 4062847"/>
                <a:gd name="connsiteY4" fmla="*/ 0 h 4111934"/>
                <a:gd name="connsiteX0" fmla="*/ 3597332 w 4062847"/>
                <a:gd name="connsiteY0" fmla="*/ 0 h 4111934"/>
                <a:gd name="connsiteX1" fmla="*/ 3911657 w 4062847"/>
                <a:gd name="connsiteY1" fmla="*/ 333375 h 4111934"/>
                <a:gd name="connsiteX2" fmla="*/ 492182 w 4062847"/>
                <a:gd name="connsiteY2" fmla="*/ 4048125 h 4111934"/>
                <a:gd name="connsiteX3" fmla="*/ 0 w 4062847"/>
                <a:gd name="connsiteY3" fmla="*/ 3671108 h 4111934"/>
                <a:gd name="connsiteX4" fmla="*/ 3597332 w 4062847"/>
                <a:gd name="connsiteY4" fmla="*/ 0 h 4111934"/>
                <a:gd name="connsiteX0" fmla="*/ 3597332 w 4062847"/>
                <a:gd name="connsiteY0" fmla="*/ 0 h 4111934"/>
                <a:gd name="connsiteX1" fmla="*/ 3911657 w 4062847"/>
                <a:gd name="connsiteY1" fmla="*/ 333375 h 4111934"/>
                <a:gd name="connsiteX2" fmla="*/ 492182 w 4062847"/>
                <a:gd name="connsiteY2" fmla="*/ 4048125 h 4111934"/>
                <a:gd name="connsiteX3" fmla="*/ 0 w 4062847"/>
                <a:gd name="connsiteY3" fmla="*/ 3671108 h 4111934"/>
                <a:gd name="connsiteX4" fmla="*/ 3597332 w 4062847"/>
                <a:gd name="connsiteY4" fmla="*/ 0 h 4111934"/>
                <a:gd name="connsiteX0" fmla="*/ 3691543 w 4157058"/>
                <a:gd name="connsiteY0" fmla="*/ 0 h 4111934"/>
                <a:gd name="connsiteX1" fmla="*/ 4005868 w 4157058"/>
                <a:gd name="connsiteY1" fmla="*/ 333375 h 4111934"/>
                <a:gd name="connsiteX2" fmla="*/ 586393 w 4157058"/>
                <a:gd name="connsiteY2" fmla="*/ 4048125 h 4111934"/>
                <a:gd name="connsiteX3" fmla="*/ 0 w 4157058"/>
                <a:gd name="connsiteY3" fmla="*/ 3626773 h 4111934"/>
                <a:gd name="connsiteX4" fmla="*/ 3691543 w 4157058"/>
                <a:gd name="connsiteY4" fmla="*/ 0 h 4111934"/>
                <a:gd name="connsiteX0" fmla="*/ 3691543 w 4157058"/>
                <a:gd name="connsiteY0" fmla="*/ 0 h 4111934"/>
                <a:gd name="connsiteX1" fmla="*/ 4005868 w 4157058"/>
                <a:gd name="connsiteY1" fmla="*/ 333375 h 4111934"/>
                <a:gd name="connsiteX2" fmla="*/ 586393 w 4157058"/>
                <a:gd name="connsiteY2" fmla="*/ 4048125 h 4111934"/>
                <a:gd name="connsiteX3" fmla="*/ 0 w 4157058"/>
                <a:gd name="connsiteY3" fmla="*/ 3626773 h 4111934"/>
                <a:gd name="connsiteX4" fmla="*/ 3691543 w 4157058"/>
                <a:gd name="connsiteY4" fmla="*/ 0 h 4111934"/>
                <a:gd name="connsiteX0" fmla="*/ 3669376 w 4134891"/>
                <a:gd name="connsiteY0" fmla="*/ 0 h 4111934"/>
                <a:gd name="connsiteX1" fmla="*/ 3983701 w 4134891"/>
                <a:gd name="connsiteY1" fmla="*/ 333375 h 4111934"/>
                <a:gd name="connsiteX2" fmla="*/ 564226 w 4134891"/>
                <a:gd name="connsiteY2" fmla="*/ 4048125 h 4111934"/>
                <a:gd name="connsiteX3" fmla="*/ 0 w 4134891"/>
                <a:gd name="connsiteY3" fmla="*/ 3626773 h 4111934"/>
                <a:gd name="connsiteX4" fmla="*/ 3669376 w 4134891"/>
                <a:gd name="connsiteY4" fmla="*/ 0 h 4111934"/>
                <a:gd name="connsiteX0" fmla="*/ 3669376 w 4134891"/>
                <a:gd name="connsiteY0" fmla="*/ 0 h 4111934"/>
                <a:gd name="connsiteX1" fmla="*/ 3983701 w 4134891"/>
                <a:gd name="connsiteY1" fmla="*/ 333375 h 4111934"/>
                <a:gd name="connsiteX2" fmla="*/ 564226 w 4134891"/>
                <a:gd name="connsiteY2" fmla="*/ 4048125 h 4111934"/>
                <a:gd name="connsiteX3" fmla="*/ 0 w 4134891"/>
                <a:gd name="connsiteY3" fmla="*/ 3626773 h 4111934"/>
                <a:gd name="connsiteX4" fmla="*/ 3669376 w 4134891"/>
                <a:gd name="connsiteY4" fmla="*/ 0 h 4111934"/>
                <a:gd name="connsiteX0" fmla="*/ 3669376 w 4134891"/>
                <a:gd name="connsiteY0" fmla="*/ 0 h 4111934"/>
                <a:gd name="connsiteX1" fmla="*/ 3983701 w 4134891"/>
                <a:gd name="connsiteY1" fmla="*/ 333375 h 4111934"/>
                <a:gd name="connsiteX2" fmla="*/ 564226 w 4134891"/>
                <a:gd name="connsiteY2" fmla="*/ 4048125 h 4111934"/>
                <a:gd name="connsiteX3" fmla="*/ 0 w 4134891"/>
                <a:gd name="connsiteY3" fmla="*/ 3626773 h 4111934"/>
                <a:gd name="connsiteX4" fmla="*/ 3669376 w 4134891"/>
                <a:gd name="connsiteY4" fmla="*/ 0 h 4111934"/>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4891"/>
                <a:gd name="connsiteY0" fmla="*/ 0 h 4122811"/>
                <a:gd name="connsiteX1" fmla="*/ 3983701 w 4134891"/>
                <a:gd name="connsiteY1" fmla="*/ 333375 h 4122811"/>
                <a:gd name="connsiteX2" fmla="*/ 564226 w 4134891"/>
                <a:gd name="connsiteY2" fmla="*/ 4059208 h 4122811"/>
                <a:gd name="connsiteX3" fmla="*/ 0 w 4134891"/>
                <a:gd name="connsiteY3" fmla="*/ 3626773 h 4122811"/>
                <a:gd name="connsiteX4" fmla="*/ 3669376 w 4134891"/>
                <a:gd name="connsiteY4" fmla="*/ 0 h 4122811"/>
                <a:gd name="connsiteX0" fmla="*/ 3669376 w 4135177"/>
                <a:gd name="connsiteY0" fmla="*/ 0 h 4095619"/>
                <a:gd name="connsiteX1" fmla="*/ 3983701 w 4135177"/>
                <a:gd name="connsiteY1" fmla="*/ 333375 h 4095619"/>
                <a:gd name="connsiteX2" fmla="*/ 569768 w 4135177"/>
                <a:gd name="connsiteY2" fmla="*/ 4031499 h 4095619"/>
                <a:gd name="connsiteX3" fmla="*/ 0 w 4135177"/>
                <a:gd name="connsiteY3" fmla="*/ 3626773 h 4095619"/>
                <a:gd name="connsiteX4" fmla="*/ 3669376 w 4135177"/>
                <a:gd name="connsiteY4" fmla="*/ 0 h 4095619"/>
                <a:gd name="connsiteX0" fmla="*/ 3669376 w 4134605"/>
                <a:gd name="connsiteY0" fmla="*/ 0 h 4111933"/>
                <a:gd name="connsiteX1" fmla="*/ 3983701 w 4134605"/>
                <a:gd name="connsiteY1" fmla="*/ 333375 h 4111933"/>
                <a:gd name="connsiteX2" fmla="*/ 558684 w 4134605"/>
                <a:gd name="connsiteY2" fmla="*/ 4048124 h 4111933"/>
                <a:gd name="connsiteX3" fmla="*/ 0 w 4134605"/>
                <a:gd name="connsiteY3" fmla="*/ 3626773 h 4111933"/>
                <a:gd name="connsiteX4" fmla="*/ 3669376 w 4134605"/>
                <a:gd name="connsiteY4" fmla="*/ 0 h 4111933"/>
                <a:gd name="connsiteX0" fmla="*/ 3669376 w 4122261"/>
                <a:gd name="connsiteY0" fmla="*/ 0 h 3981506"/>
                <a:gd name="connsiteX1" fmla="*/ 3983701 w 4122261"/>
                <a:gd name="connsiteY1" fmla="*/ 333375 h 3981506"/>
                <a:gd name="connsiteX2" fmla="*/ 298218 w 4122261"/>
                <a:gd name="connsiteY2" fmla="*/ 3915121 h 3981506"/>
                <a:gd name="connsiteX3" fmla="*/ 0 w 4122261"/>
                <a:gd name="connsiteY3" fmla="*/ 3626773 h 3981506"/>
                <a:gd name="connsiteX4" fmla="*/ 3669376 w 4122261"/>
                <a:gd name="connsiteY4" fmla="*/ 0 h 3981506"/>
                <a:gd name="connsiteX0" fmla="*/ 3669376 w 4122261"/>
                <a:gd name="connsiteY0" fmla="*/ 0 h 3981506"/>
                <a:gd name="connsiteX1" fmla="*/ 3983701 w 4122261"/>
                <a:gd name="connsiteY1" fmla="*/ 333375 h 3981506"/>
                <a:gd name="connsiteX2" fmla="*/ 298218 w 4122261"/>
                <a:gd name="connsiteY2" fmla="*/ 3915121 h 3981506"/>
                <a:gd name="connsiteX3" fmla="*/ 0 w 4122261"/>
                <a:gd name="connsiteY3" fmla="*/ 3626773 h 3981506"/>
                <a:gd name="connsiteX4" fmla="*/ 3669376 w 4122261"/>
                <a:gd name="connsiteY4" fmla="*/ 0 h 3981506"/>
                <a:gd name="connsiteX0" fmla="*/ 3669376 w 4122261"/>
                <a:gd name="connsiteY0" fmla="*/ 0 h 3981506"/>
                <a:gd name="connsiteX1" fmla="*/ 3983701 w 4122261"/>
                <a:gd name="connsiteY1" fmla="*/ 333375 h 3981506"/>
                <a:gd name="connsiteX2" fmla="*/ 298218 w 4122261"/>
                <a:gd name="connsiteY2" fmla="*/ 3915121 h 3981506"/>
                <a:gd name="connsiteX3" fmla="*/ 0 w 4122261"/>
                <a:gd name="connsiteY3" fmla="*/ 3626773 h 3981506"/>
                <a:gd name="connsiteX4" fmla="*/ 3669376 w 4122261"/>
                <a:gd name="connsiteY4" fmla="*/ 0 h 3981506"/>
                <a:gd name="connsiteX0" fmla="*/ 3669376 w 4120587"/>
                <a:gd name="connsiteY0" fmla="*/ 0 h 3976075"/>
                <a:gd name="connsiteX1" fmla="*/ 3983701 w 4120587"/>
                <a:gd name="connsiteY1" fmla="*/ 333375 h 3976075"/>
                <a:gd name="connsiteX2" fmla="*/ 259426 w 4120587"/>
                <a:gd name="connsiteY2" fmla="*/ 3909579 h 3976075"/>
                <a:gd name="connsiteX3" fmla="*/ 0 w 4120587"/>
                <a:gd name="connsiteY3" fmla="*/ 3626773 h 3976075"/>
                <a:gd name="connsiteX4" fmla="*/ 3669376 w 4120587"/>
                <a:gd name="connsiteY4" fmla="*/ 0 h 3976075"/>
                <a:gd name="connsiteX0" fmla="*/ 3669376 w 4119183"/>
                <a:gd name="connsiteY0" fmla="*/ 0 h 3959787"/>
                <a:gd name="connsiteX1" fmla="*/ 3983701 w 4119183"/>
                <a:gd name="connsiteY1" fmla="*/ 333375 h 3959787"/>
                <a:gd name="connsiteX2" fmla="*/ 226175 w 4119183"/>
                <a:gd name="connsiteY2" fmla="*/ 3892953 h 3959787"/>
                <a:gd name="connsiteX3" fmla="*/ 0 w 4119183"/>
                <a:gd name="connsiteY3" fmla="*/ 3626773 h 3959787"/>
                <a:gd name="connsiteX4" fmla="*/ 3669376 w 4119183"/>
                <a:gd name="connsiteY4" fmla="*/ 0 h 3959787"/>
                <a:gd name="connsiteX0" fmla="*/ 3691544 w 4141351"/>
                <a:gd name="connsiteY0" fmla="*/ 0 h 3959787"/>
                <a:gd name="connsiteX1" fmla="*/ 4005869 w 4141351"/>
                <a:gd name="connsiteY1" fmla="*/ 333375 h 3959787"/>
                <a:gd name="connsiteX2" fmla="*/ 248343 w 4141351"/>
                <a:gd name="connsiteY2" fmla="*/ 3892953 h 3959787"/>
                <a:gd name="connsiteX3" fmla="*/ 0 w 4141351"/>
                <a:gd name="connsiteY3" fmla="*/ 3615690 h 3959787"/>
                <a:gd name="connsiteX4" fmla="*/ 3691544 w 4141351"/>
                <a:gd name="connsiteY4" fmla="*/ 0 h 3959787"/>
                <a:gd name="connsiteX0" fmla="*/ 3691544 w 4141351"/>
                <a:gd name="connsiteY0" fmla="*/ 0 h 3959787"/>
                <a:gd name="connsiteX1" fmla="*/ 4005869 w 4141351"/>
                <a:gd name="connsiteY1" fmla="*/ 333375 h 3959787"/>
                <a:gd name="connsiteX2" fmla="*/ 248343 w 4141351"/>
                <a:gd name="connsiteY2" fmla="*/ 3892953 h 3959787"/>
                <a:gd name="connsiteX3" fmla="*/ 0 w 4141351"/>
                <a:gd name="connsiteY3" fmla="*/ 3615690 h 3959787"/>
                <a:gd name="connsiteX4" fmla="*/ 3691544 w 4141351"/>
                <a:gd name="connsiteY4" fmla="*/ 0 h 3959787"/>
                <a:gd name="connsiteX0" fmla="*/ 3691544 w 4142992"/>
                <a:gd name="connsiteY0" fmla="*/ 0 h 3986935"/>
                <a:gd name="connsiteX1" fmla="*/ 4005869 w 4142992"/>
                <a:gd name="connsiteY1" fmla="*/ 333375 h 3986935"/>
                <a:gd name="connsiteX2" fmla="*/ 287135 w 4142992"/>
                <a:gd name="connsiteY2" fmla="*/ 3920662 h 3986935"/>
                <a:gd name="connsiteX3" fmla="*/ 0 w 4142992"/>
                <a:gd name="connsiteY3" fmla="*/ 3615690 h 3986935"/>
                <a:gd name="connsiteX4" fmla="*/ 3691544 w 4142992"/>
                <a:gd name="connsiteY4" fmla="*/ 0 h 3986935"/>
                <a:gd name="connsiteX0" fmla="*/ 3691544 w 4142992"/>
                <a:gd name="connsiteY0" fmla="*/ 0 h 3986935"/>
                <a:gd name="connsiteX1" fmla="*/ 4005869 w 4142992"/>
                <a:gd name="connsiteY1" fmla="*/ 333375 h 3986935"/>
                <a:gd name="connsiteX2" fmla="*/ 287135 w 4142992"/>
                <a:gd name="connsiteY2" fmla="*/ 3920662 h 3986935"/>
                <a:gd name="connsiteX3" fmla="*/ 0 w 4142992"/>
                <a:gd name="connsiteY3" fmla="*/ 3615690 h 3986935"/>
                <a:gd name="connsiteX4" fmla="*/ 3691544 w 4142992"/>
                <a:gd name="connsiteY4" fmla="*/ 0 h 3986935"/>
                <a:gd name="connsiteX0" fmla="*/ 3691544 w 4142992"/>
                <a:gd name="connsiteY0" fmla="*/ 0 h 3976075"/>
                <a:gd name="connsiteX1" fmla="*/ 4005869 w 4142992"/>
                <a:gd name="connsiteY1" fmla="*/ 333375 h 3976075"/>
                <a:gd name="connsiteX2" fmla="*/ 287135 w 4142992"/>
                <a:gd name="connsiteY2" fmla="*/ 3909579 h 3976075"/>
                <a:gd name="connsiteX3" fmla="*/ 0 w 4142992"/>
                <a:gd name="connsiteY3" fmla="*/ 3615690 h 3976075"/>
                <a:gd name="connsiteX4" fmla="*/ 3691544 w 4142992"/>
                <a:gd name="connsiteY4" fmla="*/ 0 h 3976075"/>
                <a:gd name="connsiteX0" fmla="*/ 3691544 w 4134051"/>
                <a:gd name="connsiteY0" fmla="*/ 0 h 4118596"/>
                <a:gd name="connsiteX1" fmla="*/ 4005869 w 4134051"/>
                <a:gd name="connsiteY1" fmla="*/ 333375 h 4118596"/>
                <a:gd name="connsiteX2" fmla="*/ 287135 w 4134051"/>
                <a:gd name="connsiteY2" fmla="*/ 3909579 h 4118596"/>
                <a:gd name="connsiteX3" fmla="*/ 0 w 4134051"/>
                <a:gd name="connsiteY3" fmla="*/ 3615690 h 4118596"/>
                <a:gd name="connsiteX4" fmla="*/ 3691544 w 4134051"/>
                <a:gd name="connsiteY4" fmla="*/ 0 h 4118596"/>
                <a:gd name="connsiteX0" fmla="*/ 3691544 w 4134051"/>
                <a:gd name="connsiteY0" fmla="*/ 0 h 4102789"/>
                <a:gd name="connsiteX1" fmla="*/ 4005869 w 4134051"/>
                <a:gd name="connsiteY1" fmla="*/ 333375 h 4102789"/>
                <a:gd name="connsiteX2" fmla="*/ 287135 w 4134051"/>
                <a:gd name="connsiteY2" fmla="*/ 3892954 h 4102789"/>
                <a:gd name="connsiteX3" fmla="*/ 0 w 4134051"/>
                <a:gd name="connsiteY3" fmla="*/ 3615690 h 4102789"/>
                <a:gd name="connsiteX4" fmla="*/ 3691544 w 4134051"/>
                <a:gd name="connsiteY4" fmla="*/ 0 h 4102789"/>
                <a:gd name="connsiteX0" fmla="*/ 3691544 w 4122504"/>
                <a:gd name="connsiteY0" fmla="*/ 0 h 4104466"/>
                <a:gd name="connsiteX1" fmla="*/ 4005869 w 4122504"/>
                <a:gd name="connsiteY1" fmla="*/ 333375 h 4104466"/>
                <a:gd name="connsiteX2" fmla="*/ 287135 w 4122504"/>
                <a:gd name="connsiteY2" fmla="*/ 3892954 h 4104466"/>
                <a:gd name="connsiteX3" fmla="*/ 0 w 4122504"/>
                <a:gd name="connsiteY3" fmla="*/ 3615690 h 4104466"/>
                <a:gd name="connsiteX4" fmla="*/ 3691544 w 4122504"/>
                <a:gd name="connsiteY4" fmla="*/ 0 h 4104466"/>
                <a:gd name="connsiteX0" fmla="*/ 3691544 w 4122504"/>
                <a:gd name="connsiteY0" fmla="*/ 0 h 4104466"/>
                <a:gd name="connsiteX1" fmla="*/ 4005869 w 4122504"/>
                <a:gd name="connsiteY1" fmla="*/ 333375 h 4104466"/>
                <a:gd name="connsiteX2" fmla="*/ 287135 w 4122504"/>
                <a:gd name="connsiteY2" fmla="*/ 3892954 h 4104466"/>
                <a:gd name="connsiteX3" fmla="*/ 0 w 4122504"/>
                <a:gd name="connsiteY3" fmla="*/ 3615690 h 4104466"/>
                <a:gd name="connsiteX4" fmla="*/ 3691544 w 4122504"/>
                <a:gd name="connsiteY4" fmla="*/ 0 h 4104466"/>
                <a:gd name="connsiteX0" fmla="*/ 3691544 w 4121907"/>
                <a:gd name="connsiteY0" fmla="*/ 0 h 4086367"/>
                <a:gd name="connsiteX1" fmla="*/ 4005869 w 4121907"/>
                <a:gd name="connsiteY1" fmla="*/ 333375 h 4086367"/>
                <a:gd name="connsiteX2" fmla="*/ 268085 w 4121907"/>
                <a:gd name="connsiteY2" fmla="*/ 3873904 h 4086367"/>
                <a:gd name="connsiteX3" fmla="*/ 0 w 4121907"/>
                <a:gd name="connsiteY3" fmla="*/ 3615690 h 4086367"/>
                <a:gd name="connsiteX4" fmla="*/ 3691544 w 4121907"/>
                <a:gd name="connsiteY4" fmla="*/ 0 h 4086367"/>
                <a:gd name="connsiteX0" fmla="*/ 3691544 w 4126498"/>
                <a:gd name="connsiteY0" fmla="*/ 0 h 4117288"/>
                <a:gd name="connsiteX1" fmla="*/ 4005869 w 4126498"/>
                <a:gd name="connsiteY1" fmla="*/ 333375 h 4117288"/>
                <a:gd name="connsiteX2" fmla="*/ 268085 w 4126498"/>
                <a:gd name="connsiteY2" fmla="*/ 3873904 h 4117288"/>
                <a:gd name="connsiteX3" fmla="*/ 0 w 4126498"/>
                <a:gd name="connsiteY3" fmla="*/ 3615690 h 4117288"/>
                <a:gd name="connsiteX4" fmla="*/ 3691544 w 4126498"/>
                <a:gd name="connsiteY4" fmla="*/ 0 h 4117288"/>
                <a:gd name="connsiteX0" fmla="*/ 3691544 w 4122770"/>
                <a:gd name="connsiteY0" fmla="*/ 0 h 4121788"/>
                <a:gd name="connsiteX1" fmla="*/ 4005869 w 4122770"/>
                <a:gd name="connsiteY1" fmla="*/ 333375 h 4121788"/>
                <a:gd name="connsiteX2" fmla="*/ 268085 w 4122770"/>
                <a:gd name="connsiteY2" fmla="*/ 3873904 h 4121788"/>
                <a:gd name="connsiteX3" fmla="*/ 0 w 4122770"/>
                <a:gd name="connsiteY3" fmla="*/ 3615690 h 4121788"/>
                <a:gd name="connsiteX4" fmla="*/ 3691544 w 4122770"/>
                <a:gd name="connsiteY4" fmla="*/ 0 h 4121788"/>
                <a:gd name="connsiteX0" fmla="*/ 3691544 w 4120635"/>
                <a:gd name="connsiteY0" fmla="*/ 0 h 4120286"/>
                <a:gd name="connsiteX1" fmla="*/ 4005869 w 4120635"/>
                <a:gd name="connsiteY1" fmla="*/ 333375 h 4120286"/>
                <a:gd name="connsiteX2" fmla="*/ 268085 w 4120635"/>
                <a:gd name="connsiteY2" fmla="*/ 3873904 h 4120286"/>
                <a:gd name="connsiteX3" fmla="*/ 0 w 4120635"/>
                <a:gd name="connsiteY3" fmla="*/ 3615690 h 4120286"/>
                <a:gd name="connsiteX4" fmla="*/ 3691544 w 4120635"/>
                <a:gd name="connsiteY4" fmla="*/ 0 h 4120286"/>
                <a:gd name="connsiteX0" fmla="*/ 3691544 w 4135145"/>
                <a:gd name="connsiteY0" fmla="*/ 0 h 4120286"/>
                <a:gd name="connsiteX1" fmla="*/ 4005869 w 4135145"/>
                <a:gd name="connsiteY1" fmla="*/ 333375 h 4120286"/>
                <a:gd name="connsiteX2" fmla="*/ 268085 w 4135145"/>
                <a:gd name="connsiteY2" fmla="*/ 3873904 h 4120286"/>
                <a:gd name="connsiteX3" fmla="*/ 0 w 4135145"/>
                <a:gd name="connsiteY3" fmla="*/ 3615690 h 4120286"/>
                <a:gd name="connsiteX4" fmla="*/ 3691544 w 4135145"/>
                <a:gd name="connsiteY4" fmla="*/ 0 h 4120286"/>
                <a:gd name="connsiteX0" fmla="*/ 3691544 w 4135988"/>
                <a:gd name="connsiteY0" fmla="*/ 0 h 3958785"/>
                <a:gd name="connsiteX1" fmla="*/ 4005869 w 4135988"/>
                <a:gd name="connsiteY1" fmla="*/ 333375 h 3958785"/>
                <a:gd name="connsiteX2" fmla="*/ 268085 w 4135988"/>
                <a:gd name="connsiteY2" fmla="*/ 3873904 h 3958785"/>
                <a:gd name="connsiteX3" fmla="*/ 0 w 4135988"/>
                <a:gd name="connsiteY3" fmla="*/ 3615690 h 3958785"/>
                <a:gd name="connsiteX4" fmla="*/ 3691544 w 4135988"/>
                <a:gd name="connsiteY4" fmla="*/ 0 h 3958785"/>
                <a:gd name="connsiteX0" fmla="*/ 3691544 w 4126744"/>
                <a:gd name="connsiteY0" fmla="*/ 0 h 4125101"/>
                <a:gd name="connsiteX1" fmla="*/ 4005869 w 4126744"/>
                <a:gd name="connsiteY1" fmla="*/ 333375 h 4125101"/>
                <a:gd name="connsiteX2" fmla="*/ 268085 w 4126744"/>
                <a:gd name="connsiteY2" fmla="*/ 3873904 h 4125101"/>
                <a:gd name="connsiteX3" fmla="*/ 0 w 4126744"/>
                <a:gd name="connsiteY3" fmla="*/ 3615690 h 4125101"/>
                <a:gd name="connsiteX4" fmla="*/ 3691544 w 4126744"/>
                <a:gd name="connsiteY4" fmla="*/ 0 h 4125101"/>
                <a:gd name="connsiteX0" fmla="*/ 3691544 w 4133762"/>
                <a:gd name="connsiteY0" fmla="*/ 0 h 4117887"/>
                <a:gd name="connsiteX1" fmla="*/ 4005869 w 4133762"/>
                <a:gd name="connsiteY1" fmla="*/ 333375 h 4117887"/>
                <a:gd name="connsiteX2" fmla="*/ 268085 w 4133762"/>
                <a:gd name="connsiteY2" fmla="*/ 3873904 h 4117887"/>
                <a:gd name="connsiteX3" fmla="*/ 0 w 4133762"/>
                <a:gd name="connsiteY3" fmla="*/ 3615690 h 4117887"/>
                <a:gd name="connsiteX4" fmla="*/ 3691544 w 4133762"/>
                <a:gd name="connsiteY4" fmla="*/ 0 h 4117887"/>
                <a:gd name="connsiteX0" fmla="*/ 3691544 w 4163756"/>
                <a:gd name="connsiteY0" fmla="*/ 0 h 4131277"/>
                <a:gd name="connsiteX1" fmla="*/ 4005869 w 4163756"/>
                <a:gd name="connsiteY1" fmla="*/ 333375 h 4131277"/>
                <a:gd name="connsiteX2" fmla="*/ 268085 w 4163756"/>
                <a:gd name="connsiteY2" fmla="*/ 3873904 h 4131277"/>
                <a:gd name="connsiteX3" fmla="*/ 0 w 4163756"/>
                <a:gd name="connsiteY3" fmla="*/ 3615690 h 4131277"/>
                <a:gd name="connsiteX4" fmla="*/ 3691544 w 4163756"/>
                <a:gd name="connsiteY4" fmla="*/ 0 h 4131277"/>
                <a:gd name="connsiteX0" fmla="*/ 3691544 w 4163756"/>
                <a:gd name="connsiteY0" fmla="*/ 0 h 4128666"/>
                <a:gd name="connsiteX1" fmla="*/ 4005869 w 4163756"/>
                <a:gd name="connsiteY1" fmla="*/ 333375 h 4128666"/>
                <a:gd name="connsiteX2" fmla="*/ 268085 w 4163756"/>
                <a:gd name="connsiteY2" fmla="*/ 3873904 h 4128666"/>
                <a:gd name="connsiteX3" fmla="*/ 0 w 4163756"/>
                <a:gd name="connsiteY3" fmla="*/ 3615690 h 4128666"/>
                <a:gd name="connsiteX4" fmla="*/ 3691544 w 4163756"/>
                <a:gd name="connsiteY4" fmla="*/ 0 h 4128666"/>
                <a:gd name="connsiteX0" fmla="*/ 3691544 w 4161556"/>
                <a:gd name="connsiteY0" fmla="*/ 0 h 4113975"/>
                <a:gd name="connsiteX1" fmla="*/ 4005869 w 4161556"/>
                <a:gd name="connsiteY1" fmla="*/ 333375 h 4113975"/>
                <a:gd name="connsiteX2" fmla="*/ 268085 w 4161556"/>
                <a:gd name="connsiteY2" fmla="*/ 3873904 h 4113975"/>
                <a:gd name="connsiteX3" fmla="*/ 0 w 4161556"/>
                <a:gd name="connsiteY3" fmla="*/ 3615690 h 4113975"/>
                <a:gd name="connsiteX4" fmla="*/ 3691544 w 4161556"/>
                <a:gd name="connsiteY4" fmla="*/ 0 h 4113975"/>
                <a:gd name="connsiteX0" fmla="*/ 3691544 w 4155281"/>
                <a:gd name="connsiteY0" fmla="*/ 0 h 4131134"/>
                <a:gd name="connsiteX1" fmla="*/ 4005869 w 4155281"/>
                <a:gd name="connsiteY1" fmla="*/ 333375 h 4131134"/>
                <a:gd name="connsiteX2" fmla="*/ 268085 w 4155281"/>
                <a:gd name="connsiteY2" fmla="*/ 3873904 h 4131134"/>
                <a:gd name="connsiteX3" fmla="*/ 0 w 4155281"/>
                <a:gd name="connsiteY3" fmla="*/ 3615690 h 4131134"/>
                <a:gd name="connsiteX4" fmla="*/ 3691544 w 4155281"/>
                <a:gd name="connsiteY4" fmla="*/ 0 h 4131134"/>
                <a:gd name="connsiteX0" fmla="*/ 3691544 w 4165978"/>
                <a:gd name="connsiteY0" fmla="*/ 0 h 4137340"/>
                <a:gd name="connsiteX1" fmla="*/ 4005869 w 4165978"/>
                <a:gd name="connsiteY1" fmla="*/ 333375 h 4137340"/>
                <a:gd name="connsiteX2" fmla="*/ 268085 w 4165978"/>
                <a:gd name="connsiteY2" fmla="*/ 3873904 h 4137340"/>
                <a:gd name="connsiteX3" fmla="*/ 0 w 4165978"/>
                <a:gd name="connsiteY3" fmla="*/ 3615690 h 4137340"/>
                <a:gd name="connsiteX4" fmla="*/ 3691544 w 4165978"/>
                <a:gd name="connsiteY4" fmla="*/ 0 h 4137340"/>
                <a:gd name="connsiteX0" fmla="*/ 3691544 w 4166585"/>
                <a:gd name="connsiteY0" fmla="*/ 0 h 4112528"/>
                <a:gd name="connsiteX1" fmla="*/ 4005869 w 4166585"/>
                <a:gd name="connsiteY1" fmla="*/ 333375 h 4112528"/>
                <a:gd name="connsiteX2" fmla="*/ 268085 w 4166585"/>
                <a:gd name="connsiteY2" fmla="*/ 3873904 h 4112528"/>
                <a:gd name="connsiteX3" fmla="*/ 0 w 4166585"/>
                <a:gd name="connsiteY3" fmla="*/ 3615690 h 4112528"/>
                <a:gd name="connsiteX4" fmla="*/ 3691544 w 4166585"/>
                <a:gd name="connsiteY4" fmla="*/ 0 h 4112528"/>
                <a:gd name="connsiteX0" fmla="*/ 3691544 w 4169999"/>
                <a:gd name="connsiteY0" fmla="*/ 0 h 4112528"/>
                <a:gd name="connsiteX1" fmla="*/ 4005869 w 4169999"/>
                <a:gd name="connsiteY1" fmla="*/ 333375 h 4112528"/>
                <a:gd name="connsiteX2" fmla="*/ 268085 w 4169999"/>
                <a:gd name="connsiteY2" fmla="*/ 3873904 h 4112528"/>
                <a:gd name="connsiteX3" fmla="*/ 0 w 4169999"/>
                <a:gd name="connsiteY3" fmla="*/ 3615690 h 4112528"/>
                <a:gd name="connsiteX4" fmla="*/ 3691544 w 4169999"/>
                <a:gd name="connsiteY4" fmla="*/ 0 h 4112528"/>
                <a:gd name="connsiteX0" fmla="*/ 3691544 w 4165375"/>
                <a:gd name="connsiteY0" fmla="*/ 0 h 4119913"/>
                <a:gd name="connsiteX1" fmla="*/ 4005869 w 4165375"/>
                <a:gd name="connsiteY1" fmla="*/ 333375 h 4119913"/>
                <a:gd name="connsiteX2" fmla="*/ 268085 w 4165375"/>
                <a:gd name="connsiteY2" fmla="*/ 3873904 h 4119913"/>
                <a:gd name="connsiteX3" fmla="*/ 0 w 4165375"/>
                <a:gd name="connsiteY3" fmla="*/ 3615690 h 4119913"/>
                <a:gd name="connsiteX4" fmla="*/ 3691544 w 4165375"/>
                <a:gd name="connsiteY4" fmla="*/ 0 h 4119913"/>
                <a:gd name="connsiteX0" fmla="*/ 3691544 w 4169700"/>
                <a:gd name="connsiteY0" fmla="*/ 0 h 4122982"/>
                <a:gd name="connsiteX1" fmla="*/ 4005869 w 4169700"/>
                <a:gd name="connsiteY1" fmla="*/ 333375 h 4122982"/>
                <a:gd name="connsiteX2" fmla="*/ 268085 w 4169700"/>
                <a:gd name="connsiteY2" fmla="*/ 3873904 h 4122982"/>
                <a:gd name="connsiteX3" fmla="*/ 0 w 4169700"/>
                <a:gd name="connsiteY3" fmla="*/ 3615690 h 4122982"/>
                <a:gd name="connsiteX4" fmla="*/ 3691544 w 4169700"/>
                <a:gd name="connsiteY4" fmla="*/ 0 h 4122982"/>
                <a:gd name="connsiteX0" fmla="*/ 3691544 w 4165375"/>
                <a:gd name="connsiteY0" fmla="*/ 0 h 4122982"/>
                <a:gd name="connsiteX1" fmla="*/ 4005869 w 4165375"/>
                <a:gd name="connsiteY1" fmla="*/ 333375 h 4122982"/>
                <a:gd name="connsiteX2" fmla="*/ 268085 w 4165375"/>
                <a:gd name="connsiteY2" fmla="*/ 3873904 h 4122982"/>
                <a:gd name="connsiteX3" fmla="*/ 0 w 4165375"/>
                <a:gd name="connsiteY3" fmla="*/ 3615690 h 4122982"/>
                <a:gd name="connsiteX4" fmla="*/ 3691544 w 4165375"/>
                <a:gd name="connsiteY4" fmla="*/ 0 h 4122982"/>
                <a:gd name="connsiteX0" fmla="*/ 3691544 w 4152898"/>
                <a:gd name="connsiteY0" fmla="*/ 0 h 4121387"/>
                <a:gd name="connsiteX1" fmla="*/ 3992853 w 4152898"/>
                <a:gd name="connsiteY1" fmla="*/ 307342 h 4121387"/>
                <a:gd name="connsiteX2" fmla="*/ 268085 w 4152898"/>
                <a:gd name="connsiteY2" fmla="*/ 3873904 h 4121387"/>
                <a:gd name="connsiteX3" fmla="*/ 0 w 4152898"/>
                <a:gd name="connsiteY3" fmla="*/ 3615690 h 4121387"/>
                <a:gd name="connsiteX4" fmla="*/ 3691544 w 4152898"/>
                <a:gd name="connsiteY4" fmla="*/ 0 h 4121387"/>
                <a:gd name="connsiteX0" fmla="*/ 3675274 w 4152898"/>
                <a:gd name="connsiteY0" fmla="*/ 0 h 4121387"/>
                <a:gd name="connsiteX1" fmla="*/ 3992853 w 4152898"/>
                <a:gd name="connsiteY1" fmla="*/ 307342 h 4121387"/>
                <a:gd name="connsiteX2" fmla="*/ 268085 w 4152898"/>
                <a:gd name="connsiteY2" fmla="*/ 3873904 h 4121387"/>
                <a:gd name="connsiteX3" fmla="*/ 0 w 4152898"/>
                <a:gd name="connsiteY3" fmla="*/ 3615690 h 4121387"/>
                <a:gd name="connsiteX4" fmla="*/ 3675274 w 4152898"/>
                <a:gd name="connsiteY4" fmla="*/ 0 h 4121387"/>
                <a:gd name="connsiteX0" fmla="*/ 3740356 w 4152898"/>
                <a:gd name="connsiteY0" fmla="*/ 0 h 4111625"/>
                <a:gd name="connsiteX1" fmla="*/ 3992853 w 4152898"/>
                <a:gd name="connsiteY1" fmla="*/ 297580 h 4111625"/>
                <a:gd name="connsiteX2" fmla="*/ 268085 w 4152898"/>
                <a:gd name="connsiteY2" fmla="*/ 3864142 h 4111625"/>
                <a:gd name="connsiteX3" fmla="*/ 0 w 4152898"/>
                <a:gd name="connsiteY3" fmla="*/ 3605928 h 4111625"/>
                <a:gd name="connsiteX4" fmla="*/ 3740356 w 4152898"/>
                <a:gd name="connsiteY4" fmla="*/ 0 h 4111625"/>
                <a:gd name="connsiteX0" fmla="*/ 3766389 w 4152898"/>
                <a:gd name="connsiteY0" fmla="*/ 0 h 3932650"/>
                <a:gd name="connsiteX1" fmla="*/ 3992853 w 4152898"/>
                <a:gd name="connsiteY1" fmla="*/ 118605 h 3932650"/>
                <a:gd name="connsiteX2" fmla="*/ 268085 w 4152898"/>
                <a:gd name="connsiteY2" fmla="*/ 3685167 h 3932650"/>
                <a:gd name="connsiteX3" fmla="*/ 0 w 4152898"/>
                <a:gd name="connsiteY3" fmla="*/ 3426953 h 3932650"/>
                <a:gd name="connsiteX4" fmla="*/ 3766389 w 4152898"/>
                <a:gd name="connsiteY4" fmla="*/ 0 h 3932650"/>
                <a:gd name="connsiteX0" fmla="*/ 3639480 w 4152898"/>
                <a:gd name="connsiteY0" fmla="*/ 0 h 4179961"/>
                <a:gd name="connsiteX1" fmla="*/ 3992853 w 4152898"/>
                <a:gd name="connsiteY1" fmla="*/ 365916 h 4179961"/>
                <a:gd name="connsiteX2" fmla="*/ 268085 w 4152898"/>
                <a:gd name="connsiteY2" fmla="*/ 3932478 h 4179961"/>
                <a:gd name="connsiteX3" fmla="*/ 0 w 4152898"/>
                <a:gd name="connsiteY3" fmla="*/ 3674264 h 4179961"/>
                <a:gd name="connsiteX4" fmla="*/ 3639480 w 4152898"/>
                <a:gd name="connsiteY4" fmla="*/ 0 h 4179961"/>
                <a:gd name="connsiteX0" fmla="*/ 3639480 w 4123237"/>
                <a:gd name="connsiteY0" fmla="*/ 0 h 4179383"/>
                <a:gd name="connsiteX1" fmla="*/ 3961897 w 4123237"/>
                <a:gd name="connsiteY1" fmla="*/ 356391 h 4179383"/>
                <a:gd name="connsiteX2" fmla="*/ 268085 w 4123237"/>
                <a:gd name="connsiteY2" fmla="*/ 3932478 h 4179383"/>
                <a:gd name="connsiteX3" fmla="*/ 0 w 4123237"/>
                <a:gd name="connsiteY3" fmla="*/ 3674264 h 4179383"/>
                <a:gd name="connsiteX4" fmla="*/ 3639480 w 4123237"/>
                <a:gd name="connsiteY4" fmla="*/ 0 h 4179383"/>
                <a:gd name="connsiteX0" fmla="*/ 3639480 w 4061698"/>
                <a:gd name="connsiteY0" fmla="*/ 0 h 4183787"/>
                <a:gd name="connsiteX1" fmla="*/ 3897603 w 4061698"/>
                <a:gd name="connsiteY1" fmla="*/ 427828 h 4183787"/>
                <a:gd name="connsiteX2" fmla="*/ 268085 w 4061698"/>
                <a:gd name="connsiteY2" fmla="*/ 3932478 h 4183787"/>
                <a:gd name="connsiteX3" fmla="*/ 0 w 4061698"/>
                <a:gd name="connsiteY3" fmla="*/ 3674264 h 4183787"/>
                <a:gd name="connsiteX4" fmla="*/ 3639480 w 4061698"/>
                <a:gd name="connsiteY4" fmla="*/ 0 h 4183787"/>
                <a:gd name="connsiteX0" fmla="*/ 3639480 w 4013900"/>
                <a:gd name="connsiteY0" fmla="*/ 0 h 4170200"/>
                <a:gd name="connsiteX1" fmla="*/ 3847597 w 4013900"/>
                <a:gd name="connsiteY1" fmla="*/ 199228 h 4170200"/>
                <a:gd name="connsiteX2" fmla="*/ 268085 w 4013900"/>
                <a:gd name="connsiteY2" fmla="*/ 3932478 h 4170200"/>
                <a:gd name="connsiteX3" fmla="*/ 0 w 4013900"/>
                <a:gd name="connsiteY3" fmla="*/ 3674264 h 4170200"/>
                <a:gd name="connsiteX4" fmla="*/ 3639480 w 4013900"/>
                <a:gd name="connsiteY4" fmla="*/ 0 h 4170200"/>
                <a:gd name="connsiteX0" fmla="*/ 3644243 w 4013900"/>
                <a:gd name="connsiteY0" fmla="*/ 0 h 4167819"/>
                <a:gd name="connsiteX1" fmla="*/ 3847597 w 4013900"/>
                <a:gd name="connsiteY1" fmla="*/ 196847 h 4167819"/>
                <a:gd name="connsiteX2" fmla="*/ 268085 w 4013900"/>
                <a:gd name="connsiteY2" fmla="*/ 3930097 h 4167819"/>
                <a:gd name="connsiteX3" fmla="*/ 0 w 4013900"/>
                <a:gd name="connsiteY3" fmla="*/ 3671883 h 4167819"/>
                <a:gd name="connsiteX4" fmla="*/ 3644243 w 4013900"/>
                <a:gd name="connsiteY4" fmla="*/ 0 h 4167819"/>
                <a:gd name="connsiteX0" fmla="*/ 3644243 w 4169740"/>
                <a:gd name="connsiteY0" fmla="*/ 0 h 4162186"/>
                <a:gd name="connsiteX1" fmla="*/ 3847597 w 4169740"/>
                <a:gd name="connsiteY1" fmla="*/ 196847 h 4162186"/>
                <a:gd name="connsiteX2" fmla="*/ 268085 w 4169740"/>
                <a:gd name="connsiteY2" fmla="*/ 3930097 h 4162186"/>
                <a:gd name="connsiteX3" fmla="*/ 0 w 4169740"/>
                <a:gd name="connsiteY3" fmla="*/ 3671883 h 4162186"/>
                <a:gd name="connsiteX4" fmla="*/ 3644243 w 4169740"/>
                <a:gd name="connsiteY4" fmla="*/ 0 h 4162186"/>
                <a:gd name="connsiteX0" fmla="*/ 3644243 w 4175258"/>
                <a:gd name="connsiteY0" fmla="*/ 0 h 4166153"/>
                <a:gd name="connsiteX1" fmla="*/ 3847597 w 4175258"/>
                <a:gd name="connsiteY1" fmla="*/ 196847 h 4166153"/>
                <a:gd name="connsiteX2" fmla="*/ 268085 w 4175258"/>
                <a:gd name="connsiteY2" fmla="*/ 3930097 h 4166153"/>
                <a:gd name="connsiteX3" fmla="*/ 0 w 4175258"/>
                <a:gd name="connsiteY3" fmla="*/ 3671883 h 4166153"/>
                <a:gd name="connsiteX4" fmla="*/ 3644243 w 4175258"/>
                <a:gd name="connsiteY4" fmla="*/ 0 h 4166153"/>
                <a:gd name="connsiteX0" fmla="*/ 3644243 w 4173542"/>
                <a:gd name="connsiteY0" fmla="*/ 0 h 4158236"/>
                <a:gd name="connsiteX1" fmla="*/ 3847597 w 4173542"/>
                <a:gd name="connsiteY1" fmla="*/ 196847 h 4158236"/>
                <a:gd name="connsiteX2" fmla="*/ 268085 w 4173542"/>
                <a:gd name="connsiteY2" fmla="*/ 3930097 h 4158236"/>
                <a:gd name="connsiteX3" fmla="*/ 0 w 4173542"/>
                <a:gd name="connsiteY3" fmla="*/ 3671883 h 4158236"/>
                <a:gd name="connsiteX4" fmla="*/ 3644243 w 4173542"/>
                <a:gd name="connsiteY4" fmla="*/ 0 h 4158236"/>
                <a:gd name="connsiteX0" fmla="*/ 3644243 w 4174827"/>
                <a:gd name="connsiteY0" fmla="*/ 0 h 4176142"/>
                <a:gd name="connsiteX1" fmla="*/ 3847597 w 4174827"/>
                <a:gd name="connsiteY1" fmla="*/ 196847 h 4176142"/>
                <a:gd name="connsiteX2" fmla="*/ 268085 w 4174827"/>
                <a:gd name="connsiteY2" fmla="*/ 3930097 h 4176142"/>
                <a:gd name="connsiteX3" fmla="*/ 0 w 4174827"/>
                <a:gd name="connsiteY3" fmla="*/ 3671883 h 4176142"/>
                <a:gd name="connsiteX4" fmla="*/ 3644243 w 4174827"/>
                <a:gd name="connsiteY4" fmla="*/ 0 h 4176142"/>
                <a:gd name="connsiteX0" fmla="*/ 3644243 w 4177425"/>
                <a:gd name="connsiteY0" fmla="*/ 0 h 4138741"/>
                <a:gd name="connsiteX1" fmla="*/ 3847597 w 4177425"/>
                <a:gd name="connsiteY1" fmla="*/ 196847 h 4138741"/>
                <a:gd name="connsiteX2" fmla="*/ 268085 w 4177425"/>
                <a:gd name="connsiteY2" fmla="*/ 3930097 h 4138741"/>
                <a:gd name="connsiteX3" fmla="*/ 0 w 4177425"/>
                <a:gd name="connsiteY3" fmla="*/ 3671883 h 4138741"/>
                <a:gd name="connsiteX4" fmla="*/ 3644243 w 4177425"/>
                <a:gd name="connsiteY4" fmla="*/ 0 h 4138741"/>
                <a:gd name="connsiteX0" fmla="*/ 3644243 w 4177425"/>
                <a:gd name="connsiteY0" fmla="*/ 0 h 4168143"/>
                <a:gd name="connsiteX1" fmla="*/ 3847597 w 4177425"/>
                <a:gd name="connsiteY1" fmla="*/ 196847 h 4168143"/>
                <a:gd name="connsiteX2" fmla="*/ 268085 w 4177425"/>
                <a:gd name="connsiteY2" fmla="*/ 3930097 h 4168143"/>
                <a:gd name="connsiteX3" fmla="*/ 0 w 4177425"/>
                <a:gd name="connsiteY3" fmla="*/ 3671883 h 4168143"/>
                <a:gd name="connsiteX4" fmla="*/ 3644243 w 4177425"/>
                <a:gd name="connsiteY4" fmla="*/ 0 h 4168143"/>
                <a:gd name="connsiteX0" fmla="*/ 3644243 w 4177425"/>
                <a:gd name="connsiteY0" fmla="*/ 0 h 4168143"/>
                <a:gd name="connsiteX1" fmla="*/ 3847597 w 4177425"/>
                <a:gd name="connsiteY1" fmla="*/ 196847 h 4168143"/>
                <a:gd name="connsiteX2" fmla="*/ 268085 w 4177425"/>
                <a:gd name="connsiteY2" fmla="*/ 3930097 h 4168143"/>
                <a:gd name="connsiteX3" fmla="*/ 0 w 4177425"/>
                <a:gd name="connsiteY3" fmla="*/ 3671883 h 4168143"/>
                <a:gd name="connsiteX4" fmla="*/ 3644243 w 4177425"/>
                <a:gd name="connsiteY4" fmla="*/ 0 h 4168143"/>
                <a:gd name="connsiteX0" fmla="*/ 3662531 w 4177425"/>
                <a:gd name="connsiteY0" fmla="*/ 0 h 4158999"/>
                <a:gd name="connsiteX1" fmla="*/ 3847597 w 4177425"/>
                <a:gd name="connsiteY1" fmla="*/ 187703 h 4158999"/>
                <a:gd name="connsiteX2" fmla="*/ 268085 w 4177425"/>
                <a:gd name="connsiteY2" fmla="*/ 3920953 h 4158999"/>
                <a:gd name="connsiteX3" fmla="*/ 0 w 4177425"/>
                <a:gd name="connsiteY3" fmla="*/ 3662739 h 4158999"/>
                <a:gd name="connsiteX4" fmla="*/ 3662531 w 4177425"/>
                <a:gd name="connsiteY4" fmla="*/ 0 h 4158999"/>
                <a:gd name="connsiteX0" fmla="*/ 3653387 w 4177425"/>
                <a:gd name="connsiteY0" fmla="*/ 0 h 4158999"/>
                <a:gd name="connsiteX1" fmla="*/ 3847597 w 4177425"/>
                <a:gd name="connsiteY1" fmla="*/ 187703 h 4158999"/>
                <a:gd name="connsiteX2" fmla="*/ 268085 w 4177425"/>
                <a:gd name="connsiteY2" fmla="*/ 3920953 h 4158999"/>
                <a:gd name="connsiteX3" fmla="*/ 0 w 4177425"/>
                <a:gd name="connsiteY3" fmla="*/ 3662739 h 4158999"/>
                <a:gd name="connsiteX4" fmla="*/ 3653387 w 4177425"/>
                <a:gd name="connsiteY4" fmla="*/ 0 h 4158999"/>
                <a:gd name="connsiteX0" fmla="*/ 3639671 w 4177425"/>
                <a:gd name="connsiteY0" fmla="*/ 0 h 4158999"/>
                <a:gd name="connsiteX1" fmla="*/ 3847597 w 4177425"/>
                <a:gd name="connsiteY1" fmla="*/ 187703 h 4158999"/>
                <a:gd name="connsiteX2" fmla="*/ 268085 w 4177425"/>
                <a:gd name="connsiteY2" fmla="*/ 3920953 h 4158999"/>
                <a:gd name="connsiteX3" fmla="*/ 0 w 4177425"/>
                <a:gd name="connsiteY3" fmla="*/ 3662739 h 4158999"/>
                <a:gd name="connsiteX4" fmla="*/ 3639671 w 4177425"/>
                <a:gd name="connsiteY4" fmla="*/ 0 h 4158999"/>
                <a:gd name="connsiteX0" fmla="*/ 3639671 w 4177425"/>
                <a:gd name="connsiteY0" fmla="*/ 0 h 4158999"/>
                <a:gd name="connsiteX1" fmla="*/ 3847597 w 4177425"/>
                <a:gd name="connsiteY1" fmla="*/ 187703 h 4158999"/>
                <a:gd name="connsiteX2" fmla="*/ 268085 w 4177425"/>
                <a:gd name="connsiteY2" fmla="*/ 3920953 h 4158999"/>
                <a:gd name="connsiteX3" fmla="*/ 0 w 4177425"/>
                <a:gd name="connsiteY3" fmla="*/ 3662739 h 4158999"/>
                <a:gd name="connsiteX4" fmla="*/ 3639671 w 4177425"/>
                <a:gd name="connsiteY4" fmla="*/ 0 h 4158999"/>
                <a:gd name="connsiteX0" fmla="*/ 3639671 w 4152320"/>
                <a:gd name="connsiteY0" fmla="*/ 0 h 4157583"/>
                <a:gd name="connsiteX1" fmla="*/ 3847597 w 4152320"/>
                <a:gd name="connsiteY1" fmla="*/ 187703 h 4157583"/>
                <a:gd name="connsiteX2" fmla="*/ 268085 w 4152320"/>
                <a:gd name="connsiteY2" fmla="*/ 3920953 h 4157583"/>
                <a:gd name="connsiteX3" fmla="*/ 0 w 4152320"/>
                <a:gd name="connsiteY3" fmla="*/ 3662739 h 4157583"/>
                <a:gd name="connsiteX4" fmla="*/ 3639671 w 4152320"/>
                <a:gd name="connsiteY4" fmla="*/ 0 h 4157583"/>
                <a:gd name="connsiteX0" fmla="*/ 3639671 w 4149210"/>
                <a:gd name="connsiteY0" fmla="*/ 0 h 4154336"/>
                <a:gd name="connsiteX1" fmla="*/ 3847597 w 4149210"/>
                <a:gd name="connsiteY1" fmla="*/ 187703 h 4154336"/>
                <a:gd name="connsiteX2" fmla="*/ 268085 w 4149210"/>
                <a:gd name="connsiteY2" fmla="*/ 3920953 h 4154336"/>
                <a:gd name="connsiteX3" fmla="*/ 0 w 4149210"/>
                <a:gd name="connsiteY3" fmla="*/ 3662739 h 4154336"/>
                <a:gd name="connsiteX4" fmla="*/ 3639671 w 4149210"/>
                <a:gd name="connsiteY4" fmla="*/ 0 h 4154336"/>
                <a:gd name="connsiteX0" fmla="*/ 3639671 w 4160122"/>
                <a:gd name="connsiteY0" fmla="*/ 0 h 4155949"/>
                <a:gd name="connsiteX1" fmla="*/ 3847597 w 4160122"/>
                <a:gd name="connsiteY1" fmla="*/ 187703 h 4155949"/>
                <a:gd name="connsiteX2" fmla="*/ 268085 w 4160122"/>
                <a:gd name="connsiteY2" fmla="*/ 3920953 h 4155949"/>
                <a:gd name="connsiteX3" fmla="*/ 0 w 4160122"/>
                <a:gd name="connsiteY3" fmla="*/ 3662739 h 4155949"/>
                <a:gd name="connsiteX4" fmla="*/ 3639671 w 4160122"/>
                <a:gd name="connsiteY4" fmla="*/ 0 h 4155949"/>
                <a:gd name="connsiteX0" fmla="*/ 3639671 w 4166833"/>
                <a:gd name="connsiteY0" fmla="*/ 0 h 4144176"/>
                <a:gd name="connsiteX1" fmla="*/ 3847597 w 4166833"/>
                <a:gd name="connsiteY1" fmla="*/ 187703 h 4144176"/>
                <a:gd name="connsiteX2" fmla="*/ 268085 w 4166833"/>
                <a:gd name="connsiteY2" fmla="*/ 3920953 h 4144176"/>
                <a:gd name="connsiteX3" fmla="*/ 0 w 4166833"/>
                <a:gd name="connsiteY3" fmla="*/ 3662739 h 4144176"/>
                <a:gd name="connsiteX4" fmla="*/ 3639671 w 4166833"/>
                <a:gd name="connsiteY4" fmla="*/ 0 h 4144176"/>
                <a:gd name="connsiteX0" fmla="*/ 3639671 w 4152685"/>
                <a:gd name="connsiteY0" fmla="*/ 0 h 4170270"/>
                <a:gd name="connsiteX1" fmla="*/ 3847597 w 4152685"/>
                <a:gd name="connsiteY1" fmla="*/ 187703 h 4170270"/>
                <a:gd name="connsiteX2" fmla="*/ 268085 w 4152685"/>
                <a:gd name="connsiteY2" fmla="*/ 3920953 h 4170270"/>
                <a:gd name="connsiteX3" fmla="*/ 0 w 4152685"/>
                <a:gd name="connsiteY3" fmla="*/ 3662739 h 4170270"/>
                <a:gd name="connsiteX4" fmla="*/ 3639671 w 4152685"/>
                <a:gd name="connsiteY4" fmla="*/ 0 h 4170270"/>
                <a:gd name="connsiteX0" fmla="*/ 3639671 w 4162673"/>
                <a:gd name="connsiteY0" fmla="*/ 0 h 4177506"/>
                <a:gd name="connsiteX1" fmla="*/ 3847597 w 4162673"/>
                <a:gd name="connsiteY1" fmla="*/ 187703 h 4177506"/>
                <a:gd name="connsiteX2" fmla="*/ 268085 w 4162673"/>
                <a:gd name="connsiteY2" fmla="*/ 3920953 h 4177506"/>
                <a:gd name="connsiteX3" fmla="*/ 0 w 4162673"/>
                <a:gd name="connsiteY3" fmla="*/ 3662739 h 4177506"/>
                <a:gd name="connsiteX4" fmla="*/ 3639671 w 4162673"/>
                <a:gd name="connsiteY4" fmla="*/ 0 h 4177506"/>
                <a:gd name="connsiteX0" fmla="*/ 3639671 w 4161648"/>
                <a:gd name="connsiteY0" fmla="*/ 0 h 4155949"/>
                <a:gd name="connsiteX1" fmla="*/ 3847597 w 4161648"/>
                <a:gd name="connsiteY1" fmla="*/ 187703 h 4155949"/>
                <a:gd name="connsiteX2" fmla="*/ 268085 w 4161648"/>
                <a:gd name="connsiteY2" fmla="*/ 3920953 h 4155949"/>
                <a:gd name="connsiteX3" fmla="*/ 0 w 4161648"/>
                <a:gd name="connsiteY3" fmla="*/ 3662739 h 4155949"/>
                <a:gd name="connsiteX4" fmla="*/ 3639671 w 4161648"/>
                <a:gd name="connsiteY4" fmla="*/ 0 h 4155949"/>
                <a:gd name="connsiteX0" fmla="*/ 3639671 w 4161648"/>
                <a:gd name="connsiteY0" fmla="*/ 0 h 4155949"/>
                <a:gd name="connsiteX1" fmla="*/ 3847597 w 4161648"/>
                <a:gd name="connsiteY1" fmla="*/ 187703 h 4155949"/>
                <a:gd name="connsiteX2" fmla="*/ 268085 w 4161648"/>
                <a:gd name="connsiteY2" fmla="*/ 3920953 h 4155949"/>
                <a:gd name="connsiteX3" fmla="*/ 0 w 4161648"/>
                <a:gd name="connsiteY3" fmla="*/ 3662739 h 4155949"/>
                <a:gd name="connsiteX4" fmla="*/ 3639671 w 4161648"/>
                <a:gd name="connsiteY4" fmla="*/ 0 h 4155949"/>
                <a:gd name="connsiteX0" fmla="*/ 3639671 w 4192541"/>
                <a:gd name="connsiteY0" fmla="*/ 0 h 4157140"/>
                <a:gd name="connsiteX1" fmla="*/ 3880848 w 4192541"/>
                <a:gd name="connsiteY1" fmla="*/ 209871 h 4157140"/>
                <a:gd name="connsiteX2" fmla="*/ 268085 w 4192541"/>
                <a:gd name="connsiteY2" fmla="*/ 3920953 h 4157140"/>
                <a:gd name="connsiteX3" fmla="*/ 0 w 4192541"/>
                <a:gd name="connsiteY3" fmla="*/ 3662739 h 4157140"/>
                <a:gd name="connsiteX4" fmla="*/ 3639671 w 4192541"/>
                <a:gd name="connsiteY4" fmla="*/ 0 h 4157140"/>
                <a:gd name="connsiteX0" fmla="*/ 3639671 w 4156560"/>
                <a:gd name="connsiteY0" fmla="*/ 0 h 4157923"/>
                <a:gd name="connsiteX1" fmla="*/ 3880848 w 4156560"/>
                <a:gd name="connsiteY1" fmla="*/ 209871 h 4157923"/>
                <a:gd name="connsiteX2" fmla="*/ 268085 w 4156560"/>
                <a:gd name="connsiteY2" fmla="*/ 3920953 h 4157923"/>
                <a:gd name="connsiteX3" fmla="*/ 0 w 4156560"/>
                <a:gd name="connsiteY3" fmla="*/ 3662739 h 4157923"/>
                <a:gd name="connsiteX4" fmla="*/ 3639671 w 4156560"/>
                <a:gd name="connsiteY4" fmla="*/ 0 h 4157923"/>
                <a:gd name="connsiteX0" fmla="*/ 3639671 w 4156560"/>
                <a:gd name="connsiteY0" fmla="*/ 0 h 4158442"/>
                <a:gd name="connsiteX1" fmla="*/ 3880848 w 4156560"/>
                <a:gd name="connsiteY1" fmla="*/ 219396 h 4158442"/>
                <a:gd name="connsiteX2" fmla="*/ 268085 w 4156560"/>
                <a:gd name="connsiteY2" fmla="*/ 3920953 h 4158442"/>
                <a:gd name="connsiteX3" fmla="*/ 0 w 4156560"/>
                <a:gd name="connsiteY3" fmla="*/ 3662739 h 4158442"/>
                <a:gd name="connsiteX4" fmla="*/ 3639671 w 4156560"/>
                <a:gd name="connsiteY4" fmla="*/ 0 h 4158442"/>
                <a:gd name="connsiteX0" fmla="*/ 3646815 w 4156560"/>
                <a:gd name="connsiteY0" fmla="*/ 0 h 4158442"/>
                <a:gd name="connsiteX1" fmla="*/ 3880848 w 4156560"/>
                <a:gd name="connsiteY1" fmla="*/ 219396 h 4158442"/>
                <a:gd name="connsiteX2" fmla="*/ 268085 w 4156560"/>
                <a:gd name="connsiteY2" fmla="*/ 3920953 h 4158442"/>
                <a:gd name="connsiteX3" fmla="*/ 0 w 4156560"/>
                <a:gd name="connsiteY3" fmla="*/ 3662739 h 4158442"/>
                <a:gd name="connsiteX4" fmla="*/ 3646815 w 4156560"/>
                <a:gd name="connsiteY4" fmla="*/ 0 h 4158442"/>
                <a:gd name="connsiteX0" fmla="*/ 3646815 w 4156560"/>
                <a:gd name="connsiteY0" fmla="*/ 0 h 4159093"/>
                <a:gd name="connsiteX1" fmla="*/ 3880848 w 4156560"/>
                <a:gd name="connsiteY1" fmla="*/ 231302 h 4159093"/>
                <a:gd name="connsiteX2" fmla="*/ 268085 w 4156560"/>
                <a:gd name="connsiteY2" fmla="*/ 3920953 h 4159093"/>
                <a:gd name="connsiteX3" fmla="*/ 0 w 4156560"/>
                <a:gd name="connsiteY3" fmla="*/ 3662739 h 4159093"/>
                <a:gd name="connsiteX4" fmla="*/ 3646815 w 4156560"/>
                <a:gd name="connsiteY4" fmla="*/ 0 h 4159093"/>
                <a:gd name="connsiteX0" fmla="*/ 3646815 w 4152107"/>
                <a:gd name="connsiteY0" fmla="*/ 0 h 4161068"/>
                <a:gd name="connsiteX1" fmla="*/ 3876085 w 4152107"/>
                <a:gd name="connsiteY1" fmla="*/ 267021 h 4161068"/>
                <a:gd name="connsiteX2" fmla="*/ 268085 w 4152107"/>
                <a:gd name="connsiteY2" fmla="*/ 3920953 h 4161068"/>
                <a:gd name="connsiteX3" fmla="*/ 0 w 4152107"/>
                <a:gd name="connsiteY3" fmla="*/ 3662739 h 4161068"/>
                <a:gd name="connsiteX4" fmla="*/ 3646815 w 4152107"/>
                <a:gd name="connsiteY4" fmla="*/ 0 h 4161068"/>
                <a:gd name="connsiteX0" fmla="*/ 3646815 w 4007793"/>
                <a:gd name="connsiteY0" fmla="*/ 0 h 4160143"/>
                <a:gd name="connsiteX1" fmla="*/ 3721304 w 4007793"/>
                <a:gd name="connsiteY1" fmla="*/ 250352 h 4160143"/>
                <a:gd name="connsiteX2" fmla="*/ 268085 w 4007793"/>
                <a:gd name="connsiteY2" fmla="*/ 3920953 h 4160143"/>
                <a:gd name="connsiteX3" fmla="*/ 0 w 4007793"/>
                <a:gd name="connsiteY3" fmla="*/ 3662739 h 4160143"/>
                <a:gd name="connsiteX4" fmla="*/ 3646815 w 4007793"/>
                <a:gd name="connsiteY4" fmla="*/ 0 h 4160143"/>
                <a:gd name="connsiteX0" fmla="*/ 3646815 w 4072087"/>
                <a:gd name="connsiteY0" fmla="*/ 0 h 4153353"/>
                <a:gd name="connsiteX1" fmla="*/ 3790361 w 4072087"/>
                <a:gd name="connsiteY1" fmla="*/ 124146 h 4153353"/>
                <a:gd name="connsiteX2" fmla="*/ 268085 w 4072087"/>
                <a:gd name="connsiteY2" fmla="*/ 3920953 h 4153353"/>
                <a:gd name="connsiteX3" fmla="*/ 0 w 4072087"/>
                <a:gd name="connsiteY3" fmla="*/ 3662739 h 4153353"/>
                <a:gd name="connsiteX4" fmla="*/ 3646815 w 4072087"/>
                <a:gd name="connsiteY4" fmla="*/ 0 h 4153353"/>
                <a:gd name="connsiteX0" fmla="*/ 3646815 w 4136531"/>
                <a:gd name="connsiteY0" fmla="*/ 0 h 4158182"/>
                <a:gd name="connsiteX1" fmla="*/ 3859417 w 4136531"/>
                <a:gd name="connsiteY1" fmla="*/ 214633 h 4158182"/>
                <a:gd name="connsiteX2" fmla="*/ 268085 w 4136531"/>
                <a:gd name="connsiteY2" fmla="*/ 3920953 h 4158182"/>
                <a:gd name="connsiteX3" fmla="*/ 0 w 4136531"/>
                <a:gd name="connsiteY3" fmla="*/ 3662739 h 4158182"/>
                <a:gd name="connsiteX4" fmla="*/ 3646815 w 4136531"/>
                <a:gd name="connsiteY4" fmla="*/ 0 h 4158182"/>
                <a:gd name="connsiteX0" fmla="*/ 3646815 w 4136531"/>
                <a:gd name="connsiteY0" fmla="*/ 0 h 4158182"/>
                <a:gd name="connsiteX1" fmla="*/ 3859417 w 4136531"/>
                <a:gd name="connsiteY1" fmla="*/ 214633 h 4158182"/>
                <a:gd name="connsiteX2" fmla="*/ 268085 w 4136531"/>
                <a:gd name="connsiteY2" fmla="*/ 3920953 h 4158182"/>
                <a:gd name="connsiteX3" fmla="*/ 0 w 4136531"/>
                <a:gd name="connsiteY3" fmla="*/ 3662739 h 4158182"/>
                <a:gd name="connsiteX4" fmla="*/ 3646815 w 4136531"/>
                <a:gd name="connsiteY4" fmla="*/ 0 h 4158182"/>
                <a:gd name="connsiteX0" fmla="*/ 3646815 w 4186407"/>
                <a:gd name="connsiteY0" fmla="*/ 0 h 4161974"/>
                <a:gd name="connsiteX1" fmla="*/ 3912757 w 4186407"/>
                <a:gd name="connsiteY1" fmla="*/ 283213 h 4161974"/>
                <a:gd name="connsiteX2" fmla="*/ 268085 w 4186407"/>
                <a:gd name="connsiteY2" fmla="*/ 3920953 h 4161974"/>
                <a:gd name="connsiteX3" fmla="*/ 0 w 4186407"/>
                <a:gd name="connsiteY3" fmla="*/ 3662739 h 4161974"/>
                <a:gd name="connsiteX4" fmla="*/ 3646815 w 4186407"/>
                <a:gd name="connsiteY4" fmla="*/ 0 h 4161974"/>
                <a:gd name="connsiteX0" fmla="*/ 3646815 w 4199992"/>
                <a:gd name="connsiteY0" fmla="*/ 0 h 4161162"/>
                <a:gd name="connsiteX1" fmla="*/ 3927271 w 4199992"/>
                <a:gd name="connsiteY1" fmla="*/ 268699 h 4161162"/>
                <a:gd name="connsiteX2" fmla="*/ 268085 w 4199992"/>
                <a:gd name="connsiteY2" fmla="*/ 3920953 h 4161162"/>
                <a:gd name="connsiteX3" fmla="*/ 0 w 4199992"/>
                <a:gd name="connsiteY3" fmla="*/ 3662739 h 4161162"/>
                <a:gd name="connsiteX4" fmla="*/ 3646815 w 4199992"/>
                <a:gd name="connsiteY4" fmla="*/ 0 h 4161162"/>
                <a:gd name="connsiteX0" fmla="*/ 3646815 w 4209053"/>
                <a:gd name="connsiteY0" fmla="*/ 0 h 4165558"/>
                <a:gd name="connsiteX1" fmla="*/ 3936947 w 4209053"/>
                <a:gd name="connsiteY1" fmla="*/ 346108 h 4165558"/>
                <a:gd name="connsiteX2" fmla="*/ 268085 w 4209053"/>
                <a:gd name="connsiteY2" fmla="*/ 3920953 h 4165558"/>
                <a:gd name="connsiteX3" fmla="*/ 0 w 4209053"/>
                <a:gd name="connsiteY3" fmla="*/ 3662739 h 4165558"/>
                <a:gd name="connsiteX4" fmla="*/ 3646815 w 4209053"/>
                <a:gd name="connsiteY4" fmla="*/ 0 h 4165558"/>
                <a:gd name="connsiteX0" fmla="*/ 3646815 w 4190935"/>
                <a:gd name="connsiteY0" fmla="*/ 0 h 4161432"/>
                <a:gd name="connsiteX1" fmla="*/ 3917595 w 4190935"/>
                <a:gd name="connsiteY1" fmla="*/ 273536 h 4161432"/>
                <a:gd name="connsiteX2" fmla="*/ 268085 w 4190935"/>
                <a:gd name="connsiteY2" fmla="*/ 3920953 h 4161432"/>
                <a:gd name="connsiteX3" fmla="*/ 0 w 4190935"/>
                <a:gd name="connsiteY3" fmla="*/ 3662739 h 4161432"/>
                <a:gd name="connsiteX4" fmla="*/ 3646815 w 4190935"/>
                <a:gd name="connsiteY4" fmla="*/ 0 h 4161432"/>
                <a:gd name="connsiteX0" fmla="*/ 3646815 w 4195463"/>
                <a:gd name="connsiteY0" fmla="*/ 0 h 4160892"/>
                <a:gd name="connsiteX1" fmla="*/ 3922433 w 4195463"/>
                <a:gd name="connsiteY1" fmla="*/ 263859 h 4160892"/>
                <a:gd name="connsiteX2" fmla="*/ 268085 w 4195463"/>
                <a:gd name="connsiteY2" fmla="*/ 3920953 h 4160892"/>
                <a:gd name="connsiteX3" fmla="*/ 0 w 4195463"/>
                <a:gd name="connsiteY3" fmla="*/ 3662739 h 4160892"/>
                <a:gd name="connsiteX4" fmla="*/ 3646815 w 4195463"/>
                <a:gd name="connsiteY4" fmla="*/ 0 h 4160892"/>
                <a:gd name="connsiteX0" fmla="*/ 3646815 w 4168062"/>
                <a:gd name="connsiteY0" fmla="*/ 0 h 4159295"/>
                <a:gd name="connsiteX1" fmla="*/ 3922433 w 4168062"/>
                <a:gd name="connsiteY1" fmla="*/ 263859 h 4159295"/>
                <a:gd name="connsiteX2" fmla="*/ 268085 w 4168062"/>
                <a:gd name="connsiteY2" fmla="*/ 3920953 h 4159295"/>
                <a:gd name="connsiteX3" fmla="*/ 0 w 4168062"/>
                <a:gd name="connsiteY3" fmla="*/ 3662739 h 4159295"/>
                <a:gd name="connsiteX4" fmla="*/ 3646815 w 4168062"/>
                <a:gd name="connsiteY4" fmla="*/ 0 h 4159295"/>
                <a:gd name="connsiteX0" fmla="*/ 3646815 w 4175104"/>
                <a:gd name="connsiteY0" fmla="*/ 0 h 4133337"/>
                <a:gd name="connsiteX1" fmla="*/ 3922433 w 4175104"/>
                <a:gd name="connsiteY1" fmla="*/ 263859 h 4133337"/>
                <a:gd name="connsiteX2" fmla="*/ 268085 w 4175104"/>
                <a:gd name="connsiteY2" fmla="*/ 3920953 h 4133337"/>
                <a:gd name="connsiteX3" fmla="*/ 0 w 4175104"/>
                <a:gd name="connsiteY3" fmla="*/ 3662739 h 4133337"/>
                <a:gd name="connsiteX4" fmla="*/ 3646815 w 4175104"/>
                <a:gd name="connsiteY4" fmla="*/ 0 h 4133337"/>
                <a:gd name="connsiteX0" fmla="*/ 3646815 w 4168062"/>
                <a:gd name="connsiteY0" fmla="*/ 0 h 4171331"/>
                <a:gd name="connsiteX1" fmla="*/ 3922433 w 4168062"/>
                <a:gd name="connsiteY1" fmla="*/ 263859 h 4171331"/>
                <a:gd name="connsiteX2" fmla="*/ 268085 w 4168062"/>
                <a:gd name="connsiteY2" fmla="*/ 3920953 h 4171331"/>
                <a:gd name="connsiteX3" fmla="*/ 0 w 4168062"/>
                <a:gd name="connsiteY3" fmla="*/ 3662739 h 4171331"/>
                <a:gd name="connsiteX4" fmla="*/ 3646815 w 4168062"/>
                <a:gd name="connsiteY4" fmla="*/ 0 h 4171331"/>
                <a:gd name="connsiteX0" fmla="*/ 3646815 w 4172865"/>
                <a:gd name="connsiteY0" fmla="*/ 0 h 4140343"/>
                <a:gd name="connsiteX1" fmla="*/ 3922433 w 4172865"/>
                <a:gd name="connsiteY1" fmla="*/ 263859 h 4140343"/>
                <a:gd name="connsiteX2" fmla="*/ 268085 w 4172865"/>
                <a:gd name="connsiteY2" fmla="*/ 3920953 h 4140343"/>
                <a:gd name="connsiteX3" fmla="*/ 0 w 4172865"/>
                <a:gd name="connsiteY3" fmla="*/ 3662739 h 4140343"/>
                <a:gd name="connsiteX4" fmla="*/ 3646815 w 4172865"/>
                <a:gd name="connsiteY4" fmla="*/ 0 h 4140343"/>
                <a:gd name="connsiteX0" fmla="*/ 3646815 w 4178638"/>
                <a:gd name="connsiteY0" fmla="*/ 0 h 4190948"/>
                <a:gd name="connsiteX1" fmla="*/ 3922433 w 4178638"/>
                <a:gd name="connsiteY1" fmla="*/ 263859 h 4190948"/>
                <a:gd name="connsiteX2" fmla="*/ 359525 w 4178638"/>
                <a:gd name="connsiteY2" fmla="*/ 3974293 h 4190948"/>
                <a:gd name="connsiteX3" fmla="*/ 0 w 4178638"/>
                <a:gd name="connsiteY3" fmla="*/ 3662739 h 4190948"/>
                <a:gd name="connsiteX4" fmla="*/ 3646815 w 4178638"/>
                <a:gd name="connsiteY4" fmla="*/ 0 h 4190948"/>
                <a:gd name="connsiteX0" fmla="*/ 3646815 w 4180974"/>
                <a:gd name="connsiteY0" fmla="*/ 0 h 4143629"/>
                <a:gd name="connsiteX1" fmla="*/ 3922433 w 4180974"/>
                <a:gd name="connsiteY1" fmla="*/ 263859 h 4143629"/>
                <a:gd name="connsiteX2" fmla="*/ 359525 w 4180974"/>
                <a:gd name="connsiteY2" fmla="*/ 3974293 h 4143629"/>
                <a:gd name="connsiteX3" fmla="*/ 0 w 4180974"/>
                <a:gd name="connsiteY3" fmla="*/ 3662739 h 4143629"/>
                <a:gd name="connsiteX4" fmla="*/ 3646815 w 4180974"/>
                <a:gd name="connsiteY4" fmla="*/ 0 h 4143629"/>
                <a:gd name="connsiteX0" fmla="*/ 3646815 w 4179978"/>
                <a:gd name="connsiteY0" fmla="*/ 0 h 4158225"/>
                <a:gd name="connsiteX1" fmla="*/ 3922433 w 4179978"/>
                <a:gd name="connsiteY1" fmla="*/ 263859 h 4158225"/>
                <a:gd name="connsiteX2" fmla="*/ 344285 w 4179978"/>
                <a:gd name="connsiteY2" fmla="*/ 3989533 h 4158225"/>
                <a:gd name="connsiteX3" fmla="*/ 0 w 4179978"/>
                <a:gd name="connsiteY3" fmla="*/ 3662739 h 4158225"/>
                <a:gd name="connsiteX4" fmla="*/ 3646815 w 4179978"/>
                <a:gd name="connsiteY4" fmla="*/ 0 h 4158225"/>
                <a:gd name="connsiteX0" fmla="*/ 3646815 w 4179978"/>
                <a:gd name="connsiteY0" fmla="*/ 0 h 4158225"/>
                <a:gd name="connsiteX1" fmla="*/ 3922433 w 4179978"/>
                <a:gd name="connsiteY1" fmla="*/ 263859 h 4158225"/>
                <a:gd name="connsiteX2" fmla="*/ 344285 w 4179978"/>
                <a:gd name="connsiteY2" fmla="*/ 3989533 h 4158225"/>
                <a:gd name="connsiteX3" fmla="*/ 0 w 4179978"/>
                <a:gd name="connsiteY3" fmla="*/ 3662739 h 4158225"/>
                <a:gd name="connsiteX4" fmla="*/ 3646815 w 4179978"/>
                <a:gd name="connsiteY4" fmla="*/ 0 h 4158225"/>
                <a:gd name="connsiteX0" fmla="*/ 3646815 w 4183289"/>
                <a:gd name="connsiteY0" fmla="*/ 0 h 4136908"/>
                <a:gd name="connsiteX1" fmla="*/ 3922433 w 4183289"/>
                <a:gd name="connsiteY1" fmla="*/ 263859 h 4136908"/>
                <a:gd name="connsiteX2" fmla="*/ 344285 w 4183289"/>
                <a:gd name="connsiteY2" fmla="*/ 3989533 h 4136908"/>
                <a:gd name="connsiteX3" fmla="*/ 0 w 4183289"/>
                <a:gd name="connsiteY3" fmla="*/ 3662739 h 4136908"/>
                <a:gd name="connsiteX4" fmla="*/ 3646815 w 4183289"/>
                <a:gd name="connsiteY4" fmla="*/ 0 h 4136908"/>
                <a:gd name="connsiteX0" fmla="*/ 3646815 w 4193849"/>
                <a:gd name="connsiteY0" fmla="*/ 0 h 4210260"/>
                <a:gd name="connsiteX1" fmla="*/ 3922433 w 4193849"/>
                <a:gd name="connsiteY1" fmla="*/ 263859 h 4210260"/>
                <a:gd name="connsiteX2" fmla="*/ 496685 w 4193849"/>
                <a:gd name="connsiteY2" fmla="*/ 4065733 h 4210260"/>
                <a:gd name="connsiteX3" fmla="*/ 0 w 4193849"/>
                <a:gd name="connsiteY3" fmla="*/ 3662739 h 4210260"/>
                <a:gd name="connsiteX4" fmla="*/ 3646815 w 4193849"/>
                <a:gd name="connsiteY4" fmla="*/ 0 h 4210260"/>
                <a:gd name="connsiteX0" fmla="*/ 3646815 w 4187417"/>
                <a:gd name="connsiteY0" fmla="*/ 0 h 4188243"/>
                <a:gd name="connsiteX1" fmla="*/ 3922433 w 4187417"/>
                <a:gd name="connsiteY1" fmla="*/ 263859 h 4188243"/>
                <a:gd name="connsiteX2" fmla="*/ 405245 w 4187417"/>
                <a:gd name="connsiteY2" fmla="*/ 4042873 h 4188243"/>
                <a:gd name="connsiteX3" fmla="*/ 0 w 4187417"/>
                <a:gd name="connsiteY3" fmla="*/ 3662739 h 4188243"/>
                <a:gd name="connsiteX4" fmla="*/ 3646815 w 4187417"/>
                <a:gd name="connsiteY4" fmla="*/ 0 h 4188243"/>
                <a:gd name="connsiteX0" fmla="*/ 3646815 w 4188469"/>
                <a:gd name="connsiteY0" fmla="*/ 0 h 4173571"/>
                <a:gd name="connsiteX1" fmla="*/ 3922433 w 4188469"/>
                <a:gd name="connsiteY1" fmla="*/ 263859 h 4173571"/>
                <a:gd name="connsiteX2" fmla="*/ 420485 w 4188469"/>
                <a:gd name="connsiteY2" fmla="*/ 4027633 h 4173571"/>
                <a:gd name="connsiteX3" fmla="*/ 0 w 4188469"/>
                <a:gd name="connsiteY3" fmla="*/ 3662739 h 4173571"/>
                <a:gd name="connsiteX4" fmla="*/ 3646815 w 4188469"/>
                <a:gd name="connsiteY4" fmla="*/ 0 h 4173571"/>
                <a:gd name="connsiteX0" fmla="*/ 3646815 w 4178401"/>
                <a:gd name="connsiteY0" fmla="*/ 0 h 4177738"/>
                <a:gd name="connsiteX1" fmla="*/ 3922433 w 4178401"/>
                <a:gd name="connsiteY1" fmla="*/ 263859 h 4177738"/>
                <a:gd name="connsiteX2" fmla="*/ 420485 w 4178401"/>
                <a:gd name="connsiteY2" fmla="*/ 4027633 h 4177738"/>
                <a:gd name="connsiteX3" fmla="*/ 0 w 4178401"/>
                <a:gd name="connsiteY3" fmla="*/ 3662739 h 4177738"/>
                <a:gd name="connsiteX4" fmla="*/ 3646815 w 4178401"/>
                <a:gd name="connsiteY4" fmla="*/ 0 h 4177738"/>
                <a:gd name="connsiteX0" fmla="*/ 3646815 w 4173103"/>
                <a:gd name="connsiteY0" fmla="*/ 0 h 4126462"/>
                <a:gd name="connsiteX1" fmla="*/ 3922433 w 4173103"/>
                <a:gd name="connsiteY1" fmla="*/ 263859 h 4126462"/>
                <a:gd name="connsiteX2" fmla="*/ 336665 w 4173103"/>
                <a:gd name="connsiteY2" fmla="*/ 3974293 h 4126462"/>
                <a:gd name="connsiteX3" fmla="*/ 0 w 4173103"/>
                <a:gd name="connsiteY3" fmla="*/ 3662739 h 4126462"/>
                <a:gd name="connsiteX4" fmla="*/ 3646815 w 4173103"/>
                <a:gd name="connsiteY4" fmla="*/ 0 h 4126462"/>
                <a:gd name="connsiteX0" fmla="*/ 3646815 w 4171695"/>
                <a:gd name="connsiteY0" fmla="*/ 0 h 4119141"/>
                <a:gd name="connsiteX1" fmla="*/ 3922433 w 4171695"/>
                <a:gd name="connsiteY1" fmla="*/ 263859 h 4119141"/>
                <a:gd name="connsiteX2" fmla="*/ 313805 w 4171695"/>
                <a:gd name="connsiteY2" fmla="*/ 3966673 h 4119141"/>
                <a:gd name="connsiteX3" fmla="*/ 0 w 4171695"/>
                <a:gd name="connsiteY3" fmla="*/ 3662739 h 4119141"/>
                <a:gd name="connsiteX4" fmla="*/ 3646815 w 4171695"/>
                <a:gd name="connsiteY4" fmla="*/ 0 h 4119141"/>
                <a:gd name="connsiteX0" fmla="*/ 3646815 w 4172136"/>
                <a:gd name="connsiteY0" fmla="*/ 0 h 4160770"/>
                <a:gd name="connsiteX1" fmla="*/ 3922433 w 4172136"/>
                <a:gd name="connsiteY1" fmla="*/ 263859 h 4160770"/>
                <a:gd name="connsiteX2" fmla="*/ 313805 w 4172136"/>
                <a:gd name="connsiteY2" fmla="*/ 3966673 h 4160770"/>
                <a:gd name="connsiteX3" fmla="*/ 0 w 4172136"/>
                <a:gd name="connsiteY3" fmla="*/ 3662739 h 4160770"/>
                <a:gd name="connsiteX4" fmla="*/ 3646815 w 4172136"/>
                <a:gd name="connsiteY4" fmla="*/ 0 h 4160770"/>
                <a:gd name="connsiteX0" fmla="*/ 3646815 w 4169508"/>
                <a:gd name="connsiteY0" fmla="*/ 0 h 4181390"/>
                <a:gd name="connsiteX1" fmla="*/ 3922433 w 4169508"/>
                <a:gd name="connsiteY1" fmla="*/ 263859 h 4181390"/>
                <a:gd name="connsiteX2" fmla="*/ 313805 w 4169508"/>
                <a:gd name="connsiteY2" fmla="*/ 3966673 h 4181390"/>
                <a:gd name="connsiteX3" fmla="*/ 0 w 4169508"/>
                <a:gd name="connsiteY3" fmla="*/ 3662739 h 4181390"/>
                <a:gd name="connsiteX4" fmla="*/ 3646815 w 4169508"/>
                <a:gd name="connsiteY4" fmla="*/ 0 h 4181390"/>
                <a:gd name="connsiteX0" fmla="*/ 3654435 w 4177128"/>
                <a:gd name="connsiteY0" fmla="*/ 0 h 4181390"/>
                <a:gd name="connsiteX1" fmla="*/ 3930053 w 4177128"/>
                <a:gd name="connsiteY1" fmla="*/ 263859 h 4181390"/>
                <a:gd name="connsiteX2" fmla="*/ 321425 w 4177128"/>
                <a:gd name="connsiteY2" fmla="*/ 3966673 h 4181390"/>
                <a:gd name="connsiteX3" fmla="*/ 0 w 4177128"/>
                <a:gd name="connsiteY3" fmla="*/ 3670359 h 4181390"/>
                <a:gd name="connsiteX4" fmla="*/ 3654435 w 4177128"/>
                <a:gd name="connsiteY4" fmla="*/ 0 h 4181390"/>
                <a:gd name="connsiteX0" fmla="*/ 3639195 w 4161888"/>
                <a:gd name="connsiteY0" fmla="*/ 0 h 4181390"/>
                <a:gd name="connsiteX1" fmla="*/ 3914813 w 4161888"/>
                <a:gd name="connsiteY1" fmla="*/ 263859 h 4181390"/>
                <a:gd name="connsiteX2" fmla="*/ 306185 w 4161888"/>
                <a:gd name="connsiteY2" fmla="*/ 3966673 h 4181390"/>
                <a:gd name="connsiteX3" fmla="*/ 0 w 4161888"/>
                <a:gd name="connsiteY3" fmla="*/ 3670359 h 4181390"/>
                <a:gd name="connsiteX4" fmla="*/ 3639195 w 4161888"/>
                <a:gd name="connsiteY4" fmla="*/ 0 h 4181390"/>
                <a:gd name="connsiteX0" fmla="*/ 3639195 w 4161888"/>
                <a:gd name="connsiteY0" fmla="*/ 0 h 4188381"/>
                <a:gd name="connsiteX1" fmla="*/ 3914813 w 4161888"/>
                <a:gd name="connsiteY1" fmla="*/ 263859 h 4188381"/>
                <a:gd name="connsiteX2" fmla="*/ 306185 w 4161888"/>
                <a:gd name="connsiteY2" fmla="*/ 3966673 h 4188381"/>
                <a:gd name="connsiteX3" fmla="*/ 0 w 4161888"/>
                <a:gd name="connsiteY3" fmla="*/ 3670359 h 4188381"/>
                <a:gd name="connsiteX4" fmla="*/ 3639195 w 4161888"/>
                <a:gd name="connsiteY4" fmla="*/ 0 h 4188381"/>
                <a:gd name="connsiteX0" fmla="*/ 3639195 w 4161888"/>
                <a:gd name="connsiteY0" fmla="*/ 0 h 4188381"/>
                <a:gd name="connsiteX1" fmla="*/ 3914813 w 4161888"/>
                <a:gd name="connsiteY1" fmla="*/ 263859 h 4188381"/>
                <a:gd name="connsiteX2" fmla="*/ 306185 w 4161888"/>
                <a:gd name="connsiteY2" fmla="*/ 3966673 h 4188381"/>
                <a:gd name="connsiteX3" fmla="*/ 0 w 4161888"/>
                <a:gd name="connsiteY3" fmla="*/ 3670359 h 4188381"/>
                <a:gd name="connsiteX4" fmla="*/ 3639195 w 4161888"/>
                <a:gd name="connsiteY4" fmla="*/ 0 h 4188381"/>
                <a:gd name="connsiteX0" fmla="*/ 3639195 w 4161888"/>
                <a:gd name="connsiteY0" fmla="*/ 0 h 4188381"/>
                <a:gd name="connsiteX1" fmla="*/ 3914813 w 4161888"/>
                <a:gd name="connsiteY1" fmla="*/ 263859 h 4188381"/>
                <a:gd name="connsiteX2" fmla="*/ 306185 w 4161888"/>
                <a:gd name="connsiteY2" fmla="*/ 3966673 h 4188381"/>
                <a:gd name="connsiteX3" fmla="*/ 0 w 4161888"/>
                <a:gd name="connsiteY3" fmla="*/ 3670359 h 4188381"/>
                <a:gd name="connsiteX4" fmla="*/ 3639195 w 4161888"/>
                <a:gd name="connsiteY4" fmla="*/ 0 h 4188381"/>
                <a:gd name="connsiteX0" fmla="*/ 3639195 w 4161888"/>
                <a:gd name="connsiteY0" fmla="*/ 0 h 4188381"/>
                <a:gd name="connsiteX1" fmla="*/ 3914813 w 4161888"/>
                <a:gd name="connsiteY1" fmla="*/ 263859 h 4188381"/>
                <a:gd name="connsiteX2" fmla="*/ 306185 w 4161888"/>
                <a:gd name="connsiteY2" fmla="*/ 3966673 h 4188381"/>
                <a:gd name="connsiteX3" fmla="*/ 0 w 4161888"/>
                <a:gd name="connsiteY3" fmla="*/ 3670359 h 4188381"/>
                <a:gd name="connsiteX4" fmla="*/ 3639195 w 4161888"/>
                <a:gd name="connsiteY4" fmla="*/ 0 h 4188381"/>
                <a:gd name="connsiteX0" fmla="*/ 3639195 w 4161888"/>
                <a:gd name="connsiteY0" fmla="*/ 0 h 4188381"/>
                <a:gd name="connsiteX1" fmla="*/ 3914813 w 4161888"/>
                <a:gd name="connsiteY1" fmla="*/ 263859 h 4188381"/>
                <a:gd name="connsiteX2" fmla="*/ 306185 w 4161888"/>
                <a:gd name="connsiteY2" fmla="*/ 3966673 h 4188381"/>
                <a:gd name="connsiteX3" fmla="*/ 0 w 4161888"/>
                <a:gd name="connsiteY3" fmla="*/ 3670359 h 4188381"/>
                <a:gd name="connsiteX4" fmla="*/ 3639195 w 4161888"/>
                <a:gd name="connsiteY4" fmla="*/ 0 h 4188381"/>
                <a:gd name="connsiteX0" fmla="*/ 3639195 w 4160592"/>
                <a:gd name="connsiteY0" fmla="*/ 0 h 4167583"/>
                <a:gd name="connsiteX1" fmla="*/ 3914813 w 4160592"/>
                <a:gd name="connsiteY1" fmla="*/ 263859 h 4167583"/>
                <a:gd name="connsiteX2" fmla="*/ 306185 w 4160592"/>
                <a:gd name="connsiteY2" fmla="*/ 3966673 h 4167583"/>
                <a:gd name="connsiteX3" fmla="*/ 0 w 4160592"/>
                <a:gd name="connsiteY3" fmla="*/ 3670359 h 4167583"/>
                <a:gd name="connsiteX4" fmla="*/ 3639195 w 4160592"/>
                <a:gd name="connsiteY4" fmla="*/ 0 h 4167583"/>
                <a:gd name="connsiteX0" fmla="*/ 3639195 w 4164959"/>
                <a:gd name="connsiteY0" fmla="*/ 0 h 4164737"/>
                <a:gd name="connsiteX1" fmla="*/ 3914813 w 4164959"/>
                <a:gd name="connsiteY1" fmla="*/ 263859 h 4164737"/>
                <a:gd name="connsiteX2" fmla="*/ 306185 w 4164959"/>
                <a:gd name="connsiteY2" fmla="*/ 3966673 h 4164737"/>
                <a:gd name="connsiteX3" fmla="*/ 0 w 4164959"/>
                <a:gd name="connsiteY3" fmla="*/ 3670359 h 4164737"/>
                <a:gd name="connsiteX4" fmla="*/ 3639195 w 4164959"/>
                <a:gd name="connsiteY4" fmla="*/ 0 h 4164737"/>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5660"/>
                <a:gd name="connsiteY0" fmla="*/ 0 h 4165604"/>
                <a:gd name="connsiteX1" fmla="*/ 3914813 w 4155660"/>
                <a:gd name="connsiteY1" fmla="*/ 263859 h 4165604"/>
                <a:gd name="connsiteX2" fmla="*/ 306185 w 4155660"/>
                <a:gd name="connsiteY2" fmla="*/ 3966673 h 4165604"/>
                <a:gd name="connsiteX3" fmla="*/ 0 w 4155660"/>
                <a:gd name="connsiteY3" fmla="*/ 3670359 h 4165604"/>
                <a:gd name="connsiteX4" fmla="*/ 3639195 w 4155660"/>
                <a:gd name="connsiteY4" fmla="*/ 0 h 4165604"/>
                <a:gd name="connsiteX0" fmla="*/ 3639195 w 4154359"/>
                <a:gd name="connsiteY0" fmla="*/ 0 h 4172517"/>
                <a:gd name="connsiteX1" fmla="*/ 3914813 w 4154359"/>
                <a:gd name="connsiteY1" fmla="*/ 263859 h 4172517"/>
                <a:gd name="connsiteX2" fmla="*/ 306185 w 4154359"/>
                <a:gd name="connsiteY2" fmla="*/ 3966673 h 4172517"/>
                <a:gd name="connsiteX3" fmla="*/ 0 w 4154359"/>
                <a:gd name="connsiteY3" fmla="*/ 3670359 h 4172517"/>
                <a:gd name="connsiteX4" fmla="*/ 3639195 w 4154359"/>
                <a:gd name="connsiteY4" fmla="*/ 0 h 4172517"/>
                <a:gd name="connsiteX0" fmla="*/ 3639195 w 4159945"/>
                <a:gd name="connsiteY0" fmla="*/ 0 h 4173599"/>
                <a:gd name="connsiteX1" fmla="*/ 3914813 w 4159945"/>
                <a:gd name="connsiteY1" fmla="*/ 263859 h 4173599"/>
                <a:gd name="connsiteX2" fmla="*/ 306185 w 4159945"/>
                <a:gd name="connsiteY2" fmla="*/ 3966673 h 4173599"/>
                <a:gd name="connsiteX3" fmla="*/ 0 w 4159945"/>
                <a:gd name="connsiteY3" fmla="*/ 3670359 h 4173599"/>
                <a:gd name="connsiteX4" fmla="*/ 3639195 w 4159945"/>
                <a:gd name="connsiteY4" fmla="*/ 0 h 4173599"/>
                <a:gd name="connsiteX0" fmla="*/ 3639195 w 4156218"/>
                <a:gd name="connsiteY0" fmla="*/ 0 h 4173599"/>
                <a:gd name="connsiteX1" fmla="*/ 3914813 w 4156218"/>
                <a:gd name="connsiteY1" fmla="*/ 263859 h 4173599"/>
                <a:gd name="connsiteX2" fmla="*/ 306185 w 4156218"/>
                <a:gd name="connsiteY2" fmla="*/ 3966673 h 4173599"/>
                <a:gd name="connsiteX3" fmla="*/ 0 w 4156218"/>
                <a:gd name="connsiteY3" fmla="*/ 3670359 h 4173599"/>
                <a:gd name="connsiteX4" fmla="*/ 3639195 w 4156218"/>
                <a:gd name="connsiteY4" fmla="*/ 0 h 4173599"/>
                <a:gd name="connsiteX0" fmla="*/ 3639195 w 4148803"/>
                <a:gd name="connsiteY0" fmla="*/ 0 h 4172786"/>
                <a:gd name="connsiteX1" fmla="*/ 3914813 w 4148803"/>
                <a:gd name="connsiteY1" fmla="*/ 263859 h 4172786"/>
                <a:gd name="connsiteX2" fmla="*/ 306185 w 4148803"/>
                <a:gd name="connsiteY2" fmla="*/ 3966673 h 4172786"/>
                <a:gd name="connsiteX3" fmla="*/ 0 w 4148803"/>
                <a:gd name="connsiteY3" fmla="*/ 3670359 h 4172786"/>
                <a:gd name="connsiteX4" fmla="*/ 3639195 w 4148803"/>
                <a:gd name="connsiteY4" fmla="*/ 0 h 4172786"/>
                <a:gd name="connsiteX0" fmla="*/ 3639195 w 4156218"/>
                <a:gd name="connsiteY0" fmla="*/ 0 h 4174417"/>
                <a:gd name="connsiteX1" fmla="*/ 3914813 w 4156218"/>
                <a:gd name="connsiteY1" fmla="*/ 263859 h 4174417"/>
                <a:gd name="connsiteX2" fmla="*/ 306185 w 4156218"/>
                <a:gd name="connsiteY2" fmla="*/ 3966673 h 4174417"/>
                <a:gd name="connsiteX3" fmla="*/ 0 w 4156218"/>
                <a:gd name="connsiteY3" fmla="*/ 3670359 h 4174417"/>
                <a:gd name="connsiteX4" fmla="*/ 3639195 w 4156218"/>
                <a:gd name="connsiteY4" fmla="*/ 0 h 4174417"/>
                <a:gd name="connsiteX0" fmla="*/ 3639195 w 4154359"/>
                <a:gd name="connsiteY0" fmla="*/ 0 h 4174417"/>
                <a:gd name="connsiteX1" fmla="*/ 3914813 w 4154359"/>
                <a:gd name="connsiteY1" fmla="*/ 263859 h 4174417"/>
                <a:gd name="connsiteX2" fmla="*/ 306185 w 4154359"/>
                <a:gd name="connsiteY2" fmla="*/ 3966673 h 4174417"/>
                <a:gd name="connsiteX3" fmla="*/ 0 w 4154359"/>
                <a:gd name="connsiteY3" fmla="*/ 3670359 h 4174417"/>
                <a:gd name="connsiteX4" fmla="*/ 3639195 w 4154359"/>
                <a:gd name="connsiteY4" fmla="*/ 0 h 4174417"/>
                <a:gd name="connsiteX0" fmla="*/ 3639195 w 4154359"/>
                <a:gd name="connsiteY0" fmla="*/ 0 h 4174417"/>
                <a:gd name="connsiteX1" fmla="*/ 3914813 w 4154359"/>
                <a:gd name="connsiteY1" fmla="*/ 263859 h 4174417"/>
                <a:gd name="connsiteX2" fmla="*/ 306185 w 4154359"/>
                <a:gd name="connsiteY2" fmla="*/ 3966673 h 4174417"/>
                <a:gd name="connsiteX3" fmla="*/ 0 w 4154359"/>
                <a:gd name="connsiteY3" fmla="*/ 3670359 h 4174417"/>
                <a:gd name="connsiteX4" fmla="*/ 3639195 w 4154359"/>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47215"/>
                <a:gd name="connsiteY0" fmla="*/ 0 h 4174417"/>
                <a:gd name="connsiteX1" fmla="*/ 3907669 w 4147215"/>
                <a:gd name="connsiteY1" fmla="*/ 263859 h 4174417"/>
                <a:gd name="connsiteX2" fmla="*/ 299041 w 4147215"/>
                <a:gd name="connsiteY2" fmla="*/ 3966673 h 4174417"/>
                <a:gd name="connsiteX3" fmla="*/ 0 w 4147215"/>
                <a:gd name="connsiteY3" fmla="*/ 3670359 h 4174417"/>
                <a:gd name="connsiteX4" fmla="*/ 3632051 w 4147215"/>
                <a:gd name="connsiteY4" fmla="*/ 0 h 4174417"/>
                <a:gd name="connsiteX0" fmla="*/ 3632051 w 4136020"/>
                <a:gd name="connsiteY0" fmla="*/ 0 h 4174298"/>
                <a:gd name="connsiteX1" fmla="*/ 3895763 w 4136020"/>
                <a:gd name="connsiteY1" fmla="*/ 261478 h 4174298"/>
                <a:gd name="connsiteX2" fmla="*/ 299041 w 4136020"/>
                <a:gd name="connsiteY2" fmla="*/ 3966673 h 4174298"/>
                <a:gd name="connsiteX3" fmla="*/ 0 w 4136020"/>
                <a:gd name="connsiteY3" fmla="*/ 3670359 h 4174298"/>
                <a:gd name="connsiteX4" fmla="*/ 3632051 w 4136020"/>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70359 h 4174298"/>
                <a:gd name="connsiteX4" fmla="*/ 3632051 w 4145927"/>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70359 h 4174298"/>
                <a:gd name="connsiteX4" fmla="*/ 3632051 w 4145927"/>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70359 h 4174298"/>
                <a:gd name="connsiteX4" fmla="*/ 3632051 w 4145927"/>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67978 h 4174298"/>
                <a:gd name="connsiteX4" fmla="*/ 3632051 w 4145927"/>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67978 h 4174298"/>
                <a:gd name="connsiteX4" fmla="*/ 3632051 w 4145927"/>
                <a:gd name="connsiteY4" fmla="*/ 0 h 4174298"/>
                <a:gd name="connsiteX0" fmla="*/ 3632051 w 4145927"/>
                <a:gd name="connsiteY0" fmla="*/ 0 h 4174298"/>
                <a:gd name="connsiteX1" fmla="*/ 3895763 w 4145927"/>
                <a:gd name="connsiteY1" fmla="*/ 261478 h 4174298"/>
                <a:gd name="connsiteX2" fmla="*/ 299041 w 4145927"/>
                <a:gd name="connsiteY2" fmla="*/ 3966673 h 4174298"/>
                <a:gd name="connsiteX3" fmla="*/ 0 w 4145927"/>
                <a:gd name="connsiteY3" fmla="*/ 3667978 h 4174298"/>
                <a:gd name="connsiteX4" fmla="*/ 3632051 w 4145927"/>
                <a:gd name="connsiteY4" fmla="*/ 0 h 4174298"/>
                <a:gd name="connsiteX0" fmla="*/ 3622526 w 4136402"/>
                <a:gd name="connsiteY0" fmla="*/ 0 h 4174298"/>
                <a:gd name="connsiteX1" fmla="*/ 3886238 w 4136402"/>
                <a:gd name="connsiteY1" fmla="*/ 261478 h 4174298"/>
                <a:gd name="connsiteX2" fmla="*/ 289516 w 4136402"/>
                <a:gd name="connsiteY2" fmla="*/ 3966673 h 4174298"/>
                <a:gd name="connsiteX3" fmla="*/ 0 w 4136402"/>
                <a:gd name="connsiteY3" fmla="*/ 3677503 h 4174298"/>
                <a:gd name="connsiteX4" fmla="*/ 3622526 w 4136402"/>
                <a:gd name="connsiteY4" fmla="*/ 0 h 4174298"/>
                <a:gd name="connsiteX0" fmla="*/ 3622526 w 4136402"/>
                <a:gd name="connsiteY0" fmla="*/ 0 h 4174298"/>
                <a:gd name="connsiteX1" fmla="*/ 3886238 w 4136402"/>
                <a:gd name="connsiteY1" fmla="*/ 261478 h 4174298"/>
                <a:gd name="connsiteX2" fmla="*/ 289516 w 4136402"/>
                <a:gd name="connsiteY2" fmla="*/ 3966673 h 4174298"/>
                <a:gd name="connsiteX3" fmla="*/ 0 w 4136402"/>
                <a:gd name="connsiteY3" fmla="*/ 3672741 h 4174298"/>
                <a:gd name="connsiteX4" fmla="*/ 3622526 w 4136402"/>
                <a:gd name="connsiteY4" fmla="*/ 0 h 4174298"/>
                <a:gd name="connsiteX0" fmla="*/ 3622526 w 4136402"/>
                <a:gd name="connsiteY0" fmla="*/ 0 h 4174298"/>
                <a:gd name="connsiteX1" fmla="*/ 3886238 w 4136402"/>
                <a:gd name="connsiteY1" fmla="*/ 261478 h 4174298"/>
                <a:gd name="connsiteX2" fmla="*/ 289516 w 4136402"/>
                <a:gd name="connsiteY2" fmla="*/ 3966673 h 4174298"/>
                <a:gd name="connsiteX3" fmla="*/ 0 w 4136402"/>
                <a:gd name="connsiteY3" fmla="*/ 3672741 h 4174298"/>
                <a:gd name="connsiteX4" fmla="*/ 3622526 w 4136402"/>
                <a:gd name="connsiteY4" fmla="*/ 0 h 4174298"/>
                <a:gd name="connsiteX0" fmla="*/ 3622526 w 4136402"/>
                <a:gd name="connsiteY0" fmla="*/ 0 h 4174298"/>
                <a:gd name="connsiteX1" fmla="*/ 3886238 w 4136402"/>
                <a:gd name="connsiteY1" fmla="*/ 261478 h 4174298"/>
                <a:gd name="connsiteX2" fmla="*/ 289516 w 4136402"/>
                <a:gd name="connsiteY2" fmla="*/ 3966673 h 4174298"/>
                <a:gd name="connsiteX3" fmla="*/ 0 w 4136402"/>
                <a:gd name="connsiteY3" fmla="*/ 3672741 h 4174298"/>
                <a:gd name="connsiteX4" fmla="*/ 3622526 w 4136402"/>
                <a:gd name="connsiteY4" fmla="*/ 0 h 4174298"/>
                <a:gd name="connsiteX0" fmla="*/ 3622526 w 4136402"/>
                <a:gd name="connsiteY0" fmla="*/ 0 h 4174298"/>
                <a:gd name="connsiteX1" fmla="*/ 3886238 w 4136402"/>
                <a:gd name="connsiteY1" fmla="*/ 261478 h 4174298"/>
                <a:gd name="connsiteX2" fmla="*/ 289516 w 4136402"/>
                <a:gd name="connsiteY2" fmla="*/ 3966673 h 4174298"/>
                <a:gd name="connsiteX3" fmla="*/ 0 w 4136402"/>
                <a:gd name="connsiteY3" fmla="*/ 3672741 h 4174298"/>
                <a:gd name="connsiteX4" fmla="*/ 3622526 w 4136402"/>
                <a:gd name="connsiteY4" fmla="*/ 0 h 4174298"/>
                <a:gd name="connsiteX0" fmla="*/ 3613001 w 4126877"/>
                <a:gd name="connsiteY0" fmla="*/ 0 h 4174298"/>
                <a:gd name="connsiteX1" fmla="*/ 3876713 w 4126877"/>
                <a:gd name="connsiteY1" fmla="*/ 261478 h 4174298"/>
                <a:gd name="connsiteX2" fmla="*/ 279991 w 4126877"/>
                <a:gd name="connsiteY2" fmla="*/ 3966673 h 4174298"/>
                <a:gd name="connsiteX3" fmla="*/ 0 w 4126877"/>
                <a:gd name="connsiteY3" fmla="*/ 3729891 h 4174298"/>
                <a:gd name="connsiteX4" fmla="*/ 3613001 w 4126877"/>
                <a:gd name="connsiteY4" fmla="*/ 0 h 4174298"/>
                <a:gd name="connsiteX0" fmla="*/ 3624907 w 4138783"/>
                <a:gd name="connsiteY0" fmla="*/ 0 h 4174298"/>
                <a:gd name="connsiteX1" fmla="*/ 3888619 w 4138783"/>
                <a:gd name="connsiteY1" fmla="*/ 261478 h 4174298"/>
                <a:gd name="connsiteX2" fmla="*/ 291897 w 4138783"/>
                <a:gd name="connsiteY2" fmla="*/ 3966673 h 4174298"/>
                <a:gd name="connsiteX3" fmla="*/ 0 w 4138783"/>
                <a:gd name="connsiteY3" fmla="*/ 3677504 h 4174298"/>
                <a:gd name="connsiteX4" fmla="*/ 3624907 w 4138783"/>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31639"/>
                <a:gd name="connsiteY0" fmla="*/ 0 h 4174298"/>
                <a:gd name="connsiteX1" fmla="*/ 3881475 w 4131639"/>
                <a:gd name="connsiteY1" fmla="*/ 261478 h 4174298"/>
                <a:gd name="connsiteX2" fmla="*/ 284753 w 4131639"/>
                <a:gd name="connsiteY2" fmla="*/ 3966673 h 4174298"/>
                <a:gd name="connsiteX3" fmla="*/ 0 w 4131639"/>
                <a:gd name="connsiteY3" fmla="*/ 3677504 h 4174298"/>
                <a:gd name="connsiteX4" fmla="*/ 3617763 w 4131639"/>
                <a:gd name="connsiteY4" fmla="*/ 0 h 4174298"/>
                <a:gd name="connsiteX0" fmla="*/ 3617763 w 4128144"/>
                <a:gd name="connsiteY0" fmla="*/ 0 h 4181055"/>
                <a:gd name="connsiteX1" fmla="*/ 3881475 w 4128144"/>
                <a:gd name="connsiteY1" fmla="*/ 261478 h 4181055"/>
                <a:gd name="connsiteX2" fmla="*/ 284753 w 4128144"/>
                <a:gd name="connsiteY2" fmla="*/ 3966673 h 4181055"/>
                <a:gd name="connsiteX3" fmla="*/ 0 w 4128144"/>
                <a:gd name="connsiteY3" fmla="*/ 3677504 h 4181055"/>
                <a:gd name="connsiteX4" fmla="*/ 3617763 w 4128144"/>
                <a:gd name="connsiteY4" fmla="*/ 0 h 4181055"/>
                <a:gd name="connsiteX0" fmla="*/ 3617763 w 4128144"/>
                <a:gd name="connsiteY0" fmla="*/ 0 h 4167595"/>
                <a:gd name="connsiteX1" fmla="*/ 3881475 w 4128144"/>
                <a:gd name="connsiteY1" fmla="*/ 261478 h 4167595"/>
                <a:gd name="connsiteX2" fmla="*/ 284753 w 4128144"/>
                <a:gd name="connsiteY2" fmla="*/ 3966673 h 4167595"/>
                <a:gd name="connsiteX3" fmla="*/ 0 w 4128144"/>
                <a:gd name="connsiteY3" fmla="*/ 3677504 h 4167595"/>
                <a:gd name="connsiteX4" fmla="*/ 3617763 w 4128144"/>
                <a:gd name="connsiteY4" fmla="*/ 0 h 4167595"/>
                <a:gd name="connsiteX0" fmla="*/ 3617763 w 4130677"/>
                <a:gd name="connsiteY0" fmla="*/ 0 h 4170939"/>
                <a:gd name="connsiteX1" fmla="*/ 3881475 w 4130677"/>
                <a:gd name="connsiteY1" fmla="*/ 261478 h 4170939"/>
                <a:gd name="connsiteX2" fmla="*/ 284753 w 4130677"/>
                <a:gd name="connsiteY2" fmla="*/ 3966673 h 4170939"/>
                <a:gd name="connsiteX3" fmla="*/ 0 w 4130677"/>
                <a:gd name="connsiteY3" fmla="*/ 3677504 h 4170939"/>
                <a:gd name="connsiteX4" fmla="*/ 3617763 w 4130677"/>
                <a:gd name="connsiteY4" fmla="*/ 0 h 4170939"/>
                <a:gd name="connsiteX0" fmla="*/ 3617763 w 4125286"/>
                <a:gd name="connsiteY0" fmla="*/ 0 h 4195430"/>
                <a:gd name="connsiteX1" fmla="*/ 3881475 w 4125286"/>
                <a:gd name="connsiteY1" fmla="*/ 261478 h 4195430"/>
                <a:gd name="connsiteX2" fmla="*/ 194601 w 4125286"/>
                <a:gd name="connsiteY2" fmla="*/ 3992430 h 4195430"/>
                <a:gd name="connsiteX3" fmla="*/ 0 w 4125286"/>
                <a:gd name="connsiteY3" fmla="*/ 3677504 h 4195430"/>
                <a:gd name="connsiteX4" fmla="*/ 3617763 w 4125286"/>
                <a:gd name="connsiteY4" fmla="*/ 0 h 4195430"/>
                <a:gd name="connsiteX0" fmla="*/ 3617763 w 4133862"/>
                <a:gd name="connsiteY0" fmla="*/ 0 h 4207682"/>
                <a:gd name="connsiteX1" fmla="*/ 3881475 w 4133862"/>
                <a:gd name="connsiteY1" fmla="*/ 261478 h 4207682"/>
                <a:gd name="connsiteX2" fmla="*/ 336268 w 4133862"/>
                <a:gd name="connsiteY2" fmla="*/ 4005309 h 4207682"/>
                <a:gd name="connsiteX3" fmla="*/ 0 w 4133862"/>
                <a:gd name="connsiteY3" fmla="*/ 3677504 h 4207682"/>
                <a:gd name="connsiteX4" fmla="*/ 3617763 w 4133862"/>
                <a:gd name="connsiteY4" fmla="*/ 0 h 4207682"/>
                <a:gd name="connsiteX0" fmla="*/ 3617763 w 4140474"/>
                <a:gd name="connsiteY0" fmla="*/ 0 h 4195430"/>
                <a:gd name="connsiteX1" fmla="*/ 3881475 w 4140474"/>
                <a:gd name="connsiteY1" fmla="*/ 261478 h 4195430"/>
                <a:gd name="connsiteX2" fmla="*/ 439299 w 4140474"/>
                <a:gd name="connsiteY2" fmla="*/ 3992430 h 4195430"/>
                <a:gd name="connsiteX3" fmla="*/ 0 w 4140474"/>
                <a:gd name="connsiteY3" fmla="*/ 3677504 h 4195430"/>
                <a:gd name="connsiteX4" fmla="*/ 3617763 w 4140474"/>
                <a:gd name="connsiteY4" fmla="*/ 0 h 4195430"/>
                <a:gd name="connsiteX0" fmla="*/ 3617763 w 4140474"/>
                <a:gd name="connsiteY0" fmla="*/ 0 h 4195430"/>
                <a:gd name="connsiteX1" fmla="*/ 3881475 w 4140474"/>
                <a:gd name="connsiteY1" fmla="*/ 261478 h 4195430"/>
                <a:gd name="connsiteX2" fmla="*/ 439299 w 4140474"/>
                <a:gd name="connsiteY2" fmla="*/ 3992430 h 4195430"/>
                <a:gd name="connsiteX3" fmla="*/ 0 w 4140474"/>
                <a:gd name="connsiteY3" fmla="*/ 3677504 h 4195430"/>
                <a:gd name="connsiteX4" fmla="*/ 3617763 w 4140474"/>
                <a:gd name="connsiteY4" fmla="*/ 0 h 4195430"/>
                <a:gd name="connsiteX0" fmla="*/ 3617763 w 4140474"/>
                <a:gd name="connsiteY0" fmla="*/ 0 h 4207681"/>
                <a:gd name="connsiteX1" fmla="*/ 3881475 w 4140474"/>
                <a:gd name="connsiteY1" fmla="*/ 261478 h 4207681"/>
                <a:gd name="connsiteX2" fmla="*/ 439299 w 4140474"/>
                <a:gd name="connsiteY2" fmla="*/ 4005308 h 4207681"/>
                <a:gd name="connsiteX3" fmla="*/ 0 w 4140474"/>
                <a:gd name="connsiteY3" fmla="*/ 3677504 h 4207681"/>
                <a:gd name="connsiteX4" fmla="*/ 3617763 w 4140474"/>
                <a:gd name="connsiteY4" fmla="*/ 0 h 4207681"/>
                <a:gd name="connsiteX0" fmla="*/ 3617763 w 4140474"/>
                <a:gd name="connsiteY0" fmla="*/ 0 h 4207681"/>
                <a:gd name="connsiteX1" fmla="*/ 3881475 w 4140474"/>
                <a:gd name="connsiteY1" fmla="*/ 261478 h 4207681"/>
                <a:gd name="connsiteX2" fmla="*/ 439299 w 4140474"/>
                <a:gd name="connsiteY2" fmla="*/ 4005308 h 4207681"/>
                <a:gd name="connsiteX3" fmla="*/ 0 w 4140474"/>
                <a:gd name="connsiteY3" fmla="*/ 3677504 h 4207681"/>
                <a:gd name="connsiteX4" fmla="*/ 3617763 w 4140474"/>
                <a:gd name="connsiteY4" fmla="*/ 0 h 4207681"/>
                <a:gd name="connsiteX0" fmla="*/ 3617763 w 4140474"/>
                <a:gd name="connsiteY0" fmla="*/ 0 h 4207681"/>
                <a:gd name="connsiteX1" fmla="*/ 3881475 w 4140474"/>
                <a:gd name="connsiteY1" fmla="*/ 261478 h 4207681"/>
                <a:gd name="connsiteX2" fmla="*/ 439299 w 4140474"/>
                <a:gd name="connsiteY2" fmla="*/ 4005308 h 4207681"/>
                <a:gd name="connsiteX3" fmla="*/ 0 w 4140474"/>
                <a:gd name="connsiteY3" fmla="*/ 3677504 h 4207681"/>
                <a:gd name="connsiteX4" fmla="*/ 3617763 w 4140474"/>
                <a:gd name="connsiteY4" fmla="*/ 0 h 4207681"/>
                <a:gd name="connsiteX0" fmla="*/ 3617763 w 4140474"/>
                <a:gd name="connsiteY0" fmla="*/ 0 h 4207681"/>
                <a:gd name="connsiteX1" fmla="*/ 3881475 w 4140474"/>
                <a:gd name="connsiteY1" fmla="*/ 261478 h 4207681"/>
                <a:gd name="connsiteX2" fmla="*/ 439299 w 4140474"/>
                <a:gd name="connsiteY2" fmla="*/ 4005308 h 4207681"/>
                <a:gd name="connsiteX3" fmla="*/ 0 w 4140474"/>
                <a:gd name="connsiteY3" fmla="*/ 3677504 h 4207681"/>
                <a:gd name="connsiteX4" fmla="*/ 3617763 w 4140474"/>
                <a:gd name="connsiteY4" fmla="*/ 0 h 4207681"/>
                <a:gd name="connsiteX0" fmla="*/ 3617763 w 4140474"/>
                <a:gd name="connsiteY0" fmla="*/ 0 h 4207681"/>
                <a:gd name="connsiteX1" fmla="*/ 3881475 w 4140474"/>
                <a:gd name="connsiteY1" fmla="*/ 261478 h 4207681"/>
                <a:gd name="connsiteX2" fmla="*/ 439299 w 4140474"/>
                <a:gd name="connsiteY2" fmla="*/ 4005308 h 4207681"/>
                <a:gd name="connsiteX3" fmla="*/ 0 w 4140474"/>
                <a:gd name="connsiteY3" fmla="*/ 3677504 h 4207681"/>
                <a:gd name="connsiteX4" fmla="*/ 3617763 w 4140474"/>
                <a:gd name="connsiteY4" fmla="*/ 0 h 4207681"/>
                <a:gd name="connsiteX0" fmla="*/ 3617763 w 4141032"/>
                <a:gd name="connsiteY0" fmla="*/ 0 h 4183522"/>
                <a:gd name="connsiteX1" fmla="*/ 3881475 w 4141032"/>
                <a:gd name="connsiteY1" fmla="*/ 261478 h 4183522"/>
                <a:gd name="connsiteX2" fmla="*/ 447765 w 4141032"/>
                <a:gd name="connsiteY2" fmla="*/ 3979908 h 4183522"/>
                <a:gd name="connsiteX3" fmla="*/ 0 w 4141032"/>
                <a:gd name="connsiteY3" fmla="*/ 3677504 h 4183522"/>
                <a:gd name="connsiteX4" fmla="*/ 3617763 w 4141032"/>
                <a:gd name="connsiteY4" fmla="*/ 0 h 4183522"/>
                <a:gd name="connsiteX0" fmla="*/ 3617763 w 4141032"/>
                <a:gd name="connsiteY0" fmla="*/ 0 h 4183522"/>
                <a:gd name="connsiteX1" fmla="*/ 3881475 w 4141032"/>
                <a:gd name="connsiteY1" fmla="*/ 261478 h 4183522"/>
                <a:gd name="connsiteX2" fmla="*/ 447765 w 4141032"/>
                <a:gd name="connsiteY2" fmla="*/ 3979908 h 4183522"/>
                <a:gd name="connsiteX3" fmla="*/ 0 w 4141032"/>
                <a:gd name="connsiteY3" fmla="*/ 3677504 h 4183522"/>
                <a:gd name="connsiteX4" fmla="*/ 3617763 w 4141032"/>
                <a:gd name="connsiteY4" fmla="*/ 0 h 4183522"/>
                <a:gd name="connsiteX0" fmla="*/ 3617763 w 4141032"/>
                <a:gd name="connsiteY0" fmla="*/ 0 h 4183522"/>
                <a:gd name="connsiteX1" fmla="*/ 3881475 w 4141032"/>
                <a:gd name="connsiteY1" fmla="*/ 261478 h 4183522"/>
                <a:gd name="connsiteX2" fmla="*/ 447765 w 4141032"/>
                <a:gd name="connsiteY2" fmla="*/ 3979908 h 4183522"/>
                <a:gd name="connsiteX3" fmla="*/ 0 w 4141032"/>
                <a:gd name="connsiteY3" fmla="*/ 3677504 h 4183522"/>
                <a:gd name="connsiteX4" fmla="*/ 3617763 w 4141032"/>
                <a:gd name="connsiteY4" fmla="*/ 0 h 4183522"/>
                <a:gd name="connsiteX0" fmla="*/ 3617763 w 4141032"/>
                <a:gd name="connsiteY0" fmla="*/ 0 h 4183522"/>
                <a:gd name="connsiteX1" fmla="*/ 3881475 w 4141032"/>
                <a:gd name="connsiteY1" fmla="*/ 261478 h 4183522"/>
                <a:gd name="connsiteX2" fmla="*/ 447765 w 4141032"/>
                <a:gd name="connsiteY2" fmla="*/ 3979908 h 4183522"/>
                <a:gd name="connsiteX3" fmla="*/ 0 w 4141032"/>
                <a:gd name="connsiteY3" fmla="*/ 3677504 h 4183522"/>
                <a:gd name="connsiteX4" fmla="*/ 3617763 w 4141032"/>
                <a:gd name="connsiteY4" fmla="*/ 0 h 4183522"/>
                <a:gd name="connsiteX0" fmla="*/ 3617763 w 4141032"/>
                <a:gd name="connsiteY0" fmla="*/ 0 h 4183522"/>
                <a:gd name="connsiteX1" fmla="*/ 3881475 w 4141032"/>
                <a:gd name="connsiteY1" fmla="*/ 261478 h 4183522"/>
                <a:gd name="connsiteX2" fmla="*/ 447765 w 4141032"/>
                <a:gd name="connsiteY2" fmla="*/ 3979908 h 4183522"/>
                <a:gd name="connsiteX3" fmla="*/ 0 w 4141032"/>
                <a:gd name="connsiteY3" fmla="*/ 3677504 h 4183522"/>
                <a:gd name="connsiteX4" fmla="*/ 3617763 w 4141032"/>
                <a:gd name="connsiteY4" fmla="*/ 0 h 4183522"/>
                <a:gd name="connsiteX0" fmla="*/ 3617763 w 4142222"/>
                <a:gd name="connsiteY0" fmla="*/ 0 h 4158097"/>
                <a:gd name="connsiteX1" fmla="*/ 3881475 w 4142222"/>
                <a:gd name="connsiteY1" fmla="*/ 261478 h 4158097"/>
                <a:gd name="connsiteX2" fmla="*/ 447765 w 4142222"/>
                <a:gd name="connsiteY2" fmla="*/ 3979908 h 4158097"/>
                <a:gd name="connsiteX3" fmla="*/ 0 w 4142222"/>
                <a:gd name="connsiteY3" fmla="*/ 3677504 h 4158097"/>
                <a:gd name="connsiteX4" fmla="*/ 3617763 w 4142222"/>
                <a:gd name="connsiteY4" fmla="*/ 0 h 4158097"/>
                <a:gd name="connsiteX0" fmla="*/ 3617763 w 4142222"/>
                <a:gd name="connsiteY0" fmla="*/ 0 h 4158097"/>
                <a:gd name="connsiteX1" fmla="*/ 3881475 w 4142222"/>
                <a:gd name="connsiteY1" fmla="*/ 261478 h 4158097"/>
                <a:gd name="connsiteX2" fmla="*/ 447765 w 4142222"/>
                <a:gd name="connsiteY2" fmla="*/ 3979908 h 4158097"/>
                <a:gd name="connsiteX3" fmla="*/ 0 w 4142222"/>
                <a:gd name="connsiteY3" fmla="*/ 3675123 h 4158097"/>
                <a:gd name="connsiteX4" fmla="*/ 3617763 w 4142222"/>
                <a:gd name="connsiteY4" fmla="*/ 0 h 4158097"/>
                <a:gd name="connsiteX0" fmla="*/ 3617763 w 4137865"/>
                <a:gd name="connsiteY0" fmla="*/ 0 h 4193422"/>
                <a:gd name="connsiteX1" fmla="*/ 3881475 w 4137865"/>
                <a:gd name="connsiteY1" fmla="*/ 261478 h 4193422"/>
                <a:gd name="connsiteX2" fmla="*/ 381304 w 4137865"/>
                <a:gd name="connsiteY2" fmla="*/ 4016869 h 4193422"/>
                <a:gd name="connsiteX3" fmla="*/ 0 w 4137865"/>
                <a:gd name="connsiteY3" fmla="*/ 3675123 h 4193422"/>
                <a:gd name="connsiteX4" fmla="*/ 3617763 w 4137865"/>
                <a:gd name="connsiteY4" fmla="*/ 0 h 4193422"/>
                <a:gd name="connsiteX0" fmla="*/ 3617763 w 4137865"/>
                <a:gd name="connsiteY0" fmla="*/ 0 h 4193422"/>
                <a:gd name="connsiteX1" fmla="*/ 3881475 w 4137865"/>
                <a:gd name="connsiteY1" fmla="*/ 261478 h 4193422"/>
                <a:gd name="connsiteX2" fmla="*/ 381304 w 4137865"/>
                <a:gd name="connsiteY2" fmla="*/ 4016869 h 4193422"/>
                <a:gd name="connsiteX3" fmla="*/ 0 w 4137865"/>
                <a:gd name="connsiteY3" fmla="*/ 3675123 h 4193422"/>
                <a:gd name="connsiteX4" fmla="*/ 3617763 w 4137865"/>
                <a:gd name="connsiteY4" fmla="*/ 0 h 419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865" h="4193422">
                  <a:moveTo>
                    <a:pt x="3617763" y="0"/>
                  </a:moveTo>
                  <a:cubicBezTo>
                    <a:pt x="3700536" y="81069"/>
                    <a:pt x="3810608" y="189934"/>
                    <a:pt x="3881475" y="261478"/>
                  </a:cubicBezTo>
                  <a:cubicBezTo>
                    <a:pt x="5028793" y="1759949"/>
                    <a:pt x="2050546" y="4979701"/>
                    <a:pt x="381304" y="4016869"/>
                  </a:cubicBezTo>
                  <a:cubicBezTo>
                    <a:pt x="201819" y="3913820"/>
                    <a:pt x="209380" y="3844565"/>
                    <a:pt x="0" y="3675123"/>
                  </a:cubicBezTo>
                  <a:cubicBezTo>
                    <a:pt x="1490925" y="4626066"/>
                    <a:pt x="4629702" y="1560267"/>
                    <a:pt x="3617763" y="0"/>
                  </a:cubicBez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83" name="Oval 422"/>
            <p:cNvSpPr/>
            <p:nvPr/>
          </p:nvSpPr>
          <p:spPr>
            <a:xfrm rot="18892609">
              <a:off x="2598226" y="2596287"/>
              <a:ext cx="5193708" cy="3108295"/>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4" name="Oval 423"/>
            <p:cNvSpPr/>
            <p:nvPr/>
          </p:nvSpPr>
          <p:spPr>
            <a:xfrm rot="18892609">
              <a:off x="3153184" y="2931331"/>
              <a:ext cx="4052636" cy="2404849"/>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5" name="Oval 424"/>
            <p:cNvSpPr/>
            <p:nvPr/>
          </p:nvSpPr>
          <p:spPr>
            <a:xfrm rot="18892609">
              <a:off x="3696361" y="3246619"/>
              <a:ext cx="2984809" cy="178678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6" name="Oval 425"/>
            <p:cNvSpPr/>
            <p:nvPr/>
          </p:nvSpPr>
          <p:spPr>
            <a:xfrm rot="18892609">
              <a:off x="4268072" y="3584426"/>
              <a:ext cx="1816079" cy="1105269"/>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7" name="Oval 426"/>
            <p:cNvSpPr/>
            <p:nvPr/>
          </p:nvSpPr>
          <p:spPr>
            <a:xfrm rot="18892609">
              <a:off x="4812015" y="3893491"/>
              <a:ext cx="774862" cy="471583"/>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88" name="Group 2"/>
          <p:cNvGrpSpPr>
            <a:grpSpLocks noChangeAspect="1"/>
          </p:cNvGrpSpPr>
          <p:nvPr/>
        </p:nvGrpSpPr>
        <p:grpSpPr>
          <a:xfrm>
            <a:off x="5798160" y="1803717"/>
            <a:ext cx="2138937" cy="1800561"/>
            <a:chOff x="187036" y="2739359"/>
            <a:chExt cx="2990411" cy="2517333"/>
          </a:xfrm>
        </p:grpSpPr>
        <p:grpSp>
          <p:nvGrpSpPr>
            <p:cNvPr id="89" name="Group 316"/>
            <p:cNvGrpSpPr/>
            <p:nvPr/>
          </p:nvGrpSpPr>
          <p:grpSpPr>
            <a:xfrm rot="1611131" flipH="1">
              <a:off x="378873" y="2739359"/>
              <a:ext cx="2626248" cy="930616"/>
              <a:chOff x="4824756" y="2527524"/>
              <a:chExt cx="3663420" cy="1298138"/>
            </a:xfrm>
          </p:grpSpPr>
          <p:sp>
            <p:nvSpPr>
              <p:cNvPr id="134" name="Rectangle 14"/>
              <p:cNvSpPr/>
              <p:nvPr/>
            </p:nvSpPr>
            <p:spPr>
              <a:xfrm rot="1545906" flipH="1">
                <a:off x="5377672" y="3108738"/>
                <a:ext cx="307886" cy="2285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18"/>
                  <a:gd name="connsiteY0" fmla="*/ 0 h 279249"/>
                  <a:gd name="connsiteX1" fmla="*/ 378618 w 378618"/>
                  <a:gd name="connsiteY1" fmla="*/ 133349 h 279249"/>
                  <a:gd name="connsiteX2" fmla="*/ 271462 w 378618"/>
                  <a:gd name="connsiteY2" fmla="*/ 275431 h 279249"/>
                  <a:gd name="connsiteX3" fmla="*/ 0 w 378618"/>
                  <a:gd name="connsiteY3" fmla="*/ 134938 h 279249"/>
                  <a:gd name="connsiteX4" fmla="*/ 97630 w 378618"/>
                  <a:gd name="connsiteY4" fmla="*/ 0 h 279249"/>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80999"/>
                  <a:gd name="connsiteY0" fmla="*/ 0 h 278189"/>
                  <a:gd name="connsiteX1" fmla="*/ 380999 w 380999"/>
                  <a:gd name="connsiteY1" fmla="*/ 135730 h 278189"/>
                  <a:gd name="connsiteX2" fmla="*/ 271462 w 380999"/>
                  <a:gd name="connsiteY2" fmla="*/ 275431 h 278189"/>
                  <a:gd name="connsiteX3" fmla="*/ 0 w 380999"/>
                  <a:gd name="connsiteY3" fmla="*/ 134938 h 278189"/>
                  <a:gd name="connsiteX4" fmla="*/ 97630 w 380999"/>
                  <a:gd name="connsiteY4" fmla="*/ 0 h 278189"/>
                  <a:gd name="connsiteX0" fmla="*/ 97630 w 380999"/>
                  <a:gd name="connsiteY0" fmla="*/ 0 h 278667"/>
                  <a:gd name="connsiteX1" fmla="*/ 380999 w 380999"/>
                  <a:gd name="connsiteY1" fmla="*/ 135730 h 278667"/>
                  <a:gd name="connsiteX2" fmla="*/ 271462 w 380999"/>
                  <a:gd name="connsiteY2" fmla="*/ 275431 h 278667"/>
                  <a:gd name="connsiteX3" fmla="*/ 0 w 380999"/>
                  <a:gd name="connsiteY3" fmla="*/ 134938 h 278667"/>
                  <a:gd name="connsiteX4" fmla="*/ 97630 w 380999"/>
                  <a:gd name="connsiteY4" fmla="*/ 0 h 278667"/>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8925"/>
                  <a:gd name="connsiteX1" fmla="*/ 380999 w 380999"/>
                  <a:gd name="connsiteY1" fmla="*/ 135730 h 278925"/>
                  <a:gd name="connsiteX2" fmla="*/ 271462 w 380999"/>
                  <a:gd name="connsiteY2" fmla="*/ 275431 h 278925"/>
                  <a:gd name="connsiteX3" fmla="*/ 0 w 380999"/>
                  <a:gd name="connsiteY3" fmla="*/ 134938 h 278925"/>
                  <a:gd name="connsiteX4" fmla="*/ 97630 w 380999"/>
                  <a:gd name="connsiteY4" fmla="*/ 0 h 278925"/>
                  <a:gd name="connsiteX0" fmla="*/ 97630 w 376236"/>
                  <a:gd name="connsiteY0" fmla="*/ 0 h 278797"/>
                  <a:gd name="connsiteX1" fmla="*/ 376236 w 376236"/>
                  <a:gd name="connsiteY1" fmla="*/ 133349 h 278797"/>
                  <a:gd name="connsiteX2" fmla="*/ 271462 w 376236"/>
                  <a:gd name="connsiteY2" fmla="*/ 275431 h 278797"/>
                  <a:gd name="connsiteX3" fmla="*/ 0 w 376236"/>
                  <a:gd name="connsiteY3" fmla="*/ 134938 h 278797"/>
                  <a:gd name="connsiteX4" fmla="*/ 97630 w 376236"/>
                  <a:gd name="connsiteY4" fmla="*/ 0 h 278797"/>
                  <a:gd name="connsiteX0" fmla="*/ 97630 w 376241"/>
                  <a:gd name="connsiteY0" fmla="*/ 0 h 278918"/>
                  <a:gd name="connsiteX1" fmla="*/ 376236 w 376241"/>
                  <a:gd name="connsiteY1" fmla="*/ 133349 h 278918"/>
                  <a:gd name="connsiteX2" fmla="*/ 271462 w 376241"/>
                  <a:gd name="connsiteY2" fmla="*/ 275431 h 278918"/>
                  <a:gd name="connsiteX3" fmla="*/ 0 w 376241"/>
                  <a:gd name="connsiteY3" fmla="*/ 134938 h 278918"/>
                  <a:gd name="connsiteX4" fmla="*/ 97630 w 376241"/>
                  <a:gd name="connsiteY4" fmla="*/ 0 h 278918"/>
                  <a:gd name="connsiteX0" fmla="*/ 97630 w 376236"/>
                  <a:gd name="connsiteY0" fmla="*/ 0 h 279326"/>
                  <a:gd name="connsiteX1" fmla="*/ 376236 w 376236"/>
                  <a:gd name="connsiteY1" fmla="*/ 133349 h 279326"/>
                  <a:gd name="connsiteX2" fmla="*/ 271462 w 376236"/>
                  <a:gd name="connsiteY2" fmla="*/ 275431 h 279326"/>
                  <a:gd name="connsiteX3" fmla="*/ 0 w 376236"/>
                  <a:gd name="connsiteY3" fmla="*/ 134938 h 279326"/>
                  <a:gd name="connsiteX4" fmla="*/ 97630 w 376236"/>
                  <a:gd name="connsiteY4" fmla="*/ 0 h 279326"/>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803"/>
                  <a:gd name="connsiteX1" fmla="*/ 376236 w 376236"/>
                  <a:gd name="connsiteY1" fmla="*/ 133349 h 277803"/>
                  <a:gd name="connsiteX2" fmla="*/ 271462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5947"/>
                  <a:gd name="connsiteX1" fmla="*/ 376236 w 376236"/>
                  <a:gd name="connsiteY1" fmla="*/ 133349 h 275947"/>
                  <a:gd name="connsiteX2" fmla="*/ 276225 w 376236"/>
                  <a:gd name="connsiteY2" fmla="*/ 275431 h 275947"/>
                  <a:gd name="connsiteX3" fmla="*/ 0 w 376236"/>
                  <a:gd name="connsiteY3" fmla="*/ 134938 h 275947"/>
                  <a:gd name="connsiteX4" fmla="*/ 97630 w 376236"/>
                  <a:gd name="connsiteY4" fmla="*/ 0 h 275947"/>
                  <a:gd name="connsiteX0" fmla="*/ 97630 w 376236"/>
                  <a:gd name="connsiteY0" fmla="*/ 0 h 275947"/>
                  <a:gd name="connsiteX1" fmla="*/ 376236 w 376236"/>
                  <a:gd name="connsiteY1" fmla="*/ 133349 h 275947"/>
                  <a:gd name="connsiteX2" fmla="*/ 280987 w 376236"/>
                  <a:gd name="connsiteY2" fmla="*/ 275431 h 275947"/>
                  <a:gd name="connsiteX3" fmla="*/ 0 w 376236"/>
                  <a:gd name="connsiteY3" fmla="*/ 134938 h 275947"/>
                  <a:gd name="connsiteX4" fmla="*/ 97630 w 376236"/>
                  <a:gd name="connsiteY4" fmla="*/ 0 h 275947"/>
                  <a:gd name="connsiteX0" fmla="*/ 97630 w 376236"/>
                  <a:gd name="connsiteY0" fmla="*/ 0 h 248851"/>
                  <a:gd name="connsiteX1" fmla="*/ 376236 w 376236"/>
                  <a:gd name="connsiteY1" fmla="*/ 133349 h 248851"/>
                  <a:gd name="connsiteX2" fmla="*/ 300037 w 376236"/>
                  <a:gd name="connsiteY2" fmla="*/ 246856 h 248851"/>
                  <a:gd name="connsiteX3" fmla="*/ 0 w 376236"/>
                  <a:gd name="connsiteY3" fmla="*/ 134938 h 248851"/>
                  <a:gd name="connsiteX4" fmla="*/ 97630 w 376236"/>
                  <a:gd name="connsiteY4" fmla="*/ 0 h 24885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339"/>
                  <a:gd name="connsiteX1" fmla="*/ 376236 w 376236"/>
                  <a:gd name="connsiteY1" fmla="*/ 133349 h 271339"/>
                  <a:gd name="connsiteX2" fmla="*/ 283368 w 376236"/>
                  <a:gd name="connsiteY2" fmla="*/ 270669 h 271339"/>
                  <a:gd name="connsiteX3" fmla="*/ 0 w 376236"/>
                  <a:gd name="connsiteY3" fmla="*/ 134938 h 271339"/>
                  <a:gd name="connsiteX4" fmla="*/ 97630 w 376236"/>
                  <a:gd name="connsiteY4" fmla="*/ 0 h 271339"/>
                  <a:gd name="connsiteX0" fmla="*/ 97630 w 376236"/>
                  <a:gd name="connsiteY0" fmla="*/ 0 h 271231"/>
                  <a:gd name="connsiteX1" fmla="*/ 376236 w 376236"/>
                  <a:gd name="connsiteY1" fmla="*/ 133349 h 271231"/>
                  <a:gd name="connsiteX2" fmla="*/ 283368 w 376236"/>
                  <a:gd name="connsiteY2" fmla="*/ 270669 h 271231"/>
                  <a:gd name="connsiteX3" fmla="*/ 0 w 376236"/>
                  <a:gd name="connsiteY3" fmla="*/ 134938 h 271231"/>
                  <a:gd name="connsiteX4" fmla="*/ 97630 w 376236"/>
                  <a:gd name="connsiteY4" fmla="*/ 0 h 271231"/>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3855"/>
                  <a:gd name="connsiteY0" fmla="*/ 0 h 271148"/>
                  <a:gd name="connsiteX1" fmla="*/ 373855 w 373855"/>
                  <a:gd name="connsiteY1" fmla="*/ 130968 h 271148"/>
                  <a:gd name="connsiteX2" fmla="*/ 283368 w 373855"/>
                  <a:gd name="connsiteY2" fmla="*/ 270669 h 271148"/>
                  <a:gd name="connsiteX3" fmla="*/ 0 w 373855"/>
                  <a:gd name="connsiteY3" fmla="*/ 134938 h 271148"/>
                  <a:gd name="connsiteX4" fmla="*/ 97630 w 373855"/>
                  <a:gd name="connsiteY4" fmla="*/ 0 h 271148"/>
                  <a:gd name="connsiteX0" fmla="*/ 97630 w 373855"/>
                  <a:gd name="connsiteY0" fmla="*/ 0 h 273495"/>
                  <a:gd name="connsiteX1" fmla="*/ 373855 w 373855"/>
                  <a:gd name="connsiteY1" fmla="*/ 130968 h 273495"/>
                  <a:gd name="connsiteX2" fmla="*/ 285750 w 373855"/>
                  <a:gd name="connsiteY2" fmla="*/ 273050 h 273495"/>
                  <a:gd name="connsiteX3" fmla="*/ 0 w 373855"/>
                  <a:gd name="connsiteY3" fmla="*/ 134938 h 273495"/>
                  <a:gd name="connsiteX4" fmla="*/ 97630 w 373855"/>
                  <a:gd name="connsiteY4" fmla="*/ 0 h 273495"/>
                  <a:gd name="connsiteX0" fmla="*/ 97630 w 373862"/>
                  <a:gd name="connsiteY0" fmla="*/ 0 h 273268"/>
                  <a:gd name="connsiteX1" fmla="*/ 373855 w 373862"/>
                  <a:gd name="connsiteY1" fmla="*/ 130968 h 273268"/>
                  <a:gd name="connsiteX2" fmla="*/ 285750 w 373862"/>
                  <a:gd name="connsiteY2" fmla="*/ 273050 h 273268"/>
                  <a:gd name="connsiteX3" fmla="*/ 0 w 373862"/>
                  <a:gd name="connsiteY3" fmla="*/ 134938 h 273268"/>
                  <a:gd name="connsiteX4" fmla="*/ 97630 w 373862"/>
                  <a:gd name="connsiteY4" fmla="*/ 0 h 273268"/>
                  <a:gd name="connsiteX0" fmla="*/ 97630 w 373855"/>
                  <a:gd name="connsiteY0" fmla="*/ 0 h 273331"/>
                  <a:gd name="connsiteX1" fmla="*/ 373855 w 373855"/>
                  <a:gd name="connsiteY1" fmla="*/ 130968 h 273331"/>
                  <a:gd name="connsiteX2" fmla="*/ 285750 w 373855"/>
                  <a:gd name="connsiteY2" fmla="*/ 273050 h 273331"/>
                  <a:gd name="connsiteX3" fmla="*/ 0 w 373855"/>
                  <a:gd name="connsiteY3" fmla="*/ 134938 h 273331"/>
                  <a:gd name="connsiteX4" fmla="*/ 97630 w 373855"/>
                  <a:gd name="connsiteY4" fmla="*/ 0 h 273331"/>
                  <a:gd name="connsiteX0" fmla="*/ 97630 w 373855"/>
                  <a:gd name="connsiteY0" fmla="*/ 0 h 273675"/>
                  <a:gd name="connsiteX1" fmla="*/ 373855 w 373855"/>
                  <a:gd name="connsiteY1" fmla="*/ 130968 h 273675"/>
                  <a:gd name="connsiteX2" fmla="*/ 285750 w 373855"/>
                  <a:gd name="connsiteY2" fmla="*/ 273050 h 273675"/>
                  <a:gd name="connsiteX3" fmla="*/ 0 w 373855"/>
                  <a:gd name="connsiteY3" fmla="*/ 134938 h 273675"/>
                  <a:gd name="connsiteX4" fmla="*/ 97630 w 373855"/>
                  <a:gd name="connsiteY4" fmla="*/ 0 h 273675"/>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88310 w 364877"/>
                  <a:gd name="connsiteY0" fmla="*/ 0 h 273626"/>
                  <a:gd name="connsiteX1" fmla="*/ 364535 w 364877"/>
                  <a:gd name="connsiteY1" fmla="*/ 130968 h 273626"/>
                  <a:gd name="connsiteX2" fmla="*/ 276430 w 364877"/>
                  <a:gd name="connsiteY2" fmla="*/ 273050 h 273626"/>
                  <a:gd name="connsiteX3" fmla="*/ 0 w 364877"/>
                  <a:gd name="connsiteY3" fmla="*/ 140530 h 273626"/>
                  <a:gd name="connsiteX4" fmla="*/ 88310 w 364877"/>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05" h="273626">
                    <a:moveTo>
                      <a:pt x="92038" y="0"/>
                    </a:moveTo>
                    <a:lnTo>
                      <a:pt x="368263" y="130968"/>
                    </a:lnTo>
                    <a:cubicBezTo>
                      <a:pt x="373818" y="229125"/>
                      <a:pt x="310317" y="279666"/>
                      <a:pt x="280158" y="273050"/>
                    </a:cubicBezTo>
                    <a:lnTo>
                      <a:pt x="0" y="140530"/>
                    </a:lnTo>
                    <a:cubicBezTo>
                      <a:pt x="68057" y="136997"/>
                      <a:pt x="97594" y="48359"/>
                      <a:pt x="92038"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5" name="Rectangle 26"/>
              <p:cNvSpPr/>
              <p:nvPr/>
            </p:nvSpPr>
            <p:spPr>
              <a:xfrm rot="6059" flipH="1">
                <a:off x="7019342" y="3150478"/>
                <a:ext cx="183351" cy="129383"/>
              </a:xfrm>
              <a:custGeom>
                <a:avLst/>
                <a:gdLst>
                  <a:gd name="connsiteX0" fmla="*/ 0 w 178006"/>
                  <a:gd name="connsiteY0" fmla="*/ 0 h 154899"/>
                  <a:gd name="connsiteX1" fmla="*/ 178006 w 178006"/>
                  <a:gd name="connsiteY1" fmla="*/ 0 h 154899"/>
                  <a:gd name="connsiteX2" fmla="*/ 178006 w 178006"/>
                  <a:gd name="connsiteY2" fmla="*/ 154899 h 154899"/>
                  <a:gd name="connsiteX3" fmla="*/ 0 w 178006"/>
                  <a:gd name="connsiteY3" fmla="*/ 154899 h 154899"/>
                  <a:gd name="connsiteX4" fmla="*/ 0 w 178006"/>
                  <a:gd name="connsiteY4" fmla="*/ 0 h 154899"/>
                  <a:gd name="connsiteX0" fmla="*/ 0 w 189837"/>
                  <a:gd name="connsiteY0" fmla="*/ 0 h 154899"/>
                  <a:gd name="connsiteX1" fmla="*/ 178006 w 189837"/>
                  <a:gd name="connsiteY1" fmla="*/ 0 h 154899"/>
                  <a:gd name="connsiteX2" fmla="*/ 178006 w 189837"/>
                  <a:gd name="connsiteY2" fmla="*/ 154899 h 154899"/>
                  <a:gd name="connsiteX3" fmla="*/ 0 w 189837"/>
                  <a:gd name="connsiteY3" fmla="*/ 154899 h 154899"/>
                  <a:gd name="connsiteX4" fmla="*/ 0 w 189837"/>
                  <a:gd name="connsiteY4" fmla="*/ 0 h 154899"/>
                  <a:gd name="connsiteX0" fmla="*/ 0 w 200791"/>
                  <a:gd name="connsiteY0" fmla="*/ 0 h 154899"/>
                  <a:gd name="connsiteX1" fmla="*/ 178006 w 200791"/>
                  <a:gd name="connsiteY1" fmla="*/ 0 h 154899"/>
                  <a:gd name="connsiteX2" fmla="*/ 178006 w 200791"/>
                  <a:gd name="connsiteY2" fmla="*/ 154899 h 154899"/>
                  <a:gd name="connsiteX3" fmla="*/ 0 w 200791"/>
                  <a:gd name="connsiteY3" fmla="*/ 154899 h 154899"/>
                  <a:gd name="connsiteX4" fmla="*/ 0 w 200791"/>
                  <a:gd name="connsiteY4" fmla="*/ 0 h 154899"/>
                  <a:gd name="connsiteX0" fmla="*/ 0 w 198296"/>
                  <a:gd name="connsiteY0" fmla="*/ 0 h 154899"/>
                  <a:gd name="connsiteX1" fmla="*/ 178006 w 198296"/>
                  <a:gd name="connsiteY1" fmla="*/ 0 h 154899"/>
                  <a:gd name="connsiteX2" fmla="*/ 178006 w 198296"/>
                  <a:gd name="connsiteY2" fmla="*/ 154899 h 154899"/>
                  <a:gd name="connsiteX3" fmla="*/ 0 w 198296"/>
                  <a:gd name="connsiteY3" fmla="*/ 154899 h 154899"/>
                  <a:gd name="connsiteX4" fmla="*/ 0 w 198296"/>
                  <a:gd name="connsiteY4" fmla="*/ 0 h 15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6" h="154899">
                    <a:moveTo>
                      <a:pt x="0" y="0"/>
                    </a:moveTo>
                    <a:lnTo>
                      <a:pt x="178006" y="0"/>
                    </a:lnTo>
                    <a:cubicBezTo>
                      <a:pt x="205490" y="64847"/>
                      <a:pt x="204626" y="103685"/>
                      <a:pt x="178006" y="154899"/>
                    </a:cubicBezTo>
                    <a:lnTo>
                      <a:pt x="0" y="154899"/>
                    </a:lnTo>
                    <a:lnTo>
                      <a:pt x="0" y="0"/>
                    </a:ln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36" name="Group 344"/>
              <p:cNvGrpSpPr/>
              <p:nvPr/>
            </p:nvGrpSpPr>
            <p:grpSpPr>
              <a:xfrm rot="2700000">
                <a:off x="7273000" y="2610486"/>
                <a:ext cx="1298138" cy="1132214"/>
                <a:chOff x="4084527" y="737296"/>
                <a:chExt cx="1640542" cy="1430853"/>
              </a:xfrm>
            </p:grpSpPr>
            <p:grpSp>
              <p:nvGrpSpPr>
                <p:cNvPr id="149" name="Group 361"/>
                <p:cNvGrpSpPr/>
                <p:nvPr/>
              </p:nvGrpSpPr>
              <p:grpSpPr>
                <a:xfrm rot="18913881">
                  <a:off x="4402009" y="737296"/>
                  <a:ext cx="1323060" cy="1019404"/>
                  <a:chOff x="5687211" y="3859429"/>
                  <a:chExt cx="1323060" cy="1019404"/>
                </a:xfrm>
              </p:grpSpPr>
              <p:sp>
                <p:nvSpPr>
                  <p:cNvPr id="153" name="Rounded Rectangle 31"/>
                  <p:cNvSpPr/>
                  <p:nvPr/>
                </p:nvSpPr>
                <p:spPr>
                  <a:xfrm rot="21431920" flipH="1">
                    <a:off x="5698900" y="3867410"/>
                    <a:ext cx="1311371" cy="1011423"/>
                  </a:xfrm>
                  <a:custGeom>
                    <a:avLst/>
                    <a:gdLst>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0 w 1234463"/>
                      <a:gd name="connsiteY8"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10778 w 1234463"/>
                      <a:gd name="connsiteY8" fmla="*/ 50603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5642"/>
                      <a:gd name="connsiteY0" fmla="*/ 56234 h 958157"/>
                      <a:gd name="connsiteX1" fmla="*/ 56234 w 1235642"/>
                      <a:gd name="connsiteY1" fmla="*/ 0 h 958157"/>
                      <a:gd name="connsiteX2" fmla="*/ 1178229 w 1235642"/>
                      <a:gd name="connsiteY2" fmla="*/ 0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1001323 w 1235642"/>
                      <a:gd name="connsiteY2" fmla="*/ 10823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97633 w 1235642"/>
                      <a:gd name="connsiteY2" fmla="*/ 4156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53228 w 1242309"/>
                      <a:gd name="connsiteY2" fmla="*/ 2606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30538 w 1242309"/>
                      <a:gd name="connsiteY8" fmla="*/ 541172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193514 w 1242309"/>
                      <a:gd name="connsiteY8" fmla="*/ 552956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6848 w 1242309"/>
                      <a:gd name="connsiteY8" fmla="*/ 545577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961 w 1242309"/>
                      <a:gd name="connsiteY8" fmla="*/ 5276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814 w 1242309"/>
                      <a:gd name="connsiteY8" fmla="*/ 524695 h 958157"/>
                      <a:gd name="connsiteX9" fmla="*/ 0 w 1242309"/>
                      <a:gd name="connsiteY9" fmla="*/ 56234 h 9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09" h="958157">
                        <a:moveTo>
                          <a:pt x="0" y="56234"/>
                        </a:moveTo>
                        <a:cubicBezTo>
                          <a:pt x="0" y="25177"/>
                          <a:pt x="25177" y="0"/>
                          <a:pt x="56234" y="0"/>
                        </a:cubicBezTo>
                        <a:lnTo>
                          <a:pt x="939895" y="9987"/>
                        </a:lnTo>
                        <a:cubicBezTo>
                          <a:pt x="1075235" y="56777"/>
                          <a:pt x="1179580" y="99105"/>
                          <a:pt x="1242309" y="243497"/>
                        </a:cubicBezTo>
                        <a:cubicBezTo>
                          <a:pt x="1239694" y="462972"/>
                          <a:pt x="1237078" y="682448"/>
                          <a:pt x="1234463" y="901923"/>
                        </a:cubicBezTo>
                        <a:cubicBezTo>
                          <a:pt x="1234463" y="932980"/>
                          <a:pt x="1209286" y="958157"/>
                          <a:pt x="1178229" y="958157"/>
                        </a:cubicBezTo>
                        <a:lnTo>
                          <a:pt x="56234" y="958157"/>
                        </a:lnTo>
                        <a:cubicBezTo>
                          <a:pt x="25177" y="958157"/>
                          <a:pt x="0" y="932980"/>
                          <a:pt x="0" y="901923"/>
                        </a:cubicBezTo>
                        <a:lnTo>
                          <a:pt x="202814" y="524695"/>
                        </a:lnTo>
                        <a:cubicBezTo>
                          <a:pt x="133865" y="361581"/>
                          <a:pt x="68949" y="219348"/>
                          <a:pt x="0" y="56234"/>
                        </a:cubicBezTo>
                        <a:close/>
                      </a:path>
                    </a:pathLst>
                  </a:custGeom>
                  <a:solidFill>
                    <a:srgbClr val="5482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4" name="Freeform 366"/>
                  <p:cNvSpPr/>
                  <p:nvPr/>
                </p:nvSpPr>
                <p:spPr>
                  <a:xfrm rot="-120000">
                    <a:off x="5687211" y="3859429"/>
                    <a:ext cx="1308478" cy="553611"/>
                  </a:xfrm>
                  <a:custGeom>
                    <a:avLst/>
                    <a:gdLst>
                      <a:gd name="connsiteX0" fmla="*/ 1248294 w 1308478"/>
                      <a:gd name="connsiteY0" fmla="*/ 5 h 553611"/>
                      <a:gd name="connsiteX1" fmla="*/ 1308478 w 1308478"/>
                      <a:gd name="connsiteY1" fmla="*/ 58529 h 553611"/>
                      <a:gd name="connsiteX2" fmla="*/ 1153485 w 1308478"/>
                      <a:gd name="connsiteY2" fmla="*/ 429545 h 553611"/>
                      <a:gd name="connsiteX3" fmla="*/ 1102303 w 1308478"/>
                      <a:gd name="connsiteY3" fmla="*/ 553611 h 553611"/>
                      <a:gd name="connsiteX4" fmla="*/ 7230 w 1308478"/>
                      <a:gd name="connsiteY4" fmla="*/ 553611 h 553611"/>
                      <a:gd name="connsiteX5" fmla="*/ 0 w 1308478"/>
                      <a:gd name="connsiteY5" fmla="*/ 274524 h 553611"/>
                      <a:gd name="connsiteX6" fmla="*/ 315748 w 1308478"/>
                      <a:gd name="connsiteY6" fmla="*/ 23592 h 553611"/>
                      <a:gd name="connsiteX7" fmla="*/ 1248294 w 1308478"/>
                      <a:gd name="connsiteY7" fmla="*/ 5 h 55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478" h="553611">
                        <a:moveTo>
                          <a:pt x="1248294" y="5"/>
                        </a:moveTo>
                        <a:cubicBezTo>
                          <a:pt x="1281074" y="-453"/>
                          <a:pt x="1308020" y="25749"/>
                          <a:pt x="1308478" y="58529"/>
                        </a:cubicBezTo>
                        <a:cubicBezTo>
                          <a:pt x="1255703" y="188417"/>
                          <a:pt x="1205149" y="305873"/>
                          <a:pt x="1153485" y="429545"/>
                        </a:cubicBezTo>
                        <a:lnTo>
                          <a:pt x="1102303" y="553611"/>
                        </a:lnTo>
                        <a:lnTo>
                          <a:pt x="7230" y="553611"/>
                        </a:lnTo>
                        <a:lnTo>
                          <a:pt x="0" y="274524"/>
                        </a:lnTo>
                        <a:cubicBezTo>
                          <a:pt x="64078" y="121194"/>
                          <a:pt x="173588" y="74976"/>
                          <a:pt x="315748" y="23592"/>
                        </a:cubicBezTo>
                        <a:lnTo>
                          <a:pt x="1248294" y="5"/>
                        </a:ln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50" name="Group 362"/>
                <p:cNvGrpSpPr/>
                <p:nvPr/>
              </p:nvGrpSpPr>
              <p:grpSpPr>
                <a:xfrm rot="18913881">
                  <a:off x="4084527" y="1096825"/>
                  <a:ext cx="1617770" cy="1071324"/>
                  <a:chOff x="5147595" y="3987338"/>
                  <a:chExt cx="1617770" cy="1071324"/>
                </a:xfrm>
              </p:grpSpPr>
              <p:sp>
                <p:nvSpPr>
                  <p:cNvPr id="151" name="Freeform 363"/>
                  <p:cNvSpPr/>
                  <p:nvPr/>
                </p:nvSpPr>
                <p:spPr>
                  <a:xfrm>
                    <a:off x="5155242" y="3987338"/>
                    <a:ext cx="1610123" cy="1071324"/>
                  </a:xfrm>
                  <a:custGeom>
                    <a:avLst/>
                    <a:gdLst>
                      <a:gd name="connsiteX0" fmla="*/ 1335822 w 1610123"/>
                      <a:gd name="connsiteY0" fmla="*/ 345 h 1071324"/>
                      <a:gd name="connsiteX1" fmla="*/ 1478916 w 1610123"/>
                      <a:gd name="connsiteY1" fmla="*/ 126227 h 1071324"/>
                      <a:gd name="connsiteX2" fmla="*/ 1531164 w 1610123"/>
                      <a:gd name="connsiteY2" fmla="*/ 942708 h 1071324"/>
                      <a:gd name="connsiteX3" fmla="*/ 1384173 w 1610123"/>
                      <a:gd name="connsiteY3" fmla="*/ 1067963 h 1071324"/>
                      <a:gd name="connsiteX4" fmla="*/ 449052 w 1610123"/>
                      <a:gd name="connsiteY4" fmla="*/ 1065336 h 1071324"/>
                      <a:gd name="connsiteX5" fmla="*/ 3462 w 1610123"/>
                      <a:gd name="connsiteY5" fmla="*/ 551873 h 1071324"/>
                      <a:gd name="connsiteX6" fmla="*/ 3815 w 1610123"/>
                      <a:gd name="connsiteY6" fmla="*/ 396027 h 1071324"/>
                      <a:gd name="connsiteX7" fmla="*/ 383072 w 1610123"/>
                      <a:gd name="connsiteY7" fmla="*/ 48804 h 1071324"/>
                      <a:gd name="connsiteX8" fmla="*/ 1335822 w 1610123"/>
                      <a:gd name="connsiteY8" fmla="*/ 345 h 10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123" h="1071324">
                        <a:moveTo>
                          <a:pt x="1335822" y="345"/>
                        </a:moveTo>
                        <a:cubicBezTo>
                          <a:pt x="1410097" y="-4408"/>
                          <a:pt x="1450098" y="40128"/>
                          <a:pt x="1478916" y="126227"/>
                        </a:cubicBezTo>
                        <a:cubicBezTo>
                          <a:pt x="1591959" y="355747"/>
                          <a:pt x="1680625" y="528483"/>
                          <a:pt x="1531164" y="942708"/>
                        </a:cubicBezTo>
                        <a:cubicBezTo>
                          <a:pt x="1535917" y="1016983"/>
                          <a:pt x="1458449" y="1063210"/>
                          <a:pt x="1384173" y="1067963"/>
                        </a:cubicBezTo>
                        <a:cubicBezTo>
                          <a:pt x="1069510" y="1073104"/>
                          <a:pt x="727828" y="1072439"/>
                          <a:pt x="449052" y="1065336"/>
                        </a:cubicBezTo>
                        <a:cubicBezTo>
                          <a:pt x="389555" y="1040009"/>
                          <a:pt x="89492" y="660575"/>
                          <a:pt x="3462" y="551873"/>
                        </a:cubicBezTo>
                        <a:cubicBezTo>
                          <a:pt x="-1246" y="479598"/>
                          <a:pt x="-1175" y="465498"/>
                          <a:pt x="3815" y="396027"/>
                        </a:cubicBezTo>
                        <a:cubicBezTo>
                          <a:pt x="88884" y="306131"/>
                          <a:pt x="308797" y="53557"/>
                          <a:pt x="383072" y="48804"/>
                        </a:cubicBezTo>
                        <a:lnTo>
                          <a:pt x="1335822" y="345"/>
                        </a:lnTo>
                        <a:close/>
                      </a:path>
                    </a:pathLst>
                  </a:custGeom>
                  <a:solidFill>
                    <a:srgbClr val="669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2" name="Freeform 364"/>
                  <p:cNvSpPr/>
                  <p:nvPr/>
                </p:nvSpPr>
                <p:spPr>
                  <a:xfrm rot="-120000">
                    <a:off x="5147595" y="4006842"/>
                    <a:ext cx="1592890" cy="420116"/>
                  </a:xfrm>
                  <a:custGeom>
                    <a:avLst/>
                    <a:gdLst>
                      <a:gd name="connsiteX0" fmla="*/ 1351136 w 1592890"/>
                      <a:gd name="connsiteY0" fmla="*/ 72 h 420116"/>
                      <a:gd name="connsiteX1" fmla="*/ 1489750 w 1592890"/>
                      <a:gd name="connsiteY1" fmla="*/ 130871 h 420116"/>
                      <a:gd name="connsiteX2" fmla="*/ 1586578 w 1592890"/>
                      <a:gd name="connsiteY2" fmla="*/ 384388 h 420116"/>
                      <a:gd name="connsiteX3" fmla="*/ 1592890 w 1592890"/>
                      <a:gd name="connsiteY3" fmla="*/ 420116 h 420116"/>
                      <a:gd name="connsiteX4" fmla="*/ 0 w 1592890"/>
                      <a:gd name="connsiteY4" fmla="*/ 420116 h 420116"/>
                      <a:gd name="connsiteX5" fmla="*/ 1793 w 1592890"/>
                      <a:gd name="connsiteY5" fmla="*/ 392396 h 420116"/>
                      <a:gd name="connsiteX6" fmla="*/ 6131 w 1592890"/>
                      <a:gd name="connsiteY6" fmla="*/ 349026 h 420116"/>
                      <a:gd name="connsiteX7" fmla="*/ 397275 w 1592890"/>
                      <a:gd name="connsiteY7" fmla="*/ 15251 h 420116"/>
                      <a:gd name="connsiteX8" fmla="*/ 1351136 w 1592890"/>
                      <a:gd name="connsiteY8" fmla="*/ 72 h 4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890" h="420116">
                        <a:moveTo>
                          <a:pt x="1351136" y="72"/>
                        </a:moveTo>
                        <a:cubicBezTo>
                          <a:pt x="1425532" y="-2086"/>
                          <a:pt x="1463954" y="43819"/>
                          <a:pt x="1489750" y="130871"/>
                        </a:cubicBezTo>
                        <a:cubicBezTo>
                          <a:pt x="1529111" y="218368"/>
                          <a:pt x="1565325" y="297765"/>
                          <a:pt x="1586578" y="384388"/>
                        </a:cubicBezTo>
                        <a:lnTo>
                          <a:pt x="1592890" y="420116"/>
                        </a:lnTo>
                        <a:lnTo>
                          <a:pt x="0" y="420116"/>
                        </a:lnTo>
                        <a:lnTo>
                          <a:pt x="1793" y="392396"/>
                        </a:lnTo>
                        <a:cubicBezTo>
                          <a:pt x="2854" y="380206"/>
                          <a:pt x="4279" y="366340"/>
                          <a:pt x="6131" y="349026"/>
                        </a:cubicBezTo>
                        <a:cubicBezTo>
                          <a:pt x="94286" y="262154"/>
                          <a:pt x="322880" y="17409"/>
                          <a:pt x="397275" y="15251"/>
                        </a:cubicBezTo>
                        <a:lnTo>
                          <a:pt x="1351136" y="72"/>
                        </a:lnTo>
                        <a:close/>
                      </a:path>
                    </a:pathLst>
                  </a:custGeom>
                  <a:solidFill>
                    <a:srgbClr val="5482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sp>
            <p:nvSpPr>
              <p:cNvPr id="137" name="Rectangle 13"/>
              <p:cNvSpPr/>
              <p:nvPr/>
            </p:nvSpPr>
            <p:spPr>
              <a:xfrm rot="1545906" flipH="1">
                <a:off x="4824756" y="3122888"/>
                <a:ext cx="318241" cy="17967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578644"/>
                  <a:gd name="connsiteY0" fmla="*/ 0 h 368300"/>
                  <a:gd name="connsiteX1" fmla="*/ 571500 w 578644"/>
                  <a:gd name="connsiteY1" fmla="*/ 0 h 368300"/>
                  <a:gd name="connsiteX2" fmla="*/ 578644 w 578644"/>
                  <a:gd name="connsiteY2" fmla="*/ 356394 h 368300"/>
                  <a:gd name="connsiteX3" fmla="*/ 0 w 578644"/>
                  <a:gd name="connsiteY3" fmla="*/ 368300 h 368300"/>
                  <a:gd name="connsiteX4" fmla="*/ 0 w 578644"/>
                  <a:gd name="connsiteY4" fmla="*/ 0 h 368300"/>
                  <a:gd name="connsiteX0" fmla="*/ 0 w 578644"/>
                  <a:gd name="connsiteY0" fmla="*/ 0 h 368300"/>
                  <a:gd name="connsiteX1" fmla="*/ 571500 w 578644"/>
                  <a:gd name="connsiteY1" fmla="*/ 0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8300"/>
                  <a:gd name="connsiteX1" fmla="*/ 240506 w 578644"/>
                  <a:gd name="connsiteY1" fmla="*/ 159544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83355 w 559594"/>
                  <a:gd name="connsiteY3" fmla="*/ 208756 h 346869"/>
                  <a:gd name="connsiteX4" fmla="*/ 0 w 559594"/>
                  <a:gd name="connsiteY4" fmla="*/ 0 h 346869"/>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76993 h 215106"/>
                  <a:gd name="connsiteX1" fmla="*/ 42070 w 376239"/>
                  <a:gd name="connsiteY1" fmla="*/ 0 h 215106"/>
                  <a:gd name="connsiteX2" fmla="*/ 376239 w 376239"/>
                  <a:gd name="connsiteY2" fmla="*/ 215106 h 215106"/>
                  <a:gd name="connsiteX3" fmla="*/ 0 w 376239"/>
                  <a:gd name="connsiteY3" fmla="*/ 76993 h 215106"/>
                  <a:gd name="connsiteX0" fmla="*/ 0 w 376239"/>
                  <a:gd name="connsiteY0" fmla="*/ 76993 h 215106"/>
                  <a:gd name="connsiteX1" fmla="*/ 35720 w 376239"/>
                  <a:gd name="connsiteY1" fmla="*/ 0 h 215106"/>
                  <a:gd name="connsiteX2" fmla="*/ 376239 w 376239"/>
                  <a:gd name="connsiteY2" fmla="*/ 215106 h 215106"/>
                  <a:gd name="connsiteX3" fmla="*/ 0 w 376239"/>
                  <a:gd name="connsiteY3" fmla="*/ 76993 h 215106"/>
                  <a:gd name="connsiteX0" fmla="*/ 0 w 381002"/>
                  <a:gd name="connsiteY0" fmla="*/ 76993 h 215106"/>
                  <a:gd name="connsiteX1" fmla="*/ 40483 w 381002"/>
                  <a:gd name="connsiteY1" fmla="*/ 0 h 215106"/>
                  <a:gd name="connsiteX2" fmla="*/ 381002 w 381002"/>
                  <a:gd name="connsiteY2" fmla="*/ 215106 h 215106"/>
                  <a:gd name="connsiteX3" fmla="*/ 0 w 381002"/>
                  <a:gd name="connsiteY3" fmla="*/ 76993 h 215106"/>
                </a:gdLst>
                <a:ahLst/>
                <a:cxnLst>
                  <a:cxn ang="0">
                    <a:pos x="connsiteX0" y="connsiteY0"/>
                  </a:cxn>
                  <a:cxn ang="0">
                    <a:pos x="connsiteX1" y="connsiteY1"/>
                  </a:cxn>
                  <a:cxn ang="0">
                    <a:pos x="connsiteX2" y="connsiteY2"/>
                  </a:cxn>
                  <a:cxn ang="0">
                    <a:pos x="connsiteX3" y="connsiteY3"/>
                  </a:cxn>
                </a:cxnLst>
                <a:rect l="l" t="t" r="r" b="b"/>
                <a:pathLst>
                  <a:path w="381002" h="215106">
                    <a:moveTo>
                      <a:pt x="0" y="76993"/>
                    </a:moveTo>
                    <a:cubicBezTo>
                      <a:pt x="19051" y="61382"/>
                      <a:pt x="33338" y="27516"/>
                      <a:pt x="40483" y="0"/>
                    </a:cubicBezTo>
                    <a:cubicBezTo>
                      <a:pt x="153196" y="67204"/>
                      <a:pt x="299244" y="155046"/>
                      <a:pt x="381002" y="215106"/>
                    </a:cubicBezTo>
                    <a:cubicBezTo>
                      <a:pt x="293689" y="202405"/>
                      <a:pt x="130175" y="139699"/>
                      <a:pt x="0" y="76993"/>
                    </a:cubicBezTo>
                    <a:close/>
                  </a:path>
                </a:pathLst>
              </a:cu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8" name="Rectangle 15"/>
              <p:cNvSpPr/>
              <p:nvPr/>
            </p:nvSpPr>
            <p:spPr>
              <a:xfrm rot="1545906" flipH="1">
                <a:off x="5155839" y="3113253"/>
                <a:ext cx="278462" cy="21812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31031"/>
                  <a:gd name="connsiteY0" fmla="*/ 0 h 368300"/>
                  <a:gd name="connsiteX1" fmla="*/ 631031 w 631031"/>
                  <a:gd name="connsiteY1" fmla="*/ 259556 h 368300"/>
                  <a:gd name="connsiteX2" fmla="*/ 571500 w 631031"/>
                  <a:gd name="connsiteY2" fmla="*/ 368300 h 368300"/>
                  <a:gd name="connsiteX3" fmla="*/ 0 w 631031"/>
                  <a:gd name="connsiteY3" fmla="*/ 368300 h 368300"/>
                  <a:gd name="connsiteX4" fmla="*/ 0 w 631031"/>
                  <a:gd name="connsiteY4" fmla="*/ 0 h 368300"/>
                  <a:gd name="connsiteX0" fmla="*/ 366712 w 631031"/>
                  <a:gd name="connsiteY0" fmla="*/ 0 h 258763"/>
                  <a:gd name="connsiteX1" fmla="*/ 631031 w 631031"/>
                  <a:gd name="connsiteY1" fmla="*/ 150019 h 258763"/>
                  <a:gd name="connsiteX2" fmla="*/ 571500 w 631031"/>
                  <a:gd name="connsiteY2" fmla="*/ 258763 h 258763"/>
                  <a:gd name="connsiteX3" fmla="*/ 0 w 631031"/>
                  <a:gd name="connsiteY3" fmla="*/ 258763 h 258763"/>
                  <a:gd name="connsiteX4" fmla="*/ 366712 w 631031"/>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06375"/>
                  <a:gd name="connsiteX1" fmla="*/ 369095 w 369095"/>
                  <a:gd name="connsiteY1" fmla="*/ 150019 h 206375"/>
                  <a:gd name="connsiteX2" fmla="*/ 230983 w 369095"/>
                  <a:gd name="connsiteY2" fmla="*/ 206375 h 206375"/>
                  <a:gd name="connsiteX3" fmla="*/ 0 w 369095"/>
                  <a:gd name="connsiteY3" fmla="*/ 139700 h 206375"/>
                  <a:gd name="connsiteX4" fmla="*/ 104776 w 369095"/>
                  <a:gd name="connsiteY4" fmla="*/ 0 h 206375"/>
                  <a:gd name="connsiteX0" fmla="*/ 104776 w 369095"/>
                  <a:gd name="connsiteY0" fmla="*/ 0 h 261144"/>
                  <a:gd name="connsiteX1" fmla="*/ 369095 w 369095"/>
                  <a:gd name="connsiteY1" fmla="*/ 150019 h 261144"/>
                  <a:gd name="connsiteX2" fmla="*/ 278608 w 369095"/>
                  <a:gd name="connsiteY2" fmla="*/ 261144 h 261144"/>
                  <a:gd name="connsiteX3" fmla="*/ 0 w 369095"/>
                  <a:gd name="connsiteY3" fmla="*/ 139700 h 261144"/>
                  <a:gd name="connsiteX4" fmla="*/ 104776 w 369095"/>
                  <a:gd name="connsiteY4" fmla="*/ 0 h 261144"/>
                  <a:gd name="connsiteX0" fmla="*/ 104776 w 369095"/>
                  <a:gd name="connsiteY0" fmla="*/ 0 h 263525"/>
                  <a:gd name="connsiteX1" fmla="*/ 369095 w 369095"/>
                  <a:gd name="connsiteY1" fmla="*/ 150019 h 263525"/>
                  <a:gd name="connsiteX2" fmla="*/ 271464 w 369095"/>
                  <a:gd name="connsiteY2" fmla="*/ 263525 h 263525"/>
                  <a:gd name="connsiteX3" fmla="*/ 0 w 369095"/>
                  <a:gd name="connsiteY3" fmla="*/ 139700 h 263525"/>
                  <a:gd name="connsiteX4" fmla="*/ 104776 w 369095"/>
                  <a:gd name="connsiteY4" fmla="*/ 0 h 263525"/>
                  <a:gd name="connsiteX0" fmla="*/ 104776 w 302420"/>
                  <a:gd name="connsiteY0" fmla="*/ 0 h 263525"/>
                  <a:gd name="connsiteX1" fmla="*/ 302420 w 302420"/>
                  <a:gd name="connsiteY1" fmla="*/ 78581 h 263525"/>
                  <a:gd name="connsiteX2" fmla="*/ 271464 w 302420"/>
                  <a:gd name="connsiteY2" fmla="*/ 263525 h 263525"/>
                  <a:gd name="connsiteX3" fmla="*/ 0 w 302420"/>
                  <a:gd name="connsiteY3" fmla="*/ 139700 h 263525"/>
                  <a:gd name="connsiteX4" fmla="*/ 104776 w 302420"/>
                  <a:gd name="connsiteY4" fmla="*/ 0 h 263525"/>
                  <a:gd name="connsiteX0" fmla="*/ 104776 w 354807"/>
                  <a:gd name="connsiteY0" fmla="*/ 0 h 263525"/>
                  <a:gd name="connsiteX1" fmla="*/ 354807 w 354807"/>
                  <a:gd name="connsiteY1" fmla="*/ 135731 h 263525"/>
                  <a:gd name="connsiteX2" fmla="*/ 271464 w 354807"/>
                  <a:gd name="connsiteY2" fmla="*/ 263525 h 263525"/>
                  <a:gd name="connsiteX3" fmla="*/ 0 w 354807"/>
                  <a:gd name="connsiteY3" fmla="*/ 139700 h 263525"/>
                  <a:gd name="connsiteX4" fmla="*/ 104776 w 354807"/>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00039"/>
                  <a:gd name="connsiteY0" fmla="*/ 0 h 263525"/>
                  <a:gd name="connsiteX1" fmla="*/ 300039 w 300039"/>
                  <a:gd name="connsiteY1" fmla="*/ 97631 h 263525"/>
                  <a:gd name="connsiteX2" fmla="*/ 271464 w 300039"/>
                  <a:gd name="connsiteY2" fmla="*/ 263525 h 263525"/>
                  <a:gd name="connsiteX3" fmla="*/ 0 w 300039"/>
                  <a:gd name="connsiteY3" fmla="*/ 139700 h 263525"/>
                  <a:gd name="connsiteX4" fmla="*/ 104776 w 300039"/>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322"/>
                  <a:gd name="connsiteY0" fmla="*/ 0 h 258762"/>
                  <a:gd name="connsiteX1" fmla="*/ 345283 w 345322"/>
                  <a:gd name="connsiteY1" fmla="*/ 135730 h 258762"/>
                  <a:gd name="connsiteX2" fmla="*/ 266702 w 345322"/>
                  <a:gd name="connsiteY2" fmla="*/ 258762 h 258762"/>
                  <a:gd name="connsiteX3" fmla="*/ 0 w 345322"/>
                  <a:gd name="connsiteY3" fmla="*/ 142081 h 258762"/>
                  <a:gd name="connsiteX4" fmla="*/ 107157 w 345322"/>
                  <a:gd name="connsiteY4" fmla="*/ 0 h 258762"/>
                  <a:gd name="connsiteX0" fmla="*/ 107157 w 345321"/>
                  <a:gd name="connsiteY0" fmla="*/ 0 h 258762"/>
                  <a:gd name="connsiteX1" fmla="*/ 345283 w 345321"/>
                  <a:gd name="connsiteY1" fmla="*/ 135730 h 258762"/>
                  <a:gd name="connsiteX2" fmla="*/ 264321 w 345321"/>
                  <a:gd name="connsiteY2" fmla="*/ 258762 h 258762"/>
                  <a:gd name="connsiteX3" fmla="*/ 0 w 345321"/>
                  <a:gd name="connsiteY3" fmla="*/ 142081 h 258762"/>
                  <a:gd name="connsiteX4" fmla="*/ 107157 w 345321"/>
                  <a:gd name="connsiteY4" fmla="*/ 0 h 258762"/>
                  <a:gd name="connsiteX0" fmla="*/ 107157 w 345319"/>
                  <a:gd name="connsiteY0" fmla="*/ 0 h 258762"/>
                  <a:gd name="connsiteX1" fmla="*/ 345283 w 345319"/>
                  <a:gd name="connsiteY1" fmla="*/ 135730 h 258762"/>
                  <a:gd name="connsiteX2" fmla="*/ 264321 w 345319"/>
                  <a:gd name="connsiteY2" fmla="*/ 258762 h 258762"/>
                  <a:gd name="connsiteX3" fmla="*/ 0 w 345319"/>
                  <a:gd name="connsiteY3" fmla="*/ 142081 h 258762"/>
                  <a:gd name="connsiteX4" fmla="*/ 107157 w 345319"/>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4937 h 261143"/>
                  <a:gd name="connsiteX4" fmla="*/ 92869 w 335758"/>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2556 h 261143"/>
                  <a:gd name="connsiteX4" fmla="*/ 92869 w 335758"/>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42082 h 261143"/>
                  <a:gd name="connsiteX4" fmla="*/ 90488 w 333377"/>
                  <a:gd name="connsiteY4" fmla="*/ 0 h 261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7" h="261143">
                    <a:moveTo>
                      <a:pt x="90488" y="0"/>
                    </a:moveTo>
                    <a:cubicBezTo>
                      <a:pt x="180182" y="38099"/>
                      <a:pt x="284165" y="100011"/>
                      <a:pt x="333377" y="138111"/>
                    </a:cubicBezTo>
                    <a:cubicBezTo>
                      <a:pt x="325440" y="214840"/>
                      <a:pt x="284164" y="246326"/>
                      <a:pt x="252415" y="261143"/>
                    </a:cubicBezTo>
                    <a:cubicBezTo>
                      <a:pt x="202408" y="250824"/>
                      <a:pt x="107158" y="197645"/>
                      <a:pt x="0" y="142082"/>
                    </a:cubicBezTo>
                    <a:cubicBezTo>
                      <a:pt x="63500" y="155047"/>
                      <a:pt x="98426" y="48949"/>
                      <a:pt x="90488"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9" name="Rectangle 16"/>
              <p:cNvSpPr/>
              <p:nvPr/>
            </p:nvSpPr>
            <p:spPr>
              <a:xfrm rot="1545906" flipH="1">
                <a:off x="5620764" y="3140350"/>
                <a:ext cx="143209" cy="15580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37"/>
                  <a:gd name="connsiteY0" fmla="*/ 0 h 182561"/>
                  <a:gd name="connsiteX1" fmla="*/ 164308 w 164637"/>
                  <a:gd name="connsiteY1" fmla="*/ 47624 h 182561"/>
                  <a:gd name="connsiteX2" fmla="*/ 69059 w 164637"/>
                  <a:gd name="connsiteY2" fmla="*/ 182561 h 182561"/>
                  <a:gd name="connsiteX3" fmla="*/ 0 w 164637"/>
                  <a:gd name="connsiteY3" fmla="*/ 139699 h 182561"/>
                  <a:gd name="connsiteX4" fmla="*/ 73823 w 164637"/>
                  <a:gd name="connsiteY4" fmla="*/ 0 h 182561"/>
                  <a:gd name="connsiteX0" fmla="*/ 73823 w 164623"/>
                  <a:gd name="connsiteY0" fmla="*/ 0 h 182561"/>
                  <a:gd name="connsiteX1" fmla="*/ 164308 w 164623"/>
                  <a:gd name="connsiteY1" fmla="*/ 47624 h 182561"/>
                  <a:gd name="connsiteX2" fmla="*/ 69059 w 164623"/>
                  <a:gd name="connsiteY2" fmla="*/ 182561 h 182561"/>
                  <a:gd name="connsiteX3" fmla="*/ 0 w 164623"/>
                  <a:gd name="connsiteY3" fmla="*/ 139699 h 182561"/>
                  <a:gd name="connsiteX4" fmla="*/ 73823 w 164623"/>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1442 w 162196"/>
                  <a:gd name="connsiteY0" fmla="*/ 0 h 182561"/>
                  <a:gd name="connsiteX1" fmla="*/ 161927 w 162196"/>
                  <a:gd name="connsiteY1" fmla="*/ 47624 h 182561"/>
                  <a:gd name="connsiteX2" fmla="*/ 66678 w 162196"/>
                  <a:gd name="connsiteY2" fmla="*/ 182561 h 182561"/>
                  <a:gd name="connsiteX3" fmla="*/ 0 w 162196"/>
                  <a:gd name="connsiteY3" fmla="*/ 142030 h 182561"/>
                  <a:gd name="connsiteX4" fmla="*/ 71442 w 162196"/>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6205 w 169330"/>
                  <a:gd name="connsiteY0" fmla="*/ 0 h 182561"/>
                  <a:gd name="connsiteX1" fmla="*/ 169071 w 169330"/>
                  <a:gd name="connsiteY1" fmla="*/ 45293 h 182561"/>
                  <a:gd name="connsiteX2" fmla="*/ 71441 w 169330"/>
                  <a:gd name="connsiteY2" fmla="*/ 182561 h 182561"/>
                  <a:gd name="connsiteX3" fmla="*/ 0 w 169330"/>
                  <a:gd name="connsiteY3" fmla="*/ 142030 h 182561"/>
                  <a:gd name="connsiteX4" fmla="*/ 76205 w 169330"/>
                  <a:gd name="connsiteY4" fmla="*/ 0 h 182561"/>
                  <a:gd name="connsiteX0" fmla="*/ 78586 w 171711"/>
                  <a:gd name="connsiteY0" fmla="*/ 0 h 182561"/>
                  <a:gd name="connsiteX1" fmla="*/ 171452 w 171711"/>
                  <a:gd name="connsiteY1" fmla="*/ 45293 h 182561"/>
                  <a:gd name="connsiteX2" fmla="*/ 73822 w 171711"/>
                  <a:gd name="connsiteY2" fmla="*/ 182561 h 182561"/>
                  <a:gd name="connsiteX3" fmla="*/ 0 w 171711"/>
                  <a:gd name="connsiteY3" fmla="*/ 142030 h 182561"/>
                  <a:gd name="connsiteX4" fmla="*/ 78586 w 171711"/>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2" h="182561">
                    <a:moveTo>
                      <a:pt x="78586" y="0"/>
                    </a:moveTo>
                    <a:cubicBezTo>
                      <a:pt x="124624" y="20200"/>
                      <a:pt x="125415" y="22866"/>
                      <a:pt x="171452" y="45293"/>
                    </a:cubicBezTo>
                    <a:cubicBezTo>
                      <a:pt x="154783" y="155746"/>
                      <a:pt x="109540" y="176273"/>
                      <a:pt x="73822" y="182561"/>
                    </a:cubicBezTo>
                    <a:cubicBezTo>
                      <a:pt x="48421" y="168274"/>
                      <a:pt x="27783" y="156317"/>
                      <a:pt x="0" y="142030"/>
                    </a:cubicBezTo>
                    <a:cubicBezTo>
                      <a:pt x="61118" y="166377"/>
                      <a:pt x="107953" y="22773"/>
                      <a:pt x="7858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0" name="Rectangle 16"/>
              <p:cNvSpPr/>
              <p:nvPr/>
            </p:nvSpPr>
            <p:spPr>
              <a:xfrm rot="1545906" flipH="1">
                <a:off x="5790121" y="3143551"/>
                <a:ext cx="103480" cy="1469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9045 w 124287"/>
                  <a:gd name="connsiteY0" fmla="*/ 0 h 173036"/>
                  <a:gd name="connsiteX1" fmla="*/ 124287 w 124287"/>
                  <a:gd name="connsiteY1" fmla="*/ 21430 h 173036"/>
                  <a:gd name="connsiteX2" fmla="*/ 45706 w 124287"/>
                  <a:gd name="connsiteY2" fmla="*/ 173036 h 173036"/>
                  <a:gd name="connsiteX3" fmla="*/ 460 w 124287"/>
                  <a:gd name="connsiteY3" fmla="*/ 149224 h 173036"/>
                  <a:gd name="connsiteX4" fmla="*/ 79045 w 12428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83347 w 128589"/>
                  <a:gd name="connsiteY0" fmla="*/ 0 h 173036"/>
                  <a:gd name="connsiteX1" fmla="*/ 128589 w 128589"/>
                  <a:gd name="connsiteY1" fmla="*/ 21430 h 173036"/>
                  <a:gd name="connsiteX2" fmla="*/ 52389 w 128589"/>
                  <a:gd name="connsiteY2" fmla="*/ 173036 h 173036"/>
                  <a:gd name="connsiteX3" fmla="*/ 0 w 128589"/>
                  <a:gd name="connsiteY3" fmla="*/ 151606 h 173036"/>
                  <a:gd name="connsiteX4" fmla="*/ 83347 w 128589"/>
                  <a:gd name="connsiteY4" fmla="*/ 0 h 173036"/>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8578"/>
                  <a:gd name="connsiteY0" fmla="*/ 0 h 177798"/>
                  <a:gd name="connsiteX1" fmla="*/ 123826 w 128578"/>
                  <a:gd name="connsiteY1" fmla="*/ 21430 h 177798"/>
                  <a:gd name="connsiteX2" fmla="*/ 42863 w 128578"/>
                  <a:gd name="connsiteY2" fmla="*/ 177798 h 177798"/>
                  <a:gd name="connsiteX3" fmla="*/ 0 w 128578"/>
                  <a:gd name="connsiteY3" fmla="*/ 153987 h 177798"/>
                  <a:gd name="connsiteX4" fmla="*/ 78584 w 128578"/>
                  <a:gd name="connsiteY4" fmla="*/ 0 h 177798"/>
                  <a:gd name="connsiteX0" fmla="*/ 78584 w 127757"/>
                  <a:gd name="connsiteY0" fmla="*/ 0 h 177798"/>
                  <a:gd name="connsiteX1" fmla="*/ 123826 w 127757"/>
                  <a:gd name="connsiteY1" fmla="*/ 21430 h 177798"/>
                  <a:gd name="connsiteX2" fmla="*/ 42863 w 127757"/>
                  <a:gd name="connsiteY2" fmla="*/ 177798 h 177798"/>
                  <a:gd name="connsiteX3" fmla="*/ 0 w 127757"/>
                  <a:gd name="connsiteY3" fmla="*/ 153987 h 177798"/>
                  <a:gd name="connsiteX4" fmla="*/ 78584 w 12775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620"/>
                  <a:gd name="connsiteY0" fmla="*/ 0 h 178197"/>
                  <a:gd name="connsiteX1" fmla="*/ 123826 w 129620"/>
                  <a:gd name="connsiteY1" fmla="*/ 21430 h 178197"/>
                  <a:gd name="connsiteX2" fmla="*/ 42863 w 129620"/>
                  <a:gd name="connsiteY2" fmla="*/ 177798 h 178197"/>
                  <a:gd name="connsiteX3" fmla="*/ 0 w 129620"/>
                  <a:gd name="connsiteY3" fmla="*/ 153987 h 178197"/>
                  <a:gd name="connsiteX4" fmla="*/ 78584 w 129620"/>
                  <a:gd name="connsiteY4" fmla="*/ 0 h 178197"/>
                  <a:gd name="connsiteX0" fmla="*/ 78584 w 130038"/>
                  <a:gd name="connsiteY0" fmla="*/ 0 h 177798"/>
                  <a:gd name="connsiteX1" fmla="*/ 123826 w 130038"/>
                  <a:gd name="connsiteY1" fmla="*/ 21430 h 177798"/>
                  <a:gd name="connsiteX2" fmla="*/ 42863 w 130038"/>
                  <a:gd name="connsiteY2" fmla="*/ 177798 h 177798"/>
                  <a:gd name="connsiteX3" fmla="*/ 0 w 130038"/>
                  <a:gd name="connsiteY3" fmla="*/ 153987 h 177798"/>
                  <a:gd name="connsiteX4" fmla="*/ 78584 w 130038"/>
                  <a:gd name="connsiteY4" fmla="*/ 0 h 177798"/>
                  <a:gd name="connsiteX0" fmla="*/ 78584 w 127420"/>
                  <a:gd name="connsiteY0" fmla="*/ 0 h 177798"/>
                  <a:gd name="connsiteX1" fmla="*/ 123826 w 127420"/>
                  <a:gd name="connsiteY1" fmla="*/ 21430 h 177798"/>
                  <a:gd name="connsiteX2" fmla="*/ 42863 w 127420"/>
                  <a:gd name="connsiteY2" fmla="*/ 177798 h 177798"/>
                  <a:gd name="connsiteX3" fmla="*/ 0 w 127420"/>
                  <a:gd name="connsiteY3" fmla="*/ 153987 h 177798"/>
                  <a:gd name="connsiteX4" fmla="*/ 78584 w 127420"/>
                  <a:gd name="connsiteY4" fmla="*/ 0 h 177798"/>
                  <a:gd name="connsiteX0" fmla="*/ 78584 w 127595"/>
                  <a:gd name="connsiteY0" fmla="*/ 0 h 177798"/>
                  <a:gd name="connsiteX1" fmla="*/ 123826 w 127595"/>
                  <a:gd name="connsiteY1" fmla="*/ 21430 h 177798"/>
                  <a:gd name="connsiteX2" fmla="*/ 42863 w 127595"/>
                  <a:gd name="connsiteY2" fmla="*/ 177798 h 177798"/>
                  <a:gd name="connsiteX3" fmla="*/ 0 w 127595"/>
                  <a:gd name="connsiteY3" fmla="*/ 153987 h 177798"/>
                  <a:gd name="connsiteX4" fmla="*/ 78584 w 127595"/>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74856 w 124024"/>
                  <a:gd name="connsiteY0" fmla="*/ 0 h 175934"/>
                  <a:gd name="connsiteX1" fmla="*/ 120098 w 124024"/>
                  <a:gd name="connsiteY1" fmla="*/ 21430 h 175934"/>
                  <a:gd name="connsiteX2" fmla="*/ 40999 w 124024"/>
                  <a:gd name="connsiteY2" fmla="*/ 175934 h 175934"/>
                  <a:gd name="connsiteX3" fmla="*/ 0 w 124024"/>
                  <a:gd name="connsiteY3" fmla="*/ 159579 h 175934"/>
                  <a:gd name="connsiteX4" fmla="*/ 74856 w 124024"/>
                  <a:gd name="connsiteY4" fmla="*/ 0 h 175934"/>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887"/>
                  <a:gd name="connsiteY0" fmla="*/ 0 h 175934"/>
                  <a:gd name="connsiteX1" fmla="*/ 120098 w 123887"/>
                  <a:gd name="connsiteY1" fmla="*/ 21430 h 175934"/>
                  <a:gd name="connsiteX2" fmla="*/ 42863 w 123887"/>
                  <a:gd name="connsiteY2" fmla="*/ 175934 h 175934"/>
                  <a:gd name="connsiteX3" fmla="*/ 0 w 123887"/>
                  <a:gd name="connsiteY3" fmla="*/ 159579 h 175934"/>
                  <a:gd name="connsiteX4" fmla="*/ 74856 w 123887"/>
                  <a:gd name="connsiteY4" fmla="*/ 0 h 17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87" h="175934">
                    <a:moveTo>
                      <a:pt x="74856" y="0"/>
                    </a:moveTo>
                    <a:cubicBezTo>
                      <a:pt x="99464" y="13530"/>
                      <a:pt x="96839" y="12458"/>
                      <a:pt x="120098" y="21430"/>
                    </a:cubicBezTo>
                    <a:cubicBezTo>
                      <a:pt x="134386" y="72758"/>
                      <a:pt x="108192" y="165398"/>
                      <a:pt x="42863" y="175934"/>
                    </a:cubicBezTo>
                    <a:cubicBezTo>
                      <a:pt x="23019" y="167995"/>
                      <a:pt x="19845" y="167208"/>
                      <a:pt x="0" y="159579"/>
                    </a:cubicBezTo>
                    <a:cubicBezTo>
                      <a:pt x="61119" y="140000"/>
                      <a:pt x="85172" y="60062"/>
                      <a:pt x="7485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1" name="Rectangle 16"/>
              <p:cNvSpPr/>
              <p:nvPr/>
            </p:nvSpPr>
            <p:spPr>
              <a:xfrm rot="1545906" flipH="1">
                <a:off x="6051604" y="3140499"/>
                <a:ext cx="154502" cy="169494"/>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81"/>
                  <a:gd name="connsiteY0" fmla="*/ 0 h 201611"/>
                  <a:gd name="connsiteX1" fmla="*/ 180977 w 181781"/>
                  <a:gd name="connsiteY1" fmla="*/ 59530 h 201611"/>
                  <a:gd name="connsiteX2" fmla="*/ 104778 w 181781"/>
                  <a:gd name="connsiteY2" fmla="*/ 201611 h 201611"/>
                  <a:gd name="connsiteX3" fmla="*/ 0 w 181781"/>
                  <a:gd name="connsiteY3" fmla="*/ 151605 h 201611"/>
                  <a:gd name="connsiteX4" fmla="*/ 71442 w 181781"/>
                  <a:gd name="connsiteY4" fmla="*/ 0 h 201611"/>
                  <a:gd name="connsiteX0" fmla="*/ 71442 w 185660"/>
                  <a:gd name="connsiteY0" fmla="*/ 0 h 201611"/>
                  <a:gd name="connsiteX1" fmla="*/ 180977 w 185660"/>
                  <a:gd name="connsiteY1" fmla="*/ 59530 h 201611"/>
                  <a:gd name="connsiteX2" fmla="*/ 104778 w 185660"/>
                  <a:gd name="connsiteY2" fmla="*/ 201611 h 201611"/>
                  <a:gd name="connsiteX3" fmla="*/ 0 w 185660"/>
                  <a:gd name="connsiteY3" fmla="*/ 151605 h 201611"/>
                  <a:gd name="connsiteX4" fmla="*/ 71442 w 185660"/>
                  <a:gd name="connsiteY4" fmla="*/ 0 h 201611"/>
                  <a:gd name="connsiteX0" fmla="*/ 71442 w 183178"/>
                  <a:gd name="connsiteY0" fmla="*/ 0 h 201611"/>
                  <a:gd name="connsiteX1" fmla="*/ 180977 w 183178"/>
                  <a:gd name="connsiteY1" fmla="*/ 59530 h 201611"/>
                  <a:gd name="connsiteX2" fmla="*/ 104778 w 183178"/>
                  <a:gd name="connsiteY2" fmla="*/ 201611 h 201611"/>
                  <a:gd name="connsiteX3" fmla="*/ 0 w 183178"/>
                  <a:gd name="connsiteY3" fmla="*/ 151605 h 201611"/>
                  <a:gd name="connsiteX4" fmla="*/ 71442 w 183178"/>
                  <a:gd name="connsiteY4" fmla="*/ 0 h 201611"/>
                  <a:gd name="connsiteX0" fmla="*/ 73766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73766 w 183178"/>
                  <a:gd name="connsiteY4" fmla="*/ 0 h 169276"/>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92358 w 183178"/>
                  <a:gd name="connsiteY0" fmla="*/ 14205 h 153049"/>
                  <a:gd name="connsiteX1" fmla="*/ 180977 w 183178"/>
                  <a:gd name="connsiteY1" fmla="*/ 10968 h 153049"/>
                  <a:gd name="connsiteX2" fmla="*/ 104778 w 183178"/>
                  <a:gd name="connsiteY2" fmla="*/ 153049 h 153049"/>
                  <a:gd name="connsiteX3" fmla="*/ 0 w 183178"/>
                  <a:gd name="connsiteY3" fmla="*/ 103043 h 153049"/>
                  <a:gd name="connsiteX4" fmla="*/ 92358 w 183178"/>
                  <a:gd name="connsiteY4" fmla="*/ 14205 h 153049"/>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5659"/>
                  <a:gd name="connsiteY0" fmla="*/ 0 h 171178"/>
                  <a:gd name="connsiteX1" fmla="*/ 180977 w 185659"/>
                  <a:gd name="connsiteY1" fmla="*/ 29097 h 171178"/>
                  <a:gd name="connsiteX2" fmla="*/ 104778 w 185659"/>
                  <a:gd name="connsiteY2" fmla="*/ 171178 h 171178"/>
                  <a:gd name="connsiteX3" fmla="*/ 0 w 185659"/>
                  <a:gd name="connsiteY3" fmla="*/ 121172 h 171178"/>
                  <a:gd name="connsiteX4" fmla="*/ 99329 w 185659"/>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5891"/>
                  <a:gd name="connsiteY0" fmla="*/ 0 h 169276"/>
                  <a:gd name="connsiteX1" fmla="*/ 180977 w 185891"/>
                  <a:gd name="connsiteY1" fmla="*/ 29097 h 169276"/>
                  <a:gd name="connsiteX2" fmla="*/ 107101 w 185891"/>
                  <a:gd name="connsiteY2" fmla="*/ 169276 h 169276"/>
                  <a:gd name="connsiteX3" fmla="*/ 0 w 185891"/>
                  <a:gd name="connsiteY3" fmla="*/ 121172 h 169276"/>
                  <a:gd name="connsiteX4" fmla="*/ 99329 w 185891"/>
                  <a:gd name="connsiteY4" fmla="*/ 0 h 169276"/>
                  <a:gd name="connsiteX0" fmla="*/ 99329 w 184795"/>
                  <a:gd name="connsiteY0" fmla="*/ 0 h 169276"/>
                  <a:gd name="connsiteX1" fmla="*/ 180977 w 184795"/>
                  <a:gd name="connsiteY1" fmla="*/ 29097 h 169276"/>
                  <a:gd name="connsiteX2" fmla="*/ 107101 w 184795"/>
                  <a:gd name="connsiteY2" fmla="*/ 169276 h 169276"/>
                  <a:gd name="connsiteX3" fmla="*/ 0 w 184795"/>
                  <a:gd name="connsiteY3" fmla="*/ 121172 h 169276"/>
                  <a:gd name="connsiteX4" fmla="*/ 99329 w 184795"/>
                  <a:gd name="connsiteY4" fmla="*/ 0 h 169276"/>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3948"/>
                  <a:gd name="connsiteY0" fmla="*/ 0 h 165472"/>
                  <a:gd name="connsiteX1" fmla="*/ 180977 w 183948"/>
                  <a:gd name="connsiteY1" fmla="*/ 29097 h 165472"/>
                  <a:gd name="connsiteX2" fmla="*/ 100129 w 183948"/>
                  <a:gd name="connsiteY2" fmla="*/ 165472 h 165472"/>
                  <a:gd name="connsiteX3" fmla="*/ 0 w 183948"/>
                  <a:gd name="connsiteY3" fmla="*/ 121172 h 165472"/>
                  <a:gd name="connsiteX4" fmla="*/ 99329 w 183948"/>
                  <a:gd name="connsiteY4" fmla="*/ 0 h 165472"/>
                  <a:gd name="connsiteX0" fmla="*/ 99329 w 181711"/>
                  <a:gd name="connsiteY0" fmla="*/ 0 h 165472"/>
                  <a:gd name="connsiteX1" fmla="*/ 180977 w 181711"/>
                  <a:gd name="connsiteY1" fmla="*/ 29097 h 165472"/>
                  <a:gd name="connsiteX2" fmla="*/ 100129 w 181711"/>
                  <a:gd name="connsiteY2" fmla="*/ 165472 h 165472"/>
                  <a:gd name="connsiteX3" fmla="*/ 0 w 181711"/>
                  <a:gd name="connsiteY3" fmla="*/ 121172 h 165472"/>
                  <a:gd name="connsiteX4" fmla="*/ 99329 w 181711"/>
                  <a:gd name="connsiteY4" fmla="*/ 0 h 165472"/>
                  <a:gd name="connsiteX0" fmla="*/ 99329 w 181338"/>
                  <a:gd name="connsiteY0" fmla="*/ 0 h 165472"/>
                  <a:gd name="connsiteX1" fmla="*/ 180977 w 181338"/>
                  <a:gd name="connsiteY1" fmla="*/ 29097 h 165472"/>
                  <a:gd name="connsiteX2" fmla="*/ 100129 w 181338"/>
                  <a:gd name="connsiteY2" fmla="*/ 165472 h 165472"/>
                  <a:gd name="connsiteX3" fmla="*/ 0 w 181338"/>
                  <a:gd name="connsiteY3" fmla="*/ 121172 h 165472"/>
                  <a:gd name="connsiteX4" fmla="*/ 99329 w 181338"/>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7529"/>
                  <a:gd name="connsiteY0" fmla="*/ 0 h 163569"/>
                  <a:gd name="connsiteX1" fmla="*/ 176330 w 177529"/>
                  <a:gd name="connsiteY1" fmla="*/ 27194 h 163569"/>
                  <a:gd name="connsiteX2" fmla="*/ 97805 w 177529"/>
                  <a:gd name="connsiteY2" fmla="*/ 163569 h 163569"/>
                  <a:gd name="connsiteX3" fmla="*/ 0 w 177529"/>
                  <a:gd name="connsiteY3" fmla="*/ 119269 h 163569"/>
                  <a:gd name="connsiteX4" fmla="*/ 103977 w 177529"/>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717"/>
                  <a:gd name="connsiteY0" fmla="*/ 0 h 162080"/>
                  <a:gd name="connsiteX1" fmla="*/ 176330 w 179717"/>
                  <a:gd name="connsiteY1" fmla="*/ 27194 h 162080"/>
                  <a:gd name="connsiteX2" fmla="*/ 95986 w 179717"/>
                  <a:gd name="connsiteY2" fmla="*/ 162080 h 162080"/>
                  <a:gd name="connsiteX3" fmla="*/ 0 w 179717"/>
                  <a:gd name="connsiteY3" fmla="*/ 119269 h 162080"/>
                  <a:gd name="connsiteX4" fmla="*/ 103977 w 179717"/>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12" h="162080">
                    <a:moveTo>
                      <a:pt x="103977" y="0"/>
                    </a:moveTo>
                    <a:lnTo>
                      <a:pt x="176330" y="27194"/>
                    </a:lnTo>
                    <a:cubicBezTo>
                      <a:pt x="194531" y="90639"/>
                      <a:pt x="150676" y="140118"/>
                      <a:pt x="95986" y="162080"/>
                    </a:cubicBezTo>
                    <a:cubicBezTo>
                      <a:pt x="70155" y="151780"/>
                      <a:pt x="39574" y="135938"/>
                      <a:pt x="0" y="119269"/>
                    </a:cubicBezTo>
                    <a:cubicBezTo>
                      <a:pt x="73314" y="134854"/>
                      <a:pt x="109697" y="47607"/>
                      <a:pt x="103977"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2" name="Rectangle 14"/>
              <p:cNvSpPr/>
              <p:nvPr/>
            </p:nvSpPr>
            <p:spPr>
              <a:xfrm rot="1545906" flipH="1">
                <a:off x="6162231" y="2977377"/>
                <a:ext cx="797591" cy="477359"/>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679166 w 957780"/>
                  <a:gd name="connsiteY0" fmla="*/ 149688 h 426945"/>
                  <a:gd name="connsiteX1" fmla="*/ 957773 w 957780"/>
                  <a:gd name="connsiteY1" fmla="*/ 280656 h 426945"/>
                  <a:gd name="connsiteX2" fmla="*/ 852998 w 957780"/>
                  <a:gd name="connsiteY2" fmla="*/ 425119 h 426945"/>
                  <a:gd name="connsiteX3" fmla="*/ 0 w 957780"/>
                  <a:gd name="connsiteY3" fmla="*/ 1207 h 426945"/>
                  <a:gd name="connsiteX4" fmla="*/ 679166 w 957780"/>
                  <a:gd name="connsiteY4" fmla="*/ 149688 h 426945"/>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975" h="554514">
                    <a:moveTo>
                      <a:pt x="75263" y="0"/>
                    </a:moveTo>
                    <a:lnTo>
                      <a:pt x="960968" y="408225"/>
                    </a:lnTo>
                    <a:cubicBezTo>
                      <a:pt x="961761" y="523053"/>
                      <a:pt x="898261" y="564066"/>
                      <a:pt x="856193" y="552688"/>
                    </a:cubicBezTo>
                    <a:lnTo>
                      <a:pt x="0" y="134938"/>
                    </a:lnTo>
                    <a:cubicBezTo>
                      <a:pt x="52857" y="96875"/>
                      <a:pt x="76058" y="57679"/>
                      <a:pt x="75263"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3" name="Rectangle 16"/>
              <p:cNvSpPr/>
              <p:nvPr/>
            </p:nvSpPr>
            <p:spPr>
              <a:xfrm rot="1545906" flipH="1">
                <a:off x="6938996" y="3147818"/>
                <a:ext cx="99771" cy="13061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903 w 133037"/>
                  <a:gd name="connsiteY0" fmla="*/ 0 h 173036"/>
                  <a:gd name="connsiteX1" fmla="*/ 132608 w 133037"/>
                  <a:gd name="connsiteY1" fmla="*/ 18768 h 173036"/>
                  <a:gd name="connsiteX2" fmla="*/ 45564 w 133037"/>
                  <a:gd name="connsiteY2" fmla="*/ 173036 h 173036"/>
                  <a:gd name="connsiteX3" fmla="*/ 318 w 133037"/>
                  <a:gd name="connsiteY3" fmla="*/ 149224 h 173036"/>
                  <a:gd name="connsiteX4" fmla="*/ 78903 w 133037"/>
                  <a:gd name="connsiteY4" fmla="*/ 0 h 173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37" h="173036">
                    <a:moveTo>
                      <a:pt x="78903" y="0"/>
                    </a:moveTo>
                    <a:cubicBezTo>
                      <a:pt x="103510" y="7939"/>
                      <a:pt x="108443" y="11393"/>
                      <a:pt x="132608" y="18768"/>
                    </a:cubicBezTo>
                    <a:cubicBezTo>
                      <a:pt x="138184" y="99530"/>
                      <a:pt x="88426" y="152664"/>
                      <a:pt x="45564" y="173036"/>
                    </a:cubicBezTo>
                    <a:cubicBezTo>
                      <a:pt x="30482" y="167480"/>
                      <a:pt x="-3650" y="159543"/>
                      <a:pt x="318" y="149224"/>
                    </a:cubicBezTo>
                    <a:cubicBezTo>
                      <a:pt x="57035" y="116053"/>
                      <a:pt x="80754" y="78697"/>
                      <a:pt x="78903" y="0"/>
                    </a:cubicBezTo>
                    <a:close/>
                  </a:path>
                </a:pathLst>
              </a:cu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4" name="Rectangle 25"/>
              <p:cNvSpPr/>
              <p:nvPr/>
            </p:nvSpPr>
            <p:spPr>
              <a:xfrm rot="1545906" flipH="1">
                <a:off x="7026788" y="3109543"/>
                <a:ext cx="386349" cy="230725"/>
              </a:xfrm>
              <a:custGeom>
                <a:avLst/>
                <a:gdLst>
                  <a:gd name="connsiteX0" fmla="*/ 0 w 452437"/>
                  <a:gd name="connsiteY0" fmla="*/ 0 h 228600"/>
                  <a:gd name="connsiteX1" fmla="*/ 452437 w 452437"/>
                  <a:gd name="connsiteY1" fmla="*/ 0 h 228600"/>
                  <a:gd name="connsiteX2" fmla="*/ 452437 w 452437"/>
                  <a:gd name="connsiteY2" fmla="*/ 228600 h 228600"/>
                  <a:gd name="connsiteX3" fmla="*/ 0 w 452437"/>
                  <a:gd name="connsiteY3" fmla="*/ 228600 h 228600"/>
                  <a:gd name="connsiteX4" fmla="*/ 0 w 452437"/>
                  <a:gd name="connsiteY4" fmla="*/ 0 h 228600"/>
                  <a:gd name="connsiteX0" fmla="*/ 0 w 452437"/>
                  <a:gd name="connsiteY0" fmla="*/ 0 h 228600"/>
                  <a:gd name="connsiteX1" fmla="*/ 431006 w 452437"/>
                  <a:gd name="connsiteY1" fmla="*/ 90487 h 228600"/>
                  <a:gd name="connsiteX2" fmla="*/ 452437 w 452437"/>
                  <a:gd name="connsiteY2" fmla="*/ 228600 h 228600"/>
                  <a:gd name="connsiteX3" fmla="*/ 0 w 452437"/>
                  <a:gd name="connsiteY3" fmla="*/ 228600 h 228600"/>
                  <a:gd name="connsiteX4" fmla="*/ 0 w 452437"/>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0055 w 519112"/>
                  <a:gd name="connsiteY2" fmla="*/ 221456 h 228600"/>
                  <a:gd name="connsiteX3" fmla="*/ 0 w 519112"/>
                  <a:gd name="connsiteY3" fmla="*/ 228600 h 228600"/>
                  <a:gd name="connsiteX4" fmla="*/ 0 w 519112"/>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9579 w 507205"/>
                  <a:gd name="connsiteY2" fmla="*/ 223838 h 228600"/>
                  <a:gd name="connsiteX3" fmla="*/ 0 w 507205"/>
                  <a:gd name="connsiteY3" fmla="*/ 228600 h 228600"/>
                  <a:gd name="connsiteX4" fmla="*/ 0 w 507205"/>
                  <a:gd name="connsiteY4" fmla="*/ 0 h 228600"/>
                  <a:gd name="connsiteX0" fmla="*/ 0 w 514349"/>
                  <a:gd name="connsiteY0" fmla="*/ 0 h 228600"/>
                  <a:gd name="connsiteX1" fmla="*/ 514349 w 514349"/>
                  <a:gd name="connsiteY1" fmla="*/ 130969 h 228600"/>
                  <a:gd name="connsiteX2" fmla="*/ 459579 w 514349"/>
                  <a:gd name="connsiteY2" fmla="*/ 223838 h 228600"/>
                  <a:gd name="connsiteX3" fmla="*/ 0 w 514349"/>
                  <a:gd name="connsiteY3" fmla="*/ 228600 h 228600"/>
                  <a:gd name="connsiteX4" fmla="*/ 0 w 514349"/>
                  <a:gd name="connsiteY4" fmla="*/ 0 h 228600"/>
                  <a:gd name="connsiteX0" fmla="*/ 83343 w 514349"/>
                  <a:gd name="connsiteY0" fmla="*/ 0 h 273844"/>
                  <a:gd name="connsiteX1" fmla="*/ 514349 w 514349"/>
                  <a:gd name="connsiteY1" fmla="*/ 176213 h 273844"/>
                  <a:gd name="connsiteX2" fmla="*/ 459579 w 514349"/>
                  <a:gd name="connsiteY2" fmla="*/ 269082 h 273844"/>
                  <a:gd name="connsiteX3" fmla="*/ 0 w 514349"/>
                  <a:gd name="connsiteY3" fmla="*/ 273844 h 273844"/>
                  <a:gd name="connsiteX4" fmla="*/ 83343 w 514349"/>
                  <a:gd name="connsiteY4" fmla="*/ 0 h 273844"/>
                  <a:gd name="connsiteX0" fmla="*/ 95250 w 514349"/>
                  <a:gd name="connsiteY0" fmla="*/ 0 h 280988"/>
                  <a:gd name="connsiteX1" fmla="*/ 514349 w 514349"/>
                  <a:gd name="connsiteY1" fmla="*/ 183357 h 280988"/>
                  <a:gd name="connsiteX2" fmla="*/ 459579 w 514349"/>
                  <a:gd name="connsiteY2" fmla="*/ 276226 h 280988"/>
                  <a:gd name="connsiteX3" fmla="*/ 0 w 514349"/>
                  <a:gd name="connsiteY3" fmla="*/ 280988 h 280988"/>
                  <a:gd name="connsiteX4" fmla="*/ 95250 w 514349"/>
                  <a:gd name="connsiteY4" fmla="*/ 0 h 280988"/>
                  <a:gd name="connsiteX0" fmla="*/ 28575 w 447674"/>
                  <a:gd name="connsiteY0" fmla="*/ 0 h 276226"/>
                  <a:gd name="connsiteX1" fmla="*/ 447674 w 447674"/>
                  <a:gd name="connsiteY1" fmla="*/ 183357 h 276226"/>
                  <a:gd name="connsiteX2" fmla="*/ 392904 w 447674"/>
                  <a:gd name="connsiteY2" fmla="*/ 276226 h 276226"/>
                  <a:gd name="connsiteX3" fmla="*/ 0 w 447674"/>
                  <a:gd name="connsiteY3" fmla="*/ 59531 h 276226"/>
                  <a:gd name="connsiteX4" fmla="*/ 28575 w 447674"/>
                  <a:gd name="connsiteY4" fmla="*/ 0 h 276226"/>
                  <a:gd name="connsiteX0" fmla="*/ 34750 w 453849"/>
                  <a:gd name="connsiteY0" fmla="*/ 0 h 276226"/>
                  <a:gd name="connsiteX1" fmla="*/ 453849 w 453849"/>
                  <a:gd name="connsiteY1" fmla="*/ 183357 h 276226"/>
                  <a:gd name="connsiteX2" fmla="*/ 399079 w 453849"/>
                  <a:gd name="connsiteY2" fmla="*/ 276226 h 276226"/>
                  <a:gd name="connsiteX3" fmla="*/ 6175 w 453849"/>
                  <a:gd name="connsiteY3" fmla="*/ 59531 h 276226"/>
                  <a:gd name="connsiteX4" fmla="*/ 34750 w 453849"/>
                  <a:gd name="connsiteY4" fmla="*/ 0 h 276226"/>
                  <a:gd name="connsiteX0" fmla="*/ 39703 w 458802"/>
                  <a:gd name="connsiteY0" fmla="*/ 0 h 276226"/>
                  <a:gd name="connsiteX1" fmla="*/ 458802 w 458802"/>
                  <a:gd name="connsiteY1" fmla="*/ 183357 h 276226"/>
                  <a:gd name="connsiteX2" fmla="*/ 404032 w 458802"/>
                  <a:gd name="connsiteY2" fmla="*/ 276226 h 276226"/>
                  <a:gd name="connsiteX3" fmla="*/ 11128 w 458802"/>
                  <a:gd name="connsiteY3" fmla="*/ 59531 h 276226"/>
                  <a:gd name="connsiteX4" fmla="*/ 39703 w 458802"/>
                  <a:gd name="connsiteY4" fmla="*/ 0 h 276226"/>
                  <a:gd name="connsiteX0" fmla="*/ 42178 w 461277"/>
                  <a:gd name="connsiteY0" fmla="*/ 0 h 276226"/>
                  <a:gd name="connsiteX1" fmla="*/ 461277 w 461277"/>
                  <a:gd name="connsiteY1" fmla="*/ 183357 h 276226"/>
                  <a:gd name="connsiteX2" fmla="*/ 406507 w 461277"/>
                  <a:gd name="connsiteY2" fmla="*/ 276226 h 276226"/>
                  <a:gd name="connsiteX3" fmla="*/ 13603 w 461277"/>
                  <a:gd name="connsiteY3" fmla="*/ 59531 h 276226"/>
                  <a:gd name="connsiteX4" fmla="*/ 42178 w 461277"/>
                  <a:gd name="connsiteY4" fmla="*/ 0 h 27622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0883 w 459982"/>
                  <a:gd name="connsiteY0" fmla="*/ 50 h 276276"/>
                  <a:gd name="connsiteX1" fmla="*/ 459982 w 459982"/>
                  <a:gd name="connsiteY1" fmla="*/ 183407 h 276276"/>
                  <a:gd name="connsiteX2" fmla="*/ 405212 w 459982"/>
                  <a:gd name="connsiteY2" fmla="*/ 276276 h 276276"/>
                  <a:gd name="connsiteX3" fmla="*/ 12308 w 459982"/>
                  <a:gd name="connsiteY3" fmla="*/ 59581 h 276276"/>
                  <a:gd name="connsiteX4" fmla="*/ 40883 w 459982"/>
                  <a:gd name="connsiteY4" fmla="*/ 50 h 27627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8073 w 467172"/>
                  <a:gd name="connsiteY0" fmla="*/ 0 h 276226"/>
                  <a:gd name="connsiteX1" fmla="*/ 467172 w 467172"/>
                  <a:gd name="connsiteY1" fmla="*/ 183357 h 276226"/>
                  <a:gd name="connsiteX2" fmla="*/ 412402 w 467172"/>
                  <a:gd name="connsiteY2" fmla="*/ 276226 h 276226"/>
                  <a:gd name="connsiteX3" fmla="*/ 19498 w 467172"/>
                  <a:gd name="connsiteY3" fmla="*/ 59531 h 276226"/>
                  <a:gd name="connsiteX4" fmla="*/ 48073 w 467172"/>
                  <a:gd name="connsiteY4" fmla="*/ 0 h 276226"/>
                  <a:gd name="connsiteX0" fmla="*/ 45289 w 464388"/>
                  <a:gd name="connsiteY0" fmla="*/ 0 h 276226"/>
                  <a:gd name="connsiteX1" fmla="*/ 464388 w 464388"/>
                  <a:gd name="connsiteY1" fmla="*/ 183357 h 276226"/>
                  <a:gd name="connsiteX2" fmla="*/ 409618 w 464388"/>
                  <a:gd name="connsiteY2" fmla="*/ 276226 h 276226"/>
                  <a:gd name="connsiteX3" fmla="*/ 16714 w 464388"/>
                  <a:gd name="connsiteY3" fmla="*/ 59531 h 276226"/>
                  <a:gd name="connsiteX4" fmla="*/ 45289 w 464388"/>
                  <a:gd name="connsiteY4" fmla="*/ 0 h 276226"/>
                  <a:gd name="connsiteX0" fmla="*/ 43442 w 462541"/>
                  <a:gd name="connsiteY0" fmla="*/ 0 h 276226"/>
                  <a:gd name="connsiteX1" fmla="*/ 462541 w 462541"/>
                  <a:gd name="connsiteY1" fmla="*/ 183357 h 276226"/>
                  <a:gd name="connsiteX2" fmla="*/ 407771 w 462541"/>
                  <a:gd name="connsiteY2" fmla="*/ 276226 h 276226"/>
                  <a:gd name="connsiteX3" fmla="*/ 14867 w 462541"/>
                  <a:gd name="connsiteY3" fmla="*/ 59531 h 276226"/>
                  <a:gd name="connsiteX4" fmla="*/ 43442 w 462541"/>
                  <a:gd name="connsiteY4" fmla="*/ 0 h 276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41" h="276226">
                    <a:moveTo>
                      <a:pt x="43442" y="0"/>
                    </a:moveTo>
                    <a:lnTo>
                      <a:pt x="462541" y="183357"/>
                    </a:lnTo>
                    <a:cubicBezTo>
                      <a:pt x="461748" y="233364"/>
                      <a:pt x="429996" y="271462"/>
                      <a:pt x="407771" y="276226"/>
                    </a:cubicBezTo>
                    <a:lnTo>
                      <a:pt x="14867" y="59531"/>
                    </a:lnTo>
                    <a:cubicBezTo>
                      <a:pt x="-13709" y="34924"/>
                      <a:pt x="580" y="793"/>
                      <a:pt x="43442" y="0"/>
                    </a:cubicBez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5" name="Rectangle 16"/>
              <p:cNvSpPr/>
              <p:nvPr/>
            </p:nvSpPr>
            <p:spPr>
              <a:xfrm rot="1545906" flipH="1">
                <a:off x="6975673" y="3149300"/>
                <a:ext cx="99211" cy="132601"/>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584 w 132289"/>
                  <a:gd name="connsiteY0" fmla="*/ 0 h 173036"/>
                  <a:gd name="connsiteX1" fmla="*/ 132289 w 132289"/>
                  <a:gd name="connsiteY1" fmla="*/ 18768 h 173036"/>
                  <a:gd name="connsiteX2" fmla="*/ 45245 w 132289"/>
                  <a:gd name="connsiteY2" fmla="*/ 173036 h 173036"/>
                  <a:gd name="connsiteX3" fmla="*/ -1 w 132289"/>
                  <a:gd name="connsiteY3" fmla="*/ 149224 h 173036"/>
                  <a:gd name="connsiteX4" fmla="*/ 78584 w 132289"/>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47898 w 132290"/>
                  <a:gd name="connsiteY2" fmla="*/ 175672 h 175672"/>
                  <a:gd name="connsiteX3" fmla="*/ 0 w 132290"/>
                  <a:gd name="connsiteY3" fmla="*/ 149224 h 175672"/>
                  <a:gd name="connsiteX4" fmla="*/ 78585 w 132290"/>
                  <a:gd name="connsiteY4" fmla="*/ 0 h 17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90" h="175672">
                    <a:moveTo>
                      <a:pt x="78585" y="0"/>
                    </a:moveTo>
                    <a:cubicBezTo>
                      <a:pt x="103192" y="7939"/>
                      <a:pt x="108125" y="11393"/>
                      <a:pt x="132290" y="18768"/>
                    </a:cubicBezTo>
                    <a:cubicBezTo>
                      <a:pt x="129909" y="115340"/>
                      <a:pt x="90760" y="155300"/>
                      <a:pt x="47898" y="175672"/>
                    </a:cubicBezTo>
                    <a:cubicBezTo>
                      <a:pt x="27510" y="162209"/>
                      <a:pt x="27856" y="162178"/>
                      <a:pt x="0" y="149224"/>
                    </a:cubicBezTo>
                    <a:cubicBezTo>
                      <a:pt x="56717" y="116053"/>
                      <a:pt x="80436" y="78697"/>
                      <a:pt x="78585"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6" name="Rectangle 17"/>
              <p:cNvSpPr/>
              <p:nvPr/>
            </p:nvSpPr>
            <p:spPr>
              <a:xfrm rot="1545906" flipH="1">
                <a:off x="5118366" y="3165232"/>
                <a:ext cx="95914" cy="12499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14363"/>
                  <a:gd name="connsiteY0" fmla="*/ 0 h 368300"/>
                  <a:gd name="connsiteX1" fmla="*/ 614363 w 614363"/>
                  <a:gd name="connsiteY1" fmla="*/ 254794 h 368300"/>
                  <a:gd name="connsiteX2" fmla="*/ 571500 w 614363"/>
                  <a:gd name="connsiteY2" fmla="*/ 368300 h 368300"/>
                  <a:gd name="connsiteX3" fmla="*/ 0 w 614363"/>
                  <a:gd name="connsiteY3" fmla="*/ 368300 h 368300"/>
                  <a:gd name="connsiteX4" fmla="*/ 0 w 614363"/>
                  <a:gd name="connsiteY4" fmla="*/ 0 h 368300"/>
                  <a:gd name="connsiteX0" fmla="*/ 0 w 614824"/>
                  <a:gd name="connsiteY0" fmla="*/ 0 h 368300"/>
                  <a:gd name="connsiteX1" fmla="*/ 614363 w 614824"/>
                  <a:gd name="connsiteY1" fmla="*/ 254794 h 368300"/>
                  <a:gd name="connsiteX2" fmla="*/ 571500 w 614824"/>
                  <a:gd name="connsiteY2" fmla="*/ 368300 h 368300"/>
                  <a:gd name="connsiteX3" fmla="*/ 0 w 614824"/>
                  <a:gd name="connsiteY3" fmla="*/ 368300 h 368300"/>
                  <a:gd name="connsiteX4" fmla="*/ 0 w 614824"/>
                  <a:gd name="connsiteY4" fmla="*/ 0 h 368300"/>
                  <a:gd name="connsiteX0" fmla="*/ 0 w 614892"/>
                  <a:gd name="connsiteY0" fmla="*/ 0 h 368300"/>
                  <a:gd name="connsiteX1" fmla="*/ 614363 w 614892"/>
                  <a:gd name="connsiteY1" fmla="*/ 254794 h 368300"/>
                  <a:gd name="connsiteX2" fmla="*/ 576263 w 614892"/>
                  <a:gd name="connsiteY2" fmla="*/ 358775 h 368300"/>
                  <a:gd name="connsiteX3" fmla="*/ 0 w 614892"/>
                  <a:gd name="connsiteY3" fmla="*/ 368300 h 368300"/>
                  <a:gd name="connsiteX4" fmla="*/ 0 w 61489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58775"/>
                  <a:gd name="connsiteX1" fmla="*/ 614363 w 615512"/>
                  <a:gd name="connsiteY1" fmla="*/ 254794 h 358775"/>
                  <a:gd name="connsiteX2" fmla="*/ 576263 w 615512"/>
                  <a:gd name="connsiteY2" fmla="*/ 358775 h 358775"/>
                  <a:gd name="connsiteX3" fmla="*/ 500063 w 615512"/>
                  <a:gd name="connsiteY3" fmla="*/ 358775 h 358775"/>
                  <a:gd name="connsiteX4" fmla="*/ 0 w 615512"/>
                  <a:gd name="connsiteY4" fmla="*/ 0 h 358775"/>
                  <a:gd name="connsiteX0" fmla="*/ 80962 w 115449"/>
                  <a:gd name="connsiteY0" fmla="*/ 0 h 123032"/>
                  <a:gd name="connsiteX1" fmla="*/ 114300 w 115449"/>
                  <a:gd name="connsiteY1" fmla="*/ 19051 h 123032"/>
                  <a:gd name="connsiteX2" fmla="*/ 76200 w 115449"/>
                  <a:gd name="connsiteY2" fmla="*/ 123032 h 123032"/>
                  <a:gd name="connsiteX3" fmla="*/ 0 w 115449"/>
                  <a:gd name="connsiteY3" fmla="*/ 123032 h 123032"/>
                  <a:gd name="connsiteX4" fmla="*/ 80962 w 115449"/>
                  <a:gd name="connsiteY4" fmla="*/ 0 h 123032"/>
                  <a:gd name="connsiteX0" fmla="*/ 78581 w 115449"/>
                  <a:gd name="connsiteY0" fmla="*/ 0 h 120651"/>
                  <a:gd name="connsiteX1" fmla="*/ 114300 w 115449"/>
                  <a:gd name="connsiteY1" fmla="*/ 16670 h 120651"/>
                  <a:gd name="connsiteX2" fmla="*/ 76200 w 115449"/>
                  <a:gd name="connsiteY2" fmla="*/ 120651 h 120651"/>
                  <a:gd name="connsiteX3" fmla="*/ 0 w 115449"/>
                  <a:gd name="connsiteY3" fmla="*/ 120651 h 120651"/>
                  <a:gd name="connsiteX4" fmla="*/ 78581 w 115449"/>
                  <a:gd name="connsiteY4" fmla="*/ 0 h 120651"/>
                  <a:gd name="connsiteX0" fmla="*/ 76200 w 113068"/>
                  <a:gd name="connsiteY0" fmla="*/ 0 h 127795"/>
                  <a:gd name="connsiteX1" fmla="*/ 111919 w 113068"/>
                  <a:gd name="connsiteY1" fmla="*/ 16670 h 127795"/>
                  <a:gd name="connsiteX2" fmla="*/ 73819 w 113068"/>
                  <a:gd name="connsiteY2" fmla="*/ 120651 h 127795"/>
                  <a:gd name="connsiteX3" fmla="*/ 0 w 113068"/>
                  <a:gd name="connsiteY3" fmla="*/ 127795 h 127795"/>
                  <a:gd name="connsiteX4" fmla="*/ 76200 w 113068"/>
                  <a:gd name="connsiteY4" fmla="*/ 0 h 127795"/>
                  <a:gd name="connsiteX0" fmla="*/ 76200 w 113068"/>
                  <a:gd name="connsiteY0" fmla="*/ 0 h 132040"/>
                  <a:gd name="connsiteX1" fmla="*/ 111919 w 113068"/>
                  <a:gd name="connsiteY1" fmla="*/ 16670 h 132040"/>
                  <a:gd name="connsiteX2" fmla="*/ 73819 w 113068"/>
                  <a:gd name="connsiteY2" fmla="*/ 120651 h 132040"/>
                  <a:gd name="connsiteX3" fmla="*/ 0 w 113068"/>
                  <a:gd name="connsiteY3" fmla="*/ 127795 h 132040"/>
                  <a:gd name="connsiteX4" fmla="*/ 76200 w 113068"/>
                  <a:gd name="connsiteY4" fmla="*/ 0 h 132040"/>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49"/>
                  <a:gd name="connsiteY0" fmla="*/ 0 h 140582"/>
                  <a:gd name="connsiteX1" fmla="*/ 111919 w 113949"/>
                  <a:gd name="connsiteY1" fmla="*/ 21432 h 140582"/>
                  <a:gd name="connsiteX2" fmla="*/ 73819 w 113949"/>
                  <a:gd name="connsiteY2" fmla="*/ 125413 h 140582"/>
                  <a:gd name="connsiteX3" fmla="*/ 0 w 113949"/>
                  <a:gd name="connsiteY3" fmla="*/ 132557 h 140582"/>
                  <a:gd name="connsiteX4" fmla="*/ 76200 w 113949"/>
                  <a:gd name="connsiteY4" fmla="*/ 0 h 140582"/>
                  <a:gd name="connsiteX0" fmla="*/ 76200 w 113949"/>
                  <a:gd name="connsiteY0" fmla="*/ 0 h 141362"/>
                  <a:gd name="connsiteX1" fmla="*/ 111919 w 113949"/>
                  <a:gd name="connsiteY1" fmla="*/ 21432 h 141362"/>
                  <a:gd name="connsiteX2" fmla="*/ 73819 w 113949"/>
                  <a:gd name="connsiteY2" fmla="*/ 125413 h 141362"/>
                  <a:gd name="connsiteX3" fmla="*/ 0 w 113949"/>
                  <a:gd name="connsiteY3" fmla="*/ 132557 h 141362"/>
                  <a:gd name="connsiteX4" fmla="*/ 76200 w 113949"/>
                  <a:gd name="connsiteY4" fmla="*/ 0 h 141362"/>
                  <a:gd name="connsiteX0" fmla="*/ 76200 w 113949"/>
                  <a:gd name="connsiteY0" fmla="*/ 0 h 143745"/>
                  <a:gd name="connsiteX1" fmla="*/ 111919 w 113949"/>
                  <a:gd name="connsiteY1" fmla="*/ 21432 h 143745"/>
                  <a:gd name="connsiteX2" fmla="*/ 73819 w 113949"/>
                  <a:gd name="connsiteY2" fmla="*/ 125413 h 143745"/>
                  <a:gd name="connsiteX3" fmla="*/ 0 w 113949"/>
                  <a:gd name="connsiteY3" fmla="*/ 132557 h 143745"/>
                  <a:gd name="connsiteX4" fmla="*/ 76200 w 113949"/>
                  <a:gd name="connsiteY4" fmla="*/ 0 h 143745"/>
                  <a:gd name="connsiteX0" fmla="*/ 76200 w 112839"/>
                  <a:gd name="connsiteY0" fmla="*/ 0 h 153673"/>
                  <a:gd name="connsiteX1" fmla="*/ 111919 w 112839"/>
                  <a:gd name="connsiteY1" fmla="*/ 21432 h 153673"/>
                  <a:gd name="connsiteX2" fmla="*/ 49586 w 112839"/>
                  <a:gd name="connsiteY2" fmla="*/ 144053 h 153673"/>
                  <a:gd name="connsiteX3" fmla="*/ 0 w 112839"/>
                  <a:gd name="connsiteY3" fmla="*/ 132557 h 153673"/>
                  <a:gd name="connsiteX4" fmla="*/ 76200 w 112839"/>
                  <a:gd name="connsiteY4" fmla="*/ 0 h 153673"/>
                  <a:gd name="connsiteX0" fmla="*/ 76200 w 112839"/>
                  <a:gd name="connsiteY0" fmla="*/ 0 h 144842"/>
                  <a:gd name="connsiteX1" fmla="*/ 111919 w 112839"/>
                  <a:gd name="connsiteY1" fmla="*/ 21432 h 144842"/>
                  <a:gd name="connsiteX2" fmla="*/ 49586 w 112839"/>
                  <a:gd name="connsiteY2" fmla="*/ 144053 h 144842"/>
                  <a:gd name="connsiteX3" fmla="*/ 0 w 112839"/>
                  <a:gd name="connsiteY3" fmla="*/ 132557 h 144842"/>
                  <a:gd name="connsiteX4" fmla="*/ 76200 w 112839"/>
                  <a:gd name="connsiteY4" fmla="*/ 0 h 144842"/>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837"/>
                  <a:gd name="connsiteY0" fmla="*/ 0 h 149645"/>
                  <a:gd name="connsiteX1" fmla="*/ 111919 w 112837"/>
                  <a:gd name="connsiteY1" fmla="*/ 21432 h 149645"/>
                  <a:gd name="connsiteX2" fmla="*/ 45858 w 112837"/>
                  <a:gd name="connsiteY2" fmla="*/ 149645 h 149645"/>
                  <a:gd name="connsiteX3" fmla="*/ 0 w 112837"/>
                  <a:gd name="connsiteY3" fmla="*/ 132557 h 149645"/>
                  <a:gd name="connsiteX4" fmla="*/ 76200 w 112837"/>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29" h="149645">
                    <a:moveTo>
                      <a:pt x="76200" y="0"/>
                    </a:moveTo>
                    <a:cubicBezTo>
                      <a:pt x="92868" y="7144"/>
                      <a:pt x="97632" y="11907"/>
                      <a:pt x="111919" y="21432"/>
                    </a:cubicBezTo>
                    <a:cubicBezTo>
                      <a:pt x="126518" y="57403"/>
                      <a:pt x="83355" y="145360"/>
                      <a:pt x="45858" y="149645"/>
                    </a:cubicBezTo>
                    <a:cubicBezTo>
                      <a:pt x="22286" y="140217"/>
                      <a:pt x="28229" y="144464"/>
                      <a:pt x="0" y="132557"/>
                    </a:cubicBezTo>
                    <a:cubicBezTo>
                      <a:pt x="58737" y="99483"/>
                      <a:pt x="78545" y="55021"/>
                      <a:pt x="76200"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7" name="Rectangle 16"/>
              <p:cNvSpPr/>
              <p:nvPr/>
            </p:nvSpPr>
            <p:spPr>
              <a:xfrm rot="1545906" flipH="1">
                <a:off x="5694877" y="3132649"/>
                <a:ext cx="161013" cy="17062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913"/>
                  <a:gd name="connsiteY0" fmla="*/ 0 h 199230"/>
                  <a:gd name="connsiteX1" fmla="*/ 178596 w 178913"/>
                  <a:gd name="connsiteY1" fmla="*/ 54767 h 199230"/>
                  <a:gd name="connsiteX2" fmla="*/ 102397 w 178913"/>
                  <a:gd name="connsiteY2" fmla="*/ 199230 h 199230"/>
                  <a:gd name="connsiteX3" fmla="*/ 0 w 178913"/>
                  <a:gd name="connsiteY3" fmla="*/ 149223 h 199230"/>
                  <a:gd name="connsiteX4" fmla="*/ 76205 w 178913"/>
                  <a:gd name="connsiteY4" fmla="*/ 0 h 199230"/>
                  <a:gd name="connsiteX0" fmla="*/ 78587 w 181295"/>
                  <a:gd name="connsiteY0" fmla="*/ 0 h 199230"/>
                  <a:gd name="connsiteX1" fmla="*/ 180978 w 181295"/>
                  <a:gd name="connsiteY1" fmla="*/ 54767 h 199230"/>
                  <a:gd name="connsiteX2" fmla="*/ 104779 w 181295"/>
                  <a:gd name="connsiteY2" fmla="*/ 199230 h 199230"/>
                  <a:gd name="connsiteX3" fmla="*/ 0 w 181295"/>
                  <a:gd name="connsiteY3" fmla="*/ 151605 h 199230"/>
                  <a:gd name="connsiteX4" fmla="*/ 78587 w 181295"/>
                  <a:gd name="connsiteY4" fmla="*/ 0 h 199230"/>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4965"/>
                  <a:gd name="connsiteY0" fmla="*/ 0 h 203993"/>
                  <a:gd name="connsiteX1" fmla="*/ 183359 w 184965"/>
                  <a:gd name="connsiteY1" fmla="*/ 54767 h 203993"/>
                  <a:gd name="connsiteX2" fmla="*/ 107160 w 184965"/>
                  <a:gd name="connsiteY2" fmla="*/ 203993 h 203993"/>
                  <a:gd name="connsiteX3" fmla="*/ 0 w 184965"/>
                  <a:gd name="connsiteY3" fmla="*/ 151605 h 203993"/>
                  <a:gd name="connsiteX4" fmla="*/ 78587 w 184965"/>
                  <a:gd name="connsiteY4" fmla="*/ 0 h 203993"/>
                  <a:gd name="connsiteX0" fmla="*/ 78587 w 185083"/>
                  <a:gd name="connsiteY0" fmla="*/ 0 h 203993"/>
                  <a:gd name="connsiteX1" fmla="*/ 183359 w 185083"/>
                  <a:gd name="connsiteY1" fmla="*/ 54767 h 203993"/>
                  <a:gd name="connsiteX2" fmla="*/ 107160 w 185083"/>
                  <a:gd name="connsiteY2" fmla="*/ 203993 h 203993"/>
                  <a:gd name="connsiteX3" fmla="*/ 0 w 185083"/>
                  <a:gd name="connsiteY3" fmla="*/ 151605 h 203993"/>
                  <a:gd name="connsiteX4" fmla="*/ 78587 w 185083"/>
                  <a:gd name="connsiteY4" fmla="*/ 0 h 203993"/>
                  <a:gd name="connsiteX0" fmla="*/ 78587 w 185083"/>
                  <a:gd name="connsiteY0" fmla="*/ 0 h 204007"/>
                  <a:gd name="connsiteX1" fmla="*/ 183359 w 185083"/>
                  <a:gd name="connsiteY1" fmla="*/ 54767 h 204007"/>
                  <a:gd name="connsiteX2" fmla="*/ 107160 w 185083"/>
                  <a:gd name="connsiteY2" fmla="*/ 203993 h 204007"/>
                  <a:gd name="connsiteX3" fmla="*/ 0 w 185083"/>
                  <a:gd name="connsiteY3" fmla="*/ 151605 h 204007"/>
                  <a:gd name="connsiteX4" fmla="*/ 78587 w 185083"/>
                  <a:gd name="connsiteY4" fmla="*/ 0 h 204007"/>
                  <a:gd name="connsiteX0" fmla="*/ 78587 w 185373"/>
                  <a:gd name="connsiteY0" fmla="*/ 0 h 204364"/>
                  <a:gd name="connsiteX1" fmla="*/ 183359 w 185373"/>
                  <a:gd name="connsiteY1" fmla="*/ 54767 h 204364"/>
                  <a:gd name="connsiteX2" fmla="*/ 107160 w 185373"/>
                  <a:gd name="connsiteY2" fmla="*/ 203993 h 204364"/>
                  <a:gd name="connsiteX3" fmla="*/ 0 w 185373"/>
                  <a:gd name="connsiteY3" fmla="*/ 151605 h 204364"/>
                  <a:gd name="connsiteX4" fmla="*/ 78587 w 185373"/>
                  <a:gd name="connsiteY4" fmla="*/ 0 h 204364"/>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6094"/>
                  <a:gd name="connsiteY0" fmla="*/ 0 h 204256"/>
                  <a:gd name="connsiteX1" fmla="*/ 180978 w 186094"/>
                  <a:gd name="connsiteY1" fmla="*/ 52386 h 204256"/>
                  <a:gd name="connsiteX2" fmla="*/ 107160 w 186094"/>
                  <a:gd name="connsiteY2" fmla="*/ 203993 h 204256"/>
                  <a:gd name="connsiteX3" fmla="*/ 0 w 186094"/>
                  <a:gd name="connsiteY3" fmla="*/ 151605 h 204256"/>
                  <a:gd name="connsiteX4" fmla="*/ 78587 w 186094"/>
                  <a:gd name="connsiteY4" fmla="*/ 0 h 204256"/>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3 h 204270"/>
                  <a:gd name="connsiteX4" fmla="*/ 78587 w 192767"/>
                  <a:gd name="connsiteY4" fmla="*/ 0 h 20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7" h="204270">
                    <a:moveTo>
                      <a:pt x="78587" y="0"/>
                    </a:moveTo>
                    <a:cubicBezTo>
                      <a:pt x="127006" y="24607"/>
                      <a:pt x="151922" y="38135"/>
                      <a:pt x="188122" y="57149"/>
                    </a:cubicBezTo>
                    <a:cubicBezTo>
                      <a:pt x="209554" y="122766"/>
                      <a:pt x="152403" y="209814"/>
                      <a:pt x="107160" y="203993"/>
                    </a:cubicBezTo>
                    <a:cubicBezTo>
                      <a:pt x="72683" y="187152"/>
                      <a:pt x="40069" y="168444"/>
                      <a:pt x="0" y="151603"/>
                    </a:cubicBezTo>
                    <a:cubicBezTo>
                      <a:pt x="64537" y="155117"/>
                      <a:pt x="96048" y="43391"/>
                      <a:pt x="78587"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8" name="Rectangle 16"/>
              <p:cNvSpPr/>
              <p:nvPr/>
            </p:nvSpPr>
            <p:spPr>
              <a:xfrm rot="1545906" flipH="1">
                <a:off x="5838213" y="3102726"/>
                <a:ext cx="276663" cy="234238"/>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25"/>
                  <a:gd name="connsiteY0" fmla="*/ 0 h 201611"/>
                  <a:gd name="connsiteX1" fmla="*/ 180977 w 181725"/>
                  <a:gd name="connsiteY1" fmla="*/ 59530 h 201611"/>
                  <a:gd name="connsiteX2" fmla="*/ 104778 w 181725"/>
                  <a:gd name="connsiteY2" fmla="*/ 201611 h 201611"/>
                  <a:gd name="connsiteX3" fmla="*/ 0 w 181725"/>
                  <a:gd name="connsiteY3" fmla="*/ 151605 h 201611"/>
                  <a:gd name="connsiteX4" fmla="*/ 71442 w 181725"/>
                  <a:gd name="connsiteY4" fmla="*/ 0 h 201611"/>
                  <a:gd name="connsiteX0" fmla="*/ 71442 w 183091"/>
                  <a:gd name="connsiteY0" fmla="*/ 0 h 201611"/>
                  <a:gd name="connsiteX1" fmla="*/ 180977 w 183091"/>
                  <a:gd name="connsiteY1" fmla="*/ 59530 h 201611"/>
                  <a:gd name="connsiteX2" fmla="*/ 104778 w 183091"/>
                  <a:gd name="connsiteY2" fmla="*/ 201611 h 201611"/>
                  <a:gd name="connsiteX3" fmla="*/ 0 w 183091"/>
                  <a:gd name="connsiteY3" fmla="*/ 151605 h 201611"/>
                  <a:gd name="connsiteX4" fmla="*/ 71442 w 183091"/>
                  <a:gd name="connsiteY4" fmla="*/ 0 h 201611"/>
                  <a:gd name="connsiteX0" fmla="*/ 0 w 224645"/>
                  <a:gd name="connsiteY0" fmla="*/ 0 h 254016"/>
                  <a:gd name="connsiteX1" fmla="*/ 222531 w 224645"/>
                  <a:gd name="connsiteY1" fmla="*/ 111935 h 254016"/>
                  <a:gd name="connsiteX2" fmla="*/ 146332 w 224645"/>
                  <a:gd name="connsiteY2" fmla="*/ 254016 h 254016"/>
                  <a:gd name="connsiteX3" fmla="*/ 41554 w 224645"/>
                  <a:gd name="connsiteY3" fmla="*/ 204010 h 254016"/>
                  <a:gd name="connsiteX4" fmla="*/ 0 w 224645"/>
                  <a:gd name="connsiteY4" fmla="*/ 0 h 254016"/>
                  <a:gd name="connsiteX0" fmla="*/ 94983 w 319628"/>
                  <a:gd name="connsiteY0" fmla="*/ 0 h 254016"/>
                  <a:gd name="connsiteX1" fmla="*/ 317514 w 319628"/>
                  <a:gd name="connsiteY1" fmla="*/ 111935 h 254016"/>
                  <a:gd name="connsiteX2" fmla="*/ 241315 w 319628"/>
                  <a:gd name="connsiteY2" fmla="*/ 254016 h 254016"/>
                  <a:gd name="connsiteX3" fmla="*/ 0 w 319628"/>
                  <a:gd name="connsiteY3" fmla="*/ 160339 h 254016"/>
                  <a:gd name="connsiteX4" fmla="*/ 94983 w 319628"/>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78504 w 321982"/>
                  <a:gd name="connsiteY0" fmla="*/ 0 h 251833"/>
                  <a:gd name="connsiteX1" fmla="*/ 319868 w 321982"/>
                  <a:gd name="connsiteY1" fmla="*/ 109752 h 251833"/>
                  <a:gd name="connsiteX2" fmla="*/ 243669 w 321982"/>
                  <a:gd name="connsiteY2" fmla="*/ 251833 h 251833"/>
                  <a:gd name="connsiteX3" fmla="*/ 0 w 321982"/>
                  <a:gd name="connsiteY3" fmla="*/ 158156 h 251833"/>
                  <a:gd name="connsiteX4" fmla="*/ 78504 w 321982"/>
                  <a:gd name="connsiteY4" fmla="*/ 0 h 251833"/>
                  <a:gd name="connsiteX0" fmla="*/ 83212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3212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0339 h 258383"/>
                  <a:gd name="connsiteX4" fmla="*/ 78504 w 321982"/>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58155 h 258383"/>
                  <a:gd name="connsiteX4" fmla="*/ 78504 w 321982"/>
                  <a:gd name="connsiteY4" fmla="*/ 0 h 258383"/>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446" h="257148">
                    <a:moveTo>
                      <a:pt x="82189" y="0"/>
                    </a:moveTo>
                    <a:cubicBezTo>
                      <a:pt x="149658" y="30436"/>
                      <a:pt x="260847" y="78951"/>
                      <a:pt x="323553" y="110701"/>
                    </a:cubicBezTo>
                    <a:cubicBezTo>
                      <a:pt x="340086" y="165391"/>
                      <a:pt x="301797" y="246903"/>
                      <a:pt x="249708" y="257148"/>
                    </a:cubicBezTo>
                    <a:lnTo>
                      <a:pt x="0" y="151318"/>
                    </a:lnTo>
                    <a:cubicBezTo>
                      <a:pt x="59038" y="130554"/>
                      <a:pt x="105578" y="55930"/>
                      <a:pt x="82189" y="0"/>
                    </a:cubicBezTo>
                    <a:close/>
                  </a:path>
                </a:pathLst>
              </a:custGeom>
              <a:solidFill>
                <a:srgbClr val="669E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0" name="Group 317"/>
            <p:cNvGrpSpPr/>
            <p:nvPr/>
          </p:nvGrpSpPr>
          <p:grpSpPr>
            <a:xfrm rot="20937690" flipH="1">
              <a:off x="187036" y="3621650"/>
              <a:ext cx="2692890" cy="954230"/>
              <a:chOff x="4824756" y="2527524"/>
              <a:chExt cx="3663419" cy="1298140"/>
            </a:xfrm>
          </p:grpSpPr>
          <p:sp>
            <p:nvSpPr>
              <p:cNvPr id="113" name="Rectangle 14"/>
              <p:cNvSpPr/>
              <p:nvPr/>
            </p:nvSpPr>
            <p:spPr>
              <a:xfrm rot="1545906" flipH="1">
                <a:off x="5377672" y="3108738"/>
                <a:ext cx="307886" cy="2285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18"/>
                  <a:gd name="connsiteY0" fmla="*/ 0 h 279249"/>
                  <a:gd name="connsiteX1" fmla="*/ 378618 w 378618"/>
                  <a:gd name="connsiteY1" fmla="*/ 133349 h 279249"/>
                  <a:gd name="connsiteX2" fmla="*/ 271462 w 378618"/>
                  <a:gd name="connsiteY2" fmla="*/ 275431 h 279249"/>
                  <a:gd name="connsiteX3" fmla="*/ 0 w 378618"/>
                  <a:gd name="connsiteY3" fmla="*/ 134938 h 279249"/>
                  <a:gd name="connsiteX4" fmla="*/ 97630 w 378618"/>
                  <a:gd name="connsiteY4" fmla="*/ 0 h 279249"/>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80999"/>
                  <a:gd name="connsiteY0" fmla="*/ 0 h 278189"/>
                  <a:gd name="connsiteX1" fmla="*/ 380999 w 380999"/>
                  <a:gd name="connsiteY1" fmla="*/ 135730 h 278189"/>
                  <a:gd name="connsiteX2" fmla="*/ 271462 w 380999"/>
                  <a:gd name="connsiteY2" fmla="*/ 275431 h 278189"/>
                  <a:gd name="connsiteX3" fmla="*/ 0 w 380999"/>
                  <a:gd name="connsiteY3" fmla="*/ 134938 h 278189"/>
                  <a:gd name="connsiteX4" fmla="*/ 97630 w 380999"/>
                  <a:gd name="connsiteY4" fmla="*/ 0 h 278189"/>
                  <a:gd name="connsiteX0" fmla="*/ 97630 w 380999"/>
                  <a:gd name="connsiteY0" fmla="*/ 0 h 278667"/>
                  <a:gd name="connsiteX1" fmla="*/ 380999 w 380999"/>
                  <a:gd name="connsiteY1" fmla="*/ 135730 h 278667"/>
                  <a:gd name="connsiteX2" fmla="*/ 271462 w 380999"/>
                  <a:gd name="connsiteY2" fmla="*/ 275431 h 278667"/>
                  <a:gd name="connsiteX3" fmla="*/ 0 w 380999"/>
                  <a:gd name="connsiteY3" fmla="*/ 134938 h 278667"/>
                  <a:gd name="connsiteX4" fmla="*/ 97630 w 380999"/>
                  <a:gd name="connsiteY4" fmla="*/ 0 h 278667"/>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8925"/>
                  <a:gd name="connsiteX1" fmla="*/ 380999 w 380999"/>
                  <a:gd name="connsiteY1" fmla="*/ 135730 h 278925"/>
                  <a:gd name="connsiteX2" fmla="*/ 271462 w 380999"/>
                  <a:gd name="connsiteY2" fmla="*/ 275431 h 278925"/>
                  <a:gd name="connsiteX3" fmla="*/ 0 w 380999"/>
                  <a:gd name="connsiteY3" fmla="*/ 134938 h 278925"/>
                  <a:gd name="connsiteX4" fmla="*/ 97630 w 380999"/>
                  <a:gd name="connsiteY4" fmla="*/ 0 h 278925"/>
                  <a:gd name="connsiteX0" fmla="*/ 97630 w 376236"/>
                  <a:gd name="connsiteY0" fmla="*/ 0 h 278797"/>
                  <a:gd name="connsiteX1" fmla="*/ 376236 w 376236"/>
                  <a:gd name="connsiteY1" fmla="*/ 133349 h 278797"/>
                  <a:gd name="connsiteX2" fmla="*/ 271462 w 376236"/>
                  <a:gd name="connsiteY2" fmla="*/ 275431 h 278797"/>
                  <a:gd name="connsiteX3" fmla="*/ 0 w 376236"/>
                  <a:gd name="connsiteY3" fmla="*/ 134938 h 278797"/>
                  <a:gd name="connsiteX4" fmla="*/ 97630 w 376236"/>
                  <a:gd name="connsiteY4" fmla="*/ 0 h 278797"/>
                  <a:gd name="connsiteX0" fmla="*/ 97630 w 376241"/>
                  <a:gd name="connsiteY0" fmla="*/ 0 h 278918"/>
                  <a:gd name="connsiteX1" fmla="*/ 376236 w 376241"/>
                  <a:gd name="connsiteY1" fmla="*/ 133349 h 278918"/>
                  <a:gd name="connsiteX2" fmla="*/ 271462 w 376241"/>
                  <a:gd name="connsiteY2" fmla="*/ 275431 h 278918"/>
                  <a:gd name="connsiteX3" fmla="*/ 0 w 376241"/>
                  <a:gd name="connsiteY3" fmla="*/ 134938 h 278918"/>
                  <a:gd name="connsiteX4" fmla="*/ 97630 w 376241"/>
                  <a:gd name="connsiteY4" fmla="*/ 0 h 278918"/>
                  <a:gd name="connsiteX0" fmla="*/ 97630 w 376236"/>
                  <a:gd name="connsiteY0" fmla="*/ 0 h 279326"/>
                  <a:gd name="connsiteX1" fmla="*/ 376236 w 376236"/>
                  <a:gd name="connsiteY1" fmla="*/ 133349 h 279326"/>
                  <a:gd name="connsiteX2" fmla="*/ 271462 w 376236"/>
                  <a:gd name="connsiteY2" fmla="*/ 275431 h 279326"/>
                  <a:gd name="connsiteX3" fmla="*/ 0 w 376236"/>
                  <a:gd name="connsiteY3" fmla="*/ 134938 h 279326"/>
                  <a:gd name="connsiteX4" fmla="*/ 97630 w 376236"/>
                  <a:gd name="connsiteY4" fmla="*/ 0 h 279326"/>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803"/>
                  <a:gd name="connsiteX1" fmla="*/ 376236 w 376236"/>
                  <a:gd name="connsiteY1" fmla="*/ 133349 h 277803"/>
                  <a:gd name="connsiteX2" fmla="*/ 271462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5947"/>
                  <a:gd name="connsiteX1" fmla="*/ 376236 w 376236"/>
                  <a:gd name="connsiteY1" fmla="*/ 133349 h 275947"/>
                  <a:gd name="connsiteX2" fmla="*/ 276225 w 376236"/>
                  <a:gd name="connsiteY2" fmla="*/ 275431 h 275947"/>
                  <a:gd name="connsiteX3" fmla="*/ 0 w 376236"/>
                  <a:gd name="connsiteY3" fmla="*/ 134938 h 275947"/>
                  <a:gd name="connsiteX4" fmla="*/ 97630 w 376236"/>
                  <a:gd name="connsiteY4" fmla="*/ 0 h 275947"/>
                  <a:gd name="connsiteX0" fmla="*/ 97630 w 376236"/>
                  <a:gd name="connsiteY0" fmla="*/ 0 h 275947"/>
                  <a:gd name="connsiteX1" fmla="*/ 376236 w 376236"/>
                  <a:gd name="connsiteY1" fmla="*/ 133349 h 275947"/>
                  <a:gd name="connsiteX2" fmla="*/ 280987 w 376236"/>
                  <a:gd name="connsiteY2" fmla="*/ 275431 h 275947"/>
                  <a:gd name="connsiteX3" fmla="*/ 0 w 376236"/>
                  <a:gd name="connsiteY3" fmla="*/ 134938 h 275947"/>
                  <a:gd name="connsiteX4" fmla="*/ 97630 w 376236"/>
                  <a:gd name="connsiteY4" fmla="*/ 0 h 275947"/>
                  <a:gd name="connsiteX0" fmla="*/ 97630 w 376236"/>
                  <a:gd name="connsiteY0" fmla="*/ 0 h 248851"/>
                  <a:gd name="connsiteX1" fmla="*/ 376236 w 376236"/>
                  <a:gd name="connsiteY1" fmla="*/ 133349 h 248851"/>
                  <a:gd name="connsiteX2" fmla="*/ 300037 w 376236"/>
                  <a:gd name="connsiteY2" fmla="*/ 246856 h 248851"/>
                  <a:gd name="connsiteX3" fmla="*/ 0 w 376236"/>
                  <a:gd name="connsiteY3" fmla="*/ 134938 h 248851"/>
                  <a:gd name="connsiteX4" fmla="*/ 97630 w 376236"/>
                  <a:gd name="connsiteY4" fmla="*/ 0 h 24885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339"/>
                  <a:gd name="connsiteX1" fmla="*/ 376236 w 376236"/>
                  <a:gd name="connsiteY1" fmla="*/ 133349 h 271339"/>
                  <a:gd name="connsiteX2" fmla="*/ 283368 w 376236"/>
                  <a:gd name="connsiteY2" fmla="*/ 270669 h 271339"/>
                  <a:gd name="connsiteX3" fmla="*/ 0 w 376236"/>
                  <a:gd name="connsiteY3" fmla="*/ 134938 h 271339"/>
                  <a:gd name="connsiteX4" fmla="*/ 97630 w 376236"/>
                  <a:gd name="connsiteY4" fmla="*/ 0 h 271339"/>
                  <a:gd name="connsiteX0" fmla="*/ 97630 w 376236"/>
                  <a:gd name="connsiteY0" fmla="*/ 0 h 271231"/>
                  <a:gd name="connsiteX1" fmla="*/ 376236 w 376236"/>
                  <a:gd name="connsiteY1" fmla="*/ 133349 h 271231"/>
                  <a:gd name="connsiteX2" fmla="*/ 283368 w 376236"/>
                  <a:gd name="connsiteY2" fmla="*/ 270669 h 271231"/>
                  <a:gd name="connsiteX3" fmla="*/ 0 w 376236"/>
                  <a:gd name="connsiteY3" fmla="*/ 134938 h 271231"/>
                  <a:gd name="connsiteX4" fmla="*/ 97630 w 376236"/>
                  <a:gd name="connsiteY4" fmla="*/ 0 h 271231"/>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3855"/>
                  <a:gd name="connsiteY0" fmla="*/ 0 h 271148"/>
                  <a:gd name="connsiteX1" fmla="*/ 373855 w 373855"/>
                  <a:gd name="connsiteY1" fmla="*/ 130968 h 271148"/>
                  <a:gd name="connsiteX2" fmla="*/ 283368 w 373855"/>
                  <a:gd name="connsiteY2" fmla="*/ 270669 h 271148"/>
                  <a:gd name="connsiteX3" fmla="*/ 0 w 373855"/>
                  <a:gd name="connsiteY3" fmla="*/ 134938 h 271148"/>
                  <a:gd name="connsiteX4" fmla="*/ 97630 w 373855"/>
                  <a:gd name="connsiteY4" fmla="*/ 0 h 271148"/>
                  <a:gd name="connsiteX0" fmla="*/ 97630 w 373855"/>
                  <a:gd name="connsiteY0" fmla="*/ 0 h 273495"/>
                  <a:gd name="connsiteX1" fmla="*/ 373855 w 373855"/>
                  <a:gd name="connsiteY1" fmla="*/ 130968 h 273495"/>
                  <a:gd name="connsiteX2" fmla="*/ 285750 w 373855"/>
                  <a:gd name="connsiteY2" fmla="*/ 273050 h 273495"/>
                  <a:gd name="connsiteX3" fmla="*/ 0 w 373855"/>
                  <a:gd name="connsiteY3" fmla="*/ 134938 h 273495"/>
                  <a:gd name="connsiteX4" fmla="*/ 97630 w 373855"/>
                  <a:gd name="connsiteY4" fmla="*/ 0 h 273495"/>
                  <a:gd name="connsiteX0" fmla="*/ 97630 w 373862"/>
                  <a:gd name="connsiteY0" fmla="*/ 0 h 273268"/>
                  <a:gd name="connsiteX1" fmla="*/ 373855 w 373862"/>
                  <a:gd name="connsiteY1" fmla="*/ 130968 h 273268"/>
                  <a:gd name="connsiteX2" fmla="*/ 285750 w 373862"/>
                  <a:gd name="connsiteY2" fmla="*/ 273050 h 273268"/>
                  <a:gd name="connsiteX3" fmla="*/ 0 w 373862"/>
                  <a:gd name="connsiteY3" fmla="*/ 134938 h 273268"/>
                  <a:gd name="connsiteX4" fmla="*/ 97630 w 373862"/>
                  <a:gd name="connsiteY4" fmla="*/ 0 h 273268"/>
                  <a:gd name="connsiteX0" fmla="*/ 97630 w 373855"/>
                  <a:gd name="connsiteY0" fmla="*/ 0 h 273331"/>
                  <a:gd name="connsiteX1" fmla="*/ 373855 w 373855"/>
                  <a:gd name="connsiteY1" fmla="*/ 130968 h 273331"/>
                  <a:gd name="connsiteX2" fmla="*/ 285750 w 373855"/>
                  <a:gd name="connsiteY2" fmla="*/ 273050 h 273331"/>
                  <a:gd name="connsiteX3" fmla="*/ 0 w 373855"/>
                  <a:gd name="connsiteY3" fmla="*/ 134938 h 273331"/>
                  <a:gd name="connsiteX4" fmla="*/ 97630 w 373855"/>
                  <a:gd name="connsiteY4" fmla="*/ 0 h 273331"/>
                  <a:gd name="connsiteX0" fmla="*/ 97630 w 373855"/>
                  <a:gd name="connsiteY0" fmla="*/ 0 h 273675"/>
                  <a:gd name="connsiteX1" fmla="*/ 373855 w 373855"/>
                  <a:gd name="connsiteY1" fmla="*/ 130968 h 273675"/>
                  <a:gd name="connsiteX2" fmla="*/ 285750 w 373855"/>
                  <a:gd name="connsiteY2" fmla="*/ 273050 h 273675"/>
                  <a:gd name="connsiteX3" fmla="*/ 0 w 373855"/>
                  <a:gd name="connsiteY3" fmla="*/ 134938 h 273675"/>
                  <a:gd name="connsiteX4" fmla="*/ 97630 w 373855"/>
                  <a:gd name="connsiteY4" fmla="*/ 0 h 273675"/>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88310 w 364877"/>
                  <a:gd name="connsiteY0" fmla="*/ 0 h 273626"/>
                  <a:gd name="connsiteX1" fmla="*/ 364535 w 364877"/>
                  <a:gd name="connsiteY1" fmla="*/ 130968 h 273626"/>
                  <a:gd name="connsiteX2" fmla="*/ 276430 w 364877"/>
                  <a:gd name="connsiteY2" fmla="*/ 273050 h 273626"/>
                  <a:gd name="connsiteX3" fmla="*/ 0 w 364877"/>
                  <a:gd name="connsiteY3" fmla="*/ 140530 h 273626"/>
                  <a:gd name="connsiteX4" fmla="*/ 88310 w 364877"/>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05" h="273626">
                    <a:moveTo>
                      <a:pt x="92038" y="0"/>
                    </a:moveTo>
                    <a:lnTo>
                      <a:pt x="368263" y="130968"/>
                    </a:lnTo>
                    <a:cubicBezTo>
                      <a:pt x="373818" y="229125"/>
                      <a:pt x="310317" y="279666"/>
                      <a:pt x="280158" y="273050"/>
                    </a:cubicBezTo>
                    <a:lnTo>
                      <a:pt x="0" y="140530"/>
                    </a:lnTo>
                    <a:cubicBezTo>
                      <a:pt x="68057" y="136997"/>
                      <a:pt x="97594" y="48359"/>
                      <a:pt x="92038"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4" name="Rectangle 26"/>
              <p:cNvSpPr/>
              <p:nvPr/>
            </p:nvSpPr>
            <p:spPr>
              <a:xfrm rot="6059" flipH="1">
                <a:off x="7019342" y="3150478"/>
                <a:ext cx="183351" cy="129383"/>
              </a:xfrm>
              <a:custGeom>
                <a:avLst/>
                <a:gdLst>
                  <a:gd name="connsiteX0" fmla="*/ 0 w 178006"/>
                  <a:gd name="connsiteY0" fmla="*/ 0 h 154899"/>
                  <a:gd name="connsiteX1" fmla="*/ 178006 w 178006"/>
                  <a:gd name="connsiteY1" fmla="*/ 0 h 154899"/>
                  <a:gd name="connsiteX2" fmla="*/ 178006 w 178006"/>
                  <a:gd name="connsiteY2" fmla="*/ 154899 h 154899"/>
                  <a:gd name="connsiteX3" fmla="*/ 0 w 178006"/>
                  <a:gd name="connsiteY3" fmla="*/ 154899 h 154899"/>
                  <a:gd name="connsiteX4" fmla="*/ 0 w 178006"/>
                  <a:gd name="connsiteY4" fmla="*/ 0 h 154899"/>
                  <a:gd name="connsiteX0" fmla="*/ 0 w 189837"/>
                  <a:gd name="connsiteY0" fmla="*/ 0 h 154899"/>
                  <a:gd name="connsiteX1" fmla="*/ 178006 w 189837"/>
                  <a:gd name="connsiteY1" fmla="*/ 0 h 154899"/>
                  <a:gd name="connsiteX2" fmla="*/ 178006 w 189837"/>
                  <a:gd name="connsiteY2" fmla="*/ 154899 h 154899"/>
                  <a:gd name="connsiteX3" fmla="*/ 0 w 189837"/>
                  <a:gd name="connsiteY3" fmla="*/ 154899 h 154899"/>
                  <a:gd name="connsiteX4" fmla="*/ 0 w 189837"/>
                  <a:gd name="connsiteY4" fmla="*/ 0 h 154899"/>
                  <a:gd name="connsiteX0" fmla="*/ 0 w 200791"/>
                  <a:gd name="connsiteY0" fmla="*/ 0 h 154899"/>
                  <a:gd name="connsiteX1" fmla="*/ 178006 w 200791"/>
                  <a:gd name="connsiteY1" fmla="*/ 0 h 154899"/>
                  <a:gd name="connsiteX2" fmla="*/ 178006 w 200791"/>
                  <a:gd name="connsiteY2" fmla="*/ 154899 h 154899"/>
                  <a:gd name="connsiteX3" fmla="*/ 0 w 200791"/>
                  <a:gd name="connsiteY3" fmla="*/ 154899 h 154899"/>
                  <a:gd name="connsiteX4" fmla="*/ 0 w 200791"/>
                  <a:gd name="connsiteY4" fmla="*/ 0 h 154899"/>
                  <a:gd name="connsiteX0" fmla="*/ 0 w 198296"/>
                  <a:gd name="connsiteY0" fmla="*/ 0 h 154899"/>
                  <a:gd name="connsiteX1" fmla="*/ 178006 w 198296"/>
                  <a:gd name="connsiteY1" fmla="*/ 0 h 154899"/>
                  <a:gd name="connsiteX2" fmla="*/ 178006 w 198296"/>
                  <a:gd name="connsiteY2" fmla="*/ 154899 h 154899"/>
                  <a:gd name="connsiteX3" fmla="*/ 0 w 198296"/>
                  <a:gd name="connsiteY3" fmla="*/ 154899 h 154899"/>
                  <a:gd name="connsiteX4" fmla="*/ 0 w 198296"/>
                  <a:gd name="connsiteY4" fmla="*/ 0 h 15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6" h="154899">
                    <a:moveTo>
                      <a:pt x="0" y="0"/>
                    </a:moveTo>
                    <a:lnTo>
                      <a:pt x="178006" y="0"/>
                    </a:lnTo>
                    <a:cubicBezTo>
                      <a:pt x="205490" y="64847"/>
                      <a:pt x="204626" y="103685"/>
                      <a:pt x="178006" y="154899"/>
                    </a:cubicBezTo>
                    <a:lnTo>
                      <a:pt x="0" y="154899"/>
                    </a:lnTo>
                    <a:lnTo>
                      <a:pt x="0" y="0"/>
                    </a:ln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15" name="Group 320"/>
              <p:cNvGrpSpPr/>
              <p:nvPr/>
            </p:nvGrpSpPr>
            <p:grpSpPr>
              <a:xfrm rot="2700000">
                <a:off x="7272998" y="2610486"/>
                <a:ext cx="1298140" cy="1132215"/>
                <a:chOff x="4084525" y="737296"/>
                <a:chExt cx="1640544" cy="1430854"/>
              </a:xfrm>
            </p:grpSpPr>
            <p:grpSp>
              <p:nvGrpSpPr>
                <p:cNvPr id="128" name="Group 336"/>
                <p:cNvGrpSpPr/>
                <p:nvPr/>
              </p:nvGrpSpPr>
              <p:grpSpPr>
                <a:xfrm rot="18913881">
                  <a:off x="4402009" y="737296"/>
                  <a:ext cx="1323060" cy="1019404"/>
                  <a:chOff x="5687211" y="3859429"/>
                  <a:chExt cx="1323060" cy="1019404"/>
                </a:xfrm>
              </p:grpSpPr>
              <p:sp>
                <p:nvSpPr>
                  <p:cNvPr id="132" name="Rounded Rectangle 31"/>
                  <p:cNvSpPr/>
                  <p:nvPr/>
                </p:nvSpPr>
                <p:spPr>
                  <a:xfrm rot="21431920" flipH="1">
                    <a:off x="5698900" y="3867410"/>
                    <a:ext cx="1311371" cy="1011423"/>
                  </a:xfrm>
                  <a:custGeom>
                    <a:avLst/>
                    <a:gdLst>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0 w 1234463"/>
                      <a:gd name="connsiteY8"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10778 w 1234463"/>
                      <a:gd name="connsiteY8" fmla="*/ 50603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5642"/>
                      <a:gd name="connsiteY0" fmla="*/ 56234 h 958157"/>
                      <a:gd name="connsiteX1" fmla="*/ 56234 w 1235642"/>
                      <a:gd name="connsiteY1" fmla="*/ 0 h 958157"/>
                      <a:gd name="connsiteX2" fmla="*/ 1178229 w 1235642"/>
                      <a:gd name="connsiteY2" fmla="*/ 0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1001323 w 1235642"/>
                      <a:gd name="connsiteY2" fmla="*/ 10823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97633 w 1235642"/>
                      <a:gd name="connsiteY2" fmla="*/ 4156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53228 w 1242309"/>
                      <a:gd name="connsiteY2" fmla="*/ 2606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30538 w 1242309"/>
                      <a:gd name="connsiteY8" fmla="*/ 541172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193514 w 1242309"/>
                      <a:gd name="connsiteY8" fmla="*/ 552956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6848 w 1242309"/>
                      <a:gd name="connsiteY8" fmla="*/ 545577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961 w 1242309"/>
                      <a:gd name="connsiteY8" fmla="*/ 5276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814 w 1242309"/>
                      <a:gd name="connsiteY8" fmla="*/ 524695 h 958157"/>
                      <a:gd name="connsiteX9" fmla="*/ 0 w 1242309"/>
                      <a:gd name="connsiteY9" fmla="*/ 56234 h 9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09" h="958157">
                        <a:moveTo>
                          <a:pt x="0" y="56234"/>
                        </a:moveTo>
                        <a:cubicBezTo>
                          <a:pt x="0" y="25177"/>
                          <a:pt x="25177" y="0"/>
                          <a:pt x="56234" y="0"/>
                        </a:cubicBezTo>
                        <a:lnTo>
                          <a:pt x="939895" y="9987"/>
                        </a:lnTo>
                        <a:cubicBezTo>
                          <a:pt x="1075235" y="56777"/>
                          <a:pt x="1179580" y="99105"/>
                          <a:pt x="1242309" y="243497"/>
                        </a:cubicBezTo>
                        <a:cubicBezTo>
                          <a:pt x="1239694" y="462972"/>
                          <a:pt x="1237078" y="682448"/>
                          <a:pt x="1234463" y="901923"/>
                        </a:cubicBezTo>
                        <a:cubicBezTo>
                          <a:pt x="1234463" y="932980"/>
                          <a:pt x="1209286" y="958157"/>
                          <a:pt x="1178229" y="958157"/>
                        </a:cubicBezTo>
                        <a:lnTo>
                          <a:pt x="56234" y="958157"/>
                        </a:lnTo>
                        <a:cubicBezTo>
                          <a:pt x="25177" y="958157"/>
                          <a:pt x="0" y="932980"/>
                          <a:pt x="0" y="901923"/>
                        </a:cubicBezTo>
                        <a:lnTo>
                          <a:pt x="202814" y="524695"/>
                        </a:lnTo>
                        <a:cubicBezTo>
                          <a:pt x="133865" y="361581"/>
                          <a:pt x="68949" y="219348"/>
                          <a:pt x="0" y="56234"/>
                        </a:cubicBezTo>
                        <a:close/>
                      </a:path>
                    </a:pathLst>
                  </a:custGeom>
                  <a:solidFill>
                    <a:srgbClr val="2A72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3" name="Freeform 341"/>
                  <p:cNvSpPr/>
                  <p:nvPr/>
                </p:nvSpPr>
                <p:spPr>
                  <a:xfrm rot="-120000">
                    <a:off x="5687211" y="3859429"/>
                    <a:ext cx="1308478" cy="553611"/>
                  </a:xfrm>
                  <a:custGeom>
                    <a:avLst/>
                    <a:gdLst>
                      <a:gd name="connsiteX0" fmla="*/ 1248294 w 1308478"/>
                      <a:gd name="connsiteY0" fmla="*/ 5 h 553611"/>
                      <a:gd name="connsiteX1" fmla="*/ 1308478 w 1308478"/>
                      <a:gd name="connsiteY1" fmla="*/ 58529 h 553611"/>
                      <a:gd name="connsiteX2" fmla="*/ 1153485 w 1308478"/>
                      <a:gd name="connsiteY2" fmla="*/ 429545 h 553611"/>
                      <a:gd name="connsiteX3" fmla="*/ 1102303 w 1308478"/>
                      <a:gd name="connsiteY3" fmla="*/ 553611 h 553611"/>
                      <a:gd name="connsiteX4" fmla="*/ 7230 w 1308478"/>
                      <a:gd name="connsiteY4" fmla="*/ 553611 h 553611"/>
                      <a:gd name="connsiteX5" fmla="*/ 0 w 1308478"/>
                      <a:gd name="connsiteY5" fmla="*/ 274524 h 553611"/>
                      <a:gd name="connsiteX6" fmla="*/ 315748 w 1308478"/>
                      <a:gd name="connsiteY6" fmla="*/ 23592 h 553611"/>
                      <a:gd name="connsiteX7" fmla="*/ 1248294 w 1308478"/>
                      <a:gd name="connsiteY7" fmla="*/ 5 h 55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478" h="553611">
                        <a:moveTo>
                          <a:pt x="1248294" y="5"/>
                        </a:moveTo>
                        <a:cubicBezTo>
                          <a:pt x="1281074" y="-453"/>
                          <a:pt x="1308020" y="25749"/>
                          <a:pt x="1308478" y="58529"/>
                        </a:cubicBezTo>
                        <a:cubicBezTo>
                          <a:pt x="1255703" y="188417"/>
                          <a:pt x="1205149" y="305873"/>
                          <a:pt x="1153485" y="429545"/>
                        </a:cubicBezTo>
                        <a:lnTo>
                          <a:pt x="1102303" y="553611"/>
                        </a:lnTo>
                        <a:lnTo>
                          <a:pt x="7230" y="553611"/>
                        </a:lnTo>
                        <a:lnTo>
                          <a:pt x="0" y="274524"/>
                        </a:lnTo>
                        <a:cubicBezTo>
                          <a:pt x="64078" y="121194"/>
                          <a:pt x="173588" y="74976"/>
                          <a:pt x="315748" y="23592"/>
                        </a:cubicBezTo>
                        <a:lnTo>
                          <a:pt x="1248294" y="5"/>
                        </a:ln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29" name="Group 337"/>
                <p:cNvGrpSpPr/>
                <p:nvPr/>
              </p:nvGrpSpPr>
              <p:grpSpPr>
                <a:xfrm rot="18913881">
                  <a:off x="4084525" y="1096826"/>
                  <a:ext cx="1617772" cy="1071324"/>
                  <a:chOff x="5147593" y="3987338"/>
                  <a:chExt cx="1617772" cy="1071324"/>
                </a:xfrm>
              </p:grpSpPr>
              <p:sp>
                <p:nvSpPr>
                  <p:cNvPr id="130" name="Freeform 338"/>
                  <p:cNvSpPr/>
                  <p:nvPr/>
                </p:nvSpPr>
                <p:spPr>
                  <a:xfrm>
                    <a:off x="5155242" y="3987338"/>
                    <a:ext cx="1610123" cy="1071324"/>
                  </a:xfrm>
                  <a:custGeom>
                    <a:avLst/>
                    <a:gdLst>
                      <a:gd name="connsiteX0" fmla="*/ 1335822 w 1610123"/>
                      <a:gd name="connsiteY0" fmla="*/ 345 h 1071324"/>
                      <a:gd name="connsiteX1" fmla="*/ 1478916 w 1610123"/>
                      <a:gd name="connsiteY1" fmla="*/ 126227 h 1071324"/>
                      <a:gd name="connsiteX2" fmla="*/ 1531164 w 1610123"/>
                      <a:gd name="connsiteY2" fmla="*/ 942708 h 1071324"/>
                      <a:gd name="connsiteX3" fmla="*/ 1384173 w 1610123"/>
                      <a:gd name="connsiteY3" fmla="*/ 1067963 h 1071324"/>
                      <a:gd name="connsiteX4" fmla="*/ 449052 w 1610123"/>
                      <a:gd name="connsiteY4" fmla="*/ 1065336 h 1071324"/>
                      <a:gd name="connsiteX5" fmla="*/ 3462 w 1610123"/>
                      <a:gd name="connsiteY5" fmla="*/ 551873 h 1071324"/>
                      <a:gd name="connsiteX6" fmla="*/ 3815 w 1610123"/>
                      <a:gd name="connsiteY6" fmla="*/ 396027 h 1071324"/>
                      <a:gd name="connsiteX7" fmla="*/ 383072 w 1610123"/>
                      <a:gd name="connsiteY7" fmla="*/ 48804 h 1071324"/>
                      <a:gd name="connsiteX8" fmla="*/ 1335822 w 1610123"/>
                      <a:gd name="connsiteY8" fmla="*/ 345 h 10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123" h="1071324">
                        <a:moveTo>
                          <a:pt x="1335822" y="345"/>
                        </a:moveTo>
                        <a:cubicBezTo>
                          <a:pt x="1410097" y="-4408"/>
                          <a:pt x="1450098" y="40128"/>
                          <a:pt x="1478916" y="126227"/>
                        </a:cubicBezTo>
                        <a:cubicBezTo>
                          <a:pt x="1591959" y="355747"/>
                          <a:pt x="1680625" y="528483"/>
                          <a:pt x="1531164" y="942708"/>
                        </a:cubicBezTo>
                        <a:cubicBezTo>
                          <a:pt x="1535917" y="1016983"/>
                          <a:pt x="1458449" y="1063210"/>
                          <a:pt x="1384173" y="1067963"/>
                        </a:cubicBezTo>
                        <a:cubicBezTo>
                          <a:pt x="1069510" y="1073104"/>
                          <a:pt x="727828" y="1072439"/>
                          <a:pt x="449052" y="1065336"/>
                        </a:cubicBezTo>
                        <a:cubicBezTo>
                          <a:pt x="389555" y="1040009"/>
                          <a:pt x="89492" y="660575"/>
                          <a:pt x="3462" y="551873"/>
                        </a:cubicBezTo>
                        <a:cubicBezTo>
                          <a:pt x="-1246" y="479598"/>
                          <a:pt x="-1175" y="465498"/>
                          <a:pt x="3815" y="396027"/>
                        </a:cubicBezTo>
                        <a:cubicBezTo>
                          <a:pt x="88884" y="306131"/>
                          <a:pt x="308797" y="53557"/>
                          <a:pt x="383072" y="48804"/>
                        </a:cubicBezTo>
                        <a:lnTo>
                          <a:pt x="1335822" y="345"/>
                        </a:lnTo>
                        <a:close/>
                      </a:path>
                    </a:pathLst>
                  </a:custGeom>
                  <a:solidFill>
                    <a:srgbClr val="318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1" name="Freeform 339"/>
                  <p:cNvSpPr/>
                  <p:nvPr/>
                </p:nvSpPr>
                <p:spPr>
                  <a:xfrm rot="21480000">
                    <a:off x="5147593" y="4006841"/>
                    <a:ext cx="1592891" cy="420116"/>
                  </a:xfrm>
                  <a:custGeom>
                    <a:avLst/>
                    <a:gdLst>
                      <a:gd name="connsiteX0" fmla="*/ 1351136 w 1592890"/>
                      <a:gd name="connsiteY0" fmla="*/ 72 h 420116"/>
                      <a:gd name="connsiteX1" fmla="*/ 1489750 w 1592890"/>
                      <a:gd name="connsiteY1" fmla="*/ 130871 h 420116"/>
                      <a:gd name="connsiteX2" fmla="*/ 1586578 w 1592890"/>
                      <a:gd name="connsiteY2" fmla="*/ 384388 h 420116"/>
                      <a:gd name="connsiteX3" fmla="*/ 1592890 w 1592890"/>
                      <a:gd name="connsiteY3" fmla="*/ 420116 h 420116"/>
                      <a:gd name="connsiteX4" fmla="*/ 0 w 1592890"/>
                      <a:gd name="connsiteY4" fmla="*/ 420116 h 420116"/>
                      <a:gd name="connsiteX5" fmla="*/ 1793 w 1592890"/>
                      <a:gd name="connsiteY5" fmla="*/ 392396 h 420116"/>
                      <a:gd name="connsiteX6" fmla="*/ 6131 w 1592890"/>
                      <a:gd name="connsiteY6" fmla="*/ 349026 h 420116"/>
                      <a:gd name="connsiteX7" fmla="*/ 397275 w 1592890"/>
                      <a:gd name="connsiteY7" fmla="*/ 15251 h 420116"/>
                      <a:gd name="connsiteX8" fmla="*/ 1351136 w 1592890"/>
                      <a:gd name="connsiteY8" fmla="*/ 72 h 4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890" h="420116">
                        <a:moveTo>
                          <a:pt x="1351136" y="72"/>
                        </a:moveTo>
                        <a:cubicBezTo>
                          <a:pt x="1425532" y="-2086"/>
                          <a:pt x="1463954" y="43819"/>
                          <a:pt x="1489750" y="130871"/>
                        </a:cubicBezTo>
                        <a:cubicBezTo>
                          <a:pt x="1529111" y="218368"/>
                          <a:pt x="1565325" y="297765"/>
                          <a:pt x="1586578" y="384388"/>
                        </a:cubicBezTo>
                        <a:lnTo>
                          <a:pt x="1592890" y="420116"/>
                        </a:lnTo>
                        <a:lnTo>
                          <a:pt x="0" y="420116"/>
                        </a:lnTo>
                        <a:lnTo>
                          <a:pt x="1793" y="392396"/>
                        </a:lnTo>
                        <a:cubicBezTo>
                          <a:pt x="2854" y="380206"/>
                          <a:pt x="4279" y="366340"/>
                          <a:pt x="6131" y="349026"/>
                        </a:cubicBezTo>
                        <a:cubicBezTo>
                          <a:pt x="94286" y="262154"/>
                          <a:pt x="322880" y="17409"/>
                          <a:pt x="397275" y="15251"/>
                        </a:cubicBezTo>
                        <a:lnTo>
                          <a:pt x="1351136" y="72"/>
                        </a:lnTo>
                        <a:close/>
                      </a:path>
                    </a:pathLst>
                  </a:custGeom>
                  <a:solidFill>
                    <a:srgbClr val="2A72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sp>
            <p:nvSpPr>
              <p:cNvPr id="116" name="Rectangle 13"/>
              <p:cNvSpPr/>
              <p:nvPr/>
            </p:nvSpPr>
            <p:spPr>
              <a:xfrm rot="1545906" flipH="1">
                <a:off x="4824756" y="3122888"/>
                <a:ext cx="318241" cy="17967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578644"/>
                  <a:gd name="connsiteY0" fmla="*/ 0 h 368300"/>
                  <a:gd name="connsiteX1" fmla="*/ 571500 w 578644"/>
                  <a:gd name="connsiteY1" fmla="*/ 0 h 368300"/>
                  <a:gd name="connsiteX2" fmla="*/ 578644 w 578644"/>
                  <a:gd name="connsiteY2" fmla="*/ 356394 h 368300"/>
                  <a:gd name="connsiteX3" fmla="*/ 0 w 578644"/>
                  <a:gd name="connsiteY3" fmla="*/ 368300 h 368300"/>
                  <a:gd name="connsiteX4" fmla="*/ 0 w 578644"/>
                  <a:gd name="connsiteY4" fmla="*/ 0 h 368300"/>
                  <a:gd name="connsiteX0" fmla="*/ 0 w 578644"/>
                  <a:gd name="connsiteY0" fmla="*/ 0 h 368300"/>
                  <a:gd name="connsiteX1" fmla="*/ 571500 w 578644"/>
                  <a:gd name="connsiteY1" fmla="*/ 0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8300"/>
                  <a:gd name="connsiteX1" fmla="*/ 240506 w 578644"/>
                  <a:gd name="connsiteY1" fmla="*/ 159544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83355 w 559594"/>
                  <a:gd name="connsiteY3" fmla="*/ 208756 h 346869"/>
                  <a:gd name="connsiteX4" fmla="*/ 0 w 559594"/>
                  <a:gd name="connsiteY4" fmla="*/ 0 h 346869"/>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76993 h 215106"/>
                  <a:gd name="connsiteX1" fmla="*/ 42070 w 376239"/>
                  <a:gd name="connsiteY1" fmla="*/ 0 h 215106"/>
                  <a:gd name="connsiteX2" fmla="*/ 376239 w 376239"/>
                  <a:gd name="connsiteY2" fmla="*/ 215106 h 215106"/>
                  <a:gd name="connsiteX3" fmla="*/ 0 w 376239"/>
                  <a:gd name="connsiteY3" fmla="*/ 76993 h 215106"/>
                  <a:gd name="connsiteX0" fmla="*/ 0 w 376239"/>
                  <a:gd name="connsiteY0" fmla="*/ 76993 h 215106"/>
                  <a:gd name="connsiteX1" fmla="*/ 35720 w 376239"/>
                  <a:gd name="connsiteY1" fmla="*/ 0 h 215106"/>
                  <a:gd name="connsiteX2" fmla="*/ 376239 w 376239"/>
                  <a:gd name="connsiteY2" fmla="*/ 215106 h 215106"/>
                  <a:gd name="connsiteX3" fmla="*/ 0 w 376239"/>
                  <a:gd name="connsiteY3" fmla="*/ 76993 h 215106"/>
                  <a:gd name="connsiteX0" fmla="*/ 0 w 381002"/>
                  <a:gd name="connsiteY0" fmla="*/ 76993 h 215106"/>
                  <a:gd name="connsiteX1" fmla="*/ 40483 w 381002"/>
                  <a:gd name="connsiteY1" fmla="*/ 0 h 215106"/>
                  <a:gd name="connsiteX2" fmla="*/ 381002 w 381002"/>
                  <a:gd name="connsiteY2" fmla="*/ 215106 h 215106"/>
                  <a:gd name="connsiteX3" fmla="*/ 0 w 381002"/>
                  <a:gd name="connsiteY3" fmla="*/ 76993 h 215106"/>
                </a:gdLst>
                <a:ahLst/>
                <a:cxnLst>
                  <a:cxn ang="0">
                    <a:pos x="connsiteX0" y="connsiteY0"/>
                  </a:cxn>
                  <a:cxn ang="0">
                    <a:pos x="connsiteX1" y="connsiteY1"/>
                  </a:cxn>
                  <a:cxn ang="0">
                    <a:pos x="connsiteX2" y="connsiteY2"/>
                  </a:cxn>
                  <a:cxn ang="0">
                    <a:pos x="connsiteX3" y="connsiteY3"/>
                  </a:cxn>
                </a:cxnLst>
                <a:rect l="l" t="t" r="r" b="b"/>
                <a:pathLst>
                  <a:path w="381002" h="215106">
                    <a:moveTo>
                      <a:pt x="0" y="76993"/>
                    </a:moveTo>
                    <a:cubicBezTo>
                      <a:pt x="19051" y="61382"/>
                      <a:pt x="33338" y="27516"/>
                      <a:pt x="40483" y="0"/>
                    </a:cubicBezTo>
                    <a:cubicBezTo>
                      <a:pt x="153196" y="67204"/>
                      <a:pt x="299244" y="155046"/>
                      <a:pt x="381002" y="215106"/>
                    </a:cubicBezTo>
                    <a:cubicBezTo>
                      <a:pt x="293689" y="202405"/>
                      <a:pt x="130175" y="139699"/>
                      <a:pt x="0" y="76993"/>
                    </a:cubicBezTo>
                    <a:close/>
                  </a:path>
                </a:pathLst>
              </a:cu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7" name="Rectangle 15"/>
              <p:cNvSpPr/>
              <p:nvPr/>
            </p:nvSpPr>
            <p:spPr>
              <a:xfrm rot="1545906" flipH="1">
                <a:off x="5155839" y="3113253"/>
                <a:ext cx="278462" cy="21812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31031"/>
                  <a:gd name="connsiteY0" fmla="*/ 0 h 368300"/>
                  <a:gd name="connsiteX1" fmla="*/ 631031 w 631031"/>
                  <a:gd name="connsiteY1" fmla="*/ 259556 h 368300"/>
                  <a:gd name="connsiteX2" fmla="*/ 571500 w 631031"/>
                  <a:gd name="connsiteY2" fmla="*/ 368300 h 368300"/>
                  <a:gd name="connsiteX3" fmla="*/ 0 w 631031"/>
                  <a:gd name="connsiteY3" fmla="*/ 368300 h 368300"/>
                  <a:gd name="connsiteX4" fmla="*/ 0 w 631031"/>
                  <a:gd name="connsiteY4" fmla="*/ 0 h 368300"/>
                  <a:gd name="connsiteX0" fmla="*/ 366712 w 631031"/>
                  <a:gd name="connsiteY0" fmla="*/ 0 h 258763"/>
                  <a:gd name="connsiteX1" fmla="*/ 631031 w 631031"/>
                  <a:gd name="connsiteY1" fmla="*/ 150019 h 258763"/>
                  <a:gd name="connsiteX2" fmla="*/ 571500 w 631031"/>
                  <a:gd name="connsiteY2" fmla="*/ 258763 h 258763"/>
                  <a:gd name="connsiteX3" fmla="*/ 0 w 631031"/>
                  <a:gd name="connsiteY3" fmla="*/ 258763 h 258763"/>
                  <a:gd name="connsiteX4" fmla="*/ 366712 w 631031"/>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06375"/>
                  <a:gd name="connsiteX1" fmla="*/ 369095 w 369095"/>
                  <a:gd name="connsiteY1" fmla="*/ 150019 h 206375"/>
                  <a:gd name="connsiteX2" fmla="*/ 230983 w 369095"/>
                  <a:gd name="connsiteY2" fmla="*/ 206375 h 206375"/>
                  <a:gd name="connsiteX3" fmla="*/ 0 w 369095"/>
                  <a:gd name="connsiteY3" fmla="*/ 139700 h 206375"/>
                  <a:gd name="connsiteX4" fmla="*/ 104776 w 369095"/>
                  <a:gd name="connsiteY4" fmla="*/ 0 h 206375"/>
                  <a:gd name="connsiteX0" fmla="*/ 104776 w 369095"/>
                  <a:gd name="connsiteY0" fmla="*/ 0 h 261144"/>
                  <a:gd name="connsiteX1" fmla="*/ 369095 w 369095"/>
                  <a:gd name="connsiteY1" fmla="*/ 150019 h 261144"/>
                  <a:gd name="connsiteX2" fmla="*/ 278608 w 369095"/>
                  <a:gd name="connsiteY2" fmla="*/ 261144 h 261144"/>
                  <a:gd name="connsiteX3" fmla="*/ 0 w 369095"/>
                  <a:gd name="connsiteY3" fmla="*/ 139700 h 261144"/>
                  <a:gd name="connsiteX4" fmla="*/ 104776 w 369095"/>
                  <a:gd name="connsiteY4" fmla="*/ 0 h 261144"/>
                  <a:gd name="connsiteX0" fmla="*/ 104776 w 369095"/>
                  <a:gd name="connsiteY0" fmla="*/ 0 h 263525"/>
                  <a:gd name="connsiteX1" fmla="*/ 369095 w 369095"/>
                  <a:gd name="connsiteY1" fmla="*/ 150019 h 263525"/>
                  <a:gd name="connsiteX2" fmla="*/ 271464 w 369095"/>
                  <a:gd name="connsiteY2" fmla="*/ 263525 h 263525"/>
                  <a:gd name="connsiteX3" fmla="*/ 0 w 369095"/>
                  <a:gd name="connsiteY3" fmla="*/ 139700 h 263525"/>
                  <a:gd name="connsiteX4" fmla="*/ 104776 w 369095"/>
                  <a:gd name="connsiteY4" fmla="*/ 0 h 263525"/>
                  <a:gd name="connsiteX0" fmla="*/ 104776 w 302420"/>
                  <a:gd name="connsiteY0" fmla="*/ 0 h 263525"/>
                  <a:gd name="connsiteX1" fmla="*/ 302420 w 302420"/>
                  <a:gd name="connsiteY1" fmla="*/ 78581 h 263525"/>
                  <a:gd name="connsiteX2" fmla="*/ 271464 w 302420"/>
                  <a:gd name="connsiteY2" fmla="*/ 263525 h 263525"/>
                  <a:gd name="connsiteX3" fmla="*/ 0 w 302420"/>
                  <a:gd name="connsiteY3" fmla="*/ 139700 h 263525"/>
                  <a:gd name="connsiteX4" fmla="*/ 104776 w 302420"/>
                  <a:gd name="connsiteY4" fmla="*/ 0 h 263525"/>
                  <a:gd name="connsiteX0" fmla="*/ 104776 w 354807"/>
                  <a:gd name="connsiteY0" fmla="*/ 0 h 263525"/>
                  <a:gd name="connsiteX1" fmla="*/ 354807 w 354807"/>
                  <a:gd name="connsiteY1" fmla="*/ 135731 h 263525"/>
                  <a:gd name="connsiteX2" fmla="*/ 271464 w 354807"/>
                  <a:gd name="connsiteY2" fmla="*/ 263525 h 263525"/>
                  <a:gd name="connsiteX3" fmla="*/ 0 w 354807"/>
                  <a:gd name="connsiteY3" fmla="*/ 139700 h 263525"/>
                  <a:gd name="connsiteX4" fmla="*/ 104776 w 354807"/>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00039"/>
                  <a:gd name="connsiteY0" fmla="*/ 0 h 263525"/>
                  <a:gd name="connsiteX1" fmla="*/ 300039 w 300039"/>
                  <a:gd name="connsiteY1" fmla="*/ 97631 h 263525"/>
                  <a:gd name="connsiteX2" fmla="*/ 271464 w 300039"/>
                  <a:gd name="connsiteY2" fmla="*/ 263525 h 263525"/>
                  <a:gd name="connsiteX3" fmla="*/ 0 w 300039"/>
                  <a:gd name="connsiteY3" fmla="*/ 139700 h 263525"/>
                  <a:gd name="connsiteX4" fmla="*/ 104776 w 300039"/>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322"/>
                  <a:gd name="connsiteY0" fmla="*/ 0 h 258762"/>
                  <a:gd name="connsiteX1" fmla="*/ 345283 w 345322"/>
                  <a:gd name="connsiteY1" fmla="*/ 135730 h 258762"/>
                  <a:gd name="connsiteX2" fmla="*/ 266702 w 345322"/>
                  <a:gd name="connsiteY2" fmla="*/ 258762 h 258762"/>
                  <a:gd name="connsiteX3" fmla="*/ 0 w 345322"/>
                  <a:gd name="connsiteY3" fmla="*/ 142081 h 258762"/>
                  <a:gd name="connsiteX4" fmla="*/ 107157 w 345322"/>
                  <a:gd name="connsiteY4" fmla="*/ 0 h 258762"/>
                  <a:gd name="connsiteX0" fmla="*/ 107157 w 345321"/>
                  <a:gd name="connsiteY0" fmla="*/ 0 h 258762"/>
                  <a:gd name="connsiteX1" fmla="*/ 345283 w 345321"/>
                  <a:gd name="connsiteY1" fmla="*/ 135730 h 258762"/>
                  <a:gd name="connsiteX2" fmla="*/ 264321 w 345321"/>
                  <a:gd name="connsiteY2" fmla="*/ 258762 h 258762"/>
                  <a:gd name="connsiteX3" fmla="*/ 0 w 345321"/>
                  <a:gd name="connsiteY3" fmla="*/ 142081 h 258762"/>
                  <a:gd name="connsiteX4" fmla="*/ 107157 w 345321"/>
                  <a:gd name="connsiteY4" fmla="*/ 0 h 258762"/>
                  <a:gd name="connsiteX0" fmla="*/ 107157 w 345319"/>
                  <a:gd name="connsiteY0" fmla="*/ 0 h 258762"/>
                  <a:gd name="connsiteX1" fmla="*/ 345283 w 345319"/>
                  <a:gd name="connsiteY1" fmla="*/ 135730 h 258762"/>
                  <a:gd name="connsiteX2" fmla="*/ 264321 w 345319"/>
                  <a:gd name="connsiteY2" fmla="*/ 258762 h 258762"/>
                  <a:gd name="connsiteX3" fmla="*/ 0 w 345319"/>
                  <a:gd name="connsiteY3" fmla="*/ 142081 h 258762"/>
                  <a:gd name="connsiteX4" fmla="*/ 107157 w 345319"/>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4937 h 261143"/>
                  <a:gd name="connsiteX4" fmla="*/ 92869 w 335758"/>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2556 h 261143"/>
                  <a:gd name="connsiteX4" fmla="*/ 92869 w 335758"/>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42082 h 261143"/>
                  <a:gd name="connsiteX4" fmla="*/ 90488 w 333377"/>
                  <a:gd name="connsiteY4" fmla="*/ 0 h 261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7" h="261143">
                    <a:moveTo>
                      <a:pt x="90488" y="0"/>
                    </a:moveTo>
                    <a:cubicBezTo>
                      <a:pt x="180182" y="38099"/>
                      <a:pt x="284165" y="100011"/>
                      <a:pt x="333377" y="138111"/>
                    </a:cubicBezTo>
                    <a:cubicBezTo>
                      <a:pt x="325440" y="214840"/>
                      <a:pt x="284164" y="246326"/>
                      <a:pt x="252415" y="261143"/>
                    </a:cubicBezTo>
                    <a:cubicBezTo>
                      <a:pt x="202408" y="250824"/>
                      <a:pt x="107158" y="197645"/>
                      <a:pt x="0" y="142082"/>
                    </a:cubicBezTo>
                    <a:cubicBezTo>
                      <a:pt x="63500" y="155047"/>
                      <a:pt x="98426" y="48949"/>
                      <a:pt x="90488"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8" name="Rectangle 16"/>
              <p:cNvSpPr/>
              <p:nvPr/>
            </p:nvSpPr>
            <p:spPr>
              <a:xfrm rot="1545906" flipH="1">
                <a:off x="5620765" y="3140350"/>
                <a:ext cx="143209" cy="15580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37"/>
                  <a:gd name="connsiteY0" fmla="*/ 0 h 182561"/>
                  <a:gd name="connsiteX1" fmla="*/ 164308 w 164637"/>
                  <a:gd name="connsiteY1" fmla="*/ 47624 h 182561"/>
                  <a:gd name="connsiteX2" fmla="*/ 69059 w 164637"/>
                  <a:gd name="connsiteY2" fmla="*/ 182561 h 182561"/>
                  <a:gd name="connsiteX3" fmla="*/ 0 w 164637"/>
                  <a:gd name="connsiteY3" fmla="*/ 139699 h 182561"/>
                  <a:gd name="connsiteX4" fmla="*/ 73823 w 164637"/>
                  <a:gd name="connsiteY4" fmla="*/ 0 h 182561"/>
                  <a:gd name="connsiteX0" fmla="*/ 73823 w 164623"/>
                  <a:gd name="connsiteY0" fmla="*/ 0 h 182561"/>
                  <a:gd name="connsiteX1" fmla="*/ 164308 w 164623"/>
                  <a:gd name="connsiteY1" fmla="*/ 47624 h 182561"/>
                  <a:gd name="connsiteX2" fmla="*/ 69059 w 164623"/>
                  <a:gd name="connsiteY2" fmla="*/ 182561 h 182561"/>
                  <a:gd name="connsiteX3" fmla="*/ 0 w 164623"/>
                  <a:gd name="connsiteY3" fmla="*/ 139699 h 182561"/>
                  <a:gd name="connsiteX4" fmla="*/ 73823 w 164623"/>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1442 w 162196"/>
                  <a:gd name="connsiteY0" fmla="*/ 0 h 182561"/>
                  <a:gd name="connsiteX1" fmla="*/ 161927 w 162196"/>
                  <a:gd name="connsiteY1" fmla="*/ 47624 h 182561"/>
                  <a:gd name="connsiteX2" fmla="*/ 66678 w 162196"/>
                  <a:gd name="connsiteY2" fmla="*/ 182561 h 182561"/>
                  <a:gd name="connsiteX3" fmla="*/ 0 w 162196"/>
                  <a:gd name="connsiteY3" fmla="*/ 142030 h 182561"/>
                  <a:gd name="connsiteX4" fmla="*/ 71442 w 162196"/>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6205 w 169330"/>
                  <a:gd name="connsiteY0" fmla="*/ 0 h 182561"/>
                  <a:gd name="connsiteX1" fmla="*/ 169071 w 169330"/>
                  <a:gd name="connsiteY1" fmla="*/ 45293 h 182561"/>
                  <a:gd name="connsiteX2" fmla="*/ 71441 w 169330"/>
                  <a:gd name="connsiteY2" fmla="*/ 182561 h 182561"/>
                  <a:gd name="connsiteX3" fmla="*/ 0 w 169330"/>
                  <a:gd name="connsiteY3" fmla="*/ 142030 h 182561"/>
                  <a:gd name="connsiteX4" fmla="*/ 76205 w 169330"/>
                  <a:gd name="connsiteY4" fmla="*/ 0 h 182561"/>
                  <a:gd name="connsiteX0" fmla="*/ 78586 w 171711"/>
                  <a:gd name="connsiteY0" fmla="*/ 0 h 182561"/>
                  <a:gd name="connsiteX1" fmla="*/ 171452 w 171711"/>
                  <a:gd name="connsiteY1" fmla="*/ 45293 h 182561"/>
                  <a:gd name="connsiteX2" fmla="*/ 73822 w 171711"/>
                  <a:gd name="connsiteY2" fmla="*/ 182561 h 182561"/>
                  <a:gd name="connsiteX3" fmla="*/ 0 w 171711"/>
                  <a:gd name="connsiteY3" fmla="*/ 142030 h 182561"/>
                  <a:gd name="connsiteX4" fmla="*/ 78586 w 171711"/>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2" h="182561">
                    <a:moveTo>
                      <a:pt x="78586" y="0"/>
                    </a:moveTo>
                    <a:cubicBezTo>
                      <a:pt x="124624" y="20200"/>
                      <a:pt x="125415" y="22866"/>
                      <a:pt x="171452" y="45293"/>
                    </a:cubicBezTo>
                    <a:cubicBezTo>
                      <a:pt x="154783" y="155746"/>
                      <a:pt x="109540" y="176273"/>
                      <a:pt x="73822" y="182561"/>
                    </a:cubicBezTo>
                    <a:cubicBezTo>
                      <a:pt x="48421" y="168274"/>
                      <a:pt x="27783" y="156317"/>
                      <a:pt x="0" y="142030"/>
                    </a:cubicBezTo>
                    <a:cubicBezTo>
                      <a:pt x="61118" y="166377"/>
                      <a:pt x="107953" y="22773"/>
                      <a:pt x="7858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9" name="Rectangle 16"/>
              <p:cNvSpPr/>
              <p:nvPr/>
            </p:nvSpPr>
            <p:spPr>
              <a:xfrm rot="1545906" flipH="1">
                <a:off x="5790121" y="3143551"/>
                <a:ext cx="103480" cy="1469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9045 w 124287"/>
                  <a:gd name="connsiteY0" fmla="*/ 0 h 173036"/>
                  <a:gd name="connsiteX1" fmla="*/ 124287 w 124287"/>
                  <a:gd name="connsiteY1" fmla="*/ 21430 h 173036"/>
                  <a:gd name="connsiteX2" fmla="*/ 45706 w 124287"/>
                  <a:gd name="connsiteY2" fmla="*/ 173036 h 173036"/>
                  <a:gd name="connsiteX3" fmla="*/ 460 w 124287"/>
                  <a:gd name="connsiteY3" fmla="*/ 149224 h 173036"/>
                  <a:gd name="connsiteX4" fmla="*/ 79045 w 12428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83347 w 128589"/>
                  <a:gd name="connsiteY0" fmla="*/ 0 h 173036"/>
                  <a:gd name="connsiteX1" fmla="*/ 128589 w 128589"/>
                  <a:gd name="connsiteY1" fmla="*/ 21430 h 173036"/>
                  <a:gd name="connsiteX2" fmla="*/ 52389 w 128589"/>
                  <a:gd name="connsiteY2" fmla="*/ 173036 h 173036"/>
                  <a:gd name="connsiteX3" fmla="*/ 0 w 128589"/>
                  <a:gd name="connsiteY3" fmla="*/ 151606 h 173036"/>
                  <a:gd name="connsiteX4" fmla="*/ 83347 w 128589"/>
                  <a:gd name="connsiteY4" fmla="*/ 0 h 173036"/>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8578"/>
                  <a:gd name="connsiteY0" fmla="*/ 0 h 177798"/>
                  <a:gd name="connsiteX1" fmla="*/ 123826 w 128578"/>
                  <a:gd name="connsiteY1" fmla="*/ 21430 h 177798"/>
                  <a:gd name="connsiteX2" fmla="*/ 42863 w 128578"/>
                  <a:gd name="connsiteY2" fmla="*/ 177798 h 177798"/>
                  <a:gd name="connsiteX3" fmla="*/ 0 w 128578"/>
                  <a:gd name="connsiteY3" fmla="*/ 153987 h 177798"/>
                  <a:gd name="connsiteX4" fmla="*/ 78584 w 128578"/>
                  <a:gd name="connsiteY4" fmla="*/ 0 h 177798"/>
                  <a:gd name="connsiteX0" fmla="*/ 78584 w 127757"/>
                  <a:gd name="connsiteY0" fmla="*/ 0 h 177798"/>
                  <a:gd name="connsiteX1" fmla="*/ 123826 w 127757"/>
                  <a:gd name="connsiteY1" fmla="*/ 21430 h 177798"/>
                  <a:gd name="connsiteX2" fmla="*/ 42863 w 127757"/>
                  <a:gd name="connsiteY2" fmla="*/ 177798 h 177798"/>
                  <a:gd name="connsiteX3" fmla="*/ 0 w 127757"/>
                  <a:gd name="connsiteY3" fmla="*/ 153987 h 177798"/>
                  <a:gd name="connsiteX4" fmla="*/ 78584 w 12775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620"/>
                  <a:gd name="connsiteY0" fmla="*/ 0 h 178197"/>
                  <a:gd name="connsiteX1" fmla="*/ 123826 w 129620"/>
                  <a:gd name="connsiteY1" fmla="*/ 21430 h 178197"/>
                  <a:gd name="connsiteX2" fmla="*/ 42863 w 129620"/>
                  <a:gd name="connsiteY2" fmla="*/ 177798 h 178197"/>
                  <a:gd name="connsiteX3" fmla="*/ 0 w 129620"/>
                  <a:gd name="connsiteY3" fmla="*/ 153987 h 178197"/>
                  <a:gd name="connsiteX4" fmla="*/ 78584 w 129620"/>
                  <a:gd name="connsiteY4" fmla="*/ 0 h 178197"/>
                  <a:gd name="connsiteX0" fmla="*/ 78584 w 130038"/>
                  <a:gd name="connsiteY0" fmla="*/ 0 h 177798"/>
                  <a:gd name="connsiteX1" fmla="*/ 123826 w 130038"/>
                  <a:gd name="connsiteY1" fmla="*/ 21430 h 177798"/>
                  <a:gd name="connsiteX2" fmla="*/ 42863 w 130038"/>
                  <a:gd name="connsiteY2" fmla="*/ 177798 h 177798"/>
                  <a:gd name="connsiteX3" fmla="*/ 0 w 130038"/>
                  <a:gd name="connsiteY3" fmla="*/ 153987 h 177798"/>
                  <a:gd name="connsiteX4" fmla="*/ 78584 w 130038"/>
                  <a:gd name="connsiteY4" fmla="*/ 0 h 177798"/>
                  <a:gd name="connsiteX0" fmla="*/ 78584 w 127420"/>
                  <a:gd name="connsiteY0" fmla="*/ 0 h 177798"/>
                  <a:gd name="connsiteX1" fmla="*/ 123826 w 127420"/>
                  <a:gd name="connsiteY1" fmla="*/ 21430 h 177798"/>
                  <a:gd name="connsiteX2" fmla="*/ 42863 w 127420"/>
                  <a:gd name="connsiteY2" fmla="*/ 177798 h 177798"/>
                  <a:gd name="connsiteX3" fmla="*/ 0 w 127420"/>
                  <a:gd name="connsiteY3" fmla="*/ 153987 h 177798"/>
                  <a:gd name="connsiteX4" fmla="*/ 78584 w 127420"/>
                  <a:gd name="connsiteY4" fmla="*/ 0 h 177798"/>
                  <a:gd name="connsiteX0" fmla="*/ 78584 w 127595"/>
                  <a:gd name="connsiteY0" fmla="*/ 0 h 177798"/>
                  <a:gd name="connsiteX1" fmla="*/ 123826 w 127595"/>
                  <a:gd name="connsiteY1" fmla="*/ 21430 h 177798"/>
                  <a:gd name="connsiteX2" fmla="*/ 42863 w 127595"/>
                  <a:gd name="connsiteY2" fmla="*/ 177798 h 177798"/>
                  <a:gd name="connsiteX3" fmla="*/ 0 w 127595"/>
                  <a:gd name="connsiteY3" fmla="*/ 153987 h 177798"/>
                  <a:gd name="connsiteX4" fmla="*/ 78584 w 127595"/>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74856 w 124024"/>
                  <a:gd name="connsiteY0" fmla="*/ 0 h 175934"/>
                  <a:gd name="connsiteX1" fmla="*/ 120098 w 124024"/>
                  <a:gd name="connsiteY1" fmla="*/ 21430 h 175934"/>
                  <a:gd name="connsiteX2" fmla="*/ 40999 w 124024"/>
                  <a:gd name="connsiteY2" fmla="*/ 175934 h 175934"/>
                  <a:gd name="connsiteX3" fmla="*/ 0 w 124024"/>
                  <a:gd name="connsiteY3" fmla="*/ 159579 h 175934"/>
                  <a:gd name="connsiteX4" fmla="*/ 74856 w 124024"/>
                  <a:gd name="connsiteY4" fmla="*/ 0 h 175934"/>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887"/>
                  <a:gd name="connsiteY0" fmla="*/ 0 h 175934"/>
                  <a:gd name="connsiteX1" fmla="*/ 120098 w 123887"/>
                  <a:gd name="connsiteY1" fmla="*/ 21430 h 175934"/>
                  <a:gd name="connsiteX2" fmla="*/ 42863 w 123887"/>
                  <a:gd name="connsiteY2" fmla="*/ 175934 h 175934"/>
                  <a:gd name="connsiteX3" fmla="*/ 0 w 123887"/>
                  <a:gd name="connsiteY3" fmla="*/ 159579 h 175934"/>
                  <a:gd name="connsiteX4" fmla="*/ 74856 w 123887"/>
                  <a:gd name="connsiteY4" fmla="*/ 0 h 17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87" h="175934">
                    <a:moveTo>
                      <a:pt x="74856" y="0"/>
                    </a:moveTo>
                    <a:cubicBezTo>
                      <a:pt x="99464" y="13530"/>
                      <a:pt x="96839" y="12458"/>
                      <a:pt x="120098" y="21430"/>
                    </a:cubicBezTo>
                    <a:cubicBezTo>
                      <a:pt x="134386" y="72758"/>
                      <a:pt x="108192" y="165398"/>
                      <a:pt x="42863" y="175934"/>
                    </a:cubicBezTo>
                    <a:cubicBezTo>
                      <a:pt x="23019" y="167995"/>
                      <a:pt x="19845" y="167208"/>
                      <a:pt x="0" y="159579"/>
                    </a:cubicBezTo>
                    <a:cubicBezTo>
                      <a:pt x="61119" y="140000"/>
                      <a:pt x="85172" y="60062"/>
                      <a:pt x="7485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0" name="Rectangle 16"/>
              <p:cNvSpPr/>
              <p:nvPr/>
            </p:nvSpPr>
            <p:spPr>
              <a:xfrm rot="1545906" flipH="1">
                <a:off x="6051604" y="3140499"/>
                <a:ext cx="154502" cy="169494"/>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81"/>
                  <a:gd name="connsiteY0" fmla="*/ 0 h 201611"/>
                  <a:gd name="connsiteX1" fmla="*/ 180977 w 181781"/>
                  <a:gd name="connsiteY1" fmla="*/ 59530 h 201611"/>
                  <a:gd name="connsiteX2" fmla="*/ 104778 w 181781"/>
                  <a:gd name="connsiteY2" fmla="*/ 201611 h 201611"/>
                  <a:gd name="connsiteX3" fmla="*/ 0 w 181781"/>
                  <a:gd name="connsiteY3" fmla="*/ 151605 h 201611"/>
                  <a:gd name="connsiteX4" fmla="*/ 71442 w 181781"/>
                  <a:gd name="connsiteY4" fmla="*/ 0 h 201611"/>
                  <a:gd name="connsiteX0" fmla="*/ 71442 w 185660"/>
                  <a:gd name="connsiteY0" fmla="*/ 0 h 201611"/>
                  <a:gd name="connsiteX1" fmla="*/ 180977 w 185660"/>
                  <a:gd name="connsiteY1" fmla="*/ 59530 h 201611"/>
                  <a:gd name="connsiteX2" fmla="*/ 104778 w 185660"/>
                  <a:gd name="connsiteY2" fmla="*/ 201611 h 201611"/>
                  <a:gd name="connsiteX3" fmla="*/ 0 w 185660"/>
                  <a:gd name="connsiteY3" fmla="*/ 151605 h 201611"/>
                  <a:gd name="connsiteX4" fmla="*/ 71442 w 185660"/>
                  <a:gd name="connsiteY4" fmla="*/ 0 h 201611"/>
                  <a:gd name="connsiteX0" fmla="*/ 71442 w 183178"/>
                  <a:gd name="connsiteY0" fmla="*/ 0 h 201611"/>
                  <a:gd name="connsiteX1" fmla="*/ 180977 w 183178"/>
                  <a:gd name="connsiteY1" fmla="*/ 59530 h 201611"/>
                  <a:gd name="connsiteX2" fmla="*/ 104778 w 183178"/>
                  <a:gd name="connsiteY2" fmla="*/ 201611 h 201611"/>
                  <a:gd name="connsiteX3" fmla="*/ 0 w 183178"/>
                  <a:gd name="connsiteY3" fmla="*/ 151605 h 201611"/>
                  <a:gd name="connsiteX4" fmla="*/ 71442 w 183178"/>
                  <a:gd name="connsiteY4" fmla="*/ 0 h 201611"/>
                  <a:gd name="connsiteX0" fmla="*/ 73766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73766 w 183178"/>
                  <a:gd name="connsiteY4" fmla="*/ 0 h 169276"/>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92358 w 183178"/>
                  <a:gd name="connsiteY0" fmla="*/ 14205 h 153049"/>
                  <a:gd name="connsiteX1" fmla="*/ 180977 w 183178"/>
                  <a:gd name="connsiteY1" fmla="*/ 10968 h 153049"/>
                  <a:gd name="connsiteX2" fmla="*/ 104778 w 183178"/>
                  <a:gd name="connsiteY2" fmla="*/ 153049 h 153049"/>
                  <a:gd name="connsiteX3" fmla="*/ 0 w 183178"/>
                  <a:gd name="connsiteY3" fmla="*/ 103043 h 153049"/>
                  <a:gd name="connsiteX4" fmla="*/ 92358 w 183178"/>
                  <a:gd name="connsiteY4" fmla="*/ 14205 h 153049"/>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5659"/>
                  <a:gd name="connsiteY0" fmla="*/ 0 h 171178"/>
                  <a:gd name="connsiteX1" fmla="*/ 180977 w 185659"/>
                  <a:gd name="connsiteY1" fmla="*/ 29097 h 171178"/>
                  <a:gd name="connsiteX2" fmla="*/ 104778 w 185659"/>
                  <a:gd name="connsiteY2" fmla="*/ 171178 h 171178"/>
                  <a:gd name="connsiteX3" fmla="*/ 0 w 185659"/>
                  <a:gd name="connsiteY3" fmla="*/ 121172 h 171178"/>
                  <a:gd name="connsiteX4" fmla="*/ 99329 w 185659"/>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5891"/>
                  <a:gd name="connsiteY0" fmla="*/ 0 h 169276"/>
                  <a:gd name="connsiteX1" fmla="*/ 180977 w 185891"/>
                  <a:gd name="connsiteY1" fmla="*/ 29097 h 169276"/>
                  <a:gd name="connsiteX2" fmla="*/ 107101 w 185891"/>
                  <a:gd name="connsiteY2" fmla="*/ 169276 h 169276"/>
                  <a:gd name="connsiteX3" fmla="*/ 0 w 185891"/>
                  <a:gd name="connsiteY3" fmla="*/ 121172 h 169276"/>
                  <a:gd name="connsiteX4" fmla="*/ 99329 w 185891"/>
                  <a:gd name="connsiteY4" fmla="*/ 0 h 169276"/>
                  <a:gd name="connsiteX0" fmla="*/ 99329 w 184795"/>
                  <a:gd name="connsiteY0" fmla="*/ 0 h 169276"/>
                  <a:gd name="connsiteX1" fmla="*/ 180977 w 184795"/>
                  <a:gd name="connsiteY1" fmla="*/ 29097 h 169276"/>
                  <a:gd name="connsiteX2" fmla="*/ 107101 w 184795"/>
                  <a:gd name="connsiteY2" fmla="*/ 169276 h 169276"/>
                  <a:gd name="connsiteX3" fmla="*/ 0 w 184795"/>
                  <a:gd name="connsiteY3" fmla="*/ 121172 h 169276"/>
                  <a:gd name="connsiteX4" fmla="*/ 99329 w 184795"/>
                  <a:gd name="connsiteY4" fmla="*/ 0 h 169276"/>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3948"/>
                  <a:gd name="connsiteY0" fmla="*/ 0 h 165472"/>
                  <a:gd name="connsiteX1" fmla="*/ 180977 w 183948"/>
                  <a:gd name="connsiteY1" fmla="*/ 29097 h 165472"/>
                  <a:gd name="connsiteX2" fmla="*/ 100129 w 183948"/>
                  <a:gd name="connsiteY2" fmla="*/ 165472 h 165472"/>
                  <a:gd name="connsiteX3" fmla="*/ 0 w 183948"/>
                  <a:gd name="connsiteY3" fmla="*/ 121172 h 165472"/>
                  <a:gd name="connsiteX4" fmla="*/ 99329 w 183948"/>
                  <a:gd name="connsiteY4" fmla="*/ 0 h 165472"/>
                  <a:gd name="connsiteX0" fmla="*/ 99329 w 181711"/>
                  <a:gd name="connsiteY0" fmla="*/ 0 h 165472"/>
                  <a:gd name="connsiteX1" fmla="*/ 180977 w 181711"/>
                  <a:gd name="connsiteY1" fmla="*/ 29097 h 165472"/>
                  <a:gd name="connsiteX2" fmla="*/ 100129 w 181711"/>
                  <a:gd name="connsiteY2" fmla="*/ 165472 h 165472"/>
                  <a:gd name="connsiteX3" fmla="*/ 0 w 181711"/>
                  <a:gd name="connsiteY3" fmla="*/ 121172 h 165472"/>
                  <a:gd name="connsiteX4" fmla="*/ 99329 w 181711"/>
                  <a:gd name="connsiteY4" fmla="*/ 0 h 165472"/>
                  <a:gd name="connsiteX0" fmla="*/ 99329 w 181338"/>
                  <a:gd name="connsiteY0" fmla="*/ 0 h 165472"/>
                  <a:gd name="connsiteX1" fmla="*/ 180977 w 181338"/>
                  <a:gd name="connsiteY1" fmla="*/ 29097 h 165472"/>
                  <a:gd name="connsiteX2" fmla="*/ 100129 w 181338"/>
                  <a:gd name="connsiteY2" fmla="*/ 165472 h 165472"/>
                  <a:gd name="connsiteX3" fmla="*/ 0 w 181338"/>
                  <a:gd name="connsiteY3" fmla="*/ 121172 h 165472"/>
                  <a:gd name="connsiteX4" fmla="*/ 99329 w 181338"/>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7529"/>
                  <a:gd name="connsiteY0" fmla="*/ 0 h 163569"/>
                  <a:gd name="connsiteX1" fmla="*/ 176330 w 177529"/>
                  <a:gd name="connsiteY1" fmla="*/ 27194 h 163569"/>
                  <a:gd name="connsiteX2" fmla="*/ 97805 w 177529"/>
                  <a:gd name="connsiteY2" fmla="*/ 163569 h 163569"/>
                  <a:gd name="connsiteX3" fmla="*/ 0 w 177529"/>
                  <a:gd name="connsiteY3" fmla="*/ 119269 h 163569"/>
                  <a:gd name="connsiteX4" fmla="*/ 103977 w 177529"/>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717"/>
                  <a:gd name="connsiteY0" fmla="*/ 0 h 162080"/>
                  <a:gd name="connsiteX1" fmla="*/ 176330 w 179717"/>
                  <a:gd name="connsiteY1" fmla="*/ 27194 h 162080"/>
                  <a:gd name="connsiteX2" fmla="*/ 95986 w 179717"/>
                  <a:gd name="connsiteY2" fmla="*/ 162080 h 162080"/>
                  <a:gd name="connsiteX3" fmla="*/ 0 w 179717"/>
                  <a:gd name="connsiteY3" fmla="*/ 119269 h 162080"/>
                  <a:gd name="connsiteX4" fmla="*/ 103977 w 179717"/>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12" h="162080">
                    <a:moveTo>
                      <a:pt x="103977" y="0"/>
                    </a:moveTo>
                    <a:lnTo>
                      <a:pt x="176330" y="27194"/>
                    </a:lnTo>
                    <a:cubicBezTo>
                      <a:pt x="194531" y="90639"/>
                      <a:pt x="150676" y="140118"/>
                      <a:pt x="95986" y="162080"/>
                    </a:cubicBezTo>
                    <a:cubicBezTo>
                      <a:pt x="70155" y="151780"/>
                      <a:pt x="39574" y="135938"/>
                      <a:pt x="0" y="119269"/>
                    </a:cubicBezTo>
                    <a:cubicBezTo>
                      <a:pt x="73314" y="134854"/>
                      <a:pt x="109697" y="47607"/>
                      <a:pt x="103977"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1" name="Rectangle 14"/>
              <p:cNvSpPr/>
              <p:nvPr/>
            </p:nvSpPr>
            <p:spPr>
              <a:xfrm rot="1545906" flipH="1">
                <a:off x="6162231" y="2977377"/>
                <a:ext cx="797591" cy="477359"/>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679166 w 957780"/>
                  <a:gd name="connsiteY0" fmla="*/ 149688 h 426945"/>
                  <a:gd name="connsiteX1" fmla="*/ 957773 w 957780"/>
                  <a:gd name="connsiteY1" fmla="*/ 280656 h 426945"/>
                  <a:gd name="connsiteX2" fmla="*/ 852998 w 957780"/>
                  <a:gd name="connsiteY2" fmla="*/ 425119 h 426945"/>
                  <a:gd name="connsiteX3" fmla="*/ 0 w 957780"/>
                  <a:gd name="connsiteY3" fmla="*/ 1207 h 426945"/>
                  <a:gd name="connsiteX4" fmla="*/ 679166 w 957780"/>
                  <a:gd name="connsiteY4" fmla="*/ 149688 h 426945"/>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975" h="554514">
                    <a:moveTo>
                      <a:pt x="75263" y="0"/>
                    </a:moveTo>
                    <a:lnTo>
                      <a:pt x="960968" y="408225"/>
                    </a:lnTo>
                    <a:cubicBezTo>
                      <a:pt x="961761" y="523053"/>
                      <a:pt x="898261" y="564066"/>
                      <a:pt x="856193" y="552688"/>
                    </a:cubicBezTo>
                    <a:lnTo>
                      <a:pt x="0" y="134938"/>
                    </a:lnTo>
                    <a:cubicBezTo>
                      <a:pt x="52857" y="96875"/>
                      <a:pt x="76058" y="57679"/>
                      <a:pt x="75263"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2" name="Rectangle 16"/>
              <p:cNvSpPr/>
              <p:nvPr/>
            </p:nvSpPr>
            <p:spPr>
              <a:xfrm rot="1545906" flipH="1">
                <a:off x="6938996" y="3147818"/>
                <a:ext cx="99771" cy="13061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903 w 133037"/>
                  <a:gd name="connsiteY0" fmla="*/ 0 h 173036"/>
                  <a:gd name="connsiteX1" fmla="*/ 132608 w 133037"/>
                  <a:gd name="connsiteY1" fmla="*/ 18768 h 173036"/>
                  <a:gd name="connsiteX2" fmla="*/ 45564 w 133037"/>
                  <a:gd name="connsiteY2" fmla="*/ 173036 h 173036"/>
                  <a:gd name="connsiteX3" fmla="*/ 318 w 133037"/>
                  <a:gd name="connsiteY3" fmla="*/ 149224 h 173036"/>
                  <a:gd name="connsiteX4" fmla="*/ 78903 w 133037"/>
                  <a:gd name="connsiteY4" fmla="*/ 0 h 173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37" h="173036">
                    <a:moveTo>
                      <a:pt x="78903" y="0"/>
                    </a:moveTo>
                    <a:cubicBezTo>
                      <a:pt x="103510" y="7939"/>
                      <a:pt x="108443" y="11393"/>
                      <a:pt x="132608" y="18768"/>
                    </a:cubicBezTo>
                    <a:cubicBezTo>
                      <a:pt x="138184" y="99530"/>
                      <a:pt x="88426" y="152664"/>
                      <a:pt x="45564" y="173036"/>
                    </a:cubicBezTo>
                    <a:cubicBezTo>
                      <a:pt x="30482" y="167480"/>
                      <a:pt x="-3650" y="159543"/>
                      <a:pt x="318" y="149224"/>
                    </a:cubicBezTo>
                    <a:cubicBezTo>
                      <a:pt x="57035" y="116053"/>
                      <a:pt x="80754" y="78697"/>
                      <a:pt x="78903"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3" name="Rectangle 25"/>
              <p:cNvSpPr/>
              <p:nvPr/>
            </p:nvSpPr>
            <p:spPr>
              <a:xfrm rot="1545906" flipH="1">
                <a:off x="7026788" y="3109543"/>
                <a:ext cx="386349" cy="230725"/>
              </a:xfrm>
              <a:custGeom>
                <a:avLst/>
                <a:gdLst>
                  <a:gd name="connsiteX0" fmla="*/ 0 w 452437"/>
                  <a:gd name="connsiteY0" fmla="*/ 0 h 228600"/>
                  <a:gd name="connsiteX1" fmla="*/ 452437 w 452437"/>
                  <a:gd name="connsiteY1" fmla="*/ 0 h 228600"/>
                  <a:gd name="connsiteX2" fmla="*/ 452437 w 452437"/>
                  <a:gd name="connsiteY2" fmla="*/ 228600 h 228600"/>
                  <a:gd name="connsiteX3" fmla="*/ 0 w 452437"/>
                  <a:gd name="connsiteY3" fmla="*/ 228600 h 228600"/>
                  <a:gd name="connsiteX4" fmla="*/ 0 w 452437"/>
                  <a:gd name="connsiteY4" fmla="*/ 0 h 228600"/>
                  <a:gd name="connsiteX0" fmla="*/ 0 w 452437"/>
                  <a:gd name="connsiteY0" fmla="*/ 0 h 228600"/>
                  <a:gd name="connsiteX1" fmla="*/ 431006 w 452437"/>
                  <a:gd name="connsiteY1" fmla="*/ 90487 h 228600"/>
                  <a:gd name="connsiteX2" fmla="*/ 452437 w 452437"/>
                  <a:gd name="connsiteY2" fmla="*/ 228600 h 228600"/>
                  <a:gd name="connsiteX3" fmla="*/ 0 w 452437"/>
                  <a:gd name="connsiteY3" fmla="*/ 228600 h 228600"/>
                  <a:gd name="connsiteX4" fmla="*/ 0 w 452437"/>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0055 w 519112"/>
                  <a:gd name="connsiteY2" fmla="*/ 221456 h 228600"/>
                  <a:gd name="connsiteX3" fmla="*/ 0 w 519112"/>
                  <a:gd name="connsiteY3" fmla="*/ 228600 h 228600"/>
                  <a:gd name="connsiteX4" fmla="*/ 0 w 519112"/>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9579 w 507205"/>
                  <a:gd name="connsiteY2" fmla="*/ 223838 h 228600"/>
                  <a:gd name="connsiteX3" fmla="*/ 0 w 507205"/>
                  <a:gd name="connsiteY3" fmla="*/ 228600 h 228600"/>
                  <a:gd name="connsiteX4" fmla="*/ 0 w 507205"/>
                  <a:gd name="connsiteY4" fmla="*/ 0 h 228600"/>
                  <a:gd name="connsiteX0" fmla="*/ 0 w 514349"/>
                  <a:gd name="connsiteY0" fmla="*/ 0 h 228600"/>
                  <a:gd name="connsiteX1" fmla="*/ 514349 w 514349"/>
                  <a:gd name="connsiteY1" fmla="*/ 130969 h 228600"/>
                  <a:gd name="connsiteX2" fmla="*/ 459579 w 514349"/>
                  <a:gd name="connsiteY2" fmla="*/ 223838 h 228600"/>
                  <a:gd name="connsiteX3" fmla="*/ 0 w 514349"/>
                  <a:gd name="connsiteY3" fmla="*/ 228600 h 228600"/>
                  <a:gd name="connsiteX4" fmla="*/ 0 w 514349"/>
                  <a:gd name="connsiteY4" fmla="*/ 0 h 228600"/>
                  <a:gd name="connsiteX0" fmla="*/ 83343 w 514349"/>
                  <a:gd name="connsiteY0" fmla="*/ 0 h 273844"/>
                  <a:gd name="connsiteX1" fmla="*/ 514349 w 514349"/>
                  <a:gd name="connsiteY1" fmla="*/ 176213 h 273844"/>
                  <a:gd name="connsiteX2" fmla="*/ 459579 w 514349"/>
                  <a:gd name="connsiteY2" fmla="*/ 269082 h 273844"/>
                  <a:gd name="connsiteX3" fmla="*/ 0 w 514349"/>
                  <a:gd name="connsiteY3" fmla="*/ 273844 h 273844"/>
                  <a:gd name="connsiteX4" fmla="*/ 83343 w 514349"/>
                  <a:gd name="connsiteY4" fmla="*/ 0 h 273844"/>
                  <a:gd name="connsiteX0" fmla="*/ 95250 w 514349"/>
                  <a:gd name="connsiteY0" fmla="*/ 0 h 280988"/>
                  <a:gd name="connsiteX1" fmla="*/ 514349 w 514349"/>
                  <a:gd name="connsiteY1" fmla="*/ 183357 h 280988"/>
                  <a:gd name="connsiteX2" fmla="*/ 459579 w 514349"/>
                  <a:gd name="connsiteY2" fmla="*/ 276226 h 280988"/>
                  <a:gd name="connsiteX3" fmla="*/ 0 w 514349"/>
                  <a:gd name="connsiteY3" fmla="*/ 280988 h 280988"/>
                  <a:gd name="connsiteX4" fmla="*/ 95250 w 514349"/>
                  <a:gd name="connsiteY4" fmla="*/ 0 h 280988"/>
                  <a:gd name="connsiteX0" fmla="*/ 28575 w 447674"/>
                  <a:gd name="connsiteY0" fmla="*/ 0 h 276226"/>
                  <a:gd name="connsiteX1" fmla="*/ 447674 w 447674"/>
                  <a:gd name="connsiteY1" fmla="*/ 183357 h 276226"/>
                  <a:gd name="connsiteX2" fmla="*/ 392904 w 447674"/>
                  <a:gd name="connsiteY2" fmla="*/ 276226 h 276226"/>
                  <a:gd name="connsiteX3" fmla="*/ 0 w 447674"/>
                  <a:gd name="connsiteY3" fmla="*/ 59531 h 276226"/>
                  <a:gd name="connsiteX4" fmla="*/ 28575 w 447674"/>
                  <a:gd name="connsiteY4" fmla="*/ 0 h 276226"/>
                  <a:gd name="connsiteX0" fmla="*/ 34750 w 453849"/>
                  <a:gd name="connsiteY0" fmla="*/ 0 h 276226"/>
                  <a:gd name="connsiteX1" fmla="*/ 453849 w 453849"/>
                  <a:gd name="connsiteY1" fmla="*/ 183357 h 276226"/>
                  <a:gd name="connsiteX2" fmla="*/ 399079 w 453849"/>
                  <a:gd name="connsiteY2" fmla="*/ 276226 h 276226"/>
                  <a:gd name="connsiteX3" fmla="*/ 6175 w 453849"/>
                  <a:gd name="connsiteY3" fmla="*/ 59531 h 276226"/>
                  <a:gd name="connsiteX4" fmla="*/ 34750 w 453849"/>
                  <a:gd name="connsiteY4" fmla="*/ 0 h 276226"/>
                  <a:gd name="connsiteX0" fmla="*/ 39703 w 458802"/>
                  <a:gd name="connsiteY0" fmla="*/ 0 h 276226"/>
                  <a:gd name="connsiteX1" fmla="*/ 458802 w 458802"/>
                  <a:gd name="connsiteY1" fmla="*/ 183357 h 276226"/>
                  <a:gd name="connsiteX2" fmla="*/ 404032 w 458802"/>
                  <a:gd name="connsiteY2" fmla="*/ 276226 h 276226"/>
                  <a:gd name="connsiteX3" fmla="*/ 11128 w 458802"/>
                  <a:gd name="connsiteY3" fmla="*/ 59531 h 276226"/>
                  <a:gd name="connsiteX4" fmla="*/ 39703 w 458802"/>
                  <a:gd name="connsiteY4" fmla="*/ 0 h 276226"/>
                  <a:gd name="connsiteX0" fmla="*/ 42178 w 461277"/>
                  <a:gd name="connsiteY0" fmla="*/ 0 h 276226"/>
                  <a:gd name="connsiteX1" fmla="*/ 461277 w 461277"/>
                  <a:gd name="connsiteY1" fmla="*/ 183357 h 276226"/>
                  <a:gd name="connsiteX2" fmla="*/ 406507 w 461277"/>
                  <a:gd name="connsiteY2" fmla="*/ 276226 h 276226"/>
                  <a:gd name="connsiteX3" fmla="*/ 13603 w 461277"/>
                  <a:gd name="connsiteY3" fmla="*/ 59531 h 276226"/>
                  <a:gd name="connsiteX4" fmla="*/ 42178 w 461277"/>
                  <a:gd name="connsiteY4" fmla="*/ 0 h 27622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0883 w 459982"/>
                  <a:gd name="connsiteY0" fmla="*/ 50 h 276276"/>
                  <a:gd name="connsiteX1" fmla="*/ 459982 w 459982"/>
                  <a:gd name="connsiteY1" fmla="*/ 183407 h 276276"/>
                  <a:gd name="connsiteX2" fmla="*/ 405212 w 459982"/>
                  <a:gd name="connsiteY2" fmla="*/ 276276 h 276276"/>
                  <a:gd name="connsiteX3" fmla="*/ 12308 w 459982"/>
                  <a:gd name="connsiteY3" fmla="*/ 59581 h 276276"/>
                  <a:gd name="connsiteX4" fmla="*/ 40883 w 459982"/>
                  <a:gd name="connsiteY4" fmla="*/ 50 h 27627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8073 w 467172"/>
                  <a:gd name="connsiteY0" fmla="*/ 0 h 276226"/>
                  <a:gd name="connsiteX1" fmla="*/ 467172 w 467172"/>
                  <a:gd name="connsiteY1" fmla="*/ 183357 h 276226"/>
                  <a:gd name="connsiteX2" fmla="*/ 412402 w 467172"/>
                  <a:gd name="connsiteY2" fmla="*/ 276226 h 276226"/>
                  <a:gd name="connsiteX3" fmla="*/ 19498 w 467172"/>
                  <a:gd name="connsiteY3" fmla="*/ 59531 h 276226"/>
                  <a:gd name="connsiteX4" fmla="*/ 48073 w 467172"/>
                  <a:gd name="connsiteY4" fmla="*/ 0 h 276226"/>
                  <a:gd name="connsiteX0" fmla="*/ 45289 w 464388"/>
                  <a:gd name="connsiteY0" fmla="*/ 0 h 276226"/>
                  <a:gd name="connsiteX1" fmla="*/ 464388 w 464388"/>
                  <a:gd name="connsiteY1" fmla="*/ 183357 h 276226"/>
                  <a:gd name="connsiteX2" fmla="*/ 409618 w 464388"/>
                  <a:gd name="connsiteY2" fmla="*/ 276226 h 276226"/>
                  <a:gd name="connsiteX3" fmla="*/ 16714 w 464388"/>
                  <a:gd name="connsiteY3" fmla="*/ 59531 h 276226"/>
                  <a:gd name="connsiteX4" fmla="*/ 45289 w 464388"/>
                  <a:gd name="connsiteY4" fmla="*/ 0 h 276226"/>
                  <a:gd name="connsiteX0" fmla="*/ 43442 w 462541"/>
                  <a:gd name="connsiteY0" fmla="*/ 0 h 276226"/>
                  <a:gd name="connsiteX1" fmla="*/ 462541 w 462541"/>
                  <a:gd name="connsiteY1" fmla="*/ 183357 h 276226"/>
                  <a:gd name="connsiteX2" fmla="*/ 407771 w 462541"/>
                  <a:gd name="connsiteY2" fmla="*/ 276226 h 276226"/>
                  <a:gd name="connsiteX3" fmla="*/ 14867 w 462541"/>
                  <a:gd name="connsiteY3" fmla="*/ 59531 h 276226"/>
                  <a:gd name="connsiteX4" fmla="*/ 43442 w 462541"/>
                  <a:gd name="connsiteY4" fmla="*/ 0 h 276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41" h="276226">
                    <a:moveTo>
                      <a:pt x="43442" y="0"/>
                    </a:moveTo>
                    <a:lnTo>
                      <a:pt x="462541" y="183357"/>
                    </a:lnTo>
                    <a:cubicBezTo>
                      <a:pt x="461748" y="233364"/>
                      <a:pt x="429996" y="271462"/>
                      <a:pt x="407771" y="276226"/>
                    </a:cubicBezTo>
                    <a:lnTo>
                      <a:pt x="14867" y="59531"/>
                    </a:lnTo>
                    <a:cubicBezTo>
                      <a:pt x="-13709" y="34924"/>
                      <a:pt x="580" y="793"/>
                      <a:pt x="43442" y="0"/>
                    </a:cubicBezTo>
                    <a:close/>
                  </a:path>
                </a:pathLst>
              </a:cu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4" name="Rectangle 16"/>
              <p:cNvSpPr/>
              <p:nvPr/>
            </p:nvSpPr>
            <p:spPr>
              <a:xfrm rot="1545906" flipH="1">
                <a:off x="6975673" y="3149300"/>
                <a:ext cx="99211" cy="132601"/>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584 w 132289"/>
                  <a:gd name="connsiteY0" fmla="*/ 0 h 173036"/>
                  <a:gd name="connsiteX1" fmla="*/ 132289 w 132289"/>
                  <a:gd name="connsiteY1" fmla="*/ 18768 h 173036"/>
                  <a:gd name="connsiteX2" fmla="*/ 45245 w 132289"/>
                  <a:gd name="connsiteY2" fmla="*/ 173036 h 173036"/>
                  <a:gd name="connsiteX3" fmla="*/ -1 w 132289"/>
                  <a:gd name="connsiteY3" fmla="*/ 149224 h 173036"/>
                  <a:gd name="connsiteX4" fmla="*/ 78584 w 132289"/>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47898 w 132290"/>
                  <a:gd name="connsiteY2" fmla="*/ 175672 h 175672"/>
                  <a:gd name="connsiteX3" fmla="*/ 0 w 132290"/>
                  <a:gd name="connsiteY3" fmla="*/ 149224 h 175672"/>
                  <a:gd name="connsiteX4" fmla="*/ 78585 w 132290"/>
                  <a:gd name="connsiteY4" fmla="*/ 0 h 17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90" h="175672">
                    <a:moveTo>
                      <a:pt x="78585" y="0"/>
                    </a:moveTo>
                    <a:cubicBezTo>
                      <a:pt x="103192" y="7939"/>
                      <a:pt x="108125" y="11393"/>
                      <a:pt x="132290" y="18768"/>
                    </a:cubicBezTo>
                    <a:cubicBezTo>
                      <a:pt x="129909" y="115340"/>
                      <a:pt x="90760" y="155300"/>
                      <a:pt x="47898" y="175672"/>
                    </a:cubicBezTo>
                    <a:cubicBezTo>
                      <a:pt x="27510" y="162209"/>
                      <a:pt x="27856" y="162178"/>
                      <a:pt x="0" y="149224"/>
                    </a:cubicBezTo>
                    <a:cubicBezTo>
                      <a:pt x="56717" y="116053"/>
                      <a:pt x="80436" y="78697"/>
                      <a:pt x="78585"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5" name="Rectangle 17"/>
              <p:cNvSpPr/>
              <p:nvPr/>
            </p:nvSpPr>
            <p:spPr>
              <a:xfrm rot="1545906" flipH="1">
                <a:off x="5118366" y="3165232"/>
                <a:ext cx="95914" cy="12499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14363"/>
                  <a:gd name="connsiteY0" fmla="*/ 0 h 368300"/>
                  <a:gd name="connsiteX1" fmla="*/ 614363 w 614363"/>
                  <a:gd name="connsiteY1" fmla="*/ 254794 h 368300"/>
                  <a:gd name="connsiteX2" fmla="*/ 571500 w 614363"/>
                  <a:gd name="connsiteY2" fmla="*/ 368300 h 368300"/>
                  <a:gd name="connsiteX3" fmla="*/ 0 w 614363"/>
                  <a:gd name="connsiteY3" fmla="*/ 368300 h 368300"/>
                  <a:gd name="connsiteX4" fmla="*/ 0 w 614363"/>
                  <a:gd name="connsiteY4" fmla="*/ 0 h 368300"/>
                  <a:gd name="connsiteX0" fmla="*/ 0 w 614824"/>
                  <a:gd name="connsiteY0" fmla="*/ 0 h 368300"/>
                  <a:gd name="connsiteX1" fmla="*/ 614363 w 614824"/>
                  <a:gd name="connsiteY1" fmla="*/ 254794 h 368300"/>
                  <a:gd name="connsiteX2" fmla="*/ 571500 w 614824"/>
                  <a:gd name="connsiteY2" fmla="*/ 368300 h 368300"/>
                  <a:gd name="connsiteX3" fmla="*/ 0 w 614824"/>
                  <a:gd name="connsiteY3" fmla="*/ 368300 h 368300"/>
                  <a:gd name="connsiteX4" fmla="*/ 0 w 614824"/>
                  <a:gd name="connsiteY4" fmla="*/ 0 h 368300"/>
                  <a:gd name="connsiteX0" fmla="*/ 0 w 614892"/>
                  <a:gd name="connsiteY0" fmla="*/ 0 h 368300"/>
                  <a:gd name="connsiteX1" fmla="*/ 614363 w 614892"/>
                  <a:gd name="connsiteY1" fmla="*/ 254794 h 368300"/>
                  <a:gd name="connsiteX2" fmla="*/ 576263 w 614892"/>
                  <a:gd name="connsiteY2" fmla="*/ 358775 h 368300"/>
                  <a:gd name="connsiteX3" fmla="*/ 0 w 614892"/>
                  <a:gd name="connsiteY3" fmla="*/ 368300 h 368300"/>
                  <a:gd name="connsiteX4" fmla="*/ 0 w 61489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58775"/>
                  <a:gd name="connsiteX1" fmla="*/ 614363 w 615512"/>
                  <a:gd name="connsiteY1" fmla="*/ 254794 h 358775"/>
                  <a:gd name="connsiteX2" fmla="*/ 576263 w 615512"/>
                  <a:gd name="connsiteY2" fmla="*/ 358775 h 358775"/>
                  <a:gd name="connsiteX3" fmla="*/ 500063 w 615512"/>
                  <a:gd name="connsiteY3" fmla="*/ 358775 h 358775"/>
                  <a:gd name="connsiteX4" fmla="*/ 0 w 615512"/>
                  <a:gd name="connsiteY4" fmla="*/ 0 h 358775"/>
                  <a:gd name="connsiteX0" fmla="*/ 80962 w 115449"/>
                  <a:gd name="connsiteY0" fmla="*/ 0 h 123032"/>
                  <a:gd name="connsiteX1" fmla="*/ 114300 w 115449"/>
                  <a:gd name="connsiteY1" fmla="*/ 19051 h 123032"/>
                  <a:gd name="connsiteX2" fmla="*/ 76200 w 115449"/>
                  <a:gd name="connsiteY2" fmla="*/ 123032 h 123032"/>
                  <a:gd name="connsiteX3" fmla="*/ 0 w 115449"/>
                  <a:gd name="connsiteY3" fmla="*/ 123032 h 123032"/>
                  <a:gd name="connsiteX4" fmla="*/ 80962 w 115449"/>
                  <a:gd name="connsiteY4" fmla="*/ 0 h 123032"/>
                  <a:gd name="connsiteX0" fmla="*/ 78581 w 115449"/>
                  <a:gd name="connsiteY0" fmla="*/ 0 h 120651"/>
                  <a:gd name="connsiteX1" fmla="*/ 114300 w 115449"/>
                  <a:gd name="connsiteY1" fmla="*/ 16670 h 120651"/>
                  <a:gd name="connsiteX2" fmla="*/ 76200 w 115449"/>
                  <a:gd name="connsiteY2" fmla="*/ 120651 h 120651"/>
                  <a:gd name="connsiteX3" fmla="*/ 0 w 115449"/>
                  <a:gd name="connsiteY3" fmla="*/ 120651 h 120651"/>
                  <a:gd name="connsiteX4" fmla="*/ 78581 w 115449"/>
                  <a:gd name="connsiteY4" fmla="*/ 0 h 120651"/>
                  <a:gd name="connsiteX0" fmla="*/ 76200 w 113068"/>
                  <a:gd name="connsiteY0" fmla="*/ 0 h 127795"/>
                  <a:gd name="connsiteX1" fmla="*/ 111919 w 113068"/>
                  <a:gd name="connsiteY1" fmla="*/ 16670 h 127795"/>
                  <a:gd name="connsiteX2" fmla="*/ 73819 w 113068"/>
                  <a:gd name="connsiteY2" fmla="*/ 120651 h 127795"/>
                  <a:gd name="connsiteX3" fmla="*/ 0 w 113068"/>
                  <a:gd name="connsiteY3" fmla="*/ 127795 h 127795"/>
                  <a:gd name="connsiteX4" fmla="*/ 76200 w 113068"/>
                  <a:gd name="connsiteY4" fmla="*/ 0 h 127795"/>
                  <a:gd name="connsiteX0" fmla="*/ 76200 w 113068"/>
                  <a:gd name="connsiteY0" fmla="*/ 0 h 132040"/>
                  <a:gd name="connsiteX1" fmla="*/ 111919 w 113068"/>
                  <a:gd name="connsiteY1" fmla="*/ 16670 h 132040"/>
                  <a:gd name="connsiteX2" fmla="*/ 73819 w 113068"/>
                  <a:gd name="connsiteY2" fmla="*/ 120651 h 132040"/>
                  <a:gd name="connsiteX3" fmla="*/ 0 w 113068"/>
                  <a:gd name="connsiteY3" fmla="*/ 127795 h 132040"/>
                  <a:gd name="connsiteX4" fmla="*/ 76200 w 113068"/>
                  <a:gd name="connsiteY4" fmla="*/ 0 h 132040"/>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49"/>
                  <a:gd name="connsiteY0" fmla="*/ 0 h 140582"/>
                  <a:gd name="connsiteX1" fmla="*/ 111919 w 113949"/>
                  <a:gd name="connsiteY1" fmla="*/ 21432 h 140582"/>
                  <a:gd name="connsiteX2" fmla="*/ 73819 w 113949"/>
                  <a:gd name="connsiteY2" fmla="*/ 125413 h 140582"/>
                  <a:gd name="connsiteX3" fmla="*/ 0 w 113949"/>
                  <a:gd name="connsiteY3" fmla="*/ 132557 h 140582"/>
                  <a:gd name="connsiteX4" fmla="*/ 76200 w 113949"/>
                  <a:gd name="connsiteY4" fmla="*/ 0 h 140582"/>
                  <a:gd name="connsiteX0" fmla="*/ 76200 w 113949"/>
                  <a:gd name="connsiteY0" fmla="*/ 0 h 141362"/>
                  <a:gd name="connsiteX1" fmla="*/ 111919 w 113949"/>
                  <a:gd name="connsiteY1" fmla="*/ 21432 h 141362"/>
                  <a:gd name="connsiteX2" fmla="*/ 73819 w 113949"/>
                  <a:gd name="connsiteY2" fmla="*/ 125413 h 141362"/>
                  <a:gd name="connsiteX3" fmla="*/ 0 w 113949"/>
                  <a:gd name="connsiteY3" fmla="*/ 132557 h 141362"/>
                  <a:gd name="connsiteX4" fmla="*/ 76200 w 113949"/>
                  <a:gd name="connsiteY4" fmla="*/ 0 h 141362"/>
                  <a:gd name="connsiteX0" fmla="*/ 76200 w 113949"/>
                  <a:gd name="connsiteY0" fmla="*/ 0 h 143745"/>
                  <a:gd name="connsiteX1" fmla="*/ 111919 w 113949"/>
                  <a:gd name="connsiteY1" fmla="*/ 21432 h 143745"/>
                  <a:gd name="connsiteX2" fmla="*/ 73819 w 113949"/>
                  <a:gd name="connsiteY2" fmla="*/ 125413 h 143745"/>
                  <a:gd name="connsiteX3" fmla="*/ 0 w 113949"/>
                  <a:gd name="connsiteY3" fmla="*/ 132557 h 143745"/>
                  <a:gd name="connsiteX4" fmla="*/ 76200 w 113949"/>
                  <a:gd name="connsiteY4" fmla="*/ 0 h 143745"/>
                  <a:gd name="connsiteX0" fmla="*/ 76200 w 112839"/>
                  <a:gd name="connsiteY0" fmla="*/ 0 h 153673"/>
                  <a:gd name="connsiteX1" fmla="*/ 111919 w 112839"/>
                  <a:gd name="connsiteY1" fmla="*/ 21432 h 153673"/>
                  <a:gd name="connsiteX2" fmla="*/ 49586 w 112839"/>
                  <a:gd name="connsiteY2" fmla="*/ 144053 h 153673"/>
                  <a:gd name="connsiteX3" fmla="*/ 0 w 112839"/>
                  <a:gd name="connsiteY3" fmla="*/ 132557 h 153673"/>
                  <a:gd name="connsiteX4" fmla="*/ 76200 w 112839"/>
                  <a:gd name="connsiteY4" fmla="*/ 0 h 153673"/>
                  <a:gd name="connsiteX0" fmla="*/ 76200 w 112839"/>
                  <a:gd name="connsiteY0" fmla="*/ 0 h 144842"/>
                  <a:gd name="connsiteX1" fmla="*/ 111919 w 112839"/>
                  <a:gd name="connsiteY1" fmla="*/ 21432 h 144842"/>
                  <a:gd name="connsiteX2" fmla="*/ 49586 w 112839"/>
                  <a:gd name="connsiteY2" fmla="*/ 144053 h 144842"/>
                  <a:gd name="connsiteX3" fmla="*/ 0 w 112839"/>
                  <a:gd name="connsiteY3" fmla="*/ 132557 h 144842"/>
                  <a:gd name="connsiteX4" fmla="*/ 76200 w 112839"/>
                  <a:gd name="connsiteY4" fmla="*/ 0 h 144842"/>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837"/>
                  <a:gd name="connsiteY0" fmla="*/ 0 h 149645"/>
                  <a:gd name="connsiteX1" fmla="*/ 111919 w 112837"/>
                  <a:gd name="connsiteY1" fmla="*/ 21432 h 149645"/>
                  <a:gd name="connsiteX2" fmla="*/ 45858 w 112837"/>
                  <a:gd name="connsiteY2" fmla="*/ 149645 h 149645"/>
                  <a:gd name="connsiteX3" fmla="*/ 0 w 112837"/>
                  <a:gd name="connsiteY3" fmla="*/ 132557 h 149645"/>
                  <a:gd name="connsiteX4" fmla="*/ 76200 w 112837"/>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29" h="149645">
                    <a:moveTo>
                      <a:pt x="76200" y="0"/>
                    </a:moveTo>
                    <a:cubicBezTo>
                      <a:pt x="92868" y="7144"/>
                      <a:pt x="97632" y="11907"/>
                      <a:pt x="111919" y="21432"/>
                    </a:cubicBezTo>
                    <a:cubicBezTo>
                      <a:pt x="126518" y="57403"/>
                      <a:pt x="83355" y="145360"/>
                      <a:pt x="45858" y="149645"/>
                    </a:cubicBezTo>
                    <a:cubicBezTo>
                      <a:pt x="22286" y="140217"/>
                      <a:pt x="28229" y="144464"/>
                      <a:pt x="0" y="132557"/>
                    </a:cubicBezTo>
                    <a:cubicBezTo>
                      <a:pt x="58737" y="99483"/>
                      <a:pt x="78545" y="55021"/>
                      <a:pt x="76200"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6" name="Rectangle 16"/>
              <p:cNvSpPr/>
              <p:nvPr/>
            </p:nvSpPr>
            <p:spPr>
              <a:xfrm rot="1545906" flipH="1">
                <a:off x="5694877" y="3132649"/>
                <a:ext cx="161013" cy="17062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913"/>
                  <a:gd name="connsiteY0" fmla="*/ 0 h 199230"/>
                  <a:gd name="connsiteX1" fmla="*/ 178596 w 178913"/>
                  <a:gd name="connsiteY1" fmla="*/ 54767 h 199230"/>
                  <a:gd name="connsiteX2" fmla="*/ 102397 w 178913"/>
                  <a:gd name="connsiteY2" fmla="*/ 199230 h 199230"/>
                  <a:gd name="connsiteX3" fmla="*/ 0 w 178913"/>
                  <a:gd name="connsiteY3" fmla="*/ 149223 h 199230"/>
                  <a:gd name="connsiteX4" fmla="*/ 76205 w 178913"/>
                  <a:gd name="connsiteY4" fmla="*/ 0 h 199230"/>
                  <a:gd name="connsiteX0" fmla="*/ 78587 w 181295"/>
                  <a:gd name="connsiteY0" fmla="*/ 0 h 199230"/>
                  <a:gd name="connsiteX1" fmla="*/ 180978 w 181295"/>
                  <a:gd name="connsiteY1" fmla="*/ 54767 h 199230"/>
                  <a:gd name="connsiteX2" fmla="*/ 104779 w 181295"/>
                  <a:gd name="connsiteY2" fmla="*/ 199230 h 199230"/>
                  <a:gd name="connsiteX3" fmla="*/ 0 w 181295"/>
                  <a:gd name="connsiteY3" fmla="*/ 151605 h 199230"/>
                  <a:gd name="connsiteX4" fmla="*/ 78587 w 181295"/>
                  <a:gd name="connsiteY4" fmla="*/ 0 h 199230"/>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4965"/>
                  <a:gd name="connsiteY0" fmla="*/ 0 h 203993"/>
                  <a:gd name="connsiteX1" fmla="*/ 183359 w 184965"/>
                  <a:gd name="connsiteY1" fmla="*/ 54767 h 203993"/>
                  <a:gd name="connsiteX2" fmla="*/ 107160 w 184965"/>
                  <a:gd name="connsiteY2" fmla="*/ 203993 h 203993"/>
                  <a:gd name="connsiteX3" fmla="*/ 0 w 184965"/>
                  <a:gd name="connsiteY3" fmla="*/ 151605 h 203993"/>
                  <a:gd name="connsiteX4" fmla="*/ 78587 w 184965"/>
                  <a:gd name="connsiteY4" fmla="*/ 0 h 203993"/>
                  <a:gd name="connsiteX0" fmla="*/ 78587 w 185083"/>
                  <a:gd name="connsiteY0" fmla="*/ 0 h 203993"/>
                  <a:gd name="connsiteX1" fmla="*/ 183359 w 185083"/>
                  <a:gd name="connsiteY1" fmla="*/ 54767 h 203993"/>
                  <a:gd name="connsiteX2" fmla="*/ 107160 w 185083"/>
                  <a:gd name="connsiteY2" fmla="*/ 203993 h 203993"/>
                  <a:gd name="connsiteX3" fmla="*/ 0 w 185083"/>
                  <a:gd name="connsiteY3" fmla="*/ 151605 h 203993"/>
                  <a:gd name="connsiteX4" fmla="*/ 78587 w 185083"/>
                  <a:gd name="connsiteY4" fmla="*/ 0 h 203993"/>
                  <a:gd name="connsiteX0" fmla="*/ 78587 w 185083"/>
                  <a:gd name="connsiteY0" fmla="*/ 0 h 204007"/>
                  <a:gd name="connsiteX1" fmla="*/ 183359 w 185083"/>
                  <a:gd name="connsiteY1" fmla="*/ 54767 h 204007"/>
                  <a:gd name="connsiteX2" fmla="*/ 107160 w 185083"/>
                  <a:gd name="connsiteY2" fmla="*/ 203993 h 204007"/>
                  <a:gd name="connsiteX3" fmla="*/ 0 w 185083"/>
                  <a:gd name="connsiteY3" fmla="*/ 151605 h 204007"/>
                  <a:gd name="connsiteX4" fmla="*/ 78587 w 185083"/>
                  <a:gd name="connsiteY4" fmla="*/ 0 h 204007"/>
                  <a:gd name="connsiteX0" fmla="*/ 78587 w 185373"/>
                  <a:gd name="connsiteY0" fmla="*/ 0 h 204364"/>
                  <a:gd name="connsiteX1" fmla="*/ 183359 w 185373"/>
                  <a:gd name="connsiteY1" fmla="*/ 54767 h 204364"/>
                  <a:gd name="connsiteX2" fmla="*/ 107160 w 185373"/>
                  <a:gd name="connsiteY2" fmla="*/ 203993 h 204364"/>
                  <a:gd name="connsiteX3" fmla="*/ 0 w 185373"/>
                  <a:gd name="connsiteY3" fmla="*/ 151605 h 204364"/>
                  <a:gd name="connsiteX4" fmla="*/ 78587 w 185373"/>
                  <a:gd name="connsiteY4" fmla="*/ 0 h 204364"/>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6094"/>
                  <a:gd name="connsiteY0" fmla="*/ 0 h 204256"/>
                  <a:gd name="connsiteX1" fmla="*/ 180978 w 186094"/>
                  <a:gd name="connsiteY1" fmla="*/ 52386 h 204256"/>
                  <a:gd name="connsiteX2" fmla="*/ 107160 w 186094"/>
                  <a:gd name="connsiteY2" fmla="*/ 203993 h 204256"/>
                  <a:gd name="connsiteX3" fmla="*/ 0 w 186094"/>
                  <a:gd name="connsiteY3" fmla="*/ 151605 h 204256"/>
                  <a:gd name="connsiteX4" fmla="*/ 78587 w 186094"/>
                  <a:gd name="connsiteY4" fmla="*/ 0 h 204256"/>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3 h 204270"/>
                  <a:gd name="connsiteX4" fmla="*/ 78587 w 192767"/>
                  <a:gd name="connsiteY4" fmla="*/ 0 h 20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7" h="204270">
                    <a:moveTo>
                      <a:pt x="78587" y="0"/>
                    </a:moveTo>
                    <a:cubicBezTo>
                      <a:pt x="127006" y="24607"/>
                      <a:pt x="151922" y="38135"/>
                      <a:pt x="188122" y="57149"/>
                    </a:cubicBezTo>
                    <a:cubicBezTo>
                      <a:pt x="209554" y="122766"/>
                      <a:pt x="152403" y="209814"/>
                      <a:pt x="107160" y="203993"/>
                    </a:cubicBezTo>
                    <a:cubicBezTo>
                      <a:pt x="72683" y="187152"/>
                      <a:pt x="40069" y="168444"/>
                      <a:pt x="0" y="151603"/>
                    </a:cubicBezTo>
                    <a:cubicBezTo>
                      <a:pt x="64537" y="155117"/>
                      <a:pt x="96048" y="43391"/>
                      <a:pt x="78587"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7" name="Rectangle 16"/>
              <p:cNvSpPr/>
              <p:nvPr/>
            </p:nvSpPr>
            <p:spPr>
              <a:xfrm rot="1545906" flipH="1">
                <a:off x="5838213" y="3102726"/>
                <a:ext cx="276663" cy="234238"/>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25"/>
                  <a:gd name="connsiteY0" fmla="*/ 0 h 201611"/>
                  <a:gd name="connsiteX1" fmla="*/ 180977 w 181725"/>
                  <a:gd name="connsiteY1" fmla="*/ 59530 h 201611"/>
                  <a:gd name="connsiteX2" fmla="*/ 104778 w 181725"/>
                  <a:gd name="connsiteY2" fmla="*/ 201611 h 201611"/>
                  <a:gd name="connsiteX3" fmla="*/ 0 w 181725"/>
                  <a:gd name="connsiteY3" fmla="*/ 151605 h 201611"/>
                  <a:gd name="connsiteX4" fmla="*/ 71442 w 181725"/>
                  <a:gd name="connsiteY4" fmla="*/ 0 h 201611"/>
                  <a:gd name="connsiteX0" fmla="*/ 71442 w 183091"/>
                  <a:gd name="connsiteY0" fmla="*/ 0 h 201611"/>
                  <a:gd name="connsiteX1" fmla="*/ 180977 w 183091"/>
                  <a:gd name="connsiteY1" fmla="*/ 59530 h 201611"/>
                  <a:gd name="connsiteX2" fmla="*/ 104778 w 183091"/>
                  <a:gd name="connsiteY2" fmla="*/ 201611 h 201611"/>
                  <a:gd name="connsiteX3" fmla="*/ 0 w 183091"/>
                  <a:gd name="connsiteY3" fmla="*/ 151605 h 201611"/>
                  <a:gd name="connsiteX4" fmla="*/ 71442 w 183091"/>
                  <a:gd name="connsiteY4" fmla="*/ 0 h 201611"/>
                  <a:gd name="connsiteX0" fmla="*/ 0 w 224645"/>
                  <a:gd name="connsiteY0" fmla="*/ 0 h 254016"/>
                  <a:gd name="connsiteX1" fmla="*/ 222531 w 224645"/>
                  <a:gd name="connsiteY1" fmla="*/ 111935 h 254016"/>
                  <a:gd name="connsiteX2" fmla="*/ 146332 w 224645"/>
                  <a:gd name="connsiteY2" fmla="*/ 254016 h 254016"/>
                  <a:gd name="connsiteX3" fmla="*/ 41554 w 224645"/>
                  <a:gd name="connsiteY3" fmla="*/ 204010 h 254016"/>
                  <a:gd name="connsiteX4" fmla="*/ 0 w 224645"/>
                  <a:gd name="connsiteY4" fmla="*/ 0 h 254016"/>
                  <a:gd name="connsiteX0" fmla="*/ 94983 w 319628"/>
                  <a:gd name="connsiteY0" fmla="*/ 0 h 254016"/>
                  <a:gd name="connsiteX1" fmla="*/ 317514 w 319628"/>
                  <a:gd name="connsiteY1" fmla="*/ 111935 h 254016"/>
                  <a:gd name="connsiteX2" fmla="*/ 241315 w 319628"/>
                  <a:gd name="connsiteY2" fmla="*/ 254016 h 254016"/>
                  <a:gd name="connsiteX3" fmla="*/ 0 w 319628"/>
                  <a:gd name="connsiteY3" fmla="*/ 160339 h 254016"/>
                  <a:gd name="connsiteX4" fmla="*/ 94983 w 319628"/>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78504 w 321982"/>
                  <a:gd name="connsiteY0" fmla="*/ 0 h 251833"/>
                  <a:gd name="connsiteX1" fmla="*/ 319868 w 321982"/>
                  <a:gd name="connsiteY1" fmla="*/ 109752 h 251833"/>
                  <a:gd name="connsiteX2" fmla="*/ 243669 w 321982"/>
                  <a:gd name="connsiteY2" fmla="*/ 251833 h 251833"/>
                  <a:gd name="connsiteX3" fmla="*/ 0 w 321982"/>
                  <a:gd name="connsiteY3" fmla="*/ 158156 h 251833"/>
                  <a:gd name="connsiteX4" fmla="*/ 78504 w 321982"/>
                  <a:gd name="connsiteY4" fmla="*/ 0 h 251833"/>
                  <a:gd name="connsiteX0" fmla="*/ 83212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3212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0339 h 258383"/>
                  <a:gd name="connsiteX4" fmla="*/ 78504 w 321982"/>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58155 h 258383"/>
                  <a:gd name="connsiteX4" fmla="*/ 78504 w 321982"/>
                  <a:gd name="connsiteY4" fmla="*/ 0 h 258383"/>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446" h="257148">
                    <a:moveTo>
                      <a:pt x="82189" y="0"/>
                    </a:moveTo>
                    <a:cubicBezTo>
                      <a:pt x="149658" y="30436"/>
                      <a:pt x="260847" y="78951"/>
                      <a:pt x="323553" y="110701"/>
                    </a:cubicBezTo>
                    <a:cubicBezTo>
                      <a:pt x="340086" y="165391"/>
                      <a:pt x="301797" y="246903"/>
                      <a:pt x="249708" y="257148"/>
                    </a:cubicBezTo>
                    <a:lnTo>
                      <a:pt x="0" y="151318"/>
                    </a:lnTo>
                    <a:cubicBezTo>
                      <a:pt x="59038" y="130554"/>
                      <a:pt x="105578" y="55930"/>
                      <a:pt x="82189" y="0"/>
                    </a:cubicBezTo>
                    <a:close/>
                  </a:path>
                </a:pathLst>
              </a:custGeom>
              <a:solidFill>
                <a:srgbClr val="3186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1" name="Group 367"/>
            <p:cNvGrpSpPr/>
            <p:nvPr/>
          </p:nvGrpSpPr>
          <p:grpSpPr>
            <a:xfrm rot="19137690" flipH="1">
              <a:off x="484557" y="4302462"/>
              <a:ext cx="2692890" cy="954230"/>
              <a:chOff x="4824756" y="2527524"/>
              <a:chExt cx="3663419" cy="1298140"/>
            </a:xfrm>
          </p:grpSpPr>
          <p:sp>
            <p:nvSpPr>
              <p:cNvPr id="92" name="Rectangle 14"/>
              <p:cNvSpPr/>
              <p:nvPr/>
            </p:nvSpPr>
            <p:spPr>
              <a:xfrm rot="1545906" flipH="1">
                <a:off x="5377672" y="3108738"/>
                <a:ext cx="307886" cy="2285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25"/>
                  <a:gd name="connsiteY0" fmla="*/ 0 h 277335"/>
                  <a:gd name="connsiteX1" fmla="*/ 378618 w 378625"/>
                  <a:gd name="connsiteY1" fmla="*/ 133349 h 277335"/>
                  <a:gd name="connsiteX2" fmla="*/ 271462 w 378625"/>
                  <a:gd name="connsiteY2" fmla="*/ 275431 h 277335"/>
                  <a:gd name="connsiteX3" fmla="*/ 0 w 378625"/>
                  <a:gd name="connsiteY3" fmla="*/ 134938 h 277335"/>
                  <a:gd name="connsiteX4" fmla="*/ 97630 w 378625"/>
                  <a:gd name="connsiteY4" fmla="*/ 0 h 277335"/>
                  <a:gd name="connsiteX0" fmla="*/ 97630 w 378618"/>
                  <a:gd name="connsiteY0" fmla="*/ 0 h 279249"/>
                  <a:gd name="connsiteX1" fmla="*/ 378618 w 378618"/>
                  <a:gd name="connsiteY1" fmla="*/ 133349 h 279249"/>
                  <a:gd name="connsiteX2" fmla="*/ 271462 w 378618"/>
                  <a:gd name="connsiteY2" fmla="*/ 275431 h 279249"/>
                  <a:gd name="connsiteX3" fmla="*/ 0 w 378618"/>
                  <a:gd name="connsiteY3" fmla="*/ 134938 h 279249"/>
                  <a:gd name="connsiteX4" fmla="*/ 97630 w 378618"/>
                  <a:gd name="connsiteY4" fmla="*/ 0 h 279249"/>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78618"/>
                  <a:gd name="connsiteY0" fmla="*/ 0 h 278045"/>
                  <a:gd name="connsiteX1" fmla="*/ 378618 w 378618"/>
                  <a:gd name="connsiteY1" fmla="*/ 133349 h 278045"/>
                  <a:gd name="connsiteX2" fmla="*/ 271462 w 378618"/>
                  <a:gd name="connsiteY2" fmla="*/ 275431 h 278045"/>
                  <a:gd name="connsiteX3" fmla="*/ 0 w 378618"/>
                  <a:gd name="connsiteY3" fmla="*/ 134938 h 278045"/>
                  <a:gd name="connsiteX4" fmla="*/ 97630 w 378618"/>
                  <a:gd name="connsiteY4" fmla="*/ 0 h 278045"/>
                  <a:gd name="connsiteX0" fmla="*/ 97630 w 380999"/>
                  <a:gd name="connsiteY0" fmla="*/ 0 h 278189"/>
                  <a:gd name="connsiteX1" fmla="*/ 380999 w 380999"/>
                  <a:gd name="connsiteY1" fmla="*/ 135730 h 278189"/>
                  <a:gd name="connsiteX2" fmla="*/ 271462 w 380999"/>
                  <a:gd name="connsiteY2" fmla="*/ 275431 h 278189"/>
                  <a:gd name="connsiteX3" fmla="*/ 0 w 380999"/>
                  <a:gd name="connsiteY3" fmla="*/ 134938 h 278189"/>
                  <a:gd name="connsiteX4" fmla="*/ 97630 w 380999"/>
                  <a:gd name="connsiteY4" fmla="*/ 0 h 278189"/>
                  <a:gd name="connsiteX0" fmla="*/ 97630 w 380999"/>
                  <a:gd name="connsiteY0" fmla="*/ 0 h 278667"/>
                  <a:gd name="connsiteX1" fmla="*/ 380999 w 380999"/>
                  <a:gd name="connsiteY1" fmla="*/ 135730 h 278667"/>
                  <a:gd name="connsiteX2" fmla="*/ 271462 w 380999"/>
                  <a:gd name="connsiteY2" fmla="*/ 275431 h 278667"/>
                  <a:gd name="connsiteX3" fmla="*/ 0 w 380999"/>
                  <a:gd name="connsiteY3" fmla="*/ 134938 h 278667"/>
                  <a:gd name="connsiteX4" fmla="*/ 97630 w 380999"/>
                  <a:gd name="connsiteY4" fmla="*/ 0 h 278667"/>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7506"/>
                  <a:gd name="connsiteX1" fmla="*/ 380999 w 380999"/>
                  <a:gd name="connsiteY1" fmla="*/ 135730 h 277506"/>
                  <a:gd name="connsiteX2" fmla="*/ 271462 w 380999"/>
                  <a:gd name="connsiteY2" fmla="*/ 275431 h 277506"/>
                  <a:gd name="connsiteX3" fmla="*/ 0 w 380999"/>
                  <a:gd name="connsiteY3" fmla="*/ 134938 h 277506"/>
                  <a:gd name="connsiteX4" fmla="*/ 97630 w 380999"/>
                  <a:gd name="connsiteY4" fmla="*/ 0 h 277506"/>
                  <a:gd name="connsiteX0" fmla="*/ 97630 w 380999"/>
                  <a:gd name="connsiteY0" fmla="*/ 0 h 278925"/>
                  <a:gd name="connsiteX1" fmla="*/ 380999 w 380999"/>
                  <a:gd name="connsiteY1" fmla="*/ 135730 h 278925"/>
                  <a:gd name="connsiteX2" fmla="*/ 271462 w 380999"/>
                  <a:gd name="connsiteY2" fmla="*/ 275431 h 278925"/>
                  <a:gd name="connsiteX3" fmla="*/ 0 w 380999"/>
                  <a:gd name="connsiteY3" fmla="*/ 134938 h 278925"/>
                  <a:gd name="connsiteX4" fmla="*/ 97630 w 380999"/>
                  <a:gd name="connsiteY4" fmla="*/ 0 h 278925"/>
                  <a:gd name="connsiteX0" fmla="*/ 97630 w 376236"/>
                  <a:gd name="connsiteY0" fmla="*/ 0 h 278797"/>
                  <a:gd name="connsiteX1" fmla="*/ 376236 w 376236"/>
                  <a:gd name="connsiteY1" fmla="*/ 133349 h 278797"/>
                  <a:gd name="connsiteX2" fmla="*/ 271462 w 376236"/>
                  <a:gd name="connsiteY2" fmla="*/ 275431 h 278797"/>
                  <a:gd name="connsiteX3" fmla="*/ 0 w 376236"/>
                  <a:gd name="connsiteY3" fmla="*/ 134938 h 278797"/>
                  <a:gd name="connsiteX4" fmla="*/ 97630 w 376236"/>
                  <a:gd name="connsiteY4" fmla="*/ 0 h 278797"/>
                  <a:gd name="connsiteX0" fmla="*/ 97630 w 376241"/>
                  <a:gd name="connsiteY0" fmla="*/ 0 h 278918"/>
                  <a:gd name="connsiteX1" fmla="*/ 376236 w 376241"/>
                  <a:gd name="connsiteY1" fmla="*/ 133349 h 278918"/>
                  <a:gd name="connsiteX2" fmla="*/ 271462 w 376241"/>
                  <a:gd name="connsiteY2" fmla="*/ 275431 h 278918"/>
                  <a:gd name="connsiteX3" fmla="*/ 0 w 376241"/>
                  <a:gd name="connsiteY3" fmla="*/ 134938 h 278918"/>
                  <a:gd name="connsiteX4" fmla="*/ 97630 w 376241"/>
                  <a:gd name="connsiteY4" fmla="*/ 0 h 278918"/>
                  <a:gd name="connsiteX0" fmla="*/ 97630 w 376236"/>
                  <a:gd name="connsiteY0" fmla="*/ 0 h 279326"/>
                  <a:gd name="connsiteX1" fmla="*/ 376236 w 376236"/>
                  <a:gd name="connsiteY1" fmla="*/ 133349 h 279326"/>
                  <a:gd name="connsiteX2" fmla="*/ 271462 w 376236"/>
                  <a:gd name="connsiteY2" fmla="*/ 275431 h 279326"/>
                  <a:gd name="connsiteX3" fmla="*/ 0 w 376236"/>
                  <a:gd name="connsiteY3" fmla="*/ 134938 h 279326"/>
                  <a:gd name="connsiteX4" fmla="*/ 97630 w 376236"/>
                  <a:gd name="connsiteY4" fmla="*/ 0 h 279326"/>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109"/>
                  <a:gd name="connsiteX1" fmla="*/ 376236 w 376236"/>
                  <a:gd name="connsiteY1" fmla="*/ 133349 h 277109"/>
                  <a:gd name="connsiteX2" fmla="*/ 271462 w 376236"/>
                  <a:gd name="connsiteY2" fmla="*/ 275431 h 277109"/>
                  <a:gd name="connsiteX3" fmla="*/ 0 w 376236"/>
                  <a:gd name="connsiteY3" fmla="*/ 134938 h 277109"/>
                  <a:gd name="connsiteX4" fmla="*/ 97630 w 376236"/>
                  <a:gd name="connsiteY4" fmla="*/ 0 h 277109"/>
                  <a:gd name="connsiteX0" fmla="*/ 97630 w 376236"/>
                  <a:gd name="connsiteY0" fmla="*/ 0 h 277803"/>
                  <a:gd name="connsiteX1" fmla="*/ 376236 w 376236"/>
                  <a:gd name="connsiteY1" fmla="*/ 133349 h 277803"/>
                  <a:gd name="connsiteX2" fmla="*/ 271462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7803"/>
                  <a:gd name="connsiteX1" fmla="*/ 376236 w 376236"/>
                  <a:gd name="connsiteY1" fmla="*/ 133349 h 277803"/>
                  <a:gd name="connsiteX2" fmla="*/ 276225 w 376236"/>
                  <a:gd name="connsiteY2" fmla="*/ 275431 h 277803"/>
                  <a:gd name="connsiteX3" fmla="*/ 0 w 376236"/>
                  <a:gd name="connsiteY3" fmla="*/ 134938 h 277803"/>
                  <a:gd name="connsiteX4" fmla="*/ 97630 w 376236"/>
                  <a:gd name="connsiteY4" fmla="*/ 0 h 277803"/>
                  <a:gd name="connsiteX0" fmla="*/ 97630 w 376236"/>
                  <a:gd name="connsiteY0" fmla="*/ 0 h 275947"/>
                  <a:gd name="connsiteX1" fmla="*/ 376236 w 376236"/>
                  <a:gd name="connsiteY1" fmla="*/ 133349 h 275947"/>
                  <a:gd name="connsiteX2" fmla="*/ 276225 w 376236"/>
                  <a:gd name="connsiteY2" fmla="*/ 275431 h 275947"/>
                  <a:gd name="connsiteX3" fmla="*/ 0 w 376236"/>
                  <a:gd name="connsiteY3" fmla="*/ 134938 h 275947"/>
                  <a:gd name="connsiteX4" fmla="*/ 97630 w 376236"/>
                  <a:gd name="connsiteY4" fmla="*/ 0 h 275947"/>
                  <a:gd name="connsiteX0" fmla="*/ 97630 w 376236"/>
                  <a:gd name="connsiteY0" fmla="*/ 0 h 275947"/>
                  <a:gd name="connsiteX1" fmla="*/ 376236 w 376236"/>
                  <a:gd name="connsiteY1" fmla="*/ 133349 h 275947"/>
                  <a:gd name="connsiteX2" fmla="*/ 280987 w 376236"/>
                  <a:gd name="connsiteY2" fmla="*/ 275431 h 275947"/>
                  <a:gd name="connsiteX3" fmla="*/ 0 w 376236"/>
                  <a:gd name="connsiteY3" fmla="*/ 134938 h 275947"/>
                  <a:gd name="connsiteX4" fmla="*/ 97630 w 376236"/>
                  <a:gd name="connsiteY4" fmla="*/ 0 h 275947"/>
                  <a:gd name="connsiteX0" fmla="*/ 97630 w 376236"/>
                  <a:gd name="connsiteY0" fmla="*/ 0 h 248851"/>
                  <a:gd name="connsiteX1" fmla="*/ 376236 w 376236"/>
                  <a:gd name="connsiteY1" fmla="*/ 133349 h 248851"/>
                  <a:gd name="connsiteX2" fmla="*/ 300037 w 376236"/>
                  <a:gd name="connsiteY2" fmla="*/ 246856 h 248851"/>
                  <a:gd name="connsiteX3" fmla="*/ 0 w 376236"/>
                  <a:gd name="connsiteY3" fmla="*/ 134938 h 248851"/>
                  <a:gd name="connsiteX4" fmla="*/ 97630 w 376236"/>
                  <a:gd name="connsiteY4" fmla="*/ 0 h 24885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281"/>
                  <a:gd name="connsiteX1" fmla="*/ 376236 w 376236"/>
                  <a:gd name="connsiteY1" fmla="*/ 133349 h 271281"/>
                  <a:gd name="connsiteX2" fmla="*/ 283368 w 376236"/>
                  <a:gd name="connsiteY2" fmla="*/ 270669 h 271281"/>
                  <a:gd name="connsiteX3" fmla="*/ 0 w 376236"/>
                  <a:gd name="connsiteY3" fmla="*/ 134938 h 271281"/>
                  <a:gd name="connsiteX4" fmla="*/ 97630 w 376236"/>
                  <a:gd name="connsiteY4" fmla="*/ 0 h 271281"/>
                  <a:gd name="connsiteX0" fmla="*/ 97630 w 376236"/>
                  <a:gd name="connsiteY0" fmla="*/ 0 h 271339"/>
                  <a:gd name="connsiteX1" fmla="*/ 376236 w 376236"/>
                  <a:gd name="connsiteY1" fmla="*/ 133349 h 271339"/>
                  <a:gd name="connsiteX2" fmla="*/ 283368 w 376236"/>
                  <a:gd name="connsiteY2" fmla="*/ 270669 h 271339"/>
                  <a:gd name="connsiteX3" fmla="*/ 0 w 376236"/>
                  <a:gd name="connsiteY3" fmla="*/ 134938 h 271339"/>
                  <a:gd name="connsiteX4" fmla="*/ 97630 w 376236"/>
                  <a:gd name="connsiteY4" fmla="*/ 0 h 271339"/>
                  <a:gd name="connsiteX0" fmla="*/ 97630 w 376236"/>
                  <a:gd name="connsiteY0" fmla="*/ 0 h 271231"/>
                  <a:gd name="connsiteX1" fmla="*/ 376236 w 376236"/>
                  <a:gd name="connsiteY1" fmla="*/ 133349 h 271231"/>
                  <a:gd name="connsiteX2" fmla="*/ 283368 w 376236"/>
                  <a:gd name="connsiteY2" fmla="*/ 270669 h 271231"/>
                  <a:gd name="connsiteX3" fmla="*/ 0 w 376236"/>
                  <a:gd name="connsiteY3" fmla="*/ 134938 h 271231"/>
                  <a:gd name="connsiteX4" fmla="*/ 97630 w 376236"/>
                  <a:gd name="connsiteY4" fmla="*/ 0 h 271231"/>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6236"/>
                  <a:gd name="connsiteY0" fmla="*/ 0 h 271187"/>
                  <a:gd name="connsiteX1" fmla="*/ 376236 w 376236"/>
                  <a:gd name="connsiteY1" fmla="*/ 133349 h 271187"/>
                  <a:gd name="connsiteX2" fmla="*/ 283368 w 376236"/>
                  <a:gd name="connsiteY2" fmla="*/ 270669 h 271187"/>
                  <a:gd name="connsiteX3" fmla="*/ 0 w 376236"/>
                  <a:gd name="connsiteY3" fmla="*/ 134938 h 271187"/>
                  <a:gd name="connsiteX4" fmla="*/ 97630 w 376236"/>
                  <a:gd name="connsiteY4" fmla="*/ 0 h 271187"/>
                  <a:gd name="connsiteX0" fmla="*/ 97630 w 373855"/>
                  <a:gd name="connsiteY0" fmla="*/ 0 h 271148"/>
                  <a:gd name="connsiteX1" fmla="*/ 373855 w 373855"/>
                  <a:gd name="connsiteY1" fmla="*/ 130968 h 271148"/>
                  <a:gd name="connsiteX2" fmla="*/ 283368 w 373855"/>
                  <a:gd name="connsiteY2" fmla="*/ 270669 h 271148"/>
                  <a:gd name="connsiteX3" fmla="*/ 0 w 373855"/>
                  <a:gd name="connsiteY3" fmla="*/ 134938 h 271148"/>
                  <a:gd name="connsiteX4" fmla="*/ 97630 w 373855"/>
                  <a:gd name="connsiteY4" fmla="*/ 0 h 271148"/>
                  <a:gd name="connsiteX0" fmla="*/ 97630 w 373855"/>
                  <a:gd name="connsiteY0" fmla="*/ 0 h 273495"/>
                  <a:gd name="connsiteX1" fmla="*/ 373855 w 373855"/>
                  <a:gd name="connsiteY1" fmla="*/ 130968 h 273495"/>
                  <a:gd name="connsiteX2" fmla="*/ 285750 w 373855"/>
                  <a:gd name="connsiteY2" fmla="*/ 273050 h 273495"/>
                  <a:gd name="connsiteX3" fmla="*/ 0 w 373855"/>
                  <a:gd name="connsiteY3" fmla="*/ 134938 h 273495"/>
                  <a:gd name="connsiteX4" fmla="*/ 97630 w 373855"/>
                  <a:gd name="connsiteY4" fmla="*/ 0 h 273495"/>
                  <a:gd name="connsiteX0" fmla="*/ 97630 w 373862"/>
                  <a:gd name="connsiteY0" fmla="*/ 0 h 273268"/>
                  <a:gd name="connsiteX1" fmla="*/ 373855 w 373862"/>
                  <a:gd name="connsiteY1" fmla="*/ 130968 h 273268"/>
                  <a:gd name="connsiteX2" fmla="*/ 285750 w 373862"/>
                  <a:gd name="connsiteY2" fmla="*/ 273050 h 273268"/>
                  <a:gd name="connsiteX3" fmla="*/ 0 w 373862"/>
                  <a:gd name="connsiteY3" fmla="*/ 134938 h 273268"/>
                  <a:gd name="connsiteX4" fmla="*/ 97630 w 373862"/>
                  <a:gd name="connsiteY4" fmla="*/ 0 h 273268"/>
                  <a:gd name="connsiteX0" fmla="*/ 97630 w 373855"/>
                  <a:gd name="connsiteY0" fmla="*/ 0 h 273331"/>
                  <a:gd name="connsiteX1" fmla="*/ 373855 w 373855"/>
                  <a:gd name="connsiteY1" fmla="*/ 130968 h 273331"/>
                  <a:gd name="connsiteX2" fmla="*/ 285750 w 373855"/>
                  <a:gd name="connsiteY2" fmla="*/ 273050 h 273331"/>
                  <a:gd name="connsiteX3" fmla="*/ 0 w 373855"/>
                  <a:gd name="connsiteY3" fmla="*/ 134938 h 273331"/>
                  <a:gd name="connsiteX4" fmla="*/ 97630 w 373855"/>
                  <a:gd name="connsiteY4" fmla="*/ 0 h 273331"/>
                  <a:gd name="connsiteX0" fmla="*/ 97630 w 373855"/>
                  <a:gd name="connsiteY0" fmla="*/ 0 h 273675"/>
                  <a:gd name="connsiteX1" fmla="*/ 373855 w 373855"/>
                  <a:gd name="connsiteY1" fmla="*/ 130968 h 273675"/>
                  <a:gd name="connsiteX2" fmla="*/ 285750 w 373855"/>
                  <a:gd name="connsiteY2" fmla="*/ 273050 h 273675"/>
                  <a:gd name="connsiteX3" fmla="*/ 0 w 373855"/>
                  <a:gd name="connsiteY3" fmla="*/ 134938 h 273675"/>
                  <a:gd name="connsiteX4" fmla="*/ 97630 w 373855"/>
                  <a:gd name="connsiteY4" fmla="*/ 0 h 273675"/>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97630 w 374197"/>
                  <a:gd name="connsiteY0" fmla="*/ 0 h 273626"/>
                  <a:gd name="connsiteX1" fmla="*/ 373855 w 374197"/>
                  <a:gd name="connsiteY1" fmla="*/ 130968 h 273626"/>
                  <a:gd name="connsiteX2" fmla="*/ 285750 w 374197"/>
                  <a:gd name="connsiteY2" fmla="*/ 273050 h 273626"/>
                  <a:gd name="connsiteX3" fmla="*/ 0 w 374197"/>
                  <a:gd name="connsiteY3" fmla="*/ 134938 h 273626"/>
                  <a:gd name="connsiteX4" fmla="*/ 97630 w 374197"/>
                  <a:gd name="connsiteY4" fmla="*/ 0 h 273626"/>
                  <a:gd name="connsiteX0" fmla="*/ 88310 w 364877"/>
                  <a:gd name="connsiteY0" fmla="*/ 0 h 273626"/>
                  <a:gd name="connsiteX1" fmla="*/ 364535 w 364877"/>
                  <a:gd name="connsiteY1" fmla="*/ 130968 h 273626"/>
                  <a:gd name="connsiteX2" fmla="*/ 276430 w 364877"/>
                  <a:gd name="connsiteY2" fmla="*/ 273050 h 273626"/>
                  <a:gd name="connsiteX3" fmla="*/ 0 w 364877"/>
                  <a:gd name="connsiteY3" fmla="*/ 140530 h 273626"/>
                  <a:gd name="connsiteX4" fmla="*/ 88310 w 364877"/>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 name="connsiteX0" fmla="*/ 92038 w 368605"/>
                  <a:gd name="connsiteY0" fmla="*/ 0 h 273626"/>
                  <a:gd name="connsiteX1" fmla="*/ 368263 w 368605"/>
                  <a:gd name="connsiteY1" fmla="*/ 130968 h 273626"/>
                  <a:gd name="connsiteX2" fmla="*/ 280158 w 368605"/>
                  <a:gd name="connsiteY2" fmla="*/ 273050 h 273626"/>
                  <a:gd name="connsiteX3" fmla="*/ 0 w 368605"/>
                  <a:gd name="connsiteY3" fmla="*/ 140530 h 273626"/>
                  <a:gd name="connsiteX4" fmla="*/ 92038 w 368605"/>
                  <a:gd name="connsiteY4" fmla="*/ 0 h 27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05" h="273626">
                    <a:moveTo>
                      <a:pt x="92038" y="0"/>
                    </a:moveTo>
                    <a:lnTo>
                      <a:pt x="368263" y="130968"/>
                    </a:lnTo>
                    <a:cubicBezTo>
                      <a:pt x="373818" y="229125"/>
                      <a:pt x="310317" y="279666"/>
                      <a:pt x="280158" y="273050"/>
                    </a:cubicBezTo>
                    <a:lnTo>
                      <a:pt x="0" y="140530"/>
                    </a:lnTo>
                    <a:cubicBezTo>
                      <a:pt x="68057" y="136997"/>
                      <a:pt x="97594" y="48359"/>
                      <a:pt x="92038"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3" name="Rectangle 26"/>
              <p:cNvSpPr/>
              <p:nvPr/>
            </p:nvSpPr>
            <p:spPr>
              <a:xfrm rot="6059" flipH="1">
                <a:off x="7019342" y="3150478"/>
                <a:ext cx="183351" cy="129383"/>
              </a:xfrm>
              <a:custGeom>
                <a:avLst/>
                <a:gdLst>
                  <a:gd name="connsiteX0" fmla="*/ 0 w 178006"/>
                  <a:gd name="connsiteY0" fmla="*/ 0 h 154899"/>
                  <a:gd name="connsiteX1" fmla="*/ 178006 w 178006"/>
                  <a:gd name="connsiteY1" fmla="*/ 0 h 154899"/>
                  <a:gd name="connsiteX2" fmla="*/ 178006 w 178006"/>
                  <a:gd name="connsiteY2" fmla="*/ 154899 h 154899"/>
                  <a:gd name="connsiteX3" fmla="*/ 0 w 178006"/>
                  <a:gd name="connsiteY3" fmla="*/ 154899 h 154899"/>
                  <a:gd name="connsiteX4" fmla="*/ 0 w 178006"/>
                  <a:gd name="connsiteY4" fmla="*/ 0 h 154899"/>
                  <a:gd name="connsiteX0" fmla="*/ 0 w 189837"/>
                  <a:gd name="connsiteY0" fmla="*/ 0 h 154899"/>
                  <a:gd name="connsiteX1" fmla="*/ 178006 w 189837"/>
                  <a:gd name="connsiteY1" fmla="*/ 0 h 154899"/>
                  <a:gd name="connsiteX2" fmla="*/ 178006 w 189837"/>
                  <a:gd name="connsiteY2" fmla="*/ 154899 h 154899"/>
                  <a:gd name="connsiteX3" fmla="*/ 0 w 189837"/>
                  <a:gd name="connsiteY3" fmla="*/ 154899 h 154899"/>
                  <a:gd name="connsiteX4" fmla="*/ 0 w 189837"/>
                  <a:gd name="connsiteY4" fmla="*/ 0 h 154899"/>
                  <a:gd name="connsiteX0" fmla="*/ 0 w 200791"/>
                  <a:gd name="connsiteY0" fmla="*/ 0 h 154899"/>
                  <a:gd name="connsiteX1" fmla="*/ 178006 w 200791"/>
                  <a:gd name="connsiteY1" fmla="*/ 0 h 154899"/>
                  <a:gd name="connsiteX2" fmla="*/ 178006 w 200791"/>
                  <a:gd name="connsiteY2" fmla="*/ 154899 h 154899"/>
                  <a:gd name="connsiteX3" fmla="*/ 0 w 200791"/>
                  <a:gd name="connsiteY3" fmla="*/ 154899 h 154899"/>
                  <a:gd name="connsiteX4" fmla="*/ 0 w 200791"/>
                  <a:gd name="connsiteY4" fmla="*/ 0 h 154899"/>
                  <a:gd name="connsiteX0" fmla="*/ 0 w 198296"/>
                  <a:gd name="connsiteY0" fmla="*/ 0 h 154899"/>
                  <a:gd name="connsiteX1" fmla="*/ 178006 w 198296"/>
                  <a:gd name="connsiteY1" fmla="*/ 0 h 154899"/>
                  <a:gd name="connsiteX2" fmla="*/ 178006 w 198296"/>
                  <a:gd name="connsiteY2" fmla="*/ 154899 h 154899"/>
                  <a:gd name="connsiteX3" fmla="*/ 0 w 198296"/>
                  <a:gd name="connsiteY3" fmla="*/ 154899 h 154899"/>
                  <a:gd name="connsiteX4" fmla="*/ 0 w 198296"/>
                  <a:gd name="connsiteY4" fmla="*/ 0 h 15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6" h="154899">
                    <a:moveTo>
                      <a:pt x="0" y="0"/>
                    </a:moveTo>
                    <a:lnTo>
                      <a:pt x="178006" y="0"/>
                    </a:lnTo>
                    <a:cubicBezTo>
                      <a:pt x="205490" y="64847"/>
                      <a:pt x="204626" y="103685"/>
                      <a:pt x="178006" y="154899"/>
                    </a:cubicBezTo>
                    <a:lnTo>
                      <a:pt x="0" y="154899"/>
                    </a:lnTo>
                    <a:lnTo>
                      <a:pt x="0" y="0"/>
                    </a:ln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94" name="Group 370"/>
              <p:cNvGrpSpPr/>
              <p:nvPr/>
            </p:nvGrpSpPr>
            <p:grpSpPr>
              <a:xfrm rot="2700000">
                <a:off x="7272998" y="2610486"/>
                <a:ext cx="1298140" cy="1132215"/>
                <a:chOff x="4084525" y="737296"/>
                <a:chExt cx="1640544" cy="1430854"/>
              </a:xfrm>
            </p:grpSpPr>
            <p:grpSp>
              <p:nvGrpSpPr>
                <p:cNvPr id="107" name="Group 427"/>
                <p:cNvGrpSpPr/>
                <p:nvPr/>
              </p:nvGrpSpPr>
              <p:grpSpPr>
                <a:xfrm rot="18913881">
                  <a:off x="4402009" y="737296"/>
                  <a:ext cx="1323060" cy="1019404"/>
                  <a:chOff x="5687211" y="3859429"/>
                  <a:chExt cx="1323060" cy="1019404"/>
                </a:xfrm>
              </p:grpSpPr>
              <p:sp>
                <p:nvSpPr>
                  <p:cNvPr id="111" name="Rounded Rectangle 31"/>
                  <p:cNvSpPr/>
                  <p:nvPr/>
                </p:nvSpPr>
                <p:spPr>
                  <a:xfrm rot="21431920" flipH="1">
                    <a:off x="5698900" y="3867410"/>
                    <a:ext cx="1311371" cy="1011423"/>
                  </a:xfrm>
                  <a:custGeom>
                    <a:avLst/>
                    <a:gdLst>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0 w 1234463"/>
                      <a:gd name="connsiteY8"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10778 w 1234463"/>
                      <a:gd name="connsiteY8" fmla="*/ 50603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4463"/>
                      <a:gd name="connsiteY0" fmla="*/ 56234 h 958157"/>
                      <a:gd name="connsiteX1" fmla="*/ 56234 w 1234463"/>
                      <a:gd name="connsiteY1" fmla="*/ 0 h 958157"/>
                      <a:gd name="connsiteX2" fmla="*/ 1178229 w 1234463"/>
                      <a:gd name="connsiteY2" fmla="*/ 0 h 958157"/>
                      <a:gd name="connsiteX3" fmla="*/ 1234463 w 1234463"/>
                      <a:gd name="connsiteY3" fmla="*/ 56234 h 958157"/>
                      <a:gd name="connsiteX4" fmla="*/ 1234463 w 1234463"/>
                      <a:gd name="connsiteY4" fmla="*/ 901923 h 958157"/>
                      <a:gd name="connsiteX5" fmla="*/ 1178229 w 1234463"/>
                      <a:gd name="connsiteY5" fmla="*/ 958157 h 958157"/>
                      <a:gd name="connsiteX6" fmla="*/ 56234 w 1234463"/>
                      <a:gd name="connsiteY6" fmla="*/ 958157 h 958157"/>
                      <a:gd name="connsiteX7" fmla="*/ 0 w 1234463"/>
                      <a:gd name="connsiteY7" fmla="*/ 901923 h 958157"/>
                      <a:gd name="connsiteX8" fmla="*/ 207561 w 1234463"/>
                      <a:gd name="connsiteY8" fmla="*/ 562599 h 958157"/>
                      <a:gd name="connsiteX9" fmla="*/ 0 w 1234463"/>
                      <a:gd name="connsiteY9" fmla="*/ 56234 h 958157"/>
                      <a:gd name="connsiteX0" fmla="*/ 0 w 1235642"/>
                      <a:gd name="connsiteY0" fmla="*/ 56234 h 958157"/>
                      <a:gd name="connsiteX1" fmla="*/ 56234 w 1235642"/>
                      <a:gd name="connsiteY1" fmla="*/ 0 h 958157"/>
                      <a:gd name="connsiteX2" fmla="*/ 1178229 w 1235642"/>
                      <a:gd name="connsiteY2" fmla="*/ 0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1001323 w 1235642"/>
                      <a:gd name="connsiteY2" fmla="*/ 10823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97633 w 1235642"/>
                      <a:gd name="connsiteY2" fmla="*/ 4156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35642"/>
                      <a:gd name="connsiteY0" fmla="*/ 56234 h 958157"/>
                      <a:gd name="connsiteX1" fmla="*/ 56234 w 1235642"/>
                      <a:gd name="connsiteY1" fmla="*/ 0 h 958157"/>
                      <a:gd name="connsiteX2" fmla="*/ 980609 w 1235642"/>
                      <a:gd name="connsiteY2" fmla="*/ 4869 h 958157"/>
                      <a:gd name="connsiteX3" fmla="*/ 1235642 w 1235642"/>
                      <a:gd name="connsiteY3" fmla="*/ 247187 h 958157"/>
                      <a:gd name="connsiteX4" fmla="*/ 1234463 w 1235642"/>
                      <a:gd name="connsiteY4" fmla="*/ 901923 h 958157"/>
                      <a:gd name="connsiteX5" fmla="*/ 1178229 w 1235642"/>
                      <a:gd name="connsiteY5" fmla="*/ 958157 h 958157"/>
                      <a:gd name="connsiteX6" fmla="*/ 56234 w 1235642"/>
                      <a:gd name="connsiteY6" fmla="*/ 958157 h 958157"/>
                      <a:gd name="connsiteX7" fmla="*/ 0 w 1235642"/>
                      <a:gd name="connsiteY7" fmla="*/ 901923 h 958157"/>
                      <a:gd name="connsiteX8" fmla="*/ 207561 w 1235642"/>
                      <a:gd name="connsiteY8" fmla="*/ 562599 h 958157"/>
                      <a:gd name="connsiteX9" fmla="*/ 0 w 1235642"/>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80609 w 1242309"/>
                      <a:gd name="connsiteY2" fmla="*/ 4869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53228 w 1242309"/>
                      <a:gd name="connsiteY2" fmla="*/ 2606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7561 w 1242309"/>
                      <a:gd name="connsiteY8" fmla="*/ 5625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30538 w 1242309"/>
                      <a:gd name="connsiteY8" fmla="*/ 541172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193514 w 1242309"/>
                      <a:gd name="connsiteY8" fmla="*/ 552956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6848 w 1242309"/>
                      <a:gd name="connsiteY8" fmla="*/ 545577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961 w 1242309"/>
                      <a:gd name="connsiteY8" fmla="*/ 527699 h 958157"/>
                      <a:gd name="connsiteX9" fmla="*/ 0 w 1242309"/>
                      <a:gd name="connsiteY9" fmla="*/ 56234 h 958157"/>
                      <a:gd name="connsiteX0" fmla="*/ 0 w 1242309"/>
                      <a:gd name="connsiteY0" fmla="*/ 56234 h 958157"/>
                      <a:gd name="connsiteX1" fmla="*/ 56234 w 1242309"/>
                      <a:gd name="connsiteY1" fmla="*/ 0 h 958157"/>
                      <a:gd name="connsiteX2" fmla="*/ 939895 w 1242309"/>
                      <a:gd name="connsiteY2" fmla="*/ 9987 h 958157"/>
                      <a:gd name="connsiteX3" fmla="*/ 1242309 w 1242309"/>
                      <a:gd name="connsiteY3" fmla="*/ 243497 h 958157"/>
                      <a:gd name="connsiteX4" fmla="*/ 1234463 w 1242309"/>
                      <a:gd name="connsiteY4" fmla="*/ 901923 h 958157"/>
                      <a:gd name="connsiteX5" fmla="*/ 1178229 w 1242309"/>
                      <a:gd name="connsiteY5" fmla="*/ 958157 h 958157"/>
                      <a:gd name="connsiteX6" fmla="*/ 56234 w 1242309"/>
                      <a:gd name="connsiteY6" fmla="*/ 958157 h 958157"/>
                      <a:gd name="connsiteX7" fmla="*/ 0 w 1242309"/>
                      <a:gd name="connsiteY7" fmla="*/ 901923 h 958157"/>
                      <a:gd name="connsiteX8" fmla="*/ 202814 w 1242309"/>
                      <a:gd name="connsiteY8" fmla="*/ 524695 h 958157"/>
                      <a:gd name="connsiteX9" fmla="*/ 0 w 1242309"/>
                      <a:gd name="connsiteY9" fmla="*/ 56234 h 9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09" h="958157">
                        <a:moveTo>
                          <a:pt x="0" y="56234"/>
                        </a:moveTo>
                        <a:cubicBezTo>
                          <a:pt x="0" y="25177"/>
                          <a:pt x="25177" y="0"/>
                          <a:pt x="56234" y="0"/>
                        </a:cubicBezTo>
                        <a:lnTo>
                          <a:pt x="939895" y="9987"/>
                        </a:lnTo>
                        <a:cubicBezTo>
                          <a:pt x="1075235" y="56777"/>
                          <a:pt x="1179580" y="99105"/>
                          <a:pt x="1242309" y="243497"/>
                        </a:cubicBezTo>
                        <a:cubicBezTo>
                          <a:pt x="1239694" y="462972"/>
                          <a:pt x="1237078" y="682448"/>
                          <a:pt x="1234463" y="901923"/>
                        </a:cubicBezTo>
                        <a:cubicBezTo>
                          <a:pt x="1234463" y="932980"/>
                          <a:pt x="1209286" y="958157"/>
                          <a:pt x="1178229" y="958157"/>
                        </a:cubicBezTo>
                        <a:lnTo>
                          <a:pt x="56234" y="958157"/>
                        </a:lnTo>
                        <a:cubicBezTo>
                          <a:pt x="25177" y="958157"/>
                          <a:pt x="0" y="932980"/>
                          <a:pt x="0" y="901923"/>
                        </a:cubicBezTo>
                        <a:lnTo>
                          <a:pt x="202814" y="524695"/>
                        </a:lnTo>
                        <a:cubicBezTo>
                          <a:pt x="133865" y="361581"/>
                          <a:pt x="68949" y="219348"/>
                          <a:pt x="0" y="56234"/>
                        </a:cubicBezTo>
                        <a:close/>
                      </a:path>
                    </a:pathLst>
                  </a:custGeom>
                  <a:solidFill>
                    <a:srgbClr val="A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2" name="Freeform 432"/>
                  <p:cNvSpPr/>
                  <p:nvPr/>
                </p:nvSpPr>
                <p:spPr>
                  <a:xfrm rot="-120000">
                    <a:off x="5687211" y="3859429"/>
                    <a:ext cx="1308478" cy="553611"/>
                  </a:xfrm>
                  <a:custGeom>
                    <a:avLst/>
                    <a:gdLst>
                      <a:gd name="connsiteX0" fmla="*/ 1248294 w 1308478"/>
                      <a:gd name="connsiteY0" fmla="*/ 5 h 553611"/>
                      <a:gd name="connsiteX1" fmla="*/ 1308478 w 1308478"/>
                      <a:gd name="connsiteY1" fmla="*/ 58529 h 553611"/>
                      <a:gd name="connsiteX2" fmla="*/ 1153485 w 1308478"/>
                      <a:gd name="connsiteY2" fmla="*/ 429545 h 553611"/>
                      <a:gd name="connsiteX3" fmla="*/ 1102303 w 1308478"/>
                      <a:gd name="connsiteY3" fmla="*/ 553611 h 553611"/>
                      <a:gd name="connsiteX4" fmla="*/ 7230 w 1308478"/>
                      <a:gd name="connsiteY4" fmla="*/ 553611 h 553611"/>
                      <a:gd name="connsiteX5" fmla="*/ 0 w 1308478"/>
                      <a:gd name="connsiteY5" fmla="*/ 274524 h 553611"/>
                      <a:gd name="connsiteX6" fmla="*/ 315748 w 1308478"/>
                      <a:gd name="connsiteY6" fmla="*/ 23592 h 553611"/>
                      <a:gd name="connsiteX7" fmla="*/ 1248294 w 1308478"/>
                      <a:gd name="connsiteY7" fmla="*/ 5 h 55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478" h="553611">
                        <a:moveTo>
                          <a:pt x="1248294" y="5"/>
                        </a:moveTo>
                        <a:cubicBezTo>
                          <a:pt x="1281074" y="-453"/>
                          <a:pt x="1308020" y="25749"/>
                          <a:pt x="1308478" y="58529"/>
                        </a:cubicBezTo>
                        <a:cubicBezTo>
                          <a:pt x="1255703" y="188417"/>
                          <a:pt x="1205149" y="305873"/>
                          <a:pt x="1153485" y="429545"/>
                        </a:cubicBezTo>
                        <a:lnTo>
                          <a:pt x="1102303" y="553611"/>
                        </a:lnTo>
                        <a:lnTo>
                          <a:pt x="7230" y="553611"/>
                        </a:lnTo>
                        <a:lnTo>
                          <a:pt x="0" y="274524"/>
                        </a:lnTo>
                        <a:cubicBezTo>
                          <a:pt x="64078" y="121194"/>
                          <a:pt x="173588" y="74976"/>
                          <a:pt x="315748" y="23592"/>
                        </a:cubicBezTo>
                        <a:lnTo>
                          <a:pt x="1248294" y="5"/>
                        </a:ln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08" name="Group 428"/>
                <p:cNvGrpSpPr/>
                <p:nvPr/>
              </p:nvGrpSpPr>
              <p:grpSpPr>
                <a:xfrm rot="18913881">
                  <a:off x="4084525" y="1096826"/>
                  <a:ext cx="1617772" cy="1071324"/>
                  <a:chOff x="5147593" y="3987338"/>
                  <a:chExt cx="1617772" cy="1071324"/>
                </a:xfrm>
              </p:grpSpPr>
              <p:sp>
                <p:nvSpPr>
                  <p:cNvPr id="109" name="Freeform 429"/>
                  <p:cNvSpPr/>
                  <p:nvPr/>
                </p:nvSpPr>
                <p:spPr>
                  <a:xfrm>
                    <a:off x="5155242" y="3987338"/>
                    <a:ext cx="1610123" cy="1071324"/>
                  </a:xfrm>
                  <a:custGeom>
                    <a:avLst/>
                    <a:gdLst>
                      <a:gd name="connsiteX0" fmla="*/ 1335822 w 1610123"/>
                      <a:gd name="connsiteY0" fmla="*/ 345 h 1071324"/>
                      <a:gd name="connsiteX1" fmla="*/ 1478916 w 1610123"/>
                      <a:gd name="connsiteY1" fmla="*/ 126227 h 1071324"/>
                      <a:gd name="connsiteX2" fmla="*/ 1531164 w 1610123"/>
                      <a:gd name="connsiteY2" fmla="*/ 942708 h 1071324"/>
                      <a:gd name="connsiteX3" fmla="*/ 1384173 w 1610123"/>
                      <a:gd name="connsiteY3" fmla="*/ 1067963 h 1071324"/>
                      <a:gd name="connsiteX4" fmla="*/ 449052 w 1610123"/>
                      <a:gd name="connsiteY4" fmla="*/ 1065336 h 1071324"/>
                      <a:gd name="connsiteX5" fmla="*/ 3462 w 1610123"/>
                      <a:gd name="connsiteY5" fmla="*/ 551873 h 1071324"/>
                      <a:gd name="connsiteX6" fmla="*/ 3815 w 1610123"/>
                      <a:gd name="connsiteY6" fmla="*/ 396027 h 1071324"/>
                      <a:gd name="connsiteX7" fmla="*/ 383072 w 1610123"/>
                      <a:gd name="connsiteY7" fmla="*/ 48804 h 1071324"/>
                      <a:gd name="connsiteX8" fmla="*/ 1335822 w 1610123"/>
                      <a:gd name="connsiteY8" fmla="*/ 345 h 107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123" h="1071324">
                        <a:moveTo>
                          <a:pt x="1335822" y="345"/>
                        </a:moveTo>
                        <a:cubicBezTo>
                          <a:pt x="1410097" y="-4408"/>
                          <a:pt x="1450098" y="40128"/>
                          <a:pt x="1478916" y="126227"/>
                        </a:cubicBezTo>
                        <a:cubicBezTo>
                          <a:pt x="1591959" y="355747"/>
                          <a:pt x="1680625" y="528483"/>
                          <a:pt x="1531164" y="942708"/>
                        </a:cubicBezTo>
                        <a:cubicBezTo>
                          <a:pt x="1535917" y="1016983"/>
                          <a:pt x="1458449" y="1063210"/>
                          <a:pt x="1384173" y="1067963"/>
                        </a:cubicBezTo>
                        <a:cubicBezTo>
                          <a:pt x="1069510" y="1073104"/>
                          <a:pt x="727828" y="1072439"/>
                          <a:pt x="449052" y="1065336"/>
                        </a:cubicBezTo>
                        <a:cubicBezTo>
                          <a:pt x="389555" y="1040009"/>
                          <a:pt x="89492" y="660575"/>
                          <a:pt x="3462" y="551873"/>
                        </a:cubicBezTo>
                        <a:cubicBezTo>
                          <a:pt x="-1246" y="479598"/>
                          <a:pt x="-1175" y="465498"/>
                          <a:pt x="3815" y="396027"/>
                        </a:cubicBezTo>
                        <a:cubicBezTo>
                          <a:pt x="88884" y="306131"/>
                          <a:pt x="308797" y="53557"/>
                          <a:pt x="383072" y="48804"/>
                        </a:cubicBezTo>
                        <a:lnTo>
                          <a:pt x="1335822" y="345"/>
                        </a:lnTo>
                        <a:close/>
                      </a:path>
                    </a:pathLst>
                  </a:custGeom>
                  <a:solidFill>
                    <a:srgbClr val="D8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0" name="Freeform 430"/>
                  <p:cNvSpPr/>
                  <p:nvPr/>
                </p:nvSpPr>
                <p:spPr>
                  <a:xfrm rot="21480000">
                    <a:off x="5147593" y="4006841"/>
                    <a:ext cx="1592891" cy="420116"/>
                  </a:xfrm>
                  <a:custGeom>
                    <a:avLst/>
                    <a:gdLst>
                      <a:gd name="connsiteX0" fmla="*/ 1351136 w 1592890"/>
                      <a:gd name="connsiteY0" fmla="*/ 72 h 420116"/>
                      <a:gd name="connsiteX1" fmla="*/ 1489750 w 1592890"/>
                      <a:gd name="connsiteY1" fmla="*/ 130871 h 420116"/>
                      <a:gd name="connsiteX2" fmla="*/ 1586578 w 1592890"/>
                      <a:gd name="connsiteY2" fmla="*/ 384388 h 420116"/>
                      <a:gd name="connsiteX3" fmla="*/ 1592890 w 1592890"/>
                      <a:gd name="connsiteY3" fmla="*/ 420116 h 420116"/>
                      <a:gd name="connsiteX4" fmla="*/ 0 w 1592890"/>
                      <a:gd name="connsiteY4" fmla="*/ 420116 h 420116"/>
                      <a:gd name="connsiteX5" fmla="*/ 1793 w 1592890"/>
                      <a:gd name="connsiteY5" fmla="*/ 392396 h 420116"/>
                      <a:gd name="connsiteX6" fmla="*/ 6131 w 1592890"/>
                      <a:gd name="connsiteY6" fmla="*/ 349026 h 420116"/>
                      <a:gd name="connsiteX7" fmla="*/ 397275 w 1592890"/>
                      <a:gd name="connsiteY7" fmla="*/ 15251 h 420116"/>
                      <a:gd name="connsiteX8" fmla="*/ 1351136 w 1592890"/>
                      <a:gd name="connsiteY8" fmla="*/ 72 h 4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890" h="420116">
                        <a:moveTo>
                          <a:pt x="1351136" y="72"/>
                        </a:moveTo>
                        <a:cubicBezTo>
                          <a:pt x="1425532" y="-2086"/>
                          <a:pt x="1463954" y="43819"/>
                          <a:pt x="1489750" y="130871"/>
                        </a:cubicBezTo>
                        <a:cubicBezTo>
                          <a:pt x="1529111" y="218368"/>
                          <a:pt x="1565325" y="297765"/>
                          <a:pt x="1586578" y="384388"/>
                        </a:cubicBezTo>
                        <a:lnTo>
                          <a:pt x="1592890" y="420116"/>
                        </a:lnTo>
                        <a:lnTo>
                          <a:pt x="0" y="420116"/>
                        </a:lnTo>
                        <a:lnTo>
                          <a:pt x="1793" y="392396"/>
                        </a:lnTo>
                        <a:cubicBezTo>
                          <a:pt x="2854" y="380206"/>
                          <a:pt x="4279" y="366340"/>
                          <a:pt x="6131" y="349026"/>
                        </a:cubicBezTo>
                        <a:cubicBezTo>
                          <a:pt x="94286" y="262154"/>
                          <a:pt x="322880" y="17409"/>
                          <a:pt x="397275" y="15251"/>
                        </a:cubicBezTo>
                        <a:lnTo>
                          <a:pt x="1351136" y="72"/>
                        </a:lnTo>
                        <a:close/>
                      </a:path>
                    </a:pathLst>
                  </a:custGeom>
                  <a:solidFill>
                    <a:srgbClr val="A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sp>
            <p:nvSpPr>
              <p:cNvPr id="95" name="Rectangle 13"/>
              <p:cNvSpPr/>
              <p:nvPr/>
            </p:nvSpPr>
            <p:spPr>
              <a:xfrm rot="1545906" flipH="1">
                <a:off x="4824756" y="3122888"/>
                <a:ext cx="318241" cy="17967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578644"/>
                  <a:gd name="connsiteY0" fmla="*/ 0 h 368300"/>
                  <a:gd name="connsiteX1" fmla="*/ 571500 w 578644"/>
                  <a:gd name="connsiteY1" fmla="*/ 0 h 368300"/>
                  <a:gd name="connsiteX2" fmla="*/ 578644 w 578644"/>
                  <a:gd name="connsiteY2" fmla="*/ 356394 h 368300"/>
                  <a:gd name="connsiteX3" fmla="*/ 0 w 578644"/>
                  <a:gd name="connsiteY3" fmla="*/ 368300 h 368300"/>
                  <a:gd name="connsiteX4" fmla="*/ 0 w 578644"/>
                  <a:gd name="connsiteY4" fmla="*/ 0 h 368300"/>
                  <a:gd name="connsiteX0" fmla="*/ 0 w 578644"/>
                  <a:gd name="connsiteY0" fmla="*/ 0 h 368300"/>
                  <a:gd name="connsiteX1" fmla="*/ 571500 w 578644"/>
                  <a:gd name="connsiteY1" fmla="*/ 0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8300"/>
                  <a:gd name="connsiteX1" fmla="*/ 240506 w 578644"/>
                  <a:gd name="connsiteY1" fmla="*/ 159544 h 368300"/>
                  <a:gd name="connsiteX2" fmla="*/ 578644 w 578644"/>
                  <a:gd name="connsiteY2" fmla="*/ 361156 h 368300"/>
                  <a:gd name="connsiteX3" fmla="*/ 0 w 578644"/>
                  <a:gd name="connsiteY3" fmla="*/ 368300 h 368300"/>
                  <a:gd name="connsiteX4" fmla="*/ 0 w 578644"/>
                  <a:gd name="connsiteY4" fmla="*/ 0 h 368300"/>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78644"/>
                  <a:gd name="connsiteY0" fmla="*/ 0 h 361156"/>
                  <a:gd name="connsiteX1" fmla="*/ 240506 w 578644"/>
                  <a:gd name="connsiteY1" fmla="*/ 159544 h 361156"/>
                  <a:gd name="connsiteX2" fmla="*/ 578644 w 578644"/>
                  <a:gd name="connsiteY2" fmla="*/ 361156 h 361156"/>
                  <a:gd name="connsiteX3" fmla="*/ 195262 w 578644"/>
                  <a:gd name="connsiteY3" fmla="*/ 215900 h 361156"/>
                  <a:gd name="connsiteX4" fmla="*/ 0 w 578644"/>
                  <a:gd name="connsiteY4" fmla="*/ 0 h 361156"/>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40506 w 559594"/>
                  <a:gd name="connsiteY1" fmla="*/ 159544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95262 w 559594"/>
                  <a:gd name="connsiteY3" fmla="*/ 215900 h 346869"/>
                  <a:gd name="connsiteX4" fmla="*/ 0 w 559594"/>
                  <a:gd name="connsiteY4" fmla="*/ 0 h 346869"/>
                  <a:gd name="connsiteX0" fmla="*/ 0 w 559594"/>
                  <a:gd name="connsiteY0" fmla="*/ 0 h 346869"/>
                  <a:gd name="connsiteX1" fmla="*/ 219075 w 559594"/>
                  <a:gd name="connsiteY1" fmla="*/ 147638 h 346869"/>
                  <a:gd name="connsiteX2" fmla="*/ 559594 w 559594"/>
                  <a:gd name="connsiteY2" fmla="*/ 346869 h 346869"/>
                  <a:gd name="connsiteX3" fmla="*/ 183355 w 559594"/>
                  <a:gd name="connsiteY3" fmla="*/ 208756 h 346869"/>
                  <a:gd name="connsiteX4" fmla="*/ 0 w 559594"/>
                  <a:gd name="connsiteY4" fmla="*/ 0 h 346869"/>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61118 h 199231"/>
                  <a:gd name="connsiteX1" fmla="*/ 35720 w 376239"/>
                  <a:gd name="connsiteY1" fmla="*/ 0 h 199231"/>
                  <a:gd name="connsiteX2" fmla="*/ 376239 w 376239"/>
                  <a:gd name="connsiteY2" fmla="*/ 199231 h 199231"/>
                  <a:gd name="connsiteX3" fmla="*/ 0 w 376239"/>
                  <a:gd name="connsiteY3" fmla="*/ 61118 h 199231"/>
                  <a:gd name="connsiteX0" fmla="*/ 0 w 376239"/>
                  <a:gd name="connsiteY0" fmla="*/ 76993 h 215106"/>
                  <a:gd name="connsiteX1" fmla="*/ 42070 w 376239"/>
                  <a:gd name="connsiteY1" fmla="*/ 0 h 215106"/>
                  <a:gd name="connsiteX2" fmla="*/ 376239 w 376239"/>
                  <a:gd name="connsiteY2" fmla="*/ 215106 h 215106"/>
                  <a:gd name="connsiteX3" fmla="*/ 0 w 376239"/>
                  <a:gd name="connsiteY3" fmla="*/ 76993 h 215106"/>
                  <a:gd name="connsiteX0" fmla="*/ 0 w 376239"/>
                  <a:gd name="connsiteY0" fmla="*/ 76993 h 215106"/>
                  <a:gd name="connsiteX1" fmla="*/ 35720 w 376239"/>
                  <a:gd name="connsiteY1" fmla="*/ 0 h 215106"/>
                  <a:gd name="connsiteX2" fmla="*/ 376239 w 376239"/>
                  <a:gd name="connsiteY2" fmla="*/ 215106 h 215106"/>
                  <a:gd name="connsiteX3" fmla="*/ 0 w 376239"/>
                  <a:gd name="connsiteY3" fmla="*/ 76993 h 215106"/>
                  <a:gd name="connsiteX0" fmla="*/ 0 w 381002"/>
                  <a:gd name="connsiteY0" fmla="*/ 76993 h 215106"/>
                  <a:gd name="connsiteX1" fmla="*/ 40483 w 381002"/>
                  <a:gd name="connsiteY1" fmla="*/ 0 h 215106"/>
                  <a:gd name="connsiteX2" fmla="*/ 381002 w 381002"/>
                  <a:gd name="connsiteY2" fmla="*/ 215106 h 215106"/>
                  <a:gd name="connsiteX3" fmla="*/ 0 w 381002"/>
                  <a:gd name="connsiteY3" fmla="*/ 76993 h 215106"/>
                </a:gdLst>
                <a:ahLst/>
                <a:cxnLst>
                  <a:cxn ang="0">
                    <a:pos x="connsiteX0" y="connsiteY0"/>
                  </a:cxn>
                  <a:cxn ang="0">
                    <a:pos x="connsiteX1" y="connsiteY1"/>
                  </a:cxn>
                  <a:cxn ang="0">
                    <a:pos x="connsiteX2" y="connsiteY2"/>
                  </a:cxn>
                  <a:cxn ang="0">
                    <a:pos x="connsiteX3" y="connsiteY3"/>
                  </a:cxn>
                </a:cxnLst>
                <a:rect l="l" t="t" r="r" b="b"/>
                <a:pathLst>
                  <a:path w="381002" h="215106">
                    <a:moveTo>
                      <a:pt x="0" y="76993"/>
                    </a:moveTo>
                    <a:cubicBezTo>
                      <a:pt x="19051" y="61382"/>
                      <a:pt x="33338" y="27516"/>
                      <a:pt x="40483" y="0"/>
                    </a:cubicBezTo>
                    <a:cubicBezTo>
                      <a:pt x="153196" y="67204"/>
                      <a:pt x="299244" y="155046"/>
                      <a:pt x="381002" y="215106"/>
                    </a:cubicBezTo>
                    <a:cubicBezTo>
                      <a:pt x="293689" y="202405"/>
                      <a:pt x="130175" y="139699"/>
                      <a:pt x="0" y="76993"/>
                    </a:cubicBezTo>
                    <a:close/>
                  </a:path>
                </a:pathLst>
              </a:cu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6" name="Rectangle 15"/>
              <p:cNvSpPr/>
              <p:nvPr/>
            </p:nvSpPr>
            <p:spPr>
              <a:xfrm rot="1545906" flipH="1">
                <a:off x="5155839" y="3113253"/>
                <a:ext cx="278462" cy="21812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31031"/>
                  <a:gd name="connsiteY0" fmla="*/ 0 h 368300"/>
                  <a:gd name="connsiteX1" fmla="*/ 631031 w 631031"/>
                  <a:gd name="connsiteY1" fmla="*/ 259556 h 368300"/>
                  <a:gd name="connsiteX2" fmla="*/ 571500 w 631031"/>
                  <a:gd name="connsiteY2" fmla="*/ 368300 h 368300"/>
                  <a:gd name="connsiteX3" fmla="*/ 0 w 631031"/>
                  <a:gd name="connsiteY3" fmla="*/ 368300 h 368300"/>
                  <a:gd name="connsiteX4" fmla="*/ 0 w 631031"/>
                  <a:gd name="connsiteY4" fmla="*/ 0 h 368300"/>
                  <a:gd name="connsiteX0" fmla="*/ 366712 w 631031"/>
                  <a:gd name="connsiteY0" fmla="*/ 0 h 258763"/>
                  <a:gd name="connsiteX1" fmla="*/ 631031 w 631031"/>
                  <a:gd name="connsiteY1" fmla="*/ 150019 h 258763"/>
                  <a:gd name="connsiteX2" fmla="*/ 571500 w 631031"/>
                  <a:gd name="connsiteY2" fmla="*/ 258763 h 258763"/>
                  <a:gd name="connsiteX3" fmla="*/ 0 w 631031"/>
                  <a:gd name="connsiteY3" fmla="*/ 258763 h 258763"/>
                  <a:gd name="connsiteX4" fmla="*/ 366712 w 631031"/>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11919 w 376238"/>
                  <a:gd name="connsiteY0" fmla="*/ 0 h 258763"/>
                  <a:gd name="connsiteX1" fmla="*/ 376238 w 376238"/>
                  <a:gd name="connsiteY1" fmla="*/ 150019 h 258763"/>
                  <a:gd name="connsiteX2" fmla="*/ 316707 w 376238"/>
                  <a:gd name="connsiteY2" fmla="*/ 258763 h 258763"/>
                  <a:gd name="connsiteX3" fmla="*/ 0 w 376238"/>
                  <a:gd name="connsiteY3" fmla="*/ 146844 h 258763"/>
                  <a:gd name="connsiteX4" fmla="*/ 111919 w 376238"/>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58763"/>
                  <a:gd name="connsiteX1" fmla="*/ 369095 w 369095"/>
                  <a:gd name="connsiteY1" fmla="*/ 150019 h 258763"/>
                  <a:gd name="connsiteX2" fmla="*/ 309564 w 369095"/>
                  <a:gd name="connsiteY2" fmla="*/ 258763 h 258763"/>
                  <a:gd name="connsiteX3" fmla="*/ 0 w 369095"/>
                  <a:gd name="connsiteY3" fmla="*/ 139700 h 258763"/>
                  <a:gd name="connsiteX4" fmla="*/ 104776 w 369095"/>
                  <a:gd name="connsiteY4" fmla="*/ 0 h 258763"/>
                  <a:gd name="connsiteX0" fmla="*/ 104776 w 369095"/>
                  <a:gd name="connsiteY0" fmla="*/ 0 h 206375"/>
                  <a:gd name="connsiteX1" fmla="*/ 369095 w 369095"/>
                  <a:gd name="connsiteY1" fmla="*/ 150019 h 206375"/>
                  <a:gd name="connsiteX2" fmla="*/ 230983 w 369095"/>
                  <a:gd name="connsiteY2" fmla="*/ 206375 h 206375"/>
                  <a:gd name="connsiteX3" fmla="*/ 0 w 369095"/>
                  <a:gd name="connsiteY3" fmla="*/ 139700 h 206375"/>
                  <a:gd name="connsiteX4" fmla="*/ 104776 w 369095"/>
                  <a:gd name="connsiteY4" fmla="*/ 0 h 206375"/>
                  <a:gd name="connsiteX0" fmla="*/ 104776 w 369095"/>
                  <a:gd name="connsiteY0" fmla="*/ 0 h 261144"/>
                  <a:gd name="connsiteX1" fmla="*/ 369095 w 369095"/>
                  <a:gd name="connsiteY1" fmla="*/ 150019 h 261144"/>
                  <a:gd name="connsiteX2" fmla="*/ 278608 w 369095"/>
                  <a:gd name="connsiteY2" fmla="*/ 261144 h 261144"/>
                  <a:gd name="connsiteX3" fmla="*/ 0 w 369095"/>
                  <a:gd name="connsiteY3" fmla="*/ 139700 h 261144"/>
                  <a:gd name="connsiteX4" fmla="*/ 104776 w 369095"/>
                  <a:gd name="connsiteY4" fmla="*/ 0 h 261144"/>
                  <a:gd name="connsiteX0" fmla="*/ 104776 w 369095"/>
                  <a:gd name="connsiteY0" fmla="*/ 0 h 263525"/>
                  <a:gd name="connsiteX1" fmla="*/ 369095 w 369095"/>
                  <a:gd name="connsiteY1" fmla="*/ 150019 h 263525"/>
                  <a:gd name="connsiteX2" fmla="*/ 271464 w 369095"/>
                  <a:gd name="connsiteY2" fmla="*/ 263525 h 263525"/>
                  <a:gd name="connsiteX3" fmla="*/ 0 w 369095"/>
                  <a:gd name="connsiteY3" fmla="*/ 139700 h 263525"/>
                  <a:gd name="connsiteX4" fmla="*/ 104776 w 369095"/>
                  <a:gd name="connsiteY4" fmla="*/ 0 h 263525"/>
                  <a:gd name="connsiteX0" fmla="*/ 104776 w 302420"/>
                  <a:gd name="connsiteY0" fmla="*/ 0 h 263525"/>
                  <a:gd name="connsiteX1" fmla="*/ 302420 w 302420"/>
                  <a:gd name="connsiteY1" fmla="*/ 78581 h 263525"/>
                  <a:gd name="connsiteX2" fmla="*/ 271464 w 302420"/>
                  <a:gd name="connsiteY2" fmla="*/ 263525 h 263525"/>
                  <a:gd name="connsiteX3" fmla="*/ 0 w 302420"/>
                  <a:gd name="connsiteY3" fmla="*/ 139700 h 263525"/>
                  <a:gd name="connsiteX4" fmla="*/ 104776 w 302420"/>
                  <a:gd name="connsiteY4" fmla="*/ 0 h 263525"/>
                  <a:gd name="connsiteX0" fmla="*/ 104776 w 354807"/>
                  <a:gd name="connsiteY0" fmla="*/ 0 h 263525"/>
                  <a:gd name="connsiteX1" fmla="*/ 354807 w 354807"/>
                  <a:gd name="connsiteY1" fmla="*/ 135731 h 263525"/>
                  <a:gd name="connsiteX2" fmla="*/ 271464 w 354807"/>
                  <a:gd name="connsiteY2" fmla="*/ 263525 h 263525"/>
                  <a:gd name="connsiteX3" fmla="*/ 0 w 354807"/>
                  <a:gd name="connsiteY3" fmla="*/ 139700 h 263525"/>
                  <a:gd name="connsiteX4" fmla="*/ 104776 w 354807"/>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59570"/>
                  <a:gd name="connsiteY0" fmla="*/ 0 h 263525"/>
                  <a:gd name="connsiteX1" fmla="*/ 359570 w 359570"/>
                  <a:gd name="connsiteY1" fmla="*/ 135731 h 263525"/>
                  <a:gd name="connsiteX2" fmla="*/ 271464 w 359570"/>
                  <a:gd name="connsiteY2" fmla="*/ 263525 h 263525"/>
                  <a:gd name="connsiteX3" fmla="*/ 0 w 359570"/>
                  <a:gd name="connsiteY3" fmla="*/ 139700 h 263525"/>
                  <a:gd name="connsiteX4" fmla="*/ 104776 w 359570"/>
                  <a:gd name="connsiteY4" fmla="*/ 0 h 263525"/>
                  <a:gd name="connsiteX0" fmla="*/ 104776 w 300039"/>
                  <a:gd name="connsiteY0" fmla="*/ 0 h 263525"/>
                  <a:gd name="connsiteX1" fmla="*/ 300039 w 300039"/>
                  <a:gd name="connsiteY1" fmla="*/ 97631 h 263525"/>
                  <a:gd name="connsiteX2" fmla="*/ 271464 w 300039"/>
                  <a:gd name="connsiteY2" fmla="*/ 263525 h 263525"/>
                  <a:gd name="connsiteX3" fmla="*/ 0 w 300039"/>
                  <a:gd name="connsiteY3" fmla="*/ 139700 h 263525"/>
                  <a:gd name="connsiteX4" fmla="*/ 104776 w 300039"/>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52427"/>
                  <a:gd name="connsiteY0" fmla="*/ 0 h 263525"/>
                  <a:gd name="connsiteX1" fmla="*/ 352427 w 352427"/>
                  <a:gd name="connsiteY1" fmla="*/ 142874 h 263525"/>
                  <a:gd name="connsiteX2" fmla="*/ 271464 w 352427"/>
                  <a:gd name="connsiteY2" fmla="*/ 263525 h 263525"/>
                  <a:gd name="connsiteX3" fmla="*/ 0 w 352427"/>
                  <a:gd name="connsiteY3" fmla="*/ 139700 h 263525"/>
                  <a:gd name="connsiteX4" fmla="*/ 104776 w 352427"/>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63525"/>
                  <a:gd name="connsiteX1" fmla="*/ 345283 w 345283"/>
                  <a:gd name="connsiteY1" fmla="*/ 133349 h 263525"/>
                  <a:gd name="connsiteX2" fmla="*/ 271464 w 345283"/>
                  <a:gd name="connsiteY2" fmla="*/ 263525 h 263525"/>
                  <a:gd name="connsiteX3" fmla="*/ 0 w 345283"/>
                  <a:gd name="connsiteY3" fmla="*/ 139700 h 263525"/>
                  <a:gd name="connsiteX4" fmla="*/ 104776 w 345283"/>
                  <a:gd name="connsiteY4" fmla="*/ 0 h 263525"/>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4000"/>
                  <a:gd name="connsiteX1" fmla="*/ 345283 w 345283"/>
                  <a:gd name="connsiteY1" fmla="*/ 133349 h 254000"/>
                  <a:gd name="connsiteX2" fmla="*/ 261939 w 345283"/>
                  <a:gd name="connsiteY2" fmla="*/ 254000 h 254000"/>
                  <a:gd name="connsiteX3" fmla="*/ 0 w 345283"/>
                  <a:gd name="connsiteY3" fmla="*/ 139700 h 254000"/>
                  <a:gd name="connsiteX4" fmla="*/ 104776 w 345283"/>
                  <a:gd name="connsiteY4" fmla="*/ 0 h 254000"/>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1619"/>
                  <a:gd name="connsiteX1" fmla="*/ 345283 w 345283"/>
                  <a:gd name="connsiteY1" fmla="*/ 133349 h 251619"/>
                  <a:gd name="connsiteX2" fmla="*/ 266702 w 345283"/>
                  <a:gd name="connsiteY2" fmla="*/ 251619 h 251619"/>
                  <a:gd name="connsiteX3" fmla="*/ 0 w 345283"/>
                  <a:gd name="connsiteY3" fmla="*/ 139700 h 251619"/>
                  <a:gd name="connsiteX4" fmla="*/ 104776 w 345283"/>
                  <a:gd name="connsiteY4" fmla="*/ 0 h 251619"/>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4776 w 345283"/>
                  <a:gd name="connsiteY0" fmla="*/ 0 h 256381"/>
                  <a:gd name="connsiteX1" fmla="*/ 345283 w 345283"/>
                  <a:gd name="connsiteY1" fmla="*/ 133349 h 256381"/>
                  <a:gd name="connsiteX2" fmla="*/ 266702 w 345283"/>
                  <a:gd name="connsiteY2" fmla="*/ 256381 h 256381"/>
                  <a:gd name="connsiteX3" fmla="*/ 0 w 345283"/>
                  <a:gd name="connsiteY3" fmla="*/ 139700 h 256381"/>
                  <a:gd name="connsiteX4" fmla="*/ 104776 w 345283"/>
                  <a:gd name="connsiteY4" fmla="*/ 0 h 256381"/>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6702 w 345283"/>
                  <a:gd name="connsiteY2" fmla="*/ 258762 h 258762"/>
                  <a:gd name="connsiteX3" fmla="*/ 0 w 345283"/>
                  <a:gd name="connsiteY3" fmla="*/ 142081 h 258762"/>
                  <a:gd name="connsiteX4" fmla="*/ 107157 w 345283"/>
                  <a:gd name="connsiteY4" fmla="*/ 0 h 258762"/>
                  <a:gd name="connsiteX0" fmla="*/ 107157 w 345322"/>
                  <a:gd name="connsiteY0" fmla="*/ 0 h 258762"/>
                  <a:gd name="connsiteX1" fmla="*/ 345283 w 345322"/>
                  <a:gd name="connsiteY1" fmla="*/ 135730 h 258762"/>
                  <a:gd name="connsiteX2" fmla="*/ 266702 w 345322"/>
                  <a:gd name="connsiteY2" fmla="*/ 258762 h 258762"/>
                  <a:gd name="connsiteX3" fmla="*/ 0 w 345322"/>
                  <a:gd name="connsiteY3" fmla="*/ 142081 h 258762"/>
                  <a:gd name="connsiteX4" fmla="*/ 107157 w 345322"/>
                  <a:gd name="connsiteY4" fmla="*/ 0 h 258762"/>
                  <a:gd name="connsiteX0" fmla="*/ 107157 w 345321"/>
                  <a:gd name="connsiteY0" fmla="*/ 0 h 258762"/>
                  <a:gd name="connsiteX1" fmla="*/ 345283 w 345321"/>
                  <a:gd name="connsiteY1" fmla="*/ 135730 h 258762"/>
                  <a:gd name="connsiteX2" fmla="*/ 264321 w 345321"/>
                  <a:gd name="connsiteY2" fmla="*/ 258762 h 258762"/>
                  <a:gd name="connsiteX3" fmla="*/ 0 w 345321"/>
                  <a:gd name="connsiteY3" fmla="*/ 142081 h 258762"/>
                  <a:gd name="connsiteX4" fmla="*/ 107157 w 345321"/>
                  <a:gd name="connsiteY4" fmla="*/ 0 h 258762"/>
                  <a:gd name="connsiteX0" fmla="*/ 107157 w 345319"/>
                  <a:gd name="connsiteY0" fmla="*/ 0 h 258762"/>
                  <a:gd name="connsiteX1" fmla="*/ 345283 w 345319"/>
                  <a:gd name="connsiteY1" fmla="*/ 135730 h 258762"/>
                  <a:gd name="connsiteX2" fmla="*/ 264321 w 345319"/>
                  <a:gd name="connsiteY2" fmla="*/ 258762 h 258762"/>
                  <a:gd name="connsiteX3" fmla="*/ 0 w 345319"/>
                  <a:gd name="connsiteY3" fmla="*/ 142081 h 258762"/>
                  <a:gd name="connsiteX4" fmla="*/ 107157 w 345319"/>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7157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7157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58762"/>
                  <a:gd name="connsiteX1" fmla="*/ 345283 w 345283"/>
                  <a:gd name="connsiteY1" fmla="*/ 135730 h 258762"/>
                  <a:gd name="connsiteX2" fmla="*/ 264321 w 345283"/>
                  <a:gd name="connsiteY2" fmla="*/ 258762 h 258762"/>
                  <a:gd name="connsiteX3" fmla="*/ 0 w 345283"/>
                  <a:gd name="connsiteY3" fmla="*/ 142081 h 258762"/>
                  <a:gd name="connsiteX4" fmla="*/ 102394 w 345283"/>
                  <a:gd name="connsiteY4" fmla="*/ 0 h 258762"/>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102394 w 345283"/>
                  <a:gd name="connsiteY0" fmla="*/ 0 h 261143"/>
                  <a:gd name="connsiteX1" fmla="*/ 345283 w 345283"/>
                  <a:gd name="connsiteY1" fmla="*/ 138111 h 261143"/>
                  <a:gd name="connsiteX2" fmla="*/ 264321 w 345283"/>
                  <a:gd name="connsiteY2" fmla="*/ 261143 h 261143"/>
                  <a:gd name="connsiteX3" fmla="*/ 0 w 345283"/>
                  <a:gd name="connsiteY3" fmla="*/ 144462 h 261143"/>
                  <a:gd name="connsiteX4" fmla="*/ 102394 w 345283"/>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4937 h 261143"/>
                  <a:gd name="connsiteX4" fmla="*/ 92869 w 335758"/>
                  <a:gd name="connsiteY4" fmla="*/ 0 h 261143"/>
                  <a:gd name="connsiteX0" fmla="*/ 92869 w 335758"/>
                  <a:gd name="connsiteY0" fmla="*/ 0 h 261143"/>
                  <a:gd name="connsiteX1" fmla="*/ 335758 w 335758"/>
                  <a:gd name="connsiteY1" fmla="*/ 138111 h 261143"/>
                  <a:gd name="connsiteX2" fmla="*/ 254796 w 335758"/>
                  <a:gd name="connsiteY2" fmla="*/ 261143 h 261143"/>
                  <a:gd name="connsiteX3" fmla="*/ 0 w 335758"/>
                  <a:gd name="connsiteY3" fmla="*/ 132556 h 261143"/>
                  <a:gd name="connsiteX4" fmla="*/ 92869 w 335758"/>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39700 h 261143"/>
                  <a:gd name="connsiteX4" fmla="*/ 90488 w 333377"/>
                  <a:gd name="connsiteY4" fmla="*/ 0 h 261143"/>
                  <a:gd name="connsiteX0" fmla="*/ 90488 w 333377"/>
                  <a:gd name="connsiteY0" fmla="*/ 0 h 261143"/>
                  <a:gd name="connsiteX1" fmla="*/ 333377 w 333377"/>
                  <a:gd name="connsiteY1" fmla="*/ 138111 h 261143"/>
                  <a:gd name="connsiteX2" fmla="*/ 252415 w 333377"/>
                  <a:gd name="connsiteY2" fmla="*/ 261143 h 261143"/>
                  <a:gd name="connsiteX3" fmla="*/ 0 w 333377"/>
                  <a:gd name="connsiteY3" fmla="*/ 142082 h 261143"/>
                  <a:gd name="connsiteX4" fmla="*/ 90488 w 333377"/>
                  <a:gd name="connsiteY4" fmla="*/ 0 h 261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7" h="261143">
                    <a:moveTo>
                      <a:pt x="90488" y="0"/>
                    </a:moveTo>
                    <a:cubicBezTo>
                      <a:pt x="180182" y="38099"/>
                      <a:pt x="284165" y="100011"/>
                      <a:pt x="333377" y="138111"/>
                    </a:cubicBezTo>
                    <a:cubicBezTo>
                      <a:pt x="325440" y="214840"/>
                      <a:pt x="284164" y="246326"/>
                      <a:pt x="252415" y="261143"/>
                    </a:cubicBezTo>
                    <a:cubicBezTo>
                      <a:pt x="202408" y="250824"/>
                      <a:pt x="107158" y="197645"/>
                      <a:pt x="0" y="142082"/>
                    </a:cubicBezTo>
                    <a:cubicBezTo>
                      <a:pt x="63500" y="155047"/>
                      <a:pt x="98426" y="48949"/>
                      <a:pt x="90488"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7" name="Rectangle 16"/>
              <p:cNvSpPr/>
              <p:nvPr/>
            </p:nvSpPr>
            <p:spPr>
              <a:xfrm rot="1545906" flipH="1">
                <a:off x="5620765" y="3140350"/>
                <a:ext cx="143209" cy="155806"/>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37"/>
                  <a:gd name="connsiteY0" fmla="*/ 0 h 182561"/>
                  <a:gd name="connsiteX1" fmla="*/ 164308 w 164637"/>
                  <a:gd name="connsiteY1" fmla="*/ 47624 h 182561"/>
                  <a:gd name="connsiteX2" fmla="*/ 69059 w 164637"/>
                  <a:gd name="connsiteY2" fmla="*/ 182561 h 182561"/>
                  <a:gd name="connsiteX3" fmla="*/ 0 w 164637"/>
                  <a:gd name="connsiteY3" fmla="*/ 139699 h 182561"/>
                  <a:gd name="connsiteX4" fmla="*/ 73823 w 164637"/>
                  <a:gd name="connsiteY4" fmla="*/ 0 h 182561"/>
                  <a:gd name="connsiteX0" fmla="*/ 73823 w 164623"/>
                  <a:gd name="connsiteY0" fmla="*/ 0 h 182561"/>
                  <a:gd name="connsiteX1" fmla="*/ 164308 w 164623"/>
                  <a:gd name="connsiteY1" fmla="*/ 47624 h 182561"/>
                  <a:gd name="connsiteX2" fmla="*/ 69059 w 164623"/>
                  <a:gd name="connsiteY2" fmla="*/ 182561 h 182561"/>
                  <a:gd name="connsiteX3" fmla="*/ 0 w 164623"/>
                  <a:gd name="connsiteY3" fmla="*/ 139699 h 182561"/>
                  <a:gd name="connsiteX4" fmla="*/ 73823 w 164623"/>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3823 w 164577"/>
                  <a:gd name="connsiteY0" fmla="*/ 0 h 182561"/>
                  <a:gd name="connsiteX1" fmla="*/ 164308 w 164577"/>
                  <a:gd name="connsiteY1" fmla="*/ 47624 h 182561"/>
                  <a:gd name="connsiteX2" fmla="*/ 69059 w 164577"/>
                  <a:gd name="connsiteY2" fmla="*/ 182561 h 182561"/>
                  <a:gd name="connsiteX3" fmla="*/ 0 w 164577"/>
                  <a:gd name="connsiteY3" fmla="*/ 139699 h 182561"/>
                  <a:gd name="connsiteX4" fmla="*/ 73823 w 164577"/>
                  <a:gd name="connsiteY4" fmla="*/ 0 h 182561"/>
                  <a:gd name="connsiteX0" fmla="*/ 71442 w 162196"/>
                  <a:gd name="connsiteY0" fmla="*/ 0 h 182561"/>
                  <a:gd name="connsiteX1" fmla="*/ 161927 w 162196"/>
                  <a:gd name="connsiteY1" fmla="*/ 47624 h 182561"/>
                  <a:gd name="connsiteX2" fmla="*/ 66678 w 162196"/>
                  <a:gd name="connsiteY2" fmla="*/ 182561 h 182561"/>
                  <a:gd name="connsiteX3" fmla="*/ 0 w 162196"/>
                  <a:gd name="connsiteY3" fmla="*/ 142030 h 182561"/>
                  <a:gd name="connsiteX4" fmla="*/ 71442 w 162196"/>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1442 w 164567"/>
                  <a:gd name="connsiteY0" fmla="*/ 0 h 182561"/>
                  <a:gd name="connsiteX1" fmla="*/ 164308 w 164567"/>
                  <a:gd name="connsiteY1" fmla="*/ 45293 h 182561"/>
                  <a:gd name="connsiteX2" fmla="*/ 66678 w 164567"/>
                  <a:gd name="connsiteY2" fmla="*/ 182561 h 182561"/>
                  <a:gd name="connsiteX3" fmla="*/ 0 w 164567"/>
                  <a:gd name="connsiteY3" fmla="*/ 142030 h 182561"/>
                  <a:gd name="connsiteX4" fmla="*/ 71442 w 164567"/>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3824 w 166949"/>
                  <a:gd name="connsiteY0" fmla="*/ 0 h 182561"/>
                  <a:gd name="connsiteX1" fmla="*/ 166690 w 166949"/>
                  <a:gd name="connsiteY1" fmla="*/ 45293 h 182561"/>
                  <a:gd name="connsiteX2" fmla="*/ 69060 w 166949"/>
                  <a:gd name="connsiteY2" fmla="*/ 182561 h 182561"/>
                  <a:gd name="connsiteX3" fmla="*/ 0 w 166949"/>
                  <a:gd name="connsiteY3" fmla="*/ 142030 h 182561"/>
                  <a:gd name="connsiteX4" fmla="*/ 73824 w 166949"/>
                  <a:gd name="connsiteY4" fmla="*/ 0 h 182561"/>
                  <a:gd name="connsiteX0" fmla="*/ 76205 w 169330"/>
                  <a:gd name="connsiteY0" fmla="*/ 0 h 182561"/>
                  <a:gd name="connsiteX1" fmla="*/ 169071 w 169330"/>
                  <a:gd name="connsiteY1" fmla="*/ 45293 h 182561"/>
                  <a:gd name="connsiteX2" fmla="*/ 71441 w 169330"/>
                  <a:gd name="connsiteY2" fmla="*/ 182561 h 182561"/>
                  <a:gd name="connsiteX3" fmla="*/ 0 w 169330"/>
                  <a:gd name="connsiteY3" fmla="*/ 142030 h 182561"/>
                  <a:gd name="connsiteX4" fmla="*/ 76205 w 169330"/>
                  <a:gd name="connsiteY4" fmla="*/ 0 h 182561"/>
                  <a:gd name="connsiteX0" fmla="*/ 78586 w 171711"/>
                  <a:gd name="connsiteY0" fmla="*/ 0 h 182561"/>
                  <a:gd name="connsiteX1" fmla="*/ 171452 w 171711"/>
                  <a:gd name="connsiteY1" fmla="*/ 45293 h 182561"/>
                  <a:gd name="connsiteX2" fmla="*/ 73822 w 171711"/>
                  <a:gd name="connsiteY2" fmla="*/ 182561 h 182561"/>
                  <a:gd name="connsiteX3" fmla="*/ 0 w 171711"/>
                  <a:gd name="connsiteY3" fmla="*/ 142030 h 182561"/>
                  <a:gd name="connsiteX4" fmla="*/ 78586 w 171711"/>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 name="connsiteX0" fmla="*/ 78586 w 171452"/>
                  <a:gd name="connsiteY0" fmla="*/ 0 h 182561"/>
                  <a:gd name="connsiteX1" fmla="*/ 171452 w 171452"/>
                  <a:gd name="connsiteY1" fmla="*/ 45293 h 182561"/>
                  <a:gd name="connsiteX2" fmla="*/ 73822 w 171452"/>
                  <a:gd name="connsiteY2" fmla="*/ 182561 h 182561"/>
                  <a:gd name="connsiteX3" fmla="*/ 0 w 171452"/>
                  <a:gd name="connsiteY3" fmla="*/ 142030 h 182561"/>
                  <a:gd name="connsiteX4" fmla="*/ 78586 w 171452"/>
                  <a:gd name="connsiteY4" fmla="*/ 0 h 182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2" h="182561">
                    <a:moveTo>
                      <a:pt x="78586" y="0"/>
                    </a:moveTo>
                    <a:cubicBezTo>
                      <a:pt x="124624" y="20200"/>
                      <a:pt x="125415" y="22866"/>
                      <a:pt x="171452" y="45293"/>
                    </a:cubicBezTo>
                    <a:cubicBezTo>
                      <a:pt x="154783" y="155746"/>
                      <a:pt x="109540" y="176273"/>
                      <a:pt x="73822" y="182561"/>
                    </a:cubicBezTo>
                    <a:cubicBezTo>
                      <a:pt x="48421" y="168274"/>
                      <a:pt x="27783" y="156317"/>
                      <a:pt x="0" y="142030"/>
                    </a:cubicBezTo>
                    <a:cubicBezTo>
                      <a:pt x="61118" y="166377"/>
                      <a:pt x="107953" y="22773"/>
                      <a:pt x="7858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8" name="Rectangle 16"/>
              <p:cNvSpPr/>
              <p:nvPr/>
            </p:nvSpPr>
            <p:spPr>
              <a:xfrm rot="1545906" flipH="1">
                <a:off x="5790121" y="3143551"/>
                <a:ext cx="103480" cy="14695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9045 w 124287"/>
                  <a:gd name="connsiteY0" fmla="*/ 0 h 173036"/>
                  <a:gd name="connsiteX1" fmla="*/ 124287 w 124287"/>
                  <a:gd name="connsiteY1" fmla="*/ 21430 h 173036"/>
                  <a:gd name="connsiteX2" fmla="*/ 45706 w 124287"/>
                  <a:gd name="connsiteY2" fmla="*/ 173036 h 173036"/>
                  <a:gd name="connsiteX3" fmla="*/ 460 w 124287"/>
                  <a:gd name="connsiteY3" fmla="*/ 149224 h 173036"/>
                  <a:gd name="connsiteX4" fmla="*/ 79045 w 12428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5246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78585 w 123827"/>
                  <a:gd name="connsiteY0" fmla="*/ 0 h 173036"/>
                  <a:gd name="connsiteX1" fmla="*/ 123827 w 123827"/>
                  <a:gd name="connsiteY1" fmla="*/ 21430 h 173036"/>
                  <a:gd name="connsiteX2" fmla="*/ 47627 w 123827"/>
                  <a:gd name="connsiteY2" fmla="*/ 173036 h 173036"/>
                  <a:gd name="connsiteX3" fmla="*/ 0 w 123827"/>
                  <a:gd name="connsiteY3" fmla="*/ 149224 h 173036"/>
                  <a:gd name="connsiteX4" fmla="*/ 78585 w 123827"/>
                  <a:gd name="connsiteY4" fmla="*/ 0 h 173036"/>
                  <a:gd name="connsiteX0" fmla="*/ 83347 w 128589"/>
                  <a:gd name="connsiteY0" fmla="*/ 0 h 173036"/>
                  <a:gd name="connsiteX1" fmla="*/ 128589 w 128589"/>
                  <a:gd name="connsiteY1" fmla="*/ 21430 h 173036"/>
                  <a:gd name="connsiteX2" fmla="*/ 52389 w 128589"/>
                  <a:gd name="connsiteY2" fmla="*/ 173036 h 173036"/>
                  <a:gd name="connsiteX3" fmla="*/ 0 w 128589"/>
                  <a:gd name="connsiteY3" fmla="*/ 151606 h 173036"/>
                  <a:gd name="connsiteX4" fmla="*/ 83347 w 128589"/>
                  <a:gd name="connsiteY4" fmla="*/ 0 h 173036"/>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77798"/>
                  <a:gd name="connsiteX1" fmla="*/ 128589 w 128589"/>
                  <a:gd name="connsiteY1" fmla="*/ 21430 h 177798"/>
                  <a:gd name="connsiteX2" fmla="*/ 54770 w 128589"/>
                  <a:gd name="connsiteY2" fmla="*/ 177798 h 177798"/>
                  <a:gd name="connsiteX3" fmla="*/ 0 w 128589"/>
                  <a:gd name="connsiteY3" fmla="*/ 151606 h 177798"/>
                  <a:gd name="connsiteX4" fmla="*/ 83347 w 128589"/>
                  <a:gd name="connsiteY4" fmla="*/ 0 h 177798"/>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83347 w 128589"/>
                  <a:gd name="connsiteY0" fmla="*/ 0 h 180179"/>
                  <a:gd name="connsiteX1" fmla="*/ 128589 w 128589"/>
                  <a:gd name="connsiteY1" fmla="*/ 21430 h 180179"/>
                  <a:gd name="connsiteX2" fmla="*/ 54770 w 128589"/>
                  <a:gd name="connsiteY2" fmla="*/ 180179 h 180179"/>
                  <a:gd name="connsiteX3" fmla="*/ 0 w 128589"/>
                  <a:gd name="connsiteY3" fmla="*/ 151606 h 180179"/>
                  <a:gd name="connsiteX4" fmla="*/ 83347 w 128589"/>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80179"/>
                  <a:gd name="connsiteX1" fmla="*/ 123826 w 123826"/>
                  <a:gd name="connsiteY1" fmla="*/ 21430 h 180179"/>
                  <a:gd name="connsiteX2" fmla="*/ 50007 w 123826"/>
                  <a:gd name="connsiteY2" fmla="*/ 180179 h 180179"/>
                  <a:gd name="connsiteX3" fmla="*/ 0 w 123826"/>
                  <a:gd name="connsiteY3" fmla="*/ 153987 h 180179"/>
                  <a:gd name="connsiteX4" fmla="*/ 78584 w 123826"/>
                  <a:gd name="connsiteY4" fmla="*/ 0 h 180179"/>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5244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3826"/>
                  <a:gd name="connsiteY0" fmla="*/ 0 h 177798"/>
                  <a:gd name="connsiteX1" fmla="*/ 123826 w 123826"/>
                  <a:gd name="connsiteY1" fmla="*/ 21430 h 177798"/>
                  <a:gd name="connsiteX2" fmla="*/ 42863 w 123826"/>
                  <a:gd name="connsiteY2" fmla="*/ 177798 h 177798"/>
                  <a:gd name="connsiteX3" fmla="*/ 0 w 123826"/>
                  <a:gd name="connsiteY3" fmla="*/ 153987 h 177798"/>
                  <a:gd name="connsiteX4" fmla="*/ 78584 w 123826"/>
                  <a:gd name="connsiteY4" fmla="*/ 0 h 177798"/>
                  <a:gd name="connsiteX0" fmla="*/ 78584 w 128578"/>
                  <a:gd name="connsiteY0" fmla="*/ 0 h 177798"/>
                  <a:gd name="connsiteX1" fmla="*/ 123826 w 128578"/>
                  <a:gd name="connsiteY1" fmla="*/ 21430 h 177798"/>
                  <a:gd name="connsiteX2" fmla="*/ 42863 w 128578"/>
                  <a:gd name="connsiteY2" fmla="*/ 177798 h 177798"/>
                  <a:gd name="connsiteX3" fmla="*/ 0 w 128578"/>
                  <a:gd name="connsiteY3" fmla="*/ 153987 h 177798"/>
                  <a:gd name="connsiteX4" fmla="*/ 78584 w 128578"/>
                  <a:gd name="connsiteY4" fmla="*/ 0 h 177798"/>
                  <a:gd name="connsiteX0" fmla="*/ 78584 w 127757"/>
                  <a:gd name="connsiteY0" fmla="*/ 0 h 177798"/>
                  <a:gd name="connsiteX1" fmla="*/ 123826 w 127757"/>
                  <a:gd name="connsiteY1" fmla="*/ 21430 h 177798"/>
                  <a:gd name="connsiteX2" fmla="*/ 42863 w 127757"/>
                  <a:gd name="connsiteY2" fmla="*/ 177798 h 177798"/>
                  <a:gd name="connsiteX3" fmla="*/ 0 w 127757"/>
                  <a:gd name="connsiteY3" fmla="*/ 153987 h 177798"/>
                  <a:gd name="connsiteX4" fmla="*/ 78584 w 12775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427"/>
                  <a:gd name="connsiteY0" fmla="*/ 0 h 177798"/>
                  <a:gd name="connsiteX1" fmla="*/ 123826 w 129427"/>
                  <a:gd name="connsiteY1" fmla="*/ 21430 h 177798"/>
                  <a:gd name="connsiteX2" fmla="*/ 42863 w 129427"/>
                  <a:gd name="connsiteY2" fmla="*/ 177798 h 177798"/>
                  <a:gd name="connsiteX3" fmla="*/ 0 w 129427"/>
                  <a:gd name="connsiteY3" fmla="*/ 153987 h 177798"/>
                  <a:gd name="connsiteX4" fmla="*/ 78584 w 129427"/>
                  <a:gd name="connsiteY4" fmla="*/ 0 h 177798"/>
                  <a:gd name="connsiteX0" fmla="*/ 78584 w 129620"/>
                  <a:gd name="connsiteY0" fmla="*/ 0 h 178197"/>
                  <a:gd name="connsiteX1" fmla="*/ 123826 w 129620"/>
                  <a:gd name="connsiteY1" fmla="*/ 21430 h 178197"/>
                  <a:gd name="connsiteX2" fmla="*/ 42863 w 129620"/>
                  <a:gd name="connsiteY2" fmla="*/ 177798 h 178197"/>
                  <a:gd name="connsiteX3" fmla="*/ 0 w 129620"/>
                  <a:gd name="connsiteY3" fmla="*/ 153987 h 178197"/>
                  <a:gd name="connsiteX4" fmla="*/ 78584 w 129620"/>
                  <a:gd name="connsiteY4" fmla="*/ 0 h 178197"/>
                  <a:gd name="connsiteX0" fmla="*/ 78584 w 130038"/>
                  <a:gd name="connsiteY0" fmla="*/ 0 h 177798"/>
                  <a:gd name="connsiteX1" fmla="*/ 123826 w 130038"/>
                  <a:gd name="connsiteY1" fmla="*/ 21430 h 177798"/>
                  <a:gd name="connsiteX2" fmla="*/ 42863 w 130038"/>
                  <a:gd name="connsiteY2" fmla="*/ 177798 h 177798"/>
                  <a:gd name="connsiteX3" fmla="*/ 0 w 130038"/>
                  <a:gd name="connsiteY3" fmla="*/ 153987 h 177798"/>
                  <a:gd name="connsiteX4" fmla="*/ 78584 w 130038"/>
                  <a:gd name="connsiteY4" fmla="*/ 0 h 177798"/>
                  <a:gd name="connsiteX0" fmla="*/ 78584 w 127420"/>
                  <a:gd name="connsiteY0" fmla="*/ 0 h 177798"/>
                  <a:gd name="connsiteX1" fmla="*/ 123826 w 127420"/>
                  <a:gd name="connsiteY1" fmla="*/ 21430 h 177798"/>
                  <a:gd name="connsiteX2" fmla="*/ 42863 w 127420"/>
                  <a:gd name="connsiteY2" fmla="*/ 177798 h 177798"/>
                  <a:gd name="connsiteX3" fmla="*/ 0 w 127420"/>
                  <a:gd name="connsiteY3" fmla="*/ 153987 h 177798"/>
                  <a:gd name="connsiteX4" fmla="*/ 78584 w 127420"/>
                  <a:gd name="connsiteY4" fmla="*/ 0 h 177798"/>
                  <a:gd name="connsiteX0" fmla="*/ 78584 w 127595"/>
                  <a:gd name="connsiteY0" fmla="*/ 0 h 177798"/>
                  <a:gd name="connsiteX1" fmla="*/ 123826 w 127595"/>
                  <a:gd name="connsiteY1" fmla="*/ 21430 h 177798"/>
                  <a:gd name="connsiteX2" fmla="*/ 42863 w 127595"/>
                  <a:gd name="connsiteY2" fmla="*/ 177798 h 177798"/>
                  <a:gd name="connsiteX3" fmla="*/ 0 w 127595"/>
                  <a:gd name="connsiteY3" fmla="*/ 153987 h 177798"/>
                  <a:gd name="connsiteX4" fmla="*/ 78584 w 127595"/>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78584 w 127752"/>
                  <a:gd name="connsiteY0" fmla="*/ 0 h 177798"/>
                  <a:gd name="connsiteX1" fmla="*/ 123826 w 127752"/>
                  <a:gd name="connsiteY1" fmla="*/ 21430 h 177798"/>
                  <a:gd name="connsiteX2" fmla="*/ 44727 w 127752"/>
                  <a:gd name="connsiteY2" fmla="*/ 177798 h 177798"/>
                  <a:gd name="connsiteX3" fmla="*/ 0 w 127752"/>
                  <a:gd name="connsiteY3" fmla="*/ 153987 h 177798"/>
                  <a:gd name="connsiteX4" fmla="*/ 78584 w 127752"/>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7798"/>
                  <a:gd name="connsiteX1" fmla="*/ 127554 w 131480"/>
                  <a:gd name="connsiteY1" fmla="*/ 21430 h 177798"/>
                  <a:gd name="connsiteX2" fmla="*/ 48455 w 131480"/>
                  <a:gd name="connsiteY2" fmla="*/ 177798 h 177798"/>
                  <a:gd name="connsiteX3" fmla="*/ 0 w 131480"/>
                  <a:gd name="connsiteY3" fmla="*/ 153987 h 177798"/>
                  <a:gd name="connsiteX4" fmla="*/ 82312 w 131480"/>
                  <a:gd name="connsiteY4" fmla="*/ 0 h 177798"/>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82312 w 131480"/>
                  <a:gd name="connsiteY0" fmla="*/ 0 h 175934"/>
                  <a:gd name="connsiteX1" fmla="*/ 127554 w 131480"/>
                  <a:gd name="connsiteY1" fmla="*/ 21430 h 175934"/>
                  <a:gd name="connsiteX2" fmla="*/ 48455 w 131480"/>
                  <a:gd name="connsiteY2" fmla="*/ 175934 h 175934"/>
                  <a:gd name="connsiteX3" fmla="*/ 0 w 131480"/>
                  <a:gd name="connsiteY3" fmla="*/ 153987 h 175934"/>
                  <a:gd name="connsiteX4" fmla="*/ 82312 w 131480"/>
                  <a:gd name="connsiteY4" fmla="*/ 0 h 175934"/>
                  <a:gd name="connsiteX0" fmla="*/ 74856 w 124024"/>
                  <a:gd name="connsiteY0" fmla="*/ 0 h 175934"/>
                  <a:gd name="connsiteX1" fmla="*/ 120098 w 124024"/>
                  <a:gd name="connsiteY1" fmla="*/ 21430 h 175934"/>
                  <a:gd name="connsiteX2" fmla="*/ 40999 w 124024"/>
                  <a:gd name="connsiteY2" fmla="*/ 175934 h 175934"/>
                  <a:gd name="connsiteX3" fmla="*/ 0 w 124024"/>
                  <a:gd name="connsiteY3" fmla="*/ 159579 h 175934"/>
                  <a:gd name="connsiteX4" fmla="*/ 74856 w 124024"/>
                  <a:gd name="connsiteY4" fmla="*/ 0 h 175934"/>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376"/>
                  <a:gd name="connsiteY0" fmla="*/ 0 h 177799"/>
                  <a:gd name="connsiteX1" fmla="*/ 120098 w 124376"/>
                  <a:gd name="connsiteY1" fmla="*/ 21430 h 177799"/>
                  <a:gd name="connsiteX2" fmla="*/ 44727 w 124376"/>
                  <a:gd name="connsiteY2" fmla="*/ 177799 h 177799"/>
                  <a:gd name="connsiteX3" fmla="*/ 0 w 124376"/>
                  <a:gd name="connsiteY3" fmla="*/ 159579 h 177799"/>
                  <a:gd name="connsiteX4" fmla="*/ 74856 w 124376"/>
                  <a:gd name="connsiteY4" fmla="*/ 0 h 177799"/>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4194"/>
                  <a:gd name="connsiteY0" fmla="*/ 0 h 175934"/>
                  <a:gd name="connsiteX1" fmla="*/ 120098 w 124194"/>
                  <a:gd name="connsiteY1" fmla="*/ 21430 h 175934"/>
                  <a:gd name="connsiteX2" fmla="*/ 42863 w 124194"/>
                  <a:gd name="connsiteY2" fmla="*/ 175934 h 175934"/>
                  <a:gd name="connsiteX3" fmla="*/ 0 w 124194"/>
                  <a:gd name="connsiteY3" fmla="*/ 159579 h 175934"/>
                  <a:gd name="connsiteX4" fmla="*/ 74856 w 124194"/>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615"/>
                  <a:gd name="connsiteY0" fmla="*/ 0 h 175934"/>
                  <a:gd name="connsiteX1" fmla="*/ 120098 w 123615"/>
                  <a:gd name="connsiteY1" fmla="*/ 21430 h 175934"/>
                  <a:gd name="connsiteX2" fmla="*/ 42863 w 123615"/>
                  <a:gd name="connsiteY2" fmla="*/ 175934 h 175934"/>
                  <a:gd name="connsiteX3" fmla="*/ 0 w 123615"/>
                  <a:gd name="connsiteY3" fmla="*/ 159579 h 175934"/>
                  <a:gd name="connsiteX4" fmla="*/ 74856 w 123615"/>
                  <a:gd name="connsiteY4" fmla="*/ 0 h 175934"/>
                  <a:gd name="connsiteX0" fmla="*/ 74856 w 123887"/>
                  <a:gd name="connsiteY0" fmla="*/ 0 h 175934"/>
                  <a:gd name="connsiteX1" fmla="*/ 120098 w 123887"/>
                  <a:gd name="connsiteY1" fmla="*/ 21430 h 175934"/>
                  <a:gd name="connsiteX2" fmla="*/ 42863 w 123887"/>
                  <a:gd name="connsiteY2" fmla="*/ 175934 h 175934"/>
                  <a:gd name="connsiteX3" fmla="*/ 0 w 123887"/>
                  <a:gd name="connsiteY3" fmla="*/ 159579 h 175934"/>
                  <a:gd name="connsiteX4" fmla="*/ 74856 w 123887"/>
                  <a:gd name="connsiteY4" fmla="*/ 0 h 17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87" h="175934">
                    <a:moveTo>
                      <a:pt x="74856" y="0"/>
                    </a:moveTo>
                    <a:cubicBezTo>
                      <a:pt x="99464" y="13530"/>
                      <a:pt x="96839" y="12458"/>
                      <a:pt x="120098" y="21430"/>
                    </a:cubicBezTo>
                    <a:cubicBezTo>
                      <a:pt x="134386" y="72758"/>
                      <a:pt x="108192" y="165398"/>
                      <a:pt x="42863" y="175934"/>
                    </a:cubicBezTo>
                    <a:cubicBezTo>
                      <a:pt x="23019" y="167995"/>
                      <a:pt x="19845" y="167208"/>
                      <a:pt x="0" y="159579"/>
                    </a:cubicBezTo>
                    <a:cubicBezTo>
                      <a:pt x="61119" y="140000"/>
                      <a:pt x="85172" y="60062"/>
                      <a:pt x="7485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9" name="Rectangle 16"/>
              <p:cNvSpPr/>
              <p:nvPr/>
            </p:nvSpPr>
            <p:spPr>
              <a:xfrm rot="1545906" flipH="1">
                <a:off x="6051604" y="3140499"/>
                <a:ext cx="154502" cy="169494"/>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81"/>
                  <a:gd name="connsiteY0" fmla="*/ 0 h 201611"/>
                  <a:gd name="connsiteX1" fmla="*/ 180977 w 181781"/>
                  <a:gd name="connsiteY1" fmla="*/ 59530 h 201611"/>
                  <a:gd name="connsiteX2" fmla="*/ 104778 w 181781"/>
                  <a:gd name="connsiteY2" fmla="*/ 201611 h 201611"/>
                  <a:gd name="connsiteX3" fmla="*/ 0 w 181781"/>
                  <a:gd name="connsiteY3" fmla="*/ 151605 h 201611"/>
                  <a:gd name="connsiteX4" fmla="*/ 71442 w 181781"/>
                  <a:gd name="connsiteY4" fmla="*/ 0 h 201611"/>
                  <a:gd name="connsiteX0" fmla="*/ 71442 w 185660"/>
                  <a:gd name="connsiteY0" fmla="*/ 0 h 201611"/>
                  <a:gd name="connsiteX1" fmla="*/ 180977 w 185660"/>
                  <a:gd name="connsiteY1" fmla="*/ 59530 h 201611"/>
                  <a:gd name="connsiteX2" fmla="*/ 104778 w 185660"/>
                  <a:gd name="connsiteY2" fmla="*/ 201611 h 201611"/>
                  <a:gd name="connsiteX3" fmla="*/ 0 w 185660"/>
                  <a:gd name="connsiteY3" fmla="*/ 151605 h 201611"/>
                  <a:gd name="connsiteX4" fmla="*/ 71442 w 185660"/>
                  <a:gd name="connsiteY4" fmla="*/ 0 h 201611"/>
                  <a:gd name="connsiteX0" fmla="*/ 71442 w 183178"/>
                  <a:gd name="connsiteY0" fmla="*/ 0 h 201611"/>
                  <a:gd name="connsiteX1" fmla="*/ 180977 w 183178"/>
                  <a:gd name="connsiteY1" fmla="*/ 59530 h 201611"/>
                  <a:gd name="connsiteX2" fmla="*/ 104778 w 183178"/>
                  <a:gd name="connsiteY2" fmla="*/ 201611 h 201611"/>
                  <a:gd name="connsiteX3" fmla="*/ 0 w 183178"/>
                  <a:gd name="connsiteY3" fmla="*/ 151605 h 201611"/>
                  <a:gd name="connsiteX4" fmla="*/ 71442 w 183178"/>
                  <a:gd name="connsiteY4" fmla="*/ 0 h 201611"/>
                  <a:gd name="connsiteX0" fmla="*/ 73766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73766 w 183178"/>
                  <a:gd name="connsiteY4" fmla="*/ 0 h 169276"/>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73766 w 183178"/>
                  <a:gd name="connsiteY0" fmla="*/ 0 h 182590"/>
                  <a:gd name="connsiteX1" fmla="*/ 180977 w 183178"/>
                  <a:gd name="connsiteY1" fmla="*/ 40509 h 182590"/>
                  <a:gd name="connsiteX2" fmla="*/ 104778 w 183178"/>
                  <a:gd name="connsiteY2" fmla="*/ 182590 h 182590"/>
                  <a:gd name="connsiteX3" fmla="*/ 0 w 183178"/>
                  <a:gd name="connsiteY3" fmla="*/ 132584 h 182590"/>
                  <a:gd name="connsiteX4" fmla="*/ 73766 w 183178"/>
                  <a:gd name="connsiteY4" fmla="*/ 0 h 182590"/>
                  <a:gd name="connsiteX0" fmla="*/ 92358 w 183178"/>
                  <a:gd name="connsiteY0" fmla="*/ 14205 h 153049"/>
                  <a:gd name="connsiteX1" fmla="*/ 180977 w 183178"/>
                  <a:gd name="connsiteY1" fmla="*/ 10968 h 153049"/>
                  <a:gd name="connsiteX2" fmla="*/ 104778 w 183178"/>
                  <a:gd name="connsiteY2" fmla="*/ 153049 h 153049"/>
                  <a:gd name="connsiteX3" fmla="*/ 0 w 183178"/>
                  <a:gd name="connsiteY3" fmla="*/ 103043 h 153049"/>
                  <a:gd name="connsiteX4" fmla="*/ 92358 w 183178"/>
                  <a:gd name="connsiteY4" fmla="*/ 14205 h 153049"/>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90034 w 183178"/>
                  <a:gd name="connsiteY0" fmla="*/ 0 h 159766"/>
                  <a:gd name="connsiteX1" fmla="*/ 180977 w 183178"/>
                  <a:gd name="connsiteY1" fmla="*/ 17685 h 159766"/>
                  <a:gd name="connsiteX2" fmla="*/ 104778 w 183178"/>
                  <a:gd name="connsiteY2" fmla="*/ 159766 h 159766"/>
                  <a:gd name="connsiteX3" fmla="*/ 0 w 183178"/>
                  <a:gd name="connsiteY3" fmla="*/ 109760 h 159766"/>
                  <a:gd name="connsiteX4" fmla="*/ 90034 w 183178"/>
                  <a:gd name="connsiteY4" fmla="*/ 0 h 15976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101653 w 183178"/>
                  <a:gd name="connsiteY0" fmla="*/ 0 h 169276"/>
                  <a:gd name="connsiteX1" fmla="*/ 180977 w 183178"/>
                  <a:gd name="connsiteY1" fmla="*/ 27195 h 169276"/>
                  <a:gd name="connsiteX2" fmla="*/ 104778 w 183178"/>
                  <a:gd name="connsiteY2" fmla="*/ 169276 h 169276"/>
                  <a:gd name="connsiteX3" fmla="*/ 0 w 183178"/>
                  <a:gd name="connsiteY3" fmla="*/ 119270 h 169276"/>
                  <a:gd name="connsiteX4" fmla="*/ 101653 w 183178"/>
                  <a:gd name="connsiteY4" fmla="*/ 0 h 169276"/>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3178"/>
                  <a:gd name="connsiteY0" fmla="*/ 0 h 171178"/>
                  <a:gd name="connsiteX1" fmla="*/ 180977 w 183178"/>
                  <a:gd name="connsiteY1" fmla="*/ 29097 h 171178"/>
                  <a:gd name="connsiteX2" fmla="*/ 104778 w 183178"/>
                  <a:gd name="connsiteY2" fmla="*/ 171178 h 171178"/>
                  <a:gd name="connsiteX3" fmla="*/ 0 w 183178"/>
                  <a:gd name="connsiteY3" fmla="*/ 121172 h 171178"/>
                  <a:gd name="connsiteX4" fmla="*/ 99329 w 183178"/>
                  <a:gd name="connsiteY4" fmla="*/ 0 h 171178"/>
                  <a:gd name="connsiteX0" fmla="*/ 99329 w 185659"/>
                  <a:gd name="connsiteY0" fmla="*/ 0 h 171178"/>
                  <a:gd name="connsiteX1" fmla="*/ 180977 w 185659"/>
                  <a:gd name="connsiteY1" fmla="*/ 29097 h 171178"/>
                  <a:gd name="connsiteX2" fmla="*/ 104778 w 185659"/>
                  <a:gd name="connsiteY2" fmla="*/ 171178 h 171178"/>
                  <a:gd name="connsiteX3" fmla="*/ 0 w 185659"/>
                  <a:gd name="connsiteY3" fmla="*/ 121172 h 171178"/>
                  <a:gd name="connsiteX4" fmla="*/ 99329 w 185659"/>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143"/>
                  <a:gd name="connsiteY0" fmla="*/ 0 h 171178"/>
                  <a:gd name="connsiteX1" fmla="*/ 180977 w 186143"/>
                  <a:gd name="connsiteY1" fmla="*/ 29097 h 171178"/>
                  <a:gd name="connsiteX2" fmla="*/ 109425 w 186143"/>
                  <a:gd name="connsiteY2" fmla="*/ 171178 h 171178"/>
                  <a:gd name="connsiteX3" fmla="*/ 0 w 186143"/>
                  <a:gd name="connsiteY3" fmla="*/ 121172 h 171178"/>
                  <a:gd name="connsiteX4" fmla="*/ 99329 w 186143"/>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6418"/>
                  <a:gd name="connsiteY0" fmla="*/ 0 h 171178"/>
                  <a:gd name="connsiteX1" fmla="*/ 180977 w 186418"/>
                  <a:gd name="connsiteY1" fmla="*/ 29097 h 171178"/>
                  <a:gd name="connsiteX2" fmla="*/ 111749 w 186418"/>
                  <a:gd name="connsiteY2" fmla="*/ 171178 h 171178"/>
                  <a:gd name="connsiteX3" fmla="*/ 0 w 186418"/>
                  <a:gd name="connsiteY3" fmla="*/ 121172 h 171178"/>
                  <a:gd name="connsiteX4" fmla="*/ 99329 w 186418"/>
                  <a:gd name="connsiteY4" fmla="*/ 0 h 171178"/>
                  <a:gd name="connsiteX0" fmla="*/ 99329 w 185891"/>
                  <a:gd name="connsiteY0" fmla="*/ 0 h 169276"/>
                  <a:gd name="connsiteX1" fmla="*/ 180977 w 185891"/>
                  <a:gd name="connsiteY1" fmla="*/ 29097 h 169276"/>
                  <a:gd name="connsiteX2" fmla="*/ 107101 w 185891"/>
                  <a:gd name="connsiteY2" fmla="*/ 169276 h 169276"/>
                  <a:gd name="connsiteX3" fmla="*/ 0 w 185891"/>
                  <a:gd name="connsiteY3" fmla="*/ 121172 h 169276"/>
                  <a:gd name="connsiteX4" fmla="*/ 99329 w 185891"/>
                  <a:gd name="connsiteY4" fmla="*/ 0 h 169276"/>
                  <a:gd name="connsiteX0" fmla="*/ 99329 w 184795"/>
                  <a:gd name="connsiteY0" fmla="*/ 0 h 169276"/>
                  <a:gd name="connsiteX1" fmla="*/ 180977 w 184795"/>
                  <a:gd name="connsiteY1" fmla="*/ 29097 h 169276"/>
                  <a:gd name="connsiteX2" fmla="*/ 107101 w 184795"/>
                  <a:gd name="connsiteY2" fmla="*/ 169276 h 169276"/>
                  <a:gd name="connsiteX3" fmla="*/ 0 w 184795"/>
                  <a:gd name="connsiteY3" fmla="*/ 121172 h 169276"/>
                  <a:gd name="connsiteX4" fmla="*/ 99329 w 184795"/>
                  <a:gd name="connsiteY4" fmla="*/ 0 h 169276"/>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4373"/>
                  <a:gd name="connsiteY0" fmla="*/ 0 h 165472"/>
                  <a:gd name="connsiteX1" fmla="*/ 180977 w 184373"/>
                  <a:gd name="connsiteY1" fmla="*/ 29097 h 165472"/>
                  <a:gd name="connsiteX2" fmla="*/ 100129 w 184373"/>
                  <a:gd name="connsiteY2" fmla="*/ 165472 h 165472"/>
                  <a:gd name="connsiteX3" fmla="*/ 0 w 184373"/>
                  <a:gd name="connsiteY3" fmla="*/ 121172 h 165472"/>
                  <a:gd name="connsiteX4" fmla="*/ 99329 w 184373"/>
                  <a:gd name="connsiteY4" fmla="*/ 0 h 165472"/>
                  <a:gd name="connsiteX0" fmla="*/ 99329 w 183948"/>
                  <a:gd name="connsiteY0" fmla="*/ 0 h 165472"/>
                  <a:gd name="connsiteX1" fmla="*/ 180977 w 183948"/>
                  <a:gd name="connsiteY1" fmla="*/ 29097 h 165472"/>
                  <a:gd name="connsiteX2" fmla="*/ 100129 w 183948"/>
                  <a:gd name="connsiteY2" fmla="*/ 165472 h 165472"/>
                  <a:gd name="connsiteX3" fmla="*/ 0 w 183948"/>
                  <a:gd name="connsiteY3" fmla="*/ 121172 h 165472"/>
                  <a:gd name="connsiteX4" fmla="*/ 99329 w 183948"/>
                  <a:gd name="connsiteY4" fmla="*/ 0 h 165472"/>
                  <a:gd name="connsiteX0" fmla="*/ 99329 w 181711"/>
                  <a:gd name="connsiteY0" fmla="*/ 0 h 165472"/>
                  <a:gd name="connsiteX1" fmla="*/ 180977 w 181711"/>
                  <a:gd name="connsiteY1" fmla="*/ 29097 h 165472"/>
                  <a:gd name="connsiteX2" fmla="*/ 100129 w 181711"/>
                  <a:gd name="connsiteY2" fmla="*/ 165472 h 165472"/>
                  <a:gd name="connsiteX3" fmla="*/ 0 w 181711"/>
                  <a:gd name="connsiteY3" fmla="*/ 121172 h 165472"/>
                  <a:gd name="connsiteX4" fmla="*/ 99329 w 181711"/>
                  <a:gd name="connsiteY4" fmla="*/ 0 h 165472"/>
                  <a:gd name="connsiteX0" fmla="*/ 99329 w 181338"/>
                  <a:gd name="connsiteY0" fmla="*/ 0 h 165472"/>
                  <a:gd name="connsiteX1" fmla="*/ 180977 w 181338"/>
                  <a:gd name="connsiteY1" fmla="*/ 29097 h 165472"/>
                  <a:gd name="connsiteX2" fmla="*/ 100129 w 181338"/>
                  <a:gd name="connsiteY2" fmla="*/ 165472 h 165472"/>
                  <a:gd name="connsiteX3" fmla="*/ 0 w 181338"/>
                  <a:gd name="connsiteY3" fmla="*/ 121172 h 165472"/>
                  <a:gd name="connsiteX4" fmla="*/ 99329 w 181338"/>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1321"/>
                  <a:gd name="connsiteY0" fmla="*/ 0 h 165472"/>
                  <a:gd name="connsiteX1" fmla="*/ 180977 w 181321"/>
                  <a:gd name="connsiteY1" fmla="*/ 29097 h 165472"/>
                  <a:gd name="connsiteX2" fmla="*/ 100129 w 181321"/>
                  <a:gd name="connsiteY2" fmla="*/ 165472 h 165472"/>
                  <a:gd name="connsiteX3" fmla="*/ 0 w 181321"/>
                  <a:gd name="connsiteY3" fmla="*/ 121172 h 165472"/>
                  <a:gd name="connsiteX4" fmla="*/ 99329 w 181321"/>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99329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99329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101653 w 182129"/>
                  <a:gd name="connsiteY0" fmla="*/ 0 h 165472"/>
                  <a:gd name="connsiteX1" fmla="*/ 180977 w 182129"/>
                  <a:gd name="connsiteY1" fmla="*/ 29097 h 165472"/>
                  <a:gd name="connsiteX2" fmla="*/ 100129 w 182129"/>
                  <a:gd name="connsiteY2" fmla="*/ 165472 h 165472"/>
                  <a:gd name="connsiteX3" fmla="*/ 0 w 182129"/>
                  <a:gd name="connsiteY3" fmla="*/ 121172 h 165472"/>
                  <a:gd name="connsiteX4" fmla="*/ 101653 w 182129"/>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99329 w 179805"/>
                  <a:gd name="connsiteY0" fmla="*/ 0 h 165472"/>
                  <a:gd name="connsiteX1" fmla="*/ 178653 w 179805"/>
                  <a:gd name="connsiteY1" fmla="*/ 29097 h 165472"/>
                  <a:gd name="connsiteX2" fmla="*/ 97805 w 179805"/>
                  <a:gd name="connsiteY2" fmla="*/ 165472 h 165472"/>
                  <a:gd name="connsiteX3" fmla="*/ 0 w 179805"/>
                  <a:gd name="connsiteY3" fmla="*/ 121172 h 165472"/>
                  <a:gd name="connsiteX4" fmla="*/ 99329 w 179805"/>
                  <a:gd name="connsiteY4" fmla="*/ 0 h 165472"/>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9805"/>
                  <a:gd name="connsiteY0" fmla="*/ 0 h 163569"/>
                  <a:gd name="connsiteX1" fmla="*/ 178653 w 179805"/>
                  <a:gd name="connsiteY1" fmla="*/ 27194 h 163569"/>
                  <a:gd name="connsiteX2" fmla="*/ 97805 w 179805"/>
                  <a:gd name="connsiteY2" fmla="*/ 163569 h 163569"/>
                  <a:gd name="connsiteX3" fmla="*/ 0 w 179805"/>
                  <a:gd name="connsiteY3" fmla="*/ 119269 h 163569"/>
                  <a:gd name="connsiteX4" fmla="*/ 103977 w 179805"/>
                  <a:gd name="connsiteY4" fmla="*/ 0 h 163569"/>
                  <a:gd name="connsiteX0" fmla="*/ 103977 w 177529"/>
                  <a:gd name="connsiteY0" fmla="*/ 0 h 163569"/>
                  <a:gd name="connsiteX1" fmla="*/ 176330 w 177529"/>
                  <a:gd name="connsiteY1" fmla="*/ 27194 h 163569"/>
                  <a:gd name="connsiteX2" fmla="*/ 97805 w 177529"/>
                  <a:gd name="connsiteY2" fmla="*/ 163569 h 163569"/>
                  <a:gd name="connsiteX3" fmla="*/ 0 w 177529"/>
                  <a:gd name="connsiteY3" fmla="*/ 119269 h 163569"/>
                  <a:gd name="connsiteX4" fmla="*/ 103977 w 177529"/>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305"/>
                  <a:gd name="connsiteY0" fmla="*/ 0 h 163569"/>
                  <a:gd name="connsiteX1" fmla="*/ 176330 w 179305"/>
                  <a:gd name="connsiteY1" fmla="*/ 27194 h 163569"/>
                  <a:gd name="connsiteX2" fmla="*/ 97805 w 179305"/>
                  <a:gd name="connsiteY2" fmla="*/ 163569 h 163569"/>
                  <a:gd name="connsiteX3" fmla="*/ 0 w 179305"/>
                  <a:gd name="connsiteY3" fmla="*/ 119269 h 163569"/>
                  <a:gd name="connsiteX4" fmla="*/ 103977 w 179305"/>
                  <a:gd name="connsiteY4" fmla="*/ 0 h 163569"/>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229"/>
                  <a:gd name="connsiteY0" fmla="*/ 0 h 162080"/>
                  <a:gd name="connsiteX1" fmla="*/ 176330 w 179229"/>
                  <a:gd name="connsiteY1" fmla="*/ 27194 h 162080"/>
                  <a:gd name="connsiteX2" fmla="*/ 95986 w 179229"/>
                  <a:gd name="connsiteY2" fmla="*/ 162080 h 162080"/>
                  <a:gd name="connsiteX3" fmla="*/ 0 w 179229"/>
                  <a:gd name="connsiteY3" fmla="*/ 119269 h 162080"/>
                  <a:gd name="connsiteX4" fmla="*/ 103977 w 179229"/>
                  <a:gd name="connsiteY4" fmla="*/ 0 h 162080"/>
                  <a:gd name="connsiteX0" fmla="*/ 103977 w 179717"/>
                  <a:gd name="connsiteY0" fmla="*/ 0 h 162080"/>
                  <a:gd name="connsiteX1" fmla="*/ 176330 w 179717"/>
                  <a:gd name="connsiteY1" fmla="*/ 27194 h 162080"/>
                  <a:gd name="connsiteX2" fmla="*/ 95986 w 179717"/>
                  <a:gd name="connsiteY2" fmla="*/ 162080 h 162080"/>
                  <a:gd name="connsiteX3" fmla="*/ 0 w 179717"/>
                  <a:gd name="connsiteY3" fmla="*/ 119269 h 162080"/>
                  <a:gd name="connsiteX4" fmla="*/ 103977 w 179717"/>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295"/>
                  <a:gd name="connsiteY0" fmla="*/ 0 h 162080"/>
                  <a:gd name="connsiteX1" fmla="*/ 176330 w 180295"/>
                  <a:gd name="connsiteY1" fmla="*/ 27194 h 162080"/>
                  <a:gd name="connsiteX2" fmla="*/ 95986 w 180295"/>
                  <a:gd name="connsiteY2" fmla="*/ 162080 h 162080"/>
                  <a:gd name="connsiteX3" fmla="*/ 0 w 180295"/>
                  <a:gd name="connsiteY3" fmla="*/ 119269 h 162080"/>
                  <a:gd name="connsiteX4" fmla="*/ 103977 w 180295"/>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 name="connsiteX0" fmla="*/ 103977 w 180512"/>
                  <a:gd name="connsiteY0" fmla="*/ 0 h 162080"/>
                  <a:gd name="connsiteX1" fmla="*/ 176330 w 180512"/>
                  <a:gd name="connsiteY1" fmla="*/ 27194 h 162080"/>
                  <a:gd name="connsiteX2" fmla="*/ 95986 w 180512"/>
                  <a:gd name="connsiteY2" fmla="*/ 162080 h 162080"/>
                  <a:gd name="connsiteX3" fmla="*/ 0 w 180512"/>
                  <a:gd name="connsiteY3" fmla="*/ 119269 h 162080"/>
                  <a:gd name="connsiteX4" fmla="*/ 103977 w 180512"/>
                  <a:gd name="connsiteY4" fmla="*/ 0 h 16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12" h="162080">
                    <a:moveTo>
                      <a:pt x="103977" y="0"/>
                    </a:moveTo>
                    <a:lnTo>
                      <a:pt x="176330" y="27194"/>
                    </a:lnTo>
                    <a:cubicBezTo>
                      <a:pt x="194531" y="90639"/>
                      <a:pt x="150676" y="140118"/>
                      <a:pt x="95986" y="162080"/>
                    </a:cubicBezTo>
                    <a:cubicBezTo>
                      <a:pt x="70155" y="151780"/>
                      <a:pt x="39574" y="135938"/>
                      <a:pt x="0" y="119269"/>
                    </a:cubicBezTo>
                    <a:cubicBezTo>
                      <a:pt x="73314" y="134854"/>
                      <a:pt x="109697" y="47607"/>
                      <a:pt x="103977"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0" name="Rectangle 14"/>
              <p:cNvSpPr/>
              <p:nvPr/>
            </p:nvSpPr>
            <p:spPr>
              <a:xfrm rot="1545906" flipH="1">
                <a:off x="6162231" y="2977377"/>
                <a:ext cx="797591" cy="477359"/>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9131"/>
                  <a:gd name="connsiteY0" fmla="*/ 0 h 368300"/>
                  <a:gd name="connsiteX1" fmla="*/ 669131 w 669131"/>
                  <a:gd name="connsiteY1" fmla="*/ 223837 h 368300"/>
                  <a:gd name="connsiteX2" fmla="*/ 571500 w 669131"/>
                  <a:gd name="connsiteY2" fmla="*/ 368300 h 368300"/>
                  <a:gd name="connsiteX3" fmla="*/ 0 w 669131"/>
                  <a:gd name="connsiteY3" fmla="*/ 368300 h 368300"/>
                  <a:gd name="connsiteX4" fmla="*/ 0 w 669131"/>
                  <a:gd name="connsiteY4" fmla="*/ 0 h 368300"/>
                  <a:gd name="connsiteX0" fmla="*/ 0 w 683551"/>
                  <a:gd name="connsiteY0" fmla="*/ 0 h 368300"/>
                  <a:gd name="connsiteX1" fmla="*/ 669131 w 683551"/>
                  <a:gd name="connsiteY1" fmla="*/ 223837 h 368300"/>
                  <a:gd name="connsiteX2" fmla="*/ 571500 w 683551"/>
                  <a:gd name="connsiteY2" fmla="*/ 368300 h 368300"/>
                  <a:gd name="connsiteX3" fmla="*/ 0 w 683551"/>
                  <a:gd name="connsiteY3" fmla="*/ 368300 h 368300"/>
                  <a:gd name="connsiteX4" fmla="*/ 0 w 683551"/>
                  <a:gd name="connsiteY4" fmla="*/ 0 h 368300"/>
                  <a:gd name="connsiteX0" fmla="*/ 0 w 672707"/>
                  <a:gd name="connsiteY0" fmla="*/ 0 h 368300"/>
                  <a:gd name="connsiteX1" fmla="*/ 669131 w 672707"/>
                  <a:gd name="connsiteY1" fmla="*/ 223837 h 368300"/>
                  <a:gd name="connsiteX2" fmla="*/ 571500 w 672707"/>
                  <a:gd name="connsiteY2" fmla="*/ 368300 h 368300"/>
                  <a:gd name="connsiteX3" fmla="*/ 0 w 672707"/>
                  <a:gd name="connsiteY3" fmla="*/ 368300 h 368300"/>
                  <a:gd name="connsiteX4" fmla="*/ 0 w 672707"/>
                  <a:gd name="connsiteY4" fmla="*/ 0 h 368300"/>
                  <a:gd name="connsiteX0" fmla="*/ 0 w 673449"/>
                  <a:gd name="connsiteY0" fmla="*/ 0 h 370698"/>
                  <a:gd name="connsiteX1" fmla="*/ 669131 w 673449"/>
                  <a:gd name="connsiteY1" fmla="*/ 223837 h 370698"/>
                  <a:gd name="connsiteX2" fmla="*/ 571500 w 673449"/>
                  <a:gd name="connsiteY2" fmla="*/ 368300 h 370698"/>
                  <a:gd name="connsiteX3" fmla="*/ 0 w 673449"/>
                  <a:gd name="connsiteY3" fmla="*/ 368300 h 370698"/>
                  <a:gd name="connsiteX4" fmla="*/ 0 w 673449"/>
                  <a:gd name="connsiteY4" fmla="*/ 0 h 370698"/>
                  <a:gd name="connsiteX0" fmla="*/ 0 w 672956"/>
                  <a:gd name="connsiteY0" fmla="*/ 0 h 371937"/>
                  <a:gd name="connsiteX1" fmla="*/ 669131 w 672956"/>
                  <a:gd name="connsiteY1" fmla="*/ 223837 h 371937"/>
                  <a:gd name="connsiteX2" fmla="*/ 571500 w 672956"/>
                  <a:gd name="connsiteY2" fmla="*/ 368300 h 371937"/>
                  <a:gd name="connsiteX3" fmla="*/ 0 w 672956"/>
                  <a:gd name="connsiteY3" fmla="*/ 368300 h 371937"/>
                  <a:gd name="connsiteX4" fmla="*/ 0 w 672956"/>
                  <a:gd name="connsiteY4" fmla="*/ 0 h 371937"/>
                  <a:gd name="connsiteX0" fmla="*/ 0 w 671150"/>
                  <a:gd name="connsiteY0" fmla="*/ 0 h 371937"/>
                  <a:gd name="connsiteX1" fmla="*/ 669131 w 671150"/>
                  <a:gd name="connsiteY1" fmla="*/ 223837 h 371937"/>
                  <a:gd name="connsiteX2" fmla="*/ 571500 w 671150"/>
                  <a:gd name="connsiteY2" fmla="*/ 368300 h 371937"/>
                  <a:gd name="connsiteX3" fmla="*/ 0 w 671150"/>
                  <a:gd name="connsiteY3" fmla="*/ 368300 h 371937"/>
                  <a:gd name="connsiteX4" fmla="*/ 0 w 671150"/>
                  <a:gd name="connsiteY4" fmla="*/ 0 h 371937"/>
                  <a:gd name="connsiteX0" fmla="*/ 0 w 671778"/>
                  <a:gd name="connsiteY0" fmla="*/ 0 h 369189"/>
                  <a:gd name="connsiteX1" fmla="*/ 669131 w 671778"/>
                  <a:gd name="connsiteY1" fmla="*/ 223837 h 369189"/>
                  <a:gd name="connsiteX2" fmla="*/ 571500 w 671778"/>
                  <a:gd name="connsiteY2" fmla="*/ 368300 h 369189"/>
                  <a:gd name="connsiteX3" fmla="*/ 0 w 671778"/>
                  <a:gd name="connsiteY3" fmla="*/ 368300 h 369189"/>
                  <a:gd name="connsiteX4" fmla="*/ 0 w 671778"/>
                  <a:gd name="connsiteY4" fmla="*/ 0 h 369189"/>
                  <a:gd name="connsiteX0" fmla="*/ 0 w 671391"/>
                  <a:gd name="connsiteY0" fmla="*/ 0 h 369635"/>
                  <a:gd name="connsiteX1" fmla="*/ 669131 w 671391"/>
                  <a:gd name="connsiteY1" fmla="*/ 223837 h 369635"/>
                  <a:gd name="connsiteX2" fmla="*/ 571500 w 671391"/>
                  <a:gd name="connsiteY2" fmla="*/ 368300 h 369635"/>
                  <a:gd name="connsiteX3" fmla="*/ 0 w 671391"/>
                  <a:gd name="connsiteY3" fmla="*/ 368300 h 369635"/>
                  <a:gd name="connsiteX4" fmla="*/ 0 w 671391"/>
                  <a:gd name="connsiteY4" fmla="*/ 0 h 369635"/>
                  <a:gd name="connsiteX0" fmla="*/ 390525 w 671391"/>
                  <a:gd name="connsiteY0" fmla="*/ 0 h 276766"/>
                  <a:gd name="connsiteX1" fmla="*/ 669131 w 671391"/>
                  <a:gd name="connsiteY1" fmla="*/ 130968 h 276766"/>
                  <a:gd name="connsiteX2" fmla="*/ 571500 w 671391"/>
                  <a:gd name="connsiteY2" fmla="*/ 275431 h 276766"/>
                  <a:gd name="connsiteX3" fmla="*/ 0 w 671391"/>
                  <a:gd name="connsiteY3" fmla="*/ 275431 h 276766"/>
                  <a:gd name="connsiteX4" fmla="*/ 390525 w 671391"/>
                  <a:gd name="connsiteY4" fmla="*/ 0 h 276766"/>
                  <a:gd name="connsiteX0" fmla="*/ 92869 w 373735"/>
                  <a:gd name="connsiteY0" fmla="*/ 0 h 276766"/>
                  <a:gd name="connsiteX1" fmla="*/ 371475 w 373735"/>
                  <a:gd name="connsiteY1" fmla="*/ 130968 h 276766"/>
                  <a:gd name="connsiteX2" fmla="*/ 273844 w 373735"/>
                  <a:gd name="connsiteY2" fmla="*/ 275431 h 276766"/>
                  <a:gd name="connsiteX3" fmla="*/ 0 w 373735"/>
                  <a:gd name="connsiteY3" fmla="*/ 132556 h 276766"/>
                  <a:gd name="connsiteX4" fmla="*/ 92869 w 373735"/>
                  <a:gd name="connsiteY4" fmla="*/ 0 h 276766"/>
                  <a:gd name="connsiteX0" fmla="*/ 100013 w 380879"/>
                  <a:gd name="connsiteY0" fmla="*/ 0 h 276766"/>
                  <a:gd name="connsiteX1" fmla="*/ 378619 w 380879"/>
                  <a:gd name="connsiteY1" fmla="*/ 130968 h 276766"/>
                  <a:gd name="connsiteX2" fmla="*/ 280988 w 380879"/>
                  <a:gd name="connsiteY2" fmla="*/ 275431 h 276766"/>
                  <a:gd name="connsiteX3" fmla="*/ 0 w 380879"/>
                  <a:gd name="connsiteY3" fmla="*/ 134938 h 276766"/>
                  <a:gd name="connsiteX4" fmla="*/ 100013 w 38087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0963 w 361829"/>
                  <a:gd name="connsiteY0" fmla="*/ 0 h 276766"/>
                  <a:gd name="connsiteX1" fmla="*/ 359569 w 361829"/>
                  <a:gd name="connsiteY1" fmla="*/ 130968 h 276766"/>
                  <a:gd name="connsiteX2" fmla="*/ 261938 w 361829"/>
                  <a:gd name="connsiteY2" fmla="*/ 275431 h 276766"/>
                  <a:gd name="connsiteX3" fmla="*/ 0 w 361829"/>
                  <a:gd name="connsiteY3" fmla="*/ 142081 h 276766"/>
                  <a:gd name="connsiteX4" fmla="*/ 80963 w 361829"/>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83344 w 364210"/>
                  <a:gd name="connsiteY0" fmla="*/ 0 h 276766"/>
                  <a:gd name="connsiteX1" fmla="*/ 361950 w 364210"/>
                  <a:gd name="connsiteY1" fmla="*/ 130968 h 276766"/>
                  <a:gd name="connsiteX2" fmla="*/ 264319 w 364210"/>
                  <a:gd name="connsiteY2" fmla="*/ 275431 h 276766"/>
                  <a:gd name="connsiteX3" fmla="*/ 0 w 364210"/>
                  <a:gd name="connsiteY3" fmla="*/ 144463 h 276766"/>
                  <a:gd name="connsiteX4" fmla="*/ 83344 w 364210"/>
                  <a:gd name="connsiteY4" fmla="*/ 0 h 276766"/>
                  <a:gd name="connsiteX0" fmla="*/ 76200 w 357066"/>
                  <a:gd name="connsiteY0" fmla="*/ 0 h 276766"/>
                  <a:gd name="connsiteX1" fmla="*/ 354806 w 357066"/>
                  <a:gd name="connsiteY1" fmla="*/ 130968 h 276766"/>
                  <a:gd name="connsiteX2" fmla="*/ 257175 w 357066"/>
                  <a:gd name="connsiteY2" fmla="*/ 275431 h 276766"/>
                  <a:gd name="connsiteX3" fmla="*/ 0 w 357066"/>
                  <a:gd name="connsiteY3" fmla="*/ 123032 h 276766"/>
                  <a:gd name="connsiteX4" fmla="*/ 76200 w 357066"/>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1353"/>
                  <a:gd name="connsiteY0" fmla="*/ 0 h 276766"/>
                  <a:gd name="connsiteX1" fmla="*/ 369093 w 371353"/>
                  <a:gd name="connsiteY1" fmla="*/ 130968 h 276766"/>
                  <a:gd name="connsiteX2" fmla="*/ 271462 w 371353"/>
                  <a:gd name="connsiteY2" fmla="*/ 275431 h 276766"/>
                  <a:gd name="connsiteX3" fmla="*/ 0 w 371353"/>
                  <a:gd name="connsiteY3" fmla="*/ 134938 h 276766"/>
                  <a:gd name="connsiteX4" fmla="*/ 90487 w 371353"/>
                  <a:gd name="connsiteY4" fmla="*/ 0 h 276766"/>
                  <a:gd name="connsiteX0" fmla="*/ 90487 w 378306"/>
                  <a:gd name="connsiteY0" fmla="*/ 0 h 276766"/>
                  <a:gd name="connsiteX1" fmla="*/ 376237 w 378306"/>
                  <a:gd name="connsiteY1" fmla="*/ 130968 h 276766"/>
                  <a:gd name="connsiteX2" fmla="*/ 271462 w 378306"/>
                  <a:gd name="connsiteY2" fmla="*/ 275431 h 276766"/>
                  <a:gd name="connsiteX3" fmla="*/ 0 w 378306"/>
                  <a:gd name="connsiteY3" fmla="*/ 134938 h 276766"/>
                  <a:gd name="connsiteX4" fmla="*/ 90487 w 378306"/>
                  <a:gd name="connsiteY4" fmla="*/ 0 h 276766"/>
                  <a:gd name="connsiteX0" fmla="*/ 90487 w 376245"/>
                  <a:gd name="connsiteY0" fmla="*/ 0 h 277332"/>
                  <a:gd name="connsiteX1" fmla="*/ 376237 w 376245"/>
                  <a:gd name="connsiteY1" fmla="*/ 130968 h 277332"/>
                  <a:gd name="connsiteX2" fmla="*/ 271462 w 376245"/>
                  <a:gd name="connsiteY2" fmla="*/ 275431 h 277332"/>
                  <a:gd name="connsiteX3" fmla="*/ 0 w 376245"/>
                  <a:gd name="connsiteY3" fmla="*/ 134938 h 277332"/>
                  <a:gd name="connsiteX4" fmla="*/ 90487 w 376245"/>
                  <a:gd name="connsiteY4" fmla="*/ 0 h 277332"/>
                  <a:gd name="connsiteX0" fmla="*/ 90487 w 376245"/>
                  <a:gd name="connsiteY0" fmla="*/ 0 h 277257"/>
                  <a:gd name="connsiteX1" fmla="*/ 376237 w 376245"/>
                  <a:gd name="connsiteY1" fmla="*/ 130968 h 277257"/>
                  <a:gd name="connsiteX2" fmla="*/ 271462 w 376245"/>
                  <a:gd name="connsiteY2" fmla="*/ 275431 h 277257"/>
                  <a:gd name="connsiteX3" fmla="*/ 0 w 376245"/>
                  <a:gd name="connsiteY3" fmla="*/ 134938 h 277257"/>
                  <a:gd name="connsiteX4" fmla="*/ 90487 w 376245"/>
                  <a:gd name="connsiteY4" fmla="*/ 0 h 277257"/>
                  <a:gd name="connsiteX0" fmla="*/ 90487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0487 w 376244"/>
                  <a:gd name="connsiteY4" fmla="*/ 0 h 277257"/>
                  <a:gd name="connsiteX0" fmla="*/ 95249 w 376244"/>
                  <a:gd name="connsiteY0" fmla="*/ 0 h 279638"/>
                  <a:gd name="connsiteX1" fmla="*/ 376237 w 376244"/>
                  <a:gd name="connsiteY1" fmla="*/ 133349 h 279638"/>
                  <a:gd name="connsiteX2" fmla="*/ 271462 w 376244"/>
                  <a:gd name="connsiteY2" fmla="*/ 277812 h 279638"/>
                  <a:gd name="connsiteX3" fmla="*/ 0 w 376244"/>
                  <a:gd name="connsiteY3" fmla="*/ 137319 h 279638"/>
                  <a:gd name="connsiteX4" fmla="*/ 95249 w 376244"/>
                  <a:gd name="connsiteY4" fmla="*/ 0 h 279638"/>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97630 w 376244"/>
                  <a:gd name="connsiteY0" fmla="*/ 0 h 277257"/>
                  <a:gd name="connsiteX1" fmla="*/ 376237 w 376244"/>
                  <a:gd name="connsiteY1" fmla="*/ 130968 h 277257"/>
                  <a:gd name="connsiteX2" fmla="*/ 271462 w 376244"/>
                  <a:gd name="connsiteY2" fmla="*/ 275431 h 277257"/>
                  <a:gd name="connsiteX3" fmla="*/ 0 w 376244"/>
                  <a:gd name="connsiteY3" fmla="*/ 134938 h 277257"/>
                  <a:gd name="connsiteX4" fmla="*/ 97630 w 376244"/>
                  <a:gd name="connsiteY4" fmla="*/ 0 h 277257"/>
                  <a:gd name="connsiteX0" fmla="*/ 679166 w 957780"/>
                  <a:gd name="connsiteY0" fmla="*/ 149688 h 426945"/>
                  <a:gd name="connsiteX1" fmla="*/ 957773 w 957780"/>
                  <a:gd name="connsiteY1" fmla="*/ 280656 h 426945"/>
                  <a:gd name="connsiteX2" fmla="*/ 852998 w 957780"/>
                  <a:gd name="connsiteY2" fmla="*/ 425119 h 426945"/>
                  <a:gd name="connsiteX3" fmla="*/ 0 w 957780"/>
                  <a:gd name="connsiteY3" fmla="*/ 1207 h 426945"/>
                  <a:gd name="connsiteX4" fmla="*/ 679166 w 957780"/>
                  <a:gd name="connsiteY4" fmla="*/ 149688 h 426945"/>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2068 w 957780"/>
                  <a:gd name="connsiteY0" fmla="*/ 0 h 554514"/>
                  <a:gd name="connsiteX1" fmla="*/ 957773 w 957780"/>
                  <a:gd name="connsiteY1" fmla="*/ 408225 h 554514"/>
                  <a:gd name="connsiteX2" fmla="*/ 852998 w 957780"/>
                  <a:gd name="connsiteY2" fmla="*/ 552688 h 554514"/>
                  <a:gd name="connsiteX3" fmla="*/ 0 w 957780"/>
                  <a:gd name="connsiteY3" fmla="*/ 128776 h 554514"/>
                  <a:gd name="connsiteX4" fmla="*/ 72068 w 957780"/>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 name="connsiteX0" fmla="*/ 75263 w 960975"/>
                  <a:gd name="connsiteY0" fmla="*/ 0 h 554514"/>
                  <a:gd name="connsiteX1" fmla="*/ 960968 w 960975"/>
                  <a:gd name="connsiteY1" fmla="*/ 408225 h 554514"/>
                  <a:gd name="connsiteX2" fmla="*/ 856193 w 960975"/>
                  <a:gd name="connsiteY2" fmla="*/ 552688 h 554514"/>
                  <a:gd name="connsiteX3" fmla="*/ 0 w 960975"/>
                  <a:gd name="connsiteY3" fmla="*/ 134938 h 554514"/>
                  <a:gd name="connsiteX4" fmla="*/ 75263 w 960975"/>
                  <a:gd name="connsiteY4" fmla="*/ 0 h 55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975" h="554514">
                    <a:moveTo>
                      <a:pt x="75263" y="0"/>
                    </a:moveTo>
                    <a:lnTo>
                      <a:pt x="960968" y="408225"/>
                    </a:lnTo>
                    <a:cubicBezTo>
                      <a:pt x="961761" y="523053"/>
                      <a:pt x="898261" y="564066"/>
                      <a:pt x="856193" y="552688"/>
                    </a:cubicBezTo>
                    <a:lnTo>
                      <a:pt x="0" y="134938"/>
                    </a:lnTo>
                    <a:cubicBezTo>
                      <a:pt x="52857" y="96875"/>
                      <a:pt x="76058" y="57679"/>
                      <a:pt x="75263"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1" name="Rectangle 16"/>
              <p:cNvSpPr/>
              <p:nvPr/>
            </p:nvSpPr>
            <p:spPr>
              <a:xfrm rot="1545906" flipH="1">
                <a:off x="6938996" y="3147818"/>
                <a:ext cx="99771" cy="13061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903 w 133037"/>
                  <a:gd name="connsiteY0" fmla="*/ 0 h 173036"/>
                  <a:gd name="connsiteX1" fmla="*/ 132608 w 133037"/>
                  <a:gd name="connsiteY1" fmla="*/ 18768 h 173036"/>
                  <a:gd name="connsiteX2" fmla="*/ 45564 w 133037"/>
                  <a:gd name="connsiteY2" fmla="*/ 173036 h 173036"/>
                  <a:gd name="connsiteX3" fmla="*/ 318 w 133037"/>
                  <a:gd name="connsiteY3" fmla="*/ 149224 h 173036"/>
                  <a:gd name="connsiteX4" fmla="*/ 78903 w 133037"/>
                  <a:gd name="connsiteY4" fmla="*/ 0 h 173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37" h="173036">
                    <a:moveTo>
                      <a:pt x="78903" y="0"/>
                    </a:moveTo>
                    <a:cubicBezTo>
                      <a:pt x="103510" y="7939"/>
                      <a:pt x="108443" y="11393"/>
                      <a:pt x="132608" y="18768"/>
                    </a:cubicBezTo>
                    <a:cubicBezTo>
                      <a:pt x="138184" y="99530"/>
                      <a:pt x="88426" y="152664"/>
                      <a:pt x="45564" y="173036"/>
                    </a:cubicBezTo>
                    <a:cubicBezTo>
                      <a:pt x="30482" y="167480"/>
                      <a:pt x="-3650" y="159543"/>
                      <a:pt x="318" y="149224"/>
                    </a:cubicBezTo>
                    <a:cubicBezTo>
                      <a:pt x="57035" y="116053"/>
                      <a:pt x="80754" y="78697"/>
                      <a:pt x="78903"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2" name="Rectangle 25"/>
              <p:cNvSpPr/>
              <p:nvPr/>
            </p:nvSpPr>
            <p:spPr>
              <a:xfrm rot="1545906" flipH="1">
                <a:off x="7026788" y="3109543"/>
                <a:ext cx="386349" cy="230725"/>
              </a:xfrm>
              <a:custGeom>
                <a:avLst/>
                <a:gdLst>
                  <a:gd name="connsiteX0" fmla="*/ 0 w 452437"/>
                  <a:gd name="connsiteY0" fmla="*/ 0 h 228600"/>
                  <a:gd name="connsiteX1" fmla="*/ 452437 w 452437"/>
                  <a:gd name="connsiteY1" fmla="*/ 0 h 228600"/>
                  <a:gd name="connsiteX2" fmla="*/ 452437 w 452437"/>
                  <a:gd name="connsiteY2" fmla="*/ 228600 h 228600"/>
                  <a:gd name="connsiteX3" fmla="*/ 0 w 452437"/>
                  <a:gd name="connsiteY3" fmla="*/ 228600 h 228600"/>
                  <a:gd name="connsiteX4" fmla="*/ 0 w 452437"/>
                  <a:gd name="connsiteY4" fmla="*/ 0 h 228600"/>
                  <a:gd name="connsiteX0" fmla="*/ 0 w 452437"/>
                  <a:gd name="connsiteY0" fmla="*/ 0 h 228600"/>
                  <a:gd name="connsiteX1" fmla="*/ 431006 w 452437"/>
                  <a:gd name="connsiteY1" fmla="*/ 90487 h 228600"/>
                  <a:gd name="connsiteX2" fmla="*/ 452437 w 452437"/>
                  <a:gd name="connsiteY2" fmla="*/ 228600 h 228600"/>
                  <a:gd name="connsiteX3" fmla="*/ 0 w 452437"/>
                  <a:gd name="connsiteY3" fmla="*/ 228600 h 228600"/>
                  <a:gd name="connsiteX4" fmla="*/ 0 w 452437"/>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2437 w 519112"/>
                  <a:gd name="connsiteY2" fmla="*/ 228600 h 228600"/>
                  <a:gd name="connsiteX3" fmla="*/ 0 w 519112"/>
                  <a:gd name="connsiteY3" fmla="*/ 228600 h 228600"/>
                  <a:gd name="connsiteX4" fmla="*/ 0 w 519112"/>
                  <a:gd name="connsiteY4" fmla="*/ 0 h 228600"/>
                  <a:gd name="connsiteX0" fmla="*/ 0 w 519112"/>
                  <a:gd name="connsiteY0" fmla="*/ 0 h 228600"/>
                  <a:gd name="connsiteX1" fmla="*/ 519112 w 519112"/>
                  <a:gd name="connsiteY1" fmla="*/ 128587 h 228600"/>
                  <a:gd name="connsiteX2" fmla="*/ 450055 w 519112"/>
                  <a:gd name="connsiteY2" fmla="*/ 221456 h 228600"/>
                  <a:gd name="connsiteX3" fmla="*/ 0 w 519112"/>
                  <a:gd name="connsiteY3" fmla="*/ 228600 h 228600"/>
                  <a:gd name="connsiteX4" fmla="*/ 0 w 519112"/>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0055 w 507205"/>
                  <a:gd name="connsiteY2" fmla="*/ 221456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2436 w 507205"/>
                  <a:gd name="connsiteY2" fmla="*/ 223838 h 228600"/>
                  <a:gd name="connsiteX3" fmla="*/ 0 w 507205"/>
                  <a:gd name="connsiteY3" fmla="*/ 228600 h 228600"/>
                  <a:gd name="connsiteX4" fmla="*/ 0 w 507205"/>
                  <a:gd name="connsiteY4" fmla="*/ 0 h 228600"/>
                  <a:gd name="connsiteX0" fmla="*/ 0 w 507205"/>
                  <a:gd name="connsiteY0" fmla="*/ 0 h 228600"/>
                  <a:gd name="connsiteX1" fmla="*/ 507205 w 507205"/>
                  <a:gd name="connsiteY1" fmla="*/ 128587 h 228600"/>
                  <a:gd name="connsiteX2" fmla="*/ 459579 w 507205"/>
                  <a:gd name="connsiteY2" fmla="*/ 223838 h 228600"/>
                  <a:gd name="connsiteX3" fmla="*/ 0 w 507205"/>
                  <a:gd name="connsiteY3" fmla="*/ 228600 h 228600"/>
                  <a:gd name="connsiteX4" fmla="*/ 0 w 507205"/>
                  <a:gd name="connsiteY4" fmla="*/ 0 h 228600"/>
                  <a:gd name="connsiteX0" fmla="*/ 0 w 514349"/>
                  <a:gd name="connsiteY0" fmla="*/ 0 h 228600"/>
                  <a:gd name="connsiteX1" fmla="*/ 514349 w 514349"/>
                  <a:gd name="connsiteY1" fmla="*/ 130969 h 228600"/>
                  <a:gd name="connsiteX2" fmla="*/ 459579 w 514349"/>
                  <a:gd name="connsiteY2" fmla="*/ 223838 h 228600"/>
                  <a:gd name="connsiteX3" fmla="*/ 0 w 514349"/>
                  <a:gd name="connsiteY3" fmla="*/ 228600 h 228600"/>
                  <a:gd name="connsiteX4" fmla="*/ 0 w 514349"/>
                  <a:gd name="connsiteY4" fmla="*/ 0 h 228600"/>
                  <a:gd name="connsiteX0" fmla="*/ 83343 w 514349"/>
                  <a:gd name="connsiteY0" fmla="*/ 0 h 273844"/>
                  <a:gd name="connsiteX1" fmla="*/ 514349 w 514349"/>
                  <a:gd name="connsiteY1" fmla="*/ 176213 h 273844"/>
                  <a:gd name="connsiteX2" fmla="*/ 459579 w 514349"/>
                  <a:gd name="connsiteY2" fmla="*/ 269082 h 273844"/>
                  <a:gd name="connsiteX3" fmla="*/ 0 w 514349"/>
                  <a:gd name="connsiteY3" fmla="*/ 273844 h 273844"/>
                  <a:gd name="connsiteX4" fmla="*/ 83343 w 514349"/>
                  <a:gd name="connsiteY4" fmla="*/ 0 h 273844"/>
                  <a:gd name="connsiteX0" fmla="*/ 95250 w 514349"/>
                  <a:gd name="connsiteY0" fmla="*/ 0 h 280988"/>
                  <a:gd name="connsiteX1" fmla="*/ 514349 w 514349"/>
                  <a:gd name="connsiteY1" fmla="*/ 183357 h 280988"/>
                  <a:gd name="connsiteX2" fmla="*/ 459579 w 514349"/>
                  <a:gd name="connsiteY2" fmla="*/ 276226 h 280988"/>
                  <a:gd name="connsiteX3" fmla="*/ 0 w 514349"/>
                  <a:gd name="connsiteY3" fmla="*/ 280988 h 280988"/>
                  <a:gd name="connsiteX4" fmla="*/ 95250 w 514349"/>
                  <a:gd name="connsiteY4" fmla="*/ 0 h 280988"/>
                  <a:gd name="connsiteX0" fmla="*/ 28575 w 447674"/>
                  <a:gd name="connsiteY0" fmla="*/ 0 h 276226"/>
                  <a:gd name="connsiteX1" fmla="*/ 447674 w 447674"/>
                  <a:gd name="connsiteY1" fmla="*/ 183357 h 276226"/>
                  <a:gd name="connsiteX2" fmla="*/ 392904 w 447674"/>
                  <a:gd name="connsiteY2" fmla="*/ 276226 h 276226"/>
                  <a:gd name="connsiteX3" fmla="*/ 0 w 447674"/>
                  <a:gd name="connsiteY3" fmla="*/ 59531 h 276226"/>
                  <a:gd name="connsiteX4" fmla="*/ 28575 w 447674"/>
                  <a:gd name="connsiteY4" fmla="*/ 0 h 276226"/>
                  <a:gd name="connsiteX0" fmla="*/ 34750 w 453849"/>
                  <a:gd name="connsiteY0" fmla="*/ 0 h 276226"/>
                  <a:gd name="connsiteX1" fmla="*/ 453849 w 453849"/>
                  <a:gd name="connsiteY1" fmla="*/ 183357 h 276226"/>
                  <a:gd name="connsiteX2" fmla="*/ 399079 w 453849"/>
                  <a:gd name="connsiteY2" fmla="*/ 276226 h 276226"/>
                  <a:gd name="connsiteX3" fmla="*/ 6175 w 453849"/>
                  <a:gd name="connsiteY3" fmla="*/ 59531 h 276226"/>
                  <a:gd name="connsiteX4" fmla="*/ 34750 w 453849"/>
                  <a:gd name="connsiteY4" fmla="*/ 0 h 276226"/>
                  <a:gd name="connsiteX0" fmla="*/ 39703 w 458802"/>
                  <a:gd name="connsiteY0" fmla="*/ 0 h 276226"/>
                  <a:gd name="connsiteX1" fmla="*/ 458802 w 458802"/>
                  <a:gd name="connsiteY1" fmla="*/ 183357 h 276226"/>
                  <a:gd name="connsiteX2" fmla="*/ 404032 w 458802"/>
                  <a:gd name="connsiteY2" fmla="*/ 276226 h 276226"/>
                  <a:gd name="connsiteX3" fmla="*/ 11128 w 458802"/>
                  <a:gd name="connsiteY3" fmla="*/ 59531 h 276226"/>
                  <a:gd name="connsiteX4" fmla="*/ 39703 w 458802"/>
                  <a:gd name="connsiteY4" fmla="*/ 0 h 276226"/>
                  <a:gd name="connsiteX0" fmla="*/ 42178 w 461277"/>
                  <a:gd name="connsiteY0" fmla="*/ 0 h 276226"/>
                  <a:gd name="connsiteX1" fmla="*/ 461277 w 461277"/>
                  <a:gd name="connsiteY1" fmla="*/ 183357 h 276226"/>
                  <a:gd name="connsiteX2" fmla="*/ 406507 w 461277"/>
                  <a:gd name="connsiteY2" fmla="*/ 276226 h 276226"/>
                  <a:gd name="connsiteX3" fmla="*/ 13603 w 461277"/>
                  <a:gd name="connsiteY3" fmla="*/ 59531 h 276226"/>
                  <a:gd name="connsiteX4" fmla="*/ 42178 w 461277"/>
                  <a:gd name="connsiteY4" fmla="*/ 0 h 27622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0883 w 459982"/>
                  <a:gd name="connsiteY0" fmla="*/ 50 h 276276"/>
                  <a:gd name="connsiteX1" fmla="*/ 459982 w 459982"/>
                  <a:gd name="connsiteY1" fmla="*/ 183407 h 276276"/>
                  <a:gd name="connsiteX2" fmla="*/ 405212 w 459982"/>
                  <a:gd name="connsiteY2" fmla="*/ 276276 h 276276"/>
                  <a:gd name="connsiteX3" fmla="*/ 12308 w 459982"/>
                  <a:gd name="connsiteY3" fmla="*/ 59581 h 276276"/>
                  <a:gd name="connsiteX4" fmla="*/ 40883 w 459982"/>
                  <a:gd name="connsiteY4" fmla="*/ 50 h 276276"/>
                  <a:gd name="connsiteX0" fmla="*/ 45081 w 464180"/>
                  <a:gd name="connsiteY0" fmla="*/ 0 h 276226"/>
                  <a:gd name="connsiteX1" fmla="*/ 464180 w 464180"/>
                  <a:gd name="connsiteY1" fmla="*/ 183357 h 276226"/>
                  <a:gd name="connsiteX2" fmla="*/ 409410 w 464180"/>
                  <a:gd name="connsiteY2" fmla="*/ 276226 h 276226"/>
                  <a:gd name="connsiteX3" fmla="*/ 16506 w 464180"/>
                  <a:gd name="connsiteY3" fmla="*/ 59531 h 276226"/>
                  <a:gd name="connsiteX4" fmla="*/ 45081 w 464180"/>
                  <a:gd name="connsiteY4" fmla="*/ 0 h 276226"/>
                  <a:gd name="connsiteX0" fmla="*/ 48073 w 467172"/>
                  <a:gd name="connsiteY0" fmla="*/ 0 h 276226"/>
                  <a:gd name="connsiteX1" fmla="*/ 467172 w 467172"/>
                  <a:gd name="connsiteY1" fmla="*/ 183357 h 276226"/>
                  <a:gd name="connsiteX2" fmla="*/ 412402 w 467172"/>
                  <a:gd name="connsiteY2" fmla="*/ 276226 h 276226"/>
                  <a:gd name="connsiteX3" fmla="*/ 19498 w 467172"/>
                  <a:gd name="connsiteY3" fmla="*/ 59531 h 276226"/>
                  <a:gd name="connsiteX4" fmla="*/ 48073 w 467172"/>
                  <a:gd name="connsiteY4" fmla="*/ 0 h 276226"/>
                  <a:gd name="connsiteX0" fmla="*/ 45289 w 464388"/>
                  <a:gd name="connsiteY0" fmla="*/ 0 h 276226"/>
                  <a:gd name="connsiteX1" fmla="*/ 464388 w 464388"/>
                  <a:gd name="connsiteY1" fmla="*/ 183357 h 276226"/>
                  <a:gd name="connsiteX2" fmla="*/ 409618 w 464388"/>
                  <a:gd name="connsiteY2" fmla="*/ 276226 h 276226"/>
                  <a:gd name="connsiteX3" fmla="*/ 16714 w 464388"/>
                  <a:gd name="connsiteY3" fmla="*/ 59531 h 276226"/>
                  <a:gd name="connsiteX4" fmla="*/ 45289 w 464388"/>
                  <a:gd name="connsiteY4" fmla="*/ 0 h 276226"/>
                  <a:gd name="connsiteX0" fmla="*/ 43442 w 462541"/>
                  <a:gd name="connsiteY0" fmla="*/ 0 h 276226"/>
                  <a:gd name="connsiteX1" fmla="*/ 462541 w 462541"/>
                  <a:gd name="connsiteY1" fmla="*/ 183357 h 276226"/>
                  <a:gd name="connsiteX2" fmla="*/ 407771 w 462541"/>
                  <a:gd name="connsiteY2" fmla="*/ 276226 h 276226"/>
                  <a:gd name="connsiteX3" fmla="*/ 14867 w 462541"/>
                  <a:gd name="connsiteY3" fmla="*/ 59531 h 276226"/>
                  <a:gd name="connsiteX4" fmla="*/ 43442 w 462541"/>
                  <a:gd name="connsiteY4" fmla="*/ 0 h 276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41" h="276226">
                    <a:moveTo>
                      <a:pt x="43442" y="0"/>
                    </a:moveTo>
                    <a:lnTo>
                      <a:pt x="462541" y="183357"/>
                    </a:lnTo>
                    <a:cubicBezTo>
                      <a:pt x="461748" y="233364"/>
                      <a:pt x="429996" y="271462"/>
                      <a:pt x="407771" y="276226"/>
                    </a:cubicBezTo>
                    <a:lnTo>
                      <a:pt x="14867" y="59531"/>
                    </a:lnTo>
                    <a:cubicBezTo>
                      <a:pt x="-13709" y="34924"/>
                      <a:pt x="580" y="793"/>
                      <a:pt x="43442" y="0"/>
                    </a:cubicBezTo>
                    <a:close/>
                  </a:path>
                </a:pathLst>
              </a:cu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3" name="Rectangle 16"/>
              <p:cNvSpPr/>
              <p:nvPr/>
            </p:nvSpPr>
            <p:spPr>
              <a:xfrm rot="1545906" flipH="1">
                <a:off x="6975673" y="3149300"/>
                <a:ext cx="99211" cy="132601"/>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380"/>
                  <a:gd name="connsiteY0" fmla="*/ 0 h 201611"/>
                  <a:gd name="connsiteX1" fmla="*/ 180977 w 181380"/>
                  <a:gd name="connsiteY1" fmla="*/ 59530 h 201611"/>
                  <a:gd name="connsiteX2" fmla="*/ 104778 w 181380"/>
                  <a:gd name="connsiteY2" fmla="*/ 201611 h 201611"/>
                  <a:gd name="connsiteX3" fmla="*/ 0 w 181380"/>
                  <a:gd name="connsiteY3" fmla="*/ 151605 h 201611"/>
                  <a:gd name="connsiteX4" fmla="*/ 71442 w 181380"/>
                  <a:gd name="connsiteY4" fmla="*/ 0 h 201611"/>
                  <a:gd name="connsiteX0" fmla="*/ 71442 w 180977"/>
                  <a:gd name="connsiteY0" fmla="*/ 0 h 201611"/>
                  <a:gd name="connsiteX1" fmla="*/ 180977 w 180977"/>
                  <a:gd name="connsiteY1" fmla="*/ 59530 h 201611"/>
                  <a:gd name="connsiteX2" fmla="*/ 104778 w 180977"/>
                  <a:gd name="connsiteY2" fmla="*/ 201611 h 201611"/>
                  <a:gd name="connsiteX3" fmla="*/ 0 w 180977"/>
                  <a:gd name="connsiteY3" fmla="*/ 151605 h 201611"/>
                  <a:gd name="connsiteX4" fmla="*/ 71442 w 180977"/>
                  <a:gd name="connsiteY4" fmla="*/ 0 h 201611"/>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73823 w 180977"/>
                  <a:gd name="connsiteY0" fmla="*/ 0 h 199230"/>
                  <a:gd name="connsiteX1" fmla="*/ 180977 w 180977"/>
                  <a:gd name="connsiteY1" fmla="*/ 57149 h 199230"/>
                  <a:gd name="connsiteX2" fmla="*/ 104778 w 180977"/>
                  <a:gd name="connsiteY2" fmla="*/ 199230 h 199230"/>
                  <a:gd name="connsiteX3" fmla="*/ 0 w 180977"/>
                  <a:gd name="connsiteY3" fmla="*/ 149224 h 199230"/>
                  <a:gd name="connsiteX4" fmla="*/ 73823 w 180977"/>
                  <a:gd name="connsiteY4" fmla="*/ 0 h 19923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11923 w 180977"/>
                  <a:gd name="connsiteY0" fmla="*/ 0 h 180180"/>
                  <a:gd name="connsiteX1" fmla="*/ 180977 w 180977"/>
                  <a:gd name="connsiteY1" fmla="*/ 38099 h 180180"/>
                  <a:gd name="connsiteX2" fmla="*/ 104778 w 180977"/>
                  <a:gd name="connsiteY2" fmla="*/ 180180 h 180180"/>
                  <a:gd name="connsiteX3" fmla="*/ 0 w 180977"/>
                  <a:gd name="connsiteY3" fmla="*/ 130174 h 180180"/>
                  <a:gd name="connsiteX4" fmla="*/ 111923 w 180977"/>
                  <a:gd name="connsiteY4" fmla="*/ 0 h 180180"/>
                  <a:gd name="connsiteX0" fmla="*/ 138117 w 180977"/>
                  <a:gd name="connsiteY0" fmla="*/ 0 h 165892"/>
                  <a:gd name="connsiteX1" fmla="*/ 180977 w 180977"/>
                  <a:gd name="connsiteY1" fmla="*/ 23811 h 165892"/>
                  <a:gd name="connsiteX2" fmla="*/ 104778 w 180977"/>
                  <a:gd name="connsiteY2" fmla="*/ 165892 h 165892"/>
                  <a:gd name="connsiteX3" fmla="*/ 0 w 180977"/>
                  <a:gd name="connsiteY3" fmla="*/ 115886 h 165892"/>
                  <a:gd name="connsiteX4" fmla="*/ 138117 w 180977"/>
                  <a:gd name="connsiteY4" fmla="*/ 0 h 165892"/>
                  <a:gd name="connsiteX0" fmla="*/ 78585 w 121445"/>
                  <a:gd name="connsiteY0" fmla="*/ 0 h 165892"/>
                  <a:gd name="connsiteX1" fmla="*/ 121445 w 121445"/>
                  <a:gd name="connsiteY1" fmla="*/ 23811 h 165892"/>
                  <a:gd name="connsiteX2" fmla="*/ 45246 w 121445"/>
                  <a:gd name="connsiteY2" fmla="*/ 165892 h 165892"/>
                  <a:gd name="connsiteX3" fmla="*/ 0 w 121445"/>
                  <a:gd name="connsiteY3" fmla="*/ 149224 h 165892"/>
                  <a:gd name="connsiteX4" fmla="*/ 78585 w 121445"/>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1763"/>
                  <a:gd name="connsiteY0" fmla="*/ 0 h 165892"/>
                  <a:gd name="connsiteX1" fmla="*/ 121763 w 121763"/>
                  <a:gd name="connsiteY1" fmla="*/ 23811 h 165892"/>
                  <a:gd name="connsiteX2" fmla="*/ 45564 w 121763"/>
                  <a:gd name="connsiteY2" fmla="*/ 165892 h 165892"/>
                  <a:gd name="connsiteX3" fmla="*/ 318 w 121763"/>
                  <a:gd name="connsiteY3" fmla="*/ 149224 h 165892"/>
                  <a:gd name="connsiteX4" fmla="*/ 78903 w 121763"/>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65892"/>
                  <a:gd name="connsiteX1" fmla="*/ 124145 w 124145"/>
                  <a:gd name="connsiteY1" fmla="*/ 21430 h 165892"/>
                  <a:gd name="connsiteX2" fmla="*/ 45564 w 124145"/>
                  <a:gd name="connsiteY2" fmla="*/ 165892 h 165892"/>
                  <a:gd name="connsiteX3" fmla="*/ 318 w 124145"/>
                  <a:gd name="connsiteY3" fmla="*/ 149224 h 165892"/>
                  <a:gd name="connsiteX4" fmla="*/ 78903 w 124145"/>
                  <a:gd name="connsiteY4" fmla="*/ 0 h 165892"/>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24145"/>
                  <a:gd name="connsiteY0" fmla="*/ 0 h 173036"/>
                  <a:gd name="connsiteX1" fmla="*/ 124145 w 124145"/>
                  <a:gd name="connsiteY1" fmla="*/ 21430 h 173036"/>
                  <a:gd name="connsiteX2" fmla="*/ 45564 w 124145"/>
                  <a:gd name="connsiteY2" fmla="*/ 173036 h 173036"/>
                  <a:gd name="connsiteX3" fmla="*/ 318 w 124145"/>
                  <a:gd name="connsiteY3" fmla="*/ 149224 h 173036"/>
                  <a:gd name="connsiteX4" fmla="*/ 78903 w 124145"/>
                  <a:gd name="connsiteY4" fmla="*/ 0 h 173036"/>
                  <a:gd name="connsiteX0" fmla="*/ 78903 w 132609"/>
                  <a:gd name="connsiteY0" fmla="*/ 0 h 173036"/>
                  <a:gd name="connsiteX1" fmla="*/ 132609 w 132609"/>
                  <a:gd name="connsiteY1" fmla="*/ 24092 h 173036"/>
                  <a:gd name="connsiteX2" fmla="*/ 45564 w 132609"/>
                  <a:gd name="connsiteY2" fmla="*/ 173036 h 173036"/>
                  <a:gd name="connsiteX3" fmla="*/ 318 w 132609"/>
                  <a:gd name="connsiteY3" fmla="*/ 149224 h 173036"/>
                  <a:gd name="connsiteX4" fmla="*/ 78903 w 132609"/>
                  <a:gd name="connsiteY4" fmla="*/ 0 h 173036"/>
                  <a:gd name="connsiteX0" fmla="*/ 78903 w 135431"/>
                  <a:gd name="connsiteY0" fmla="*/ 0 h 173036"/>
                  <a:gd name="connsiteX1" fmla="*/ 135431 w 135431"/>
                  <a:gd name="connsiteY1" fmla="*/ 24092 h 173036"/>
                  <a:gd name="connsiteX2" fmla="*/ 45564 w 135431"/>
                  <a:gd name="connsiteY2" fmla="*/ 173036 h 173036"/>
                  <a:gd name="connsiteX3" fmla="*/ 318 w 135431"/>
                  <a:gd name="connsiteY3" fmla="*/ 149224 h 173036"/>
                  <a:gd name="connsiteX4" fmla="*/ 78903 w 135431"/>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29787"/>
                  <a:gd name="connsiteY0" fmla="*/ 0 h 173036"/>
                  <a:gd name="connsiteX1" fmla="*/ 129787 w 129787"/>
                  <a:gd name="connsiteY1" fmla="*/ 18768 h 173036"/>
                  <a:gd name="connsiteX2" fmla="*/ 45564 w 129787"/>
                  <a:gd name="connsiteY2" fmla="*/ 173036 h 173036"/>
                  <a:gd name="connsiteX3" fmla="*/ 318 w 129787"/>
                  <a:gd name="connsiteY3" fmla="*/ 149224 h 173036"/>
                  <a:gd name="connsiteX4" fmla="*/ 78903 w 129787"/>
                  <a:gd name="connsiteY4" fmla="*/ 0 h 173036"/>
                  <a:gd name="connsiteX0" fmla="*/ 78903 w 132608"/>
                  <a:gd name="connsiteY0" fmla="*/ 0 h 173036"/>
                  <a:gd name="connsiteX1" fmla="*/ 132608 w 132608"/>
                  <a:gd name="connsiteY1" fmla="*/ 18768 h 173036"/>
                  <a:gd name="connsiteX2" fmla="*/ 45564 w 132608"/>
                  <a:gd name="connsiteY2" fmla="*/ 173036 h 173036"/>
                  <a:gd name="connsiteX3" fmla="*/ 318 w 132608"/>
                  <a:gd name="connsiteY3" fmla="*/ 149224 h 173036"/>
                  <a:gd name="connsiteX4" fmla="*/ 78903 w 132608"/>
                  <a:gd name="connsiteY4" fmla="*/ 0 h 173036"/>
                  <a:gd name="connsiteX0" fmla="*/ 78584 w 132289"/>
                  <a:gd name="connsiteY0" fmla="*/ 0 h 173036"/>
                  <a:gd name="connsiteX1" fmla="*/ 132289 w 132289"/>
                  <a:gd name="connsiteY1" fmla="*/ 18768 h 173036"/>
                  <a:gd name="connsiteX2" fmla="*/ 45245 w 132289"/>
                  <a:gd name="connsiteY2" fmla="*/ 173036 h 173036"/>
                  <a:gd name="connsiteX3" fmla="*/ -1 w 132289"/>
                  <a:gd name="connsiteY3" fmla="*/ 149224 h 173036"/>
                  <a:gd name="connsiteX4" fmla="*/ 78584 w 132289"/>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3036"/>
                  <a:gd name="connsiteX1" fmla="*/ 132290 w 132290"/>
                  <a:gd name="connsiteY1" fmla="*/ 18768 h 173036"/>
                  <a:gd name="connsiteX2" fmla="*/ 45246 w 132290"/>
                  <a:gd name="connsiteY2" fmla="*/ 173036 h 173036"/>
                  <a:gd name="connsiteX3" fmla="*/ 0 w 132290"/>
                  <a:gd name="connsiteY3" fmla="*/ 149224 h 173036"/>
                  <a:gd name="connsiteX4" fmla="*/ 78585 w 132290"/>
                  <a:gd name="connsiteY4" fmla="*/ 0 h 173036"/>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50549 w 132290"/>
                  <a:gd name="connsiteY2" fmla="*/ 175672 h 175672"/>
                  <a:gd name="connsiteX3" fmla="*/ 0 w 132290"/>
                  <a:gd name="connsiteY3" fmla="*/ 149224 h 175672"/>
                  <a:gd name="connsiteX4" fmla="*/ 78585 w 132290"/>
                  <a:gd name="connsiteY4" fmla="*/ 0 h 175672"/>
                  <a:gd name="connsiteX0" fmla="*/ 78585 w 132290"/>
                  <a:gd name="connsiteY0" fmla="*/ 0 h 175672"/>
                  <a:gd name="connsiteX1" fmla="*/ 132290 w 132290"/>
                  <a:gd name="connsiteY1" fmla="*/ 18768 h 175672"/>
                  <a:gd name="connsiteX2" fmla="*/ 47898 w 132290"/>
                  <a:gd name="connsiteY2" fmla="*/ 175672 h 175672"/>
                  <a:gd name="connsiteX3" fmla="*/ 0 w 132290"/>
                  <a:gd name="connsiteY3" fmla="*/ 149224 h 175672"/>
                  <a:gd name="connsiteX4" fmla="*/ 78585 w 132290"/>
                  <a:gd name="connsiteY4" fmla="*/ 0 h 17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90" h="175672">
                    <a:moveTo>
                      <a:pt x="78585" y="0"/>
                    </a:moveTo>
                    <a:cubicBezTo>
                      <a:pt x="103192" y="7939"/>
                      <a:pt x="108125" y="11393"/>
                      <a:pt x="132290" y="18768"/>
                    </a:cubicBezTo>
                    <a:cubicBezTo>
                      <a:pt x="129909" y="115340"/>
                      <a:pt x="90760" y="155300"/>
                      <a:pt x="47898" y="175672"/>
                    </a:cubicBezTo>
                    <a:cubicBezTo>
                      <a:pt x="27510" y="162209"/>
                      <a:pt x="27856" y="162178"/>
                      <a:pt x="0" y="149224"/>
                    </a:cubicBezTo>
                    <a:cubicBezTo>
                      <a:pt x="56717" y="116053"/>
                      <a:pt x="80436" y="78697"/>
                      <a:pt x="78585"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4" name="Rectangle 17"/>
              <p:cNvSpPr/>
              <p:nvPr/>
            </p:nvSpPr>
            <p:spPr>
              <a:xfrm rot="1545906" flipH="1">
                <a:off x="5118366" y="3165232"/>
                <a:ext cx="95914" cy="124993"/>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14363"/>
                  <a:gd name="connsiteY0" fmla="*/ 0 h 368300"/>
                  <a:gd name="connsiteX1" fmla="*/ 614363 w 614363"/>
                  <a:gd name="connsiteY1" fmla="*/ 254794 h 368300"/>
                  <a:gd name="connsiteX2" fmla="*/ 571500 w 614363"/>
                  <a:gd name="connsiteY2" fmla="*/ 368300 h 368300"/>
                  <a:gd name="connsiteX3" fmla="*/ 0 w 614363"/>
                  <a:gd name="connsiteY3" fmla="*/ 368300 h 368300"/>
                  <a:gd name="connsiteX4" fmla="*/ 0 w 614363"/>
                  <a:gd name="connsiteY4" fmla="*/ 0 h 368300"/>
                  <a:gd name="connsiteX0" fmla="*/ 0 w 614824"/>
                  <a:gd name="connsiteY0" fmla="*/ 0 h 368300"/>
                  <a:gd name="connsiteX1" fmla="*/ 614363 w 614824"/>
                  <a:gd name="connsiteY1" fmla="*/ 254794 h 368300"/>
                  <a:gd name="connsiteX2" fmla="*/ 571500 w 614824"/>
                  <a:gd name="connsiteY2" fmla="*/ 368300 h 368300"/>
                  <a:gd name="connsiteX3" fmla="*/ 0 w 614824"/>
                  <a:gd name="connsiteY3" fmla="*/ 368300 h 368300"/>
                  <a:gd name="connsiteX4" fmla="*/ 0 w 614824"/>
                  <a:gd name="connsiteY4" fmla="*/ 0 h 368300"/>
                  <a:gd name="connsiteX0" fmla="*/ 0 w 614892"/>
                  <a:gd name="connsiteY0" fmla="*/ 0 h 368300"/>
                  <a:gd name="connsiteX1" fmla="*/ 614363 w 614892"/>
                  <a:gd name="connsiteY1" fmla="*/ 254794 h 368300"/>
                  <a:gd name="connsiteX2" fmla="*/ 576263 w 614892"/>
                  <a:gd name="connsiteY2" fmla="*/ 358775 h 368300"/>
                  <a:gd name="connsiteX3" fmla="*/ 0 w 614892"/>
                  <a:gd name="connsiteY3" fmla="*/ 368300 h 368300"/>
                  <a:gd name="connsiteX4" fmla="*/ 0 w 61489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68300"/>
                  <a:gd name="connsiteX1" fmla="*/ 614363 w 615512"/>
                  <a:gd name="connsiteY1" fmla="*/ 254794 h 368300"/>
                  <a:gd name="connsiteX2" fmla="*/ 576263 w 615512"/>
                  <a:gd name="connsiteY2" fmla="*/ 358775 h 368300"/>
                  <a:gd name="connsiteX3" fmla="*/ 0 w 615512"/>
                  <a:gd name="connsiteY3" fmla="*/ 368300 h 368300"/>
                  <a:gd name="connsiteX4" fmla="*/ 0 w 615512"/>
                  <a:gd name="connsiteY4" fmla="*/ 0 h 368300"/>
                  <a:gd name="connsiteX0" fmla="*/ 0 w 615512"/>
                  <a:gd name="connsiteY0" fmla="*/ 0 h 358775"/>
                  <a:gd name="connsiteX1" fmla="*/ 614363 w 615512"/>
                  <a:gd name="connsiteY1" fmla="*/ 254794 h 358775"/>
                  <a:gd name="connsiteX2" fmla="*/ 576263 w 615512"/>
                  <a:gd name="connsiteY2" fmla="*/ 358775 h 358775"/>
                  <a:gd name="connsiteX3" fmla="*/ 500063 w 615512"/>
                  <a:gd name="connsiteY3" fmla="*/ 358775 h 358775"/>
                  <a:gd name="connsiteX4" fmla="*/ 0 w 615512"/>
                  <a:gd name="connsiteY4" fmla="*/ 0 h 358775"/>
                  <a:gd name="connsiteX0" fmla="*/ 80962 w 115449"/>
                  <a:gd name="connsiteY0" fmla="*/ 0 h 123032"/>
                  <a:gd name="connsiteX1" fmla="*/ 114300 w 115449"/>
                  <a:gd name="connsiteY1" fmla="*/ 19051 h 123032"/>
                  <a:gd name="connsiteX2" fmla="*/ 76200 w 115449"/>
                  <a:gd name="connsiteY2" fmla="*/ 123032 h 123032"/>
                  <a:gd name="connsiteX3" fmla="*/ 0 w 115449"/>
                  <a:gd name="connsiteY3" fmla="*/ 123032 h 123032"/>
                  <a:gd name="connsiteX4" fmla="*/ 80962 w 115449"/>
                  <a:gd name="connsiteY4" fmla="*/ 0 h 123032"/>
                  <a:gd name="connsiteX0" fmla="*/ 78581 w 115449"/>
                  <a:gd name="connsiteY0" fmla="*/ 0 h 120651"/>
                  <a:gd name="connsiteX1" fmla="*/ 114300 w 115449"/>
                  <a:gd name="connsiteY1" fmla="*/ 16670 h 120651"/>
                  <a:gd name="connsiteX2" fmla="*/ 76200 w 115449"/>
                  <a:gd name="connsiteY2" fmla="*/ 120651 h 120651"/>
                  <a:gd name="connsiteX3" fmla="*/ 0 w 115449"/>
                  <a:gd name="connsiteY3" fmla="*/ 120651 h 120651"/>
                  <a:gd name="connsiteX4" fmla="*/ 78581 w 115449"/>
                  <a:gd name="connsiteY4" fmla="*/ 0 h 120651"/>
                  <a:gd name="connsiteX0" fmla="*/ 76200 w 113068"/>
                  <a:gd name="connsiteY0" fmla="*/ 0 h 127795"/>
                  <a:gd name="connsiteX1" fmla="*/ 111919 w 113068"/>
                  <a:gd name="connsiteY1" fmla="*/ 16670 h 127795"/>
                  <a:gd name="connsiteX2" fmla="*/ 73819 w 113068"/>
                  <a:gd name="connsiteY2" fmla="*/ 120651 h 127795"/>
                  <a:gd name="connsiteX3" fmla="*/ 0 w 113068"/>
                  <a:gd name="connsiteY3" fmla="*/ 127795 h 127795"/>
                  <a:gd name="connsiteX4" fmla="*/ 76200 w 113068"/>
                  <a:gd name="connsiteY4" fmla="*/ 0 h 127795"/>
                  <a:gd name="connsiteX0" fmla="*/ 76200 w 113068"/>
                  <a:gd name="connsiteY0" fmla="*/ 0 h 132040"/>
                  <a:gd name="connsiteX1" fmla="*/ 111919 w 113068"/>
                  <a:gd name="connsiteY1" fmla="*/ 16670 h 132040"/>
                  <a:gd name="connsiteX2" fmla="*/ 73819 w 113068"/>
                  <a:gd name="connsiteY2" fmla="*/ 120651 h 132040"/>
                  <a:gd name="connsiteX3" fmla="*/ 0 w 113068"/>
                  <a:gd name="connsiteY3" fmla="*/ 127795 h 132040"/>
                  <a:gd name="connsiteX4" fmla="*/ 76200 w 113068"/>
                  <a:gd name="connsiteY4" fmla="*/ 0 h 132040"/>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5236"/>
                  <a:gd name="connsiteX1" fmla="*/ 111919 w 113068"/>
                  <a:gd name="connsiteY1" fmla="*/ 16670 h 135236"/>
                  <a:gd name="connsiteX2" fmla="*/ 73819 w 113068"/>
                  <a:gd name="connsiteY2" fmla="*/ 120651 h 135236"/>
                  <a:gd name="connsiteX3" fmla="*/ 0 w 113068"/>
                  <a:gd name="connsiteY3" fmla="*/ 127795 h 135236"/>
                  <a:gd name="connsiteX4" fmla="*/ 76200 w 113068"/>
                  <a:gd name="connsiteY4" fmla="*/ 0 h 135236"/>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7617"/>
                  <a:gd name="connsiteX1" fmla="*/ 111919 w 113068"/>
                  <a:gd name="connsiteY1" fmla="*/ 19051 h 137617"/>
                  <a:gd name="connsiteX2" fmla="*/ 73819 w 113068"/>
                  <a:gd name="connsiteY2" fmla="*/ 123032 h 137617"/>
                  <a:gd name="connsiteX3" fmla="*/ 0 w 113068"/>
                  <a:gd name="connsiteY3" fmla="*/ 130176 h 137617"/>
                  <a:gd name="connsiteX4" fmla="*/ 76200 w 113068"/>
                  <a:gd name="connsiteY4" fmla="*/ 0 h 137617"/>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068"/>
                  <a:gd name="connsiteY0" fmla="*/ 0 h 139998"/>
                  <a:gd name="connsiteX1" fmla="*/ 111919 w 113068"/>
                  <a:gd name="connsiteY1" fmla="*/ 21432 h 139998"/>
                  <a:gd name="connsiteX2" fmla="*/ 73819 w 113068"/>
                  <a:gd name="connsiteY2" fmla="*/ 125413 h 139998"/>
                  <a:gd name="connsiteX3" fmla="*/ 0 w 113068"/>
                  <a:gd name="connsiteY3" fmla="*/ 132557 h 139998"/>
                  <a:gd name="connsiteX4" fmla="*/ 76200 w 113068"/>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12"/>
                  <a:gd name="connsiteY0" fmla="*/ 0 h 139998"/>
                  <a:gd name="connsiteX1" fmla="*/ 111919 w 113912"/>
                  <a:gd name="connsiteY1" fmla="*/ 21432 h 139998"/>
                  <a:gd name="connsiteX2" fmla="*/ 73819 w 113912"/>
                  <a:gd name="connsiteY2" fmla="*/ 125413 h 139998"/>
                  <a:gd name="connsiteX3" fmla="*/ 0 w 113912"/>
                  <a:gd name="connsiteY3" fmla="*/ 132557 h 139998"/>
                  <a:gd name="connsiteX4" fmla="*/ 76200 w 113912"/>
                  <a:gd name="connsiteY4" fmla="*/ 0 h 139998"/>
                  <a:gd name="connsiteX0" fmla="*/ 76200 w 113949"/>
                  <a:gd name="connsiteY0" fmla="*/ 0 h 140582"/>
                  <a:gd name="connsiteX1" fmla="*/ 111919 w 113949"/>
                  <a:gd name="connsiteY1" fmla="*/ 21432 h 140582"/>
                  <a:gd name="connsiteX2" fmla="*/ 73819 w 113949"/>
                  <a:gd name="connsiteY2" fmla="*/ 125413 h 140582"/>
                  <a:gd name="connsiteX3" fmla="*/ 0 w 113949"/>
                  <a:gd name="connsiteY3" fmla="*/ 132557 h 140582"/>
                  <a:gd name="connsiteX4" fmla="*/ 76200 w 113949"/>
                  <a:gd name="connsiteY4" fmla="*/ 0 h 140582"/>
                  <a:gd name="connsiteX0" fmla="*/ 76200 w 113949"/>
                  <a:gd name="connsiteY0" fmla="*/ 0 h 141362"/>
                  <a:gd name="connsiteX1" fmla="*/ 111919 w 113949"/>
                  <a:gd name="connsiteY1" fmla="*/ 21432 h 141362"/>
                  <a:gd name="connsiteX2" fmla="*/ 73819 w 113949"/>
                  <a:gd name="connsiteY2" fmla="*/ 125413 h 141362"/>
                  <a:gd name="connsiteX3" fmla="*/ 0 w 113949"/>
                  <a:gd name="connsiteY3" fmla="*/ 132557 h 141362"/>
                  <a:gd name="connsiteX4" fmla="*/ 76200 w 113949"/>
                  <a:gd name="connsiteY4" fmla="*/ 0 h 141362"/>
                  <a:gd name="connsiteX0" fmla="*/ 76200 w 113949"/>
                  <a:gd name="connsiteY0" fmla="*/ 0 h 143745"/>
                  <a:gd name="connsiteX1" fmla="*/ 111919 w 113949"/>
                  <a:gd name="connsiteY1" fmla="*/ 21432 h 143745"/>
                  <a:gd name="connsiteX2" fmla="*/ 73819 w 113949"/>
                  <a:gd name="connsiteY2" fmla="*/ 125413 h 143745"/>
                  <a:gd name="connsiteX3" fmla="*/ 0 w 113949"/>
                  <a:gd name="connsiteY3" fmla="*/ 132557 h 143745"/>
                  <a:gd name="connsiteX4" fmla="*/ 76200 w 113949"/>
                  <a:gd name="connsiteY4" fmla="*/ 0 h 143745"/>
                  <a:gd name="connsiteX0" fmla="*/ 76200 w 112839"/>
                  <a:gd name="connsiteY0" fmla="*/ 0 h 153673"/>
                  <a:gd name="connsiteX1" fmla="*/ 111919 w 112839"/>
                  <a:gd name="connsiteY1" fmla="*/ 21432 h 153673"/>
                  <a:gd name="connsiteX2" fmla="*/ 49586 w 112839"/>
                  <a:gd name="connsiteY2" fmla="*/ 144053 h 153673"/>
                  <a:gd name="connsiteX3" fmla="*/ 0 w 112839"/>
                  <a:gd name="connsiteY3" fmla="*/ 132557 h 153673"/>
                  <a:gd name="connsiteX4" fmla="*/ 76200 w 112839"/>
                  <a:gd name="connsiteY4" fmla="*/ 0 h 153673"/>
                  <a:gd name="connsiteX0" fmla="*/ 76200 w 112839"/>
                  <a:gd name="connsiteY0" fmla="*/ 0 h 144842"/>
                  <a:gd name="connsiteX1" fmla="*/ 111919 w 112839"/>
                  <a:gd name="connsiteY1" fmla="*/ 21432 h 144842"/>
                  <a:gd name="connsiteX2" fmla="*/ 49586 w 112839"/>
                  <a:gd name="connsiteY2" fmla="*/ 144053 h 144842"/>
                  <a:gd name="connsiteX3" fmla="*/ 0 w 112839"/>
                  <a:gd name="connsiteY3" fmla="*/ 132557 h 144842"/>
                  <a:gd name="connsiteX4" fmla="*/ 76200 w 112839"/>
                  <a:gd name="connsiteY4" fmla="*/ 0 h 144842"/>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765"/>
                  <a:gd name="connsiteY0" fmla="*/ 0 h 149645"/>
                  <a:gd name="connsiteX1" fmla="*/ 111919 w 112765"/>
                  <a:gd name="connsiteY1" fmla="*/ 21432 h 149645"/>
                  <a:gd name="connsiteX2" fmla="*/ 45858 w 112765"/>
                  <a:gd name="connsiteY2" fmla="*/ 149645 h 149645"/>
                  <a:gd name="connsiteX3" fmla="*/ 0 w 112765"/>
                  <a:gd name="connsiteY3" fmla="*/ 132557 h 149645"/>
                  <a:gd name="connsiteX4" fmla="*/ 76200 w 112765"/>
                  <a:gd name="connsiteY4" fmla="*/ 0 h 149645"/>
                  <a:gd name="connsiteX0" fmla="*/ 76200 w 112837"/>
                  <a:gd name="connsiteY0" fmla="*/ 0 h 149645"/>
                  <a:gd name="connsiteX1" fmla="*/ 111919 w 112837"/>
                  <a:gd name="connsiteY1" fmla="*/ 21432 h 149645"/>
                  <a:gd name="connsiteX2" fmla="*/ 45858 w 112837"/>
                  <a:gd name="connsiteY2" fmla="*/ 149645 h 149645"/>
                  <a:gd name="connsiteX3" fmla="*/ 0 w 112837"/>
                  <a:gd name="connsiteY3" fmla="*/ 132557 h 149645"/>
                  <a:gd name="connsiteX4" fmla="*/ 76200 w 112837"/>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 name="connsiteX0" fmla="*/ 76200 w 114829"/>
                  <a:gd name="connsiteY0" fmla="*/ 0 h 149645"/>
                  <a:gd name="connsiteX1" fmla="*/ 111919 w 114829"/>
                  <a:gd name="connsiteY1" fmla="*/ 21432 h 149645"/>
                  <a:gd name="connsiteX2" fmla="*/ 45858 w 114829"/>
                  <a:gd name="connsiteY2" fmla="*/ 149645 h 149645"/>
                  <a:gd name="connsiteX3" fmla="*/ 0 w 114829"/>
                  <a:gd name="connsiteY3" fmla="*/ 132557 h 149645"/>
                  <a:gd name="connsiteX4" fmla="*/ 76200 w 114829"/>
                  <a:gd name="connsiteY4" fmla="*/ 0 h 14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29" h="149645">
                    <a:moveTo>
                      <a:pt x="76200" y="0"/>
                    </a:moveTo>
                    <a:cubicBezTo>
                      <a:pt x="92868" y="7144"/>
                      <a:pt x="97632" y="11907"/>
                      <a:pt x="111919" y="21432"/>
                    </a:cubicBezTo>
                    <a:cubicBezTo>
                      <a:pt x="126518" y="57403"/>
                      <a:pt x="83355" y="145360"/>
                      <a:pt x="45858" y="149645"/>
                    </a:cubicBezTo>
                    <a:cubicBezTo>
                      <a:pt x="22286" y="140217"/>
                      <a:pt x="28229" y="144464"/>
                      <a:pt x="0" y="132557"/>
                    </a:cubicBezTo>
                    <a:cubicBezTo>
                      <a:pt x="58737" y="99483"/>
                      <a:pt x="78545" y="55021"/>
                      <a:pt x="76200"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5" name="Rectangle 16"/>
              <p:cNvSpPr/>
              <p:nvPr/>
            </p:nvSpPr>
            <p:spPr>
              <a:xfrm rot="1545906" flipH="1">
                <a:off x="5694877" y="3132649"/>
                <a:ext cx="161013" cy="170622"/>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8586 w 181268"/>
                  <a:gd name="connsiteY0" fmla="*/ 0 h 196848"/>
                  <a:gd name="connsiteX1" fmla="*/ 180977 w 181268"/>
                  <a:gd name="connsiteY1" fmla="*/ 54767 h 196848"/>
                  <a:gd name="connsiteX2" fmla="*/ 104778 w 181268"/>
                  <a:gd name="connsiteY2" fmla="*/ 196848 h 196848"/>
                  <a:gd name="connsiteX3" fmla="*/ 0 w 181268"/>
                  <a:gd name="connsiteY3" fmla="*/ 146842 h 196848"/>
                  <a:gd name="connsiteX4" fmla="*/ 78586 w 181268"/>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887"/>
                  <a:gd name="connsiteY0" fmla="*/ 0 h 196848"/>
                  <a:gd name="connsiteX1" fmla="*/ 178596 w 178887"/>
                  <a:gd name="connsiteY1" fmla="*/ 54767 h 196848"/>
                  <a:gd name="connsiteX2" fmla="*/ 102397 w 178887"/>
                  <a:gd name="connsiteY2" fmla="*/ 196848 h 196848"/>
                  <a:gd name="connsiteX3" fmla="*/ 0 w 178887"/>
                  <a:gd name="connsiteY3" fmla="*/ 149223 h 196848"/>
                  <a:gd name="connsiteX4" fmla="*/ 76205 w 178887"/>
                  <a:gd name="connsiteY4" fmla="*/ 0 h 196848"/>
                  <a:gd name="connsiteX0" fmla="*/ 76205 w 178913"/>
                  <a:gd name="connsiteY0" fmla="*/ 0 h 196848"/>
                  <a:gd name="connsiteX1" fmla="*/ 178596 w 178913"/>
                  <a:gd name="connsiteY1" fmla="*/ 54767 h 196848"/>
                  <a:gd name="connsiteX2" fmla="*/ 102397 w 178913"/>
                  <a:gd name="connsiteY2" fmla="*/ 196848 h 196848"/>
                  <a:gd name="connsiteX3" fmla="*/ 0 w 178913"/>
                  <a:gd name="connsiteY3" fmla="*/ 149223 h 196848"/>
                  <a:gd name="connsiteX4" fmla="*/ 76205 w 178913"/>
                  <a:gd name="connsiteY4" fmla="*/ 0 h 196848"/>
                  <a:gd name="connsiteX0" fmla="*/ 76205 w 178913"/>
                  <a:gd name="connsiteY0" fmla="*/ 0 h 199230"/>
                  <a:gd name="connsiteX1" fmla="*/ 178596 w 178913"/>
                  <a:gd name="connsiteY1" fmla="*/ 54767 h 199230"/>
                  <a:gd name="connsiteX2" fmla="*/ 102397 w 178913"/>
                  <a:gd name="connsiteY2" fmla="*/ 199230 h 199230"/>
                  <a:gd name="connsiteX3" fmla="*/ 0 w 178913"/>
                  <a:gd name="connsiteY3" fmla="*/ 149223 h 199230"/>
                  <a:gd name="connsiteX4" fmla="*/ 76205 w 178913"/>
                  <a:gd name="connsiteY4" fmla="*/ 0 h 199230"/>
                  <a:gd name="connsiteX0" fmla="*/ 78587 w 181295"/>
                  <a:gd name="connsiteY0" fmla="*/ 0 h 199230"/>
                  <a:gd name="connsiteX1" fmla="*/ 180978 w 181295"/>
                  <a:gd name="connsiteY1" fmla="*/ 54767 h 199230"/>
                  <a:gd name="connsiteX2" fmla="*/ 104779 w 181295"/>
                  <a:gd name="connsiteY2" fmla="*/ 199230 h 199230"/>
                  <a:gd name="connsiteX3" fmla="*/ 0 w 181295"/>
                  <a:gd name="connsiteY3" fmla="*/ 151605 h 199230"/>
                  <a:gd name="connsiteX4" fmla="*/ 78587 w 181295"/>
                  <a:gd name="connsiteY4" fmla="*/ 0 h 199230"/>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1309"/>
                  <a:gd name="connsiteY0" fmla="*/ 0 h 203993"/>
                  <a:gd name="connsiteX1" fmla="*/ 180978 w 181309"/>
                  <a:gd name="connsiteY1" fmla="*/ 54767 h 203993"/>
                  <a:gd name="connsiteX2" fmla="*/ 107160 w 181309"/>
                  <a:gd name="connsiteY2" fmla="*/ 203993 h 203993"/>
                  <a:gd name="connsiteX3" fmla="*/ 0 w 181309"/>
                  <a:gd name="connsiteY3" fmla="*/ 151605 h 203993"/>
                  <a:gd name="connsiteX4" fmla="*/ 78587 w 181309"/>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3676"/>
                  <a:gd name="connsiteY0" fmla="*/ 0 h 203993"/>
                  <a:gd name="connsiteX1" fmla="*/ 183359 w 183676"/>
                  <a:gd name="connsiteY1" fmla="*/ 54767 h 203993"/>
                  <a:gd name="connsiteX2" fmla="*/ 107160 w 183676"/>
                  <a:gd name="connsiteY2" fmla="*/ 203993 h 203993"/>
                  <a:gd name="connsiteX3" fmla="*/ 0 w 183676"/>
                  <a:gd name="connsiteY3" fmla="*/ 151605 h 203993"/>
                  <a:gd name="connsiteX4" fmla="*/ 78587 w 183676"/>
                  <a:gd name="connsiteY4" fmla="*/ 0 h 203993"/>
                  <a:gd name="connsiteX0" fmla="*/ 78587 w 184965"/>
                  <a:gd name="connsiteY0" fmla="*/ 0 h 203993"/>
                  <a:gd name="connsiteX1" fmla="*/ 183359 w 184965"/>
                  <a:gd name="connsiteY1" fmla="*/ 54767 h 203993"/>
                  <a:gd name="connsiteX2" fmla="*/ 107160 w 184965"/>
                  <a:gd name="connsiteY2" fmla="*/ 203993 h 203993"/>
                  <a:gd name="connsiteX3" fmla="*/ 0 w 184965"/>
                  <a:gd name="connsiteY3" fmla="*/ 151605 h 203993"/>
                  <a:gd name="connsiteX4" fmla="*/ 78587 w 184965"/>
                  <a:gd name="connsiteY4" fmla="*/ 0 h 203993"/>
                  <a:gd name="connsiteX0" fmla="*/ 78587 w 185083"/>
                  <a:gd name="connsiteY0" fmla="*/ 0 h 203993"/>
                  <a:gd name="connsiteX1" fmla="*/ 183359 w 185083"/>
                  <a:gd name="connsiteY1" fmla="*/ 54767 h 203993"/>
                  <a:gd name="connsiteX2" fmla="*/ 107160 w 185083"/>
                  <a:gd name="connsiteY2" fmla="*/ 203993 h 203993"/>
                  <a:gd name="connsiteX3" fmla="*/ 0 w 185083"/>
                  <a:gd name="connsiteY3" fmla="*/ 151605 h 203993"/>
                  <a:gd name="connsiteX4" fmla="*/ 78587 w 185083"/>
                  <a:gd name="connsiteY4" fmla="*/ 0 h 203993"/>
                  <a:gd name="connsiteX0" fmla="*/ 78587 w 185083"/>
                  <a:gd name="connsiteY0" fmla="*/ 0 h 204007"/>
                  <a:gd name="connsiteX1" fmla="*/ 183359 w 185083"/>
                  <a:gd name="connsiteY1" fmla="*/ 54767 h 204007"/>
                  <a:gd name="connsiteX2" fmla="*/ 107160 w 185083"/>
                  <a:gd name="connsiteY2" fmla="*/ 203993 h 204007"/>
                  <a:gd name="connsiteX3" fmla="*/ 0 w 185083"/>
                  <a:gd name="connsiteY3" fmla="*/ 151605 h 204007"/>
                  <a:gd name="connsiteX4" fmla="*/ 78587 w 185083"/>
                  <a:gd name="connsiteY4" fmla="*/ 0 h 204007"/>
                  <a:gd name="connsiteX0" fmla="*/ 78587 w 185373"/>
                  <a:gd name="connsiteY0" fmla="*/ 0 h 204364"/>
                  <a:gd name="connsiteX1" fmla="*/ 183359 w 185373"/>
                  <a:gd name="connsiteY1" fmla="*/ 54767 h 204364"/>
                  <a:gd name="connsiteX2" fmla="*/ 107160 w 185373"/>
                  <a:gd name="connsiteY2" fmla="*/ 203993 h 204364"/>
                  <a:gd name="connsiteX3" fmla="*/ 0 w 185373"/>
                  <a:gd name="connsiteY3" fmla="*/ 151605 h 204364"/>
                  <a:gd name="connsiteX4" fmla="*/ 78587 w 185373"/>
                  <a:gd name="connsiteY4" fmla="*/ 0 h 204364"/>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8308"/>
                  <a:gd name="connsiteY0" fmla="*/ 0 h 204263"/>
                  <a:gd name="connsiteX1" fmla="*/ 183359 w 188308"/>
                  <a:gd name="connsiteY1" fmla="*/ 54767 h 204263"/>
                  <a:gd name="connsiteX2" fmla="*/ 107160 w 188308"/>
                  <a:gd name="connsiteY2" fmla="*/ 203993 h 204263"/>
                  <a:gd name="connsiteX3" fmla="*/ 0 w 188308"/>
                  <a:gd name="connsiteY3" fmla="*/ 151605 h 204263"/>
                  <a:gd name="connsiteX4" fmla="*/ 78587 w 188308"/>
                  <a:gd name="connsiteY4" fmla="*/ 0 h 204263"/>
                  <a:gd name="connsiteX0" fmla="*/ 78587 w 186094"/>
                  <a:gd name="connsiteY0" fmla="*/ 0 h 204256"/>
                  <a:gd name="connsiteX1" fmla="*/ 180978 w 186094"/>
                  <a:gd name="connsiteY1" fmla="*/ 52386 h 204256"/>
                  <a:gd name="connsiteX2" fmla="*/ 107160 w 186094"/>
                  <a:gd name="connsiteY2" fmla="*/ 203993 h 204256"/>
                  <a:gd name="connsiteX3" fmla="*/ 0 w 186094"/>
                  <a:gd name="connsiteY3" fmla="*/ 151605 h 204256"/>
                  <a:gd name="connsiteX4" fmla="*/ 78587 w 186094"/>
                  <a:gd name="connsiteY4" fmla="*/ 0 h 204256"/>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3470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5 h 204270"/>
                  <a:gd name="connsiteX4" fmla="*/ 78587 w 192767"/>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80451 w 194631"/>
                  <a:gd name="connsiteY0" fmla="*/ 0 h 204270"/>
                  <a:gd name="connsiteX1" fmla="*/ 189986 w 194631"/>
                  <a:gd name="connsiteY1" fmla="*/ 57149 h 204270"/>
                  <a:gd name="connsiteX2" fmla="*/ 109024 w 194631"/>
                  <a:gd name="connsiteY2" fmla="*/ 203993 h 204270"/>
                  <a:gd name="connsiteX3" fmla="*/ 0 w 194631"/>
                  <a:gd name="connsiteY3" fmla="*/ 151605 h 204270"/>
                  <a:gd name="connsiteX4" fmla="*/ 80451 w 194631"/>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49740 h 204270"/>
                  <a:gd name="connsiteX4" fmla="*/ 78587 w 192767"/>
                  <a:gd name="connsiteY4" fmla="*/ 0 h 204270"/>
                  <a:gd name="connsiteX0" fmla="*/ 78587 w 192767"/>
                  <a:gd name="connsiteY0" fmla="*/ 0 h 204270"/>
                  <a:gd name="connsiteX1" fmla="*/ 188122 w 192767"/>
                  <a:gd name="connsiteY1" fmla="*/ 57149 h 204270"/>
                  <a:gd name="connsiteX2" fmla="*/ 107160 w 192767"/>
                  <a:gd name="connsiteY2" fmla="*/ 203993 h 204270"/>
                  <a:gd name="connsiteX3" fmla="*/ 0 w 192767"/>
                  <a:gd name="connsiteY3" fmla="*/ 151603 h 204270"/>
                  <a:gd name="connsiteX4" fmla="*/ 78587 w 192767"/>
                  <a:gd name="connsiteY4" fmla="*/ 0 h 20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7" h="204270">
                    <a:moveTo>
                      <a:pt x="78587" y="0"/>
                    </a:moveTo>
                    <a:cubicBezTo>
                      <a:pt x="127006" y="24607"/>
                      <a:pt x="151922" y="38135"/>
                      <a:pt x="188122" y="57149"/>
                    </a:cubicBezTo>
                    <a:cubicBezTo>
                      <a:pt x="209554" y="122766"/>
                      <a:pt x="152403" y="209814"/>
                      <a:pt x="107160" y="203993"/>
                    </a:cubicBezTo>
                    <a:cubicBezTo>
                      <a:pt x="72683" y="187152"/>
                      <a:pt x="40069" y="168444"/>
                      <a:pt x="0" y="151603"/>
                    </a:cubicBezTo>
                    <a:cubicBezTo>
                      <a:pt x="64537" y="155117"/>
                      <a:pt x="96048" y="43391"/>
                      <a:pt x="78587"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6" name="Rectangle 16"/>
              <p:cNvSpPr/>
              <p:nvPr/>
            </p:nvSpPr>
            <p:spPr>
              <a:xfrm rot="1545906" flipH="1">
                <a:off x="5838213" y="3102726"/>
                <a:ext cx="276663" cy="234238"/>
              </a:xfrm>
              <a:custGeom>
                <a:avLst/>
                <a:gdLst>
                  <a:gd name="connsiteX0" fmla="*/ 0 w 571500"/>
                  <a:gd name="connsiteY0" fmla="*/ 0 h 368300"/>
                  <a:gd name="connsiteX1" fmla="*/ 571500 w 571500"/>
                  <a:gd name="connsiteY1" fmla="*/ 0 h 368300"/>
                  <a:gd name="connsiteX2" fmla="*/ 571500 w 571500"/>
                  <a:gd name="connsiteY2" fmla="*/ 368300 h 368300"/>
                  <a:gd name="connsiteX3" fmla="*/ 0 w 571500"/>
                  <a:gd name="connsiteY3" fmla="*/ 368300 h 368300"/>
                  <a:gd name="connsiteX4" fmla="*/ 0 w 571500"/>
                  <a:gd name="connsiteY4" fmla="*/ 0 h 368300"/>
                  <a:gd name="connsiteX0" fmla="*/ 0 w 664368"/>
                  <a:gd name="connsiteY0" fmla="*/ 0 h 368300"/>
                  <a:gd name="connsiteX1" fmla="*/ 664368 w 664368"/>
                  <a:gd name="connsiteY1" fmla="*/ 235744 h 368300"/>
                  <a:gd name="connsiteX2" fmla="*/ 571500 w 664368"/>
                  <a:gd name="connsiteY2" fmla="*/ 368300 h 368300"/>
                  <a:gd name="connsiteX3" fmla="*/ 0 w 664368"/>
                  <a:gd name="connsiteY3" fmla="*/ 368300 h 368300"/>
                  <a:gd name="connsiteX4" fmla="*/ 0 w 664368"/>
                  <a:gd name="connsiteY4" fmla="*/ 0 h 368300"/>
                  <a:gd name="connsiteX0" fmla="*/ 0 w 671347"/>
                  <a:gd name="connsiteY0" fmla="*/ 0 h 368300"/>
                  <a:gd name="connsiteX1" fmla="*/ 664368 w 671347"/>
                  <a:gd name="connsiteY1" fmla="*/ 235744 h 368300"/>
                  <a:gd name="connsiteX2" fmla="*/ 571500 w 671347"/>
                  <a:gd name="connsiteY2" fmla="*/ 368300 h 368300"/>
                  <a:gd name="connsiteX3" fmla="*/ 0 w 671347"/>
                  <a:gd name="connsiteY3" fmla="*/ 368300 h 368300"/>
                  <a:gd name="connsiteX4" fmla="*/ 0 w 671347"/>
                  <a:gd name="connsiteY4" fmla="*/ 0 h 368300"/>
                  <a:gd name="connsiteX0" fmla="*/ 0 w 664610"/>
                  <a:gd name="connsiteY0" fmla="*/ 0 h 368300"/>
                  <a:gd name="connsiteX1" fmla="*/ 664368 w 664610"/>
                  <a:gd name="connsiteY1" fmla="*/ 235744 h 368300"/>
                  <a:gd name="connsiteX2" fmla="*/ 571500 w 664610"/>
                  <a:gd name="connsiteY2" fmla="*/ 368300 h 368300"/>
                  <a:gd name="connsiteX3" fmla="*/ 0 w 664610"/>
                  <a:gd name="connsiteY3" fmla="*/ 368300 h 368300"/>
                  <a:gd name="connsiteX4" fmla="*/ 0 w 664610"/>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0 w 664748"/>
                  <a:gd name="connsiteY0" fmla="*/ 0 h 368300"/>
                  <a:gd name="connsiteX1" fmla="*/ 664368 w 664748"/>
                  <a:gd name="connsiteY1" fmla="*/ 235744 h 368300"/>
                  <a:gd name="connsiteX2" fmla="*/ 571500 w 664748"/>
                  <a:gd name="connsiteY2" fmla="*/ 368300 h 368300"/>
                  <a:gd name="connsiteX3" fmla="*/ 0 w 664748"/>
                  <a:gd name="connsiteY3" fmla="*/ 368300 h 368300"/>
                  <a:gd name="connsiteX4" fmla="*/ 0 w 664748"/>
                  <a:gd name="connsiteY4" fmla="*/ 0 h 368300"/>
                  <a:gd name="connsiteX0" fmla="*/ 490538 w 664748"/>
                  <a:gd name="connsiteY0" fmla="*/ 0 h 215900"/>
                  <a:gd name="connsiteX1" fmla="*/ 664368 w 664748"/>
                  <a:gd name="connsiteY1" fmla="*/ 83344 h 215900"/>
                  <a:gd name="connsiteX2" fmla="*/ 571500 w 664748"/>
                  <a:gd name="connsiteY2" fmla="*/ 215900 h 215900"/>
                  <a:gd name="connsiteX3" fmla="*/ 0 w 664748"/>
                  <a:gd name="connsiteY3" fmla="*/ 215900 h 215900"/>
                  <a:gd name="connsiteX4" fmla="*/ 490538 w 664748"/>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7632 w 271842"/>
                  <a:gd name="connsiteY0" fmla="*/ 0 h 215900"/>
                  <a:gd name="connsiteX1" fmla="*/ 271462 w 271842"/>
                  <a:gd name="connsiteY1" fmla="*/ 83344 h 215900"/>
                  <a:gd name="connsiteX2" fmla="*/ 178594 w 271842"/>
                  <a:gd name="connsiteY2" fmla="*/ 215900 h 215900"/>
                  <a:gd name="connsiteX3" fmla="*/ 0 w 271842"/>
                  <a:gd name="connsiteY3" fmla="*/ 130175 h 215900"/>
                  <a:gd name="connsiteX4" fmla="*/ 97632 w 271842"/>
                  <a:gd name="connsiteY4" fmla="*/ 0 h 215900"/>
                  <a:gd name="connsiteX0" fmla="*/ 95251 w 271842"/>
                  <a:gd name="connsiteY0" fmla="*/ 0 h 225425"/>
                  <a:gd name="connsiteX1" fmla="*/ 271462 w 271842"/>
                  <a:gd name="connsiteY1" fmla="*/ 92869 h 225425"/>
                  <a:gd name="connsiteX2" fmla="*/ 178594 w 271842"/>
                  <a:gd name="connsiteY2" fmla="*/ 225425 h 225425"/>
                  <a:gd name="connsiteX3" fmla="*/ 0 w 271842"/>
                  <a:gd name="connsiteY3" fmla="*/ 139700 h 225425"/>
                  <a:gd name="connsiteX4" fmla="*/ 95251 w 271842"/>
                  <a:gd name="connsiteY4" fmla="*/ 0 h 225425"/>
                  <a:gd name="connsiteX0" fmla="*/ 92870 w 271842"/>
                  <a:gd name="connsiteY0" fmla="*/ 0 h 220662"/>
                  <a:gd name="connsiteX1" fmla="*/ 271462 w 271842"/>
                  <a:gd name="connsiteY1" fmla="*/ 88106 h 220662"/>
                  <a:gd name="connsiteX2" fmla="*/ 178594 w 271842"/>
                  <a:gd name="connsiteY2" fmla="*/ 220662 h 220662"/>
                  <a:gd name="connsiteX3" fmla="*/ 0 w 271842"/>
                  <a:gd name="connsiteY3" fmla="*/ 134937 h 220662"/>
                  <a:gd name="connsiteX4" fmla="*/ 92870 w 271842"/>
                  <a:gd name="connsiteY4" fmla="*/ 0 h 220662"/>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97633 w 271842"/>
                  <a:gd name="connsiteY0" fmla="*/ 0 h 223043"/>
                  <a:gd name="connsiteX1" fmla="*/ 271462 w 271842"/>
                  <a:gd name="connsiteY1" fmla="*/ 90487 h 223043"/>
                  <a:gd name="connsiteX2" fmla="*/ 178594 w 271842"/>
                  <a:gd name="connsiteY2" fmla="*/ 223043 h 223043"/>
                  <a:gd name="connsiteX3" fmla="*/ 0 w 271842"/>
                  <a:gd name="connsiteY3" fmla="*/ 137318 h 223043"/>
                  <a:gd name="connsiteX4" fmla="*/ 97633 w 271842"/>
                  <a:gd name="connsiteY4" fmla="*/ 0 h 223043"/>
                  <a:gd name="connsiteX0" fmla="*/ 85726 w 271842"/>
                  <a:gd name="connsiteY0" fmla="*/ 0 h 230186"/>
                  <a:gd name="connsiteX1" fmla="*/ 271462 w 271842"/>
                  <a:gd name="connsiteY1" fmla="*/ 97630 h 230186"/>
                  <a:gd name="connsiteX2" fmla="*/ 178594 w 271842"/>
                  <a:gd name="connsiteY2" fmla="*/ 230186 h 230186"/>
                  <a:gd name="connsiteX3" fmla="*/ 0 w 271842"/>
                  <a:gd name="connsiteY3" fmla="*/ 144461 h 230186"/>
                  <a:gd name="connsiteX4" fmla="*/ 85726 w 271842"/>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3749"/>
                  <a:gd name="connsiteY0" fmla="*/ 0 h 230186"/>
                  <a:gd name="connsiteX1" fmla="*/ 283369 w 283749"/>
                  <a:gd name="connsiteY1" fmla="*/ 97630 h 230186"/>
                  <a:gd name="connsiteX2" fmla="*/ 190501 w 283749"/>
                  <a:gd name="connsiteY2" fmla="*/ 230186 h 230186"/>
                  <a:gd name="connsiteX3" fmla="*/ 0 w 283749"/>
                  <a:gd name="connsiteY3" fmla="*/ 151605 h 230186"/>
                  <a:gd name="connsiteX4" fmla="*/ 97633 w 283749"/>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2567"/>
                  <a:gd name="connsiteX1" fmla="*/ 285750 w 286111"/>
                  <a:gd name="connsiteY1" fmla="*/ 97630 h 232567"/>
                  <a:gd name="connsiteX2" fmla="*/ 190501 w 286111"/>
                  <a:gd name="connsiteY2" fmla="*/ 232567 h 232567"/>
                  <a:gd name="connsiteX3" fmla="*/ 0 w 286111"/>
                  <a:gd name="connsiteY3" fmla="*/ 153986 h 232567"/>
                  <a:gd name="connsiteX4" fmla="*/ 97633 w 286111"/>
                  <a:gd name="connsiteY4" fmla="*/ 0 h 232567"/>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97633 w 286111"/>
                  <a:gd name="connsiteY0" fmla="*/ 0 h 230186"/>
                  <a:gd name="connsiteX1" fmla="*/ 285750 w 286111"/>
                  <a:gd name="connsiteY1" fmla="*/ 95249 h 230186"/>
                  <a:gd name="connsiteX2" fmla="*/ 190501 w 286111"/>
                  <a:gd name="connsiteY2" fmla="*/ 230186 h 230186"/>
                  <a:gd name="connsiteX3" fmla="*/ 0 w 286111"/>
                  <a:gd name="connsiteY3" fmla="*/ 151605 h 230186"/>
                  <a:gd name="connsiteX4" fmla="*/ 97633 w 286111"/>
                  <a:gd name="connsiteY4" fmla="*/ 0 h 230186"/>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100014 w 286111"/>
                  <a:gd name="connsiteY0" fmla="*/ 0 h 234948"/>
                  <a:gd name="connsiteX1" fmla="*/ 285750 w 286111"/>
                  <a:gd name="connsiteY1" fmla="*/ 100011 h 234948"/>
                  <a:gd name="connsiteX2" fmla="*/ 190501 w 286111"/>
                  <a:gd name="connsiteY2" fmla="*/ 234948 h 234948"/>
                  <a:gd name="connsiteX3" fmla="*/ 0 w 286111"/>
                  <a:gd name="connsiteY3" fmla="*/ 156367 h 234948"/>
                  <a:gd name="connsiteX4" fmla="*/ 100014 w 286111"/>
                  <a:gd name="connsiteY4" fmla="*/ 0 h 234948"/>
                  <a:gd name="connsiteX0" fmla="*/ 200027 w 286111"/>
                  <a:gd name="connsiteY0" fmla="*/ 0 h 182561"/>
                  <a:gd name="connsiteX1" fmla="*/ 285750 w 286111"/>
                  <a:gd name="connsiteY1" fmla="*/ 47624 h 182561"/>
                  <a:gd name="connsiteX2" fmla="*/ 190501 w 286111"/>
                  <a:gd name="connsiteY2" fmla="*/ 182561 h 182561"/>
                  <a:gd name="connsiteX3" fmla="*/ 0 w 286111"/>
                  <a:gd name="connsiteY3" fmla="*/ 103980 h 182561"/>
                  <a:gd name="connsiteX4" fmla="*/ 200027 w 286111"/>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56368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2080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1440 w 157524"/>
                  <a:gd name="connsiteY0" fmla="*/ 0 h 182561"/>
                  <a:gd name="connsiteX1" fmla="*/ 157163 w 157524"/>
                  <a:gd name="connsiteY1" fmla="*/ 47624 h 182561"/>
                  <a:gd name="connsiteX2" fmla="*/ 61914 w 157524"/>
                  <a:gd name="connsiteY2" fmla="*/ 182561 h 182561"/>
                  <a:gd name="connsiteX3" fmla="*/ 0 w 157524"/>
                  <a:gd name="connsiteY3" fmla="*/ 149224 h 182561"/>
                  <a:gd name="connsiteX4" fmla="*/ 71440 w 157524"/>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76203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6203 w 162287"/>
                  <a:gd name="connsiteY4" fmla="*/ 0 h 182561"/>
                  <a:gd name="connsiteX0" fmla="*/ 66678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66678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1441 w 162287"/>
                  <a:gd name="connsiteY0" fmla="*/ 0 h 182561"/>
                  <a:gd name="connsiteX1" fmla="*/ 161926 w 162287"/>
                  <a:gd name="connsiteY1" fmla="*/ 47624 h 182561"/>
                  <a:gd name="connsiteX2" fmla="*/ 66677 w 162287"/>
                  <a:gd name="connsiteY2" fmla="*/ 182561 h 182561"/>
                  <a:gd name="connsiteX3" fmla="*/ 0 w 162287"/>
                  <a:gd name="connsiteY3" fmla="*/ 144462 h 182561"/>
                  <a:gd name="connsiteX4" fmla="*/ 71441 w 162287"/>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3822 w 164668"/>
                  <a:gd name="connsiteY0" fmla="*/ 0 h 182561"/>
                  <a:gd name="connsiteX1" fmla="*/ 164307 w 164668"/>
                  <a:gd name="connsiteY1" fmla="*/ 47624 h 182561"/>
                  <a:gd name="connsiteX2" fmla="*/ 69058 w 164668"/>
                  <a:gd name="connsiteY2" fmla="*/ 182561 h 182561"/>
                  <a:gd name="connsiteX3" fmla="*/ 0 w 164668"/>
                  <a:gd name="connsiteY3" fmla="*/ 142081 h 182561"/>
                  <a:gd name="connsiteX4" fmla="*/ 73822 w 164668"/>
                  <a:gd name="connsiteY4" fmla="*/ 0 h 182561"/>
                  <a:gd name="connsiteX0" fmla="*/ 76204 w 167050"/>
                  <a:gd name="connsiteY0" fmla="*/ 0 h 182561"/>
                  <a:gd name="connsiteX1" fmla="*/ 166689 w 167050"/>
                  <a:gd name="connsiteY1" fmla="*/ 47624 h 182561"/>
                  <a:gd name="connsiteX2" fmla="*/ 71440 w 167050"/>
                  <a:gd name="connsiteY2" fmla="*/ 182561 h 182561"/>
                  <a:gd name="connsiteX3" fmla="*/ 0 w 167050"/>
                  <a:gd name="connsiteY3" fmla="*/ 144462 h 182561"/>
                  <a:gd name="connsiteX4" fmla="*/ 76204 w 167050"/>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669"/>
                  <a:gd name="connsiteY0" fmla="*/ 0 h 182561"/>
                  <a:gd name="connsiteX1" fmla="*/ 164308 w 164669"/>
                  <a:gd name="connsiteY1" fmla="*/ 47624 h 182561"/>
                  <a:gd name="connsiteX2" fmla="*/ 69059 w 164669"/>
                  <a:gd name="connsiteY2" fmla="*/ 182561 h 182561"/>
                  <a:gd name="connsiteX3" fmla="*/ 0 w 164669"/>
                  <a:gd name="connsiteY3" fmla="*/ 139699 h 182561"/>
                  <a:gd name="connsiteX4" fmla="*/ 73823 w 164669"/>
                  <a:gd name="connsiteY4" fmla="*/ 0 h 182561"/>
                  <a:gd name="connsiteX0" fmla="*/ 73823 w 164900"/>
                  <a:gd name="connsiteY0" fmla="*/ 0 h 189705"/>
                  <a:gd name="connsiteX1" fmla="*/ 164308 w 164900"/>
                  <a:gd name="connsiteY1" fmla="*/ 47624 h 189705"/>
                  <a:gd name="connsiteX2" fmla="*/ 88109 w 164900"/>
                  <a:gd name="connsiteY2" fmla="*/ 189705 h 189705"/>
                  <a:gd name="connsiteX3" fmla="*/ 0 w 164900"/>
                  <a:gd name="connsiteY3" fmla="*/ 139699 h 189705"/>
                  <a:gd name="connsiteX4" fmla="*/ 73823 w 164900"/>
                  <a:gd name="connsiteY4" fmla="*/ 0 h 189705"/>
                  <a:gd name="connsiteX0" fmla="*/ 73823 w 164711"/>
                  <a:gd name="connsiteY0" fmla="*/ 0 h 189705"/>
                  <a:gd name="connsiteX1" fmla="*/ 164308 w 164711"/>
                  <a:gd name="connsiteY1" fmla="*/ 47624 h 189705"/>
                  <a:gd name="connsiteX2" fmla="*/ 88109 w 164711"/>
                  <a:gd name="connsiteY2" fmla="*/ 189705 h 189705"/>
                  <a:gd name="connsiteX3" fmla="*/ 0 w 164711"/>
                  <a:gd name="connsiteY3" fmla="*/ 139699 h 189705"/>
                  <a:gd name="connsiteX4" fmla="*/ 73823 w 164711"/>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73823 w 164599"/>
                  <a:gd name="connsiteY0" fmla="*/ 0 h 189705"/>
                  <a:gd name="connsiteX1" fmla="*/ 164308 w 164599"/>
                  <a:gd name="connsiteY1" fmla="*/ 47624 h 189705"/>
                  <a:gd name="connsiteX2" fmla="*/ 88109 w 164599"/>
                  <a:gd name="connsiteY2" fmla="*/ 189705 h 189705"/>
                  <a:gd name="connsiteX3" fmla="*/ 0 w 164599"/>
                  <a:gd name="connsiteY3" fmla="*/ 139699 h 189705"/>
                  <a:gd name="connsiteX4" fmla="*/ 73823 w 164599"/>
                  <a:gd name="connsiteY4" fmla="*/ 0 h 189705"/>
                  <a:gd name="connsiteX0" fmla="*/ 54773 w 164599"/>
                  <a:gd name="connsiteY0" fmla="*/ 0 h 201611"/>
                  <a:gd name="connsiteX1" fmla="*/ 164308 w 164599"/>
                  <a:gd name="connsiteY1" fmla="*/ 59530 h 201611"/>
                  <a:gd name="connsiteX2" fmla="*/ 88109 w 164599"/>
                  <a:gd name="connsiteY2" fmla="*/ 201611 h 201611"/>
                  <a:gd name="connsiteX3" fmla="*/ 0 w 164599"/>
                  <a:gd name="connsiteY3" fmla="*/ 151605 h 201611"/>
                  <a:gd name="connsiteX4" fmla="*/ 54773 w 164599"/>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66679 w 176505"/>
                  <a:gd name="connsiteY0" fmla="*/ 0 h 201611"/>
                  <a:gd name="connsiteX1" fmla="*/ 176214 w 176505"/>
                  <a:gd name="connsiteY1" fmla="*/ 59530 h 201611"/>
                  <a:gd name="connsiteX2" fmla="*/ 100015 w 176505"/>
                  <a:gd name="connsiteY2" fmla="*/ 201611 h 201611"/>
                  <a:gd name="connsiteX3" fmla="*/ 0 w 176505"/>
                  <a:gd name="connsiteY3" fmla="*/ 151605 h 201611"/>
                  <a:gd name="connsiteX4" fmla="*/ 66679 w 176505"/>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268"/>
                  <a:gd name="connsiteY0" fmla="*/ 0 h 201611"/>
                  <a:gd name="connsiteX1" fmla="*/ 180977 w 181268"/>
                  <a:gd name="connsiteY1" fmla="*/ 59530 h 201611"/>
                  <a:gd name="connsiteX2" fmla="*/ 104778 w 181268"/>
                  <a:gd name="connsiteY2" fmla="*/ 201611 h 201611"/>
                  <a:gd name="connsiteX3" fmla="*/ 0 w 181268"/>
                  <a:gd name="connsiteY3" fmla="*/ 151605 h 201611"/>
                  <a:gd name="connsiteX4" fmla="*/ 71442 w 181268"/>
                  <a:gd name="connsiteY4" fmla="*/ 0 h 201611"/>
                  <a:gd name="connsiteX0" fmla="*/ 71442 w 181725"/>
                  <a:gd name="connsiteY0" fmla="*/ 0 h 201611"/>
                  <a:gd name="connsiteX1" fmla="*/ 180977 w 181725"/>
                  <a:gd name="connsiteY1" fmla="*/ 59530 h 201611"/>
                  <a:gd name="connsiteX2" fmla="*/ 104778 w 181725"/>
                  <a:gd name="connsiteY2" fmla="*/ 201611 h 201611"/>
                  <a:gd name="connsiteX3" fmla="*/ 0 w 181725"/>
                  <a:gd name="connsiteY3" fmla="*/ 151605 h 201611"/>
                  <a:gd name="connsiteX4" fmla="*/ 71442 w 181725"/>
                  <a:gd name="connsiteY4" fmla="*/ 0 h 201611"/>
                  <a:gd name="connsiteX0" fmla="*/ 71442 w 183091"/>
                  <a:gd name="connsiteY0" fmla="*/ 0 h 201611"/>
                  <a:gd name="connsiteX1" fmla="*/ 180977 w 183091"/>
                  <a:gd name="connsiteY1" fmla="*/ 59530 h 201611"/>
                  <a:gd name="connsiteX2" fmla="*/ 104778 w 183091"/>
                  <a:gd name="connsiteY2" fmla="*/ 201611 h 201611"/>
                  <a:gd name="connsiteX3" fmla="*/ 0 w 183091"/>
                  <a:gd name="connsiteY3" fmla="*/ 151605 h 201611"/>
                  <a:gd name="connsiteX4" fmla="*/ 71442 w 183091"/>
                  <a:gd name="connsiteY4" fmla="*/ 0 h 201611"/>
                  <a:gd name="connsiteX0" fmla="*/ 0 w 224645"/>
                  <a:gd name="connsiteY0" fmla="*/ 0 h 254016"/>
                  <a:gd name="connsiteX1" fmla="*/ 222531 w 224645"/>
                  <a:gd name="connsiteY1" fmla="*/ 111935 h 254016"/>
                  <a:gd name="connsiteX2" fmla="*/ 146332 w 224645"/>
                  <a:gd name="connsiteY2" fmla="*/ 254016 h 254016"/>
                  <a:gd name="connsiteX3" fmla="*/ 41554 w 224645"/>
                  <a:gd name="connsiteY3" fmla="*/ 204010 h 254016"/>
                  <a:gd name="connsiteX4" fmla="*/ 0 w 224645"/>
                  <a:gd name="connsiteY4" fmla="*/ 0 h 254016"/>
                  <a:gd name="connsiteX0" fmla="*/ 94983 w 319628"/>
                  <a:gd name="connsiteY0" fmla="*/ 0 h 254016"/>
                  <a:gd name="connsiteX1" fmla="*/ 317514 w 319628"/>
                  <a:gd name="connsiteY1" fmla="*/ 111935 h 254016"/>
                  <a:gd name="connsiteX2" fmla="*/ 241315 w 319628"/>
                  <a:gd name="connsiteY2" fmla="*/ 254016 h 254016"/>
                  <a:gd name="connsiteX3" fmla="*/ 0 w 319628"/>
                  <a:gd name="connsiteY3" fmla="*/ 160339 h 254016"/>
                  <a:gd name="connsiteX4" fmla="*/ 94983 w 319628"/>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97337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97337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85565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5565 w 321982"/>
                  <a:gd name="connsiteY4" fmla="*/ 0 h 254016"/>
                  <a:gd name="connsiteX0" fmla="*/ 78504 w 321982"/>
                  <a:gd name="connsiteY0" fmla="*/ 0 h 251833"/>
                  <a:gd name="connsiteX1" fmla="*/ 319868 w 321982"/>
                  <a:gd name="connsiteY1" fmla="*/ 109752 h 251833"/>
                  <a:gd name="connsiteX2" fmla="*/ 243669 w 321982"/>
                  <a:gd name="connsiteY2" fmla="*/ 251833 h 251833"/>
                  <a:gd name="connsiteX3" fmla="*/ 0 w 321982"/>
                  <a:gd name="connsiteY3" fmla="*/ 158156 h 251833"/>
                  <a:gd name="connsiteX4" fmla="*/ 78504 w 321982"/>
                  <a:gd name="connsiteY4" fmla="*/ 0 h 251833"/>
                  <a:gd name="connsiteX0" fmla="*/ 83212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83212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4016"/>
                  <a:gd name="connsiteX1" fmla="*/ 319868 w 321982"/>
                  <a:gd name="connsiteY1" fmla="*/ 111935 h 254016"/>
                  <a:gd name="connsiteX2" fmla="*/ 243669 w 321982"/>
                  <a:gd name="connsiteY2" fmla="*/ 254016 h 254016"/>
                  <a:gd name="connsiteX3" fmla="*/ 0 w 321982"/>
                  <a:gd name="connsiteY3" fmla="*/ 160339 h 254016"/>
                  <a:gd name="connsiteX4" fmla="*/ 78504 w 321982"/>
                  <a:gd name="connsiteY4" fmla="*/ 0 h 254016"/>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6200"/>
                  <a:gd name="connsiteX1" fmla="*/ 319868 w 321982"/>
                  <a:gd name="connsiteY1" fmla="*/ 114119 h 256200"/>
                  <a:gd name="connsiteX2" fmla="*/ 243669 w 321982"/>
                  <a:gd name="connsiteY2" fmla="*/ 256200 h 256200"/>
                  <a:gd name="connsiteX3" fmla="*/ 0 w 321982"/>
                  <a:gd name="connsiteY3" fmla="*/ 162523 h 256200"/>
                  <a:gd name="connsiteX4" fmla="*/ 78504 w 321982"/>
                  <a:gd name="connsiteY4" fmla="*/ 0 h 256200"/>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2523 h 258383"/>
                  <a:gd name="connsiteX4" fmla="*/ 78504 w 321982"/>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60339 h 258383"/>
                  <a:gd name="connsiteX4" fmla="*/ 78504 w 321982"/>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6150 w 319628"/>
                  <a:gd name="connsiteY0" fmla="*/ 0 h 258383"/>
                  <a:gd name="connsiteX1" fmla="*/ 317514 w 319628"/>
                  <a:gd name="connsiteY1" fmla="*/ 114119 h 258383"/>
                  <a:gd name="connsiteX2" fmla="*/ 241315 w 319628"/>
                  <a:gd name="connsiteY2" fmla="*/ 258383 h 258383"/>
                  <a:gd name="connsiteX3" fmla="*/ 0 w 319628"/>
                  <a:gd name="connsiteY3" fmla="*/ 158155 h 258383"/>
                  <a:gd name="connsiteX4" fmla="*/ 76150 w 319628"/>
                  <a:gd name="connsiteY4" fmla="*/ 0 h 258383"/>
                  <a:gd name="connsiteX0" fmla="*/ 78504 w 321982"/>
                  <a:gd name="connsiteY0" fmla="*/ 0 h 258383"/>
                  <a:gd name="connsiteX1" fmla="*/ 319868 w 321982"/>
                  <a:gd name="connsiteY1" fmla="*/ 114119 h 258383"/>
                  <a:gd name="connsiteX2" fmla="*/ 243669 w 321982"/>
                  <a:gd name="connsiteY2" fmla="*/ 258383 h 258383"/>
                  <a:gd name="connsiteX3" fmla="*/ 0 w 321982"/>
                  <a:gd name="connsiteY3" fmla="*/ 158155 h 258383"/>
                  <a:gd name="connsiteX4" fmla="*/ 78504 w 321982"/>
                  <a:gd name="connsiteY4" fmla="*/ 0 h 258383"/>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2129"/>
                  <a:gd name="connsiteY0" fmla="*/ 0 h 260566"/>
                  <a:gd name="connsiteX1" fmla="*/ 319868 w 322129"/>
                  <a:gd name="connsiteY1" fmla="*/ 114119 h 260566"/>
                  <a:gd name="connsiteX2" fmla="*/ 246023 w 322129"/>
                  <a:gd name="connsiteY2" fmla="*/ 260566 h 260566"/>
                  <a:gd name="connsiteX3" fmla="*/ 0 w 322129"/>
                  <a:gd name="connsiteY3" fmla="*/ 158155 h 260566"/>
                  <a:gd name="connsiteX4" fmla="*/ 78504 w 322129"/>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1553"/>
                  <a:gd name="connsiteY0" fmla="*/ 0 h 260566"/>
                  <a:gd name="connsiteX1" fmla="*/ 319868 w 321553"/>
                  <a:gd name="connsiteY1" fmla="*/ 114119 h 260566"/>
                  <a:gd name="connsiteX2" fmla="*/ 246023 w 321553"/>
                  <a:gd name="connsiteY2" fmla="*/ 260566 h 260566"/>
                  <a:gd name="connsiteX3" fmla="*/ 0 w 321553"/>
                  <a:gd name="connsiteY3" fmla="*/ 158155 h 260566"/>
                  <a:gd name="connsiteX4" fmla="*/ 78504 w 321553"/>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2980"/>
                  <a:gd name="connsiteY0" fmla="*/ 0 h 260566"/>
                  <a:gd name="connsiteX1" fmla="*/ 319868 w 322980"/>
                  <a:gd name="connsiteY1" fmla="*/ 114119 h 260566"/>
                  <a:gd name="connsiteX2" fmla="*/ 246023 w 322980"/>
                  <a:gd name="connsiteY2" fmla="*/ 260566 h 260566"/>
                  <a:gd name="connsiteX3" fmla="*/ 0 w 322980"/>
                  <a:gd name="connsiteY3" fmla="*/ 158155 h 260566"/>
                  <a:gd name="connsiteX4" fmla="*/ 78504 w 322980"/>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60566"/>
                  <a:gd name="connsiteX1" fmla="*/ 319868 w 323761"/>
                  <a:gd name="connsiteY1" fmla="*/ 114119 h 260566"/>
                  <a:gd name="connsiteX2" fmla="*/ 246023 w 323761"/>
                  <a:gd name="connsiteY2" fmla="*/ 260566 h 260566"/>
                  <a:gd name="connsiteX3" fmla="*/ 0 w 323761"/>
                  <a:gd name="connsiteY3" fmla="*/ 158155 h 260566"/>
                  <a:gd name="connsiteX4" fmla="*/ 78504 w 323761"/>
                  <a:gd name="connsiteY4" fmla="*/ 0 h 260566"/>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8857"/>
                  <a:gd name="connsiteX1" fmla="*/ 319868 w 323761"/>
                  <a:gd name="connsiteY1" fmla="*/ 112410 h 258857"/>
                  <a:gd name="connsiteX2" fmla="*/ 246023 w 323761"/>
                  <a:gd name="connsiteY2" fmla="*/ 258857 h 258857"/>
                  <a:gd name="connsiteX3" fmla="*/ 0 w 323761"/>
                  <a:gd name="connsiteY3" fmla="*/ 156446 h 258857"/>
                  <a:gd name="connsiteX4" fmla="*/ 78504 w 323761"/>
                  <a:gd name="connsiteY4" fmla="*/ 0 h 258857"/>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78504 w 323761"/>
                  <a:gd name="connsiteY0" fmla="*/ 0 h 257148"/>
                  <a:gd name="connsiteX1" fmla="*/ 319868 w 323761"/>
                  <a:gd name="connsiteY1" fmla="*/ 110701 h 257148"/>
                  <a:gd name="connsiteX2" fmla="*/ 246023 w 323761"/>
                  <a:gd name="connsiteY2" fmla="*/ 257148 h 257148"/>
                  <a:gd name="connsiteX3" fmla="*/ 0 w 323761"/>
                  <a:gd name="connsiteY3" fmla="*/ 154737 h 257148"/>
                  <a:gd name="connsiteX4" fmla="*/ 78504 w 323761"/>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 name="connsiteX0" fmla="*/ 82189 w 327446"/>
                  <a:gd name="connsiteY0" fmla="*/ 0 h 257148"/>
                  <a:gd name="connsiteX1" fmla="*/ 323553 w 327446"/>
                  <a:gd name="connsiteY1" fmla="*/ 110701 h 257148"/>
                  <a:gd name="connsiteX2" fmla="*/ 249708 w 327446"/>
                  <a:gd name="connsiteY2" fmla="*/ 257148 h 257148"/>
                  <a:gd name="connsiteX3" fmla="*/ 0 w 327446"/>
                  <a:gd name="connsiteY3" fmla="*/ 151318 h 257148"/>
                  <a:gd name="connsiteX4" fmla="*/ 82189 w 327446"/>
                  <a:gd name="connsiteY4" fmla="*/ 0 h 25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446" h="257148">
                    <a:moveTo>
                      <a:pt x="82189" y="0"/>
                    </a:moveTo>
                    <a:cubicBezTo>
                      <a:pt x="149658" y="30436"/>
                      <a:pt x="260847" y="78951"/>
                      <a:pt x="323553" y="110701"/>
                    </a:cubicBezTo>
                    <a:cubicBezTo>
                      <a:pt x="340086" y="165391"/>
                      <a:pt x="301797" y="246903"/>
                      <a:pt x="249708" y="257148"/>
                    </a:cubicBezTo>
                    <a:lnTo>
                      <a:pt x="0" y="151318"/>
                    </a:lnTo>
                    <a:cubicBezTo>
                      <a:pt x="59038" y="130554"/>
                      <a:pt x="105578" y="55930"/>
                      <a:pt x="82189" y="0"/>
                    </a:cubicBezTo>
                    <a:close/>
                  </a:path>
                </a:pathLst>
              </a:custGeom>
              <a:solidFill>
                <a:srgbClr val="D854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sp>
        <p:nvSpPr>
          <p:cNvPr id="3" name="2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Tree>
    <p:extLst>
      <p:ext uri="{BB962C8B-B14F-4D97-AF65-F5344CB8AC3E}">
        <p14:creationId xmlns:p14="http://schemas.microsoft.com/office/powerpoint/2010/main" val="1285191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nvPr>
        </p:nvGraphicFramePr>
        <p:xfrm>
          <a:off x="1115613" y="539750"/>
          <a:ext cx="7776867" cy="4218528"/>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375816">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624168">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SEXO Y ESTADO CIVIL – 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30</a:t>
            </a:fld>
            <a:endParaRPr lang="es-AR" dirty="0"/>
          </a:p>
        </p:txBody>
      </p:sp>
      <p:graphicFrame>
        <p:nvGraphicFramePr>
          <p:cNvPr id="4" name="3 Gráfico"/>
          <p:cNvGraphicFramePr/>
          <p:nvPr>
            <p:extLst/>
          </p:nvPr>
        </p:nvGraphicFramePr>
        <p:xfrm>
          <a:off x="0" y="1259830"/>
          <a:ext cx="8964488" cy="12399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8 Gráfico"/>
          <p:cNvGraphicFramePr/>
          <p:nvPr>
            <p:extLst/>
          </p:nvPr>
        </p:nvGraphicFramePr>
        <p:xfrm>
          <a:off x="0" y="2787774"/>
          <a:ext cx="8964488" cy="1944216"/>
        </p:xfrm>
        <a:graphic>
          <a:graphicData uri="http://schemas.openxmlformats.org/drawingml/2006/chart">
            <c:chart xmlns:c="http://schemas.openxmlformats.org/drawingml/2006/chart" xmlns:r="http://schemas.openxmlformats.org/officeDocument/2006/relationships" r:id="rId4"/>
          </a:graphicData>
        </a:graphic>
      </p:graphicFrame>
      <p:sp>
        <p:nvSpPr>
          <p:cNvPr id="10" name="9 Rectángulo"/>
          <p:cNvSpPr/>
          <p:nvPr/>
        </p:nvSpPr>
        <p:spPr>
          <a:xfrm>
            <a:off x="7903804" y="3003798"/>
            <a:ext cx="792088"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7884368" y="1275606"/>
            <a:ext cx="792088"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3419872" y="1247986"/>
            <a:ext cx="792088" cy="82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Rectángulo"/>
          <p:cNvSpPr/>
          <p:nvPr/>
        </p:nvSpPr>
        <p:spPr>
          <a:xfrm>
            <a:off x="6732240" y="1661986"/>
            <a:ext cx="792088" cy="837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Rectángulo"/>
          <p:cNvSpPr/>
          <p:nvPr/>
        </p:nvSpPr>
        <p:spPr>
          <a:xfrm>
            <a:off x="4536080" y="1562736"/>
            <a:ext cx="75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2339752" y="3507854"/>
            <a:ext cx="792088"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5652120" y="3147814"/>
            <a:ext cx="792088" cy="786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35152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nvPr>
        </p:nvGraphicFramePr>
        <p:xfrm>
          <a:off x="1115613" y="539750"/>
          <a:ext cx="7776867" cy="4218528"/>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375816">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624168">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ANTIGÜEDAD Y EDAD – 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31</a:t>
            </a:fld>
            <a:endParaRPr lang="es-AR" dirty="0"/>
          </a:p>
        </p:txBody>
      </p:sp>
      <p:graphicFrame>
        <p:nvGraphicFramePr>
          <p:cNvPr id="4" name="3 Gráfico"/>
          <p:cNvGraphicFramePr/>
          <p:nvPr>
            <p:extLst/>
          </p:nvPr>
        </p:nvGraphicFramePr>
        <p:xfrm>
          <a:off x="0" y="1259830"/>
          <a:ext cx="8964488" cy="1671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8 Gráfico"/>
          <p:cNvGraphicFramePr/>
          <p:nvPr>
            <p:extLst/>
          </p:nvPr>
        </p:nvGraphicFramePr>
        <p:xfrm>
          <a:off x="0" y="3147814"/>
          <a:ext cx="8964488" cy="1584176"/>
        </p:xfrm>
        <a:graphic>
          <a:graphicData uri="http://schemas.openxmlformats.org/drawingml/2006/chart">
            <c:chart xmlns:c="http://schemas.openxmlformats.org/drawingml/2006/chart" xmlns:r="http://schemas.openxmlformats.org/officeDocument/2006/relationships" r:id="rId4"/>
          </a:graphicData>
        </a:graphic>
      </p:graphicFrame>
      <p:sp>
        <p:nvSpPr>
          <p:cNvPr id="10" name="9 Rectángulo"/>
          <p:cNvSpPr/>
          <p:nvPr/>
        </p:nvSpPr>
        <p:spPr>
          <a:xfrm>
            <a:off x="5652120" y="1247986"/>
            <a:ext cx="792088" cy="11077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3419872" y="3291830"/>
            <a:ext cx="792088"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7884368" y="3759882"/>
            <a:ext cx="792088"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9202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nvPr>
        </p:nvGraphicFramePr>
        <p:xfrm>
          <a:off x="1115613" y="539750"/>
          <a:ext cx="7776867" cy="4218528"/>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375816">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624168">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DIVISIÓN – EN%</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32</a:t>
            </a:fld>
            <a:endParaRPr lang="es-AR" dirty="0"/>
          </a:p>
        </p:txBody>
      </p:sp>
      <p:graphicFrame>
        <p:nvGraphicFramePr>
          <p:cNvPr id="4" name="3 Gráfico"/>
          <p:cNvGraphicFramePr/>
          <p:nvPr>
            <p:extLst/>
          </p:nvPr>
        </p:nvGraphicFramePr>
        <p:xfrm>
          <a:off x="0" y="1259830"/>
          <a:ext cx="8964488" cy="3472160"/>
        </p:xfrm>
        <a:graphic>
          <a:graphicData uri="http://schemas.openxmlformats.org/drawingml/2006/chart">
            <c:chart xmlns:c="http://schemas.openxmlformats.org/drawingml/2006/chart" xmlns:r="http://schemas.openxmlformats.org/officeDocument/2006/relationships" r:id="rId3"/>
          </a:graphicData>
        </a:graphic>
      </p:graphicFrame>
      <p:sp>
        <p:nvSpPr>
          <p:cNvPr id="10" name="9 Rectángulo"/>
          <p:cNvSpPr/>
          <p:nvPr/>
        </p:nvSpPr>
        <p:spPr>
          <a:xfrm>
            <a:off x="5652120" y="1491630"/>
            <a:ext cx="792088" cy="936104"/>
          </a:xfrm>
          <a:prstGeom prst="rect">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Rectángulo"/>
          <p:cNvSpPr/>
          <p:nvPr/>
        </p:nvSpPr>
        <p:spPr>
          <a:xfrm>
            <a:off x="7884368" y="2787774"/>
            <a:ext cx="792088" cy="129614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Rectángulo"/>
          <p:cNvSpPr/>
          <p:nvPr/>
        </p:nvSpPr>
        <p:spPr>
          <a:xfrm>
            <a:off x="4499992" y="2248199"/>
            <a:ext cx="792088" cy="36745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6732240" y="2247714"/>
            <a:ext cx="792088" cy="3684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4562458" y="4081476"/>
            <a:ext cx="792088" cy="36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p:cNvSpPr/>
          <p:nvPr/>
        </p:nvSpPr>
        <p:spPr>
          <a:xfrm>
            <a:off x="6794706" y="4080991"/>
            <a:ext cx="792088" cy="368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Rectángulo"/>
          <p:cNvSpPr/>
          <p:nvPr/>
        </p:nvSpPr>
        <p:spPr>
          <a:xfrm>
            <a:off x="4501947" y="2851398"/>
            <a:ext cx="792088" cy="36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Rectángulo"/>
          <p:cNvSpPr/>
          <p:nvPr/>
        </p:nvSpPr>
        <p:spPr>
          <a:xfrm>
            <a:off x="6734195" y="2851398"/>
            <a:ext cx="792088" cy="368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20 Rectángulo"/>
          <p:cNvSpPr/>
          <p:nvPr/>
        </p:nvSpPr>
        <p:spPr>
          <a:xfrm>
            <a:off x="2402218" y="4181589"/>
            <a:ext cx="792088" cy="36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p:cNvSpPr/>
          <p:nvPr/>
        </p:nvSpPr>
        <p:spPr>
          <a:xfrm>
            <a:off x="2341707" y="2951511"/>
            <a:ext cx="792088" cy="36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22 Rectángulo"/>
          <p:cNvSpPr/>
          <p:nvPr/>
        </p:nvSpPr>
        <p:spPr>
          <a:xfrm>
            <a:off x="3419872" y="2885445"/>
            <a:ext cx="792088" cy="129614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23 Rectángulo"/>
          <p:cNvSpPr/>
          <p:nvPr/>
        </p:nvSpPr>
        <p:spPr>
          <a:xfrm>
            <a:off x="5652120" y="2880537"/>
            <a:ext cx="792088" cy="138466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19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28625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593265062"/>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VALORACIÓN DE CLIENTES – 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33</a:t>
            </a:fld>
            <a:endParaRPr lang="es-AR" dirty="0"/>
          </a:p>
        </p:txBody>
      </p:sp>
      <p:graphicFrame>
        <p:nvGraphicFramePr>
          <p:cNvPr id="9" name="8 Gráfico"/>
          <p:cNvGraphicFramePr/>
          <p:nvPr>
            <p:extLst>
              <p:ext uri="{D42A27DB-BD31-4B8C-83A1-F6EECF244321}">
                <p14:modId xmlns:p14="http://schemas.microsoft.com/office/powerpoint/2010/main" val="3011229634"/>
              </p:ext>
            </p:extLst>
          </p:nvPr>
        </p:nvGraphicFramePr>
        <p:xfrm>
          <a:off x="0" y="1347614"/>
          <a:ext cx="8964488"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5" name="4 Rectángulo"/>
          <p:cNvSpPr/>
          <p:nvPr/>
        </p:nvSpPr>
        <p:spPr>
          <a:xfrm>
            <a:off x="4572000" y="1275606"/>
            <a:ext cx="3024336" cy="19442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2267744" y="2076078"/>
            <a:ext cx="864096" cy="2583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7812360" y="2257486"/>
            <a:ext cx="864096" cy="2402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5580112" y="4227934"/>
            <a:ext cx="864096" cy="705272"/>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5061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3452175829"/>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INGRESOS </a:t>
            </a:r>
            <a:r>
              <a:rPr lang="es-AR" dirty="0"/>
              <a:t>– </a:t>
            </a:r>
            <a:r>
              <a:rPr lang="es-AR" dirty="0" smtClean="0"/>
              <a:t>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34</a:t>
            </a:fld>
            <a:endParaRPr lang="es-AR" dirty="0"/>
          </a:p>
        </p:txBody>
      </p:sp>
      <p:graphicFrame>
        <p:nvGraphicFramePr>
          <p:cNvPr id="9" name="8 Gráfico"/>
          <p:cNvGraphicFramePr/>
          <p:nvPr>
            <p:extLst>
              <p:ext uri="{D42A27DB-BD31-4B8C-83A1-F6EECF244321}">
                <p14:modId xmlns:p14="http://schemas.microsoft.com/office/powerpoint/2010/main" val="2250105269"/>
              </p:ext>
            </p:extLst>
          </p:nvPr>
        </p:nvGraphicFramePr>
        <p:xfrm>
          <a:off x="0" y="1131590"/>
          <a:ext cx="8964488" cy="3801616"/>
        </p:xfrm>
        <a:graphic>
          <a:graphicData uri="http://schemas.openxmlformats.org/drawingml/2006/chart">
            <c:chart xmlns:c="http://schemas.openxmlformats.org/drawingml/2006/chart" xmlns:r="http://schemas.openxmlformats.org/officeDocument/2006/relationships" r:id="rId3"/>
          </a:graphicData>
        </a:graphic>
      </p:graphicFrame>
      <p:sp>
        <p:nvSpPr>
          <p:cNvPr id="8" name="7 Rectángulo"/>
          <p:cNvSpPr/>
          <p:nvPr/>
        </p:nvSpPr>
        <p:spPr>
          <a:xfrm>
            <a:off x="4561881" y="1265276"/>
            <a:ext cx="3024336" cy="14504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347864" y="1532572"/>
            <a:ext cx="864096" cy="3285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7812360" y="1213478"/>
            <a:ext cx="864096" cy="3086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81915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3083871920"/>
              </p:ext>
            </p:extLst>
          </p:nvPr>
        </p:nvGraphicFramePr>
        <p:xfrm>
          <a:off x="971597"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PRODUCTOS CONTRATADOS – EN %</a:t>
            </a:r>
            <a:endParaRPr lang="es-AR" dirty="0"/>
          </a:p>
        </p:txBody>
      </p:sp>
      <p:sp>
        <p:nvSpPr>
          <p:cNvPr id="2" name="Marcador de número de diapositiva 1"/>
          <p:cNvSpPr>
            <a:spLocks noGrp="1"/>
          </p:cNvSpPr>
          <p:nvPr>
            <p:ph type="sldNum" sz="quarter" idx="12"/>
          </p:nvPr>
        </p:nvSpPr>
        <p:spPr>
          <a:xfrm>
            <a:off x="7235788" y="4869656"/>
            <a:ext cx="1123798" cy="273844"/>
          </a:xfrm>
        </p:spPr>
        <p:txBody>
          <a:bodyPr/>
          <a:lstStyle/>
          <a:p>
            <a:fld id="{92A288A3-D303-4824-A3C8-AACA2D8F0028}" type="slidenum">
              <a:rPr lang="es-AR" smtClean="0"/>
              <a:pPr/>
              <a:t>35</a:t>
            </a:fld>
            <a:endParaRPr lang="es-AR" dirty="0"/>
          </a:p>
        </p:txBody>
      </p:sp>
      <p:graphicFrame>
        <p:nvGraphicFramePr>
          <p:cNvPr id="4" name="3 Gráfico"/>
          <p:cNvGraphicFramePr/>
          <p:nvPr>
            <p:extLst>
              <p:ext uri="{D42A27DB-BD31-4B8C-83A1-F6EECF244321}">
                <p14:modId xmlns:p14="http://schemas.microsoft.com/office/powerpoint/2010/main" val="2170198361"/>
              </p:ext>
            </p:extLst>
          </p:nvPr>
        </p:nvGraphicFramePr>
        <p:xfrm>
          <a:off x="-108520" y="3795886"/>
          <a:ext cx="8964488" cy="1023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8 Gráfico"/>
          <p:cNvGraphicFramePr/>
          <p:nvPr>
            <p:extLst>
              <p:ext uri="{D42A27DB-BD31-4B8C-83A1-F6EECF244321}">
                <p14:modId xmlns:p14="http://schemas.microsoft.com/office/powerpoint/2010/main" val="2715835992"/>
              </p:ext>
            </p:extLst>
          </p:nvPr>
        </p:nvGraphicFramePr>
        <p:xfrm>
          <a:off x="-144016" y="1285486"/>
          <a:ext cx="2195736" cy="2520280"/>
        </p:xfrm>
        <a:graphic>
          <a:graphicData uri="http://schemas.openxmlformats.org/drawingml/2006/chart">
            <c:chart xmlns:c="http://schemas.openxmlformats.org/drawingml/2006/chart" xmlns:r="http://schemas.openxmlformats.org/officeDocument/2006/relationships" r:id="rId4"/>
          </a:graphicData>
        </a:graphic>
      </p:graphicFrame>
      <p:sp>
        <p:nvSpPr>
          <p:cNvPr id="10" name="9 Rectángulo"/>
          <p:cNvSpPr/>
          <p:nvPr/>
        </p:nvSpPr>
        <p:spPr>
          <a:xfrm rot="5400000">
            <a:off x="2514832" y="3044742"/>
            <a:ext cx="360040" cy="99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3" name="12 Gráfico"/>
          <p:cNvGraphicFramePr/>
          <p:nvPr>
            <p:extLst>
              <p:ext uri="{D42A27DB-BD31-4B8C-83A1-F6EECF244321}">
                <p14:modId xmlns:p14="http://schemas.microsoft.com/office/powerpoint/2010/main" val="1224228291"/>
              </p:ext>
            </p:extLst>
          </p:nvPr>
        </p:nvGraphicFramePr>
        <p:xfrm>
          <a:off x="1169876" y="1285486"/>
          <a:ext cx="2195736" cy="2520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13 Gráfico"/>
          <p:cNvGraphicFramePr/>
          <p:nvPr>
            <p:extLst>
              <p:ext uri="{D42A27DB-BD31-4B8C-83A1-F6EECF244321}">
                <p14:modId xmlns:p14="http://schemas.microsoft.com/office/powerpoint/2010/main" val="391943592"/>
              </p:ext>
            </p:extLst>
          </p:nvPr>
        </p:nvGraphicFramePr>
        <p:xfrm>
          <a:off x="2088232" y="1285486"/>
          <a:ext cx="2195736" cy="25202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14 Gráfico"/>
          <p:cNvGraphicFramePr/>
          <p:nvPr>
            <p:extLst>
              <p:ext uri="{D42A27DB-BD31-4B8C-83A1-F6EECF244321}">
                <p14:modId xmlns:p14="http://schemas.microsoft.com/office/powerpoint/2010/main" val="600456675"/>
              </p:ext>
            </p:extLst>
          </p:nvPr>
        </p:nvGraphicFramePr>
        <p:xfrm>
          <a:off x="3203848" y="1285486"/>
          <a:ext cx="2195736" cy="25202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15 Gráfico"/>
          <p:cNvGraphicFramePr/>
          <p:nvPr>
            <p:extLst>
              <p:ext uri="{D42A27DB-BD31-4B8C-83A1-F6EECF244321}">
                <p14:modId xmlns:p14="http://schemas.microsoft.com/office/powerpoint/2010/main" val="2509501344"/>
              </p:ext>
            </p:extLst>
          </p:nvPr>
        </p:nvGraphicFramePr>
        <p:xfrm>
          <a:off x="4283968" y="1285486"/>
          <a:ext cx="2195736" cy="25202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16 Gráfico"/>
          <p:cNvGraphicFramePr/>
          <p:nvPr>
            <p:extLst>
              <p:ext uri="{D42A27DB-BD31-4B8C-83A1-F6EECF244321}">
                <p14:modId xmlns:p14="http://schemas.microsoft.com/office/powerpoint/2010/main" val="1083204605"/>
              </p:ext>
            </p:extLst>
          </p:nvPr>
        </p:nvGraphicFramePr>
        <p:xfrm>
          <a:off x="5400600" y="1285486"/>
          <a:ext cx="2195736" cy="252028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17 Gráfico"/>
          <p:cNvGraphicFramePr/>
          <p:nvPr>
            <p:extLst>
              <p:ext uri="{D42A27DB-BD31-4B8C-83A1-F6EECF244321}">
                <p14:modId xmlns:p14="http://schemas.microsoft.com/office/powerpoint/2010/main" val="3180718440"/>
              </p:ext>
            </p:extLst>
          </p:nvPr>
        </p:nvGraphicFramePr>
        <p:xfrm>
          <a:off x="6504484" y="1275606"/>
          <a:ext cx="2195736" cy="2520280"/>
        </p:xfrm>
        <a:graphic>
          <a:graphicData uri="http://schemas.openxmlformats.org/drawingml/2006/chart">
            <c:chart xmlns:c="http://schemas.openxmlformats.org/drawingml/2006/chart" xmlns:r="http://schemas.openxmlformats.org/officeDocument/2006/relationships" r:id="rId10"/>
          </a:graphicData>
        </a:graphic>
      </p:graphicFrame>
      <p:sp>
        <p:nvSpPr>
          <p:cNvPr id="19" name="18 Rectángulo"/>
          <p:cNvSpPr/>
          <p:nvPr/>
        </p:nvSpPr>
        <p:spPr>
          <a:xfrm rot="5400000">
            <a:off x="6823580" y="3017122"/>
            <a:ext cx="360040" cy="99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19 Rectángulo"/>
          <p:cNvSpPr/>
          <p:nvPr/>
        </p:nvSpPr>
        <p:spPr>
          <a:xfrm>
            <a:off x="3193968" y="2715766"/>
            <a:ext cx="3970319"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20 Rectángulo"/>
          <p:cNvSpPr/>
          <p:nvPr/>
        </p:nvSpPr>
        <p:spPr>
          <a:xfrm>
            <a:off x="3193967" y="2363672"/>
            <a:ext cx="585945"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p:cNvSpPr/>
          <p:nvPr/>
        </p:nvSpPr>
        <p:spPr>
          <a:xfrm>
            <a:off x="5436096" y="2359832"/>
            <a:ext cx="585945"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7668344" y="2979416"/>
            <a:ext cx="108012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23 CuadroTexto"/>
          <p:cNvSpPr txBox="1"/>
          <p:nvPr/>
        </p:nvSpPr>
        <p:spPr>
          <a:xfrm>
            <a:off x="-108520"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37085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3349804276"/>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PRINCIPALES RUBROS DE CONSUMO – 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36</a:t>
            </a:fld>
            <a:endParaRPr lang="es-AR" dirty="0"/>
          </a:p>
        </p:txBody>
      </p:sp>
      <p:graphicFrame>
        <p:nvGraphicFramePr>
          <p:cNvPr id="9" name="8 Gráfico"/>
          <p:cNvGraphicFramePr/>
          <p:nvPr>
            <p:extLst>
              <p:ext uri="{D42A27DB-BD31-4B8C-83A1-F6EECF244321}">
                <p14:modId xmlns:p14="http://schemas.microsoft.com/office/powerpoint/2010/main" val="2247024510"/>
              </p:ext>
            </p:extLst>
          </p:nvPr>
        </p:nvGraphicFramePr>
        <p:xfrm>
          <a:off x="-36512" y="1059582"/>
          <a:ext cx="2195736"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11 Gráfico"/>
          <p:cNvGraphicFramePr/>
          <p:nvPr>
            <p:extLst>
              <p:ext uri="{D42A27DB-BD31-4B8C-83A1-F6EECF244321}">
                <p14:modId xmlns:p14="http://schemas.microsoft.com/office/powerpoint/2010/main" val="1801672503"/>
              </p:ext>
            </p:extLst>
          </p:nvPr>
        </p:nvGraphicFramePr>
        <p:xfrm>
          <a:off x="1152128" y="1059582"/>
          <a:ext cx="2195736" cy="3960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12 Gráfico"/>
          <p:cNvGraphicFramePr/>
          <p:nvPr>
            <p:extLst>
              <p:ext uri="{D42A27DB-BD31-4B8C-83A1-F6EECF244321}">
                <p14:modId xmlns:p14="http://schemas.microsoft.com/office/powerpoint/2010/main" val="2435407435"/>
              </p:ext>
            </p:extLst>
          </p:nvPr>
        </p:nvGraphicFramePr>
        <p:xfrm>
          <a:off x="2195736" y="1059582"/>
          <a:ext cx="2195736" cy="3960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13 Gráfico"/>
          <p:cNvGraphicFramePr/>
          <p:nvPr>
            <p:extLst>
              <p:ext uri="{D42A27DB-BD31-4B8C-83A1-F6EECF244321}">
                <p14:modId xmlns:p14="http://schemas.microsoft.com/office/powerpoint/2010/main" val="3254210652"/>
              </p:ext>
            </p:extLst>
          </p:nvPr>
        </p:nvGraphicFramePr>
        <p:xfrm>
          <a:off x="3312368" y="1059582"/>
          <a:ext cx="2195736" cy="39604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14 Gráfico"/>
          <p:cNvGraphicFramePr/>
          <p:nvPr>
            <p:extLst>
              <p:ext uri="{D42A27DB-BD31-4B8C-83A1-F6EECF244321}">
                <p14:modId xmlns:p14="http://schemas.microsoft.com/office/powerpoint/2010/main" val="4175260199"/>
              </p:ext>
            </p:extLst>
          </p:nvPr>
        </p:nvGraphicFramePr>
        <p:xfrm>
          <a:off x="4427984" y="1059582"/>
          <a:ext cx="2195736" cy="39604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15 Gráfico"/>
          <p:cNvGraphicFramePr/>
          <p:nvPr>
            <p:extLst>
              <p:ext uri="{D42A27DB-BD31-4B8C-83A1-F6EECF244321}">
                <p14:modId xmlns:p14="http://schemas.microsoft.com/office/powerpoint/2010/main" val="2160188652"/>
              </p:ext>
            </p:extLst>
          </p:nvPr>
        </p:nvGraphicFramePr>
        <p:xfrm>
          <a:off x="5544616" y="1059582"/>
          <a:ext cx="2195736" cy="39604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16 Gráfico"/>
          <p:cNvGraphicFramePr/>
          <p:nvPr>
            <p:extLst>
              <p:ext uri="{D42A27DB-BD31-4B8C-83A1-F6EECF244321}">
                <p14:modId xmlns:p14="http://schemas.microsoft.com/office/powerpoint/2010/main" val="15337816"/>
              </p:ext>
            </p:extLst>
          </p:nvPr>
        </p:nvGraphicFramePr>
        <p:xfrm>
          <a:off x="6660232" y="1059582"/>
          <a:ext cx="2195736" cy="3960440"/>
        </p:xfrm>
        <a:graphic>
          <a:graphicData uri="http://schemas.openxmlformats.org/drawingml/2006/chart">
            <c:chart xmlns:c="http://schemas.openxmlformats.org/drawingml/2006/chart" xmlns:r="http://schemas.openxmlformats.org/officeDocument/2006/relationships" r:id="rId9"/>
          </a:graphicData>
        </a:graphic>
      </p:graphicFrame>
      <p:sp>
        <p:nvSpPr>
          <p:cNvPr id="18" name="17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1046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925674084"/>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Productos y consumos </a:t>
            </a:r>
            <a:r>
              <a:rPr lang="es-AR" dirty="0"/>
              <a:t>asociados – </a:t>
            </a:r>
            <a:r>
              <a:rPr lang="es-AR" dirty="0" smtClean="0"/>
              <a:t>EN %</a:t>
            </a:r>
            <a:endParaRPr lang="es-AR" dirty="0"/>
          </a:p>
        </p:txBody>
      </p:sp>
      <p:sp>
        <p:nvSpPr>
          <p:cNvPr id="2" name="Marcador de número de diapositiva 1"/>
          <p:cNvSpPr>
            <a:spLocks noGrp="1"/>
          </p:cNvSpPr>
          <p:nvPr>
            <p:ph type="sldNum" sz="quarter" idx="12"/>
          </p:nvPr>
        </p:nvSpPr>
        <p:spPr/>
        <p:txBody>
          <a:bodyPr/>
          <a:lstStyle/>
          <a:p>
            <a:fld id="{92A288A3-D303-4824-A3C8-AACA2D8F0028}" type="slidenum">
              <a:rPr lang="es-AR" smtClean="0"/>
              <a:pPr/>
              <a:t>37</a:t>
            </a:fld>
            <a:endParaRPr lang="es-AR" dirty="0"/>
          </a:p>
        </p:txBody>
      </p:sp>
      <p:graphicFrame>
        <p:nvGraphicFramePr>
          <p:cNvPr id="9" name="8 Gráfico"/>
          <p:cNvGraphicFramePr/>
          <p:nvPr>
            <p:extLst>
              <p:ext uri="{D42A27DB-BD31-4B8C-83A1-F6EECF244321}">
                <p14:modId xmlns:p14="http://schemas.microsoft.com/office/powerpoint/2010/main" val="1591154525"/>
              </p:ext>
            </p:extLst>
          </p:nvPr>
        </p:nvGraphicFramePr>
        <p:xfrm>
          <a:off x="0" y="1059582"/>
          <a:ext cx="2195736"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23 Gráfico"/>
          <p:cNvGraphicFramePr/>
          <p:nvPr>
            <p:extLst>
              <p:ext uri="{D42A27DB-BD31-4B8C-83A1-F6EECF244321}">
                <p14:modId xmlns:p14="http://schemas.microsoft.com/office/powerpoint/2010/main" val="470306583"/>
              </p:ext>
            </p:extLst>
          </p:nvPr>
        </p:nvGraphicFramePr>
        <p:xfrm>
          <a:off x="1223628" y="1088182"/>
          <a:ext cx="2195736" cy="3960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24 Gráfico"/>
          <p:cNvGraphicFramePr/>
          <p:nvPr>
            <p:extLst>
              <p:ext uri="{D42A27DB-BD31-4B8C-83A1-F6EECF244321}">
                <p14:modId xmlns:p14="http://schemas.microsoft.com/office/powerpoint/2010/main" val="2849190718"/>
              </p:ext>
            </p:extLst>
          </p:nvPr>
        </p:nvGraphicFramePr>
        <p:xfrm>
          <a:off x="2267744" y="1059582"/>
          <a:ext cx="2195736" cy="3960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25 Gráfico"/>
          <p:cNvGraphicFramePr/>
          <p:nvPr>
            <p:extLst>
              <p:ext uri="{D42A27DB-BD31-4B8C-83A1-F6EECF244321}">
                <p14:modId xmlns:p14="http://schemas.microsoft.com/office/powerpoint/2010/main" val="3371139707"/>
              </p:ext>
            </p:extLst>
          </p:nvPr>
        </p:nvGraphicFramePr>
        <p:xfrm>
          <a:off x="3347864" y="1059770"/>
          <a:ext cx="2195736" cy="39604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26 Gráfico"/>
          <p:cNvGraphicFramePr/>
          <p:nvPr>
            <p:extLst>
              <p:ext uri="{D42A27DB-BD31-4B8C-83A1-F6EECF244321}">
                <p14:modId xmlns:p14="http://schemas.microsoft.com/office/powerpoint/2010/main" val="3971186306"/>
              </p:ext>
            </p:extLst>
          </p:nvPr>
        </p:nvGraphicFramePr>
        <p:xfrm>
          <a:off x="4464496" y="1059582"/>
          <a:ext cx="2195736" cy="39604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27 Gráfico"/>
          <p:cNvGraphicFramePr/>
          <p:nvPr>
            <p:extLst>
              <p:ext uri="{D42A27DB-BD31-4B8C-83A1-F6EECF244321}">
                <p14:modId xmlns:p14="http://schemas.microsoft.com/office/powerpoint/2010/main" val="3413023122"/>
              </p:ext>
            </p:extLst>
          </p:nvPr>
        </p:nvGraphicFramePr>
        <p:xfrm>
          <a:off x="5580112" y="1090013"/>
          <a:ext cx="2195736" cy="39604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28 Gráfico"/>
          <p:cNvGraphicFramePr/>
          <p:nvPr>
            <p:extLst>
              <p:ext uri="{D42A27DB-BD31-4B8C-83A1-F6EECF244321}">
                <p14:modId xmlns:p14="http://schemas.microsoft.com/office/powerpoint/2010/main" val="793700415"/>
              </p:ext>
            </p:extLst>
          </p:nvPr>
        </p:nvGraphicFramePr>
        <p:xfrm>
          <a:off x="6660232" y="1059582"/>
          <a:ext cx="2195736" cy="3960440"/>
        </p:xfrm>
        <a:graphic>
          <a:graphicData uri="http://schemas.openxmlformats.org/drawingml/2006/chart">
            <c:chart xmlns:c="http://schemas.openxmlformats.org/drawingml/2006/chart" xmlns:r="http://schemas.openxmlformats.org/officeDocument/2006/relationships" r:id="rId9"/>
          </a:graphicData>
        </a:graphic>
      </p:graphicFrame>
      <p:sp>
        <p:nvSpPr>
          <p:cNvPr id="12" name="11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4476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272334386"/>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a:t>Canales – % de distribución</a:t>
            </a:r>
          </a:p>
        </p:txBody>
      </p:sp>
      <p:graphicFrame>
        <p:nvGraphicFramePr>
          <p:cNvPr id="9" name="8 Gráfico"/>
          <p:cNvGraphicFramePr/>
          <p:nvPr>
            <p:extLst>
              <p:ext uri="{D42A27DB-BD31-4B8C-83A1-F6EECF244321}">
                <p14:modId xmlns:p14="http://schemas.microsoft.com/office/powerpoint/2010/main" val="1321920045"/>
              </p:ext>
            </p:extLst>
          </p:nvPr>
        </p:nvGraphicFramePr>
        <p:xfrm>
          <a:off x="0" y="1203598"/>
          <a:ext cx="2195736" cy="389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23 Gráfico"/>
          <p:cNvGraphicFramePr/>
          <p:nvPr>
            <p:extLst>
              <p:ext uri="{D42A27DB-BD31-4B8C-83A1-F6EECF244321}">
                <p14:modId xmlns:p14="http://schemas.microsoft.com/office/powerpoint/2010/main" val="1701134508"/>
              </p:ext>
            </p:extLst>
          </p:nvPr>
        </p:nvGraphicFramePr>
        <p:xfrm>
          <a:off x="1115616" y="1276271"/>
          <a:ext cx="2195736" cy="38164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24 Gráfico"/>
          <p:cNvGraphicFramePr/>
          <p:nvPr>
            <p:extLst>
              <p:ext uri="{D42A27DB-BD31-4B8C-83A1-F6EECF244321}">
                <p14:modId xmlns:p14="http://schemas.microsoft.com/office/powerpoint/2010/main" val="1056128142"/>
              </p:ext>
            </p:extLst>
          </p:nvPr>
        </p:nvGraphicFramePr>
        <p:xfrm>
          <a:off x="2232248" y="1193718"/>
          <a:ext cx="2195736" cy="38983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25 Gráfico"/>
          <p:cNvGraphicFramePr/>
          <p:nvPr>
            <p:extLst>
              <p:ext uri="{D42A27DB-BD31-4B8C-83A1-F6EECF244321}">
                <p14:modId xmlns:p14="http://schemas.microsoft.com/office/powerpoint/2010/main" val="1532637982"/>
              </p:ext>
            </p:extLst>
          </p:nvPr>
        </p:nvGraphicFramePr>
        <p:xfrm>
          <a:off x="3347864" y="1203598"/>
          <a:ext cx="2195736" cy="388843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26 Gráfico"/>
          <p:cNvGraphicFramePr/>
          <p:nvPr>
            <p:extLst>
              <p:ext uri="{D42A27DB-BD31-4B8C-83A1-F6EECF244321}">
                <p14:modId xmlns:p14="http://schemas.microsoft.com/office/powerpoint/2010/main" val="2049471870"/>
              </p:ext>
            </p:extLst>
          </p:nvPr>
        </p:nvGraphicFramePr>
        <p:xfrm>
          <a:off x="4464496" y="1193718"/>
          <a:ext cx="2195736" cy="389831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27 Gráfico"/>
          <p:cNvGraphicFramePr/>
          <p:nvPr>
            <p:extLst>
              <p:ext uri="{D42A27DB-BD31-4B8C-83A1-F6EECF244321}">
                <p14:modId xmlns:p14="http://schemas.microsoft.com/office/powerpoint/2010/main" val="2375367224"/>
              </p:ext>
            </p:extLst>
          </p:nvPr>
        </p:nvGraphicFramePr>
        <p:xfrm>
          <a:off x="5544616" y="1203598"/>
          <a:ext cx="2195736" cy="388843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28 Gráfico"/>
          <p:cNvGraphicFramePr/>
          <p:nvPr>
            <p:extLst>
              <p:ext uri="{D42A27DB-BD31-4B8C-83A1-F6EECF244321}">
                <p14:modId xmlns:p14="http://schemas.microsoft.com/office/powerpoint/2010/main" val="4102877255"/>
              </p:ext>
            </p:extLst>
          </p:nvPr>
        </p:nvGraphicFramePr>
        <p:xfrm>
          <a:off x="6660232" y="1193718"/>
          <a:ext cx="2195736" cy="3898312"/>
        </p:xfrm>
        <a:graphic>
          <a:graphicData uri="http://schemas.openxmlformats.org/drawingml/2006/chart">
            <c:chart xmlns:c="http://schemas.openxmlformats.org/drawingml/2006/chart" xmlns:r="http://schemas.openxmlformats.org/officeDocument/2006/relationships" r:id="rId9"/>
          </a:graphicData>
        </a:graphic>
      </p:graphicFrame>
      <p:sp>
        <p:nvSpPr>
          <p:cNvPr id="12" name="11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
        <p:nvSpPr>
          <p:cNvPr id="13" name="7 Rectángulo"/>
          <p:cNvSpPr/>
          <p:nvPr/>
        </p:nvSpPr>
        <p:spPr>
          <a:xfrm>
            <a:off x="4283968" y="2571749"/>
            <a:ext cx="3024336" cy="57606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pPr/>
              <a:t>38</a:t>
            </a:fld>
            <a:endParaRPr lang="es-ES"/>
          </a:p>
        </p:txBody>
      </p:sp>
    </p:spTree>
    <p:extLst>
      <p:ext uri="{BB962C8B-B14F-4D97-AF65-F5344CB8AC3E}">
        <p14:creationId xmlns:p14="http://schemas.microsoft.com/office/powerpoint/2010/main" val="3036868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DATOS VERIFICADOS– EN % </a:t>
            </a:r>
            <a:endParaRPr lang="es-AR" dirty="0"/>
          </a:p>
        </p:txBody>
      </p:sp>
      <p:graphicFrame>
        <p:nvGraphicFramePr>
          <p:cNvPr id="9" name="8 Gráfico"/>
          <p:cNvGraphicFramePr/>
          <p:nvPr>
            <p:extLst>
              <p:ext uri="{D42A27DB-BD31-4B8C-83A1-F6EECF244321}">
                <p14:modId xmlns:p14="http://schemas.microsoft.com/office/powerpoint/2010/main" val="530362691"/>
              </p:ext>
            </p:extLst>
          </p:nvPr>
        </p:nvGraphicFramePr>
        <p:xfrm>
          <a:off x="0" y="699542"/>
          <a:ext cx="8388424" cy="3888432"/>
        </p:xfrm>
        <a:graphic>
          <a:graphicData uri="http://schemas.openxmlformats.org/drawingml/2006/chart">
            <c:chart xmlns:c="http://schemas.openxmlformats.org/drawingml/2006/chart" xmlns:r="http://schemas.openxmlformats.org/officeDocument/2006/relationships" r:id="rId2"/>
          </a:graphicData>
        </a:graphic>
      </p:graphicFrame>
      <p:sp>
        <p:nvSpPr>
          <p:cNvPr id="12" name="11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pPr/>
              <a:t>39</a:t>
            </a:fld>
            <a:endParaRPr lang="es-ES"/>
          </a:p>
        </p:txBody>
      </p:sp>
    </p:spTree>
    <p:extLst>
      <p:ext uri="{BB962C8B-B14F-4D97-AF65-F5344CB8AC3E}">
        <p14:creationId xmlns:p14="http://schemas.microsoft.com/office/powerpoint/2010/main" val="2253901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METODOLOGÍA DE TRABAJO</a:t>
            </a:r>
            <a:endParaRPr lang="es-AR" dirty="0"/>
          </a:p>
        </p:txBody>
      </p:sp>
      <p:sp>
        <p:nvSpPr>
          <p:cNvPr id="4" name="Retângulo 6"/>
          <p:cNvSpPr/>
          <p:nvPr/>
        </p:nvSpPr>
        <p:spPr>
          <a:xfrm>
            <a:off x="107504" y="1090354"/>
            <a:ext cx="4125085" cy="3785652"/>
          </a:xfrm>
          <a:prstGeom prst="rect">
            <a:avLst/>
          </a:prstGeom>
        </p:spPr>
        <p:txBody>
          <a:bodyPr wrap="square">
            <a:spAutoFit/>
          </a:bodyPr>
          <a:lstStyle/>
          <a:p>
            <a:pPr marL="285750" indent="-285750" algn="just">
              <a:buClr>
                <a:schemeClr val="tx1">
                  <a:lumMod val="50000"/>
                  <a:lumOff val="50000"/>
                </a:schemeClr>
              </a:buClr>
              <a:buFont typeface="Wingdings" panose="05000000000000000000" pitchFamily="2" charset="2"/>
              <a:buChar char="Ø"/>
            </a:pPr>
            <a:r>
              <a:rPr lang="es-AR" sz="1600" b="1" dirty="0" smtClean="0">
                <a:latin typeface="Verdana" panose="020B0604030504040204" pitchFamily="34" charset="0"/>
                <a:ea typeface="Verdana" panose="020B0604030504040204" pitchFamily="34" charset="0"/>
                <a:cs typeface="Verdana" panose="020B0604030504040204" pitchFamily="34" charset="0"/>
              </a:rPr>
              <a:t>METODOLOGÍA</a:t>
            </a:r>
          </a:p>
          <a:p>
            <a:pPr algn="just">
              <a:buClr>
                <a:schemeClr val="tx1">
                  <a:lumMod val="50000"/>
                  <a:lumOff val="50000"/>
                </a:schemeClr>
              </a:buClr>
            </a:pPr>
            <a:r>
              <a:rPr lang="es-AR" sz="1600" dirty="0" smtClean="0">
                <a:latin typeface="Verdana" panose="020B0604030504040204" pitchFamily="34" charset="0"/>
                <a:ea typeface="Verdana" panose="020B0604030504040204" pitchFamily="34" charset="0"/>
                <a:cs typeface="Verdana" panose="020B0604030504040204" pitchFamily="34" charset="0"/>
              </a:rPr>
              <a:t>Desk research exploratorio sobre la base de datos del Banco</a:t>
            </a:r>
          </a:p>
          <a:p>
            <a:pPr algn="just">
              <a:buClr>
                <a:schemeClr val="tx1">
                  <a:lumMod val="50000"/>
                  <a:lumOff val="50000"/>
                </a:schemeClr>
              </a:buClr>
            </a:pP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Clr>
                <a:schemeClr val="tx1">
                  <a:lumMod val="50000"/>
                  <a:lumOff val="50000"/>
                </a:schemeClr>
              </a:buClr>
              <a:buFont typeface="Wingdings" panose="05000000000000000000" pitchFamily="2" charset="2"/>
              <a:buChar char="Ø"/>
            </a:pPr>
            <a:r>
              <a:rPr lang="es-AR" sz="1600" b="1" dirty="0" smtClean="0">
                <a:latin typeface="Verdana" panose="020B0604030504040204" pitchFamily="34" charset="0"/>
                <a:ea typeface="Verdana" panose="020B0604030504040204" pitchFamily="34" charset="0"/>
                <a:cs typeface="Verdana" panose="020B0604030504040204" pitchFamily="34" charset="0"/>
              </a:rPr>
              <a:t>ALCANCE: </a:t>
            </a:r>
          </a:p>
          <a:p>
            <a:pPr algn="just">
              <a:buClr>
                <a:schemeClr val="tx1">
                  <a:lumMod val="50000"/>
                  <a:lumOff val="50000"/>
                </a:schemeClr>
              </a:buClr>
            </a:pPr>
            <a:r>
              <a:rPr lang="es-AR" sz="1600" dirty="0" smtClean="0">
                <a:latin typeface="Verdana" panose="020B0604030504040204" pitchFamily="34" charset="0"/>
                <a:ea typeface="Verdana" panose="020B0604030504040204" pitchFamily="34" charset="0"/>
                <a:cs typeface="Verdana" panose="020B0604030504040204" pitchFamily="34" charset="0"/>
              </a:rPr>
              <a:t>Clientes individuos titulares de al menos un producto activo.</a:t>
            </a:r>
          </a:p>
          <a:p>
            <a:pPr algn="just">
              <a:buClr>
                <a:schemeClr val="tx1">
                  <a:lumMod val="50000"/>
                  <a:lumOff val="50000"/>
                </a:schemeClr>
              </a:buClr>
            </a:pP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Clr>
                <a:schemeClr val="tx1">
                  <a:lumMod val="50000"/>
                  <a:lumOff val="50000"/>
                </a:schemeClr>
              </a:buClr>
              <a:buFont typeface="Wingdings" panose="05000000000000000000" pitchFamily="2" charset="2"/>
              <a:buChar char="Ø"/>
            </a:pPr>
            <a:r>
              <a:rPr lang="es-AR" sz="1600" b="1" dirty="0" smtClean="0">
                <a:latin typeface="Verdana" panose="020B0604030504040204" pitchFamily="34" charset="0"/>
                <a:ea typeface="Verdana" panose="020B0604030504040204" pitchFamily="34" charset="0"/>
                <a:cs typeface="Verdana" panose="020B0604030504040204" pitchFamily="34" charset="0"/>
              </a:rPr>
              <a:t>PERÍODO DE ANÁLISIS:</a:t>
            </a:r>
          </a:p>
          <a:p>
            <a:pPr algn="just">
              <a:buClr>
                <a:schemeClr val="tx1">
                  <a:lumMod val="50000"/>
                  <a:lumOff val="50000"/>
                </a:schemeClr>
              </a:buClr>
            </a:pPr>
            <a:r>
              <a:rPr lang="es-AR" sz="1600" dirty="0" smtClean="0">
                <a:latin typeface="Verdana" panose="020B0604030504040204" pitchFamily="34" charset="0"/>
                <a:ea typeface="Verdana" panose="020B0604030504040204" pitchFamily="34" charset="0"/>
                <a:cs typeface="Verdana" panose="020B0604030504040204" pitchFamily="34" charset="0"/>
              </a:rPr>
              <a:t>Para variables relativas al stock se toma una fotografía al 30/09/2015, para las variables relativas a utilización de productos y canales se toman los datos trimestrales de julio a septiembre de 2015</a:t>
            </a:r>
            <a:endParaRPr lang="es-AR" sz="1600" dirty="0">
              <a:latin typeface="Verdana" panose="020B0604030504040204" pitchFamily="34" charset="0"/>
              <a:ea typeface="Verdana" panose="020B0604030504040204" pitchFamily="34" charset="0"/>
              <a:cs typeface="Verdana" panose="020B0604030504040204" pitchFamily="34" charset="0"/>
            </a:endParaRPr>
          </a:p>
        </p:txBody>
      </p:sp>
      <p:grpSp>
        <p:nvGrpSpPr>
          <p:cNvPr id="222" name="Group 2"/>
          <p:cNvGrpSpPr>
            <a:grpSpLocks noChangeAspect="1"/>
          </p:cNvGrpSpPr>
          <p:nvPr/>
        </p:nvGrpSpPr>
        <p:grpSpPr>
          <a:xfrm>
            <a:off x="4232589" y="1271784"/>
            <a:ext cx="5562189" cy="3892254"/>
            <a:chOff x="387344" y="1071837"/>
            <a:chExt cx="8268661" cy="5786163"/>
          </a:xfrm>
          <a:effectLst/>
        </p:grpSpPr>
        <p:grpSp>
          <p:nvGrpSpPr>
            <p:cNvPr id="223" name="Group 36"/>
            <p:cNvGrpSpPr/>
            <p:nvPr/>
          </p:nvGrpSpPr>
          <p:grpSpPr>
            <a:xfrm>
              <a:off x="387344" y="1071837"/>
              <a:ext cx="8268661" cy="4722098"/>
              <a:chOff x="387344" y="1071837"/>
              <a:chExt cx="8268661" cy="4722098"/>
            </a:xfrm>
          </p:grpSpPr>
          <p:sp>
            <p:nvSpPr>
              <p:cNvPr id="255" name="Freeform 265"/>
              <p:cNvSpPr/>
              <p:nvPr/>
            </p:nvSpPr>
            <p:spPr>
              <a:xfrm>
                <a:off x="1043273" y="3427099"/>
                <a:ext cx="2013707" cy="1727483"/>
              </a:xfrm>
              <a:custGeom>
                <a:avLst/>
                <a:gdLst>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25822 w 2013707"/>
                  <a:gd name="connsiteY20" fmla="*/ 70350 h 1727483"/>
                  <a:gd name="connsiteX21" fmla="*/ 924532 w 2013707"/>
                  <a:gd name="connsiteY21" fmla="*/ 63959 h 1727483"/>
                  <a:gd name="connsiteX22" fmla="*/ 987857 w 2013707"/>
                  <a:gd name="connsiteY22" fmla="*/ 634 h 1727483"/>
                  <a:gd name="connsiteX23" fmla="*/ 1876927 w 2013707"/>
                  <a:gd name="connsiteY23" fmla="*/ 634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25822 w 2013707"/>
                  <a:gd name="connsiteY20" fmla="*/ 70350 h 1727483"/>
                  <a:gd name="connsiteX21" fmla="*/ 987857 w 2013707"/>
                  <a:gd name="connsiteY21" fmla="*/ 634 h 1727483"/>
                  <a:gd name="connsiteX22" fmla="*/ 1876927 w 2013707"/>
                  <a:gd name="connsiteY22" fmla="*/ 634 h 1727483"/>
                  <a:gd name="connsiteX23" fmla="*/ 1876927 w 2013707"/>
                  <a:gd name="connsiteY23" fmla="*/ 0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87857 w 2013707"/>
                  <a:gd name="connsiteY20" fmla="*/ 634 h 1727483"/>
                  <a:gd name="connsiteX21" fmla="*/ 1876927 w 2013707"/>
                  <a:gd name="connsiteY21" fmla="*/ 634 h 1727483"/>
                  <a:gd name="connsiteX22" fmla="*/ 1876927 w 2013707"/>
                  <a:gd name="connsiteY22" fmla="*/ 0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87857 w 2013707"/>
                  <a:gd name="connsiteY20" fmla="*/ 634 h 1727483"/>
                  <a:gd name="connsiteX21" fmla="*/ 1876927 w 2013707"/>
                  <a:gd name="connsiteY21" fmla="*/ 634 h 1727483"/>
                  <a:gd name="connsiteX22" fmla="*/ 1876927 w 2013707"/>
                  <a:gd name="connsiteY22" fmla="*/ 0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87857 w 2013707"/>
                  <a:gd name="connsiteY20" fmla="*/ 634 h 1727483"/>
                  <a:gd name="connsiteX21" fmla="*/ 1876927 w 2013707"/>
                  <a:gd name="connsiteY21" fmla="*/ 634 h 1727483"/>
                  <a:gd name="connsiteX22" fmla="*/ 1876927 w 2013707"/>
                  <a:gd name="connsiteY22" fmla="*/ 0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87857 w 2013707"/>
                  <a:gd name="connsiteY20" fmla="*/ 634 h 1727483"/>
                  <a:gd name="connsiteX21" fmla="*/ 1876927 w 2013707"/>
                  <a:gd name="connsiteY21" fmla="*/ 634 h 1727483"/>
                  <a:gd name="connsiteX22" fmla="*/ 1876927 w 2013707"/>
                  <a:gd name="connsiteY22" fmla="*/ 0 h 1727483"/>
                  <a:gd name="connsiteX0" fmla="*/ 1876927 w 2013707"/>
                  <a:gd name="connsiteY0" fmla="*/ 0 h 1727483"/>
                  <a:gd name="connsiteX1" fmla="*/ 2013707 w 2013707"/>
                  <a:gd name="connsiteY1" fmla="*/ 0 h 1727483"/>
                  <a:gd name="connsiteX2" fmla="*/ 2013707 w 2013707"/>
                  <a:gd name="connsiteY2" fmla="*/ 650971 h 1727483"/>
                  <a:gd name="connsiteX3" fmla="*/ 1876927 w 2013707"/>
                  <a:gd name="connsiteY3" fmla="*/ 650971 h 1727483"/>
                  <a:gd name="connsiteX4" fmla="*/ 1876927 w 2013707"/>
                  <a:gd name="connsiteY4" fmla="*/ 127284 h 1727483"/>
                  <a:gd name="connsiteX5" fmla="*/ 1047383 w 2013707"/>
                  <a:gd name="connsiteY5" fmla="*/ 127284 h 1727483"/>
                  <a:gd name="connsiteX6" fmla="*/ 1047383 w 2013707"/>
                  <a:gd name="connsiteY6" fmla="*/ 1087274 h 1727483"/>
                  <a:gd name="connsiteX7" fmla="*/ 984691 w 2013707"/>
                  <a:gd name="connsiteY7" fmla="*/ 1149966 h 1727483"/>
                  <a:gd name="connsiteX8" fmla="*/ 983746 w 2013707"/>
                  <a:gd name="connsiteY8" fmla="*/ 1149775 h 1727483"/>
                  <a:gd name="connsiteX9" fmla="*/ 982791 w 2013707"/>
                  <a:gd name="connsiteY9" fmla="*/ 1149968 h 1727483"/>
                  <a:gd name="connsiteX10" fmla="*/ 126650 w 2013707"/>
                  <a:gd name="connsiteY10" fmla="*/ 1149968 h 1727483"/>
                  <a:gd name="connsiteX11" fmla="*/ 126650 w 2013707"/>
                  <a:gd name="connsiteY11" fmla="*/ 1664158 h 1727483"/>
                  <a:gd name="connsiteX12" fmla="*/ 63325 w 2013707"/>
                  <a:gd name="connsiteY12" fmla="*/ 1727483 h 1727483"/>
                  <a:gd name="connsiteX13" fmla="*/ 0 w 2013707"/>
                  <a:gd name="connsiteY13" fmla="*/ 1664158 h 1727483"/>
                  <a:gd name="connsiteX14" fmla="*/ 0 w 2013707"/>
                  <a:gd name="connsiteY14" fmla="*/ 1086644 h 1727483"/>
                  <a:gd name="connsiteX15" fmla="*/ 0 w 2013707"/>
                  <a:gd name="connsiteY15" fmla="*/ 1086644 h 1727483"/>
                  <a:gd name="connsiteX16" fmla="*/ 0 w 2013707"/>
                  <a:gd name="connsiteY16" fmla="*/ 1086643 h 1727483"/>
                  <a:gd name="connsiteX17" fmla="*/ 63325 w 2013707"/>
                  <a:gd name="connsiteY17" fmla="*/ 1023318 h 1727483"/>
                  <a:gd name="connsiteX18" fmla="*/ 921999 w 2013707"/>
                  <a:gd name="connsiteY18" fmla="*/ 1023318 h 1727483"/>
                  <a:gd name="connsiteX19" fmla="*/ 921999 w 2013707"/>
                  <a:gd name="connsiteY19" fmla="*/ 89287 h 1727483"/>
                  <a:gd name="connsiteX20" fmla="*/ 987857 w 2013707"/>
                  <a:gd name="connsiteY20" fmla="*/ 634 h 1727483"/>
                  <a:gd name="connsiteX21" fmla="*/ 1876927 w 2013707"/>
                  <a:gd name="connsiteY21" fmla="*/ 634 h 1727483"/>
                  <a:gd name="connsiteX22" fmla="*/ 1876927 w 2013707"/>
                  <a:gd name="connsiteY22" fmla="*/ 0 h 172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13707" h="1727483">
                    <a:moveTo>
                      <a:pt x="1876927" y="0"/>
                    </a:moveTo>
                    <a:lnTo>
                      <a:pt x="2013707" y="0"/>
                    </a:lnTo>
                    <a:lnTo>
                      <a:pt x="2013707" y="650971"/>
                    </a:lnTo>
                    <a:lnTo>
                      <a:pt x="1876927" y="650971"/>
                    </a:lnTo>
                    <a:lnTo>
                      <a:pt x="1876927" y="127284"/>
                    </a:lnTo>
                    <a:lnTo>
                      <a:pt x="1047383" y="127284"/>
                    </a:lnTo>
                    <a:lnTo>
                      <a:pt x="1047383" y="1087274"/>
                    </a:lnTo>
                    <a:cubicBezTo>
                      <a:pt x="1047383" y="1121898"/>
                      <a:pt x="1019315" y="1149966"/>
                      <a:pt x="984691" y="1149966"/>
                    </a:cubicBezTo>
                    <a:lnTo>
                      <a:pt x="983746" y="1149775"/>
                    </a:lnTo>
                    <a:lnTo>
                      <a:pt x="982791" y="1149968"/>
                    </a:lnTo>
                    <a:lnTo>
                      <a:pt x="126650" y="1149968"/>
                    </a:lnTo>
                    <a:lnTo>
                      <a:pt x="126650" y="1664158"/>
                    </a:lnTo>
                    <a:cubicBezTo>
                      <a:pt x="126650" y="1699131"/>
                      <a:pt x="98298" y="1727483"/>
                      <a:pt x="63325" y="1727483"/>
                    </a:cubicBezTo>
                    <a:cubicBezTo>
                      <a:pt x="28352" y="1727483"/>
                      <a:pt x="0" y="1699131"/>
                      <a:pt x="0" y="1664158"/>
                    </a:cubicBezTo>
                    <a:lnTo>
                      <a:pt x="0" y="1086644"/>
                    </a:lnTo>
                    <a:lnTo>
                      <a:pt x="0" y="1086644"/>
                    </a:lnTo>
                    <a:lnTo>
                      <a:pt x="0" y="1086643"/>
                    </a:lnTo>
                    <a:cubicBezTo>
                      <a:pt x="0" y="1051670"/>
                      <a:pt x="28352" y="1023318"/>
                      <a:pt x="63325" y="1023318"/>
                    </a:cubicBezTo>
                    <a:lnTo>
                      <a:pt x="921999" y="1023318"/>
                    </a:lnTo>
                    <a:lnTo>
                      <a:pt x="921999" y="89287"/>
                    </a:lnTo>
                    <a:cubicBezTo>
                      <a:pt x="918622" y="26807"/>
                      <a:pt x="922843" y="-211"/>
                      <a:pt x="987857" y="634"/>
                    </a:cubicBezTo>
                    <a:lnTo>
                      <a:pt x="1876927" y="634"/>
                    </a:lnTo>
                    <a:lnTo>
                      <a:pt x="187692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36"/>
              <p:cNvSpPr/>
              <p:nvPr/>
            </p:nvSpPr>
            <p:spPr>
              <a:xfrm>
                <a:off x="1458482" y="1400826"/>
                <a:ext cx="412084" cy="1615838"/>
              </a:xfrm>
              <a:custGeom>
                <a:avLst/>
                <a:gdLst>
                  <a:gd name="connsiteX0" fmla="*/ 69884 w 412084"/>
                  <a:gd name="connsiteY0" fmla="*/ 0 h 1615838"/>
                  <a:gd name="connsiteX1" fmla="*/ 342200 w 412084"/>
                  <a:gd name="connsiteY1" fmla="*/ 0 h 1615838"/>
                  <a:gd name="connsiteX2" fmla="*/ 412084 w 412084"/>
                  <a:gd name="connsiteY2" fmla="*/ 69884 h 1615838"/>
                  <a:gd name="connsiteX3" fmla="*/ 342200 w 412084"/>
                  <a:gd name="connsiteY3" fmla="*/ 139768 h 1615838"/>
                  <a:gd name="connsiteX4" fmla="*/ 140971 w 412084"/>
                  <a:gd name="connsiteY4" fmla="*/ 139768 h 1615838"/>
                  <a:gd name="connsiteX5" fmla="*/ 140971 w 412084"/>
                  <a:gd name="connsiteY5" fmla="*/ 1545954 h 1615838"/>
                  <a:gd name="connsiteX6" fmla="*/ 71087 w 412084"/>
                  <a:gd name="connsiteY6" fmla="*/ 1615838 h 1615838"/>
                  <a:gd name="connsiteX7" fmla="*/ 1203 w 412084"/>
                  <a:gd name="connsiteY7" fmla="*/ 1545954 h 1615838"/>
                  <a:gd name="connsiteX8" fmla="*/ 1203 w 412084"/>
                  <a:gd name="connsiteY8" fmla="*/ 77935 h 1615838"/>
                  <a:gd name="connsiteX9" fmla="*/ 1414 w 412084"/>
                  <a:gd name="connsiteY9" fmla="*/ 76889 h 1615838"/>
                  <a:gd name="connsiteX10" fmla="*/ 0 w 412084"/>
                  <a:gd name="connsiteY10" fmla="*/ 69884 h 1615838"/>
                  <a:gd name="connsiteX11" fmla="*/ 69884 w 412084"/>
                  <a:gd name="connsiteY11" fmla="*/ 0 h 161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2084" h="1615838">
                    <a:moveTo>
                      <a:pt x="69884" y="0"/>
                    </a:moveTo>
                    <a:lnTo>
                      <a:pt x="342200" y="0"/>
                    </a:lnTo>
                    <a:cubicBezTo>
                      <a:pt x="380796" y="0"/>
                      <a:pt x="412084" y="31288"/>
                      <a:pt x="412084" y="69884"/>
                    </a:cubicBezTo>
                    <a:cubicBezTo>
                      <a:pt x="412084" y="108480"/>
                      <a:pt x="380796" y="139768"/>
                      <a:pt x="342200" y="139768"/>
                    </a:cubicBezTo>
                    <a:lnTo>
                      <a:pt x="140971" y="139768"/>
                    </a:lnTo>
                    <a:lnTo>
                      <a:pt x="140971" y="1545954"/>
                    </a:lnTo>
                    <a:cubicBezTo>
                      <a:pt x="140971" y="1584550"/>
                      <a:pt x="109683" y="1615838"/>
                      <a:pt x="71087" y="1615838"/>
                    </a:cubicBezTo>
                    <a:cubicBezTo>
                      <a:pt x="32491" y="1615838"/>
                      <a:pt x="1203" y="1584550"/>
                      <a:pt x="1203" y="1545954"/>
                    </a:cubicBezTo>
                    <a:lnTo>
                      <a:pt x="1203" y="77935"/>
                    </a:lnTo>
                    <a:lnTo>
                      <a:pt x="1414" y="76889"/>
                    </a:lnTo>
                    <a:lnTo>
                      <a:pt x="0" y="69884"/>
                    </a:lnTo>
                    <a:cubicBezTo>
                      <a:pt x="0" y="31288"/>
                      <a:pt x="31288" y="0"/>
                      <a:pt x="69884"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06"/>
              <p:cNvSpPr/>
              <p:nvPr/>
            </p:nvSpPr>
            <p:spPr>
              <a:xfrm>
                <a:off x="6009385" y="3370083"/>
                <a:ext cx="957032" cy="735291"/>
              </a:xfrm>
              <a:custGeom>
                <a:avLst/>
                <a:gdLst>
                  <a:gd name="connsiteX0" fmla="*/ 61274 w 956819"/>
                  <a:gd name="connsiteY0" fmla="*/ 0 h 735291"/>
                  <a:gd name="connsiteX1" fmla="*/ 122548 w 956819"/>
                  <a:gd name="connsiteY1" fmla="*/ 61274 h 735291"/>
                  <a:gd name="connsiteX2" fmla="*/ 122547 w 956819"/>
                  <a:gd name="connsiteY2" fmla="*/ 351154 h 735291"/>
                  <a:gd name="connsiteX3" fmla="*/ 869621 w 956819"/>
                  <a:gd name="connsiteY3" fmla="*/ 351154 h 735291"/>
                  <a:gd name="connsiteX4" fmla="*/ 888406 w 956819"/>
                  <a:gd name="connsiteY4" fmla="*/ 354947 h 735291"/>
                  <a:gd name="connsiteX5" fmla="*/ 895545 w 956819"/>
                  <a:gd name="connsiteY5" fmla="*/ 353505 h 735291"/>
                  <a:gd name="connsiteX6" fmla="*/ 956819 w 956819"/>
                  <a:gd name="connsiteY6" fmla="*/ 414779 h 735291"/>
                  <a:gd name="connsiteX7" fmla="*/ 956818 w 956819"/>
                  <a:gd name="connsiteY7" fmla="*/ 674017 h 735291"/>
                  <a:gd name="connsiteX8" fmla="*/ 895544 w 956819"/>
                  <a:gd name="connsiteY8" fmla="*/ 735291 h 735291"/>
                  <a:gd name="connsiteX9" fmla="*/ 895545 w 956819"/>
                  <a:gd name="connsiteY9" fmla="*/ 735290 h 735291"/>
                  <a:gd name="connsiteX10" fmla="*/ 834271 w 956819"/>
                  <a:gd name="connsiteY10" fmla="*/ 674016 h 735291"/>
                  <a:gd name="connsiteX11" fmla="*/ 834271 w 956819"/>
                  <a:gd name="connsiteY11" fmla="*/ 473702 h 735291"/>
                  <a:gd name="connsiteX12" fmla="*/ 70699 w 956819"/>
                  <a:gd name="connsiteY12" fmla="*/ 473701 h 735291"/>
                  <a:gd name="connsiteX13" fmla="*/ 46848 w 956819"/>
                  <a:gd name="connsiteY13" fmla="*/ 468886 h 735291"/>
                  <a:gd name="connsiteX14" fmla="*/ 45878 w 956819"/>
                  <a:gd name="connsiteY14" fmla="*/ 468232 h 735291"/>
                  <a:gd name="connsiteX15" fmla="*/ 37423 w 956819"/>
                  <a:gd name="connsiteY15" fmla="*/ 466525 h 735291"/>
                  <a:gd name="connsiteX16" fmla="*/ 0 w 956819"/>
                  <a:gd name="connsiteY16" fmla="*/ 410066 h 735291"/>
                  <a:gd name="connsiteX17" fmla="*/ 0 w 956819"/>
                  <a:gd name="connsiteY17" fmla="*/ 61274 h 735291"/>
                  <a:gd name="connsiteX18" fmla="*/ 61274 w 956819"/>
                  <a:gd name="connsiteY18" fmla="*/ 0 h 735291"/>
                  <a:gd name="connsiteX0" fmla="*/ 61274 w 956819"/>
                  <a:gd name="connsiteY0" fmla="*/ 0 h 735291"/>
                  <a:gd name="connsiteX1" fmla="*/ 122548 w 956819"/>
                  <a:gd name="connsiteY1" fmla="*/ 61274 h 735291"/>
                  <a:gd name="connsiteX2" fmla="*/ 122547 w 956819"/>
                  <a:gd name="connsiteY2" fmla="*/ 351154 h 735291"/>
                  <a:gd name="connsiteX3" fmla="*/ 869621 w 956819"/>
                  <a:gd name="connsiteY3" fmla="*/ 351154 h 735291"/>
                  <a:gd name="connsiteX4" fmla="*/ 888406 w 956819"/>
                  <a:gd name="connsiteY4" fmla="*/ 354947 h 735291"/>
                  <a:gd name="connsiteX5" fmla="*/ 956819 w 956819"/>
                  <a:gd name="connsiteY5" fmla="*/ 414779 h 735291"/>
                  <a:gd name="connsiteX6" fmla="*/ 956818 w 956819"/>
                  <a:gd name="connsiteY6" fmla="*/ 674017 h 735291"/>
                  <a:gd name="connsiteX7" fmla="*/ 895544 w 956819"/>
                  <a:gd name="connsiteY7" fmla="*/ 735291 h 735291"/>
                  <a:gd name="connsiteX8" fmla="*/ 895545 w 956819"/>
                  <a:gd name="connsiteY8" fmla="*/ 735290 h 735291"/>
                  <a:gd name="connsiteX9" fmla="*/ 834271 w 956819"/>
                  <a:gd name="connsiteY9" fmla="*/ 674016 h 735291"/>
                  <a:gd name="connsiteX10" fmla="*/ 834271 w 956819"/>
                  <a:gd name="connsiteY10" fmla="*/ 473702 h 735291"/>
                  <a:gd name="connsiteX11" fmla="*/ 70699 w 956819"/>
                  <a:gd name="connsiteY11" fmla="*/ 473701 h 735291"/>
                  <a:gd name="connsiteX12" fmla="*/ 46848 w 956819"/>
                  <a:gd name="connsiteY12" fmla="*/ 468886 h 735291"/>
                  <a:gd name="connsiteX13" fmla="*/ 45878 w 956819"/>
                  <a:gd name="connsiteY13" fmla="*/ 468232 h 735291"/>
                  <a:gd name="connsiteX14" fmla="*/ 37423 w 956819"/>
                  <a:gd name="connsiteY14" fmla="*/ 466525 h 735291"/>
                  <a:gd name="connsiteX15" fmla="*/ 0 w 956819"/>
                  <a:gd name="connsiteY15" fmla="*/ 410066 h 735291"/>
                  <a:gd name="connsiteX16" fmla="*/ 0 w 956819"/>
                  <a:gd name="connsiteY16" fmla="*/ 61274 h 735291"/>
                  <a:gd name="connsiteX17" fmla="*/ 61274 w 956819"/>
                  <a:gd name="connsiteY17" fmla="*/ 0 h 735291"/>
                  <a:gd name="connsiteX0" fmla="*/ 61274 w 956819"/>
                  <a:gd name="connsiteY0" fmla="*/ 0 h 735291"/>
                  <a:gd name="connsiteX1" fmla="*/ 122548 w 956819"/>
                  <a:gd name="connsiteY1" fmla="*/ 61274 h 735291"/>
                  <a:gd name="connsiteX2" fmla="*/ 122547 w 956819"/>
                  <a:gd name="connsiteY2" fmla="*/ 351154 h 735291"/>
                  <a:gd name="connsiteX3" fmla="*/ 869621 w 956819"/>
                  <a:gd name="connsiteY3" fmla="*/ 351154 h 735291"/>
                  <a:gd name="connsiteX4" fmla="*/ 956819 w 956819"/>
                  <a:gd name="connsiteY4" fmla="*/ 414779 h 735291"/>
                  <a:gd name="connsiteX5" fmla="*/ 956818 w 956819"/>
                  <a:gd name="connsiteY5" fmla="*/ 674017 h 735291"/>
                  <a:gd name="connsiteX6" fmla="*/ 895544 w 956819"/>
                  <a:gd name="connsiteY6" fmla="*/ 735291 h 735291"/>
                  <a:gd name="connsiteX7" fmla="*/ 895545 w 956819"/>
                  <a:gd name="connsiteY7" fmla="*/ 735290 h 735291"/>
                  <a:gd name="connsiteX8" fmla="*/ 834271 w 956819"/>
                  <a:gd name="connsiteY8" fmla="*/ 674016 h 735291"/>
                  <a:gd name="connsiteX9" fmla="*/ 834271 w 956819"/>
                  <a:gd name="connsiteY9" fmla="*/ 473702 h 735291"/>
                  <a:gd name="connsiteX10" fmla="*/ 70699 w 956819"/>
                  <a:gd name="connsiteY10" fmla="*/ 473701 h 735291"/>
                  <a:gd name="connsiteX11" fmla="*/ 46848 w 956819"/>
                  <a:gd name="connsiteY11" fmla="*/ 468886 h 735291"/>
                  <a:gd name="connsiteX12" fmla="*/ 45878 w 956819"/>
                  <a:gd name="connsiteY12" fmla="*/ 468232 h 735291"/>
                  <a:gd name="connsiteX13" fmla="*/ 37423 w 956819"/>
                  <a:gd name="connsiteY13" fmla="*/ 466525 h 735291"/>
                  <a:gd name="connsiteX14" fmla="*/ 0 w 956819"/>
                  <a:gd name="connsiteY14" fmla="*/ 410066 h 735291"/>
                  <a:gd name="connsiteX15" fmla="*/ 0 w 956819"/>
                  <a:gd name="connsiteY15" fmla="*/ 61274 h 735291"/>
                  <a:gd name="connsiteX16" fmla="*/ 61274 w 956819"/>
                  <a:gd name="connsiteY16" fmla="*/ 0 h 735291"/>
                  <a:gd name="connsiteX0" fmla="*/ 61274 w 956819"/>
                  <a:gd name="connsiteY0" fmla="*/ 0 h 735291"/>
                  <a:gd name="connsiteX1" fmla="*/ 122548 w 956819"/>
                  <a:gd name="connsiteY1" fmla="*/ 61274 h 735291"/>
                  <a:gd name="connsiteX2" fmla="*/ 122547 w 956819"/>
                  <a:gd name="connsiteY2" fmla="*/ 351154 h 735291"/>
                  <a:gd name="connsiteX3" fmla="*/ 869621 w 956819"/>
                  <a:gd name="connsiteY3" fmla="*/ 351154 h 735291"/>
                  <a:gd name="connsiteX4" fmla="*/ 956819 w 956819"/>
                  <a:gd name="connsiteY4" fmla="*/ 414779 h 735291"/>
                  <a:gd name="connsiteX5" fmla="*/ 956818 w 956819"/>
                  <a:gd name="connsiteY5" fmla="*/ 674017 h 735291"/>
                  <a:gd name="connsiteX6" fmla="*/ 895544 w 956819"/>
                  <a:gd name="connsiteY6" fmla="*/ 735291 h 735291"/>
                  <a:gd name="connsiteX7" fmla="*/ 895545 w 956819"/>
                  <a:gd name="connsiteY7" fmla="*/ 735290 h 735291"/>
                  <a:gd name="connsiteX8" fmla="*/ 834271 w 956819"/>
                  <a:gd name="connsiteY8" fmla="*/ 674016 h 735291"/>
                  <a:gd name="connsiteX9" fmla="*/ 834271 w 956819"/>
                  <a:gd name="connsiteY9" fmla="*/ 473702 h 735291"/>
                  <a:gd name="connsiteX10" fmla="*/ 70699 w 956819"/>
                  <a:gd name="connsiteY10" fmla="*/ 473701 h 735291"/>
                  <a:gd name="connsiteX11" fmla="*/ 46848 w 956819"/>
                  <a:gd name="connsiteY11" fmla="*/ 468886 h 735291"/>
                  <a:gd name="connsiteX12" fmla="*/ 45878 w 956819"/>
                  <a:gd name="connsiteY12" fmla="*/ 468232 h 735291"/>
                  <a:gd name="connsiteX13" fmla="*/ 37423 w 956819"/>
                  <a:gd name="connsiteY13" fmla="*/ 466525 h 735291"/>
                  <a:gd name="connsiteX14" fmla="*/ 0 w 956819"/>
                  <a:gd name="connsiteY14" fmla="*/ 410066 h 735291"/>
                  <a:gd name="connsiteX15" fmla="*/ 0 w 956819"/>
                  <a:gd name="connsiteY15" fmla="*/ 61274 h 735291"/>
                  <a:gd name="connsiteX16" fmla="*/ 61274 w 956819"/>
                  <a:gd name="connsiteY16" fmla="*/ 0 h 735291"/>
                  <a:gd name="connsiteX0" fmla="*/ 61274 w 961813"/>
                  <a:gd name="connsiteY0" fmla="*/ 0 h 735291"/>
                  <a:gd name="connsiteX1" fmla="*/ 122548 w 961813"/>
                  <a:gd name="connsiteY1" fmla="*/ 61274 h 735291"/>
                  <a:gd name="connsiteX2" fmla="*/ 122547 w 961813"/>
                  <a:gd name="connsiteY2" fmla="*/ 351154 h 735291"/>
                  <a:gd name="connsiteX3" fmla="*/ 869621 w 961813"/>
                  <a:gd name="connsiteY3" fmla="*/ 351154 h 735291"/>
                  <a:gd name="connsiteX4" fmla="*/ 956819 w 961813"/>
                  <a:gd name="connsiteY4" fmla="*/ 414779 h 735291"/>
                  <a:gd name="connsiteX5" fmla="*/ 956818 w 961813"/>
                  <a:gd name="connsiteY5" fmla="*/ 674017 h 735291"/>
                  <a:gd name="connsiteX6" fmla="*/ 895544 w 961813"/>
                  <a:gd name="connsiteY6" fmla="*/ 735291 h 735291"/>
                  <a:gd name="connsiteX7" fmla="*/ 895545 w 961813"/>
                  <a:gd name="connsiteY7" fmla="*/ 735290 h 735291"/>
                  <a:gd name="connsiteX8" fmla="*/ 834271 w 961813"/>
                  <a:gd name="connsiteY8" fmla="*/ 674016 h 735291"/>
                  <a:gd name="connsiteX9" fmla="*/ 834271 w 961813"/>
                  <a:gd name="connsiteY9" fmla="*/ 473702 h 735291"/>
                  <a:gd name="connsiteX10" fmla="*/ 70699 w 961813"/>
                  <a:gd name="connsiteY10" fmla="*/ 473701 h 735291"/>
                  <a:gd name="connsiteX11" fmla="*/ 46848 w 961813"/>
                  <a:gd name="connsiteY11" fmla="*/ 468886 h 735291"/>
                  <a:gd name="connsiteX12" fmla="*/ 45878 w 961813"/>
                  <a:gd name="connsiteY12" fmla="*/ 468232 h 735291"/>
                  <a:gd name="connsiteX13" fmla="*/ 37423 w 961813"/>
                  <a:gd name="connsiteY13" fmla="*/ 466525 h 735291"/>
                  <a:gd name="connsiteX14" fmla="*/ 0 w 961813"/>
                  <a:gd name="connsiteY14" fmla="*/ 410066 h 735291"/>
                  <a:gd name="connsiteX15" fmla="*/ 0 w 961813"/>
                  <a:gd name="connsiteY15" fmla="*/ 61274 h 735291"/>
                  <a:gd name="connsiteX16" fmla="*/ 61274 w 961813"/>
                  <a:gd name="connsiteY16" fmla="*/ 0 h 735291"/>
                  <a:gd name="connsiteX0" fmla="*/ 61274 w 956829"/>
                  <a:gd name="connsiteY0" fmla="*/ 0 h 735291"/>
                  <a:gd name="connsiteX1" fmla="*/ 122548 w 956829"/>
                  <a:gd name="connsiteY1" fmla="*/ 61274 h 735291"/>
                  <a:gd name="connsiteX2" fmla="*/ 122547 w 956829"/>
                  <a:gd name="connsiteY2" fmla="*/ 351154 h 735291"/>
                  <a:gd name="connsiteX3" fmla="*/ 869621 w 956829"/>
                  <a:gd name="connsiteY3" fmla="*/ 351154 h 735291"/>
                  <a:gd name="connsiteX4" fmla="*/ 956819 w 956829"/>
                  <a:gd name="connsiteY4" fmla="*/ 414779 h 735291"/>
                  <a:gd name="connsiteX5" fmla="*/ 956818 w 956829"/>
                  <a:gd name="connsiteY5" fmla="*/ 674017 h 735291"/>
                  <a:gd name="connsiteX6" fmla="*/ 895544 w 956829"/>
                  <a:gd name="connsiteY6" fmla="*/ 735291 h 735291"/>
                  <a:gd name="connsiteX7" fmla="*/ 895545 w 956829"/>
                  <a:gd name="connsiteY7" fmla="*/ 735290 h 735291"/>
                  <a:gd name="connsiteX8" fmla="*/ 834271 w 956829"/>
                  <a:gd name="connsiteY8" fmla="*/ 674016 h 735291"/>
                  <a:gd name="connsiteX9" fmla="*/ 834271 w 956829"/>
                  <a:gd name="connsiteY9" fmla="*/ 473702 h 735291"/>
                  <a:gd name="connsiteX10" fmla="*/ 70699 w 956829"/>
                  <a:gd name="connsiteY10" fmla="*/ 473701 h 735291"/>
                  <a:gd name="connsiteX11" fmla="*/ 46848 w 956829"/>
                  <a:gd name="connsiteY11" fmla="*/ 468886 h 735291"/>
                  <a:gd name="connsiteX12" fmla="*/ 45878 w 956829"/>
                  <a:gd name="connsiteY12" fmla="*/ 468232 h 735291"/>
                  <a:gd name="connsiteX13" fmla="*/ 37423 w 956829"/>
                  <a:gd name="connsiteY13" fmla="*/ 466525 h 735291"/>
                  <a:gd name="connsiteX14" fmla="*/ 0 w 956829"/>
                  <a:gd name="connsiteY14" fmla="*/ 410066 h 735291"/>
                  <a:gd name="connsiteX15" fmla="*/ 0 w 956829"/>
                  <a:gd name="connsiteY15" fmla="*/ 61274 h 735291"/>
                  <a:gd name="connsiteX16" fmla="*/ 61274 w 956829"/>
                  <a:gd name="connsiteY16" fmla="*/ 0 h 735291"/>
                  <a:gd name="connsiteX0" fmla="*/ 61274 w 956829"/>
                  <a:gd name="connsiteY0" fmla="*/ 0 h 735291"/>
                  <a:gd name="connsiteX1" fmla="*/ 122548 w 956829"/>
                  <a:gd name="connsiteY1" fmla="*/ 61274 h 735291"/>
                  <a:gd name="connsiteX2" fmla="*/ 122547 w 956829"/>
                  <a:gd name="connsiteY2" fmla="*/ 351154 h 735291"/>
                  <a:gd name="connsiteX3" fmla="*/ 869621 w 956829"/>
                  <a:gd name="connsiteY3" fmla="*/ 351154 h 735291"/>
                  <a:gd name="connsiteX4" fmla="*/ 956819 w 956829"/>
                  <a:gd name="connsiteY4" fmla="*/ 414779 h 735291"/>
                  <a:gd name="connsiteX5" fmla="*/ 956818 w 956829"/>
                  <a:gd name="connsiteY5" fmla="*/ 674017 h 735291"/>
                  <a:gd name="connsiteX6" fmla="*/ 895544 w 956829"/>
                  <a:gd name="connsiteY6" fmla="*/ 735291 h 735291"/>
                  <a:gd name="connsiteX7" fmla="*/ 895545 w 956829"/>
                  <a:gd name="connsiteY7" fmla="*/ 735290 h 735291"/>
                  <a:gd name="connsiteX8" fmla="*/ 834271 w 956829"/>
                  <a:gd name="connsiteY8" fmla="*/ 674016 h 735291"/>
                  <a:gd name="connsiteX9" fmla="*/ 834271 w 956829"/>
                  <a:gd name="connsiteY9" fmla="*/ 473702 h 735291"/>
                  <a:gd name="connsiteX10" fmla="*/ 70699 w 956829"/>
                  <a:gd name="connsiteY10" fmla="*/ 473701 h 735291"/>
                  <a:gd name="connsiteX11" fmla="*/ 46848 w 956829"/>
                  <a:gd name="connsiteY11" fmla="*/ 468886 h 735291"/>
                  <a:gd name="connsiteX12" fmla="*/ 45878 w 956829"/>
                  <a:gd name="connsiteY12" fmla="*/ 468232 h 735291"/>
                  <a:gd name="connsiteX13" fmla="*/ 0 w 956829"/>
                  <a:gd name="connsiteY13" fmla="*/ 410066 h 735291"/>
                  <a:gd name="connsiteX14" fmla="*/ 0 w 956829"/>
                  <a:gd name="connsiteY14" fmla="*/ 61274 h 735291"/>
                  <a:gd name="connsiteX15" fmla="*/ 61274 w 956829"/>
                  <a:gd name="connsiteY15" fmla="*/ 0 h 735291"/>
                  <a:gd name="connsiteX0" fmla="*/ 61274 w 956829"/>
                  <a:gd name="connsiteY0" fmla="*/ 0 h 735291"/>
                  <a:gd name="connsiteX1" fmla="*/ 122548 w 956829"/>
                  <a:gd name="connsiteY1" fmla="*/ 61274 h 735291"/>
                  <a:gd name="connsiteX2" fmla="*/ 122547 w 956829"/>
                  <a:gd name="connsiteY2" fmla="*/ 351154 h 735291"/>
                  <a:gd name="connsiteX3" fmla="*/ 869621 w 956829"/>
                  <a:gd name="connsiteY3" fmla="*/ 351154 h 735291"/>
                  <a:gd name="connsiteX4" fmla="*/ 956819 w 956829"/>
                  <a:gd name="connsiteY4" fmla="*/ 414779 h 735291"/>
                  <a:gd name="connsiteX5" fmla="*/ 956818 w 956829"/>
                  <a:gd name="connsiteY5" fmla="*/ 674017 h 735291"/>
                  <a:gd name="connsiteX6" fmla="*/ 895544 w 956829"/>
                  <a:gd name="connsiteY6" fmla="*/ 735291 h 735291"/>
                  <a:gd name="connsiteX7" fmla="*/ 895545 w 956829"/>
                  <a:gd name="connsiteY7" fmla="*/ 735290 h 735291"/>
                  <a:gd name="connsiteX8" fmla="*/ 834271 w 956829"/>
                  <a:gd name="connsiteY8" fmla="*/ 674016 h 735291"/>
                  <a:gd name="connsiteX9" fmla="*/ 834271 w 956829"/>
                  <a:gd name="connsiteY9" fmla="*/ 473702 h 735291"/>
                  <a:gd name="connsiteX10" fmla="*/ 70699 w 956829"/>
                  <a:gd name="connsiteY10" fmla="*/ 473701 h 735291"/>
                  <a:gd name="connsiteX11" fmla="*/ 46848 w 956829"/>
                  <a:gd name="connsiteY11" fmla="*/ 468886 h 735291"/>
                  <a:gd name="connsiteX12" fmla="*/ 0 w 956829"/>
                  <a:gd name="connsiteY12" fmla="*/ 410066 h 735291"/>
                  <a:gd name="connsiteX13" fmla="*/ 0 w 956829"/>
                  <a:gd name="connsiteY13" fmla="*/ 61274 h 735291"/>
                  <a:gd name="connsiteX14" fmla="*/ 61274 w 956829"/>
                  <a:gd name="connsiteY14" fmla="*/ 0 h 735291"/>
                  <a:gd name="connsiteX0" fmla="*/ 73711 w 969266"/>
                  <a:gd name="connsiteY0" fmla="*/ 0 h 735291"/>
                  <a:gd name="connsiteX1" fmla="*/ 134985 w 969266"/>
                  <a:gd name="connsiteY1" fmla="*/ 61274 h 735291"/>
                  <a:gd name="connsiteX2" fmla="*/ 134984 w 969266"/>
                  <a:gd name="connsiteY2" fmla="*/ 351154 h 735291"/>
                  <a:gd name="connsiteX3" fmla="*/ 882058 w 969266"/>
                  <a:gd name="connsiteY3" fmla="*/ 351154 h 735291"/>
                  <a:gd name="connsiteX4" fmla="*/ 969256 w 969266"/>
                  <a:gd name="connsiteY4" fmla="*/ 414779 h 735291"/>
                  <a:gd name="connsiteX5" fmla="*/ 969255 w 969266"/>
                  <a:gd name="connsiteY5" fmla="*/ 674017 h 735291"/>
                  <a:gd name="connsiteX6" fmla="*/ 907981 w 969266"/>
                  <a:gd name="connsiteY6" fmla="*/ 735291 h 735291"/>
                  <a:gd name="connsiteX7" fmla="*/ 907982 w 969266"/>
                  <a:gd name="connsiteY7" fmla="*/ 735290 h 735291"/>
                  <a:gd name="connsiteX8" fmla="*/ 846708 w 969266"/>
                  <a:gd name="connsiteY8" fmla="*/ 674016 h 735291"/>
                  <a:gd name="connsiteX9" fmla="*/ 846708 w 969266"/>
                  <a:gd name="connsiteY9" fmla="*/ 473702 h 735291"/>
                  <a:gd name="connsiteX10" fmla="*/ 83136 w 969266"/>
                  <a:gd name="connsiteY10" fmla="*/ 473701 h 735291"/>
                  <a:gd name="connsiteX11" fmla="*/ 12437 w 969266"/>
                  <a:gd name="connsiteY11" fmla="*/ 410066 h 735291"/>
                  <a:gd name="connsiteX12" fmla="*/ 12437 w 969266"/>
                  <a:gd name="connsiteY12" fmla="*/ 61274 h 735291"/>
                  <a:gd name="connsiteX13" fmla="*/ 73711 w 969266"/>
                  <a:gd name="connsiteY13" fmla="*/ 0 h 735291"/>
                  <a:gd name="connsiteX0" fmla="*/ 61274 w 956829"/>
                  <a:gd name="connsiteY0" fmla="*/ 0 h 735291"/>
                  <a:gd name="connsiteX1" fmla="*/ 122548 w 956829"/>
                  <a:gd name="connsiteY1" fmla="*/ 61274 h 735291"/>
                  <a:gd name="connsiteX2" fmla="*/ 122547 w 956829"/>
                  <a:gd name="connsiteY2" fmla="*/ 351154 h 735291"/>
                  <a:gd name="connsiteX3" fmla="*/ 869621 w 956829"/>
                  <a:gd name="connsiteY3" fmla="*/ 351154 h 735291"/>
                  <a:gd name="connsiteX4" fmla="*/ 956819 w 956829"/>
                  <a:gd name="connsiteY4" fmla="*/ 414779 h 735291"/>
                  <a:gd name="connsiteX5" fmla="*/ 956818 w 956829"/>
                  <a:gd name="connsiteY5" fmla="*/ 674017 h 735291"/>
                  <a:gd name="connsiteX6" fmla="*/ 895544 w 956829"/>
                  <a:gd name="connsiteY6" fmla="*/ 735291 h 735291"/>
                  <a:gd name="connsiteX7" fmla="*/ 895545 w 956829"/>
                  <a:gd name="connsiteY7" fmla="*/ 735290 h 735291"/>
                  <a:gd name="connsiteX8" fmla="*/ 834271 w 956829"/>
                  <a:gd name="connsiteY8" fmla="*/ 674016 h 735291"/>
                  <a:gd name="connsiteX9" fmla="*/ 834271 w 956829"/>
                  <a:gd name="connsiteY9" fmla="*/ 473702 h 735291"/>
                  <a:gd name="connsiteX10" fmla="*/ 70699 w 956829"/>
                  <a:gd name="connsiteY10" fmla="*/ 473701 h 735291"/>
                  <a:gd name="connsiteX11" fmla="*/ 0 w 956829"/>
                  <a:gd name="connsiteY11" fmla="*/ 410066 h 735291"/>
                  <a:gd name="connsiteX12" fmla="*/ 0 w 956829"/>
                  <a:gd name="connsiteY12" fmla="*/ 61274 h 735291"/>
                  <a:gd name="connsiteX13" fmla="*/ 61274 w 956829"/>
                  <a:gd name="connsiteY13" fmla="*/ 0 h 735291"/>
                  <a:gd name="connsiteX0" fmla="*/ 61477 w 957032"/>
                  <a:gd name="connsiteY0" fmla="*/ 0 h 735291"/>
                  <a:gd name="connsiteX1" fmla="*/ 122751 w 957032"/>
                  <a:gd name="connsiteY1" fmla="*/ 61274 h 735291"/>
                  <a:gd name="connsiteX2" fmla="*/ 122750 w 957032"/>
                  <a:gd name="connsiteY2" fmla="*/ 351154 h 735291"/>
                  <a:gd name="connsiteX3" fmla="*/ 869824 w 957032"/>
                  <a:gd name="connsiteY3" fmla="*/ 351154 h 735291"/>
                  <a:gd name="connsiteX4" fmla="*/ 957022 w 957032"/>
                  <a:gd name="connsiteY4" fmla="*/ 414779 h 735291"/>
                  <a:gd name="connsiteX5" fmla="*/ 957021 w 957032"/>
                  <a:gd name="connsiteY5" fmla="*/ 674017 h 735291"/>
                  <a:gd name="connsiteX6" fmla="*/ 895747 w 957032"/>
                  <a:gd name="connsiteY6" fmla="*/ 735291 h 735291"/>
                  <a:gd name="connsiteX7" fmla="*/ 895748 w 957032"/>
                  <a:gd name="connsiteY7" fmla="*/ 735290 h 735291"/>
                  <a:gd name="connsiteX8" fmla="*/ 834474 w 957032"/>
                  <a:gd name="connsiteY8" fmla="*/ 674016 h 735291"/>
                  <a:gd name="connsiteX9" fmla="*/ 834474 w 957032"/>
                  <a:gd name="connsiteY9" fmla="*/ 473702 h 735291"/>
                  <a:gd name="connsiteX10" fmla="*/ 70902 w 957032"/>
                  <a:gd name="connsiteY10" fmla="*/ 473701 h 735291"/>
                  <a:gd name="connsiteX11" fmla="*/ 203 w 957032"/>
                  <a:gd name="connsiteY11" fmla="*/ 410066 h 735291"/>
                  <a:gd name="connsiteX12" fmla="*/ 203 w 957032"/>
                  <a:gd name="connsiteY12" fmla="*/ 61274 h 735291"/>
                  <a:gd name="connsiteX13" fmla="*/ 61477 w 957032"/>
                  <a:gd name="connsiteY13" fmla="*/ 0 h 735291"/>
                  <a:gd name="connsiteX0" fmla="*/ 61477 w 957032"/>
                  <a:gd name="connsiteY0" fmla="*/ 0 h 735291"/>
                  <a:gd name="connsiteX1" fmla="*/ 122751 w 957032"/>
                  <a:gd name="connsiteY1" fmla="*/ 61274 h 735291"/>
                  <a:gd name="connsiteX2" fmla="*/ 122750 w 957032"/>
                  <a:gd name="connsiteY2" fmla="*/ 351154 h 735291"/>
                  <a:gd name="connsiteX3" fmla="*/ 869824 w 957032"/>
                  <a:gd name="connsiteY3" fmla="*/ 351154 h 735291"/>
                  <a:gd name="connsiteX4" fmla="*/ 957022 w 957032"/>
                  <a:gd name="connsiteY4" fmla="*/ 414779 h 735291"/>
                  <a:gd name="connsiteX5" fmla="*/ 957021 w 957032"/>
                  <a:gd name="connsiteY5" fmla="*/ 674017 h 735291"/>
                  <a:gd name="connsiteX6" fmla="*/ 895747 w 957032"/>
                  <a:gd name="connsiteY6" fmla="*/ 735291 h 735291"/>
                  <a:gd name="connsiteX7" fmla="*/ 895748 w 957032"/>
                  <a:gd name="connsiteY7" fmla="*/ 735290 h 735291"/>
                  <a:gd name="connsiteX8" fmla="*/ 834474 w 957032"/>
                  <a:gd name="connsiteY8" fmla="*/ 674016 h 735291"/>
                  <a:gd name="connsiteX9" fmla="*/ 834474 w 957032"/>
                  <a:gd name="connsiteY9" fmla="*/ 473702 h 735291"/>
                  <a:gd name="connsiteX10" fmla="*/ 70902 w 957032"/>
                  <a:gd name="connsiteY10" fmla="*/ 473701 h 735291"/>
                  <a:gd name="connsiteX11" fmla="*/ 203 w 957032"/>
                  <a:gd name="connsiteY11" fmla="*/ 410066 h 735291"/>
                  <a:gd name="connsiteX12" fmla="*/ 203 w 957032"/>
                  <a:gd name="connsiteY12" fmla="*/ 61274 h 735291"/>
                  <a:gd name="connsiteX13" fmla="*/ 61477 w 957032"/>
                  <a:gd name="connsiteY13" fmla="*/ 0 h 73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7032" h="735291">
                    <a:moveTo>
                      <a:pt x="61477" y="0"/>
                    </a:moveTo>
                    <a:cubicBezTo>
                      <a:pt x="95318" y="0"/>
                      <a:pt x="122751" y="27433"/>
                      <a:pt x="122751" y="61274"/>
                    </a:cubicBezTo>
                    <a:cubicBezTo>
                      <a:pt x="122751" y="157901"/>
                      <a:pt x="122750" y="254527"/>
                      <a:pt x="122750" y="351154"/>
                    </a:cubicBezTo>
                    <a:lnTo>
                      <a:pt x="869824" y="351154"/>
                    </a:lnTo>
                    <a:cubicBezTo>
                      <a:pt x="942731" y="356704"/>
                      <a:pt x="957486" y="383917"/>
                      <a:pt x="957022" y="414779"/>
                    </a:cubicBezTo>
                    <a:cubicBezTo>
                      <a:pt x="955734" y="500458"/>
                      <a:pt x="957021" y="587604"/>
                      <a:pt x="957021" y="674017"/>
                    </a:cubicBezTo>
                    <a:cubicBezTo>
                      <a:pt x="957021" y="707858"/>
                      <a:pt x="929588" y="735291"/>
                      <a:pt x="895747" y="735291"/>
                    </a:cubicBezTo>
                    <a:lnTo>
                      <a:pt x="895748" y="735290"/>
                    </a:lnTo>
                    <a:cubicBezTo>
                      <a:pt x="861907" y="735290"/>
                      <a:pt x="834474" y="707857"/>
                      <a:pt x="834474" y="674016"/>
                    </a:cubicBezTo>
                    <a:lnTo>
                      <a:pt x="834474" y="473702"/>
                    </a:lnTo>
                    <a:lnTo>
                      <a:pt x="70902" y="473701"/>
                    </a:lnTo>
                    <a:cubicBezTo>
                      <a:pt x="17315" y="477338"/>
                      <a:pt x="-2257" y="467410"/>
                      <a:pt x="203" y="410066"/>
                    </a:cubicBezTo>
                    <a:lnTo>
                      <a:pt x="203" y="61274"/>
                    </a:lnTo>
                    <a:cubicBezTo>
                      <a:pt x="203" y="27433"/>
                      <a:pt x="27636" y="0"/>
                      <a:pt x="61477"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20"/>
              <p:cNvSpPr/>
              <p:nvPr/>
            </p:nvSpPr>
            <p:spPr>
              <a:xfrm>
                <a:off x="4238251" y="3317840"/>
                <a:ext cx="3779935" cy="763392"/>
              </a:xfrm>
              <a:custGeom>
                <a:avLst/>
                <a:gdLst>
                  <a:gd name="connsiteX0" fmla="*/ 3153028 w 3779935"/>
                  <a:gd name="connsiteY0" fmla="*/ 611 h 762979"/>
                  <a:gd name="connsiteX1" fmla="*/ 3153140 w 3779935"/>
                  <a:gd name="connsiteY1" fmla="*/ 24275 h 762979"/>
                  <a:gd name="connsiteX2" fmla="*/ 3153222 w 3779935"/>
                  <a:gd name="connsiteY2" fmla="*/ 55725 h 762979"/>
                  <a:gd name="connsiteX3" fmla="*/ 3156047 w 3779935"/>
                  <a:gd name="connsiteY3" fmla="*/ 62546 h 762979"/>
                  <a:gd name="connsiteX4" fmla="*/ 3156046 w 3779935"/>
                  <a:gd name="connsiteY4" fmla="*/ 621092 h 762979"/>
                  <a:gd name="connsiteX5" fmla="*/ 3721240 w 3779935"/>
                  <a:gd name="connsiteY5" fmla="*/ 621092 h 762979"/>
                  <a:gd name="connsiteX6" fmla="*/ 3779935 w 3779935"/>
                  <a:gd name="connsiteY6" fmla="*/ 679787 h 762979"/>
                  <a:gd name="connsiteX7" fmla="*/ 3721240 w 3779935"/>
                  <a:gd name="connsiteY7" fmla="*/ 738482 h 762979"/>
                  <a:gd name="connsiteX8" fmla="*/ 3104121 w 3779935"/>
                  <a:gd name="connsiteY8" fmla="*/ 738481 h 762979"/>
                  <a:gd name="connsiteX9" fmla="*/ 3100438 w 3779935"/>
                  <a:gd name="connsiteY9" fmla="*/ 737737 h 762979"/>
                  <a:gd name="connsiteX10" fmla="*/ 3097351 w 3779935"/>
                  <a:gd name="connsiteY10" fmla="*/ 738360 h 762979"/>
                  <a:gd name="connsiteX11" fmla="*/ 3097352 w 3779935"/>
                  <a:gd name="connsiteY11" fmla="*/ 738359 h 762979"/>
                  <a:gd name="connsiteX12" fmla="*/ 3038657 w 3779935"/>
                  <a:gd name="connsiteY12" fmla="*/ 679664 h 762979"/>
                  <a:gd name="connsiteX13" fmla="*/ 3038657 w 3779935"/>
                  <a:gd name="connsiteY13" fmla="*/ 115270 h 762979"/>
                  <a:gd name="connsiteX14" fmla="*/ 3021127 w 3779935"/>
                  <a:gd name="connsiteY14" fmla="*/ 115262 h 762979"/>
                  <a:gd name="connsiteX15" fmla="*/ 2896313 w 3779935"/>
                  <a:gd name="connsiteY15" fmla="*/ 115201 h 762979"/>
                  <a:gd name="connsiteX16" fmla="*/ 259341 w 3779935"/>
                  <a:gd name="connsiteY16" fmla="*/ 115201 h 762979"/>
                  <a:gd name="connsiteX17" fmla="*/ 127105 w 3779935"/>
                  <a:gd name="connsiteY17" fmla="*/ 117105 h 762979"/>
                  <a:gd name="connsiteX18" fmla="*/ 127105 w 3779935"/>
                  <a:gd name="connsiteY18" fmla="*/ 762979 h 762979"/>
                  <a:gd name="connsiteX19" fmla="*/ 0 w 3779935"/>
                  <a:gd name="connsiteY19" fmla="*/ 762979 h 762979"/>
                  <a:gd name="connsiteX20" fmla="*/ 0 w 3779935"/>
                  <a:gd name="connsiteY20" fmla="*/ 6703 h 762979"/>
                  <a:gd name="connsiteX21" fmla="*/ 2648 w 3779935"/>
                  <a:gd name="connsiteY21" fmla="*/ 6703 h 762979"/>
                  <a:gd name="connsiteX22" fmla="*/ 2648 w 3779935"/>
                  <a:gd name="connsiteY22" fmla="*/ 6699 h 762979"/>
                  <a:gd name="connsiteX23" fmla="*/ 189443 w 3779935"/>
                  <a:gd name="connsiteY23" fmla="*/ 2487 h 762979"/>
                  <a:gd name="connsiteX24" fmla="*/ 3153028 w 3779935"/>
                  <a:gd name="connsiteY24" fmla="*/ 611 h 762979"/>
                  <a:gd name="connsiteX0" fmla="*/ 3153028 w 3779935"/>
                  <a:gd name="connsiteY0" fmla="*/ 0 h 762368"/>
                  <a:gd name="connsiteX1" fmla="*/ 3153222 w 3779935"/>
                  <a:gd name="connsiteY1" fmla="*/ 55114 h 762368"/>
                  <a:gd name="connsiteX2" fmla="*/ 3156047 w 3779935"/>
                  <a:gd name="connsiteY2" fmla="*/ 61935 h 762368"/>
                  <a:gd name="connsiteX3" fmla="*/ 3156046 w 3779935"/>
                  <a:gd name="connsiteY3" fmla="*/ 620481 h 762368"/>
                  <a:gd name="connsiteX4" fmla="*/ 3721240 w 3779935"/>
                  <a:gd name="connsiteY4" fmla="*/ 620481 h 762368"/>
                  <a:gd name="connsiteX5" fmla="*/ 3779935 w 3779935"/>
                  <a:gd name="connsiteY5" fmla="*/ 679176 h 762368"/>
                  <a:gd name="connsiteX6" fmla="*/ 3721240 w 3779935"/>
                  <a:gd name="connsiteY6" fmla="*/ 737871 h 762368"/>
                  <a:gd name="connsiteX7" fmla="*/ 3104121 w 3779935"/>
                  <a:gd name="connsiteY7" fmla="*/ 737870 h 762368"/>
                  <a:gd name="connsiteX8" fmla="*/ 3100438 w 3779935"/>
                  <a:gd name="connsiteY8" fmla="*/ 737126 h 762368"/>
                  <a:gd name="connsiteX9" fmla="*/ 3097351 w 3779935"/>
                  <a:gd name="connsiteY9" fmla="*/ 737749 h 762368"/>
                  <a:gd name="connsiteX10" fmla="*/ 3097352 w 3779935"/>
                  <a:gd name="connsiteY10" fmla="*/ 737748 h 762368"/>
                  <a:gd name="connsiteX11" fmla="*/ 3038657 w 3779935"/>
                  <a:gd name="connsiteY11" fmla="*/ 679053 h 762368"/>
                  <a:gd name="connsiteX12" fmla="*/ 3038657 w 3779935"/>
                  <a:gd name="connsiteY12" fmla="*/ 114659 h 762368"/>
                  <a:gd name="connsiteX13" fmla="*/ 3021127 w 3779935"/>
                  <a:gd name="connsiteY13" fmla="*/ 114651 h 762368"/>
                  <a:gd name="connsiteX14" fmla="*/ 2896313 w 3779935"/>
                  <a:gd name="connsiteY14" fmla="*/ 114590 h 762368"/>
                  <a:gd name="connsiteX15" fmla="*/ 259341 w 3779935"/>
                  <a:gd name="connsiteY15" fmla="*/ 114590 h 762368"/>
                  <a:gd name="connsiteX16" fmla="*/ 127105 w 3779935"/>
                  <a:gd name="connsiteY16" fmla="*/ 116494 h 762368"/>
                  <a:gd name="connsiteX17" fmla="*/ 127105 w 3779935"/>
                  <a:gd name="connsiteY17" fmla="*/ 762368 h 762368"/>
                  <a:gd name="connsiteX18" fmla="*/ 0 w 3779935"/>
                  <a:gd name="connsiteY18" fmla="*/ 762368 h 762368"/>
                  <a:gd name="connsiteX19" fmla="*/ 0 w 3779935"/>
                  <a:gd name="connsiteY19" fmla="*/ 6092 h 762368"/>
                  <a:gd name="connsiteX20" fmla="*/ 2648 w 3779935"/>
                  <a:gd name="connsiteY20" fmla="*/ 6092 h 762368"/>
                  <a:gd name="connsiteX21" fmla="*/ 2648 w 3779935"/>
                  <a:gd name="connsiteY21" fmla="*/ 6088 h 762368"/>
                  <a:gd name="connsiteX22" fmla="*/ 189443 w 3779935"/>
                  <a:gd name="connsiteY22" fmla="*/ 1876 h 762368"/>
                  <a:gd name="connsiteX23" fmla="*/ 3153028 w 3779935"/>
                  <a:gd name="connsiteY23" fmla="*/ 0 h 762368"/>
                  <a:gd name="connsiteX0" fmla="*/ 3153028 w 3779935"/>
                  <a:gd name="connsiteY0" fmla="*/ 0 h 762368"/>
                  <a:gd name="connsiteX1" fmla="*/ 3153222 w 3779935"/>
                  <a:gd name="connsiteY1" fmla="*/ 55114 h 762368"/>
                  <a:gd name="connsiteX2" fmla="*/ 3156046 w 3779935"/>
                  <a:gd name="connsiteY2" fmla="*/ 620481 h 762368"/>
                  <a:gd name="connsiteX3" fmla="*/ 3721240 w 3779935"/>
                  <a:gd name="connsiteY3" fmla="*/ 620481 h 762368"/>
                  <a:gd name="connsiteX4" fmla="*/ 3779935 w 3779935"/>
                  <a:gd name="connsiteY4" fmla="*/ 679176 h 762368"/>
                  <a:gd name="connsiteX5" fmla="*/ 3721240 w 3779935"/>
                  <a:gd name="connsiteY5" fmla="*/ 737871 h 762368"/>
                  <a:gd name="connsiteX6" fmla="*/ 3104121 w 3779935"/>
                  <a:gd name="connsiteY6" fmla="*/ 737870 h 762368"/>
                  <a:gd name="connsiteX7" fmla="*/ 3100438 w 3779935"/>
                  <a:gd name="connsiteY7" fmla="*/ 737126 h 762368"/>
                  <a:gd name="connsiteX8" fmla="*/ 3097351 w 3779935"/>
                  <a:gd name="connsiteY8" fmla="*/ 737749 h 762368"/>
                  <a:gd name="connsiteX9" fmla="*/ 3097352 w 3779935"/>
                  <a:gd name="connsiteY9" fmla="*/ 737748 h 762368"/>
                  <a:gd name="connsiteX10" fmla="*/ 3038657 w 3779935"/>
                  <a:gd name="connsiteY10" fmla="*/ 679053 h 762368"/>
                  <a:gd name="connsiteX11" fmla="*/ 3038657 w 3779935"/>
                  <a:gd name="connsiteY11" fmla="*/ 114659 h 762368"/>
                  <a:gd name="connsiteX12" fmla="*/ 3021127 w 3779935"/>
                  <a:gd name="connsiteY12" fmla="*/ 114651 h 762368"/>
                  <a:gd name="connsiteX13" fmla="*/ 2896313 w 3779935"/>
                  <a:gd name="connsiteY13" fmla="*/ 114590 h 762368"/>
                  <a:gd name="connsiteX14" fmla="*/ 259341 w 3779935"/>
                  <a:gd name="connsiteY14" fmla="*/ 114590 h 762368"/>
                  <a:gd name="connsiteX15" fmla="*/ 127105 w 3779935"/>
                  <a:gd name="connsiteY15" fmla="*/ 116494 h 762368"/>
                  <a:gd name="connsiteX16" fmla="*/ 127105 w 3779935"/>
                  <a:gd name="connsiteY16" fmla="*/ 762368 h 762368"/>
                  <a:gd name="connsiteX17" fmla="*/ 0 w 3779935"/>
                  <a:gd name="connsiteY17" fmla="*/ 762368 h 762368"/>
                  <a:gd name="connsiteX18" fmla="*/ 0 w 3779935"/>
                  <a:gd name="connsiteY18" fmla="*/ 6092 h 762368"/>
                  <a:gd name="connsiteX19" fmla="*/ 2648 w 3779935"/>
                  <a:gd name="connsiteY19" fmla="*/ 6092 h 762368"/>
                  <a:gd name="connsiteX20" fmla="*/ 2648 w 3779935"/>
                  <a:gd name="connsiteY20" fmla="*/ 6088 h 762368"/>
                  <a:gd name="connsiteX21" fmla="*/ 189443 w 3779935"/>
                  <a:gd name="connsiteY21" fmla="*/ 1876 h 762368"/>
                  <a:gd name="connsiteX22" fmla="*/ 3153028 w 3779935"/>
                  <a:gd name="connsiteY22" fmla="*/ 0 h 762368"/>
                  <a:gd name="connsiteX0" fmla="*/ 2993283 w 3779935"/>
                  <a:gd name="connsiteY0" fmla="*/ 878 h 760492"/>
                  <a:gd name="connsiteX1" fmla="*/ 3153222 w 3779935"/>
                  <a:gd name="connsiteY1" fmla="*/ 53238 h 760492"/>
                  <a:gd name="connsiteX2" fmla="*/ 3156046 w 3779935"/>
                  <a:gd name="connsiteY2" fmla="*/ 618605 h 760492"/>
                  <a:gd name="connsiteX3" fmla="*/ 3721240 w 3779935"/>
                  <a:gd name="connsiteY3" fmla="*/ 618605 h 760492"/>
                  <a:gd name="connsiteX4" fmla="*/ 3779935 w 3779935"/>
                  <a:gd name="connsiteY4" fmla="*/ 677300 h 760492"/>
                  <a:gd name="connsiteX5" fmla="*/ 3721240 w 3779935"/>
                  <a:gd name="connsiteY5" fmla="*/ 735995 h 760492"/>
                  <a:gd name="connsiteX6" fmla="*/ 3104121 w 3779935"/>
                  <a:gd name="connsiteY6" fmla="*/ 735994 h 760492"/>
                  <a:gd name="connsiteX7" fmla="*/ 3100438 w 3779935"/>
                  <a:gd name="connsiteY7" fmla="*/ 735250 h 760492"/>
                  <a:gd name="connsiteX8" fmla="*/ 3097351 w 3779935"/>
                  <a:gd name="connsiteY8" fmla="*/ 735873 h 760492"/>
                  <a:gd name="connsiteX9" fmla="*/ 3097352 w 3779935"/>
                  <a:gd name="connsiteY9" fmla="*/ 735872 h 760492"/>
                  <a:gd name="connsiteX10" fmla="*/ 3038657 w 3779935"/>
                  <a:gd name="connsiteY10" fmla="*/ 677177 h 760492"/>
                  <a:gd name="connsiteX11" fmla="*/ 3038657 w 3779935"/>
                  <a:gd name="connsiteY11" fmla="*/ 112783 h 760492"/>
                  <a:gd name="connsiteX12" fmla="*/ 3021127 w 3779935"/>
                  <a:gd name="connsiteY12" fmla="*/ 112775 h 760492"/>
                  <a:gd name="connsiteX13" fmla="*/ 2896313 w 3779935"/>
                  <a:gd name="connsiteY13" fmla="*/ 112714 h 760492"/>
                  <a:gd name="connsiteX14" fmla="*/ 259341 w 3779935"/>
                  <a:gd name="connsiteY14" fmla="*/ 112714 h 760492"/>
                  <a:gd name="connsiteX15" fmla="*/ 127105 w 3779935"/>
                  <a:gd name="connsiteY15" fmla="*/ 114618 h 760492"/>
                  <a:gd name="connsiteX16" fmla="*/ 127105 w 3779935"/>
                  <a:gd name="connsiteY16" fmla="*/ 760492 h 760492"/>
                  <a:gd name="connsiteX17" fmla="*/ 0 w 3779935"/>
                  <a:gd name="connsiteY17" fmla="*/ 760492 h 760492"/>
                  <a:gd name="connsiteX18" fmla="*/ 0 w 3779935"/>
                  <a:gd name="connsiteY18" fmla="*/ 4216 h 760492"/>
                  <a:gd name="connsiteX19" fmla="*/ 2648 w 3779935"/>
                  <a:gd name="connsiteY19" fmla="*/ 4216 h 760492"/>
                  <a:gd name="connsiteX20" fmla="*/ 2648 w 3779935"/>
                  <a:gd name="connsiteY20" fmla="*/ 4212 h 760492"/>
                  <a:gd name="connsiteX21" fmla="*/ 189443 w 3779935"/>
                  <a:gd name="connsiteY21" fmla="*/ 0 h 760492"/>
                  <a:gd name="connsiteX22" fmla="*/ 2993283 w 3779935"/>
                  <a:gd name="connsiteY22" fmla="*/ 878 h 760492"/>
                  <a:gd name="connsiteX0" fmla="*/ 2993283 w 3779935"/>
                  <a:gd name="connsiteY0" fmla="*/ 2748 h 762362"/>
                  <a:gd name="connsiteX1" fmla="*/ 3153222 w 3779935"/>
                  <a:gd name="connsiteY1" fmla="*/ 55108 h 762362"/>
                  <a:gd name="connsiteX2" fmla="*/ 3156046 w 3779935"/>
                  <a:gd name="connsiteY2" fmla="*/ 620475 h 762362"/>
                  <a:gd name="connsiteX3" fmla="*/ 3721240 w 3779935"/>
                  <a:gd name="connsiteY3" fmla="*/ 620475 h 762362"/>
                  <a:gd name="connsiteX4" fmla="*/ 3779935 w 3779935"/>
                  <a:gd name="connsiteY4" fmla="*/ 679170 h 762362"/>
                  <a:gd name="connsiteX5" fmla="*/ 3721240 w 3779935"/>
                  <a:gd name="connsiteY5" fmla="*/ 737865 h 762362"/>
                  <a:gd name="connsiteX6" fmla="*/ 3104121 w 3779935"/>
                  <a:gd name="connsiteY6" fmla="*/ 737864 h 762362"/>
                  <a:gd name="connsiteX7" fmla="*/ 3100438 w 3779935"/>
                  <a:gd name="connsiteY7" fmla="*/ 737120 h 762362"/>
                  <a:gd name="connsiteX8" fmla="*/ 3097351 w 3779935"/>
                  <a:gd name="connsiteY8" fmla="*/ 737743 h 762362"/>
                  <a:gd name="connsiteX9" fmla="*/ 3097352 w 3779935"/>
                  <a:gd name="connsiteY9" fmla="*/ 737742 h 762362"/>
                  <a:gd name="connsiteX10" fmla="*/ 3038657 w 3779935"/>
                  <a:gd name="connsiteY10" fmla="*/ 679047 h 762362"/>
                  <a:gd name="connsiteX11" fmla="*/ 3038657 w 3779935"/>
                  <a:gd name="connsiteY11" fmla="*/ 114653 h 762362"/>
                  <a:gd name="connsiteX12" fmla="*/ 3021127 w 3779935"/>
                  <a:gd name="connsiteY12" fmla="*/ 114645 h 762362"/>
                  <a:gd name="connsiteX13" fmla="*/ 2896313 w 3779935"/>
                  <a:gd name="connsiteY13" fmla="*/ 114584 h 762362"/>
                  <a:gd name="connsiteX14" fmla="*/ 259341 w 3779935"/>
                  <a:gd name="connsiteY14" fmla="*/ 114584 h 762362"/>
                  <a:gd name="connsiteX15" fmla="*/ 127105 w 3779935"/>
                  <a:gd name="connsiteY15" fmla="*/ 116488 h 762362"/>
                  <a:gd name="connsiteX16" fmla="*/ 127105 w 3779935"/>
                  <a:gd name="connsiteY16" fmla="*/ 762362 h 762362"/>
                  <a:gd name="connsiteX17" fmla="*/ 0 w 3779935"/>
                  <a:gd name="connsiteY17" fmla="*/ 762362 h 762362"/>
                  <a:gd name="connsiteX18" fmla="*/ 0 w 3779935"/>
                  <a:gd name="connsiteY18" fmla="*/ 6086 h 762362"/>
                  <a:gd name="connsiteX19" fmla="*/ 2648 w 3779935"/>
                  <a:gd name="connsiteY19" fmla="*/ 6086 h 762362"/>
                  <a:gd name="connsiteX20" fmla="*/ 2648 w 3779935"/>
                  <a:gd name="connsiteY20" fmla="*/ 6082 h 762362"/>
                  <a:gd name="connsiteX21" fmla="*/ 189443 w 3779935"/>
                  <a:gd name="connsiteY21" fmla="*/ 1870 h 762362"/>
                  <a:gd name="connsiteX22" fmla="*/ 2993283 w 3779935"/>
                  <a:gd name="connsiteY22" fmla="*/ 2748 h 762362"/>
                  <a:gd name="connsiteX0" fmla="*/ 3020825 w 3779935"/>
                  <a:gd name="connsiteY0" fmla="*/ 2748 h 762362"/>
                  <a:gd name="connsiteX1" fmla="*/ 3153222 w 3779935"/>
                  <a:gd name="connsiteY1" fmla="*/ 55108 h 762362"/>
                  <a:gd name="connsiteX2" fmla="*/ 3156046 w 3779935"/>
                  <a:gd name="connsiteY2" fmla="*/ 620475 h 762362"/>
                  <a:gd name="connsiteX3" fmla="*/ 3721240 w 3779935"/>
                  <a:gd name="connsiteY3" fmla="*/ 620475 h 762362"/>
                  <a:gd name="connsiteX4" fmla="*/ 3779935 w 3779935"/>
                  <a:gd name="connsiteY4" fmla="*/ 679170 h 762362"/>
                  <a:gd name="connsiteX5" fmla="*/ 3721240 w 3779935"/>
                  <a:gd name="connsiteY5" fmla="*/ 737865 h 762362"/>
                  <a:gd name="connsiteX6" fmla="*/ 3104121 w 3779935"/>
                  <a:gd name="connsiteY6" fmla="*/ 737864 h 762362"/>
                  <a:gd name="connsiteX7" fmla="*/ 3100438 w 3779935"/>
                  <a:gd name="connsiteY7" fmla="*/ 737120 h 762362"/>
                  <a:gd name="connsiteX8" fmla="*/ 3097351 w 3779935"/>
                  <a:gd name="connsiteY8" fmla="*/ 737743 h 762362"/>
                  <a:gd name="connsiteX9" fmla="*/ 3097352 w 3779935"/>
                  <a:gd name="connsiteY9" fmla="*/ 737742 h 762362"/>
                  <a:gd name="connsiteX10" fmla="*/ 3038657 w 3779935"/>
                  <a:gd name="connsiteY10" fmla="*/ 679047 h 762362"/>
                  <a:gd name="connsiteX11" fmla="*/ 3038657 w 3779935"/>
                  <a:gd name="connsiteY11" fmla="*/ 114653 h 762362"/>
                  <a:gd name="connsiteX12" fmla="*/ 3021127 w 3779935"/>
                  <a:gd name="connsiteY12" fmla="*/ 114645 h 762362"/>
                  <a:gd name="connsiteX13" fmla="*/ 2896313 w 3779935"/>
                  <a:gd name="connsiteY13" fmla="*/ 114584 h 762362"/>
                  <a:gd name="connsiteX14" fmla="*/ 259341 w 3779935"/>
                  <a:gd name="connsiteY14" fmla="*/ 114584 h 762362"/>
                  <a:gd name="connsiteX15" fmla="*/ 127105 w 3779935"/>
                  <a:gd name="connsiteY15" fmla="*/ 116488 h 762362"/>
                  <a:gd name="connsiteX16" fmla="*/ 127105 w 3779935"/>
                  <a:gd name="connsiteY16" fmla="*/ 762362 h 762362"/>
                  <a:gd name="connsiteX17" fmla="*/ 0 w 3779935"/>
                  <a:gd name="connsiteY17" fmla="*/ 762362 h 762362"/>
                  <a:gd name="connsiteX18" fmla="*/ 0 w 3779935"/>
                  <a:gd name="connsiteY18" fmla="*/ 6086 h 762362"/>
                  <a:gd name="connsiteX19" fmla="*/ 2648 w 3779935"/>
                  <a:gd name="connsiteY19" fmla="*/ 6086 h 762362"/>
                  <a:gd name="connsiteX20" fmla="*/ 2648 w 3779935"/>
                  <a:gd name="connsiteY20" fmla="*/ 6082 h 762362"/>
                  <a:gd name="connsiteX21" fmla="*/ 189443 w 3779935"/>
                  <a:gd name="connsiteY21" fmla="*/ 1870 h 762362"/>
                  <a:gd name="connsiteX22" fmla="*/ 3020825 w 3779935"/>
                  <a:gd name="connsiteY22" fmla="*/ 2748 h 762362"/>
                  <a:gd name="connsiteX0" fmla="*/ 3020825 w 3779935"/>
                  <a:gd name="connsiteY0" fmla="*/ 4566 h 764180"/>
                  <a:gd name="connsiteX1" fmla="*/ 3153222 w 3779935"/>
                  <a:gd name="connsiteY1" fmla="*/ 56926 h 764180"/>
                  <a:gd name="connsiteX2" fmla="*/ 3156046 w 3779935"/>
                  <a:gd name="connsiteY2" fmla="*/ 622293 h 764180"/>
                  <a:gd name="connsiteX3" fmla="*/ 3721240 w 3779935"/>
                  <a:gd name="connsiteY3" fmla="*/ 622293 h 764180"/>
                  <a:gd name="connsiteX4" fmla="*/ 3779935 w 3779935"/>
                  <a:gd name="connsiteY4" fmla="*/ 680988 h 764180"/>
                  <a:gd name="connsiteX5" fmla="*/ 3721240 w 3779935"/>
                  <a:gd name="connsiteY5" fmla="*/ 739683 h 764180"/>
                  <a:gd name="connsiteX6" fmla="*/ 3104121 w 3779935"/>
                  <a:gd name="connsiteY6" fmla="*/ 739682 h 764180"/>
                  <a:gd name="connsiteX7" fmla="*/ 3100438 w 3779935"/>
                  <a:gd name="connsiteY7" fmla="*/ 738938 h 764180"/>
                  <a:gd name="connsiteX8" fmla="*/ 3097351 w 3779935"/>
                  <a:gd name="connsiteY8" fmla="*/ 739561 h 764180"/>
                  <a:gd name="connsiteX9" fmla="*/ 3097352 w 3779935"/>
                  <a:gd name="connsiteY9" fmla="*/ 739560 h 764180"/>
                  <a:gd name="connsiteX10" fmla="*/ 3038657 w 3779935"/>
                  <a:gd name="connsiteY10" fmla="*/ 680865 h 764180"/>
                  <a:gd name="connsiteX11" fmla="*/ 3038657 w 3779935"/>
                  <a:gd name="connsiteY11" fmla="*/ 116471 h 764180"/>
                  <a:gd name="connsiteX12" fmla="*/ 3021127 w 3779935"/>
                  <a:gd name="connsiteY12" fmla="*/ 116463 h 764180"/>
                  <a:gd name="connsiteX13" fmla="*/ 2896313 w 3779935"/>
                  <a:gd name="connsiteY13" fmla="*/ 116402 h 764180"/>
                  <a:gd name="connsiteX14" fmla="*/ 259341 w 3779935"/>
                  <a:gd name="connsiteY14" fmla="*/ 116402 h 764180"/>
                  <a:gd name="connsiteX15" fmla="*/ 127105 w 3779935"/>
                  <a:gd name="connsiteY15" fmla="*/ 118306 h 764180"/>
                  <a:gd name="connsiteX16" fmla="*/ 127105 w 3779935"/>
                  <a:gd name="connsiteY16" fmla="*/ 764180 h 764180"/>
                  <a:gd name="connsiteX17" fmla="*/ 0 w 3779935"/>
                  <a:gd name="connsiteY17" fmla="*/ 764180 h 764180"/>
                  <a:gd name="connsiteX18" fmla="*/ 0 w 3779935"/>
                  <a:gd name="connsiteY18" fmla="*/ 7904 h 764180"/>
                  <a:gd name="connsiteX19" fmla="*/ 2648 w 3779935"/>
                  <a:gd name="connsiteY19" fmla="*/ 7904 h 764180"/>
                  <a:gd name="connsiteX20" fmla="*/ 2648 w 3779935"/>
                  <a:gd name="connsiteY20" fmla="*/ 7900 h 764180"/>
                  <a:gd name="connsiteX21" fmla="*/ 189443 w 3779935"/>
                  <a:gd name="connsiteY21" fmla="*/ 3688 h 764180"/>
                  <a:gd name="connsiteX22" fmla="*/ 3020825 w 3779935"/>
                  <a:gd name="connsiteY22" fmla="*/ 4566 h 764180"/>
                  <a:gd name="connsiteX0" fmla="*/ 3020825 w 3779935"/>
                  <a:gd name="connsiteY0" fmla="*/ 878 h 760492"/>
                  <a:gd name="connsiteX1" fmla="*/ 3153222 w 3779935"/>
                  <a:gd name="connsiteY1" fmla="*/ 53238 h 760492"/>
                  <a:gd name="connsiteX2" fmla="*/ 3156046 w 3779935"/>
                  <a:gd name="connsiteY2" fmla="*/ 618605 h 760492"/>
                  <a:gd name="connsiteX3" fmla="*/ 3721240 w 3779935"/>
                  <a:gd name="connsiteY3" fmla="*/ 618605 h 760492"/>
                  <a:gd name="connsiteX4" fmla="*/ 3779935 w 3779935"/>
                  <a:gd name="connsiteY4" fmla="*/ 677300 h 760492"/>
                  <a:gd name="connsiteX5" fmla="*/ 3721240 w 3779935"/>
                  <a:gd name="connsiteY5" fmla="*/ 735995 h 760492"/>
                  <a:gd name="connsiteX6" fmla="*/ 3104121 w 3779935"/>
                  <a:gd name="connsiteY6" fmla="*/ 735994 h 760492"/>
                  <a:gd name="connsiteX7" fmla="*/ 3100438 w 3779935"/>
                  <a:gd name="connsiteY7" fmla="*/ 735250 h 760492"/>
                  <a:gd name="connsiteX8" fmla="*/ 3097351 w 3779935"/>
                  <a:gd name="connsiteY8" fmla="*/ 735873 h 760492"/>
                  <a:gd name="connsiteX9" fmla="*/ 3097352 w 3779935"/>
                  <a:gd name="connsiteY9" fmla="*/ 735872 h 760492"/>
                  <a:gd name="connsiteX10" fmla="*/ 3038657 w 3779935"/>
                  <a:gd name="connsiteY10" fmla="*/ 677177 h 760492"/>
                  <a:gd name="connsiteX11" fmla="*/ 3038657 w 3779935"/>
                  <a:gd name="connsiteY11" fmla="*/ 112783 h 760492"/>
                  <a:gd name="connsiteX12" fmla="*/ 3021127 w 3779935"/>
                  <a:gd name="connsiteY12" fmla="*/ 112775 h 760492"/>
                  <a:gd name="connsiteX13" fmla="*/ 2896313 w 3779935"/>
                  <a:gd name="connsiteY13" fmla="*/ 112714 h 760492"/>
                  <a:gd name="connsiteX14" fmla="*/ 259341 w 3779935"/>
                  <a:gd name="connsiteY14" fmla="*/ 112714 h 760492"/>
                  <a:gd name="connsiteX15" fmla="*/ 127105 w 3779935"/>
                  <a:gd name="connsiteY15" fmla="*/ 114618 h 760492"/>
                  <a:gd name="connsiteX16" fmla="*/ 127105 w 3779935"/>
                  <a:gd name="connsiteY16" fmla="*/ 760492 h 760492"/>
                  <a:gd name="connsiteX17" fmla="*/ 0 w 3779935"/>
                  <a:gd name="connsiteY17" fmla="*/ 760492 h 760492"/>
                  <a:gd name="connsiteX18" fmla="*/ 0 w 3779935"/>
                  <a:gd name="connsiteY18" fmla="*/ 4216 h 760492"/>
                  <a:gd name="connsiteX19" fmla="*/ 2648 w 3779935"/>
                  <a:gd name="connsiteY19" fmla="*/ 4216 h 760492"/>
                  <a:gd name="connsiteX20" fmla="*/ 2648 w 3779935"/>
                  <a:gd name="connsiteY20" fmla="*/ 4212 h 760492"/>
                  <a:gd name="connsiteX21" fmla="*/ 189443 w 3779935"/>
                  <a:gd name="connsiteY21" fmla="*/ 0 h 760492"/>
                  <a:gd name="connsiteX22" fmla="*/ 3020825 w 3779935"/>
                  <a:gd name="connsiteY22" fmla="*/ 878 h 760492"/>
                  <a:gd name="connsiteX0" fmla="*/ 3020825 w 3779935"/>
                  <a:gd name="connsiteY0" fmla="*/ 878 h 760492"/>
                  <a:gd name="connsiteX1" fmla="*/ 3153222 w 3779935"/>
                  <a:gd name="connsiteY1" fmla="*/ 53238 h 760492"/>
                  <a:gd name="connsiteX2" fmla="*/ 3156046 w 3779935"/>
                  <a:gd name="connsiteY2" fmla="*/ 618605 h 760492"/>
                  <a:gd name="connsiteX3" fmla="*/ 3721240 w 3779935"/>
                  <a:gd name="connsiteY3" fmla="*/ 618605 h 760492"/>
                  <a:gd name="connsiteX4" fmla="*/ 3779935 w 3779935"/>
                  <a:gd name="connsiteY4" fmla="*/ 677300 h 760492"/>
                  <a:gd name="connsiteX5" fmla="*/ 3721240 w 3779935"/>
                  <a:gd name="connsiteY5" fmla="*/ 735995 h 760492"/>
                  <a:gd name="connsiteX6" fmla="*/ 3104121 w 3779935"/>
                  <a:gd name="connsiteY6" fmla="*/ 735994 h 760492"/>
                  <a:gd name="connsiteX7" fmla="*/ 3100438 w 3779935"/>
                  <a:gd name="connsiteY7" fmla="*/ 735250 h 760492"/>
                  <a:gd name="connsiteX8" fmla="*/ 3097351 w 3779935"/>
                  <a:gd name="connsiteY8" fmla="*/ 735873 h 760492"/>
                  <a:gd name="connsiteX9" fmla="*/ 3097352 w 3779935"/>
                  <a:gd name="connsiteY9" fmla="*/ 735872 h 760492"/>
                  <a:gd name="connsiteX10" fmla="*/ 3038657 w 3779935"/>
                  <a:gd name="connsiteY10" fmla="*/ 677177 h 760492"/>
                  <a:gd name="connsiteX11" fmla="*/ 3038657 w 3779935"/>
                  <a:gd name="connsiteY11" fmla="*/ 112783 h 760492"/>
                  <a:gd name="connsiteX12" fmla="*/ 3021127 w 3779935"/>
                  <a:gd name="connsiteY12" fmla="*/ 112775 h 760492"/>
                  <a:gd name="connsiteX13" fmla="*/ 2896313 w 3779935"/>
                  <a:gd name="connsiteY13" fmla="*/ 112714 h 760492"/>
                  <a:gd name="connsiteX14" fmla="*/ 259341 w 3779935"/>
                  <a:gd name="connsiteY14" fmla="*/ 112714 h 760492"/>
                  <a:gd name="connsiteX15" fmla="*/ 127105 w 3779935"/>
                  <a:gd name="connsiteY15" fmla="*/ 114618 h 760492"/>
                  <a:gd name="connsiteX16" fmla="*/ 127105 w 3779935"/>
                  <a:gd name="connsiteY16" fmla="*/ 760492 h 760492"/>
                  <a:gd name="connsiteX17" fmla="*/ 0 w 3779935"/>
                  <a:gd name="connsiteY17" fmla="*/ 760492 h 760492"/>
                  <a:gd name="connsiteX18" fmla="*/ 0 w 3779935"/>
                  <a:gd name="connsiteY18" fmla="*/ 4216 h 760492"/>
                  <a:gd name="connsiteX19" fmla="*/ 2648 w 3779935"/>
                  <a:gd name="connsiteY19" fmla="*/ 4216 h 760492"/>
                  <a:gd name="connsiteX20" fmla="*/ 2648 w 3779935"/>
                  <a:gd name="connsiteY20" fmla="*/ 4212 h 760492"/>
                  <a:gd name="connsiteX21" fmla="*/ 189443 w 3779935"/>
                  <a:gd name="connsiteY21" fmla="*/ 0 h 760492"/>
                  <a:gd name="connsiteX22" fmla="*/ 3020825 w 3779935"/>
                  <a:gd name="connsiteY22" fmla="*/ 878 h 760492"/>
                  <a:gd name="connsiteX0" fmla="*/ 3020825 w 3779935"/>
                  <a:gd name="connsiteY0" fmla="*/ 1078 h 760692"/>
                  <a:gd name="connsiteX1" fmla="*/ 3155976 w 3779935"/>
                  <a:gd name="connsiteY1" fmla="*/ 47930 h 760692"/>
                  <a:gd name="connsiteX2" fmla="*/ 3156046 w 3779935"/>
                  <a:gd name="connsiteY2" fmla="*/ 618805 h 760692"/>
                  <a:gd name="connsiteX3" fmla="*/ 3721240 w 3779935"/>
                  <a:gd name="connsiteY3" fmla="*/ 618805 h 760692"/>
                  <a:gd name="connsiteX4" fmla="*/ 3779935 w 3779935"/>
                  <a:gd name="connsiteY4" fmla="*/ 677500 h 760692"/>
                  <a:gd name="connsiteX5" fmla="*/ 3721240 w 3779935"/>
                  <a:gd name="connsiteY5" fmla="*/ 736195 h 760692"/>
                  <a:gd name="connsiteX6" fmla="*/ 3104121 w 3779935"/>
                  <a:gd name="connsiteY6" fmla="*/ 736194 h 760692"/>
                  <a:gd name="connsiteX7" fmla="*/ 3100438 w 3779935"/>
                  <a:gd name="connsiteY7" fmla="*/ 735450 h 760692"/>
                  <a:gd name="connsiteX8" fmla="*/ 3097351 w 3779935"/>
                  <a:gd name="connsiteY8" fmla="*/ 736073 h 760692"/>
                  <a:gd name="connsiteX9" fmla="*/ 3097352 w 3779935"/>
                  <a:gd name="connsiteY9" fmla="*/ 736072 h 760692"/>
                  <a:gd name="connsiteX10" fmla="*/ 3038657 w 3779935"/>
                  <a:gd name="connsiteY10" fmla="*/ 677377 h 760692"/>
                  <a:gd name="connsiteX11" fmla="*/ 3038657 w 3779935"/>
                  <a:gd name="connsiteY11" fmla="*/ 112983 h 760692"/>
                  <a:gd name="connsiteX12" fmla="*/ 3021127 w 3779935"/>
                  <a:gd name="connsiteY12" fmla="*/ 112975 h 760692"/>
                  <a:gd name="connsiteX13" fmla="*/ 2896313 w 3779935"/>
                  <a:gd name="connsiteY13" fmla="*/ 112914 h 760692"/>
                  <a:gd name="connsiteX14" fmla="*/ 259341 w 3779935"/>
                  <a:gd name="connsiteY14" fmla="*/ 112914 h 760692"/>
                  <a:gd name="connsiteX15" fmla="*/ 127105 w 3779935"/>
                  <a:gd name="connsiteY15" fmla="*/ 114818 h 760692"/>
                  <a:gd name="connsiteX16" fmla="*/ 127105 w 3779935"/>
                  <a:gd name="connsiteY16" fmla="*/ 760692 h 760692"/>
                  <a:gd name="connsiteX17" fmla="*/ 0 w 3779935"/>
                  <a:gd name="connsiteY17" fmla="*/ 760692 h 760692"/>
                  <a:gd name="connsiteX18" fmla="*/ 0 w 3779935"/>
                  <a:gd name="connsiteY18" fmla="*/ 4416 h 760692"/>
                  <a:gd name="connsiteX19" fmla="*/ 2648 w 3779935"/>
                  <a:gd name="connsiteY19" fmla="*/ 4416 h 760692"/>
                  <a:gd name="connsiteX20" fmla="*/ 2648 w 3779935"/>
                  <a:gd name="connsiteY20" fmla="*/ 4412 h 760692"/>
                  <a:gd name="connsiteX21" fmla="*/ 189443 w 3779935"/>
                  <a:gd name="connsiteY21" fmla="*/ 200 h 760692"/>
                  <a:gd name="connsiteX22" fmla="*/ 3020825 w 3779935"/>
                  <a:gd name="connsiteY22" fmla="*/ 1078 h 760692"/>
                  <a:gd name="connsiteX0" fmla="*/ 3023579 w 3779935"/>
                  <a:gd name="connsiteY0" fmla="*/ 940 h 763308"/>
                  <a:gd name="connsiteX1" fmla="*/ 3155976 w 3779935"/>
                  <a:gd name="connsiteY1" fmla="*/ 50546 h 763308"/>
                  <a:gd name="connsiteX2" fmla="*/ 3156046 w 3779935"/>
                  <a:gd name="connsiteY2" fmla="*/ 621421 h 763308"/>
                  <a:gd name="connsiteX3" fmla="*/ 3721240 w 3779935"/>
                  <a:gd name="connsiteY3" fmla="*/ 621421 h 763308"/>
                  <a:gd name="connsiteX4" fmla="*/ 3779935 w 3779935"/>
                  <a:gd name="connsiteY4" fmla="*/ 680116 h 763308"/>
                  <a:gd name="connsiteX5" fmla="*/ 3721240 w 3779935"/>
                  <a:gd name="connsiteY5" fmla="*/ 738811 h 763308"/>
                  <a:gd name="connsiteX6" fmla="*/ 3104121 w 3779935"/>
                  <a:gd name="connsiteY6" fmla="*/ 738810 h 763308"/>
                  <a:gd name="connsiteX7" fmla="*/ 3100438 w 3779935"/>
                  <a:gd name="connsiteY7" fmla="*/ 738066 h 763308"/>
                  <a:gd name="connsiteX8" fmla="*/ 3097351 w 3779935"/>
                  <a:gd name="connsiteY8" fmla="*/ 738689 h 763308"/>
                  <a:gd name="connsiteX9" fmla="*/ 3097352 w 3779935"/>
                  <a:gd name="connsiteY9" fmla="*/ 738688 h 763308"/>
                  <a:gd name="connsiteX10" fmla="*/ 3038657 w 3779935"/>
                  <a:gd name="connsiteY10" fmla="*/ 679993 h 763308"/>
                  <a:gd name="connsiteX11" fmla="*/ 3038657 w 3779935"/>
                  <a:gd name="connsiteY11" fmla="*/ 115599 h 763308"/>
                  <a:gd name="connsiteX12" fmla="*/ 3021127 w 3779935"/>
                  <a:gd name="connsiteY12" fmla="*/ 115591 h 763308"/>
                  <a:gd name="connsiteX13" fmla="*/ 2896313 w 3779935"/>
                  <a:gd name="connsiteY13" fmla="*/ 115530 h 763308"/>
                  <a:gd name="connsiteX14" fmla="*/ 259341 w 3779935"/>
                  <a:gd name="connsiteY14" fmla="*/ 115530 h 763308"/>
                  <a:gd name="connsiteX15" fmla="*/ 127105 w 3779935"/>
                  <a:gd name="connsiteY15" fmla="*/ 117434 h 763308"/>
                  <a:gd name="connsiteX16" fmla="*/ 127105 w 3779935"/>
                  <a:gd name="connsiteY16" fmla="*/ 763308 h 763308"/>
                  <a:gd name="connsiteX17" fmla="*/ 0 w 3779935"/>
                  <a:gd name="connsiteY17" fmla="*/ 763308 h 763308"/>
                  <a:gd name="connsiteX18" fmla="*/ 0 w 3779935"/>
                  <a:gd name="connsiteY18" fmla="*/ 7032 h 763308"/>
                  <a:gd name="connsiteX19" fmla="*/ 2648 w 3779935"/>
                  <a:gd name="connsiteY19" fmla="*/ 7032 h 763308"/>
                  <a:gd name="connsiteX20" fmla="*/ 2648 w 3779935"/>
                  <a:gd name="connsiteY20" fmla="*/ 7028 h 763308"/>
                  <a:gd name="connsiteX21" fmla="*/ 189443 w 3779935"/>
                  <a:gd name="connsiteY21" fmla="*/ 2816 h 763308"/>
                  <a:gd name="connsiteX22" fmla="*/ 3023579 w 3779935"/>
                  <a:gd name="connsiteY22" fmla="*/ 940 h 763308"/>
                  <a:gd name="connsiteX0" fmla="*/ 3023579 w 3779935"/>
                  <a:gd name="connsiteY0" fmla="*/ 940 h 763308"/>
                  <a:gd name="connsiteX1" fmla="*/ 3155976 w 3779935"/>
                  <a:gd name="connsiteY1" fmla="*/ 50546 h 763308"/>
                  <a:gd name="connsiteX2" fmla="*/ 3156046 w 3779935"/>
                  <a:gd name="connsiteY2" fmla="*/ 621421 h 763308"/>
                  <a:gd name="connsiteX3" fmla="*/ 3721240 w 3779935"/>
                  <a:gd name="connsiteY3" fmla="*/ 621421 h 763308"/>
                  <a:gd name="connsiteX4" fmla="*/ 3779935 w 3779935"/>
                  <a:gd name="connsiteY4" fmla="*/ 680116 h 763308"/>
                  <a:gd name="connsiteX5" fmla="*/ 3721240 w 3779935"/>
                  <a:gd name="connsiteY5" fmla="*/ 738811 h 763308"/>
                  <a:gd name="connsiteX6" fmla="*/ 3104121 w 3779935"/>
                  <a:gd name="connsiteY6" fmla="*/ 738810 h 763308"/>
                  <a:gd name="connsiteX7" fmla="*/ 3100438 w 3779935"/>
                  <a:gd name="connsiteY7" fmla="*/ 738066 h 763308"/>
                  <a:gd name="connsiteX8" fmla="*/ 3097351 w 3779935"/>
                  <a:gd name="connsiteY8" fmla="*/ 738689 h 763308"/>
                  <a:gd name="connsiteX9" fmla="*/ 3097352 w 3779935"/>
                  <a:gd name="connsiteY9" fmla="*/ 738688 h 763308"/>
                  <a:gd name="connsiteX10" fmla="*/ 3038657 w 3779935"/>
                  <a:gd name="connsiteY10" fmla="*/ 679993 h 763308"/>
                  <a:gd name="connsiteX11" fmla="*/ 3038657 w 3779935"/>
                  <a:gd name="connsiteY11" fmla="*/ 115599 h 763308"/>
                  <a:gd name="connsiteX12" fmla="*/ 3021127 w 3779935"/>
                  <a:gd name="connsiteY12" fmla="*/ 115591 h 763308"/>
                  <a:gd name="connsiteX13" fmla="*/ 2896313 w 3779935"/>
                  <a:gd name="connsiteY13" fmla="*/ 115530 h 763308"/>
                  <a:gd name="connsiteX14" fmla="*/ 259341 w 3779935"/>
                  <a:gd name="connsiteY14" fmla="*/ 115530 h 763308"/>
                  <a:gd name="connsiteX15" fmla="*/ 127105 w 3779935"/>
                  <a:gd name="connsiteY15" fmla="*/ 117434 h 763308"/>
                  <a:gd name="connsiteX16" fmla="*/ 127105 w 3779935"/>
                  <a:gd name="connsiteY16" fmla="*/ 763308 h 763308"/>
                  <a:gd name="connsiteX17" fmla="*/ 0 w 3779935"/>
                  <a:gd name="connsiteY17" fmla="*/ 763308 h 763308"/>
                  <a:gd name="connsiteX18" fmla="*/ 0 w 3779935"/>
                  <a:gd name="connsiteY18" fmla="*/ 7032 h 763308"/>
                  <a:gd name="connsiteX19" fmla="*/ 2648 w 3779935"/>
                  <a:gd name="connsiteY19" fmla="*/ 7032 h 763308"/>
                  <a:gd name="connsiteX20" fmla="*/ 2648 w 3779935"/>
                  <a:gd name="connsiteY20" fmla="*/ 7028 h 763308"/>
                  <a:gd name="connsiteX21" fmla="*/ 3023579 w 3779935"/>
                  <a:gd name="connsiteY21" fmla="*/ 940 h 763308"/>
                  <a:gd name="connsiteX0" fmla="*/ 3023579 w 3779935"/>
                  <a:gd name="connsiteY0" fmla="*/ 940 h 763308"/>
                  <a:gd name="connsiteX1" fmla="*/ 3155976 w 3779935"/>
                  <a:gd name="connsiteY1" fmla="*/ 50546 h 763308"/>
                  <a:gd name="connsiteX2" fmla="*/ 3156046 w 3779935"/>
                  <a:gd name="connsiteY2" fmla="*/ 621421 h 763308"/>
                  <a:gd name="connsiteX3" fmla="*/ 3721240 w 3779935"/>
                  <a:gd name="connsiteY3" fmla="*/ 621421 h 763308"/>
                  <a:gd name="connsiteX4" fmla="*/ 3779935 w 3779935"/>
                  <a:gd name="connsiteY4" fmla="*/ 680116 h 763308"/>
                  <a:gd name="connsiteX5" fmla="*/ 3721240 w 3779935"/>
                  <a:gd name="connsiteY5" fmla="*/ 738811 h 763308"/>
                  <a:gd name="connsiteX6" fmla="*/ 3104121 w 3779935"/>
                  <a:gd name="connsiteY6" fmla="*/ 738810 h 763308"/>
                  <a:gd name="connsiteX7" fmla="*/ 3100438 w 3779935"/>
                  <a:gd name="connsiteY7" fmla="*/ 738066 h 763308"/>
                  <a:gd name="connsiteX8" fmla="*/ 3097351 w 3779935"/>
                  <a:gd name="connsiteY8" fmla="*/ 738689 h 763308"/>
                  <a:gd name="connsiteX9" fmla="*/ 3097352 w 3779935"/>
                  <a:gd name="connsiteY9" fmla="*/ 738688 h 763308"/>
                  <a:gd name="connsiteX10" fmla="*/ 3038657 w 3779935"/>
                  <a:gd name="connsiteY10" fmla="*/ 679993 h 763308"/>
                  <a:gd name="connsiteX11" fmla="*/ 3038657 w 3779935"/>
                  <a:gd name="connsiteY11" fmla="*/ 115599 h 763308"/>
                  <a:gd name="connsiteX12" fmla="*/ 3021127 w 3779935"/>
                  <a:gd name="connsiteY12" fmla="*/ 115591 h 763308"/>
                  <a:gd name="connsiteX13" fmla="*/ 2896313 w 3779935"/>
                  <a:gd name="connsiteY13" fmla="*/ 115530 h 763308"/>
                  <a:gd name="connsiteX14" fmla="*/ 259341 w 3779935"/>
                  <a:gd name="connsiteY14" fmla="*/ 115530 h 763308"/>
                  <a:gd name="connsiteX15" fmla="*/ 127105 w 3779935"/>
                  <a:gd name="connsiteY15" fmla="*/ 117434 h 763308"/>
                  <a:gd name="connsiteX16" fmla="*/ 127105 w 3779935"/>
                  <a:gd name="connsiteY16" fmla="*/ 763308 h 763308"/>
                  <a:gd name="connsiteX17" fmla="*/ 0 w 3779935"/>
                  <a:gd name="connsiteY17" fmla="*/ 763308 h 763308"/>
                  <a:gd name="connsiteX18" fmla="*/ 0 w 3779935"/>
                  <a:gd name="connsiteY18" fmla="*/ 7032 h 763308"/>
                  <a:gd name="connsiteX19" fmla="*/ 2648 w 3779935"/>
                  <a:gd name="connsiteY19" fmla="*/ 7032 h 763308"/>
                  <a:gd name="connsiteX20" fmla="*/ 3023579 w 3779935"/>
                  <a:gd name="connsiteY20" fmla="*/ 940 h 763308"/>
                  <a:gd name="connsiteX0" fmla="*/ 3023579 w 3779935"/>
                  <a:gd name="connsiteY0" fmla="*/ 940 h 763308"/>
                  <a:gd name="connsiteX1" fmla="*/ 3155976 w 3779935"/>
                  <a:gd name="connsiteY1" fmla="*/ 50546 h 763308"/>
                  <a:gd name="connsiteX2" fmla="*/ 3156046 w 3779935"/>
                  <a:gd name="connsiteY2" fmla="*/ 621421 h 763308"/>
                  <a:gd name="connsiteX3" fmla="*/ 3721240 w 3779935"/>
                  <a:gd name="connsiteY3" fmla="*/ 621421 h 763308"/>
                  <a:gd name="connsiteX4" fmla="*/ 3779935 w 3779935"/>
                  <a:gd name="connsiteY4" fmla="*/ 680116 h 763308"/>
                  <a:gd name="connsiteX5" fmla="*/ 3721240 w 3779935"/>
                  <a:gd name="connsiteY5" fmla="*/ 738811 h 763308"/>
                  <a:gd name="connsiteX6" fmla="*/ 3104121 w 3779935"/>
                  <a:gd name="connsiteY6" fmla="*/ 738810 h 763308"/>
                  <a:gd name="connsiteX7" fmla="*/ 3100438 w 3779935"/>
                  <a:gd name="connsiteY7" fmla="*/ 738066 h 763308"/>
                  <a:gd name="connsiteX8" fmla="*/ 3097351 w 3779935"/>
                  <a:gd name="connsiteY8" fmla="*/ 738689 h 763308"/>
                  <a:gd name="connsiteX9" fmla="*/ 3097352 w 3779935"/>
                  <a:gd name="connsiteY9" fmla="*/ 738688 h 763308"/>
                  <a:gd name="connsiteX10" fmla="*/ 3038657 w 3779935"/>
                  <a:gd name="connsiteY10" fmla="*/ 679993 h 763308"/>
                  <a:gd name="connsiteX11" fmla="*/ 3038657 w 3779935"/>
                  <a:gd name="connsiteY11" fmla="*/ 115599 h 763308"/>
                  <a:gd name="connsiteX12" fmla="*/ 3021127 w 3779935"/>
                  <a:gd name="connsiteY12" fmla="*/ 115591 h 763308"/>
                  <a:gd name="connsiteX13" fmla="*/ 2896313 w 3779935"/>
                  <a:gd name="connsiteY13" fmla="*/ 115530 h 763308"/>
                  <a:gd name="connsiteX14" fmla="*/ 259341 w 3779935"/>
                  <a:gd name="connsiteY14" fmla="*/ 115530 h 763308"/>
                  <a:gd name="connsiteX15" fmla="*/ 127105 w 3779935"/>
                  <a:gd name="connsiteY15" fmla="*/ 117434 h 763308"/>
                  <a:gd name="connsiteX16" fmla="*/ 127105 w 3779935"/>
                  <a:gd name="connsiteY16" fmla="*/ 763308 h 763308"/>
                  <a:gd name="connsiteX17" fmla="*/ 0 w 3779935"/>
                  <a:gd name="connsiteY17" fmla="*/ 763308 h 763308"/>
                  <a:gd name="connsiteX18" fmla="*/ 0 w 3779935"/>
                  <a:gd name="connsiteY18" fmla="*/ 7032 h 763308"/>
                  <a:gd name="connsiteX19" fmla="*/ 3023579 w 3779935"/>
                  <a:gd name="connsiteY19" fmla="*/ 940 h 763308"/>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100438 w 3779935"/>
                  <a:gd name="connsiteY7" fmla="*/ 738150 h 763392"/>
                  <a:gd name="connsiteX8" fmla="*/ 3097351 w 3779935"/>
                  <a:gd name="connsiteY8" fmla="*/ 738773 h 763392"/>
                  <a:gd name="connsiteX9" fmla="*/ 3097352 w 3779935"/>
                  <a:gd name="connsiteY9" fmla="*/ 738772 h 763392"/>
                  <a:gd name="connsiteX10" fmla="*/ 3038657 w 3779935"/>
                  <a:gd name="connsiteY10" fmla="*/ 680077 h 763392"/>
                  <a:gd name="connsiteX11" fmla="*/ 3038657 w 3779935"/>
                  <a:gd name="connsiteY11" fmla="*/ 115683 h 763392"/>
                  <a:gd name="connsiteX12" fmla="*/ 3021127 w 3779935"/>
                  <a:gd name="connsiteY12" fmla="*/ 115675 h 763392"/>
                  <a:gd name="connsiteX13" fmla="*/ 2896313 w 3779935"/>
                  <a:gd name="connsiteY13" fmla="*/ 115614 h 763392"/>
                  <a:gd name="connsiteX14" fmla="*/ 259341 w 3779935"/>
                  <a:gd name="connsiteY14" fmla="*/ 115614 h 763392"/>
                  <a:gd name="connsiteX15" fmla="*/ 127105 w 3779935"/>
                  <a:gd name="connsiteY15" fmla="*/ 117518 h 763392"/>
                  <a:gd name="connsiteX16" fmla="*/ 127105 w 3779935"/>
                  <a:gd name="connsiteY16" fmla="*/ 763392 h 763392"/>
                  <a:gd name="connsiteX17" fmla="*/ 0 w 3779935"/>
                  <a:gd name="connsiteY17" fmla="*/ 763392 h 763392"/>
                  <a:gd name="connsiteX18" fmla="*/ 0 w 3779935"/>
                  <a:gd name="connsiteY18" fmla="*/ 0 h 763392"/>
                  <a:gd name="connsiteX19" fmla="*/ 3023579 w 3779935"/>
                  <a:gd name="connsiteY19"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100438 w 3779935"/>
                  <a:gd name="connsiteY7" fmla="*/ 738150 h 763392"/>
                  <a:gd name="connsiteX8" fmla="*/ 3097351 w 3779935"/>
                  <a:gd name="connsiteY8" fmla="*/ 738773 h 763392"/>
                  <a:gd name="connsiteX9" fmla="*/ 3038657 w 3779935"/>
                  <a:gd name="connsiteY9" fmla="*/ 680077 h 763392"/>
                  <a:gd name="connsiteX10" fmla="*/ 3038657 w 3779935"/>
                  <a:gd name="connsiteY10" fmla="*/ 115683 h 763392"/>
                  <a:gd name="connsiteX11" fmla="*/ 3021127 w 3779935"/>
                  <a:gd name="connsiteY11" fmla="*/ 115675 h 763392"/>
                  <a:gd name="connsiteX12" fmla="*/ 2896313 w 3779935"/>
                  <a:gd name="connsiteY12" fmla="*/ 115614 h 763392"/>
                  <a:gd name="connsiteX13" fmla="*/ 259341 w 3779935"/>
                  <a:gd name="connsiteY13" fmla="*/ 115614 h 763392"/>
                  <a:gd name="connsiteX14" fmla="*/ 127105 w 3779935"/>
                  <a:gd name="connsiteY14" fmla="*/ 117518 h 763392"/>
                  <a:gd name="connsiteX15" fmla="*/ 127105 w 3779935"/>
                  <a:gd name="connsiteY15" fmla="*/ 763392 h 763392"/>
                  <a:gd name="connsiteX16" fmla="*/ 0 w 3779935"/>
                  <a:gd name="connsiteY16" fmla="*/ 763392 h 763392"/>
                  <a:gd name="connsiteX17" fmla="*/ 0 w 3779935"/>
                  <a:gd name="connsiteY17" fmla="*/ 0 h 763392"/>
                  <a:gd name="connsiteX18" fmla="*/ 3023579 w 3779935"/>
                  <a:gd name="connsiteY18"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100438 w 3779935"/>
                  <a:gd name="connsiteY7" fmla="*/ 738150 h 763392"/>
                  <a:gd name="connsiteX8" fmla="*/ 3038657 w 3779935"/>
                  <a:gd name="connsiteY8" fmla="*/ 680077 h 763392"/>
                  <a:gd name="connsiteX9" fmla="*/ 3038657 w 3779935"/>
                  <a:gd name="connsiteY9" fmla="*/ 115683 h 763392"/>
                  <a:gd name="connsiteX10" fmla="*/ 3021127 w 3779935"/>
                  <a:gd name="connsiteY10" fmla="*/ 115675 h 763392"/>
                  <a:gd name="connsiteX11" fmla="*/ 2896313 w 3779935"/>
                  <a:gd name="connsiteY11" fmla="*/ 115614 h 763392"/>
                  <a:gd name="connsiteX12" fmla="*/ 259341 w 3779935"/>
                  <a:gd name="connsiteY12" fmla="*/ 115614 h 763392"/>
                  <a:gd name="connsiteX13" fmla="*/ 127105 w 3779935"/>
                  <a:gd name="connsiteY13" fmla="*/ 117518 h 763392"/>
                  <a:gd name="connsiteX14" fmla="*/ 127105 w 3779935"/>
                  <a:gd name="connsiteY14" fmla="*/ 763392 h 763392"/>
                  <a:gd name="connsiteX15" fmla="*/ 0 w 3779935"/>
                  <a:gd name="connsiteY15" fmla="*/ 763392 h 763392"/>
                  <a:gd name="connsiteX16" fmla="*/ 0 w 3779935"/>
                  <a:gd name="connsiteY16" fmla="*/ 0 h 763392"/>
                  <a:gd name="connsiteX17" fmla="*/ 3023579 w 3779935"/>
                  <a:gd name="connsiteY17"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80077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80077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80077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80077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80077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42215 w 3779935"/>
                  <a:gd name="connsiteY7" fmla="*/ 658729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55171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55171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 name="connsiteX0" fmla="*/ 3023579 w 3779935"/>
                  <a:gd name="connsiteY0" fmla="*/ 1024 h 763392"/>
                  <a:gd name="connsiteX1" fmla="*/ 3155976 w 3779935"/>
                  <a:gd name="connsiteY1" fmla="*/ 50630 h 763392"/>
                  <a:gd name="connsiteX2" fmla="*/ 3156046 w 3779935"/>
                  <a:gd name="connsiteY2" fmla="*/ 621505 h 763392"/>
                  <a:gd name="connsiteX3" fmla="*/ 3721240 w 3779935"/>
                  <a:gd name="connsiteY3" fmla="*/ 621505 h 763392"/>
                  <a:gd name="connsiteX4" fmla="*/ 3779935 w 3779935"/>
                  <a:gd name="connsiteY4" fmla="*/ 680200 h 763392"/>
                  <a:gd name="connsiteX5" fmla="*/ 3721240 w 3779935"/>
                  <a:gd name="connsiteY5" fmla="*/ 738895 h 763392"/>
                  <a:gd name="connsiteX6" fmla="*/ 3104121 w 3779935"/>
                  <a:gd name="connsiteY6" fmla="*/ 738894 h 763392"/>
                  <a:gd name="connsiteX7" fmla="*/ 3038657 w 3779935"/>
                  <a:gd name="connsiteY7" fmla="*/ 655171 h 763392"/>
                  <a:gd name="connsiteX8" fmla="*/ 3038657 w 3779935"/>
                  <a:gd name="connsiteY8" fmla="*/ 115683 h 763392"/>
                  <a:gd name="connsiteX9" fmla="*/ 3021127 w 3779935"/>
                  <a:gd name="connsiteY9" fmla="*/ 115675 h 763392"/>
                  <a:gd name="connsiteX10" fmla="*/ 2896313 w 3779935"/>
                  <a:gd name="connsiteY10" fmla="*/ 115614 h 763392"/>
                  <a:gd name="connsiteX11" fmla="*/ 259341 w 3779935"/>
                  <a:gd name="connsiteY11" fmla="*/ 115614 h 763392"/>
                  <a:gd name="connsiteX12" fmla="*/ 127105 w 3779935"/>
                  <a:gd name="connsiteY12" fmla="*/ 117518 h 763392"/>
                  <a:gd name="connsiteX13" fmla="*/ 127105 w 3779935"/>
                  <a:gd name="connsiteY13" fmla="*/ 763392 h 763392"/>
                  <a:gd name="connsiteX14" fmla="*/ 0 w 3779935"/>
                  <a:gd name="connsiteY14" fmla="*/ 763392 h 763392"/>
                  <a:gd name="connsiteX15" fmla="*/ 0 w 3779935"/>
                  <a:gd name="connsiteY15" fmla="*/ 0 h 763392"/>
                  <a:gd name="connsiteX16" fmla="*/ 3023579 w 3779935"/>
                  <a:gd name="connsiteY16" fmla="*/ 1024 h 76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79935" h="763392">
                    <a:moveTo>
                      <a:pt x="3023579" y="1024"/>
                    </a:moveTo>
                    <a:cubicBezTo>
                      <a:pt x="3126443" y="-3874"/>
                      <a:pt x="3155473" y="10012"/>
                      <a:pt x="3155976" y="50630"/>
                    </a:cubicBezTo>
                    <a:cubicBezTo>
                      <a:pt x="3156917" y="239086"/>
                      <a:pt x="3155105" y="433049"/>
                      <a:pt x="3156046" y="621505"/>
                    </a:cubicBezTo>
                    <a:lnTo>
                      <a:pt x="3721240" y="621505"/>
                    </a:lnTo>
                    <a:cubicBezTo>
                      <a:pt x="3753656" y="621505"/>
                      <a:pt x="3779935" y="647784"/>
                      <a:pt x="3779935" y="680200"/>
                    </a:cubicBezTo>
                    <a:cubicBezTo>
                      <a:pt x="3779935" y="712616"/>
                      <a:pt x="3753656" y="738895"/>
                      <a:pt x="3721240" y="738895"/>
                    </a:cubicBezTo>
                    <a:lnTo>
                      <a:pt x="3104121" y="738894"/>
                    </a:lnTo>
                    <a:cubicBezTo>
                      <a:pt x="3043162" y="733520"/>
                      <a:pt x="3042688" y="681893"/>
                      <a:pt x="3038657" y="655171"/>
                    </a:cubicBezTo>
                    <a:lnTo>
                      <a:pt x="3038657" y="115683"/>
                    </a:lnTo>
                    <a:lnTo>
                      <a:pt x="3021127" y="115675"/>
                    </a:lnTo>
                    <a:lnTo>
                      <a:pt x="2896313" y="115614"/>
                    </a:lnTo>
                    <a:lnTo>
                      <a:pt x="259341" y="115614"/>
                    </a:lnTo>
                    <a:lnTo>
                      <a:pt x="127105" y="117518"/>
                    </a:lnTo>
                    <a:lnTo>
                      <a:pt x="127105" y="763392"/>
                    </a:lnTo>
                    <a:lnTo>
                      <a:pt x="0" y="763392"/>
                    </a:lnTo>
                    <a:lnTo>
                      <a:pt x="0" y="0"/>
                    </a:lnTo>
                    <a:lnTo>
                      <a:pt x="3023579" y="1024"/>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16"/>
              <p:cNvSpPr/>
              <p:nvPr/>
            </p:nvSpPr>
            <p:spPr>
              <a:xfrm>
                <a:off x="4125144" y="2684498"/>
                <a:ext cx="3950104" cy="1428667"/>
              </a:xfrm>
              <a:custGeom>
                <a:avLst/>
                <a:gdLst>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610824 w 3942874"/>
                  <a:gd name="connsiteY7" fmla="*/ 600559 h 1431636"/>
                  <a:gd name="connsiteX8" fmla="*/ 3610453 w 3942874"/>
                  <a:gd name="connsiteY8" fmla="*/ 603743 h 1431636"/>
                  <a:gd name="connsiteX9" fmla="*/ 3612810 w 3942874"/>
                  <a:gd name="connsiteY9" fmla="*/ 640364 h 1431636"/>
                  <a:gd name="connsiteX10" fmla="*/ 3566277 w 3942874"/>
                  <a:gd name="connsiteY10" fmla="*/ 640376 h 1431636"/>
                  <a:gd name="connsiteX11" fmla="*/ 3557037 w 3942874"/>
                  <a:gd name="connsiteY11" fmla="*/ 642241 h 1431636"/>
                  <a:gd name="connsiteX12" fmla="*/ 3557038 w 3942874"/>
                  <a:gd name="connsiteY12" fmla="*/ 642240 h 1431636"/>
                  <a:gd name="connsiteX13" fmla="*/ 3547826 w 3942874"/>
                  <a:gd name="connsiteY13" fmla="*/ 640380 h 1431636"/>
                  <a:gd name="connsiteX14" fmla="*/ 386810 w 3942874"/>
                  <a:gd name="connsiteY14" fmla="*/ 641163 h 1431636"/>
                  <a:gd name="connsiteX15" fmla="*/ 386810 w 3942874"/>
                  <a:gd name="connsiteY15" fmla="*/ 644451 h 1431636"/>
                  <a:gd name="connsiteX16" fmla="*/ 128195 w 3942874"/>
                  <a:gd name="connsiteY16" fmla="*/ 644451 h 1431636"/>
                  <a:gd name="connsiteX17" fmla="*/ 128195 w 3942874"/>
                  <a:gd name="connsiteY17" fmla="*/ 1431636 h 1431636"/>
                  <a:gd name="connsiteX18" fmla="*/ 0 w 3942874"/>
                  <a:gd name="connsiteY18" fmla="*/ 1431636 h 1431636"/>
                  <a:gd name="connsiteX19" fmla="*/ 0 w 3942874"/>
                  <a:gd name="connsiteY19" fmla="*/ 507218 h 1431636"/>
                  <a:gd name="connsiteX20" fmla="*/ 316120 w 3942874"/>
                  <a:gd name="connsiteY20" fmla="*/ 507673 h 1431636"/>
                  <a:gd name="connsiteX21" fmla="*/ 3494692 w 3942874"/>
                  <a:gd name="connsiteY21" fmla="*/ 510806 h 1431636"/>
                  <a:gd name="connsiteX22" fmla="*/ 3494692 w 3942874"/>
                  <a:gd name="connsiteY22" fmla="*/ 62346 h 1431636"/>
                  <a:gd name="connsiteX23" fmla="*/ 3557038 w 3942874"/>
                  <a:gd name="connsiteY23"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610824 w 3942874"/>
                  <a:gd name="connsiteY7" fmla="*/ 600559 h 1431636"/>
                  <a:gd name="connsiteX8" fmla="*/ 3610453 w 3942874"/>
                  <a:gd name="connsiteY8" fmla="*/ 603743 h 1431636"/>
                  <a:gd name="connsiteX9" fmla="*/ 3566277 w 3942874"/>
                  <a:gd name="connsiteY9" fmla="*/ 640376 h 1431636"/>
                  <a:gd name="connsiteX10" fmla="*/ 3557037 w 3942874"/>
                  <a:gd name="connsiteY10" fmla="*/ 642241 h 1431636"/>
                  <a:gd name="connsiteX11" fmla="*/ 3557038 w 3942874"/>
                  <a:gd name="connsiteY11" fmla="*/ 642240 h 1431636"/>
                  <a:gd name="connsiteX12" fmla="*/ 3547826 w 3942874"/>
                  <a:gd name="connsiteY12" fmla="*/ 640380 h 1431636"/>
                  <a:gd name="connsiteX13" fmla="*/ 386810 w 3942874"/>
                  <a:gd name="connsiteY13" fmla="*/ 641163 h 1431636"/>
                  <a:gd name="connsiteX14" fmla="*/ 386810 w 3942874"/>
                  <a:gd name="connsiteY14" fmla="*/ 644451 h 1431636"/>
                  <a:gd name="connsiteX15" fmla="*/ 128195 w 3942874"/>
                  <a:gd name="connsiteY15" fmla="*/ 644451 h 1431636"/>
                  <a:gd name="connsiteX16" fmla="*/ 128195 w 3942874"/>
                  <a:gd name="connsiteY16" fmla="*/ 1431636 h 1431636"/>
                  <a:gd name="connsiteX17" fmla="*/ 0 w 3942874"/>
                  <a:gd name="connsiteY17" fmla="*/ 1431636 h 1431636"/>
                  <a:gd name="connsiteX18" fmla="*/ 0 w 3942874"/>
                  <a:gd name="connsiteY18" fmla="*/ 507218 h 1431636"/>
                  <a:gd name="connsiteX19" fmla="*/ 316120 w 3942874"/>
                  <a:gd name="connsiteY19" fmla="*/ 507673 h 1431636"/>
                  <a:gd name="connsiteX20" fmla="*/ 3494692 w 3942874"/>
                  <a:gd name="connsiteY20" fmla="*/ 510806 h 1431636"/>
                  <a:gd name="connsiteX21" fmla="*/ 3494692 w 3942874"/>
                  <a:gd name="connsiteY21" fmla="*/ 62346 h 1431636"/>
                  <a:gd name="connsiteX22" fmla="*/ 3557038 w 3942874"/>
                  <a:gd name="connsiteY22"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610824 w 3942874"/>
                  <a:gd name="connsiteY7" fmla="*/ 600559 h 1431636"/>
                  <a:gd name="connsiteX8" fmla="*/ 3610453 w 3942874"/>
                  <a:gd name="connsiteY8" fmla="*/ 603743 h 1431636"/>
                  <a:gd name="connsiteX9" fmla="*/ 3557037 w 3942874"/>
                  <a:gd name="connsiteY9" fmla="*/ 642241 h 1431636"/>
                  <a:gd name="connsiteX10" fmla="*/ 3557038 w 3942874"/>
                  <a:gd name="connsiteY10" fmla="*/ 642240 h 1431636"/>
                  <a:gd name="connsiteX11" fmla="*/ 3547826 w 3942874"/>
                  <a:gd name="connsiteY11" fmla="*/ 640380 h 1431636"/>
                  <a:gd name="connsiteX12" fmla="*/ 386810 w 3942874"/>
                  <a:gd name="connsiteY12" fmla="*/ 641163 h 1431636"/>
                  <a:gd name="connsiteX13" fmla="*/ 386810 w 3942874"/>
                  <a:gd name="connsiteY13" fmla="*/ 644451 h 1431636"/>
                  <a:gd name="connsiteX14" fmla="*/ 128195 w 3942874"/>
                  <a:gd name="connsiteY14" fmla="*/ 644451 h 1431636"/>
                  <a:gd name="connsiteX15" fmla="*/ 128195 w 3942874"/>
                  <a:gd name="connsiteY15" fmla="*/ 1431636 h 1431636"/>
                  <a:gd name="connsiteX16" fmla="*/ 0 w 3942874"/>
                  <a:gd name="connsiteY16" fmla="*/ 1431636 h 1431636"/>
                  <a:gd name="connsiteX17" fmla="*/ 0 w 3942874"/>
                  <a:gd name="connsiteY17" fmla="*/ 507218 h 1431636"/>
                  <a:gd name="connsiteX18" fmla="*/ 316120 w 3942874"/>
                  <a:gd name="connsiteY18" fmla="*/ 507673 h 1431636"/>
                  <a:gd name="connsiteX19" fmla="*/ 3494692 w 3942874"/>
                  <a:gd name="connsiteY19" fmla="*/ 510806 h 1431636"/>
                  <a:gd name="connsiteX20" fmla="*/ 3494692 w 3942874"/>
                  <a:gd name="connsiteY20" fmla="*/ 62346 h 1431636"/>
                  <a:gd name="connsiteX21" fmla="*/ 3557038 w 3942874"/>
                  <a:gd name="connsiteY21"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610824 w 3942874"/>
                  <a:gd name="connsiteY7" fmla="*/ 600559 h 1431636"/>
                  <a:gd name="connsiteX8" fmla="*/ 3610453 w 3942874"/>
                  <a:gd name="connsiteY8" fmla="*/ 603743 h 1431636"/>
                  <a:gd name="connsiteX9" fmla="*/ 3557037 w 3942874"/>
                  <a:gd name="connsiteY9" fmla="*/ 642241 h 1431636"/>
                  <a:gd name="connsiteX10" fmla="*/ 3547826 w 3942874"/>
                  <a:gd name="connsiteY10" fmla="*/ 640380 h 1431636"/>
                  <a:gd name="connsiteX11" fmla="*/ 386810 w 3942874"/>
                  <a:gd name="connsiteY11" fmla="*/ 641163 h 1431636"/>
                  <a:gd name="connsiteX12" fmla="*/ 386810 w 3942874"/>
                  <a:gd name="connsiteY12" fmla="*/ 644451 h 1431636"/>
                  <a:gd name="connsiteX13" fmla="*/ 128195 w 3942874"/>
                  <a:gd name="connsiteY13" fmla="*/ 644451 h 1431636"/>
                  <a:gd name="connsiteX14" fmla="*/ 128195 w 3942874"/>
                  <a:gd name="connsiteY14" fmla="*/ 1431636 h 1431636"/>
                  <a:gd name="connsiteX15" fmla="*/ 0 w 3942874"/>
                  <a:gd name="connsiteY15" fmla="*/ 1431636 h 1431636"/>
                  <a:gd name="connsiteX16" fmla="*/ 0 w 3942874"/>
                  <a:gd name="connsiteY16" fmla="*/ 507218 h 1431636"/>
                  <a:gd name="connsiteX17" fmla="*/ 316120 w 3942874"/>
                  <a:gd name="connsiteY17" fmla="*/ 507673 h 1431636"/>
                  <a:gd name="connsiteX18" fmla="*/ 3494692 w 3942874"/>
                  <a:gd name="connsiteY18" fmla="*/ 510806 h 1431636"/>
                  <a:gd name="connsiteX19" fmla="*/ 3494692 w 3942874"/>
                  <a:gd name="connsiteY19" fmla="*/ 62346 h 1431636"/>
                  <a:gd name="connsiteX20" fmla="*/ 3557038 w 3942874"/>
                  <a:gd name="connsiteY20"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610824 w 3942874"/>
                  <a:gd name="connsiteY7" fmla="*/ 600559 h 1431636"/>
                  <a:gd name="connsiteX8" fmla="*/ 3557037 w 3942874"/>
                  <a:gd name="connsiteY8" fmla="*/ 642241 h 1431636"/>
                  <a:gd name="connsiteX9" fmla="*/ 3547826 w 3942874"/>
                  <a:gd name="connsiteY9" fmla="*/ 640380 h 1431636"/>
                  <a:gd name="connsiteX10" fmla="*/ 386810 w 3942874"/>
                  <a:gd name="connsiteY10" fmla="*/ 641163 h 1431636"/>
                  <a:gd name="connsiteX11" fmla="*/ 386810 w 3942874"/>
                  <a:gd name="connsiteY11" fmla="*/ 644451 h 1431636"/>
                  <a:gd name="connsiteX12" fmla="*/ 128195 w 3942874"/>
                  <a:gd name="connsiteY12" fmla="*/ 644451 h 1431636"/>
                  <a:gd name="connsiteX13" fmla="*/ 128195 w 3942874"/>
                  <a:gd name="connsiteY13" fmla="*/ 1431636 h 1431636"/>
                  <a:gd name="connsiteX14" fmla="*/ 0 w 3942874"/>
                  <a:gd name="connsiteY14" fmla="*/ 1431636 h 1431636"/>
                  <a:gd name="connsiteX15" fmla="*/ 0 w 3942874"/>
                  <a:gd name="connsiteY15" fmla="*/ 507218 h 1431636"/>
                  <a:gd name="connsiteX16" fmla="*/ 316120 w 3942874"/>
                  <a:gd name="connsiteY16" fmla="*/ 507673 h 1431636"/>
                  <a:gd name="connsiteX17" fmla="*/ 3494692 w 3942874"/>
                  <a:gd name="connsiteY17" fmla="*/ 510806 h 1431636"/>
                  <a:gd name="connsiteX18" fmla="*/ 3494692 w 3942874"/>
                  <a:gd name="connsiteY18" fmla="*/ 62346 h 1431636"/>
                  <a:gd name="connsiteX19" fmla="*/ 3557038 w 3942874"/>
                  <a:gd name="connsiteY19"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57037 w 3942874"/>
                  <a:gd name="connsiteY7" fmla="*/ 642241 h 1431636"/>
                  <a:gd name="connsiteX8" fmla="*/ 3547826 w 3942874"/>
                  <a:gd name="connsiteY8" fmla="*/ 640380 h 1431636"/>
                  <a:gd name="connsiteX9" fmla="*/ 386810 w 3942874"/>
                  <a:gd name="connsiteY9" fmla="*/ 641163 h 1431636"/>
                  <a:gd name="connsiteX10" fmla="*/ 386810 w 3942874"/>
                  <a:gd name="connsiteY10" fmla="*/ 644451 h 1431636"/>
                  <a:gd name="connsiteX11" fmla="*/ 128195 w 3942874"/>
                  <a:gd name="connsiteY11" fmla="*/ 644451 h 1431636"/>
                  <a:gd name="connsiteX12" fmla="*/ 128195 w 3942874"/>
                  <a:gd name="connsiteY12" fmla="*/ 1431636 h 1431636"/>
                  <a:gd name="connsiteX13" fmla="*/ 0 w 3942874"/>
                  <a:gd name="connsiteY13" fmla="*/ 1431636 h 1431636"/>
                  <a:gd name="connsiteX14" fmla="*/ 0 w 3942874"/>
                  <a:gd name="connsiteY14" fmla="*/ 507218 h 1431636"/>
                  <a:gd name="connsiteX15" fmla="*/ 316120 w 3942874"/>
                  <a:gd name="connsiteY15" fmla="*/ 507673 h 1431636"/>
                  <a:gd name="connsiteX16" fmla="*/ 3494692 w 3942874"/>
                  <a:gd name="connsiteY16" fmla="*/ 510806 h 1431636"/>
                  <a:gd name="connsiteX17" fmla="*/ 3494692 w 3942874"/>
                  <a:gd name="connsiteY17" fmla="*/ 62346 h 1431636"/>
                  <a:gd name="connsiteX18" fmla="*/ 3557038 w 3942874"/>
                  <a:gd name="connsiteY18"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47826 w 3942874"/>
                  <a:gd name="connsiteY7" fmla="*/ 640380 h 1431636"/>
                  <a:gd name="connsiteX8" fmla="*/ 386810 w 3942874"/>
                  <a:gd name="connsiteY8" fmla="*/ 641163 h 1431636"/>
                  <a:gd name="connsiteX9" fmla="*/ 386810 w 3942874"/>
                  <a:gd name="connsiteY9" fmla="*/ 644451 h 1431636"/>
                  <a:gd name="connsiteX10" fmla="*/ 128195 w 3942874"/>
                  <a:gd name="connsiteY10" fmla="*/ 644451 h 1431636"/>
                  <a:gd name="connsiteX11" fmla="*/ 128195 w 3942874"/>
                  <a:gd name="connsiteY11" fmla="*/ 1431636 h 1431636"/>
                  <a:gd name="connsiteX12" fmla="*/ 0 w 3942874"/>
                  <a:gd name="connsiteY12" fmla="*/ 1431636 h 1431636"/>
                  <a:gd name="connsiteX13" fmla="*/ 0 w 3942874"/>
                  <a:gd name="connsiteY13" fmla="*/ 507218 h 1431636"/>
                  <a:gd name="connsiteX14" fmla="*/ 316120 w 3942874"/>
                  <a:gd name="connsiteY14" fmla="*/ 507673 h 1431636"/>
                  <a:gd name="connsiteX15" fmla="*/ 3494692 w 3942874"/>
                  <a:gd name="connsiteY15" fmla="*/ 510806 h 1431636"/>
                  <a:gd name="connsiteX16" fmla="*/ 3494692 w 3942874"/>
                  <a:gd name="connsiteY16" fmla="*/ 62346 h 1431636"/>
                  <a:gd name="connsiteX17" fmla="*/ 3557038 w 3942874"/>
                  <a:gd name="connsiteY17"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47826 w 3942874"/>
                  <a:gd name="connsiteY7" fmla="*/ 640380 h 1431636"/>
                  <a:gd name="connsiteX8" fmla="*/ 386810 w 3942874"/>
                  <a:gd name="connsiteY8" fmla="*/ 641163 h 1431636"/>
                  <a:gd name="connsiteX9" fmla="*/ 386810 w 3942874"/>
                  <a:gd name="connsiteY9" fmla="*/ 644451 h 1431636"/>
                  <a:gd name="connsiteX10" fmla="*/ 128195 w 3942874"/>
                  <a:gd name="connsiteY10" fmla="*/ 644451 h 1431636"/>
                  <a:gd name="connsiteX11" fmla="*/ 128195 w 3942874"/>
                  <a:gd name="connsiteY11" fmla="*/ 1431636 h 1431636"/>
                  <a:gd name="connsiteX12" fmla="*/ 0 w 3942874"/>
                  <a:gd name="connsiteY12" fmla="*/ 1431636 h 1431636"/>
                  <a:gd name="connsiteX13" fmla="*/ 0 w 3942874"/>
                  <a:gd name="connsiteY13" fmla="*/ 507218 h 1431636"/>
                  <a:gd name="connsiteX14" fmla="*/ 316120 w 3942874"/>
                  <a:gd name="connsiteY14" fmla="*/ 507673 h 1431636"/>
                  <a:gd name="connsiteX15" fmla="*/ 3494692 w 3942874"/>
                  <a:gd name="connsiteY15" fmla="*/ 510806 h 1431636"/>
                  <a:gd name="connsiteX16" fmla="*/ 3494692 w 3942874"/>
                  <a:gd name="connsiteY16" fmla="*/ 62346 h 1431636"/>
                  <a:gd name="connsiteX17" fmla="*/ 3557038 w 3942874"/>
                  <a:gd name="connsiteY17"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47826 w 3942874"/>
                  <a:gd name="connsiteY7" fmla="*/ 640380 h 1431636"/>
                  <a:gd name="connsiteX8" fmla="*/ 386810 w 3942874"/>
                  <a:gd name="connsiteY8" fmla="*/ 641163 h 1431636"/>
                  <a:gd name="connsiteX9" fmla="*/ 386810 w 3942874"/>
                  <a:gd name="connsiteY9" fmla="*/ 644451 h 1431636"/>
                  <a:gd name="connsiteX10" fmla="*/ 128195 w 3942874"/>
                  <a:gd name="connsiteY10" fmla="*/ 644451 h 1431636"/>
                  <a:gd name="connsiteX11" fmla="*/ 128195 w 3942874"/>
                  <a:gd name="connsiteY11" fmla="*/ 1431636 h 1431636"/>
                  <a:gd name="connsiteX12" fmla="*/ 0 w 3942874"/>
                  <a:gd name="connsiteY12" fmla="*/ 1431636 h 1431636"/>
                  <a:gd name="connsiteX13" fmla="*/ 0 w 3942874"/>
                  <a:gd name="connsiteY13" fmla="*/ 507218 h 1431636"/>
                  <a:gd name="connsiteX14" fmla="*/ 316120 w 3942874"/>
                  <a:gd name="connsiteY14" fmla="*/ 507673 h 1431636"/>
                  <a:gd name="connsiteX15" fmla="*/ 3494692 w 3942874"/>
                  <a:gd name="connsiteY15" fmla="*/ 510806 h 1431636"/>
                  <a:gd name="connsiteX16" fmla="*/ 3494692 w 3942874"/>
                  <a:gd name="connsiteY16" fmla="*/ 62346 h 1431636"/>
                  <a:gd name="connsiteX17" fmla="*/ 3557038 w 3942874"/>
                  <a:gd name="connsiteY17"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47826 w 3942874"/>
                  <a:gd name="connsiteY7" fmla="*/ 640380 h 1431636"/>
                  <a:gd name="connsiteX8" fmla="*/ 386810 w 3942874"/>
                  <a:gd name="connsiteY8" fmla="*/ 641163 h 1431636"/>
                  <a:gd name="connsiteX9" fmla="*/ 386810 w 3942874"/>
                  <a:gd name="connsiteY9" fmla="*/ 644451 h 1431636"/>
                  <a:gd name="connsiteX10" fmla="*/ 128195 w 3942874"/>
                  <a:gd name="connsiteY10" fmla="*/ 644451 h 1431636"/>
                  <a:gd name="connsiteX11" fmla="*/ 128195 w 3942874"/>
                  <a:gd name="connsiteY11" fmla="*/ 1431636 h 1431636"/>
                  <a:gd name="connsiteX12" fmla="*/ 0 w 3942874"/>
                  <a:gd name="connsiteY12" fmla="*/ 1431636 h 1431636"/>
                  <a:gd name="connsiteX13" fmla="*/ 0 w 3942874"/>
                  <a:gd name="connsiteY13" fmla="*/ 507218 h 1431636"/>
                  <a:gd name="connsiteX14" fmla="*/ 316120 w 3942874"/>
                  <a:gd name="connsiteY14" fmla="*/ 507673 h 1431636"/>
                  <a:gd name="connsiteX15" fmla="*/ 3494692 w 3942874"/>
                  <a:gd name="connsiteY15" fmla="*/ 510806 h 1431636"/>
                  <a:gd name="connsiteX16" fmla="*/ 3494692 w 3942874"/>
                  <a:gd name="connsiteY16" fmla="*/ 62346 h 1431636"/>
                  <a:gd name="connsiteX17" fmla="*/ 3557038 w 3942874"/>
                  <a:gd name="connsiteY17" fmla="*/ 0 h 1431636"/>
                  <a:gd name="connsiteX0" fmla="*/ 3557038 w 3942874"/>
                  <a:gd name="connsiteY0" fmla="*/ 0 h 1431636"/>
                  <a:gd name="connsiteX1" fmla="*/ 3564228 w 3942874"/>
                  <a:gd name="connsiteY1" fmla="*/ 2978 h 1431636"/>
                  <a:gd name="connsiteX2" fmla="*/ 3880528 w 3942874"/>
                  <a:gd name="connsiteY2" fmla="*/ 2978 h 1431636"/>
                  <a:gd name="connsiteX3" fmla="*/ 3942874 w 3942874"/>
                  <a:gd name="connsiteY3" fmla="*/ 65324 h 1431636"/>
                  <a:gd name="connsiteX4" fmla="*/ 3880528 w 3942874"/>
                  <a:gd name="connsiteY4" fmla="*/ 127670 h 1431636"/>
                  <a:gd name="connsiteX5" fmla="*/ 3619384 w 3942874"/>
                  <a:gd name="connsiteY5" fmla="*/ 127669 h 1431636"/>
                  <a:gd name="connsiteX6" fmla="*/ 3619383 w 3942874"/>
                  <a:gd name="connsiteY6" fmla="*/ 579895 h 1431636"/>
                  <a:gd name="connsiteX7" fmla="*/ 3547826 w 3942874"/>
                  <a:gd name="connsiteY7" fmla="*/ 640380 h 1431636"/>
                  <a:gd name="connsiteX8" fmla="*/ 386810 w 3942874"/>
                  <a:gd name="connsiteY8" fmla="*/ 641163 h 1431636"/>
                  <a:gd name="connsiteX9" fmla="*/ 386810 w 3942874"/>
                  <a:gd name="connsiteY9" fmla="*/ 644451 h 1431636"/>
                  <a:gd name="connsiteX10" fmla="*/ 128195 w 3942874"/>
                  <a:gd name="connsiteY10" fmla="*/ 644451 h 1431636"/>
                  <a:gd name="connsiteX11" fmla="*/ 128195 w 3942874"/>
                  <a:gd name="connsiteY11" fmla="*/ 1431636 h 1431636"/>
                  <a:gd name="connsiteX12" fmla="*/ 0 w 3942874"/>
                  <a:gd name="connsiteY12" fmla="*/ 1431636 h 1431636"/>
                  <a:gd name="connsiteX13" fmla="*/ 0 w 3942874"/>
                  <a:gd name="connsiteY13" fmla="*/ 507218 h 1431636"/>
                  <a:gd name="connsiteX14" fmla="*/ 316120 w 3942874"/>
                  <a:gd name="connsiteY14" fmla="*/ 507673 h 1431636"/>
                  <a:gd name="connsiteX15" fmla="*/ 3494692 w 3942874"/>
                  <a:gd name="connsiteY15" fmla="*/ 510806 h 1431636"/>
                  <a:gd name="connsiteX16" fmla="*/ 3494692 w 3942874"/>
                  <a:gd name="connsiteY16" fmla="*/ 62346 h 1431636"/>
                  <a:gd name="connsiteX17" fmla="*/ 3557038 w 3942874"/>
                  <a:gd name="connsiteY17" fmla="*/ 0 h 1431636"/>
                  <a:gd name="connsiteX0" fmla="*/ 3494692 w 3942874"/>
                  <a:gd name="connsiteY0" fmla="*/ 59368 h 1428658"/>
                  <a:gd name="connsiteX1" fmla="*/ 3564228 w 3942874"/>
                  <a:gd name="connsiteY1" fmla="*/ 0 h 1428658"/>
                  <a:gd name="connsiteX2" fmla="*/ 3880528 w 3942874"/>
                  <a:gd name="connsiteY2" fmla="*/ 0 h 1428658"/>
                  <a:gd name="connsiteX3" fmla="*/ 3942874 w 3942874"/>
                  <a:gd name="connsiteY3" fmla="*/ 62346 h 1428658"/>
                  <a:gd name="connsiteX4" fmla="*/ 3880528 w 3942874"/>
                  <a:gd name="connsiteY4" fmla="*/ 124692 h 1428658"/>
                  <a:gd name="connsiteX5" fmla="*/ 3619384 w 3942874"/>
                  <a:gd name="connsiteY5" fmla="*/ 124691 h 1428658"/>
                  <a:gd name="connsiteX6" fmla="*/ 3619383 w 3942874"/>
                  <a:gd name="connsiteY6" fmla="*/ 576917 h 1428658"/>
                  <a:gd name="connsiteX7" fmla="*/ 3547826 w 3942874"/>
                  <a:gd name="connsiteY7" fmla="*/ 637402 h 1428658"/>
                  <a:gd name="connsiteX8" fmla="*/ 386810 w 3942874"/>
                  <a:gd name="connsiteY8" fmla="*/ 638185 h 1428658"/>
                  <a:gd name="connsiteX9" fmla="*/ 386810 w 3942874"/>
                  <a:gd name="connsiteY9" fmla="*/ 641473 h 1428658"/>
                  <a:gd name="connsiteX10" fmla="*/ 128195 w 3942874"/>
                  <a:gd name="connsiteY10" fmla="*/ 641473 h 1428658"/>
                  <a:gd name="connsiteX11" fmla="*/ 128195 w 3942874"/>
                  <a:gd name="connsiteY11" fmla="*/ 1428658 h 1428658"/>
                  <a:gd name="connsiteX12" fmla="*/ 0 w 3942874"/>
                  <a:gd name="connsiteY12" fmla="*/ 1428658 h 1428658"/>
                  <a:gd name="connsiteX13" fmla="*/ 0 w 3942874"/>
                  <a:gd name="connsiteY13" fmla="*/ 504240 h 1428658"/>
                  <a:gd name="connsiteX14" fmla="*/ 316120 w 3942874"/>
                  <a:gd name="connsiteY14" fmla="*/ 504695 h 1428658"/>
                  <a:gd name="connsiteX15" fmla="*/ 3494692 w 3942874"/>
                  <a:gd name="connsiteY15" fmla="*/ 507828 h 1428658"/>
                  <a:gd name="connsiteX16" fmla="*/ 3494692 w 3942874"/>
                  <a:gd name="connsiteY16" fmla="*/ 59368 h 1428658"/>
                  <a:gd name="connsiteX0" fmla="*/ 3494692 w 3942874"/>
                  <a:gd name="connsiteY0" fmla="*/ 60818 h 1430108"/>
                  <a:gd name="connsiteX1" fmla="*/ 3564228 w 3942874"/>
                  <a:gd name="connsiteY1" fmla="*/ 1450 h 1430108"/>
                  <a:gd name="connsiteX2" fmla="*/ 3880528 w 3942874"/>
                  <a:gd name="connsiteY2" fmla="*/ 1450 h 1430108"/>
                  <a:gd name="connsiteX3" fmla="*/ 3942874 w 3942874"/>
                  <a:gd name="connsiteY3" fmla="*/ 63796 h 1430108"/>
                  <a:gd name="connsiteX4" fmla="*/ 3880528 w 3942874"/>
                  <a:gd name="connsiteY4" fmla="*/ 126142 h 1430108"/>
                  <a:gd name="connsiteX5" fmla="*/ 3619384 w 3942874"/>
                  <a:gd name="connsiteY5" fmla="*/ 126141 h 1430108"/>
                  <a:gd name="connsiteX6" fmla="*/ 3619383 w 3942874"/>
                  <a:gd name="connsiteY6" fmla="*/ 578367 h 1430108"/>
                  <a:gd name="connsiteX7" fmla="*/ 3547826 w 3942874"/>
                  <a:gd name="connsiteY7" fmla="*/ 638852 h 1430108"/>
                  <a:gd name="connsiteX8" fmla="*/ 386810 w 3942874"/>
                  <a:gd name="connsiteY8" fmla="*/ 639635 h 1430108"/>
                  <a:gd name="connsiteX9" fmla="*/ 386810 w 3942874"/>
                  <a:gd name="connsiteY9" fmla="*/ 642923 h 1430108"/>
                  <a:gd name="connsiteX10" fmla="*/ 128195 w 3942874"/>
                  <a:gd name="connsiteY10" fmla="*/ 642923 h 1430108"/>
                  <a:gd name="connsiteX11" fmla="*/ 128195 w 3942874"/>
                  <a:gd name="connsiteY11" fmla="*/ 1430108 h 1430108"/>
                  <a:gd name="connsiteX12" fmla="*/ 0 w 3942874"/>
                  <a:gd name="connsiteY12" fmla="*/ 1430108 h 1430108"/>
                  <a:gd name="connsiteX13" fmla="*/ 0 w 3942874"/>
                  <a:gd name="connsiteY13" fmla="*/ 505690 h 1430108"/>
                  <a:gd name="connsiteX14" fmla="*/ 316120 w 3942874"/>
                  <a:gd name="connsiteY14" fmla="*/ 506145 h 1430108"/>
                  <a:gd name="connsiteX15" fmla="*/ 3494692 w 3942874"/>
                  <a:gd name="connsiteY15" fmla="*/ 509278 h 1430108"/>
                  <a:gd name="connsiteX16" fmla="*/ 3494692 w 3942874"/>
                  <a:gd name="connsiteY16" fmla="*/ 60818 h 1430108"/>
                  <a:gd name="connsiteX0" fmla="*/ 3494692 w 3942874"/>
                  <a:gd name="connsiteY0" fmla="*/ 59368 h 1428658"/>
                  <a:gd name="connsiteX1" fmla="*/ 3564228 w 3942874"/>
                  <a:gd name="connsiteY1" fmla="*/ 0 h 1428658"/>
                  <a:gd name="connsiteX2" fmla="*/ 3880528 w 3942874"/>
                  <a:gd name="connsiteY2" fmla="*/ 0 h 1428658"/>
                  <a:gd name="connsiteX3" fmla="*/ 3942874 w 3942874"/>
                  <a:gd name="connsiteY3" fmla="*/ 62346 h 1428658"/>
                  <a:gd name="connsiteX4" fmla="*/ 3880528 w 3942874"/>
                  <a:gd name="connsiteY4" fmla="*/ 124692 h 1428658"/>
                  <a:gd name="connsiteX5" fmla="*/ 3619384 w 3942874"/>
                  <a:gd name="connsiteY5" fmla="*/ 124691 h 1428658"/>
                  <a:gd name="connsiteX6" fmla="*/ 3619383 w 3942874"/>
                  <a:gd name="connsiteY6" fmla="*/ 576917 h 1428658"/>
                  <a:gd name="connsiteX7" fmla="*/ 3547826 w 3942874"/>
                  <a:gd name="connsiteY7" fmla="*/ 637402 h 1428658"/>
                  <a:gd name="connsiteX8" fmla="*/ 386810 w 3942874"/>
                  <a:gd name="connsiteY8" fmla="*/ 638185 h 1428658"/>
                  <a:gd name="connsiteX9" fmla="*/ 386810 w 3942874"/>
                  <a:gd name="connsiteY9" fmla="*/ 641473 h 1428658"/>
                  <a:gd name="connsiteX10" fmla="*/ 128195 w 3942874"/>
                  <a:gd name="connsiteY10" fmla="*/ 641473 h 1428658"/>
                  <a:gd name="connsiteX11" fmla="*/ 128195 w 3942874"/>
                  <a:gd name="connsiteY11" fmla="*/ 1428658 h 1428658"/>
                  <a:gd name="connsiteX12" fmla="*/ 0 w 3942874"/>
                  <a:gd name="connsiteY12" fmla="*/ 1428658 h 1428658"/>
                  <a:gd name="connsiteX13" fmla="*/ 0 w 3942874"/>
                  <a:gd name="connsiteY13" fmla="*/ 504240 h 1428658"/>
                  <a:gd name="connsiteX14" fmla="*/ 316120 w 3942874"/>
                  <a:gd name="connsiteY14" fmla="*/ 504695 h 1428658"/>
                  <a:gd name="connsiteX15" fmla="*/ 3494692 w 3942874"/>
                  <a:gd name="connsiteY15" fmla="*/ 507828 h 1428658"/>
                  <a:gd name="connsiteX16" fmla="*/ 3494692 w 3942874"/>
                  <a:gd name="connsiteY16" fmla="*/ 59368 h 1428658"/>
                  <a:gd name="connsiteX0" fmla="*/ 3494692 w 3942874"/>
                  <a:gd name="connsiteY0" fmla="*/ 59368 h 1428658"/>
                  <a:gd name="connsiteX1" fmla="*/ 3564228 w 3942874"/>
                  <a:gd name="connsiteY1" fmla="*/ 0 h 1428658"/>
                  <a:gd name="connsiteX2" fmla="*/ 3880528 w 3942874"/>
                  <a:gd name="connsiteY2" fmla="*/ 0 h 1428658"/>
                  <a:gd name="connsiteX3" fmla="*/ 3942874 w 3942874"/>
                  <a:gd name="connsiteY3" fmla="*/ 62346 h 1428658"/>
                  <a:gd name="connsiteX4" fmla="*/ 3880528 w 3942874"/>
                  <a:gd name="connsiteY4" fmla="*/ 124692 h 1428658"/>
                  <a:gd name="connsiteX5" fmla="*/ 3619384 w 3942874"/>
                  <a:gd name="connsiteY5" fmla="*/ 124691 h 1428658"/>
                  <a:gd name="connsiteX6" fmla="*/ 3619383 w 3942874"/>
                  <a:gd name="connsiteY6" fmla="*/ 576917 h 1428658"/>
                  <a:gd name="connsiteX7" fmla="*/ 3547826 w 3942874"/>
                  <a:gd name="connsiteY7" fmla="*/ 637402 h 1428658"/>
                  <a:gd name="connsiteX8" fmla="*/ 386810 w 3942874"/>
                  <a:gd name="connsiteY8" fmla="*/ 638185 h 1428658"/>
                  <a:gd name="connsiteX9" fmla="*/ 386810 w 3942874"/>
                  <a:gd name="connsiteY9" fmla="*/ 641473 h 1428658"/>
                  <a:gd name="connsiteX10" fmla="*/ 128195 w 3942874"/>
                  <a:gd name="connsiteY10" fmla="*/ 641473 h 1428658"/>
                  <a:gd name="connsiteX11" fmla="*/ 128195 w 3942874"/>
                  <a:gd name="connsiteY11" fmla="*/ 1428658 h 1428658"/>
                  <a:gd name="connsiteX12" fmla="*/ 0 w 3942874"/>
                  <a:gd name="connsiteY12" fmla="*/ 1428658 h 1428658"/>
                  <a:gd name="connsiteX13" fmla="*/ 0 w 3942874"/>
                  <a:gd name="connsiteY13" fmla="*/ 504240 h 1428658"/>
                  <a:gd name="connsiteX14" fmla="*/ 316120 w 3942874"/>
                  <a:gd name="connsiteY14" fmla="*/ 504695 h 1428658"/>
                  <a:gd name="connsiteX15" fmla="*/ 3494692 w 3942874"/>
                  <a:gd name="connsiteY15" fmla="*/ 507828 h 1428658"/>
                  <a:gd name="connsiteX16" fmla="*/ 3494692 w 3942874"/>
                  <a:gd name="connsiteY16" fmla="*/ 59368 h 1428658"/>
                  <a:gd name="connsiteX0" fmla="*/ 3494692 w 3942874"/>
                  <a:gd name="connsiteY0" fmla="*/ 59395 h 1428685"/>
                  <a:gd name="connsiteX1" fmla="*/ 3564228 w 3942874"/>
                  <a:gd name="connsiteY1" fmla="*/ 27 h 1428685"/>
                  <a:gd name="connsiteX2" fmla="*/ 3880528 w 3942874"/>
                  <a:gd name="connsiteY2" fmla="*/ 27 h 1428685"/>
                  <a:gd name="connsiteX3" fmla="*/ 3942874 w 3942874"/>
                  <a:gd name="connsiteY3" fmla="*/ 62373 h 1428685"/>
                  <a:gd name="connsiteX4" fmla="*/ 3880528 w 3942874"/>
                  <a:gd name="connsiteY4" fmla="*/ 124719 h 1428685"/>
                  <a:gd name="connsiteX5" fmla="*/ 3619384 w 3942874"/>
                  <a:gd name="connsiteY5" fmla="*/ 124718 h 1428685"/>
                  <a:gd name="connsiteX6" fmla="*/ 3619383 w 3942874"/>
                  <a:gd name="connsiteY6" fmla="*/ 576944 h 1428685"/>
                  <a:gd name="connsiteX7" fmla="*/ 3547826 w 3942874"/>
                  <a:gd name="connsiteY7" fmla="*/ 637429 h 1428685"/>
                  <a:gd name="connsiteX8" fmla="*/ 386810 w 3942874"/>
                  <a:gd name="connsiteY8" fmla="*/ 638212 h 1428685"/>
                  <a:gd name="connsiteX9" fmla="*/ 386810 w 3942874"/>
                  <a:gd name="connsiteY9" fmla="*/ 641500 h 1428685"/>
                  <a:gd name="connsiteX10" fmla="*/ 128195 w 3942874"/>
                  <a:gd name="connsiteY10" fmla="*/ 641500 h 1428685"/>
                  <a:gd name="connsiteX11" fmla="*/ 128195 w 3942874"/>
                  <a:gd name="connsiteY11" fmla="*/ 1428685 h 1428685"/>
                  <a:gd name="connsiteX12" fmla="*/ 0 w 3942874"/>
                  <a:gd name="connsiteY12" fmla="*/ 1428685 h 1428685"/>
                  <a:gd name="connsiteX13" fmla="*/ 0 w 3942874"/>
                  <a:gd name="connsiteY13" fmla="*/ 504267 h 1428685"/>
                  <a:gd name="connsiteX14" fmla="*/ 316120 w 3942874"/>
                  <a:gd name="connsiteY14" fmla="*/ 504722 h 1428685"/>
                  <a:gd name="connsiteX15" fmla="*/ 3494692 w 3942874"/>
                  <a:gd name="connsiteY15" fmla="*/ 507855 h 1428685"/>
                  <a:gd name="connsiteX16" fmla="*/ 3494692 w 3942874"/>
                  <a:gd name="connsiteY16" fmla="*/ 59395 h 1428685"/>
                  <a:gd name="connsiteX0" fmla="*/ 3494692 w 3942874"/>
                  <a:gd name="connsiteY0" fmla="*/ 59377 h 1428667"/>
                  <a:gd name="connsiteX1" fmla="*/ 3564228 w 3942874"/>
                  <a:gd name="connsiteY1" fmla="*/ 9 h 1428667"/>
                  <a:gd name="connsiteX2" fmla="*/ 3880528 w 3942874"/>
                  <a:gd name="connsiteY2" fmla="*/ 9 h 1428667"/>
                  <a:gd name="connsiteX3" fmla="*/ 3942874 w 3942874"/>
                  <a:gd name="connsiteY3" fmla="*/ 62355 h 1428667"/>
                  <a:gd name="connsiteX4" fmla="*/ 3880528 w 3942874"/>
                  <a:gd name="connsiteY4" fmla="*/ 124701 h 1428667"/>
                  <a:gd name="connsiteX5" fmla="*/ 3619384 w 3942874"/>
                  <a:gd name="connsiteY5" fmla="*/ 124700 h 1428667"/>
                  <a:gd name="connsiteX6" fmla="*/ 3619383 w 3942874"/>
                  <a:gd name="connsiteY6" fmla="*/ 576926 h 1428667"/>
                  <a:gd name="connsiteX7" fmla="*/ 3547826 w 3942874"/>
                  <a:gd name="connsiteY7" fmla="*/ 637411 h 1428667"/>
                  <a:gd name="connsiteX8" fmla="*/ 386810 w 3942874"/>
                  <a:gd name="connsiteY8" fmla="*/ 638194 h 1428667"/>
                  <a:gd name="connsiteX9" fmla="*/ 386810 w 3942874"/>
                  <a:gd name="connsiteY9" fmla="*/ 641482 h 1428667"/>
                  <a:gd name="connsiteX10" fmla="*/ 128195 w 3942874"/>
                  <a:gd name="connsiteY10" fmla="*/ 641482 h 1428667"/>
                  <a:gd name="connsiteX11" fmla="*/ 128195 w 3942874"/>
                  <a:gd name="connsiteY11" fmla="*/ 1428667 h 1428667"/>
                  <a:gd name="connsiteX12" fmla="*/ 0 w 3942874"/>
                  <a:gd name="connsiteY12" fmla="*/ 1428667 h 1428667"/>
                  <a:gd name="connsiteX13" fmla="*/ 0 w 3942874"/>
                  <a:gd name="connsiteY13" fmla="*/ 504249 h 1428667"/>
                  <a:gd name="connsiteX14" fmla="*/ 316120 w 3942874"/>
                  <a:gd name="connsiteY14" fmla="*/ 504704 h 1428667"/>
                  <a:gd name="connsiteX15" fmla="*/ 3494692 w 3942874"/>
                  <a:gd name="connsiteY15" fmla="*/ 507837 h 1428667"/>
                  <a:gd name="connsiteX16" fmla="*/ 3494692 w 3942874"/>
                  <a:gd name="connsiteY16" fmla="*/ 59377 h 1428667"/>
                  <a:gd name="connsiteX0" fmla="*/ 3494692 w 3916700"/>
                  <a:gd name="connsiteY0" fmla="*/ 59377 h 1428667"/>
                  <a:gd name="connsiteX1" fmla="*/ 3564228 w 3916700"/>
                  <a:gd name="connsiteY1" fmla="*/ 9 h 1428667"/>
                  <a:gd name="connsiteX2" fmla="*/ 3880528 w 3916700"/>
                  <a:gd name="connsiteY2" fmla="*/ 9 h 1428667"/>
                  <a:gd name="connsiteX3" fmla="*/ 3880528 w 3916700"/>
                  <a:gd name="connsiteY3" fmla="*/ 124701 h 1428667"/>
                  <a:gd name="connsiteX4" fmla="*/ 3619384 w 3916700"/>
                  <a:gd name="connsiteY4" fmla="*/ 124700 h 1428667"/>
                  <a:gd name="connsiteX5" fmla="*/ 3619383 w 3916700"/>
                  <a:gd name="connsiteY5" fmla="*/ 576926 h 1428667"/>
                  <a:gd name="connsiteX6" fmla="*/ 3547826 w 3916700"/>
                  <a:gd name="connsiteY6" fmla="*/ 637411 h 1428667"/>
                  <a:gd name="connsiteX7" fmla="*/ 386810 w 3916700"/>
                  <a:gd name="connsiteY7" fmla="*/ 638194 h 1428667"/>
                  <a:gd name="connsiteX8" fmla="*/ 386810 w 3916700"/>
                  <a:gd name="connsiteY8" fmla="*/ 641482 h 1428667"/>
                  <a:gd name="connsiteX9" fmla="*/ 128195 w 3916700"/>
                  <a:gd name="connsiteY9" fmla="*/ 641482 h 1428667"/>
                  <a:gd name="connsiteX10" fmla="*/ 128195 w 3916700"/>
                  <a:gd name="connsiteY10" fmla="*/ 1428667 h 1428667"/>
                  <a:gd name="connsiteX11" fmla="*/ 0 w 3916700"/>
                  <a:gd name="connsiteY11" fmla="*/ 1428667 h 1428667"/>
                  <a:gd name="connsiteX12" fmla="*/ 0 w 3916700"/>
                  <a:gd name="connsiteY12" fmla="*/ 504249 h 1428667"/>
                  <a:gd name="connsiteX13" fmla="*/ 316120 w 3916700"/>
                  <a:gd name="connsiteY13" fmla="*/ 504704 h 1428667"/>
                  <a:gd name="connsiteX14" fmla="*/ 3494692 w 3916700"/>
                  <a:gd name="connsiteY14" fmla="*/ 507837 h 1428667"/>
                  <a:gd name="connsiteX15" fmla="*/ 3494692 w 3916700"/>
                  <a:gd name="connsiteY15" fmla="*/ 59377 h 1428667"/>
                  <a:gd name="connsiteX0" fmla="*/ 3494692 w 3936532"/>
                  <a:gd name="connsiteY0" fmla="*/ 59377 h 1428667"/>
                  <a:gd name="connsiteX1" fmla="*/ 3564228 w 3936532"/>
                  <a:gd name="connsiteY1" fmla="*/ 9 h 1428667"/>
                  <a:gd name="connsiteX2" fmla="*/ 3911437 w 3936532"/>
                  <a:gd name="connsiteY2" fmla="*/ 9 h 1428667"/>
                  <a:gd name="connsiteX3" fmla="*/ 3880528 w 3936532"/>
                  <a:gd name="connsiteY3" fmla="*/ 124701 h 1428667"/>
                  <a:gd name="connsiteX4" fmla="*/ 3619384 w 3936532"/>
                  <a:gd name="connsiteY4" fmla="*/ 124700 h 1428667"/>
                  <a:gd name="connsiteX5" fmla="*/ 3619383 w 3936532"/>
                  <a:gd name="connsiteY5" fmla="*/ 576926 h 1428667"/>
                  <a:gd name="connsiteX6" fmla="*/ 3547826 w 3936532"/>
                  <a:gd name="connsiteY6" fmla="*/ 637411 h 1428667"/>
                  <a:gd name="connsiteX7" fmla="*/ 386810 w 3936532"/>
                  <a:gd name="connsiteY7" fmla="*/ 638194 h 1428667"/>
                  <a:gd name="connsiteX8" fmla="*/ 386810 w 3936532"/>
                  <a:gd name="connsiteY8" fmla="*/ 641482 h 1428667"/>
                  <a:gd name="connsiteX9" fmla="*/ 128195 w 3936532"/>
                  <a:gd name="connsiteY9" fmla="*/ 641482 h 1428667"/>
                  <a:gd name="connsiteX10" fmla="*/ 128195 w 3936532"/>
                  <a:gd name="connsiteY10" fmla="*/ 1428667 h 1428667"/>
                  <a:gd name="connsiteX11" fmla="*/ 0 w 3936532"/>
                  <a:gd name="connsiteY11" fmla="*/ 1428667 h 1428667"/>
                  <a:gd name="connsiteX12" fmla="*/ 0 w 3936532"/>
                  <a:gd name="connsiteY12" fmla="*/ 504249 h 1428667"/>
                  <a:gd name="connsiteX13" fmla="*/ 316120 w 3936532"/>
                  <a:gd name="connsiteY13" fmla="*/ 504704 h 1428667"/>
                  <a:gd name="connsiteX14" fmla="*/ 3494692 w 3936532"/>
                  <a:gd name="connsiteY14" fmla="*/ 507837 h 1428667"/>
                  <a:gd name="connsiteX15" fmla="*/ 3494692 w 3936532"/>
                  <a:gd name="connsiteY15" fmla="*/ 59377 h 1428667"/>
                  <a:gd name="connsiteX0" fmla="*/ 3494692 w 3950104"/>
                  <a:gd name="connsiteY0" fmla="*/ 59377 h 1428667"/>
                  <a:gd name="connsiteX1" fmla="*/ 3564228 w 3950104"/>
                  <a:gd name="connsiteY1" fmla="*/ 9 h 1428667"/>
                  <a:gd name="connsiteX2" fmla="*/ 3911437 w 3950104"/>
                  <a:gd name="connsiteY2" fmla="*/ 9 h 1428667"/>
                  <a:gd name="connsiteX3" fmla="*/ 3916589 w 3950104"/>
                  <a:gd name="connsiteY3" fmla="*/ 124701 h 1428667"/>
                  <a:gd name="connsiteX4" fmla="*/ 3619384 w 3950104"/>
                  <a:gd name="connsiteY4" fmla="*/ 124700 h 1428667"/>
                  <a:gd name="connsiteX5" fmla="*/ 3619383 w 3950104"/>
                  <a:gd name="connsiteY5" fmla="*/ 576926 h 1428667"/>
                  <a:gd name="connsiteX6" fmla="*/ 3547826 w 3950104"/>
                  <a:gd name="connsiteY6" fmla="*/ 637411 h 1428667"/>
                  <a:gd name="connsiteX7" fmla="*/ 386810 w 3950104"/>
                  <a:gd name="connsiteY7" fmla="*/ 638194 h 1428667"/>
                  <a:gd name="connsiteX8" fmla="*/ 386810 w 3950104"/>
                  <a:gd name="connsiteY8" fmla="*/ 641482 h 1428667"/>
                  <a:gd name="connsiteX9" fmla="*/ 128195 w 3950104"/>
                  <a:gd name="connsiteY9" fmla="*/ 641482 h 1428667"/>
                  <a:gd name="connsiteX10" fmla="*/ 128195 w 3950104"/>
                  <a:gd name="connsiteY10" fmla="*/ 1428667 h 1428667"/>
                  <a:gd name="connsiteX11" fmla="*/ 0 w 3950104"/>
                  <a:gd name="connsiteY11" fmla="*/ 1428667 h 1428667"/>
                  <a:gd name="connsiteX12" fmla="*/ 0 w 3950104"/>
                  <a:gd name="connsiteY12" fmla="*/ 504249 h 1428667"/>
                  <a:gd name="connsiteX13" fmla="*/ 316120 w 3950104"/>
                  <a:gd name="connsiteY13" fmla="*/ 504704 h 1428667"/>
                  <a:gd name="connsiteX14" fmla="*/ 3494692 w 3950104"/>
                  <a:gd name="connsiteY14" fmla="*/ 507837 h 1428667"/>
                  <a:gd name="connsiteX15" fmla="*/ 3494692 w 3950104"/>
                  <a:gd name="connsiteY15" fmla="*/ 59377 h 1428667"/>
                  <a:gd name="connsiteX0" fmla="*/ 3494692 w 3950104"/>
                  <a:gd name="connsiteY0" fmla="*/ 59377 h 1428667"/>
                  <a:gd name="connsiteX1" fmla="*/ 3564228 w 3950104"/>
                  <a:gd name="connsiteY1" fmla="*/ 9 h 1428667"/>
                  <a:gd name="connsiteX2" fmla="*/ 3911437 w 3950104"/>
                  <a:gd name="connsiteY2" fmla="*/ 9 h 1428667"/>
                  <a:gd name="connsiteX3" fmla="*/ 3916589 w 3950104"/>
                  <a:gd name="connsiteY3" fmla="*/ 124701 h 1428667"/>
                  <a:gd name="connsiteX4" fmla="*/ 3619384 w 3950104"/>
                  <a:gd name="connsiteY4" fmla="*/ 124700 h 1428667"/>
                  <a:gd name="connsiteX5" fmla="*/ 3619383 w 3950104"/>
                  <a:gd name="connsiteY5" fmla="*/ 576926 h 1428667"/>
                  <a:gd name="connsiteX6" fmla="*/ 3547826 w 3950104"/>
                  <a:gd name="connsiteY6" fmla="*/ 637411 h 1428667"/>
                  <a:gd name="connsiteX7" fmla="*/ 386810 w 3950104"/>
                  <a:gd name="connsiteY7" fmla="*/ 638194 h 1428667"/>
                  <a:gd name="connsiteX8" fmla="*/ 128195 w 3950104"/>
                  <a:gd name="connsiteY8" fmla="*/ 641482 h 1428667"/>
                  <a:gd name="connsiteX9" fmla="*/ 128195 w 3950104"/>
                  <a:gd name="connsiteY9" fmla="*/ 1428667 h 1428667"/>
                  <a:gd name="connsiteX10" fmla="*/ 0 w 3950104"/>
                  <a:gd name="connsiteY10" fmla="*/ 1428667 h 1428667"/>
                  <a:gd name="connsiteX11" fmla="*/ 0 w 3950104"/>
                  <a:gd name="connsiteY11" fmla="*/ 504249 h 1428667"/>
                  <a:gd name="connsiteX12" fmla="*/ 316120 w 3950104"/>
                  <a:gd name="connsiteY12" fmla="*/ 504704 h 1428667"/>
                  <a:gd name="connsiteX13" fmla="*/ 3494692 w 3950104"/>
                  <a:gd name="connsiteY13" fmla="*/ 507837 h 1428667"/>
                  <a:gd name="connsiteX14" fmla="*/ 3494692 w 3950104"/>
                  <a:gd name="connsiteY14" fmla="*/ 59377 h 1428667"/>
                  <a:gd name="connsiteX0" fmla="*/ 3494692 w 3950104"/>
                  <a:gd name="connsiteY0" fmla="*/ 59377 h 1428667"/>
                  <a:gd name="connsiteX1" fmla="*/ 3564228 w 3950104"/>
                  <a:gd name="connsiteY1" fmla="*/ 9 h 1428667"/>
                  <a:gd name="connsiteX2" fmla="*/ 3911437 w 3950104"/>
                  <a:gd name="connsiteY2" fmla="*/ 9 h 1428667"/>
                  <a:gd name="connsiteX3" fmla="*/ 3916589 w 3950104"/>
                  <a:gd name="connsiteY3" fmla="*/ 124701 h 1428667"/>
                  <a:gd name="connsiteX4" fmla="*/ 3619384 w 3950104"/>
                  <a:gd name="connsiteY4" fmla="*/ 124700 h 1428667"/>
                  <a:gd name="connsiteX5" fmla="*/ 3619383 w 3950104"/>
                  <a:gd name="connsiteY5" fmla="*/ 576926 h 1428667"/>
                  <a:gd name="connsiteX6" fmla="*/ 3547826 w 3950104"/>
                  <a:gd name="connsiteY6" fmla="*/ 637411 h 1428667"/>
                  <a:gd name="connsiteX7" fmla="*/ 386810 w 3950104"/>
                  <a:gd name="connsiteY7" fmla="*/ 638194 h 1428667"/>
                  <a:gd name="connsiteX8" fmla="*/ 128195 w 3950104"/>
                  <a:gd name="connsiteY8" fmla="*/ 636166 h 1428667"/>
                  <a:gd name="connsiteX9" fmla="*/ 128195 w 3950104"/>
                  <a:gd name="connsiteY9" fmla="*/ 1428667 h 1428667"/>
                  <a:gd name="connsiteX10" fmla="*/ 0 w 3950104"/>
                  <a:gd name="connsiteY10" fmla="*/ 1428667 h 1428667"/>
                  <a:gd name="connsiteX11" fmla="*/ 0 w 3950104"/>
                  <a:gd name="connsiteY11" fmla="*/ 504249 h 1428667"/>
                  <a:gd name="connsiteX12" fmla="*/ 316120 w 3950104"/>
                  <a:gd name="connsiteY12" fmla="*/ 504704 h 1428667"/>
                  <a:gd name="connsiteX13" fmla="*/ 3494692 w 3950104"/>
                  <a:gd name="connsiteY13" fmla="*/ 507837 h 1428667"/>
                  <a:gd name="connsiteX14" fmla="*/ 3494692 w 3950104"/>
                  <a:gd name="connsiteY14" fmla="*/ 59377 h 1428667"/>
                  <a:gd name="connsiteX0" fmla="*/ 3494692 w 3950104"/>
                  <a:gd name="connsiteY0" fmla="*/ 59377 h 1428667"/>
                  <a:gd name="connsiteX1" fmla="*/ 3564228 w 3950104"/>
                  <a:gd name="connsiteY1" fmla="*/ 9 h 1428667"/>
                  <a:gd name="connsiteX2" fmla="*/ 3911437 w 3950104"/>
                  <a:gd name="connsiteY2" fmla="*/ 9 h 1428667"/>
                  <a:gd name="connsiteX3" fmla="*/ 3916589 w 3950104"/>
                  <a:gd name="connsiteY3" fmla="*/ 124701 h 1428667"/>
                  <a:gd name="connsiteX4" fmla="*/ 3619384 w 3950104"/>
                  <a:gd name="connsiteY4" fmla="*/ 124700 h 1428667"/>
                  <a:gd name="connsiteX5" fmla="*/ 3619383 w 3950104"/>
                  <a:gd name="connsiteY5" fmla="*/ 576926 h 1428667"/>
                  <a:gd name="connsiteX6" fmla="*/ 3547826 w 3950104"/>
                  <a:gd name="connsiteY6" fmla="*/ 637411 h 1428667"/>
                  <a:gd name="connsiteX7" fmla="*/ 386810 w 3950104"/>
                  <a:gd name="connsiteY7" fmla="*/ 638194 h 1428667"/>
                  <a:gd name="connsiteX8" fmla="*/ 128195 w 3950104"/>
                  <a:gd name="connsiteY8" fmla="*/ 638824 h 1428667"/>
                  <a:gd name="connsiteX9" fmla="*/ 128195 w 3950104"/>
                  <a:gd name="connsiteY9" fmla="*/ 1428667 h 1428667"/>
                  <a:gd name="connsiteX10" fmla="*/ 0 w 3950104"/>
                  <a:gd name="connsiteY10" fmla="*/ 1428667 h 1428667"/>
                  <a:gd name="connsiteX11" fmla="*/ 0 w 3950104"/>
                  <a:gd name="connsiteY11" fmla="*/ 504249 h 1428667"/>
                  <a:gd name="connsiteX12" fmla="*/ 316120 w 3950104"/>
                  <a:gd name="connsiteY12" fmla="*/ 504704 h 1428667"/>
                  <a:gd name="connsiteX13" fmla="*/ 3494692 w 3950104"/>
                  <a:gd name="connsiteY13" fmla="*/ 507837 h 1428667"/>
                  <a:gd name="connsiteX14" fmla="*/ 3494692 w 3950104"/>
                  <a:gd name="connsiteY14" fmla="*/ 59377 h 142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104" h="1428667">
                    <a:moveTo>
                      <a:pt x="3494692" y="59377"/>
                    </a:moveTo>
                    <a:cubicBezTo>
                      <a:pt x="3495978" y="13375"/>
                      <a:pt x="3517953" y="-399"/>
                      <a:pt x="3564228" y="9"/>
                    </a:cubicBezTo>
                    <a:lnTo>
                      <a:pt x="3911437" y="9"/>
                    </a:lnTo>
                    <a:cubicBezTo>
                      <a:pt x="3964154" y="20791"/>
                      <a:pt x="3960113" y="103919"/>
                      <a:pt x="3916589" y="124701"/>
                    </a:cubicBezTo>
                    <a:lnTo>
                      <a:pt x="3619384" y="124700"/>
                    </a:lnTo>
                    <a:cubicBezTo>
                      <a:pt x="3619384" y="275442"/>
                      <a:pt x="3619383" y="426184"/>
                      <a:pt x="3619383" y="576926"/>
                    </a:cubicBezTo>
                    <a:cubicBezTo>
                      <a:pt x="3618713" y="612543"/>
                      <a:pt x="3610315" y="640431"/>
                      <a:pt x="3547826" y="637411"/>
                    </a:cubicBezTo>
                    <a:lnTo>
                      <a:pt x="386810" y="638194"/>
                    </a:lnTo>
                    <a:lnTo>
                      <a:pt x="128195" y="638824"/>
                    </a:lnTo>
                    <a:lnTo>
                      <a:pt x="128195" y="1428667"/>
                    </a:lnTo>
                    <a:lnTo>
                      <a:pt x="0" y="1428667"/>
                    </a:lnTo>
                    <a:lnTo>
                      <a:pt x="0" y="504249"/>
                    </a:lnTo>
                    <a:lnTo>
                      <a:pt x="316120" y="504704"/>
                    </a:lnTo>
                    <a:lnTo>
                      <a:pt x="3494692" y="507837"/>
                    </a:lnTo>
                    <a:lnTo>
                      <a:pt x="3494692" y="5937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01"/>
              <p:cNvSpPr/>
              <p:nvPr/>
            </p:nvSpPr>
            <p:spPr>
              <a:xfrm rot="16200000" flipH="1">
                <a:off x="5140080" y="2648529"/>
                <a:ext cx="1428800" cy="2987638"/>
              </a:xfrm>
              <a:custGeom>
                <a:avLst/>
                <a:gdLst>
                  <a:gd name="connsiteX0" fmla="*/ 0 w 1428800"/>
                  <a:gd name="connsiteY0" fmla="*/ 1137188 h 2987638"/>
                  <a:gd name="connsiteX1" fmla="*/ 1053 w 1428800"/>
                  <a:gd name="connsiteY1" fmla="*/ 1135450 h 2987638"/>
                  <a:gd name="connsiteX2" fmla="*/ 1053 w 1428800"/>
                  <a:gd name="connsiteY2" fmla="*/ 1325275 h 2987638"/>
                  <a:gd name="connsiteX3" fmla="*/ 73242 w 1428800"/>
                  <a:gd name="connsiteY3" fmla="*/ 1401472 h 2987638"/>
                  <a:gd name="connsiteX4" fmla="*/ 702895 w 1428800"/>
                  <a:gd name="connsiteY4" fmla="*/ 1401472 h 2987638"/>
                  <a:gd name="connsiteX5" fmla="*/ 702895 w 1428800"/>
                  <a:gd name="connsiteY5" fmla="*/ 1983094 h 2987638"/>
                  <a:gd name="connsiteX6" fmla="*/ 773079 w 1428800"/>
                  <a:gd name="connsiteY6" fmla="*/ 2065218 h 2987638"/>
                  <a:gd name="connsiteX7" fmla="*/ 1288432 w 1428800"/>
                  <a:gd name="connsiteY7" fmla="*/ 2063207 h 2987638"/>
                  <a:gd name="connsiteX8" fmla="*/ 1288432 w 1428800"/>
                  <a:gd name="connsiteY8" fmla="*/ 2917454 h 2987638"/>
                  <a:gd name="connsiteX9" fmla="*/ 1358616 w 1428800"/>
                  <a:gd name="connsiteY9" fmla="*/ 2987638 h 2987638"/>
                  <a:gd name="connsiteX10" fmla="*/ 1358616 w 1428800"/>
                  <a:gd name="connsiteY10" fmla="*/ 2987637 h 2987638"/>
                  <a:gd name="connsiteX11" fmla="*/ 1428800 w 1428800"/>
                  <a:gd name="connsiteY11" fmla="*/ 2917453 h 2987638"/>
                  <a:gd name="connsiteX12" fmla="*/ 1428799 w 1428800"/>
                  <a:gd name="connsiteY12" fmla="*/ 1995033 h 2987638"/>
                  <a:gd name="connsiteX13" fmla="*/ 1385934 w 1428800"/>
                  <a:gd name="connsiteY13" fmla="*/ 1930365 h 2987638"/>
                  <a:gd name="connsiteX14" fmla="*/ 1384469 w 1428800"/>
                  <a:gd name="connsiteY14" fmla="*/ 1930069 h 2987638"/>
                  <a:gd name="connsiteX15" fmla="*/ 1381926 w 1428800"/>
                  <a:gd name="connsiteY15" fmla="*/ 1928354 h 2987638"/>
                  <a:gd name="connsiteX16" fmla="*/ 1354607 w 1428800"/>
                  <a:gd name="connsiteY16" fmla="*/ 1922838 h 2987638"/>
                  <a:gd name="connsiteX17" fmla="*/ 843263 w 1428800"/>
                  <a:gd name="connsiteY17" fmla="*/ 1922839 h 2987638"/>
                  <a:gd name="connsiteX18" fmla="*/ 843262 w 1428800"/>
                  <a:gd name="connsiteY18" fmla="*/ 1362328 h 2987638"/>
                  <a:gd name="connsiteX19" fmla="*/ 781101 w 1428800"/>
                  <a:gd name="connsiteY19" fmla="*/ 1261104 h 2987638"/>
                  <a:gd name="connsiteX20" fmla="*/ 141421 w 1428800"/>
                  <a:gd name="connsiteY20" fmla="*/ 1261105 h 2987638"/>
                  <a:gd name="connsiteX21" fmla="*/ 141420 w 1428800"/>
                  <a:gd name="connsiteY21" fmla="*/ 136322 h 2987638"/>
                  <a:gd name="connsiteX22" fmla="*/ 653283 w 1428800"/>
                  <a:gd name="connsiteY22" fmla="*/ 136322 h 2987638"/>
                  <a:gd name="connsiteX23" fmla="*/ 653283 w 1428800"/>
                  <a:gd name="connsiteY23" fmla="*/ 3266 h 2987638"/>
                  <a:gd name="connsiteX24" fmla="*/ 1388 w 1428800"/>
                  <a:gd name="connsiteY24" fmla="*/ 0 h 2987638"/>
                  <a:gd name="connsiteX25" fmla="*/ 1265 w 1428800"/>
                  <a:gd name="connsiteY25" fmla="*/ 101015 h 2987638"/>
                  <a:gd name="connsiteX26" fmla="*/ 1053 w 1428800"/>
                  <a:gd name="connsiteY26" fmla="*/ 102063 h 2987638"/>
                  <a:gd name="connsiteX27" fmla="*/ 1053 w 1428800"/>
                  <a:gd name="connsiteY27" fmla="*/ 274472 h 2987638"/>
                  <a:gd name="connsiteX0" fmla="*/ 0 w 1428800"/>
                  <a:gd name="connsiteY0" fmla="*/ 1137188 h 2987638"/>
                  <a:gd name="connsiteX1" fmla="*/ 1053 w 1428800"/>
                  <a:gd name="connsiteY1" fmla="*/ 1135450 h 2987638"/>
                  <a:gd name="connsiteX2" fmla="*/ 1053 w 1428800"/>
                  <a:gd name="connsiteY2" fmla="*/ 1325275 h 2987638"/>
                  <a:gd name="connsiteX3" fmla="*/ 73242 w 1428800"/>
                  <a:gd name="connsiteY3" fmla="*/ 1401472 h 2987638"/>
                  <a:gd name="connsiteX4" fmla="*/ 702895 w 1428800"/>
                  <a:gd name="connsiteY4" fmla="*/ 1401472 h 2987638"/>
                  <a:gd name="connsiteX5" fmla="*/ 702895 w 1428800"/>
                  <a:gd name="connsiteY5" fmla="*/ 1983094 h 2987638"/>
                  <a:gd name="connsiteX6" fmla="*/ 773079 w 1428800"/>
                  <a:gd name="connsiteY6" fmla="*/ 2065218 h 2987638"/>
                  <a:gd name="connsiteX7" fmla="*/ 1288432 w 1428800"/>
                  <a:gd name="connsiteY7" fmla="*/ 2063207 h 2987638"/>
                  <a:gd name="connsiteX8" fmla="*/ 1288432 w 1428800"/>
                  <a:gd name="connsiteY8" fmla="*/ 2917454 h 2987638"/>
                  <a:gd name="connsiteX9" fmla="*/ 1358616 w 1428800"/>
                  <a:gd name="connsiteY9" fmla="*/ 2987638 h 2987638"/>
                  <a:gd name="connsiteX10" fmla="*/ 1358616 w 1428800"/>
                  <a:gd name="connsiteY10" fmla="*/ 2987637 h 2987638"/>
                  <a:gd name="connsiteX11" fmla="*/ 1428800 w 1428800"/>
                  <a:gd name="connsiteY11" fmla="*/ 2917453 h 2987638"/>
                  <a:gd name="connsiteX12" fmla="*/ 1428799 w 1428800"/>
                  <a:gd name="connsiteY12" fmla="*/ 1995033 h 2987638"/>
                  <a:gd name="connsiteX13" fmla="*/ 1385934 w 1428800"/>
                  <a:gd name="connsiteY13" fmla="*/ 1930365 h 2987638"/>
                  <a:gd name="connsiteX14" fmla="*/ 1384469 w 1428800"/>
                  <a:gd name="connsiteY14" fmla="*/ 1930069 h 2987638"/>
                  <a:gd name="connsiteX15" fmla="*/ 1381926 w 1428800"/>
                  <a:gd name="connsiteY15" fmla="*/ 1928354 h 2987638"/>
                  <a:gd name="connsiteX16" fmla="*/ 1354607 w 1428800"/>
                  <a:gd name="connsiteY16" fmla="*/ 1922838 h 2987638"/>
                  <a:gd name="connsiteX17" fmla="*/ 843263 w 1428800"/>
                  <a:gd name="connsiteY17" fmla="*/ 1922839 h 2987638"/>
                  <a:gd name="connsiteX18" fmla="*/ 843262 w 1428800"/>
                  <a:gd name="connsiteY18" fmla="*/ 1362328 h 2987638"/>
                  <a:gd name="connsiteX19" fmla="*/ 781101 w 1428800"/>
                  <a:gd name="connsiteY19" fmla="*/ 1261104 h 2987638"/>
                  <a:gd name="connsiteX20" fmla="*/ 141421 w 1428800"/>
                  <a:gd name="connsiteY20" fmla="*/ 1261105 h 2987638"/>
                  <a:gd name="connsiteX21" fmla="*/ 141420 w 1428800"/>
                  <a:gd name="connsiteY21" fmla="*/ 136322 h 2987638"/>
                  <a:gd name="connsiteX22" fmla="*/ 653283 w 1428800"/>
                  <a:gd name="connsiteY22" fmla="*/ 136322 h 2987638"/>
                  <a:gd name="connsiteX23" fmla="*/ 653283 w 1428800"/>
                  <a:gd name="connsiteY23" fmla="*/ 3266 h 2987638"/>
                  <a:gd name="connsiteX24" fmla="*/ 1388 w 1428800"/>
                  <a:gd name="connsiteY24" fmla="*/ 0 h 2987638"/>
                  <a:gd name="connsiteX25" fmla="*/ 1265 w 1428800"/>
                  <a:gd name="connsiteY25" fmla="*/ 101015 h 2987638"/>
                  <a:gd name="connsiteX26" fmla="*/ 1053 w 1428800"/>
                  <a:gd name="connsiteY26" fmla="*/ 274472 h 2987638"/>
                  <a:gd name="connsiteX27" fmla="*/ 0 w 1428800"/>
                  <a:gd name="connsiteY27" fmla="*/ 1137188 h 2987638"/>
                  <a:gd name="connsiteX0" fmla="*/ 0 w 1428800"/>
                  <a:gd name="connsiteY0" fmla="*/ 1137188 h 2987638"/>
                  <a:gd name="connsiteX1" fmla="*/ 1053 w 1428800"/>
                  <a:gd name="connsiteY1" fmla="*/ 1135450 h 2987638"/>
                  <a:gd name="connsiteX2" fmla="*/ 1053 w 1428800"/>
                  <a:gd name="connsiteY2" fmla="*/ 1325275 h 2987638"/>
                  <a:gd name="connsiteX3" fmla="*/ 73242 w 1428800"/>
                  <a:gd name="connsiteY3" fmla="*/ 1401472 h 2987638"/>
                  <a:gd name="connsiteX4" fmla="*/ 702895 w 1428800"/>
                  <a:gd name="connsiteY4" fmla="*/ 1401472 h 2987638"/>
                  <a:gd name="connsiteX5" fmla="*/ 702895 w 1428800"/>
                  <a:gd name="connsiteY5" fmla="*/ 1983094 h 2987638"/>
                  <a:gd name="connsiteX6" fmla="*/ 773079 w 1428800"/>
                  <a:gd name="connsiteY6" fmla="*/ 2065218 h 2987638"/>
                  <a:gd name="connsiteX7" fmla="*/ 1288432 w 1428800"/>
                  <a:gd name="connsiteY7" fmla="*/ 2063207 h 2987638"/>
                  <a:gd name="connsiteX8" fmla="*/ 1288432 w 1428800"/>
                  <a:gd name="connsiteY8" fmla="*/ 2917454 h 2987638"/>
                  <a:gd name="connsiteX9" fmla="*/ 1358616 w 1428800"/>
                  <a:gd name="connsiteY9" fmla="*/ 2987638 h 2987638"/>
                  <a:gd name="connsiteX10" fmla="*/ 1358616 w 1428800"/>
                  <a:gd name="connsiteY10" fmla="*/ 2987637 h 2987638"/>
                  <a:gd name="connsiteX11" fmla="*/ 1428800 w 1428800"/>
                  <a:gd name="connsiteY11" fmla="*/ 2917453 h 2987638"/>
                  <a:gd name="connsiteX12" fmla="*/ 1428799 w 1428800"/>
                  <a:gd name="connsiteY12" fmla="*/ 1995033 h 2987638"/>
                  <a:gd name="connsiteX13" fmla="*/ 1385934 w 1428800"/>
                  <a:gd name="connsiteY13" fmla="*/ 1930365 h 2987638"/>
                  <a:gd name="connsiteX14" fmla="*/ 1384469 w 1428800"/>
                  <a:gd name="connsiteY14" fmla="*/ 1930069 h 2987638"/>
                  <a:gd name="connsiteX15" fmla="*/ 1381926 w 1428800"/>
                  <a:gd name="connsiteY15" fmla="*/ 1928354 h 2987638"/>
                  <a:gd name="connsiteX16" fmla="*/ 1354607 w 1428800"/>
                  <a:gd name="connsiteY16" fmla="*/ 1922838 h 2987638"/>
                  <a:gd name="connsiteX17" fmla="*/ 843263 w 1428800"/>
                  <a:gd name="connsiteY17" fmla="*/ 1922839 h 2987638"/>
                  <a:gd name="connsiteX18" fmla="*/ 843262 w 1428800"/>
                  <a:gd name="connsiteY18" fmla="*/ 1362328 h 2987638"/>
                  <a:gd name="connsiteX19" fmla="*/ 781101 w 1428800"/>
                  <a:gd name="connsiteY19" fmla="*/ 1261104 h 2987638"/>
                  <a:gd name="connsiteX20" fmla="*/ 141421 w 1428800"/>
                  <a:gd name="connsiteY20" fmla="*/ 1261105 h 2987638"/>
                  <a:gd name="connsiteX21" fmla="*/ 141420 w 1428800"/>
                  <a:gd name="connsiteY21" fmla="*/ 136322 h 2987638"/>
                  <a:gd name="connsiteX22" fmla="*/ 653283 w 1428800"/>
                  <a:gd name="connsiteY22" fmla="*/ 136322 h 2987638"/>
                  <a:gd name="connsiteX23" fmla="*/ 653283 w 1428800"/>
                  <a:gd name="connsiteY23" fmla="*/ 3266 h 2987638"/>
                  <a:gd name="connsiteX24" fmla="*/ 1388 w 1428800"/>
                  <a:gd name="connsiteY24" fmla="*/ 0 h 2987638"/>
                  <a:gd name="connsiteX25" fmla="*/ 1053 w 1428800"/>
                  <a:gd name="connsiteY25" fmla="*/ 274472 h 2987638"/>
                  <a:gd name="connsiteX26" fmla="*/ 0 w 1428800"/>
                  <a:gd name="connsiteY26" fmla="*/ 1137188 h 298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800" h="2987638">
                    <a:moveTo>
                      <a:pt x="0" y="1137188"/>
                    </a:moveTo>
                    <a:lnTo>
                      <a:pt x="1053" y="1135450"/>
                    </a:lnTo>
                    <a:lnTo>
                      <a:pt x="1053" y="1325275"/>
                    </a:lnTo>
                    <a:cubicBezTo>
                      <a:pt x="5224" y="1395120"/>
                      <a:pt x="11289" y="1394013"/>
                      <a:pt x="73242" y="1401472"/>
                    </a:cubicBezTo>
                    <a:lnTo>
                      <a:pt x="702895" y="1401472"/>
                    </a:lnTo>
                    <a:lnTo>
                      <a:pt x="702895" y="1983094"/>
                    </a:lnTo>
                    <a:cubicBezTo>
                      <a:pt x="697469" y="2047150"/>
                      <a:pt x="728724" y="2069284"/>
                      <a:pt x="773079" y="2065218"/>
                    </a:cubicBezTo>
                    <a:lnTo>
                      <a:pt x="1288432" y="2063207"/>
                    </a:lnTo>
                    <a:lnTo>
                      <a:pt x="1288432" y="2917454"/>
                    </a:lnTo>
                    <a:cubicBezTo>
                      <a:pt x="1288432" y="2956216"/>
                      <a:pt x="1319854" y="2987638"/>
                      <a:pt x="1358616" y="2987638"/>
                    </a:cubicBezTo>
                    <a:lnTo>
                      <a:pt x="1358616" y="2987637"/>
                    </a:lnTo>
                    <a:cubicBezTo>
                      <a:pt x="1397378" y="2987637"/>
                      <a:pt x="1428800" y="2956215"/>
                      <a:pt x="1428800" y="2917453"/>
                    </a:cubicBezTo>
                    <a:cubicBezTo>
                      <a:pt x="1428800" y="2609980"/>
                      <a:pt x="1428799" y="2302506"/>
                      <a:pt x="1428799" y="1995033"/>
                    </a:cubicBezTo>
                    <a:cubicBezTo>
                      <a:pt x="1428799" y="1965962"/>
                      <a:pt x="1411124" y="1941019"/>
                      <a:pt x="1385934" y="1930365"/>
                    </a:cubicBezTo>
                    <a:lnTo>
                      <a:pt x="1384469" y="1930069"/>
                    </a:lnTo>
                    <a:lnTo>
                      <a:pt x="1381926" y="1928354"/>
                    </a:lnTo>
                    <a:cubicBezTo>
                      <a:pt x="1373529" y="1924802"/>
                      <a:pt x="1364297" y="1922838"/>
                      <a:pt x="1354607" y="1922838"/>
                    </a:cubicBezTo>
                    <a:lnTo>
                      <a:pt x="843263" y="1922839"/>
                    </a:lnTo>
                    <a:cubicBezTo>
                      <a:pt x="843263" y="1736002"/>
                      <a:pt x="843262" y="1549165"/>
                      <a:pt x="843262" y="1362328"/>
                    </a:cubicBezTo>
                    <a:cubicBezTo>
                      <a:pt x="842594" y="1300514"/>
                      <a:pt x="821873" y="1266771"/>
                      <a:pt x="781101" y="1261104"/>
                    </a:cubicBezTo>
                    <a:lnTo>
                      <a:pt x="141421" y="1261105"/>
                    </a:lnTo>
                    <a:cubicBezTo>
                      <a:pt x="141421" y="886177"/>
                      <a:pt x="141420" y="511250"/>
                      <a:pt x="141420" y="136322"/>
                    </a:cubicBezTo>
                    <a:lnTo>
                      <a:pt x="653283" y="136322"/>
                    </a:lnTo>
                    <a:lnTo>
                      <a:pt x="653283" y="3266"/>
                    </a:lnTo>
                    <a:lnTo>
                      <a:pt x="1388" y="0"/>
                    </a:lnTo>
                    <a:cubicBezTo>
                      <a:pt x="1276" y="91491"/>
                      <a:pt x="1165" y="182981"/>
                      <a:pt x="1053" y="274472"/>
                    </a:cubicBezTo>
                    <a:lnTo>
                      <a:pt x="0" y="1137188"/>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1" name="Freeform 74"/>
              <p:cNvSpPr/>
              <p:nvPr/>
            </p:nvSpPr>
            <p:spPr>
              <a:xfrm rot="16200000" flipH="1">
                <a:off x="4563701" y="2535246"/>
                <a:ext cx="951831" cy="2078970"/>
              </a:xfrm>
              <a:custGeom>
                <a:avLst/>
                <a:gdLst>
                  <a:gd name="connsiteX0" fmla="*/ 0 w 995160"/>
                  <a:gd name="connsiteY0" fmla="*/ 447798 h 2078970"/>
                  <a:gd name="connsiteX1" fmla="*/ 0 w 995160"/>
                  <a:gd name="connsiteY1" fmla="*/ 1919751 h 2078970"/>
                  <a:gd name="connsiteX2" fmla="*/ 96415 w 995160"/>
                  <a:gd name="connsiteY2" fmla="*/ 2078970 h 2078970"/>
                  <a:gd name="connsiteX3" fmla="*/ 96345 w 995160"/>
                  <a:gd name="connsiteY3" fmla="*/ 514885 h 2078970"/>
                  <a:gd name="connsiteX4" fmla="*/ 107218 w 995160"/>
                  <a:gd name="connsiteY4" fmla="*/ 514885 h 2078970"/>
                  <a:gd name="connsiteX5" fmla="*/ 107218 w 995160"/>
                  <a:gd name="connsiteY5" fmla="*/ 132974 h 2078970"/>
                  <a:gd name="connsiteX6" fmla="*/ 995160 w 995160"/>
                  <a:gd name="connsiteY6" fmla="*/ 132974 h 2078970"/>
                  <a:gd name="connsiteX7" fmla="*/ 995160 w 995160"/>
                  <a:gd name="connsiteY7" fmla="*/ 0 h 2078970"/>
                  <a:gd name="connsiteX8" fmla="*/ 2192 w 995160"/>
                  <a:gd name="connsiteY8" fmla="*/ 0 h 2078970"/>
                  <a:gd name="connsiteX9" fmla="*/ 2192 w 995160"/>
                  <a:gd name="connsiteY9" fmla="*/ 132974 h 2078970"/>
                  <a:gd name="connsiteX10" fmla="*/ 2701 w 995160"/>
                  <a:gd name="connsiteY10" fmla="*/ 132974 h 2078970"/>
                  <a:gd name="connsiteX11" fmla="*/ 2701 w 995160"/>
                  <a:gd name="connsiteY11" fmla="*/ 447798 h 2078970"/>
                  <a:gd name="connsiteX0" fmla="*/ 0 w 995160"/>
                  <a:gd name="connsiteY0" fmla="*/ 447798 h 2078970"/>
                  <a:gd name="connsiteX1" fmla="*/ 0 w 995160"/>
                  <a:gd name="connsiteY1" fmla="*/ 1919751 h 2078970"/>
                  <a:gd name="connsiteX2" fmla="*/ 96415 w 995160"/>
                  <a:gd name="connsiteY2" fmla="*/ 2078970 h 2078970"/>
                  <a:gd name="connsiteX3" fmla="*/ 96345 w 995160"/>
                  <a:gd name="connsiteY3" fmla="*/ 514885 h 2078970"/>
                  <a:gd name="connsiteX4" fmla="*/ 107218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9" fmla="*/ 2701 w 995160"/>
                  <a:gd name="connsiteY9" fmla="*/ 132974 h 2078970"/>
                  <a:gd name="connsiteX10" fmla="*/ 2701 w 995160"/>
                  <a:gd name="connsiteY10" fmla="*/ 447798 h 2078970"/>
                  <a:gd name="connsiteX11" fmla="*/ 0 w 995160"/>
                  <a:gd name="connsiteY11" fmla="*/ 447798 h 2078970"/>
                  <a:gd name="connsiteX0" fmla="*/ 2701 w 995160"/>
                  <a:gd name="connsiteY0" fmla="*/ 447798 h 2078970"/>
                  <a:gd name="connsiteX1" fmla="*/ 0 w 995160"/>
                  <a:gd name="connsiteY1" fmla="*/ 1919751 h 2078970"/>
                  <a:gd name="connsiteX2" fmla="*/ 96415 w 995160"/>
                  <a:gd name="connsiteY2" fmla="*/ 2078970 h 2078970"/>
                  <a:gd name="connsiteX3" fmla="*/ 96345 w 995160"/>
                  <a:gd name="connsiteY3" fmla="*/ 514885 h 2078970"/>
                  <a:gd name="connsiteX4" fmla="*/ 107218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9" fmla="*/ 2701 w 995160"/>
                  <a:gd name="connsiteY9" fmla="*/ 132974 h 2078970"/>
                  <a:gd name="connsiteX10" fmla="*/ 2701 w 995160"/>
                  <a:gd name="connsiteY10" fmla="*/ 447798 h 2078970"/>
                  <a:gd name="connsiteX0" fmla="*/ 2701 w 995160"/>
                  <a:gd name="connsiteY0" fmla="*/ 132974 h 2078970"/>
                  <a:gd name="connsiteX1" fmla="*/ 0 w 995160"/>
                  <a:gd name="connsiteY1" fmla="*/ 1919751 h 2078970"/>
                  <a:gd name="connsiteX2" fmla="*/ 96415 w 995160"/>
                  <a:gd name="connsiteY2" fmla="*/ 2078970 h 2078970"/>
                  <a:gd name="connsiteX3" fmla="*/ 96345 w 995160"/>
                  <a:gd name="connsiteY3" fmla="*/ 514885 h 2078970"/>
                  <a:gd name="connsiteX4" fmla="*/ 107218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9" fmla="*/ 2701 w 995160"/>
                  <a:gd name="connsiteY9"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14885 h 2078970"/>
                  <a:gd name="connsiteX4" fmla="*/ 107218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14885 h 2078970"/>
                  <a:gd name="connsiteX4" fmla="*/ 103004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14885 h 2078970"/>
                  <a:gd name="connsiteX4" fmla="*/ 94576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14885 h 2078970"/>
                  <a:gd name="connsiteX4" fmla="*/ 98790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65451 h 2078970"/>
                  <a:gd name="connsiteX4" fmla="*/ 98790 w 995160"/>
                  <a:gd name="connsiteY4" fmla="*/ 132974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65451 h 2078970"/>
                  <a:gd name="connsiteX4" fmla="*/ 98790 w 995160"/>
                  <a:gd name="connsiteY4" fmla="*/ 128760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 name="connsiteX0" fmla="*/ 2192 w 995160"/>
                  <a:gd name="connsiteY0" fmla="*/ 132974 h 2078970"/>
                  <a:gd name="connsiteX1" fmla="*/ 0 w 995160"/>
                  <a:gd name="connsiteY1" fmla="*/ 1919751 h 2078970"/>
                  <a:gd name="connsiteX2" fmla="*/ 96415 w 995160"/>
                  <a:gd name="connsiteY2" fmla="*/ 2078970 h 2078970"/>
                  <a:gd name="connsiteX3" fmla="*/ 96345 w 995160"/>
                  <a:gd name="connsiteY3" fmla="*/ 565451 h 2078970"/>
                  <a:gd name="connsiteX4" fmla="*/ 94576 w 995160"/>
                  <a:gd name="connsiteY4" fmla="*/ 128760 h 2078970"/>
                  <a:gd name="connsiteX5" fmla="*/ 995160 w 995160"/>
                  <a:gd name="connsiteY5" fmla="*/ 132974 h 2078970"/>
                  <a:gd name="connsiteX6" fmla="*/ 995160 w 995160"/>
                  <a:gd name="connsiteY6" fmla="*/ 0 h 2078970"/>
                  <a:gd name="connsiteX7" fmla="*/ 2192 w 995160"/>
                  <a:gd name="connsiteY7" fmla="*/ 0 h 2078970"/>
                  <a:gd name="connsiteX8" fmla="*/ 2192 w 995160"/>
                  <a:gd name="connsiteY8" fmla="*/ 132974 h 207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160" h="2078970">
                    <a:moveTo>
                      <a:pt x="2192" y="132974"/>
                    </a:moveTo>
                    <a:cubicBezTo>
                      <a:pt x="1461" y="728566"/>
                      <a:pt x="731" y="1324159"/>
                      <a:pt x="0" y="1919751"/>
                    </a:cubicBezTo>
                    <a:lnTo>
                      <a:pt x="96415" y="2078970"/>
                    </a:lnTo>
                    <a:cubicBezTo>
                      <a:pt x="96392" y="1557608"/>
                      <a:pt x="96368" y="1086813"/>
                      <a:pt x="96345" y="565451"/>
                    </a:cubicBezTo>
                    <a:cubicBezTo>
                      <a:pt x="95755" y="438147"/>
                      <a:pt x="95166" y="256064"/>
                      <a:pt x="94576" y="128760"/>
                    </a:cubicBezTo>
                    <a:lnTo>
                      <a:pt x="995160" y="132974"/>
                    </a:lnTo>
                    <a:lnTo>
                      <a:pt x="995160" y="0"/>
                    </a:lnTo>
                    <a:lnTo>
                      <a:pt x="2192" y="0"/>
                    </a:lnTo>
                    <a:lnTo>
                      <a:pt x="2192" y="132974"/>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28"/>
              <p:cNvSpPr/>
              <p:nvPr/>
            </p:nvSpPr>
            <p:spPr>
              <a:xfrm rot="16200000" flipH="1">
                <a:off x="3935073" y="1364632"/>
                <a:ext cx="2533223" cy="2929856"/>
              </a:xfrm>
              <a:custGeom>
                <a:avLst/>
                <a:gdLst>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267931 w 2533184"/>
                  <a:gd name="connsiteY9" fmla="*/ 2250701 h 2929856"/>
                  <a:gd name="connsiteX10" fmla="*/ 1311162 w 2533184"/>
                  <a:gd name="connsiteY10" fmla="*/ 2232795 h 2929856"/>
                  <a:gd name="connsiteX11" fmla="*/ 1313582 w 2533184"/>
                  <a:gd name="connsiteY11" fmla="*/ 2229204 h 2929856"/>
                  <a:gd name="connsiteX12" fmla="*/ 1317389 w 2533184"/>
                  <a:gd name="connsiteY12" fmla="*/ 2227813 h 2929856"/>
                  <a:gd name="connsiteX13" fmla="*/ 1411455 w 2533184"/>
                  <a:gd name="connsiteY13" fmla="*/ 2108485 h 2929856"/>
                  <a:gd name="connsiteX14" fmla="*/ 1414446 w 2533184"/>
                  <a:gd name="connsiteY14" fmla="*/ 779597 h 2929856"/>
                  <a:gd name="connsiteX15" fmla="*/ 1415456 w 2533184"/>
                  <a:gd name="connsiteY15" fmla="*/ 131365 h 2929856"/>
                  <a:gd name="connsiteX16" fmla="*/ 2533184 w 2533184"/>
                  <a:gd name="connsiteY16" fmla="*/ 134383 h 2929856"/>
                  <a:gd name="connsiteX17" fmla="*/ 2533184 w 2533184"/>
                  <a:gd name="connsiteY17" fmla="*/ 1409 h 2929856"/>
                  <a:gd name="connsiteX18" fmla="*/ 1416652 w 2533184"/>
                  <a:gd name="connsiteY18" fmla="*/ 1409 h 2929856"/>
                  <a:gd name="connsiteX19" fmla="*/ 1416652 w 2533184"/>
                  <a:gd name="connsiteY19" fmla="*/ 0 h 2929856"/>
                  <a:gd name="connsiteX20" fmla="*/ 1303179 w 2533184"/>
                  <a:gd name="connsiteY20" fmla="*/ 0 h 2929856"/>
                  <a:gd name="connsiteX21" fmla="*/ 1303179 w 2533184"/>
                  <a:gd name="connsiteY21" fmla="*/ 695587 h 2929856"/>
                  <a:gd name="connsiteX22" fmla="*/ 1301881 w 2533184"/>
                  <a:gd name="connsiteY22" fmla="*/ 2007166 h 2929856"/>
                  <a:gd name="connsiteX23" fmla="*/ 1152034 w 2533184"/>
                  <a:gd name="connsiteY23" fmla="*/ 2124253 h 2929856"/>
                  <a:gd name="connsiteX24" fmla="*/ 1152221 w 2533184"/>
                  <a:gd name="connsiteY24" fmla="*/ 2128427 h 2929856"/>
                  <a:gd name="connsiteX25" fmla="*/ 67715 w 2533184"/>
                  <a:gd name="connsiteY25" fmla="*/ 2128427 h 2929856"/>
                  <a:gd name="connsiteX26" fmla="*/ 61137 w 2533184"/>
                  <a:gd name="connsiteY26" fmla="*/ 2127099 h 2929856"/>
                  <a:gd name="connsiteX27" fmla="*/ 0 w 2533184"/>
                  <a:gd name="connsiteY27"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267931 w 2533184"/>
                  <a:gd name="connsiteY9" fmla="*/ 2250701 h 2929856"/>
                  <a:gd name="connsiteX10" fmla="*/ 1311162 w 2533184"/>
                  <a:gd name="connsiteY10" fmla="*/ 2232795 h 2929856"/>
                  <a:gd name="connsiteX11" fmla="*/ 1313582 w 2533184"/>
                  <a:gd name="connsiteY11" fmla="*/ 2229204 h 2929856"/>
                  <a:gd name="connsiteX12" fmla="*/ 1317389 w 2533184"/>
                  <a:gd name="connsiteY12" fmla="*/ 2227813 h 2929856"/>
                  <a:gd name="connsiteX13" fmla="*/ 1411455 w 2533184"/>
                  <a:gd name="connsiteY13" fmla="*/ 2108485 h 2929856"/>
                  <a:gd name="connsiteX14" fmla="*/ 1414446 w 2533184"/>
                  <a:gd name="connsiteY14" fmla="*/ 779597 h 2929856"/>
                  <a:gd name="connsiteX15" fmla="*/ 1415456 w 2533184"/>
                  <a:gd name="connsiteY15" fmla="*/ 131365 h 2929856"/>
                  <a:gd name="connsiteX16" fmla="*/ 2533184 w 2533184"/>
                  <a:gd name="connsiteY16" fmla="*/ 134383 h 2929856"/>
                  <a:gd name="connsiteX17" fmla="*/ 2533184 w 2533184"/>
                  <a:gd name="connsiteY17" fmla="*/ 1409 h 2929856"/>
                  <a:gd name="connsiteX18" fmla="*/ 1416652 w 2533184"/>
                  <a:gd name="connsiteY18" fmla="*/ 1409 h 2929856"/>
                  <a:gd name="connsiteX19" fmla="*/ 1416652 w 2533184"/>
                  <a:gd name="connsiteY19" fmla="*/ 0 h 2929856"/>
                  <a:gd name="connsiteX20" fmla="*/ 1303179 w 2533184"/>
                  <a:gd name="connsiteY20" fmla="*/ 0 h 2929856"/>
                  <a:gd name="connsiteX21" fmla="*/ 1303179 w 2533184"/>
                  <a:gd name="connsiteY21" fmla="*/ 695587 h 2929856"/>
                  <a:gd name="connsiteX22" fmla="*/ 1301881 w 2533184"/>
                  <a:gd name="connsiteY22" fmla="*/ 2007166 h 2929856"/>
                  <a:gd name="connsiteX23" fmla="*/ 1152034 w 2533184"/>
                  <a:gd name="connsiteY23" fmla="*/ 2124253 h 2929856"/>
                  <a:gd name="connsiteX24" fmla="*/ 1152221 w 2533184"/>
                  <a:gd name="connsiteY24" fmla="*/ 2128427 h 2929856"/>
                  <a:gd name="connsiteX25" fmla="*/ 67715 w 2533184"/>
                  <a:gd name="connsiteY25" fmla="*/ 2128427 h 2929856"/>
                  <a:gd name="connsiteX26" fmla="*/ 61137 w 2533184"/>
                  <a:gd name="connsiteY26" fmla="*/ 2127099 h 2929856"/>
                  <a:gd name="connsiteX27" fmla="*/ 0 w 2533184"/>
                  <a:gd name="connsiteY27"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267931 w 2533184"/>
                  <a:gd name="connsiteY9" fmla="*/ 2250701 h 2929856"/>
                  <a:gd name="connsiteX10" fmla="*/ 1311162 w 2533184"/>
                  <a:gd name="connsiteY10" fmla="*/ 2232795 h 2929856"/>
                  <a:gd name="connsiteX11" fmla="*/ 1313582 w 2533184"/>
                  <a:gd name="connsiteY11" fmla="*/ 2229204 h 2929856"/>
                  <a:gd name="connsiteX12" fmla="*/ 1317389 w 2533184"/>
                  <a:gd name="connsiteY12" fmla="*/ 2227813 h 2929856"/>
                  <a:gd name="connsiteX13" fmla="*/ 1411455 w 2533184"/>
                  <a:gd name="connsiteY13" fmla="*/ 2108485 h 2929856"/>
                  <a:gd name="connsiteX14" fmla="*/ 1414446 w 2533184"/>
                  <a:gd name="connsiteY14" fmla="*/ 779597 h 2929856"/>
                  <a:gd name="connsiteX15" fmla="*/ 1415456 w 2533184"/>
                  <a:gd name="connsiteY15" fmla="*/ 131365 h 2929856"/>
                  <a:gd name="connsiteX16" fmla="*/ 2533184 w 2533184"/>
                  <a:gd name="connsiteY16" fmla="*/ 134383 h 2929856"/>
                  <a:gd name="connsiteX17" fmla="*/ 2533184 w 2533184"/>
                  <a:gd name="connsiteY17" fmla="*/ 1409 h 2929856"/>
                  <a:gd name="connsiteX18" fmla="*/ 1416652 w 2533184"/>
                  <a:gd name="connsiteY18" fmla="*/ 1409 h 2929856"/>
                  <a:gd name="connsiteX19" fmla="*/ 1416652 w 2533184"/>
                  <a:gd name="connsiteY19" fmla="*/ 0 h 2929856"/>
                  <a:gd name="connsiteX20" fmla="*/ 1303179 w 2533184"/>
                  <a:gd name="connsiteY20" fmla="*/ 0 h 2929856"/>
                  <a:gd name="connsiteX21" fmla="*/ 1303179 w 2533184"/>
                  <a:gd name="connsiteY21" fmla="*/ 695587 h 2929856"/>
                  <a:gd name="connsiteX22" fmla="*/ 1301881 w 2533184"/>
                  <a:gd name="connsiteY22" fmla="*/ 2007166 h 2929856"/>
                  <a:gd name="connsiteX23" fmla="*/ 1152034 w 2533184"/>
                  <a:gd name="connsiteY23" fmla="*/ 2124253 h 2929856"/>
                  <a:gd name="connsiteX24" fmla="*/ 1115007 w 2533184"/>
                  <a:gd name="connsiteY24" fmla="*/ 2128427 h 2929856"/>
                  <a:gd name="connsiteX25" fmla="*/ 67715 w 2533184"/>
                  <a:gd name="connsiteY25" fmla="*/ 2128427 h 2929856"/>
                  <a:gd name="connsiteX26" fmla="*/ 61137 w 2533184"/>
                  <a:gd name="connsiteY26" fmla="*/ 2127099 h 2929856"/>
                  <a:gd name="connsiteX27" fmla="*/ 0 w 2533184"/>
                  <a:gd name="connsiteY27"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267931 w 2533184"/>
                  <a:gd name="connsiteY9" fmla="*/ 2250701 h 2929856"/>
                  <a:gd name="connsiteX10" fmla="*/ 1311162 w 2533184"/>
                  <a:gd name="connsiteY10" fmla="*/ 2232795 h 2929856"/>
                  <a:gd name="connsiteX11" fmla="*/ 1313582 w 2533184"/>
                  <a:gd name="connsiteY11" fmla="*/ 2229204 h 2929856"/>
                  <a:gd name="connsiteX12" fmla="*/ 1317389 w 2533184"/>
                  <a:gd name="connsiteY12" fmla="*/ 2227813 h 2929856"/>
                  <a:gd name="connsiteX13" fmla="*/ 1411455 w 2533184"/>
                  <a:gd name="connsiteY13" fmla="*/ 2108485 h 2929856"/>
                  <a:gd name="connsiteX14" fmla="*/ 1414446 w 2533184"/>
                  <a:gd name="connsiteY14" fmla="*/ 779597 h 2929856"/>
                  <a:gd name="connsiteX15" fmla="*/ 1415456 w 2533184"/>
                  <a:gd name="connsiteY15" fmla="*/ 131365 h 2929856"/>
                  <a:gd name="connsiteX16" fmla="*/ 2533184 w 2533184"/>
                  <a:gd name="connsiteY16" fmla="*/ 134383 h 2929856"/>
                  <a:gd name="connsiteX17" fmla="*/ 2533184 w 2533184"/>
                  <a:gd name="connsiteY17" fmla="*/ 1409 h 2929856"/>
                  <a:gd name="connsiteX18" fmla="*/ 1416652 w 2533184"/>
                  <a:gd name="connsiteY18" fmla="*/ 1409 h 2929856"/>
                  <a:gd name="connsiteX19" fmla="*/ 1416652 w 2533184"/>
                  <a:gd name="connsiteY19" fmla="*/ 0 h 2929856"/>
                  <a:gd name="connsiteX20" fmla="*/ 1303179 w 2533184"/>
                  <a:gd name="connsiteY20" fmla="*/ 0 h 2929856"/>
                  <a:gd name="connsiteX21" fmla="*/ 1303179 w 2533184"/>
                  <a:gd name="connsiteY21" fmla="*/ 695587 h 2929856"/>
                  <a:gd name="connsiteX22" fmla="*/ 1301881 w 2533184"/>
                  <a:gd name="connsiteY22" fmla="*/ 2007166 h 2929856"/>
                  <a:gd name="connsiteX23" fmla="*/ 1115007 w 2533184"/>
                  <a:gd name="connsiteY23" fmla="*/ 2128427 h 2929856"/>
                  <a:gd name="connsiteX24" fmla="*/ 67715 w 2533184"/>
                  <a:gd name="connsiteY24" fmla="*/ 2128427 h 2929856"/>
                  <a:gd name="connsiteX25" fmla="*/ 61137 w 2533184"/>
                  <a:gd name="connsiteY25" fmla="*/ 2127099 h 2929856"/>
                  <a:gd name="connsiteX26" fmla="*/ 0 w 2533184"/>
                  <a:gd name="connsiteY26"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267931 w 2533184"/>
                  <a:gd name="connsiteY9" fmla="*/ 2250701 h 2929856"/>
                  <a:gd name="connsiteX10" fmla="*/ 1311162 w 2533184"/>
                  <a:gd name="connsiteY10" fmla="*/ 2232795 h 2929856"/>
                  <a:gd name="connsiteX11" fmla="*/ 1313582 w 2533184"/>
                  <a:gd name="connsiteY11" fmla="*/ 2229204 h 2929856"/>
                  <a:gd name="connsiteX12" fmla="*/ 1317389 w 2533184"/>
                  <a:gd name="connsiteY12" fmla="*/ 2227813 h 2929856"/>
                  <a:gd name="connsiteX13" fmla="*/ 1411455 w 2533184"/>
                  <a:gd name="connsiteY13" fmla="*/ 2108485 h 2929856"/>
                  <a:gd name="connsiteX14" fmla="*/ 1414446 w 2533184"/>
                  <a:gd name="connsiteY14" fmla="*/ 779597 h 2929856"/>
                  <a:gd name="connsiteX15" fmla="*/ 1415456 w 2533184"/>
                  <a:gd name="connsiteY15" fmla="*/ 131365 h 2929856"/>
                  <a:gd name="connsiteX16" fmla="*/ 2533184 w 2533184"/>
                  <a:gd name="connsiteY16" fmla="*/ 134383 h 2929856"/>
                  <a:gd name="connsiteX17" fmla="*/ 2533184 w 2533184"/>
                  <a:gd name="connsiteY17" fmla="*/ 1409 h 2929856"/>
                  <a:gd name="connsiteX18" fmla="*/ 1416652 w 2533184"/>
                  <a:gd name="connsiteY18" fmla="*/ 1409 h 2929856"/>
                  <a:gd name="connsiteX19" fmla="*/ 1416652 w 2533184"/>
                  <a:gd name="connsiteY19" fmla="*/ 0 h 2929856"/>
                  <a:gd name="connsiteX20" fmla="*/ 1303179 w 2533184"/>
                  <a:gd name="connsiteY20" fmla="*/ 0 h 2929856"/>
                  <a:gd name="connsiteX21" fmla="*/ 1303179 w 2533184"/>
                  <a:gd name="connsiteY21" fmla="*/ 695587 h 2929856"/>
                  <a:gd name="connsiteX22" fmla="*/ 1301881 w 2533184"/>
                  <a:gd name="connsiteY22" fmla="*/ 2007166 h 2929856"/>
                  <a:gd name="connsiteX23" fmla="*/ 1115007 w 2533184"/>
                  <a:gd name="connsiteY23" fmla="*/ 2128427 h 2929856"/>
                  <a:gd name="connsiteX24" fmla="*/ 67715 w 2533184"/>
                  <a:gd name="connsiteY24" fmla="*/ 2128427 h 2929856"/>
                  <a:gd name="connsiteX25" fmla="*/ 61137 w 2533184"/>
                  <a:gd name="connsiteY25" fmla="*/ 2127099 h 2929856"/>
                  <a:gd name="connsiteX26" fmla="*/ 0 w 2533184"/>
                  <a:gd name="connsiteY26"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1455 w 2533184"/>
                  <a:gd name="connsiteY12" fmla="*/ 2108485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317389 w 2533184"/>
                  <a:gd name="connsiteY11" fmla="*/ 2227813 h 2929856"/>
                  <a:gd name="connsiteX12" fmla="*/ 1414113 w 2533184"/>
                  <a:gd name="connsiteY12" fmla="*/ 2113801 h 2929856"/>
                  <a:gd name="connsiteX13" fmla="*/ 1414446 w 2533184"/>
                  <a:gd name="connsiteY13" fmla="*/ 779597 h 2929856"/>
                  <a:gd name="connsiteX14" fmla="*/ 1415456 w 2533184"/>
                  <a:gd name="connsiteY14" fmla="*/ 131365 h 2929856"/>
                  <a:gd name="connsiteX15" fmla="*/ 2533184 w 2533184"/>
                  <a:gd name="connsiteY15" fmla="*/ 134383 h 2929856"/>
                  <a:gd name="connsiteX16" fmla="*/ 2533184 w 2533184"/>
                  <a:gd name="connsiteY16" fmla="*/ 1409 h 2929856"/>
                  <a:gd name="connsiteX17" fmla="*/ 1416652 w 2533184"/>
                  <a:gd name="connsiteY17" fmla="*/ 1409 h 2929856"/>
                  <a:gd name="connsiteX18" fmla="*/ 1416652 w 2533184"/>
                  <a:gd name="connsiteY18" fmla="*/ 0 h 2929856"/>
                  <a:gd name="connsiteX19" fmla="*/ 1303179 w 2533184"/>
                  <a:gd name="connsiteY19" fmla="*/ 0 h 2929856"/>
                  <a:gd name="connsiteX20" fmla="*/ 1303179 w 2533184"/>
                  <a:gd name="connsiteY20" fmla="*/ 695587 h 2929856"/>
                  <a:gd name="connsiteX21" fmla="*/ 1301881 w 2533184"/>
                  <a:gd name="connsiteY21" fmla="*/ 2007166 h 2929856"/>
                  <a:gd name="connsiteX22" fmla="*/ 1115007 w 2533184"/>
                  <a:gd name="connsiteY22" fmla="*/ 2128427 h 2929856"/>
                  <a:gd name="connsiteX23" fmla="*/ 67715 w 2533184"/>
                  <a:gd name="connsiteY23" fmla="*/ 2128427 h 2929856"/>
                  <a:gd name="connsiteX24" fmla="*/ 61137 w 2533184"/>
                  <a:gd name="connsiteY24" fmla="*/ 2127099 h 2929856"/>
                  <a:gd name="connsiteX25" fmla="*/ 0 w 2533184"/>
                  <a:gd name="connsiteY25"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313582 w 2533184"/>
                  <a:gd name="connsiteY10" fmla="*/ 2229204 h 2929856"/>
                  <a:gd name="connsiteX11" fmla="*/ 1414113 w 2533184"/>
                  <a:gd name="connsiteY11" fmla="*/ 2113801 h 2929856"/>
                  <a:gd name="connsiteX12" fmla="*/ 1414446 w 2533184"/>
                  <a:gd name="connsiteY12" fmla="*/ 779597 h 2929856"/>
                  <a:gd name="connsiteX13" fmla="*/ 1415456 w 2533184"/>
                  <a:gd name="connsiteY13" fmla="*/ 131365 h 2929856"/>
                  <a:gd name="connsiteX14" fmla="*/ 2533184 w 2533184"/>
                  <a:gd name="connsiteY14" fmla="*/ 134383 h 2929856"/>
                  <a:gd name="connsiteX15" fmla="*/ 2533184 w 2533184"/>
                  <a:gd name="connsiteY15" fmla="*/ 1409 h 2929856"/>
                  <a:gd name="connsiteX16" fmla="*/ 1416652 w 2533184"/>
                  <a:gd name="connsiteY16" fmla="*/ 1409 h 2929856"/>
                  <a:gd name="connsiteX17" fmla="*/ 1416652 w 2533184"/>
                  <a:gd name="connsiteY17" fmla="*/ 0 h 2929856"/>
                  <a:gd name="connsiteX18" fmla="*/ 1303179 w 2533184"/>
                  <a:gd name="connsiteY18" fmla="*/ 0 h 2929856"/>
                  <a:gd name="connsiteX19" fmla="*/ 1303179 w 2533184"/>
                  <a:gd name="connsiteY19" fmla="*/ 695587 h 2929856"/>
                  <a:gd name="connsiteX20" fmla="*/ 1301881 w 2533184"/>
                  <a:gd name="connsiteY20" fmla="*/ 2007166 h 2929856"/>
                  <a:gd name="connsiteX21" fmla="*/ 1115007 w 2533184"/>
                  <a:gd name="connsiteY21" fmla="*/ 2128427 h 2929856"/>
                  <a:gd name="connsiteX22" fmla="*/ 67715 w 2533184"/>
                  <a:gd name="connsiteY22" fmla="*/ 2128427 h 2929856"/>
                  <a:gd name="connsiteX23" fmla="*/ 61137 w 2533184"/>
                  <a:gd name="connsiteY23" fmla="*/ 2127099 h 2929856"/>
                  <a:gd name="connsiteX24" fmla="*/ 0 w 2533184"/>
                  <a:gd name="connsiteY24"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311162 w 2533184"/>
                  <a:gd name="connsiteY9" fmla="*/ 2232795 h 2929856"/>
                  <a:gd name="connsiteX10" fmla="*/ 1414113 w 2533184"/>
                  <a:gd name="connsiteY10" fmla="*/ 2113801 h 2929856"/>
                  <a:gd name="connsiteX11" fmla="*/ 1414446 w 2533184"/>
                  <a:gd name="connsiteY11" fmla="*/ 779597 h 2929856"/>
                  <a:gd name="connsiteX12" fmla="*/ 1415456 w 2533184"/>
                  <a:gd name="connsiteY12" fmla="*/ 131365 h 2929856"/>
                  <a:gd name="connsiteX13" fmla="*/ 2533184 w 2533184"/>
                  <a:gd name="connsiteY13" fmla="*/ 134383 h 2929856"/>
                  <a:gd name="connsiteX14" fmla="*/ 2533184 w 2533184"/>
                  <a:gd name="connsiteY14" fmla="*/ 1409 h 2929856"/>
                  <a:gd name="connsiteX15" fmla="*/ 1416652 w 2533184"/>
                  <a:gd name="connsiteY15" fmla="*/ 1409 h 2929856"/>
                  <a:gd name="connsiteX16" fmla="*/ 1416652 w 2533184"/>
                  <a:gd name="connsiteY16" fmla="*/ 0 h 2929856"/>
                  <a:gd name="connsiteX17" fmla="*/ 1303179 w 2533184"/>
                  <a:gd name="connsiteY17" fmla="*/ 0 h 2929856"/>
                  <a:gd name="connsiteX18" fmla="*/ 1303179 w 2533184"/>
                  <a:gd name="connsiteY18" fmla="*/ 695587 h 2929856"/>
                  <a:gd name="connsiteX19" fmla="*/ 1301881 w 2533184"/>
                  <a:gd name="connsiteY19" fmla="*/ 2007166 h 2929856"/>
                  <a:gd name="connsiteX20" fmla="*/ 1115007 w 2533184"/>
                  <a:gd name="connsiteY20" fmla="*/ 2128427 h 2929856"/>
                  <a:gd name="connsiteX21" fmla="*/ 67715 w 2533184"/>
                  <a:gd name="connsiteY21" fmla="*/ 2128427 h 2929856"/>
                  <a:gd name="connsiteX22" fmla="*/ 61137 w 2533184"/>
                  <a:gd name="connsiteY22" fmla="*/ 2127099 h 2929856"/>
                  <a:gd name="connsiteX23" fmla="*/ 0 w 2533184"/>
                  <a:gd name="connsiteY23"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233411 w 2533184"/>
                  <a:gd name="connsiteY8" fmla="*/ 2250701 h 2929856"/>
                  <a:gd name="connsiteX9" fmla="*/ 1414113 w 2533184"/>
                  <a:gd name="connsiteY9" fmla="*/ 2113801 h 2929856"/>
                  <a:gd name="connsiteX10" fmla="*/ 1414446 w 2533184"/>
                  <a:gd name="connsiteY10" fmla="*/ 779597 h 2929856"/>
                  <a:gd name="connsiteX11" fmla="*/ 1415456 w 2533184"/>
                  <a:gd name="connsiteY11" fmla="*/ 131365 h 2929856"/>
                  <a:gd name="connsiteX12" fmla="*/ 2533184 w 2533184"/>
                  <a:gd name="connsiteY12" fmla="*/ 134383 h 2929856"/>
                  <a:gd name="connsiteX13" fmla="*/ 2533184 w 2533184"/>
                  <a:gd name="connsiteY13" fmla="*/ 1409 h 2929856"/>
                  <a:gd name="connsiteX14" fmla="*/ 1416652 w 2533184"/>
                  <a:gd name="connsiteY14" fmla="*/ 1409 h 2929856"/>
                  <a:gd name="connsiteX15" fmla="*/ 1416652 w 2533184"/>
                  <a:gd name="connsiteY15" fmla="*/ 0 h 2929856"/>
                  <a:gd name="connsiteX16" fmla="*/ 1303179 w 2533184"/>
                  <a:gd name="connsiteY16" fmla="*/ 0 h 2929856"/>
                  <a:gd name="connsiteX17" fmla="*/ 1303179 w 2533184"/>
                  <a:gd name="connsiteY17" fmla="*/ 695587 h 2929856"/>
                  <a:gd name="connsiteX18" fmla="*/ 1301881 w 2533184"/>
                  <a:gd name="connsiteY18" fmla="*/ 2007166 h 2929856"/>
                  <a:gd name="connsiteX19" fmla="*/ 1115007 w 2533184"/>
                  <a:gd name="connsiteY19" fmla="*/ 2128427 h 2929856"/>
                  <a:gd name="connsiteX20" fmla="*/ 67715 w 2533184"/>
                  <a:gd name="connsiteY20" fmla="*/ 2128427 h 2929856"/>
                  <a:gd name="connsiteX21" fmla="*/ 61137 w 2533184"/>
                  <a:gd name="connsiteY21" fmla="*/ 2127099 h 2929856"/>
                  <a:gd name="connsiteX22" fmla="*/ 0 w 2533184"/>
                  <a:gd name="connsiteY22"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220665 w 2533184"/>
                  <a:gd name="connsiteY7" fmla="*/ 2252890 h 2929856"/>
                  <a:gd name="connsiteX8" fmla="*/ 1414113 w 2533184"/>
                  <a:gd name="connsiteY8" fmla="*/ 2113801 h 2929856"/>
                  <a:gd name="connsiteX9" fmla="*/ 1414446 w 2533184"/>
                  <a:gd name="connsiteY9" fmla="*/ 779597 h 2929856"/>
                  <a:gd name="connsiteX10" fmla="*/ 1415456 w 2533184"/>
                  <a:gd name="connsiteY10" fmla="*/ 131365 h 2929856"/>
                  <a:gd name="connsiteX11" fmla="*/ 2533184 w 2533184"/>
                  <a:gd name="connsiteY11" fmla="*/ 134383 h 2929856"/>
                  <a:gd name="connsiteX12" fmla="*/ 2533184 w 2533184"/>
                  <a:gd name="connsiteY12" fmla="*/ 1409 h 2929856"/>
                  <a:gd name="connsiteX13" fmla="*/ 1416652 w 2533184"/>
                  <a:gd name="connsiteY13" fmla="*/ 1409 h 2929856"/>
                  <a:gd name="connsiteX14" fmla="*/ 1416652 w 2533184"/>
                  <a:gd name="connsiteY14" fmla="*/ 0 h 2929856"/>
                  <a:gd name="connsiteX15" fmla="*/ 1303179 w 2533184"/>
                  <a:gd name="connsiteY15" fmla="*/ 0 h 2929856"/>
                  <a:gd name="connsiteX16" fmla="*/ 1303179 w 2533184"/>
                  <a:gd name="connsiteY16" fmla="*/ 695587 h 2929856"/>
                  <a:gd name="connsiteX17" fmla="*/ 1301881 w 2533184"/>
                  <a:gd name="connsiteY17" fmla="*/ 2007166 h 2929856"/>
                  <a:gd name="connsiteX18" fmla="*/ 1115007 w 2533184"/>
                  <a:gd name="connsiteY18" fmla="*/ 2128427 h 2929856"/>
                  <a:gd name="connsiteX19" fmla="*/ 67715 w 2533184"/>
                  <a:gd name="connsiteY19" fmla="*/ 2128427 h 2929856"/>
                  <a:gd name="connsiteX20" fmla="*/ 61137 w 2533184"/>
                  <a:gd name="connsiteY20" fmla="*/ 2127099 h 2929856"/>
                  <a:gd name="connsiteX21" fmla="*/ 0 w 2533184"/>
                  <a:gd name="connsiteY21"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414113 w 2533184"/>
                  <a:gd name="connsiteY7" fmla="*/ 2113801 h 2929856"/>
                  <a:gd name="connsiteX8" fmla="*/ 1414446 w 2533184"/>
                  <a:gd name="connsiteY8" fmla="*/ 779597 h 2929856"/>
                  <a:gd name="connsiteX9" fmla="*/ 1415456 w 2533184"/>
                  <a:gd name="connsiteY9" fmla="*/ 131365 h 2929856"/>
                  <a:gd name="connsiteX10" fmla="*/ 2533184 w 2533184"/>
                  <a:gd name="connsiteY10" fmla="*/ 134383 h 2929856"/>
                  <a:gd name="connsiteX11" fmla="*/ 2533184 w 2533184"/>
                  <a:gd name="connsiteY11" fmla="*/ 1409 h 2929856"/>
                  <a:gd name="connsiteX12" fmla="*/ 1416652 w 2533184"/>
                  <a:gd name="connsiteY12" fmla="*/ 1409 h 2929856"/>
                  <a:gd name="connsiteX13" fmla="*/ 1416652 w 2533184"/>
                  <a:gd name="connsiteY13" fmla="*/ 0 h 2929856"/>
                  <a:gd name="connsiteX14" fmla="*/ 1303179 w 2533184"/>
                  <a:gd name="connsiteY14" fmla="*/ 0 h 2929856"/>
                  <a:gd name="connsiteX15" fmla="*/ 1303179 w 2533184"/>
                  <a:gd name="connsiteY15" fmla="*/ 695587 h 2929856"/>
                  <a:gd name="connsiteX16" fmla="*/ 1301881 w 2533184"/>
                  <a:gd name="connsiteY16" fmla="*/ 2007166 h 2929856"/>
                  <a:gd name="connsiteX17" fmla="*/ 1115007 w 2533184"/>
                  <a:gd name="connsiteY17" fmla="*/ 2128427 h 2929856"/>
                  <a:gd name="connsiteX18" fmla="*/ 67715 w 2533184"/>
                  <a:gd name="connsiteY18" fmla="*/ 2128427 h 2929856"/>
                  <a:gd name="connsiteX19" fmla="*/ 61137 w 2533184"/>
                  <a:gd name="connsiteY19" fmla="*/ 2127099 h 2929856"/>
                  <a:gd name="connsiteX20" fmla="*/ 0 w 2533184"/>
                  <a:gd name="connsiteY20"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414113 w 2533184"/>
                  <a:gd name="connsiteY7" fmla="*/ 2113801 h 2929856"/>
                  <a:gd name="connsiteX8" fmla="*/ 1414446 w 2533184"/>
                  <a:gd name="connsiteY8" fmla="*/ 779597 h 2929856"/>
                  <a:gd name="connsiteX9" fmla="*/ 1415456 w 2533184"/>
                  <a:gd name="connsiteY9" fmla="*/ 131365 h 2929856"/>
                  <a:gd name="connsiteX10" fmla="*/ 2533184 w 2533184"/>
                  <a:gd name="connsiteY10" fmla="*/ 134383 h 2929856"/>
                  <a:gd name="connsiteX11" fmla="*/ 2533184 w 2533184"/>
                  <a:gd name="connsiteY11" fmla="*/ 1409 h 2929856"/>
                  <a:gd name="connsiteX12" fmla="*/ 1416652 w 2533184"/>
                  <a:gd name="connsiteY12" fmla="*/ 1409 h 2929856"/>
                  <a:gd name="connsiteX13" fmla="*/ 1416652 w 2533184"/>
                  <a:gd name="connsiteY13" fmla="*/ 0 h 2929856"/>
                  <a:gd name="connsiteX14" fmla="*/ 1303179 w 2533184"/>
                  <a:gd name="connsiteY14" fmla="*/ 0 h 2929856"/>
                  <a:gd name="connsiteX15" fmla="*/ 1303179 w 2533184"/>
                  <a:gd name="connsiteY15" fmla="*/ 695587 h 2929856"/>
                  <a:gd name="connsiteX16" fmla="*/ 1301881 w 2533184"/>
                  <a:gd name="connsiteY16" fmla="*/ 2007166 h 2929856"/>
                  <a:gd name="connsiteX17" fmla="*/ 1115007 w 2533184"/>
                  <a:gd name="connsiteY17" fmla="*/ 2128427 h 2929856"/>
                  <a:gd name="connsiteX18" fmla="*/ 67715 w 2533184"/>
                  <a:gd name="connsiteY18" fmla="*/ 2128427 h 2929856"/>
                  <a:gd name="connsiteX19" fmla="*/ 61137 w 2533184"/>
                  <a:gd name="connsiteY19" fmla="*/ 2127099 h 2929856"/>
                  <a:gd name="connsiteX20" fmla="*/ 0 w 2533184"/>
                  <a:gd name="connsiteY20"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414113 w 2533184"/>
                  <a:gd name="connsiteY7" fmla="*/ 2113801 h 2929856"/>
                  <a:gd name="connsiteX8" fmla="*/ 1414446 w 2533184"/>
                  <a:gd name="connsiteY8" fmla="*/ 779597 h 2929856"/>
                  <a:gd name="connsiteX9" fmla="*/ 1415456 w 2533184"/>
                  <a:gd name="connsiteY9" fmla="*/ 131365 h 2929856"/>
                  <a:gd name="connsiteX10" fmla="*/ 2533184 w 2533184"/>
                  <a:gd name="connsiteY10" fmla="*/ 134383 h 2929856"/>
                  <a:gd name="connsiteX11" fmla="*/ 2533184 w 2533184"/>
                  <a:gd name="connsiteY11" fmla="*/ 1409 h 2929856"/>
                  <a:gd name="connsiteX12" fmla="*/ 1416652 w 2533184"/>
                  <a:gd name="connsiteY12" fmla="*/ 1409 h 2929856"/>
                  <a:gd name="connsiteX13" fmla="*/ 1416652 w 2533184"/>
                  <a:gd name="connsiteY13" fmla="*/ 0 h 2929856"/>
                  <a:gd name="connsiteX14" fmla="*/ 1303179 w 2533184"/>
                  <a:gd name="connsiteY14" fmla="*/ 0 h 2929856"/>
                  <a:gd name="connsiteX15" fmla="*/ 1303179 w 2533184"/>
                  <a:gd name="connsiteY15" fmla="*/ 695587 h 2929856"/>
                  <a:gd name="connsiteX16" fmla="*/ 1301881 w 2533184"/>
                  <a:gd name="connsiteY16" fmla="*/ 2007166 h 2929856"/>
                  <a:gd name="connsiteX17" fmla="*/ 1115007 w 2533184"/>
                  <a:gd name="connsiteY17" fmla="*/ 2128427 h 2929856"/>
                  <a:gd name="connsiteX18" fmla="*/ 67715 w 2533184"/>
                  <a:gd name="connsiteY18" fmla="*/ 2128427 h 2929856"/>
                  <a:gd name="connsiteX19" fmla="*/ 61137 w 2533184"/>
                  <a:gd name="connsiteY19" fmla="*/ 2127099 h 2929856"/>
                  <a:gd name="connsiteX20" fmla="*/ 0 w 2533184"/>
                  <a:gd name="connsiteY20"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157816 w 2533184"/>
                  <a:gd name="connsiteY6" fmla="*/ 2253327 h 2929856"/>
                  <a:gd name="connsiteX7" fmla="*/ 1414113 w 2533184"/>
                  <a:gd name="connsiteY7" fmla="*/ 2113801 h 2929856"/>
                  <a:gd name="connsiteX8" fmla="*/ 1414446 w 2533184"/>
                  <a:gd name="connsiteY8" fmla="*/ 779597 h 2929856"/>
                  <a:gd name="connsiteX9" fmla="*/ 1415456 w 2533184"/>
                  <a:gd name="connsiteY9" fmla="*/ 131365 h 2929856"/>
                  <a:gd name="connsiteX10" fmla="*/ 2533184 w 2533184"/>
                  <a:gd name="connsiteY10" fmla="*/ 134383 h 2929856"/>
                  <a:gd name="connsiteX11" fmla="*/ 2533184 w 2533184"/>
                  <a:gd name="connsiteY11" fmla="*/ 1409 h 2929856"/>
                  <a:gd name="connsiteX12" fmla="*/ 1416652 w 2533184"/>
                  <a:gd name="connsiteY12" fmla="*/ 1409 h 2929856"/>
                  <a:gd name="connsiteX13" fmla="*/ 1416652 w 2533184"/>
                  <a:gd name="connsiteY13" fmla="*/ 0 h 2929856"/>
                  <a:gd name="connsiteX14" fmla="*/ 1303179 w 2533184"/>
                  <a:gd name="connsiteY14" fmla="*/ 0 h 2929856"/>
                  <a:gd name="connsiteX15" fmla="*/ 1303179 w 2533184"/>
                  <a:gd name="connsiteY15" fmla="*/ 695587 h 2929856"/>
                  <a:gd name="connsiteX16" fmla="*/ 1301881 w 2533184"/>
                  <a:gd name="connsiteY16" fmla="*/ 2007166 h 2929856"/>
                  <a:gd name="connsiteX17" fmla="*/ 1115007 w 2533184"/>
                  <a:gd name="connsiteY17" fmla="*/ 2128427 h 2929856"/>
                  <a:gd name="connsiteX18" fmla="*/ 67715 w 2533184"/>
                  <a:gd name="connsiteY18" fmla="*/ 2128427 h 2929856"/>
                  <a:gd name="connsiteX19" fmla="*/ 61137 w 2533184"/>
                  <a:gd name="connsiteY19" fmla="*/ 2127099 h 2929856"/>
                  <a:gd name="connsiteX20" fmla="*/ 0 w 2533184"/>
                  <a:gd name="connsiteY20"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157699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3179 w 2533184"/>
                  <a:gd name="connsiteY14" fmla="*/ 695587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3179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61137 w 2533184"/>
                  <a:gd name="connsiteY18" fmla="*/ 2127099 h 2929856"/>
                  <a:gd name="connsiteX19" fmla="*/ 0 w 2533184"/>
                  <a:gd name="connsiteY19"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0 w 2533184"/>
                  <a:gd name="connsiteY18"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0 w 2533184"/>
                  <a:gd name="connsiteY18"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0 w 2533184"/>
                  <a:gd name="connsiteY18"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0 w 2533184"/>
                  <a:gd name="connsiteY18" fmla="*/ 2188236 h 2929856"/>
                  <a:gd name="connsiteX0" fmla="*/ 0 w 2533184"/>
                  <a:gd name="connsiteY0" fmla="*/ 2188236 h 2929856"/>
                  <a:gd name="connsiteX1" fmla="*/ 0 w 2533184"/>
                  <a:gd name="connsiteY1" fmla="*/ 2868719 h 2929856"/>
                  <a:gd name="connsiteX2" fmla="*/ 61137 w 2533184"/>
                  <a:gd name="connsiteY2" fmla="*/ 2929856 h 2929856"/>
                  <a:gd name="connsiteX3" fmla="*/ 122274 w 2533184"/>
                  <a:gd name="connsiteY3" fmla="*/ 2868719 h 2929856"/>
                  <a:gd name="connsiteX4" fmla="*/ 122274 w 2533184"/>
                  <a:gd name="connsiteY4" fmla="*/ 2250701 h 2929856"/>
                  <a:gd name="connsiteX5" fmla="*/ 1261366 w 2533184"/>
                  <a:gd name="connsiteY5" fmla="*/ 2250701 h 2929856"/>
                  <a:gd name="connsiteX6" fmla="*/ 1414113 w 2533184"/>
                  <a:gd name="connsiteY6" fmla="*/ 2113801 h 2929856"/>
                  <a:gd name="connsiteX7" fmla="*/ 1414446 w 2533184"/>
                  <a:gd name="connsiteY7" fmla="*/ 779597 h 2929856"/>
                  <a:gd name="connsiteX8" fmla="*/ 1415456 w 2533184"/>
                  <a:gd name="connsiteY8" fmla="*/ 131365 h 2929856"/>
                  <a:gd name="connsiteX9" fmla="*/ 2533184 w 2533184"/>
                  <a:gd name="connsiteY9" fmla="*/ 134383 h 2929856"/>
                  <a:gd name="connsiteX10" fmla="*/ 2533184 w 2533184"/>
                  <a:gd name="connsiteY10" fmla="*/ 1409 h 2929856"/>
                  <a:gd name="connsiteX11" fmla="*/ 1416652 w 2533184"/>
                  <a:gd name="connsiteY11" fmla="*/ 1409 h 2929856"/>
                  <a:gd name="connsiteX12" fmla="*/ 1416652 w 2533184"/>
                  <a:gd name="connsiteY12" fmla="*/ 0 h 2929856"/>
                  <a:gd name="connsiteX13" fmla="*/ 1300521 w 2533184"/>
                  <a:gd name="connsiteY13" fmla="*/ 0 h 2929856"/>
                  <a:gd name="connsiteX14" fmla="*/ 1300521 w 2533184"/>
                  <a:gd name="connsiteY14" fmla="*/ 692929 h 2929856"/>
                  <a:gd name="connsiteX15" fmla="*/ 1301881 w 2533184"/>
                  <a:gd name="connsiteY15" fmla="*/ 2007166 h 2929856"/>
                  <a:gd name="connsiteX16" fmla="*/ 1115007 w 2533184"/>
                  <a:gd name="connsiteY16" fmla="*/ 2128427 h 2929856"/>
                  <a:gd name="connsiteX17" fmla="*/ 67715 w 2533184"/>
                  <a:gd name="connsiteY17" fmla="*/ 2128427 h 2929856"/>
                  <a:gd name="connsiteX18" fmla="*/ 0 w 2533184"/>
                  <a:gd name="connsiteY18" fmla="*/ 2188236 h 2929856"/>
                  <a:gd name="connsiteX0" fmla="*/ 39 w 2533223"/>
                  <a:gd name="connsiteY0" fmla="*/ 2188236 h 2929856"/>
                  <a:gd name="connsiteX1" fmla="*/ 39 w 2533223"/>
                  <a:gd name="connsiteY1" fmla="*/ 2868719 h 2929856"/>
                  <a:gd name="connsiteX2" fmla="*/ 61176 w 2533223"/>
                  <a:gd name="connsiteY2" fmla="*/ 2929856 h 2929856"/>
                  <a:gd name="connsiteX3" fmla="*/ 122313 w 2533223"/>
                  <a:gd name="connsiteY3" fmla="*/ 2868719 h 2929856"/>
                  <a:gd name="connsiteX4" fmla="*/ 122313 w 2533223"/>
                  <a:gd name="connsiteY4" fmla="*/ 2250701 h 2929856"/>
                  <a:gd name="connsiteX5" fmla="*/ 1261405 w 2533223"/>
                  <a:gd name="connsiteY5" fmla="*/ 2250701 h 2929856"/>
                  <a:gd name="connsiteX6" fmla="*/ 1414152 w 2533223"/>
                  <a:gd name="connsiteY6" fmla="*/ 2113801 h 2929856"/>
                  <a:gd name="connsiteX7" fmla="*/ 1414485 w 2533223"/>
                  <a:gd name="connsiteY7" fmla="*/ 779597 h 2929856"/>
                  <a:gd name="connsiteX8" fmla="*/ 1415495 w 2533223"/>
                  <a:gd name="connsiteY8" fmla="*/ 131365 h 2929856"/>
                  <a:gd name="connsiteX9" fmla="*/ 2533223 w 2533223"/>
                  <a:gd name="connsiteY9" fmla="*/ 134383 h 2929856"/>
                  <a:gd name="connsiteX10" fmla="*/ 2533223 w 2533223"/>
                  <a:gd name="connsiteY10" fmla="*/ 1409 h 2929856"/>
                  <a:gd name="connsiteX11" fmla="*/ 1416691 w 2533223"/>
                  <a:gd name="connsiteY11" fmla="*/ 1409 h 2929856"/>
                  <a:gd name="connsiteX12" fmla="*/ 1416691 w 2533223"/>
                  <a:gd name="connsiteY12" fmla="*/ 0 h 2929856"/>
                  <a:gd name="connsiteX13" fmla="*/ 1300560 w 2533223"/>
                  <a:gd name="connsiteY13" fmla="*/ 0 h 2929856"/>
                  <a:gd name="connsiteX14" fmla="*/ 1300560 w 2533223"/>
                  <a:gd name="connsiteY14" fmla="*/ 692929 h 2929856"/>
                  <a:gd name="connsiteX15" fmla="*/ 1301920 w 2533223"/>
                  <a:gd name="connsiteY15" fmla="*/ 2007166 h 2929856"/>
                  <a:gd name="connsiteX16" fmla="*/ 1115046 w 2533223"/>
                  <a:gd name="connsiteY16" fmla="*/ 2128427 h 2929856"/>
                  <a:gd name="connsiteX17" fmla="*/ 67754 w 2533223"/>
                  <a:gd name="connsiteY17" fmla="*/ 2128427 h 2929856"/>
                  <a:gd name="connsiteX18" fmla="*/ 39 w 2533223"/>
                  <a:gd name="connsiteY18" fmla="*/ 2188236 h 292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33223" h="2929856">
                    <a:moveTo>
                      <a:pt x="39" y="2188236"/>
                    </a:moveTo>
                    <a:lnTo>
                      <a:pt x="39" y="2868719"/>
                    </a:lnTo>
                    <a:cubicBezTo>
                      <a:pt x="39" y="2902484"/>
                      <a:pt x="27411" y="2929856"/>
                      <a:pt x="61176" y="2929856"/>
                    </a:cubicBezTo>
                    <a:cubicBezTo>
                      <a:pt x="94941" y="2929856"/>
                      <a:pt x="122313" y="2902484"/>
                      <a:pt x="122313" y="2868719"/>
                    </a:cubicBezTo>
                    <a:lnTo>
                      <a:pt x="122313" y="2250701"/>
                    </a:lnTo>
                    <a:lnTo>
                      <a:pt x="1261405" y="2250701"/>
                    </a:lnTo>
                    <a:cubicBezTo>
                      <a:pt x="1397382" y="2250256"/>
                      <a:pt x="1411083" y="2212597"/>
                      <a:pt x="1414152" y="2113801"/>
                    </a:cubicBezTo>
                    <a:cubicBezTo>
                      <a:pt x="1413662" y="1697601"/>
                      <a:pt x="1414975" y="1195797"/>
                      <a:pt x="1414485" y="779597"/>
                    </a:cubicBezTo>
                    <a:cubicBezTo>
                      <a:pt x="1415220" y="564526"/>
                      <a:pt x="1414760" y="346436"/>
                      <a:pt x="1415495" y="131365"/>
                    </a:cubicBezTo>
                    <a:lnTo>
                      <a:pt x="2533223" y="134383"/>
                    </a:lnTo>
                    <a:lnTo>
                      <a:pt x="2533223" y="1409"/>
                    </a:lnTo>
                    <a:lnTo>
                      <a:pt x="1416691" y="1409"/>
                    </a:lnTo>
                    <a:lnTo>
                      <a:pt x="1416691" y="0"/>
                    </a:lnTo>
                    <a:lnTo>
                      <a:pt x="1300560" y="0"/>
                    </a:lnTo>
                    <a:cubicBezTo>
                      <a:pt x="1299156" y="231862"/>
                      <a:pt x="1301964" y="461067"/>
                      <a:pt x="1300560" y="692929"/>
                    </a:cubicBezTo>
                    <a:cubicBezTo>
                      <a:pt x="1301133" y="1130122"/>
                      <a:pt x="1301347" y="1569973"/>
                      <a:pt x="1301920" y="2007166"/>
                    </a:cubicBezTo>
                    <a:cubicBezTo>
                      <a:pt x="1297139" y="2147621"/>
                      <a:pt x="1214414" y="2124167"/>
                      <a:pt x="1115046" y="2128427"/>
                    </a:cubicBezTo>
                    <a:lnTo>
                      <a:pt x="67754" y="2128427"/>
                    </a:lnTo>
                    <a:cubicBezTo>
                      <a:pt x="31892" y="2124439"/>
                      <a:pt x="-1312" y="2139061"/>
                      <a:pt x="39" y="2188236"/>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3" name="Freeform 224"/>
              <p:cNvSpPr/>
              <p:nvPr/>
            </p:nvSpPr>
            <p:spPr>
              <a:xfrm rot="16200000" flipH="1">
                <a:off x="4620427" y="1454275"/>
                <a:ext cx="1888625" cy="3396477"/>
              </a:xfrm>
              <a:custGeom>
                <a:avLst/>
                <a:gdLst>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85191 w 1888625"/>
                  <a:gd name="connsiteY6" fmla="*/ 2728372 h 3396477"/>
                  <a:gd name="connsiteX7" fmla="*/ 886225 w 1888625"/>
                  <a:gd name="connsiteY7" fmla="*/ 2723305 h 3396477"/>
                  <a:gd name="connsiteX8" fmla="*/ 893456 w 1888625"/>
                  <a:gd name="connsiteY8" fmla="*/ 2724176 h 3396477"/>
                  <a:gd name="connsiteX9" fmla="*/ 896450 w 1888625"/>
                  <a:gd name="connsiteY9" fmla="*/ 1745403 h 3396477"/>
                  <a:gd name="connsiteX10" fmla="*/ 898605 w 1888625"/>
                  <a:gd name="connsiteY10" fmla="*/ 134172 h 3396477"/>
                  <a:gd name="connsiteX11" fmla="*/ 1888625 w 1888625"/>
                  <a:gd name="connsiteY11" fmla="*/ 134169 h 3396477"/>
                  <a:gd name="connsiteX12" fmla="*/ 1888625 w 1888625"/>
                  <a:gd name="connsiteY12" fmla="*/ 1195 h 3396477"/>
                  <a:gd name="connsiteX13" fmla="*/ 767617 w 1888625"/>
                  <a:gd name="connsiteY13" fmla="*/ 0 h 3396477"/>
                  <a:gd name="connsiteX14" fmla="*/ 767617 w 1888625"/>
                  <a:gd name="connsiteY14" fmla="*/ 596111 h 3396477"/>
                  <a:gd name="connsiteX15" fmla="*/ 767014 w 1888625"/>
                  <a:gd name="connsiteY15" fmla="*/ 596111 h 3396477"/>
                  <a:gd name="connsiteX16" fmla="*/ 766161 w 1888625"/>
                  <a:gd name="connsiteY16" fmla="*/ 1790165 h 3396477"/>
                  <a:gd name="connsiteX17" fmla="*/ 763203 w 1888625"/>
                  <a:gd name="connsiteY17" fmla="*/ 2626569 h 3396477"/>
                  <a:gd name="connsiteX18" fmla="*/ 763325 w 1888625"/>
                  <a:gd name="connsiteY18" fmla="*/ 2646201 h 3396477"/>
                  <a:gd name="connsiteX19" fmla="*/ 60868 w 1888625"/>
                  <a:gd name="connsiteY19" fmla="*/ 2646201 h 3396477"/>
                  <a:gd name="connsiteX20" fmla="*/ 1076 w 1888625"/>
                  <a:gd name="connsiteY20" fmla="*/ 2705349 h 3396477"/>
                  <a:gd name="connsiteX21" fmla="*/ 1518 w 1888625"/>
                  <a:gd name="connsiteY21" fmla="*/ 270751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85191 w 1888625"/>
                  <a:gd name="connsiteY6" fmla="*/ 2728372 h 3396477"/>
                  <a:gd name="connsiteX7" fmla="*/ 893456 w 1888625"/>
                  <a:gd name="connsiteY7" fmla="*/ 2724176 h 3396477"/>
                  <a:gd name="connsiteX8" fmla="*/ 896450 w 1888625"/>
                  <a:gd name="connsiteY8" fmla="*/ 1745403 h 3396477"/>
                  <a:gd name="connsiteX9" fmla="*/ 898605 w 1888625"/>
                  <a:gd name="connsiteY9" fmla="*/ 134172 h 3396477"/>
                  <a:gd name="connsiteX10" fmla="*/ 1888625 w 1888625"/>
                  <a:gd name="connsiteY10" fmla="*/ 134169 h 3396477"/>
                  <a:gd name="connsiteX11" fmla="*/ 1888625 w 1888625"/>
                  <a:gd name="connsiteY11" fmla="*/ 1195 h 3396477"/>
                  <a:gd name="connsiteX12" fmla="*/ 767617 w 1888625"/>
                  <a:gd name="connsiteY12" fmla="*/ 0 h 3396477"/>
                  <a:gd name="connsiteX13" fmla="*/ 767617 w 1888625"/>
                  <a:gd name="connsiteY13" fmla="*/ 596111 h 3396477"/>
                  <a:gd name="connsiteX14" fmla="*/ 767014 w 1888625"/>
                  <a:gd name="connsiteY14" fmla="*/ 596111 h 3396477"/>
                  <a:gd name="connsiteX15" fmla="*/ 766161 w 1888625"/>
                  <a:gd name="connsiteY15" fmla="*/ 1790165 h 3396477"/>
                  <a:gd name="connsiteX16" fmla="*/ 763203 w 1888625"/>
                  <a:gd name="connsiteY16" fmla="*/ 2626569 h 3396477"/>
                  <a:gd name="connsiteX17" fmla="*/ 763325 w 1888625"/>
                  <a:gd name="connsiteY17" fmla="*/ 2646201 h 3396477"/>
                  <a:gd name="connsiteX18" fmla="*/ 60868 w 1888625"/>
                  <a:gd name="connsiteY18" fmla="*/ 2646201 h 3396477"/>
                  <a:gd name="connsiteX19" fmla="*/ 1076 w 1888625"/>
                  <a:gd name="connsiteY19" fmla="*/ 2705349 h 3396477"/>
                  <a:gd name="connsiteX20" fmla="*/ 1518 w 1888625"/>
                  <a:gd name="connsiteY20" fmla="*/ 2707512 h 3396477"/>
                  <a:gd name="connsiteX21" fmla="*/ 0 w 1888625"/>
                  <a:gd name="connsiteY21"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93456 w 1888625"/>
                  <a:gd name="connsiteY6" fmla="*/ 2724176 h 3396477"/>
                  <a:gd name="connsiteX7" fmla="*/ 896450 w 1888625"/>
                  <a:gd name="connsiteY7" fmla="*/ 1745403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30097 w 1888625"/>
                  <a:gd name="connsiteY5" fmla="*/ 2764497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203 w 1888625"/>
                  <a:gd name="connsiteY15" fmla="*/ 2626569 h 3396477"/>
                  <a:gd name="connsiteX16" fmla="*/ 763325 w 1888625"/>
                  <a:gd name="connsiteY16" fmla="*/ 2646201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325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325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325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3325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8605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5901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3453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5901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5901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7014 w 1888625"/>
                  <a:gd name="connsiteY13" fmla="*/ 596111 h 3396477"/>
                  <a:gd name="connsiteX14" fmla="*/ 766161 w 1888625"/>
                  <a:gd name="connsiteY14" fmla="*/ 1790165 h 3396477"/>
                  <a:gd name="connsiteX15" fmla="*/ 765901 w 1888625"/>
                  <a:gd name="connsiteY15" fmla="*/ 2646201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7617 w 1888625"/>
                  <a:gd name="connsiteY12" fmla="*/ 596111 h 3396477"/>
                  <a:gd name="connsiteX13" fmla="*/ 766161 w 1888625"/>
                  <a:gd name="connsiteY13" fmla="*/ 1790165 h 3396477"/>
                  <a:gd name="connsiteX14" fmla="*/ 765901 w 1888625"/>
                  <a:gd name="connsiteY14" fmla="*/ 2646201 h 3396477"/>
                  <a:gd name="connsiteX15" fmla="*/ 60868 w 1888625"/>
                  <a:gd name="connsiteY15" fmla="*/ 2646201 h 3396477"/>
                  <a:gd name="connsiteX16" fmla="*/ 1076 w 1888625"/>
                  <a:gd name="connsiteY16" fmla="*/ 2705349 h 3396477"/>
                  <a:gd name="connsiteX17" fmla="*/ 1518 w 1888625"/>
                  <a:gd name="connsiteY17" fmla="*/ 2707512 h 3396477"/>
                  <a:gd name="connsiteX18" fmla="*/ 0 w 1888625"/>
                  <a:gd name="connsiteY18"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7617 w 1888625"/>
                  <a:gd name="connsiteY11" fmla="*/ 0 h 3396477"/>
                  <a:gd name="connsiteX12" fmla="*/ 765041 w 1888625"/>
                  <a:gd name="connsiteY12" fmla="*/ 598687 h 3396477"/>
                  <a:gd name="connsiteX13" fmla="*/ 766161 w 1888625"/>
                  <a:gd name="connsiteY13" fmla="*/ 1790165 h 3396477"/>
                  <a:gd name="connsiteX14" fmla="*/ 765901 w 1888625"/>
                  <a:gd name="connsiteY14" fmla="*/ 2646201 h 3396477"/>
                  <a:gd name="connsiteX15" fmla="*/ 60868 w 1888625"/>
                  <a:gd name="connsiteY15" fmla="*/ 2646201 h 3396477"/>
                  <a:gd name="connsiteX16" fmla="*/ 1076 w 1888625"/>
                  <a:gd name="connsiteY16" fmla="*/ 2705349 h 3396477"/>
                  <a:gd name="connsiteX17" fmla="*/ 1518 w 1888625"/>
                  <a:gd name="connsiteY17" fmla="*/ 2707512 h 3396477"/>
                  <a:gd name="connsiteX18" fmla="*/ 0 w 1888625"/>
                  <a:gd name="connsiteY18"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5901 w 1888625"/>
                  <a:gd name="connsiteY14" fmla="*/ 2646201 h 3396477"/>
                  <a:gd name="connsiteX15" fmla="*/ 60868 w 1888625"/>
                  <a:gd name="connsiteY15" fmla="*/ 2646201 h 3396477"/>
                  <a:gd name="connsiteX16" fmla="*/ 1076 w 1888625"/>
                  <a:gd name="connsiteY16" fmla="*/ 2705349 h 3396477"/>
                  <a:gd name="connsiteX17" fmla="*/ 1518 w 1888625"/>
                  <a:gd name="connsiteY17" fmla="*/ 2707512 h 3396477"/>
                  <a:gd name="connsiteX18" fmla="*/ 0 w 1888625"/>
                  <a:gd name="connsiteY18"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5901 w 1888625"/>
                  <a:gd name="connsiteY14" fmla="*/ 2646201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3599 w 1888625"/>
                  <a:gd name="connsiteY14" fmla="*/ 2520012 h 3396477"/>
                  <a:gd name="connsiteX15" fmla="*/ 765901 w 1888625"/>
                  <a:gd name="connsiteY15" fmla="*/ 2646201 h 3396477"/>
                  <a:gd name="connsiteX16" fmla="*/ 654062 w 1888625"/>
                  <a:gd name="connsiteY16" fmla="*/ 2646218 h 3396477"/>
                  <a:gd name="connsiteX17" fmla="*/ 60868 w 1888625"/>
                  <a:gd name="connsiteY17" fmla="*/ 2646201 h 3396477"/>
                  <a:gd name="connsiteX18" fmla="*/ 1076 w 1888625"/>
                  <a:gd name="connsiteY18" fmla="*/ 2705349 h 3396477"/>
                  <a:gd name="connsiteX19" fmla="*/ 1518 w 1888625"/>
                  <a:gd name="connsiteY19" fmla="*/ 2707512 h 3396477"/>
                  <a:gd name="connsiteX20" fmla="*/ 0 w 1888625"/>
                  <a:gd name="connsiteY20"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3599 w 1888625"/>
                  <a:gd name="connsiteY14" fmla="*/ 2520012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6161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3780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3780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 name="connsiteX0" fmla="*/ 0 w 1888625"/>
                  <a:gd name="connsiteY0" fmla="*/ 2714942 h 3396477"/>
                  <a:gd name="connsiteX1" fmla="*/ 0 w 1888625"/>
                  <a:gd name="connsiteY1" fmla="*/ 3337329 h 3396477"/>
                  <a:gd name="connsiteX2" fmla="*/ 59794 w 1888625"/>
                  <a:gd name="connsiteY2" fmla="*/ 3396477 h 3396477"/>
                  <a:gd name="connsiteX3" fmla="*/ 119586 w 1888625"/>
                  <a:gd name="connsiteY3" fmla="*/ 3337329 h 3396477"/>
                  <a:gd name="connsiteX4" fmla="*/ 119586 w 1888625"/>
                  <a:gd name="connsiteY4" fmla="*/ 2764497 h 3396477"/>
                  <a:gd name="connsiteX5" fmla="*/ 801763 w 1888625"/>
                  <a:gd name="connsiteY5" fmla="*/ 2767072 h 3396477"/>
                  <a:gd name="connsiteX6" fmla="*/ 893456 w 1888625"/>
                  <a:gd name="connsiteY6" fmla="*/ 2724176 h 3396477"/>
                  <a:gd name="connsiteX7" fmla="*/ 893874 w 1888625"/>
                  <a:gd name="connsiteY7" fmla="*/ 1740252 h 3396477"/>
                  <a:gd name="connsiteX8" fmla="*/ 896028 w 1888625"/>
                  <a:gd name="connsiteY8" fmla="*/ 134172 h 3396477"/>
                  <a:gd name="connsiteX9" fmla="*/ 1888625 w 1888625"/>
                  <a:gd name="connsiteY9" fmla="*/ 134169 h 3396477"/>
                  <a:gd name="connsiteX10" fmla="*/ 1888625 w 1888625"/>
                  <a:gd name="connsiteY10" fmla="*/ 1195 h 3396477"/>
                  <a:gd name="connsiteX11" fmla="*/ 765041 w 1888625"/>
                  <a:gd name="connsiteY11" fmla="*/ 0 h 3396477"/>
                  <a:gd name="connsiteX12" fmla="*/ 765041 w 1888625"/>
                  <a:gd name="connsiteY12" fmla="*/ 598687 h 3396477"/>
                  <a:gd name="connsiteX13" fmla="*/ 763780 w 1888625"/>
                  <a:gd name="connsiteY13" fmla="*/ 1790165 h 3396477"/>
                  <a:gd name="connsiteX14" fmla="*/ 768362 w 1888625"/>
                  <a:gd name="connsiteY14" fmla="*/ 2527156 h 3396477"/>
                  <a:gd name="connsiteX15" fmla="*/ 654062 w 1888625"/>
                  <a:gd name="connsiteY15" fmla="*/ 2646218 h 3396477"/>
                  <a:gd name="connsiteX16" fmla="*/ 60868 w 1888625"/>
                  <a:gd name="connsiteY16" fmla="*/ 2646201 h 3396477"/>
                  <a:gd name="connsiteX17" fmla="*/ 1076 w 1888625"/>
                  <a:gd name="connsiteY17" fmla="*/ 2705349 h 3396477"/>
                  <a:gd name="connsiteX18" fmla="*/ 1518 w 1888625"/>
                  <a:gd name="connsiteY18" fmla="*/ 2707512 h 3396477"/>
                  <a:gd name="connsiteX19" fmla="*/ 0 w 1888625"/>
                  <a:gd name="connsiteY19" fmla="*/ 2714942 h 339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88625" h="3396477">
                    <a:moveTo>
                      <a:pt x="0" y="2714942"/>
                    </a:moveTo>
                    <a:lnTo>
                      <a:pt x="0" y="3337329"/>
                    </a:lnTo>
                    <a:cubicBezTo>
                      <a:pt x="0" y="3369996"/>
                      <a:pt x="26771" y="3396477"/>
                      <a:pt x="59794" y="3396477"/>
                    </a:cubicBezTo>
                    <a:cubicBezTo>
                      <a:pt x="92817" y="3396477"/>
                      <a:pt x="119586" y="3369996"/>
                      <a:pt x="119586" y="3337329"/>
                    </a:cubicBezTo>
                    <a:lnTo>
                      <a:pt x="119586" y="2764497"/>
                    </a:lnTo>
                    <a:lnTo>
                      <a:pt x="801763" y="2767072"/>
                    </a:lnTo>
                    <a:cubicBezTo>
                      <a:pt x="853468" y="2765503"/>
                      <a:pt x="890123" y="2775540"/>
                      <a:pt x="893456" y="2724176"/>
                    </a:cubicBezTo>
                    <a:cubicBezTo>
                      <a:pt x="895861" y="2460022"/>
                      <a:pt x="891469" y="2004406"/>
                      <a:pt x="893874" y="1740252"/>
                    </a:cubicBezTo>
                    <a:cubicBezTo>
                      <a:pt x="892408" y="1334307"/>
                      <a:pt x="893202" y="858444"/>
                      <a:pt x="896028" y="134172"/>
                    </a:cubicBezTo>
                    <a:lnTo>
                      <a:pt x="1888625" y="134169"/>
                    </a:lnTo>
                    <a:lnTo>
                      <a:pt x="1888625" y="1195"/>
                    </a:lnTo>
                    <a:lnTo>
                      <a:pt x="765041" y="0"/>
                    </a:lnTo>
                    <a:cubicBezTo>
                      <a:pt x="764182" y="199562"/>
                      <a:pt x="765900" y="399125"/>
                      <a:pt x="765041" y="598687"/>
                    </a:cubicBezTo>
                    <a:cubicBezTo>
                      <a:pt x="764556" y="996705"/>
                      <a:pt x="764265" y="1392147"/>
                      <a:pt x="763780" y="1790165"/>
                    </a:cubicBezTo>
                    <a:cubicBezTo>
                      <a:pt x="763540" y="2110386"/>
                      <a:pt x="765614" y="2334475"/>
                      <a:pt x="768362" y="2527156"/>
                    </a:cubicBezTo>
                    <a:cubicBezTo>
                      <a:pt x="761585" y="2665068"/>
                      <a:pt x="749752" y="2641855"/>
                      <a:pt x="654062" y="2646218"/>
                    </a:cubicBezTo>
                    <a:lnTo>
                      <a:pt x="60868" y="2646201"/>
                    </a:lnTo>
                    <a:cubicBezTo>
                      <a:pt x="27846" y="2646201"/>
                      <a:pt x="1076" y="2672682"/>
                      <a:pt x="1076" y="2705349"/>
                    </a:cubicBezTo>
                    <a:cubicBezTo>
                      <a:pt x="1223" y="2706070"/>
                      <a:pt x="1371" y="2706791"/>
                      <a:pt x="1518" y="2707512"/>
                    </a:cubicBezTo>
                    <a:lnTo>
                      <a:pt x="0" y="2714942"/>
                    </a:lnTo>
                    <a:close/>
                  </a:path>
                </a:pathLst>
              </a:cu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4" name="Freeform 242"/>
              <p:cNvSpPr/>
              <p:nvPr/>
            </p:nvSpPr>
            <p:spPr>
              <a:xfrm>
                <a:off x="1031121" y="1615067"/>
                <a:ext cx="2668070" cy="2478124"/>
              </a:xfrm>
              <a:custGeom>
                <a:avLst/>
                <a:gdLst>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1034187 w 2668070"/>
                  <a:gd name="connsiteY18" fmla="*/ 1211197 h 2478124"/>
                  <a:gd name="connsiteX19" fmla="*/ 1019410 w 2668070"/>
                  <a:gd name="connsiteY19" fmla="*/ 1201234 h 2478124"/>
                  <a:gd name="connsiteX20" fmla="*/ 998243 w 2668070"/>
                  <a:gd name="connsiteY20" fmla="*/ 1150132 h 2478124"/>
                  <a:gd name="connsiteX21" fmla="*/ 998243 w 2668070"/>
                  <a:gd name="connsiteY21" fmla="*/ 490225 h 2478124"/>
                  <a:gd name="connsiteX22" fmla="*/ 73379 w 2668070"/>
                  <a:gd name="connsiteY22" fmla="*/ 490224 h 2478124"/>
                  <a:gd name="connsiteX23" fmla="*/ 1111 w 2668070"/>
                  <a:gd name="connsiteY23" fmla="*/ 417956 h 2478124"/>
                  <a:gd name="connsiteX24" fmla="*/ 1112 w 2668070"/>
                  <a:gd name="connsiteY24" fmla="*/ 417957 h 2478124"/>
                  <a:gd name="connsiteX25" fmla="*/ 1347 w 2668070"/>
                  <a:gd name="connsiteY25" fmla="*/ 416797 h 2478124"/>
                  <a:gd name="connsiteX26" fmla="*/ 0 w 2668070"/>
                  <a:gd name="connsiteY26" fmla="*/ 410127 h 2478124"/>
                  <a:gd name="connsiteX27" fmla="*/ 0 w 2668070"/>
                  <a:gd name="connsiteY27" fmla="*/ 72268 h 2478124"/>
                  <a:gd name="connsiteX28" fmla="*/ 72268 w 2668070"/>
                  <a:gd name="connsiteY28"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1034187 w 2668070"/>
                  <a:gd name="connsiteY18" fmla="*/ 1211197 h 2478124"/>
                  <a:gd name="connsiteX19" fmla="*/ 998243 w 2668070"/>
                  <a:gd name="connsiteY19" fmla="*/ 1150132 h 2478124"/>
                  <a:gd name="connsiteX20" fmla="*/ 998243 w 2668070"/>
                  <a:gd name="connsiteY20" fmla="*/ 490225 h 2478124"/>
                  <a:gd name="connsiteX21" fmla="*/ 73379 w 2668070"/>
                  <a:gd name="connsiteY21" fmla="*/ 490224 h 2478124"/>
                  <a:gd name="connsiteX22" fmla="*/ 1111 w 2668070"/>
                  <a:gd name="connsiteY22" fmla="*/ 417956 h 2478124"/>
                  <a:gd name="connsiteX23" fmla="*/ 1112 w 2668070"/>
                  <a:gd name="connsiteY23" fmla="*/ 417957 h 2478124"/>
                  <a:gd name="connsiteX24" fmla="*/ 1347 w 2668070"/>
                  <a:gd name="connsiteY24" fmla="*/ 416797 h 2478124"/>
                  <a:gd name="connsiteX25" fmla="*/ 0 w 2668070"/>
                  <a:gd name="connsiteY25" fmla="*/ 410127 h 2478124"/>
                  <a:gd name="connsiteX26" fmla="*/ 0 w 2668070"/>
                  <a:gd name="connsiteY26" fmla="*/ 72268 h 2478124"/>
                  <a:gd name="connsiteX27" fmla="*/ 72268 w 2668070"/>
                  <a:gd name="connsiteY27"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998243 w 2668070"/>
                  <a:gd name="connsiteY18" fmla="*/ 1150132 h 2478124"/>
                  <a:gd name="connsiteX19" fmla="*/ 998243 w 2668070"/>
                  <a:gd name="connsiteY19" fmla="*/ 490225 h 2478124"/>
                  <a:gd name="connsiteX20" fmla="*/ 73379 w 2668070"/>
                  <a:gd name="connsiteY20" fmla="*/ 490224 h 2478124"/>
                  <a:gd name="connsiteX21" fmla="*/ 1111 w 2668070"/>
                  <a:gd name="connsiteY21" fmla="*/ 417956 h 2478124"/>
                  <a:gd name="connsiteX22" fmla="*/ 1112 w 2668070"/>
                  <a:gd name="connsiteY22" fmla="*/ 417957 h 2478124"/>
                  <a:gd name="connsiteX23" fmla="*/ 1347 w 2668070"/>
                  <a:gd name="connsiteY23" fmla="*/ 416797 h 2478124"/>
                  <a:gd name="connsiteX24" fmla="*/ 0 w 2668070"/>
                  <a:gd name="connsiteY24" fmla="*/ 410127 h 2478124"/>
                  <a:gd name="connsiteX25" fmla="*/ 0 w 2668070"/>
                  <a:gd name="connsiteY25" fmla="*/ 72268 h 2478124"/>
                  <a:gd name="connsiteX26" fmla="*/ 72268 w 2668070"/>
                  <a:gd name="connsiteY26"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998243 w 2668070"/>
                  <a:gd name="connsiteY18" fmla="*/ 1150132 h 2478124"/>
                  <a:gd name="connsiteX19" fmla="*/ 998243 w 2668070"/>
                  <a:gd name="connsiteY19" fmla="*/ 490225 h 2478124"/>
                  <a:gd name="connsiteX20" fmla="*/ 73379 w 2668070"/>
                  <a:gd name="connsiteY20" fmla="*/ 490224 h 2478124"/>
                  <a:gd name="connsiteX21" fmla="*/ 1111 w 2668070"/>
                  <a:gd name="connsiteY21" fmla="*/ 417956 h 2478124"/>
                  <a:gd name="connsiteX22" fmla="*/ 1112 w 2668070"/>
                  <a:gd name="connsiteY22" fmla="*/ 417957 h 2478124"/>
                  <a:gd name="connsiteX23" fmla="*/ 1347 w 2668070"/>
                  <a:gd name="connsiteY23" fmla="*/ 416797 h 2478124"/>
                  <a:gd name="connsiteX24" fmla="*/ 0 w 2668070"/>
                  <a:gd name="connsiteY24" fmla="*/ 410127 h 2478124"/>
                  <a:gd name="connsiteX25" fmla="*/ 0 w 2668070"/>
                  <a:gd name="connsiteY25" fmla="*/ 72268 h 2478124"/>
                  <a:gd name="connsiteX26" fmla="*/ 72268 w 2668070"/>
                  <a:gd name="connsiteY26"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998243 w 2668070"/>
                  <a:gd name="connsiteY18" fmla="*/ 1150132 h 2478124"/>
                  <a:gd name="connsiteX19" fmla="*/ 998243 w 2668070"/>
                  <a:gd name="connsiteY19" fmla="*/ 490225 h 2478124"/>
                  <a:gd name="connsiteX20" fmla="*/ 73379 w 2668070"/>
                  <a:gd name="connsiteY20" fmla="*/ 490224 h 2478124"/>
                  <a:gd name="connsiteX21" fmla="*/ 1111 w 2668070"/>
                  <a:gd name="connsiteY21" fmla="*/ 417956 h 2478124"/>
                  <a:gd name="connsiteX22" fmla="*/ 1112 w 2668070"/>
                  <a:gd name="connsiteY22" fmla="*/ 417957 h 2478124"/>
                  <a:gd name="connsiteX23" fmla="*/ 1347 w 2668070"/>
                  <a:gd name="connsiteY23" fmla="*/ 416797 h 2478124"/>
                  <a:gd name="connsiteX24" fmla="*/ 0 w 2668070"/>
                  <a:gd name="connsiteY24" fmla="*/ 410127 h 2478124"/>
                  <a:gd name="connsiteX25" fmla="*/ 0 w 2668070"/>
                  <a:gd name="connsiteY25" fmla="*/ 72268 h 2478124"/>
                  <a:gd name="connsiteX26" fmla="*/ 72268 w 2668070"/>
                  <a:gd name="connsiteY26"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242539 h 2478124"/>
                  <a:gd name="connsiteX18" fmla="*/ 998243 w 2668070"/>
                  <a:gd name="connsiteY18" fmla="*/ 1150132 h 2478124"/>
                  <a:gd name="connsiteX19" fmla="*/ 998243 w 2668070"/>
                  <a:gd name="connsiteY19" fmla="*/ 490225 h 2478124"/>
                  <a:gd name="connsiteX20" fmla="*/ 73379 w 2668070"/>
                  <a:gd name="connsiteY20" fmla="*/ 490224 h 2478124"/>
                  <a:gd name="connsiteX21" fmla="*/ 1111 w 2668070"/>
                  <a:gd name="connsiteY21" fmla="*/ 417956 h 2478124"/>
                  <a:gd name="connsiteX22" fmla="*/ 1112 w 2668070"/>
                  <a:gd name="connsiteY22" fmla="*/ 417957 h 2478124"/>
                  <a:gd name="connsiteX23" fmla="*/ 1347 w 2668070"/>
                  <a:gd name="connsiteY23" fmla="*/ 416797 h 2478124"/>
                  <a:gd name="connsiteX24" fmla="*/ 0 w 2668070"/>
                  <a:gd name="connsiteY24" fmla="*/ 410127 h 2478124"/>
                  <a:gd name="connsiteX25" fmla="*/ 0 w 2668070"/>
                  <a:gd name="connsiteY25" fmla="*/ 72268 h 2478124"/>
                  <a:gd name="connsiteX26" fmla="*/ 72268 w 2668070"/>
                  <a:gd name="connsiteY26"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1043422 w 2668070"/>
                  <a:gd name="connsiteY17" fmla="*/ 1308907 h 2478124"/>
                  <a:gd name="connsiteX18" fmla="*/ 998243 w 2668070"/>
                  <a:gd name="connsiteY18" fmla="*/ 1150132 h 2478124"/>
                  <a:gd name="connsiteX19" fmla="*/ 998243 w 2668070"/>
                  <a:gd name="connsiteY19" fmla="*/ 490225 h 2478124"/>
                  <a:gd name="connsiteX20" fmla="*/ 73379 w 2668070"/>
                  <a:gd name="connsiteY20" fmla="*/ 490224 h 2478124"/>
                  <a:gd name="connsiteX21" fmla="*/ 1111 w 2668070"/>
                  <a:gd name="connsiteY21" fmla="*/ 417956 h 2478124"/>
                  <a:gd name="connsiteX22" fmla="*/ 1112 w 2668070"/>
                  <a:gd name="connsiteY22" fmla="*/ 417957 h 2478124"/>
                  <a:gd name="connsiteX23" fmla="*/ 1347 w 2668070"/>
                  <a:gd name="connsiteY23" fmla="*/ 416797 h 2478124"/>
                  <a:gd name="connsiteX24" fmla="*/ 0 w 2668070"/>
                  <a:gd name="connsiteY24" fmla="*/ 410127 h 2478124"/>
                  <a:gd name="connsiteX25" fmla="*/ 0 w 2668070"/>
                  <a:gd name="connsiteY25" fmla="*/ 72268 h 2478124"/>
                  <a:gd name="connsiteX26" fmla="*/ 72268 w 2668070"/>
                  <a:gd name="connsiteY26"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301573 w 2668070"/>
                  <a:gd name="connsiteY16" fmla="*/ 1359606 h 2478124"/>
                  <a:gd name="connsiteX17" fmla="*/ 998243 w 2668070"/>
                  <a:gd name="connsiteY17" fmla="*/ 1150132 h 2478124"/>
                  <a:gd name="connsiteX18" fmla="*/ 998243 w 2668070"/>
                  <a:gd name="connsiteY18" fmla="*/ 490225 h 2478124"/>
                  <a:gd name="connsiteX19" fmla="*/ 73379 w 2668070"/>
                  <a:gd name="connsiteY19" fmla="*/ 490224 h 2478124"/>
                  <a:gd name="connsiteX20" fmla="*/ 1111 w 2668070"/>
                  <a:gd name="connsiteY20" fmla="*/ 417956 h 2478124"/>
                  <a:gd name="connsiteX21" fmla="*/ 1112 w 2668070"/>
                  <a:gd name="connsiteY21" fmla="*/ 417957 h 2478124"/>
                  <a:gd name="connsiteX22" fmla="*/ 1347 w 2668070"/>
                  <a:gd name="connsiteY22" fmla="*/ 416797 h 2478124"/>
                  <a:gd name="connsiteX23" fmla="*/ 0 w 2668070"/>
                  <a:gd name="connsiteY23" fmla="*/ 410127 h 2478124"/>
                  <a:gd name="connsiteX24" fmla="*/ 0 w 2668070"/>
                  <a:gd name="connsiteY24" fmla="*/ 72268 h 2478124"/>
                  <a:gd name="connsiteX25" fmla="*/ 72268 w 2668070"/>
                  <a:gd name="connsiteY25"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190960 w 2668070"/>
                  <a:gd name="connsiteY16" fmla="*/ 1362064 h 2478124"/>
                  <a:gd name="connsiteX17" fmla="*/ 998243 w 2668070"/>
                  <a:gd name="connsiteY17" fmla="*/ 1150132 h 2478124"/>
                  <a:gd name="connsiteX18" fmla="*/ 998243 w 2668070"/>
                  <a:gd name="connsiteY18" fmla="*/ 490225 h 2478124"/>
                  <a:gd name="connsiteX19" fmla="*/ 73379 w 2668070"/>
                  <a:gd name="connsiteY19" fmla="*/ 490224 h 2478124"/>
                  <a:gd name="connsiteX20" fmla="*/ 1111 w 2668070"/>
                  <a:gd name="connsiteY20" fmla="*/ 417956 h 2478124"/>
                  <a:gd name="connsiteX21" fmla="*/ 1112 w 2668070"/>
                  <a:gd name="connsiteY21" fmla="*/ 417957 h 2478124"/>
                  <a:gd name="connsiteX22" fmla="*/ 1347 w 2668070"/>
                  <a:gd name="connsiteY22" fmla="*/ 416797 h 2478124"/>
                  <a:gd name="connsiteX23" fmla="*/ 0 w 2668070"/>
                  <a:gd name="connsiteY23" fmla="*/ 410127 h 2478124"/>
                  <a:gd name="connsiteX24" fmla="*/ 0 w 2668070"/>
                  <a:gd name="connsiteY24" fmla="*/ 72268 h 2478124"/>
                  <a:gd name="connsiteX25" fmla="*/ 72268 w 2668070"/>
                  <a:gd name="connsiteY25"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190960 w 2668070"/>
                  <a:gd name="connsiteY16" fmla="*/ 1362064 h 2478124"/>
                  <a:gd name="connsiteX17" fmla="*/ 998243 w 2668070"/>
                  <a:gd name="connsiteY17" fmla="*/ 1150132 h 2478124"/>
                  <a:gd name="connsiteX18" fmla="*/ 998243 w 2668070"/>
                  <a:gd name="connsiteY18" fmla="*/ 490225 h 2478124"/>
                  <a:gd name="connsiteX19" fmla="*/ 73379 w 2668070"/>
                  <a:gd name="connsiteY19" fmla="*/ 490224 h 2478124"/>
                  <a:gd name="connsiteX20" fmla="*/ 1111 w 2668070"/>
                  <a:gd name="connsiteY20" fmla="*/ 417956 h 2478124"/>
                  <a:gd name="connsiteX21" fmla="*/ 1112 w 2668070"/>
                  <a:gd name="connsiteY21" fmla="*/ 417957 h 2478124"/>
                  <a:gd name="connsiteX22" fmla="*/ 1347 w 2668070"/>
                  <a:gd name="connsiteY22" fmla="*/ 416797 h 2478124"/>
                  <a:gd name="connsiteX23" fmla="*/ 0 w 2668070"/>
                  <a:gd name="connsiteY23" fmla="*/ 410127 h 2478124"/>
                  <a:gd name="connsiteX24" fmla="*/ 0 w 2668070"/>
                  <a:gd name="connsiteY24" fmla="*/ 72268 h 2478124"/>
                  <a:gd name="connsiteX25" fmla="*/ 72268 w 2668070"/>
                  <a:gd name="connsiteY25"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190960 w 2668070"/>
                  <a:gd name="connsiteY16" fmla="*/ 1362064 h 2478124"/>
                  <a:gd name="connsiteX17" fmla="*/ 998243 w 2668070"/>
                  <a:gd name="connsiteY17" fmla="*/ 1150132 h 2478124"/>
                  <a:gd name="connsiteX18" fmla="*/ 998243 w 2668070"/>
                  <a:gd name="connsiteY18" fmla="*/ 490225 h 2478124"/>
                  <a:gd name="connsiteX19" fmla="*/ 73379 w 2668070"/>
                  <a:gd name="connsiteY19" fmla="*/ 490224 h 2478124"/>
                  <a:gd name="connsiteX20" fmla="*/ 1111 w 2668070"/>
                  <a:gd name="connsiteY20" fmla="*/ 417956 h 2478124"/>
                  <a:gd name="connsiteX21" fmla="*/ 1112 w 2668070"/>
                  <a:gd name="connsiteY21" fmla="*/ 417957 h 2478124"/>
                  <a:gd name="connsiteX22" fmla="*/ 1347 w 2668070"/>
                  <a:gd name="connsiteY22" fmla="*/ 416797 h 2478124"/>
                  <a:gd name="connsiteX23" fmla="*/ 0 w 2668070"/>
                  <a:gd name="connsiteY23" fmla="*/ 410127 h 2478124"/>
                  <a:gd name="connsiteX24" fmla="*/ 0 w 2668070"/>
                  <a:gd name="connsiteY24" fmla="*/ 72268 h 2478124"/>
                  <a:gd name="connsiteX25" fmla="*/ 72268 w 2668070"/>
                  <a:gd name="connsiteY25"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166631 w 2668070"/>
                  <a:gd name="connsiteY8" fmla="*/ 1160654 h 2478124"/>
                  <a:gd name="connsiteX9" fmla="*/ 1414887 w 2668070"/>
                  <a:gd name="connsiteY9" fmla="*/ 1248542 h 2478124"/>
                  <a:gd name="connsiteX10" fmla="*/ 1882784 w 2668070"/>
                  <a:gd name="connsiteY10" fmla="*/ 1248542 h 2478124"/>
                  <a:gd name="connsiteX11" fmla="*/ 1882765 w 2668070"/>
                  <a:gd name="connsiteY11" fmla="*/ 1249373 h 2478124"/>
                  <a:gd name="connsiteX12" fmla="*/ 2668070 w 2668070"/>
                  <a:gd name="connsiteY12" fmla="*/ 1249373 h 2478124"/>
                  <a:gd name="connsiteX13" fmla="*/ 2666661 w 2668070"/>
                  <a:gd name="connsiteY13" fmla="*/ 2478124 h 2478124"/>
                  <a:gd name="connsiteX14" fmla="*/ 2524810 w 2668070"/>
                  <a:gd name="connsiteY14" fmla="*/ 2475165 h 2478124"/>
                  <a:gd name="connsiteX15" fmla="*/ 2524810 w 2668070"/>
                  <a:gd name="connsiteY15" fmla="*/ 1358633 h 2478124"/>
                  <a:gd name="connsiteX16" fmla="*/ 1190960 w 2668070"/>
                  <a:gd name="connsiteY16" fmla="*/ 1362064 h 2478124"/>
                  <a:gd name="connsiteX17" fmla="*/ 998243 w 2668070"/>
                  <a:gd name="connsiteY17" fmla="*/ 1150132 h 2478124"/>
                  <a:gd name="connsiteX18" fmla="*/ 998243 w 2668070"/>
                  <a:gd name="connsiteY18" fmla="*/ 490225 h 2478124"/>
                  <a:gd name="connsiteX19" fmla="*/ 73379 w 2668070"/>
                  <a:gd name="connsiteY19" fmla="*/ 490224 h 2478124"/>
                  <a:gd name="connsiteX20" fmla="*/ 1111 w 2668070"/>
                  <a:gd name="connsiteY20" fmla="*/ 417956 h 2478124"/>
                  <a:gd name="connsiteX21" fmla="*/ 1112 w 2668070"/>
                  <a:gd name="connsiteY21" fmla="*/ 417957 h 2478124"/>
                  <a:gd name="connsiteX22" fmla="*/ 1347 w 2668070"/>
                  <a:gd name="connsiteY22" fmla="*/ 416797 h 2478124"/>
                  <a:gd name="connsiteX23" fmla="*/ 0 w 2668070"/>
                  <a:gd name="connsiteY23" fmla="*/ 410127 h 2478124"/>
                  <a:gd name="connsiteX24" fmla="*/ 0 w 2668070"/>
                  <a:gd name="connsiteY24" fmla="*/ 72268 h 2478124"/>
                  <a:gd name="connsiteX25" fmla="*/ 72268 w 2668070"/>
                  <a:gd name="connsiteY25"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0960 w 2668070"/>
                  <a:gd name="connsiteY15" fmla="*/ 1362064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0960 w 2668070"/>
                  <a:gd name="connsiteY15" fmla="*/ 1362064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0960 w 2668070"/>
                  <a:gd name="connsiteY15" fmla="*/ 1362064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0960 w 2668070"/>
                  <a:gd name="connsiteY15" fmla="*/ 1362064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0960 w 2668070"/>
                  <a:gd name="connsiteY15" fmla="*/ 1362064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6371 w 2668070"/>
                  <a:gd name="connsiteY15" fmla="*/ 1359358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 name="connsiteX0" fmla="*/ 72268 w 2668070"/>
                  <a:gd name="connsiteY0" fmla="*/ 0 h 2478124"/>
                  <a:gd name="connsiteX1" fmla="*/ 144536 w 2668070"/>
                  <a:gd name="connsiteY1" fmla="*/ 72268 h 2478124"/>
                  <a:gd name="connsiteX2" fmla="*/ 144535 w 2668070"/>
                  <a:gd name="connsiteY2" fmla="*/ 345688 h 2478124"/>
                  <a:gd name="connsiteX3" fmla="*/ 1069491 w 2668070"/>
                  <a:gd name="connsiteY3" fmla="*/ 345688 h 2478124"/>
                  <a:gd name="connsiteX4" fmla="*/ 1141759 w 2668070"/>
                  <a:gd name="connsiteY4" fmla="*/ 417957 h 2478124"/>
                  <a:gd name="connsiteX5" fmla="*/ 1140840 w 2668070"/>
                  <a:gd name="connsiteY5" fmla="*/ 422509 h 2478124"/>
                  <a:gd name="connsiteX6" fmla="*/ 1142779 w 2668070"/>
                  <a:gd name="connsiteY6" fmla="*/ 432116 h 2478124"/>
                  <a:gd name="connsiteX7" fmla="*/ 1142778 w 2668070"/>
                  <a:gd name="connsiteY7" fmla="*/ 1129135 h 2478124"/>
                  <a:gd name="connsiteX8" fmla="*/ 1414887 w 2668070"/>
                  <a:gd name="connsiteY8" fmla="*/ 1248542 h 2478124"/>
                  <a:gd name="connsiteX9" fmla="*/ 1882784 w 2668070"/>
                  <a:gd name="connsiteY9" fmla="*/ 1248542 h 2478124"/>
                  <a:gd name="connsiteX10" fmla="*/ 1882765 w 2668070"/>
                  <a:gd name="connsiteY10" fmla="*/ 1249373 h 2478124"/>
                  <a:gd name="connsiteX11" fmla="*/ 2668070 w 2668070"/>
                  <a:gd name="connsiteY11" fmla="*/ 1249373 h 2478124"/>
                  <a:gd name="connsiteX12" fmla="*/ 2666661 w 2668070"/>
                  <a:gd name="connsiteY12" fmla="*/ 2478124 h 2478124"/>
                  <a:gd name="connsiteX13" fmla="*/ 2524810 w 2668070"/>
                  <a:gd name="connsiteY13" fmla="*/ 2475165 h 2478124"/>
                  <a:gd name="connsiteX14" fmla="*/ 2524810 w 2668070"/>
                  <a:gd name="connsiteY14" fmla="*/ 1358633 h 2478124"/>
                  <a:gd name="connsiteX15" fmla="*/ 1196371 w 2668070"/>
                  <a:gd name="connsiteY15" fmla="*/ 1359358 h 2478124"/>
                  <a:gd name="connsiteX16" fmla="*/ 998243 w 2668070"/>
                  <a:gd name="connsiteY16" fmla="*/ 1150132 h 2478124"/>
                  <a:gd name="connsiteX17" fmla="*/ 998243 w 2668070"/>
                  <a:gd name="connsiteY17" fmla="*/ 490225 h 2478124"/>
                  <a:gd name="connsiteX18" fmla="*/ 73379 w 2668070"/>
                  <a:gd name="connsiteY18" fmla="*/ 490224 h 2478124"/>
                  <a:gd name="connsiteX19" fmla="*/ 1111 w 2668070"/>
                  <a:gd name="connsiteY19" fmla="*/ 417956 h 2478124"/>
                  <a:gd name="connsiteX20" fmla="*/ 1112 w 2668070"/>
                  <a:gd name="connsiteY20" fmla="*/ 417957 h 2478124"/>
                  <a:gd name="connsiteX21" fmla="*/ 1347 w 2668070"/>
                  <a:gd name="connsiteY21" fmla="*/ 416797 h 2478124"/>
                  <a:gd name="connsiteX22" fmla="*/ 0 w 2668070"/>
                  <a:gd name="connsiteY22" fmla="*/ 410127 h 2478124"/>
                  <a:gd name="connsiteX23" fmla="*/ 0 w 2668070"/>
                  <a:gd name="connsiteY23" fmla="*/ 72268 h 2478124"/>
                  <a:gd name="connsiteX24" fmla="*/ 72268 w 2668070"/>
                  <a:gd name="connsiteY24" fmla="*/ 0 h 247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8070" h="2478124">
                    <a:moveTo>
                      <a:pt x="72268" y="0"/>
                    </a:moveTo>
                    <a:cubicBezTo>
                      <a:pt x="112181" y="0"/>
                      <a:pt x="144536" y="32355"/>
                      <a:pt x="144536" y="72268"/>
                    </a:cubicBezTo>
                    <a:cubicBezTo>
                      <a:pt x="144536" y="163408"/>
                      <a:pt x="144535" y="254548"/>
                      <a:pt x="144535" y="345688"/>
                    </a:cubicBezTo>
                    <a:lnTo>
                      <a:pt x="1069491" y="345688"/>
                    </a:lnTo>
                    <a:cubicBezTo>
                      <a:pt x="1109404" y="345688"/>
                      <a:pt x="1141759" y="378044"/>
                      <a:pt x="1141759" y="417957"/>
                    </a:cubicBezTo>
                    <a:lnTo>
                      <a:pt x="1140840" y="422509"/>
                    </a:lnTo>
                    <a:lnTo>
                      <a:pt x="1142779" y="432116"/>
                    </a:lnTo>
                    <a:cubicBezTo>
                      <a:pt x="1142779" y="664456"/>
                      <a:pt x="1142778" y="896795"/>
                      <a:pt x="1142778" y="1129135"/>
                    </a:cubicBezTo>
                    <a:cubicBezTo>
                      <a:pt x="1159739" y="1284466"/>
                      <a:pt x="1260274" y="1238237"/>
                      <a:pt x="1414887" y="1248542"/>
                    </a:cubicBezTo>
                    <a:lnTo>
                      <a:pt x="1882784" y="1248542"/>
                    </a:lnTo>
                    <a:cubicBezTo>
                      <a:pt x="1882778" y="1248819"/>
                      <a:pt x="1882771" y="1249096"/>
                      <a:pt x="1882765" y="1249373"/>
                    </a:cubicBezTo>
                    <a:lnTo>
                      <a:pt x="2668070" y="1249373"/>
                    </a:lnTo>
                    <a:cubicBezTo>
                      <a:pt x="2667600" y="1657970"/>
                      <a:pt x="2667131" y="2078405"/>
                      <a:pt x="2666661" y="2478124"/>
                    </a:cubicBezTo>
                    <a:lnTo>
                      <a:pt x="2524810" y="2475165"/>
                    </a:lnTo>
                    <a:lnTo>
                      <a:pt x="2524810" y="1358633"/>
                    </a:lnTo>
                    <a:lnTo>
                      <a:pt x="1196371" y="1359358"/>
                    </a:lnTo>
                    <a:cubicBezTo>
                      <a:pt x="1039524" y="1347473"/>
                      <a:pt x="1007011" y="1253241"/>
                      <a:pt x="998243" y="1150132"/>
                    </a:cubicBezTo>
                    <a:lnTo>
                      <a:pt x="998243" y="490225"/>
                    </a:lnTo>
                    <a:lnTo>
                      <a:pt x="73379" y="490224"/>
                    </a:lnTo>
                    <a:cubicBezTo>
                      <a:pt x="33466" y="490224"/>
                      <a:pt x="1111" y="457869"/>
                      <a:pt x="1111" y="417956"/>
                    </a:cubicBezTo>
                    <a:lnTo>
                      <a:pt x="1112" y="417957"/>
                    </a:lnTo>
                    <a:cubicBezTo>
                      <a:pt x="1190" y="417570"/>
                      <a:pt x="1269" y="417184"/>
                      <a:pt x="1347" y="416797"/>
                    </a:cubicBezTo>
                    <a:lnTo>
                      <a:pt x="0" y="410127"/>
                    </a:lnTo>
                    <a:lnTo>
                      <a:pt x="0" y="72268"/>
                    </a:lnTo>
                    <a:cubicBezTo>
                      <a:pt x="0" y="32355"/>
                      <a:pt x="32355" y="0"/>
                      <a:pt x="72268" y="0"/>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5" name="Freeform 67"/>
              <p:cNvSpPr/>
              <p:nvPr/>
            </p:nvSpPr>
            <p:spPr>
              <a:xfrm rot="5400000">
                <a:off x="1987023" y="2660367"/>
                <a:ext cx="993496" cy="1877749"/>
              </a:xfrm>
              <a:custGeom>
                <a:avLst/>
                <a:gdLst>
                  <a:gd name="connsiteX0" fmla="*/ 0 w 993496"/>
                  <a:gd name="connsiteY0" fmla="*/ 1877749 h 1877749"/>
                  <a:gd name="connsiteX1" fmla="*/ 0 w 993496"/>
                  <a:gd name="connsiteY1" fmla="*/ 510979 h 1877749"/>
                  <a:gd name="connsiteX2" fmla="*/ 1038 w 993496"/>
                  <a:gd name="connsiteY2" fmla="*/ 510979 h 1877749"/>
                  <a:gd name="connsiteX3" fmla="*/ 1038 w 993496"/>
                  <a:gd name="connsiteY3" fmla="*/ 132974 h 1877749"/>
                  <a:gd name="connsiteX4" fmla="*/ 529 w 993496"/>
                  <a:gd name="connsiteY4" fmla="*/ 132974 h 1877749"/>
                  <a:gd name="connsiteX5" fmla="*/ 529 w 993496"/>
                  <a:gd name="connsiteY5" fmla="*/ 0 h 1877749"/>
                  <a:gd name="connsiteX6" fmla="*/ 993496 w 993496"/>
                  <a:gd name="connsiteY6" fmla="*/ 0 h 1877749"/>
                  <a:gd name="connsiteX7" fmla="*/ 993496 w 993496"/>
                  <a:gd name="connsiteY7" fmla="*/ 132974 h 1877749"/>
                  <a:gd name="connsiteX8" fmla="*/ 105555 w 993496"/>
                  <a:gd name="connsiteY8" fmla="*/ 132974 h 1877749"/>
                  <a:gd name="connsiteX9" fmla="*/ 105555 w 993496"/>
                  <a:gd name="connsiteY9" fmla="*/ 510979 h 1877749"/>
                  <a:gd name="connsiteX10" fmla="*/ 110471 w 993496"/>
                  <a:gd name="connsiteY10" fmla="*/ 510979 h 1877749"/>
                  <a:gd name="connsiteX11" fmla="*/ 110414 w 993496"/>
                  <a:gd name="connsiteY11" fmla="*/ 1729049 h 1877749"/>
                  <a:gd name="connsiteX0" fmla="*/ 0 w 993496"/>
                  <a:gd name="connsiteY0" fmla="*/ 1877749 h 1877749"/>
                  <a:gd name="connsiteX1" fmla="*/ 0 w 993496"/>
                  <a:gd name="connsiteY1" fmla="*/ 510979 h 1877749"/>
                  <a:gd name="connsiteX2" fmla="*/ 1038 w 993496"/>
                  <a:gd name="connsiteY2" fmla="*/ 510979 h 1877749"/>
                  <a:gd name="connsiteX3" fmla="*/ 1038 w 993496"/>
                  <a:gd name="connsiteY3" fmla="*/ 132974 h 1877749"/>
                  <a:gd name="connsiteX4" fmla="*/ 529 w 993496"/>
                  <a:gd name="connsiteY4" fmla="*/ 132974 h 1877749"/>
                  <a:gd name="connsiteX5" fmla="*/ 529 w 993496"/>
                  <a:gd name="connsiteY5" fmla="*/ 0 h 1877749"/>
                  <a:gd name="connsiteX6" fmla="*/ 993496 w 993496"/>
                  <a:gd name="connsiteY6" fmla="*/ 0 h 1877749"/>
                  <a:gd name="connsiteX7" fmla="*/ 993496 w 993496"/>
                  <a:gd name="connsiteY7" fmla="*/ 132974 h 1877749"/>
                  <a:gd name="connsiteX8" fmla="*/ 105555 w 993496"/>
                  <a:gd name="connsiteY8" fmla="*/ 132974 h 1877749"/>
                  <a:gd name="connsiteX9" fmla="*/ 105555 w 993496"/>
                  <a:gd name="connsiteY9" fmla="*/ 510979 h 1877749"/>
                  <a:gd name="connsiteX10" fmla="*/ 110414 w 993496"/>
                  <a:gd name="connsiteY10" fmla="*/ 1729049 h 1877749"/>
                  <a:gd name="connsiteX11" fmla="*/ 0 w 993496"/>
                  <a:gd name="connsiteY11" fmla="*/ 1877749 h 1877749"/>
                  <a:gd name="connsiteX0" fmla="*/ 0 w 993496"/>
                  <a:gd name="connsiteY0" fmla="*/ 1877749 h 1877749"/>
                  <a:gd name="connsiteX1" fmla="*/ 0 w 993496"/>
                  <a:gd name="connsiteY1" fmla="*/ 510979 h 1877749"/>
                  <a:gd name="connsiteX2" fmla="*/ 1038 w 993496"/>
                  <a:gd name="connsiteY2" fmla="*/ 510979 h 1877749"/>
                  <a:gd name="connsiteX3" fmla="*/ 1038 w 993496"/>
                  <a:gd name="connsiteY3" fmla="*/ 132974 h 1877749"/>
                  <a:gd name="connsiteX4" fmla="*/ 529 w 993496"/>
                  <a:gd name="connsiteY4" fmla="*/ 132974 h 1877749"/>
                  <a:gd name="connsiteX5" fmla="*/ 529 w 993496"/>
                  <a:gd name="connsiteY5" fmla="*/ 0 h 1877749"/>
                  <a:gd name="connsiteX6" fmla="*/ 993496 w 993496"/>
                  <a:gd name="connsiteY6" fmla="*/ 0 h 1877749"/>
                  <a:gd name="connsiteX7" fmla="*/ 993496 w 993496"/>
                  <a:gd name="connsiteY7" fmla="*/ 132974 h 1877749"/>
                  <a:gd name="connsiteX8" fmla="*/ 105555 w 993496"/>
                  <a:gd name="connsiteY8" fmla="*/ 132974 h 1877749"/>
                  <a:gd name="connsiteX9" fmla="*/ 110414 w 993496"/>
                  <a:gd name="connsiteY9" fmla="*/ 1729049 h 1877749"/>
                  <a:gd name="connsiteX10" fmla="*/ 0 w 993496"/>
                  <a:gd name="connsiteY10" fmla="*/ 1877749 h 1877749"/>
                  <a:gd name="connsiteX0" fmla="*/ 0 w 993496"/>
                  <a:gd name="connsiteY0" fmla="*/ 1877749 h 1877749"/>
                  <a:gd name="connsiteX1" fmla="*/ 0 w 993496"/>
                  <a:gd name="connsiteY1" fmla="*/ 510979 h 1877749"/>
                  <a:gd name="connsiteX2" fmla="*/ 1038 w 993496"/>
                  <a:gd name="connsiteY2" fmla="*/ 132974 h 1877749"/>
                  <a:gd name="connsiteX3" fmla="*/ 529 w 993496"/>
                  <a:gd name="connsiteY3" fmla="*/ 132974 h 1877749"/>
                  <a:gd name="connsiteX4" fmla="*/ 529 w 993496"/>
                  <a:gd name="connsiteY4" fmla="*/ 0 h 1877749"/>
                  <a:gd name="connsiteX5" fmla="*/ 993496 w 993496"/>
                  <a:gd name="connsiteY5" fmla="*/ 0 h 1877749"/>
                  <a:gd name="connsiteX6" fmla="*/ 993496 w 993496"/>
                  <a:gd name="connsiteY6" fmla="*/ 132974 h 1877749"/>
                  <a:gd name="connsiteX7" fmla="*/ 105555 w 993496"/>
                  <a:gd name="connsiteY7" fmla="*/ 132974 h 1877749"/>
                  <a:gd name="connsiteX8" fmla="*/ 110414 w 993496"/>
                  <a:gd name="connsiteY8" fmla="*/ 1729049 h 1877749"/>
                  <a:gd name="connsiteX9" fmla="*/ 0 w 993496"/>
                  <a:gd name="connsiteY9" fmla="*/ 1877749 h 1877749"/>
                  <a:gd name="connsiteX0" fmla="*/ 0 w 993496"/>
                  <a:gd name="connsiteY0" fmla="*/ 1877749 h 1877749"/>
                  <a:gd name="connsiteX1" fmla="*/ 0 w 993496"/>
                  <a:gd name="connsiteY1" fmla="*/ 510979 h 1877749"/>
                  <a:gd name="connsiteX2" fmla="*/ 1038 w 993496"/>
                  <a:gd name="connsiteY2" fmla="*/ 132974 h 1877749"/>
                  <a:gd name="connsiteX3" fmla="*/ 529 w 993496"/>
                  <a:gd name="connsiteY3" fmla="*/ 0 h 1877749"/>
                  <a:gd name="connsiteX4" fmla="*/ 993496 w 993496"/>
                  <a:gd name="connsiteY4" fmla="*/ 0 h 1877749"/>
                  <a:gd name="connsiteX5" fmla="*/ 993496 w 993496"/>
                  <a:gd name="connsiteY5" fmla="*/ 132974 h 1877749"/>
                  <a:gd name="connsiteX6" fmla="*/ 105555 w 993496"/>
                  <a:gd name="connsiteY6" fmla="*/ 132974 h 1877749"/>
                  <a:gd name="connsiteX7" fmla="*/ 110414 w 993496"/>
                  <a:gd name="connsiteY7" fmla="*/ 1729049 h 1877749"/>
                  <a:gd name="connsiteX8" fmla="*/ 0 w 993496"/>
                  <a:gd name="connsiteY8" fmla="*/ 1877749 h 1877749"/>
                  <a:gd name="connsiteX0" fmla="*/ 0 w 993496"/>
                  <a:gd name="connsiteY0" fmla="*/ 1877749 h 1877749"/>
                  <a:gd name="connsiteX1" fmla="*/ 0 w 993496"/>
                  <a:gd name="connsiteY1" fmla="*/ 510979 h 1877749"/>
                  <a:gd name="connsiteX2" fmla="*/ 529 w 993496"/>
                  <a:gd name="connsiteY2" fmla="*/ 0 h 1877749"/>
                  <a:gd name="connsiteX3" fmla="*/ 993496 w 993496"/>
                  <a:gd name="connsiteY3" fmla="*/ 0 h 1877749"/>
                  <a:gd name="connsiteX4" fmla="*/ 993496 w 993496"/>
                  <a:gd name="connsiteY4" fmla="*/ 132974 h 1877749"/>
                  <a:gd name="connsiteX5" fmla="*/ 105555 w 993496"/>
                  <a:gd name="connsiteY5" fmla="*/ 132974 h 1877749"/>
                  <a:gd name="connsiteX6" fmla="*/ 110414 w 993496"/>
                  <a:gd name="connsiteY6" fmla="*/ 1729049 h 1877749"/>
                  <a:gd name="connsiteX7" fmla="*/ 0 w 993496"/>
                  <a:gd name="connsiteY7" fmla="*/ 1877749 h 1877749"/>
                  <a:gd name="connsiteX0" fmla="*/ 0 w 993496"/>
                  <a:gd name="connsiteY0" fmla="*/ 1877749 h 1877749"/>
                  <a:gd name="connsiteX1" fmla="*/ 0 w 993496"/>
                  <a:gd name="connsiteY1" fmla="*/ 510979 h 1877749"/>
                  <a:gd name="connsiteX2" fmla="*/ 529 w 993496"/>
                  <a:gd name="connsiteY2" fmla="*/ 0 h 1877749"/>
                  <a:gd name="connsiteX3" fmla="*/ 993496 w 993496"/>
                  <a:gd name="connsiteY3" fmla="*/ 0 h 1877749"/>
                  <a:gd name="connsiteX4" fmla="*/ 993496 w 993496"/>
                  <a:gd name="connsiteY4" fmla="*/ 132974 h 1877749"/>
                  <a:gd name="connsiteX5" fmla="*/ 111477 w 993496"/>
                  <a:gd name="connsiteY5" fmla="*/ 135933 h 1877749"/>
                  <a:gd name="connsiteX6" fmla="*/ 110414 w 993496"/>
                  <a:gd name="connsiteY6" fmla="*/ 1729049 h 1877749"/>
                  <a:gd name="connsiteX7" fmla="*/ 0 w 993496"/>
                  <a:gd name="connsiteY7" fmla="*/ 1877749 h 187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496" h="1877749">
                    <a:moveTo>
                      <a:pt x="0" y="1877749"/>
                    </a:moveTo>
                    <a:lnTo>
                      <a:pt x="0" y="510979"/>
                    </a:lnTo>
                    <a:cubicBezTo>
                      <a:pt x="176" y="340653"/>
                      <a:pt x="353" y="170326"/>
                      <a:pt x="529" y="0"/>
                    </a:cubicBezTo>
                    <a:lnTo>
                      <a:pt x="993496" y="0"/>
                    </a:lnTo>
                    <a:lnTo>
                      <a:pt x="993496" y="132974"/>
                    </a:lnTo>
                    <a:lnTo>
                      <a:pt x="111477" y="135933"/>
                    </a:lnTo>
                    <a:cubicBezTo>
                      <a:pt x="113097" y="667958"/>
                      <a:pt x="108794" y="1197024"/>
                      <a:pt x="110414" y="1729049"/>
                    </a:cubicBezTo>
                    <a:lnTo>
                      <a:pt x="0" y="1877749"/>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Donut 4"/>
              <p:cNvSpPr/>
              <p:nvPr/>
            </p:nvSpPr>
            <p:spPr>
              <a:xfrm>
                <a:off x="1620372" y="4694537"/>
                <a:ext cx="641102" cy="641105"/>
              </a:xfrm>
              <a:prstGeom prst="donut">
                <a:avLst>
                  <a:gd name="adj" fmla="val 198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Donut 5"/>
              <p:cNvSpPr/>
              <p:nvPr/>
            </p:nvSpPr>
            <p:spPr>
              <a:xfrm>
                <a:off x="763800" y="5043713"/>
                <a:ext cx="641102" cy="641105"/>
              </a:xfrm>
              <a:prstGeom prst="donut">
                <a:avLst>
                  <a:gd name="adj" fmla="val 198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Donut 7"/>
              <p:cNvSpPr/>
              <p:nvPr/>
            </p:nvSpPr>
            <p:spPr>
              <a:xfrm>
                <a:off x="774711" y="2948656"/>
                <a:ext cx="641102" cy="641105"/>
              </a:xfrm>
              <a:prstGeom prst="donut">
                <a:avLst>
                  <a:gd name="adj" fmla="val 1984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9" name="Donut 8"/>
              <p:cNvSpPr/>
              <p:nvPr/>
            </p:nvSpPr>
            <p:spPr>
              <a:xfrm>
                <a:off x="387344" y="1922953"/>
                <a:ext cx="641102" cy="641105"/>
              </a:xfrm>
              <a:prstGeom prst="donut">
                <a:avLst>
                  <a:gd name="adj" fmla="val 19846"/>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Donut 9"/>
              <p:cNvSpPr/>
              <p:nvPr/>
            </p:nvSpPr>
            <p:spPr>
              <a:xfrm>
                <a:off x="807447" y="1071837"/>
                <a:ext cx="641102" cy="641105"/>
              </a:xfrm>
              <a:prstGeom prst="donut">
                <a:avLst>
                  <a:gd name="adj" fmla="val 19846"/>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Donut 10"/>
              <p:cNvSpPr/>
              <p:nvPr/>
            </p:nvSpPr>
            <p:spPr>
              <a:xfrm>
                <a:off x="1773136" y="1159131"/>
                <a:ext cx="641102" cy="641105"/>
              </a:xfrm>
              <a:prstGeom prst="donut">
                <a:avLst>
                  <a:gd name="adj" fmla="val 19846"/>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Freeform 66"/>
              <p:cNvSpPr/>
              <p:nvPr/>
            </p:nvSpPr>
            <p:spPr>
              <a:xfrm>
                <a:off x="1353074" y="3209575"/>
                <a:ext cx="1940547" cy="911328"/>
              </a:xfrm>
              <a:custGeom>
                <a:avLst/>
                <a:gdLst>
                  <a:gd name="connsiteX0" fmla="*/ 1812352 w 1940547"/>
                  <a:gd name="connsiteY0" fmla="*/ 0 h 920205"/>
                  <a:gd name="connsiteX1" fmla="*/ 1940547 w 1940547"/>
                  <a:gd name="connsiteY1" fmla="*/ 0 h 920205"/>
                  <a:gd name="connsiteX2" fmla="*/ 1940547 w 1940547"/>
                  <a:gd name="connsiteY2" fmla="*/ 920205 h 920205"/>
                  <a:gd name="connsiteX3" fmla="*/ 1812352 w 1940547"/>
                  <a:gd name="connsiteY3" fmla="*/ 920205 h 920205"/>
                  <a:gd name="connsiteX4" fmla="*/ 1812352 w 1940547"/>
                  <a:gd name="connsiteY4" fmla="*/ 133020 h 920205"/>
                  <a:gd name="connsiteX5" fmla="*/ 1560851 w 1940547"/>
                  <a:gd name="connsiteY5" fmla="*/ 133020 h 920205"/>
                  <a:gd name="connsiteX6" fmla="*/ 1560876 w 1940547"/>
                  <a:gd name="connsiteY6" fmla="*/ 135968 h 920205"/>
                  <a:gd name="connsiteX7" fmla="*/ 0 w 1940547"/>
                  <a:gd name="connsiteY7" fmla="*/ 130961 h 920205"/>
                  <a:gd name="connsiteX8" fmla="*/ 1 w 1940547"/>
                  <a:gd name="connsiteY8" fmla="*/ 12241 h 920205"/>
                  <a:gd name="connsiteX9" fmla="*/ 1553737 w 1940547"/>
                  <a:gd name="connsiteY9" fmla="*/ 9723 h 920205"/>
                  <a:gd name="connsiteX10" fmla="*/ 1553737 w 1940547"/>
                  <a:gd name="connsiteY10" fmla="*/ 455 h 920205"/>
                  <a:gd name="connsiteX11" fmla="*/ 1812352 w 1940547"/>
                  <a:gd name="connsiteY11" fmla="*/ 455 h 920205"/>
                  <a:gd name="connsiteX0" fmla="*/ 1812352 w 1940547"/>
                  <a:gd name="connsiteY0" fmla="*/ 0 h 920205"/>
                  <a:gd name="connsiteX1" fmla="*/ 1940547 w 1940547"/>
                  <a:gd name="connsiteY1" fmla="*/ 0 h 920205"/>
                  <a:gd name="connsiteX2" fmla="*/ 1940547 w 1940547"/>
                  <a:gd name="connsiteY2" fmla="*/ 920205 h 920205"/>
                  <a:gd name="connsiteX3" fmla="*/ 1812352 w 1940547"/>
                  <a:gd name="connsiteY3" fmla="*/ 920205 h 920205"/>
                  <a:gd name="connsiteX4" fmla="*/ 1812352 w 1940547"/>
                  <a:gd name="connsiteY4" fmla="*/ 133020 h 920205"/>
                  <a:gd name="connsiteX5" fmla="*/ 1560851 w 1940547"/>
                  <a:gd name="connsiteY5" fmla="*/ 133020 h 920205"/>
                  <a:gd name="connsiteX6" fmla="*/ 1560876 w 1940547"/>
                  <a:gd name="connsiteY6" fmla="*/ 135968 h 920205"/>
                  <a:gd name="connsiteX7" fmla="*/ 0 w 1940547"/>
                  <a:gd name="connsiteY7" fmla="*/ 130961 h 920205"/>
                  <a:gd name="connsiteX8" fmla="*/ 1 w 1940547"/>
                  <a:gd name="connsiteY8" fmla="*/ 12241 h 920205"/>
                  <a:gd name="connsiteX9" fmla="*/ 1553737 w 1940547"/>
                  <a:gd name="connsiteY9" fmla="*/ 9723 h 920205"/>
                  <a:gd name="connsiteX10" fmla="*/ 1812352 w 1940547"/>
                  <a:gd name="connsiteY10" fmla="*/ 455 h 920205"/>
                  <a:gd name="connsiteX11" fmla="*/ 1812352 w 1940547"/>
                  <a:gd name="connsiteY11" fmla="*/ 0 h 920205"/>
                  <a:gd name="connsiteX0" fmla="*/ 1812352 w 1940547"/>
                  <a:gd name="connsiteY0" fmla="*/ 455 h 920205"/>
                  <a:gd name="connsiteX1" fmla="*/ 1940547 w 1940547"/>
                  <a:gd name="connsiteY1" fmla="*/ 0 h 920205"/>
                  <a:gd name="connsiteX2" fmla="*/ 1940547 w 1940547"/>
                  <a:gd name="connsiteY2" fmla="*/ 920205 h 920205"/>
                  <a:gd name="connsiteX3" fmla="*/ 1812352 w 1940547"/>
                  <a:gd name="connsiteY3" fmla="*/ 920205 h 920205"/>
                  <a:gd name="connsiteX4" fmla="*/ 1812352 w 1940547"/>
                  <a:gd name="connsiteY4" fmla="*/ 133020 h 920205"/>
                  <a:gd name="connsiteX5" fmla="*/ 1560851 w 1940547"/>
                  <a:gd name="connsiteY5" fmla="*/ 133020 h 920205"/>
                  <a:gd name="connsiteX6" fmla="*/ 1560876 w 1940547"/>
                  <a:gd name="connsiteY6" fmla="*/ 135968 h 920205"/>
                  <a:gd name="connsiteX7" fmla="*/ 0 w 1940547"/>
                  <a:gd name="connsiteY7" fmla="*/ 130961 h 920205"/>
                  <a:gd name="connsiteX8" fmla="*/ 1 w 1940547"/>
                  <a:gd name="connsiteY8" fmla="*/ 12241 h 920205"/>
                  <a:gd name="connsiteX9" fmla="*/ 1553737 w 1940547"/>
                  <a:gd name="connsiteY9" fmla="*/ 9723 h 920205"/>
                  <a:gd name="connsiteX10" fmla="*/ 1812352 w 1940547"/>
                  <a:gd name="connsiteY10" fmla="*/ 455 h 920205"/>
                  <a:gd name="connsiteX0" fmla="*/ 1553737 w 1940547"/>
                  <a:gd name="connsiteY0" fmla="*/ 9723 h 920205"/>
                  <a:gd name="connsiteX1" fmla="*/ 1940547 w 1940547"/>
                  <a:gd name="connsiteY1" fmla="*/ 0 h 920205"/>
                  <a:gd name="connsiteX2" fmla="*/ 1940547 w 1940547"/>
                  <a:gd name="connsiteY2" fmla="*/ 920205 h 920205"/>
                  <a:gd name="connsiteX3" fmla="*/ 1812352 w 1940547"/>
                  <a:gd name="connsiteY3" fmla="*/ 920205 h 920205"/>
                  <a:gd name="connsiteX4" fmla="*/ 1812352 w 1940547"/>
                  <a:gd name="connsiteY4" fmla="*/ 133020 h 920205"/>
                  <a:gd name="connsiteX5" fmla="*/ 1560851 w 1940547"/>
                  <a:gd name="connsiteY5" fmla="*/ 133020 h 920205"/>
                  <a:gd name="connsiteX6" fmla="*/ 1560876 w 1940547"/>
                  <a:gd name="connsiteY6" fmla="*/ 135968 h 920205"/>
                  <a:gd name="connsiteX7" fmla="*/ 0 w 1940547"/>
                  <a:gd name="connsiteY7" fmla="*/ 130961 h 920205"/>
                  <a:gd name="connsiteX8" fmla="*/ 1 w 1940547"/>
                  <a:gd name="connsiteY8" fmla="*/ 12241 h 920205"/>
                  <a:gd name="connsiteX9" fmla="*/ 1553737 w 1940547"/>
                  <a:gd name="connsiteY9" fmla="*/ 9723 h 920205"/>
                  <a:gd name="connsiteX0" fmla="*/ 1553737 w 1940547"/>
                  <a:gd name="connsiteY0" fmla="*/ 846 h 911328"/>
                  <a:gd name="connsiteX1" fmla="*/ 1940547 w 1940547"/>
                  <a:gd name="connsiteY1" fmla="*/ 0 h 911328"/>
                  <a:gd name="connsiteX2" fmla="*/ 1940547 w 1940547"/>
                  <a:gd name="connsiteY2" fmla="*/ 911328 h 911328"/>
                  <a:gd name="connsiteX3" fmla="*/ 1812352 w 1940547"/>
                  <a:gd name="connsiteY3" fmla="*/ 911328 h 911328"/>
                  <a:gd name="connsiteX4" fmla="*/ 1812352 w 1940547"/>
                  <a:gd name="connsiteY4" fmla="*/ 124143 h 911328"/>
                  <a:gd name="connsiteX5" fmla="*/ 1560851 w 1940547"/>
                  <a:gd name="connsiteY5" fmla="*/ 124143 h 911328"/>
                  <a:gd name="connsiteX6" fmla="*/ 1560876 w 1940547"/>
                  <a:gd name="connsiteY6" fmla="*/ 127091 h 911328"/>
                  <a:gd name="connsiteX7" fmla="*/ 0 w 1940547"/>
                  <a:gd name="connsiteY7" fmla="*/ 122084 h 911328"/>
                  <a:gd name="connsiteX8" fmla="*/ 1 w 1940547"/>
                  <a:gd name="connsiteY8" fmla="*/ 3364 h 911328"/>
                  <a:gd name="connsiteX9" fmla="*/ 1553737 w 1940547"/>
                  <a:gd name="connsiteY9" fmla="*/ 846 h 9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0547" h="911328">
                    <a:moveTo>
                      <a:pt x="1553737" y="846"/>
                    </a:moveTo>
                    <a:lnTo>
                      <a:pt x="1940547" y="0"/>
                    </a:lnTo>
                    <a:lnTo>
                      <a:pt x="1940547" y="911328"/>
                    </a:lnTo>
                    <a:lnTo>
                      <a:pt x="1812352" y="911328"/>
                    </a:lnTo>
                    <a:lnTo>
                      <a:pt x="1812352" y="124143"/>
                    </a:lnTo>
                    <a:lnTo>
                      <a:pt x="1560851" y="124143"/>
                    </a:lnTo>
                    <a:cubicBezTo>
                      <a:pt x="1560859" y="125126"/>
                      <a:pt x="1560868" y="126108"/>
                      <a:pt x="1560876" y="127091"/>
                    </a:cubicBezTo>
                    <a:lnTo>
                      <a:pt x="0" y="122084"/>
                    </a:lnTo>
                    <a:cubicBezTo>
                      <a:pt x="0" y="82511"/>
                      <a:pt x="1" y="42937"/>
                      <a:pt x="1" y="3364"/>
                    </a:cubicBezTo>
                    <a:lnTo>
                      <a:pt x="1553737" y="846"/>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53"/>
              <p:cNvSpPr/>
              <p:nvPr/>
            </p:nvSpPr>
            <p:spPr>
              <a:xfrm rot="5400000">
                <a:off x="1724147" y="2641032"/>
                <a:ext cx="765932" cy="2125399"/>
              </a:xfrm>
              <a:custGeom>
                <a:avLst/>
                <a:gdLst>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2784 w 765932"/>
                  <a:gd name="connsiteY7" fmla="*/ 1504087 h 2125399"/>
                  <a:gd name="connsiteX8" fmla="*/ 131751 w 765932"/>
                  <a:gd name="connsiteY8" fmla="*/ 1496008 h 2125399"/>
                  <a:gd name="connsiteX9" fmla="*/ 641598 w 765932"/>
                  <a:gd name="connsiteY9" fmla="*/ 1496009 h 2125399"/>
                  <a:gd name="connsiteX10" fmla="*/ 713866 w 765932"/>
                  <a:gd name="connsiteY10" fmla="*/ 1570324 h 2125399"/>
                  <a:gd name="connsiteX11" fmla="*/ 713865 w 765932"/>
                  <a:gd name="connsiteY11" fmla="*/ 1570323 h 2125399"/>
                  <a:gd name="connsiteX12" fmla="*/ 712206 w 765932"/>
                  <a:gd name="connsiteY12" fmla="*/ 1578773 h 2125399"/>
                  <a:gd name="connsiteX13" fmla="*/ 715126 w 765932"/>
                  <a:gd name="connsiteY13" fmla="*/ 1593647 h 2125399"/>
                  <a:gd name="connsiteX14" fmla="*/ 715125 w 765932"/>
                  <a:gd name="connsiteY14" fmla="*/ 2051085 h 2125399"/>
                  <a:gd name="connsiteX15" fmla="*/ 642857 w 765932"/>
                  <a:gd name="connsiteY15" fmla="*/ 2125399 h 2125399"/>
                  <a:gd name="connsiteX16" fmla="*/ 642858 w 765932"/>
                  <a:gd name="connsiteY16" fmla="*/ 2125398 h 2125399"/>
                  <a:gd name="connsiteX17" fmla="*/ 570590 w 765932"/>
                  <a:gd name="connsiteY17" fmla="*/ 2051084 h 2125399"/>
                  <a:gd name="connsiteX18" fmla="*/ 570590 w 765932"/>
                  <a:gd name="connsiteY18" fmla="*/ 1644637 h 2125399"/>
                  <a:gd name="connsiteX19" fmla="*/ 131751 w 765932"/>
                  <a:gd name="connsiteY19" fmla="*/ 1644637 h 2125399"/>
                  <a:gd name="connsiteX20" fmla="*/ 92072 w 765932"/>
                  <a:gd name="connsiteY20" fmla="*/ 1627736 h 2125399"/>
                  <a:gd name="connsiteX21" fmla="*/ 86548 w 765932"/>
                  <a:gd name="connsiteY21" fmla="*/ 1642500 h 2125399"/>
                  <a:gd name="connsiteX22" fmla="*/ 2318 w 765932"/>
                  <a:gd name="connsiteY22" fmla="*/ 1538013 h 2125399"/>
                  <a:gd name="connsiteX23" fmla="*/ 41 w 765932"/>
                  <a:gd name="connsiteY23"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2784 w 765932"/>
                  <a:gd name="connsiteY7" fmla="*/ 1504087 h 2125399"/>
                  <a:gd name="connsiteX8" fmla="*/ 131751 w 765932"/>
                  <a:gd name="connsiteY8" fmla="*/ 1496008 h 2125399"/>
                  <a:gd name="connsiteX9" fmla="*/ 641598 w 765932"/>
                  <a:gd name="connsiteY9" fmla="*/ 1496009 h 2125399"/>
                  <a:gd name="connsiteX10" fmla="*/ 713866 w 765932"/>
                  <a:gd name="connsiteY10" fmla="*/ 1570324 h 2125399"/>
                  <a:gd name="connsiteX11" fmla="*/ 713865 w 765932"/>
                  <a:gd name="connsiteY11" fmla="*/ 1570323 h 2125399"/>
                  <a:gd name="connsiteX12" fmla="*/ 712206 w 765932"/>
                  <a:gd name="connsiteY12" fmla="*/ 1578773 h 2125399"/>
                  <a:gd name="connsiteX13" fmla="*/ 715126 w 765932"/>
                  <a:gd name="connsiteY13" fmla="*/ 1593647 h 2125399"/>
                  <a:gd name="connsiteX14" fmla="*/ 715125 w 765932"/>
                  <a:gd name="connsiteY14" fmla="*/ 2051085 h 2125399"/>
                  <a:gd name="connsiteX15" fmla="*/ 642857 w 765932"/>
                  <a:gd name="connsiteY15" fmla="*/ 2125399 h 2125399"/>
                  <a:gd name="connsiteX16" fmla="*/ 642858 w 765932"/>
                  <a:gd name="connsiteY16" fmla="*/ 2125398 h 2125399"/>
                  <a:gd name="connsiteX17" fmla="*/ 570590 w 765932"/>
                  <a:gd name="connsiteY17" fmla="*/ 2051084 h 2125399"/>
                  <a:gd name="connsiteX18" fmla="*/ 570590 w 765932"/>
                  <a:gd name="connsiteY18" fmla="*/ 1644637 h 2125399"/>
                  <a:gd name="connsiteX19" fmla="*/ 131751 w 765932"/>
                  <a:gd name="connsiteY19" fmla="*/ 1644637 h 2125399"/>
                  <a:gd name="connsiteX20" fmla="*/ 92072 w 765932"/>
                  <a:gd name="connsiteY20" fmla="*/ 1627736 h 2125399"/>
                  <a:gd name="connsiteX21" fmla="*/ 2318 w 765932"/>
                  <a:gd name="connsiteY21" fmla="*/ 1538013 h 2125399"/>
                  <a:gd name="connsiteX22" fmla="*/ 41 w 765932"/>
                  <a:gd name="connsiteY22"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2784 w 765932"/>
                  <a:gd name="connsiteY7" fmla="*/ 1504087 h 2125399"/>
                  <a:gd name="connsiteX8" fmla="*/ 131751 w 765932"/>
                  <a:gd name="connsiteY8" fmla="*/ 1496008 h 2125399"/>
                  <a:gd name="connsiteX9" fmla="*/ 641598 w 765932"/>
                  <a:gd name="connsiteY9" fmla="*/ 1496009 h 2125399"/>
                  <a:gd name="connsiteX10" fmla="*/ 713866 w 765932"/>
                  <a:gd name="connsiteY10" fmla="*/ 1570324 h 2125399"/>
                  <a:gd name="connsiteX11" fmla="*/ 713865 w 765932"/>
                  <a:gd name="connsiteY11" fmla="*/ 1570323 h 2125399"/>
                  <a:gd name="connsiteX12" fmla="*/ 712206 w 765932"/>
                  <a:gd name="connsiteY12" fmla="*/ 1578773 h 2125399"/>
                  <a:gd name="connsiteX13" fmla="*/ 715126 w 765932"/>
                  <a:gd name="connsiteY13" fmla="*/ 1593647 h 2125399"/>
                  <a:gd name="connsiteX14" fmla="*/ 715125 w 765932"/>
                  <a:gd name="connsiteY14" fmla="*/ 2051085 h 2125399"/>
                  <a:gd name="connsiteX15" fmla="*/ 642857 w 765932"/>
                  <a:gd name="connsiteY15" fmla="*/ 2125399 h 2125399"/>
                  <a:gd name="connsiteX16" fmla="*/ 642858 w 765932"/>
                  <a:gd name="connsiteY16" fmla="*/ 2125398 h 2125399"/>
                  <a:gd name="connsiteX17" fmla="*/ 570590 w 765932"/>
                  <a:gd name="connsiteY17" fmla="*/ 2051084 h 2125399"/>
                  <a:gd name="connsiteX18" fmla="*/ 570590 w 765932"/>
                  <a:gd name="connsiteY18" fmla="*/ 1644637 h 2125399"/>
                  <a:gd name="connsiteX19" fmla="*/ 131751 w 765932"/>
                  <a:gd name="connsiteY19" fmla="*/ 1644637 h 2125399"/>
                  <a:gd name="connsiteX20" fmla="*/ 2318 w 765932"/>
                  <a:gd name="connsiteY20" fmla="*/ 1538013 h 2125399"/>
                  <a:gd name="connsiteX21" fmla="*/ 41 w 765932"/>
                  <a:gd name="connsiteY21"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31751 w 765932"/>
                  <a:gd name="connsiteY7" fmla="*/ 1496008 h 2125399"/>
                  <a:gd name="connsiteX8" fmla="*/ 641598 w 765932"/>
                  <a:gd name="connsiteY8" fmla="*/ 1496009 h 2125399"/>
                  <a:gd name="connsiteX9" fmla="*/ 713866 w 765932"/>
                  <a:gd name="connsiteY9" fmla="*/ 1570324 h 2125399"/>
                  <a:gd name="connsiteX10" fmla="*/ 713865 w 765932"/>
                  <a:gd name="connsiteY10" fmla="*/ 1570323 h 2125399"/>
                  <a:gd name="connsiteX11" fmla="*/ 712206 w 765932"/>
                  <a:gd name="connsiteY11" fmla="*/ 1578773 h 2125399"/>
                  <a:gd name="connsiteX12" fmla="*/ 715126 w 765932"/>
                  <a:gd name="connsiteY12" fmla="*/ 1593647 h 2125399"/>
                  <a:gd name="connsiteX13" fmla="*/ 715125 w 765932"/>
                  <a:gd name="connsiteY13" fmla="*/ 2051085 h 2125399"/>
                  <a:gd name="connsiteX14" fmla="*/ 642857 w 765932"/>
                  <a:gd name="connsiteY14" fmla="*/ 2125399 h 2125399"/>
                  <a:gd name="connsiteX15" fmla="*/ 642858 w 765932"/>
                  <a:gd name="connsiteY15" fmla="*/ 2125398 h 2125399"/>
                  <a:gd name="connsiteX16" fmla="*/ 570590 w 765932"/>
                  <a:gd name="connsiteY16" fmla="*/ 2051084 h 2125399"/>
                  <a:gd name="connsiteX17" fmla="*/ 570590 w 765932"/>
                  <a:gd name="connsiteY17" fmla="*/ 1644637 h 2125399"/>
                  <a:gd name="connsiteX18" fmla="*/ 131751 w 765932"/>
                  <a:gd name="connsiteY18" fmla="*/ 1644637 h 2125399"/>
                  <a:gd name="connsiteX19" fmla="*/ 2318 w 765932"/>
                  <a:gd name="connsiteY19" fmla="*/ 1538013 h 2125399"/>
                  <a:gd name="connsiteX20" fmla="*/ 41 w 765932"/>
                  <a:gd name="connsiteY20"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3866 w 765932"/>
                  <a:gd name="connsiteY9" fmla="*/ 1570324 h 2125399"/>
                  <a:gd name="connsiteX10" fmla="*/ 713865 w 765932"/>
                  <a:gd name="connsiteY10" fmla="*/ 1570323 h 2125399"/>
                  <a:gd name="connsiteX11" fmla="*/ 712206 w 765932"/>
                  <a:gd name="connsiteY11" fmla="*/ 1578773 h 2125399"/>
                  <a:gd name="connsiteX12" fmla="*/ 715126 w 765932"/>
                  <a:gd name="connsiteY12" fmla="*/ 1593647 h 2125399"/>
                  <a:gd name="connsiteX13" fmla="*/ 715125 w 765932"/>
                  <a:gd name="connsiteY13" fmla="*/ 2051085 h 2125399"/>
                  <a:gd name="connsiteX14" fmla="*/ 642857 w 765932"/>
                  <a:gd name="connsiteY14" fmla="*/ 2125399 h 2125399"/>
                  <a:gd name="connsiteX15" fmla="*/ 642858 w 765932"/>
                  <a:gd name="connsiteY15" fmla="*/ 2125398 h 2125399"/>
                  <a:gd name="connsiteX16" fmla="*/ 570590 w 765932"/>
                  <a:gd name="connsiteY16" fmla="*/ 2051084 h 2125399"/>
                  <a:gd name="connsiteX17" fmla="*/ 570590 w 765932"/>
                  <a:gd name="connsiteY17" fmla="*/ 1644637 h 2125399"/>
                  <a:gd name="connsiteX18" fmla="*/ 131751 w 765932"/>
                  <a:gd name="connsiteY18" fmla="*/ 1644637 h 2125399"/>
                  <a:gd name="connsiteX19" fmla="*/ 2318 w 765932"/>
                  <a:gd name="connsiteY19" fmla="*/ 1538013 h 2125399"/>
                  <a:gd name="connsiteX20" fmla="*/ 41 w 765932"/>
                  <a:gd name="connsiteY20"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3866 w 765932"/>
                  <a:gd name="connsiteY9" fmla="*/ 1570324 h 2125399"/>
                  <a:gd name="connsiteX10" fmla="*/ 713865 w 765932"/>
                  <a:gd name="connsiteY10" fmla="*/ 1570323 h 2125399"/>
                  <a:gd name="connsiteX11" fmla="*/ 712206 w 765932"/>
                  <a:gd name="connsiteY11" fmla="*/ 1578773 h 2125399"/>
                  <a:gd name="connsiteX12" fmla="*/ 715126 w 765932"/>
                  <a:gd name="connsiteY12" fmla="*/ 1593647 h 2125399"/>
                  <a:gd name="connsiteX13" fmla="*/ 715125 w 765932"/>
                  <a:gd name="connsiteY13" fmla="*/ 2051085 h 2125399"/>
                  <a:gd name="connsiteX14" fmla="*/ 642857 w 765932"/>
                  <a:gd name="connsiteY14" fmla="*/ 2125399 h 2125399"/>
                  <a:gd name="connsiteX15" fmla="*/ 642858 w 765932"/>
                  <a:gd name="connsiteY15" fmla="*/ 2125398 h 2125399"/>
                  <a:gd name="connsiteX16" fmla="*/ 570590 w 765932"/>
                  <a:gd name="connsiteY16" fmla="*/ 2051084 h 2125399"/>
                  <a:gd name="connsiteX17" fmla="*/ 570590 w 765932"/>
                  <a:gd name="connsiteY17" fmla="*/ 1644637 h 2125399"/>
                  <a:gd name="connsiteX18" fmla="*/ 131751 w 765932"/>
                  <a:gd name="connsiteY18" fmla="*/ 1644637 h 2125399"/>
                  <a:gd name="connsiteX19" fmla="*/ 2318 w 765932"/>
                  <a:gd name="connsiteY19" fmla="*/ 1538013 h 2125399"/>
                  <a:gd name="connsiteX20" fmla="*/ 41 w 765932"/>
                  <a:gd name="connsiteY20"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3866 w 765932"/>
                  <a:gd name="connsiteY9" fmla="*/ 1570324 h 2125399"/>
                  <a:gd name="connsiteX10" fmla="*/ 713865 w 765932"/>
                  <a:gd name="connsiteY10" fmla="*/ 1570323 h 2125399"/>
                  <a:gd name="connsiteX11" fmla="*/ 712206 w 765932"/>
                  <a:gd name="connsiteY11" fmla="*/ 1578773 h 2125399"/>
                  <a:gd name="connsiteX12" fmla="*/ 715126 w 765932"/>
                  <a:gd name="connsiteY12" fmla="*/ 1593647 h 2125399"/>
                  <a:gd name="connsiteX13" fmla="*/ 715125 w 765932"/>
                  <a:gd name="connsiteY13" fmla="*/ 2051085 h 2125399"/>
                  <a:gd name="connsiteX14" fmla="*/ 642857 w 765932"/>
                  <a:gd name="connsiteY14" fmla="*/ 2125399 h 2125399"/>
                  <a:gd name="connsiteX15" fmla="*/ 642858 w 765932"/>
                  <a:gd name="connsiteY15" fmla="*/ 2125398 h 2125399"/>
                  <a:gd name="connsiteX16" fmla="*/ 570590 w 765932"/>
                  <a:gd name="connsiteY16" fmla="*/ 2051084 h 2125399"/>
                  <a:gd name="connsiteX17" fmla="*/ 570590 w 765932"/>
                  <a:gd name="connsiteY17" fmla="*/ 1644637 h 2125399"/>
                  <a:gd name="connsiteX18" fmla="*/ 131751 w 765932"/>
                  <a:gd name="connsiteY18" fmla="*/ 1644637 h 2125399"/>
                  <a:gd name="connsiteX19" fmla="*/ 2318 w 765932"/>
                  <a:gd name="connsiteY19" fmla="*/ 1538013 h 2125399"/>
                  <a:gd name="connsiteX20" fmla="*/ 41 w 765932"/>
                  <a:gd name="connsiteY20"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3866 w 765932"/>
                  <a:gd name="connsiteY9" fmla="*/ 1570324 h 2125399"/>
                  <a:gd name="connsiteX10" fmla="*/ 713865 w 765932"/>
                  <a:gd name="connsiteY10" fmla="*/ 1570323 h 2125399"/>
                  <a:gd name="connsiteX11" fmla="*/ 715126 w 765932"/>
                  <a:gd name="connsiteY11" fmla="*/ 1593647 h 2125399"/>
                  <a:gd name="connsiteX12" fmla="*/ 715125 w 765932"/>
                  <a:gd name="connsiteY12" fmla="*/ 2051085 h 2125399"/>
                  <a:gd name="connsiteX13" fmla="*/ 642857 w 765932"/>
                  <a:gd name="connsiteY13" fmla="*/ 2125399 h 2125399"/>
                  <a:gd name="connsiteX14" fmla="*/ 642858 w 765932"/>
                  <a:gd name="connsiteY14" fmla="*/ 2125398 h 2125399"/>
                  <a:gd name="connsiteX15" fmla="*/ 570590 w 765932"/>
                  <a:gd name="connsiteY15" fmla="*/ 2051084 h 2125399"/>
                  <a:gd name="connsiteX16" fmla="*/ 570590 w 765932"/>
                  <a:gd name="connsiteY16" fmla="*/ 1644637 h 2125399"/>
                  <a:gd name="connsiteX17" fmla="*/ 131751 w 765932"/>
                  <a:gd name="connsiteY17" fmla="*/ 1644637 h 2125399"/>
                  <a:gd name="connsiteX18" fmla="*/ 2318 w 765932"/>
                  <a:gd name="connsiteY18" fmla="*/ 1538013 h 2125399"/>
                  <a:gd name="connsiteX19" fmla="*/ 41 w 765932"/>
                  <a:gd name="connsiteY19"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3866 w 765932"/>
                  <a:gd name="connsiteY9" fmla="*/ 1570324 h 2125399"/>
                  <a:gd name="connsiteX10" fmla="*/ 715126 w 765932"/>
                  <a:gd name="connsiteY10" fmla="*/ 1593647 h 2125399"/>
                  <a:gd name="connsiteX11" fmla="*/ 715125 w 765932"/>
                  <a:gd name="connsiteY11" fmla="*/ 2051085 h 2125399"/>
                  <a:gd name="connsiteX12" fmla="*/ 642857 w 765932"/>
                  <a:gd name="connsiteY12" fmla="*/ 2125399 h 2125399"/>
                  <a:gd name="connsiteX13" fmla="*/ 642858 w 765932"/>
                  <a:gd name="connsiteY13" fmla="*/ 2125398 h 2125399"/>
                  <a:gd name="connsiteX14" fmla="*/ 570590 w 765932"/>
                  <a:gd name="connsiteY14" fmla="*/ 2051084 h 2125399"/>
                  <a:gd name="connsiteX15" fmla="*/ 570590 w 765932"/>
                  <a:gd name="connsiteY15" fmla="*/ 1644637 h 2125399"/>
                  <a:gd name="connsiteX16" fmla="*/ 131751 w 765932"/>
                  <a:gd name="connsiteY16" fmla="*/ 1644637 h 2125399"/>
                  <a:gd name="connsiteX17" fmla="*/ 2318 w 765932"/>
                  <a:gd name="connsiteY17" fmla="*/ 1538013 h 2125399"/>
                  <a:gd name="connsiteX18" fmla="*/ 41 w 765932"/>
                  <a:gd name="connsiteY18"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 name="connsiteX0" fmla="*/ 41 w 765932"/>
                  <a:gd name="connsiteY0" fmla="*/ 1172123 h 2125399"/>
                  <a:gd name="connsiteX1" fmla="*/ 2859 w 765932"/>
                  <a:gd name="connsiteY1" fmla="*/ 396926 h 2125399"/>
                  <a:gd name="connsiteX2" fmla="*/ 4943 w 765932"/>
                  <a:gd name="connsiteY2" fmla="*/ 0 h 2125399"/>
                  <a:gd name="connsiteX3" fmla="*/ 765932 w 765932"/>
                  <a:gd name="connsiteY3" fmla="*/ 313 h 2125399"/>
                  <a:gd name="connsiteX4" fmla="*/ 765932 w 765932"/>
                  <a:gd name="connsiteY4" fmla="*/ 127418 h 2125399"/>
                  <a:gd name="connsiteX5" fmla="*/ 115605 w 765932"/>
                  <a:gd name="connsiteY5" fmla="*/ 127418 h 2125399"/>
                  <a:gd name="connsiteX6" fmla="*/ 113321 w 765932"/>
                  <a:gd name="connsiteY6" fmla="*/ 1199225 h 2125399"/>
                  <a:gd name="connsiteX7" fmla="*/ 114419 w 765932"/>
                  <a:gd name="connsiteY7" fmla="*/ 1496008 h 2125399"/>
                  <a:gd name="connsiteX8" fmla="*/ 641598 w 765932"/>
                  <a:gd name="connsiteY8" fmla="*/ 1496009 h 2125399"/>
                  <a:gd name="connsiteX9" fmla="*/ 715126 w 765932"/>
                  <a:gd name="connsiteY9" fmla="*/ 1593647 h 2125399"/>
                  <a:gd name="connsiteX10" fmla="*/ 715125 w 765932"/>
                  <a:gd name="connsiteY10" fmla="*/ 2051085 h 2125399"/>
                  <a:gd name="connsiteX11" fmla="*/ 642857 w 765932"/>
                  <a:gd name="connsiteY11" fmla="*/ 2125399 h 2125399"/>
                  <a:gd name="connsiteX12" fmla="*/ 642858 w 765932"/>
                  <a:gd name="connsiteY12" fmla="*/ 2125398 h 2125399"/>
                  <a:gd name="connsiteX13" fmla="*/ 570590 w 765932"/>
                  <a:gd name="connsiteY13" fmla="*/ 2051084 h 2125399"/>
                  <a:gd name="connsiteX14" fmla="*/ 570590 w 765932"/>
                  <a:gd name="connsiteY14" fmla="*/ 1644637 h 2125399"/>
                  <a:gd name="connsiteX15" fmla="*/ 131751 w 765932"/>
                  <a:gd name="connsiteY15" fmla="*/ 1644637 h 2125399"/>
                  <a:gd name="connsiteX16" fmla="*/ 2318 w 765932"/>
                  <a:gd name="connsiteY16" fmla="*/ 1538013 h 2125399"/>
                  <a:gd name="connsiteX17" fmla="*/ 41 w 765932"/>
                  <a:gd name="connsiteY17" fmla="*/ 1172123 h 212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5932" h="2125399">
                    <a:moveTo>
                      <a:pt x="41" y="1172123"/>
                    </a:moveTo>
                    <a:cubicBezTo>
                      <a:pt x="370" y="898437"/>
                      <a:pt x="2586" y="557136"/>
                      <a:pt x="2859" y="396926"/>
                    </a:cubicBezTo>
                    <a:cubicBezTo>
                      <a:pt x="4539" y="268493"/>
                      <a:pt x="3263" y="128433"/>
                      <a:pt x="4943" y="0"/>
                    </a:cubicBezTo>
                    <a:lnTo>
                      <a:pt x="765932" y="313"/>
                    </a:lnTo>
                    <a:lnTo>
                      <a:pt x="765932" y="127418"/>
                    </a:lnTo>
                    <a:lnTo>
                      <a:pt x="115605" y="127418"/>
                    </a:lnTo>
                    <a:cubicBezTo>
                      <a:pt x="115231" y="432277"/>
                      <a:pt x="114083" y="841956"/>
                      <a:pt x="113321" y="1199225"/>
                    </a:cubicBezTo>
                    <a:lnTo>
                      <a:pt x="114419" y="1496008"/>
                    </a:lnTo>
                    <a:lnTo>
                      <a:pt x="641598" y="1496009"/>
                    </a:lnTo>
                    <a:cubicBezTo>
                      <a:pt x="709535" y="1496805"/>
                      <a:pt x="715756" y="1516589"/>
                      <a:pt x="715126" y="1593647"/>
                    </a:cubicBezTo>
                    <a:cubicBezTo>
                      <a:pt x="715126" y="1746127"/>
                      <a:pt x="715125" y="1898606"/>
                      <a:pt x="715125" y="2051085"/>
                    </a:cubicBezTo>
                    <a:cubicBezTo>
                      <a:pt x="715125" y="2092128"/>
                      <a:pt x="682770" y="2125399"/>
                      <a:pt x="642857" y="2125399"/>
                    </a:cubicBezTo>
                    <a:lnTo>
                      <a:pt x="642858" y="2125398"/>
                    </a:lnTo>
                    <a:cubicBezTo>
                      <a:pt x="602945" y="2125398"/>
                      <a:pt x="570590" y="2092127"/>
                      <a:pt x="570590" y="2051084"/>
                    </a:cubicBezTo>
                    <a:lnTo>
                      <a:pt x="570590" y="1644637"/>
                    </a:lnTo>
                    <a:lnTo>
                      <a:pt x="131751" y="1644637"/>
                    </a:lnTo>
                    <a:cubicBezTo>
                      <a:pt x="47400" y="1647732"/>
                      <a:pt x="6829" y="1622494"/>
                      <a:pt x="2318" y="1538013"/>
                    </a:cubicBezTo>
                    <a:cubicBezTo>
                      <a:pt x="328" y="1476205"/>
                      <a:pt x="-156" y="1336334"/>
                      <a:pt x="41" y="1172123"/>
                    </a:cubicBezTo>
                    <a:close/>
                  </a:path>
                </a:pathLst>
              </a:cu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4" name="Freeform 248"/>
              <p:cNvSpPr/>
              <p:nvPr/>
            </p:nvSpPr>
            <p:spPr>
              <a:xfrm rot="5400000">
                <a:off x="1280848" y="1815956"/>
                <a:ext cx="1927497" cy="2622815"/>
              </a:xfrm>
              <a:custGeom>
                <a:avLst/>
                <a:gdLst>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835959 w 1927497"/>
                  <a:gd name="connsiteY13" fmla="*/ 2152999 h 2622815"/>
                  <a:gd name="connsiteX14" fmla="*/ 812782 w 1927497"/>
                  <a:gd name="connsiteY14" fmla="*/ 2165864 h 2622815"/>
                  <a:gd name="connsiteX15" fmla="*/ 817579 w 1927497"/>
                  <a:gd name="connsiteY15" fmla="*/ 2189625 h 2622815"/>
                  <a:gd name="connsiteX16" fmla="*/ 817579 w 1927497"/>
                  <a:gd name="connsiteY16" fmla="*/ 2195886 h 2622815"/>
                  <a:gd name="connsiteX17" fmla="*/ 748442 w 1927497"/>
                  <a:gd name="connsiteY17" fmla="*/ 2265023 h 2622815"/>
                  <a:gd name="connsiteX18" fmla="*/ 145318 w 1927497"/>
                  <a:gd name="connsiteY18" fmla="*/ 2265023 h 2622815"/>
                  <a:gd name="connsiteX19" fmla="*/ 145317 w 1927497"/>
                  <a:gd name="connsiteY19" fmla="*/ 2550547 h 2622815"/>
                  <a:gd name="connsiteX20" fmla="*/ 73049 w 1927497"/>
                  <a:gd name="connsiteY20" fmla="*/ 2622815 h 2622815"/>
                  <a:gd name="connsiteX21" fmla="*/ 73050 w 1927497"/>
                  <a:gd name="connsiteY21" fmla="*/ 2622814 h 2622815"/>
                  <a:gd name="connsiteX22" fmla="*/ 782 w 1927497"/>
                  <a:gd name="connsiteY22" fmla="*/ 2550546 h 2622815"/>
                  <a:gd name="connsiteX23" fmla="*/ 782 w 1927497"/>
                  <a:gd name="connsiteY23" fmla="*/ 2200095 h 2622815"/>
                  <a:gd name="connsiteX24" fmla="*/ 1263 w 1927497"/>
                  <a:gd name="connsiteY24" fmla="*/ 2198935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835959 w 1927497"/>
                  <a:gd name="connsiteY13" fmla="*/ 2152999 h 2622815"/>
                  <a:gd name="connsiteX14" fmla="*/ 817579 w 1927497"/>
                  <a:gd name="connsiteY14" fmla="*/ 2189625 h 2622815"/>
                  <a:gd name="connsiteX15" fmla="*/ 817579 w 1927497"/>
                  <a:gd name="connsiteY15" fmla="*/ 2195886 h 2622815"/>
                  <a:gd name="connsiteX16" fmla="*/ 748442 w 1927497"/>
                  <a:gd name="connsiteY16" fmla="*/ 2265023 h 2622815"/>
                  <a:gd name="connsiteX17" fmla="*/ 145318 w 1927497"/>
                  <a:gd name="connsiteY17" fmla="*/ 2265023 h 2622815"/>
                  <a:gd name="connsiteX18" fmla="*/ 145317 w 1927497"/>
                  <a:gd name="connsiteY18" fmla="*/ 2550547 h 2622815"/>
                  <a:gd name="connsiteX19" fmla="*/ 73049 w 1927497"/>
                  <a:gd name="connsiteY19" fmla="*/ 2622815 h 2622815"/>
                  <a:gd name="connsiteX20" fmla="*/ 73050 w 1927497"/>
                  <a:gd name="connsiteY20" fmla="*/ 2622814 h 2622815"/>
                  <a:gd name="connsiteX21" fmla="*/ 782 w 1927497"/>
                  <a:gd name="connsiteY21" fmla="*/ 2550546 h 2622815"/>
                  <a:gd name="connsiteX22" fmla="*/ 782 w 1927497"/>
                  <a:gd name="connsiteY22" fmla="*/ 2200095 h 2622815"/>
                  <a:gd name="connsiteX23" fmla="*/ 1263 w 1927497"/>
                  <a:gd name="connsiteY23" fmla="*/ 2198935 h 2622815"/>
                  <a:gd name="connsiteX24" fmla="*/ 0 w 1927497"/>
                  <a:gd name="connsiteY24"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835959 w 1927497"/>
                  <a:gd name="connsiteY13" fmla="*/ 2152999 h 2622815"/>
                  <a:gd name="connsiteX14" fmla="*/ 817579 w 1927497"/>
                  <a:gd name="connsiteY14" fmla="*/ 2189625 h 2622815"/>
                  <a:gd name="connsiteX15" fmla="*/ 748442 w 1927497"/>
                  <a:gd name="connsiteY15" fmla="*/ 2265023 h 2622815"/>
                  <a:gd name="connsiteX16" fmla="*/ 145318 w 1927497"/>
                  <a:gd name="connsiteY16" fmla="*/ 2265023 h 2622815"/>
                  <a:gd name="connsiteX17" fmla="*/ 145317 w 1927497"/>
                  <a:gd name="connsiteY17" fmla="*/ 2550547 h 2622815"/>
                  <a:gd name="connsiteX18" fmla="*/ 73049 w 1927497"/>
                  <a:gd name="connsiteY18" fmla="*/ 2622815 h 2622815"/>
                  <a:gd name="connsiteX19" fmla="*/ 73050 w 1927497"/>
                  <a:gd name="connsiteY19" fmla="*/ 2622814 h 2622815"/>
                  <a:gd name="connsiteX20" fmla="*/ 782 w 1927497"/>
                  <a:gd name="connsiteY20" fmla="*/ 2550546 h 2622815"/>
                  <a:gd name="connsiteX21" fmla="*/ 782 w 1927497"/>
                  <a:gd name="connsiteY21" fmla="*/ 2200095 h 2622815"/>
                  <a:gd name="connsiteX22" fmla="*/ 1263 w 1927497"/>
                  <a:gd name="connsiteY22" fmla="*/ 2198935 h 2622815"/>
                  <a:gd name="connsiteX23" fmla="*/ 0 w 1927497"/>
                  <a:gd name="connsiteY23"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817579 w 1927497"/>
                  <a:gd name="connsiteY13" fmla="*/ 2189625 h 2622815"/>
                  <a:gd name="connsiteX14" fmla="*/ 748442 w 1927497"/>
                  <a:gd name="connsiteY14" fmla="*/ 2265023 h 2622815"/>
                  <a:gd name="connsiteX15" fmla="*/ 145318 w 1927497"/>
                  <a:gd name="connsiteY15" fmla="*/ 2265023 h 2622815"/>
                  <a:gd name="connsiteX16" fmla="*/ 145317 w 1927497"/>
                  <a:gd name="connsiteY16" fmla="*/ 2550547 h 2622815"/>
                  <a:gd name="connsiteX17" fmla="*/ 73049 w 1927497"/>
                  <a:gd name="connsiteY17" fmla="*/ 2622815 h 2622815"/>
                  <a:gd name="connsiteX18" fmla="*/ 73050 w 1927497"/>
                  <a:gd name="connsiteY18" fmla="*/ 2622814 h 2622815"/>
                  <a:gd name="connsiteX19" fmla="*/ 782 w 1927497"/>
                  <a:gd name="connsiteY19" fmla="*/ 2550546 h 2622815"/>
                  <a:gd name="connsiteX20" fmla="*/ 782 w 1927497"/>
                  <a:gd name="connsiteY20" fmla="*/ 2200095 h 2622815"/>
                  <a:gd name="connsiteX21" fmla="*/ 1263 w 1927497"/>
                  <a:gd name="connsiteY21" fmla="*/ 2198935 h 2622815"/>
                  <a:gd name="connsiteX22" fmla="*/ 0 w 1927497"/>
                  <a:gd name="connsiteY22"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748442 w 1927497"/>
                  <a:gd name="connsiteY13" fmla="*/ 2265023 h 2622815"/>
                  <a:gd name="connsiteX14" fmla="*/ 145318 w 1927497"/>
                  <a:gd name="connsiteY14" fmla="*/ 2265023 h 2622815"/>
                  <a:gd name="connsiteX15" fmla="*/ 145317 w 1927497"/>
                  <a:gd name="connsiteY15" fmla="*/ 2550547 h 2622815"/>
                  <a:gd name="connsiteX16" fmla="*/ 73049 w 1927497"/>
                  <a:gd name="connsiteY16" fmla="*/ 2622815 h 2622815"/>
                  <a:gd name="connsiteX17" fmla="*/ 73050 w 1927497"/>
                  <a:gd name="connsiteY17" fmla="*/ 2622814 h 2622815"/>
                  <a:gd name="connsiteX18" fmla="*/ 782 w 1927497"/>
                  <a:gd name="connsiteY18" fmla="*/ 2550546 h 2622815"/>
                  <a:gd name="connsiteX19" fmla="*/ 782 w 1927497"/>
                  <a:gd name="connsiteY19" fmla="*/ 2200095 h 2622815"/>
                  <a:gd name="connsiteX20" fmla="*/ 1263 w 1927497"/>
                  <a:gd name="connsiteY20" fmla="*/ 2198935 h 2622815"/>
                  <a:gd name="connsiteX21" fmla="*/ 0 w 1927497"/>
                  <a:gd name="connsiteY21"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748442 w 1927497"/>
                  <a:gd name="connsiteY13" fmla="*/ 2265023 h 2622815"/>
                  <a:gd name="connsiteX14" fmla="*/ 145318 w 1927497"/>
                  <a:gd name="connsiteY14" fmla="*/ 2265023 h 2622815"/>
                  <a:gd name="connsiteX15" fmla="*/ 145317 w 1927497"/>
                  <a:gd name="connsiteY15" fmla="*/ 2550547 h 2622815"/>
                  <a:gd name="connsiteX16" fmla="*/ 73049 w 1927497"/>
                  <a:gd name="connsiteY16" fmla="*/ 2622815 h 2622815"/>
                  <a:gd name="connsiteX17" fmla="*/ 73050 w 1927497"/>
                  <a:gd name="connsiteY17" fmla="*/ 2622814 h 2622815"/>
                  <a:gd name="connsiteX18" fmla="*/ 782 w 1927497"/>
                  <a:gd name="connsiteY18" fmla="*/ 2550546 h 2622815"/>
                  <a:gd name="connsiteX19" fmla="*/ 782 w 1927497"/>
                  <a:gd name="connsiteY19" fmla="*/ 2200095 h 2622815"/>
                  <a:gd name="connsiteX20" fmla="*/ 1263 w 1927497"/>
                  <a:gd name="connsiteY20" fmla="*/ 2198935 h 2622815"/>
                  <a:gd name="connsiteX21" fmla="*/ 0 w 1927497"/>
                  <a:gd name="connsiteY21"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736508 w 1927497"/>
                  <a:gd name="connsiteY4" fmla="*/ 2109512 h 2622815"/>
                  <a:gd name="connsiteX5" fmla="*/ 807795 w 1927497"/>
                  <a:gd name="connsiteY5" fmla="*/ 1894312 h 2622815"/>
                  <a:gd name="connsiteX6" fmla="*/ 807559 w 1927497"/>
                  <a:gd name="connsiteY6" fmla="*/ 645852 h 2622815"/>
                  <a:gd name="connsiteX7" fmla="*/ 806489 w 1927497"/>
                  <a:gd name="connsiteY7" fmla="*/ 0 h 2622815"/>
                  <a:gd name="connsiteX8" fmla="*/ 1927497 w 1927497"/>
                  <a:gd name="connsiteY8" fmla="*/ 1192 h 2622815"/>
                  <a:gd name="connsiteX9" fmla="*/ 1927497 w 1927497"/>
                  <a:gd name="connsiteY9" fmla="*/ 133856 h 2622815"/>
                  <a:gd name="connsiteX10" fmla="*/ 941689 w 1927497"/>
                  <a:gd name="connsiteY10" fmla="*/ 133856 h 2622815"/>
                  <a:gd name="connsiteX11" fmla="*/ 941688 w 1927497"/>
                  <a:gd name="connsiteY11" fmla="*/ 650250 h 2622815"/>
                  <a:gd name="connsiteX12" fmla="*/ 939914 w 1927497"/>
                  <a:gd name="connsiteY12" fmla="*/ 1999136 h 2622815"/>
                  <a:gd name="connsiteX13" fmla="*/ 748442 w 1927497"/>
                  <a:gd name="connsiteY13" fmla="*/ 2265023 h 2622815"/>
                  <a:gd name="connsiteX14" fmla="*/ 145318 w 1927497"/>
                  <a:gd name="connsiteY14" fmla="*/ 2265023 h 2622815"/>
                  <a:gd name="connsiteX15" fmla="*/ 145317 w 1927497"/>
                  <a:gd name="connsiteY15" fmla="*/ 2550547 h 2622815"/>
                  <a:gd name="connsiteX16" fmla="*/ 73049 w 1927497"/>
                  <a:gd name="connsiteY16" fmla="*/ 2622815 h 2622815"/>
                  <a:gd name="connsiteX17" fmla="*/ 73050 w 1927497"/>
                  <a:gd name="connsiteY17" fmla="*/ 2622814 h 2622815"/>
                  <a:gd name="connsiteX18" fmla="*/ 782 w 1927497"/>
                  <a:gd name="connsiteY18" fmla="*/ 2550546 h 2622815"/>
                  <a:gd name="connsiteX19" fmla="*/ 782 w 1927497"/>
                  <a:gd name="connsiteY19" fmla="*/ 2200095 h 2622815"/>
                  <a:gd name="connsiteX20" fmla="*/ 1263 w 1927497"/>
                  <a:gd name="connsiteY20" fmla="*/ 2198935 h 2622815"/>
                  <a:gd name="connsiteX21" fmla="*/ 0 w 1927497"/>
                  <a:gd name="connsiteY21"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 name="connsiteX0" fmla="*/ 0 w 1927497"/>
                  <a:gd name="connsiteY0" fmla="*/ 2195886 h 2622815"/>
                  <a:gd name="connsiteX1" fmla="*/ 0 w 1927497"/>
                  <a:gd name="connsiteY1" fmla="*/ 2189625 h 2622815"/>
                  <a:gd name="connsiteX2" fmla="*/ 69137 w 1927497"/>
                  <a:gd name="connsiteY2" fmla="*/ 2120488 h 2622815"/>
                  <a:gd name="connsiteX3" fmla="*/ 728191 w 1927497"/>
                  <a:gd name="connsiteY3" fmla="*/ 2120488 h 2622815"/>
                  <a:gd name="connsiteX4" fmla="*/ 807795 w 1927497"/>
                  <a:gd name="connsiteY4" fmla="*/ 1894312 h 2622815"/>
                  <a:gd name="connsiteX5" fmla="*/ 807559 w 1927497"/>
                  <a:gd name="connsiteY5" fmla="*/ 645852 h 2622815"/>
                  <a:gd name="connsiteX6" fmla="*/ 806489 w 1927497"/>
                  <a:gd name="connsiteY6" fmla="*/ 0 h 2622815"/>
                  <a:gd name="connsiteX7" fmla="*/ 1927497 w 1927497"/>
                  <a:gd name="connsiteY7" fmla="*/ 1192 h 2622815"/>
                  <a:gd name="connsiteX8" fmla="*/ 1927497 w 1927497"/>
                  <a:gd name="connsiteY8" fmla="*/ 133856 h 2622815"/>
                  <a:gd name="connsiteX9" fmla="*/ 941689 w 1927497"/>
                  <a:gd name="connsiteY9" fmla="*/ 133856 h 2622815"/>
                  <a:gd name="connsiteX10" fmla="*/ 941688 w 1927497"/>
                  <a:gd name="connsiteY10" fmla="*/ 650250 h 2622815"/>
                  <a:gd name="connsiteX11" fmla="*/ 939914 w 1927497"/>
                  <a:gd name="connsiteY11" fmla="*/ 1999136 h 2622815"/>
                  <a:gd name="connsiteX12" fmla="*/ 748442 w 1927497"/>
                  <a:gd name="connsiteY12" fmla="*/ 2265023 h 2622815"/>
                  <a:gd name="connsiteX13" fmla="*/ 145318 w 1927497"/>
                  <a:gd name="connsiteY13" fmla="*/ 2265023 h 2622815"/>
                  <a:gd name="connsiteX14" fmla="*/ 145317 w 1927497"/>
                  <a:gd name="connsiteY14" fmla="*/ 2550547 h 2622815"/>
                  <a:gd name="connsiteX15" fmla="*/ 73049 w 1927497"/>
                  <a:gd name="connsiteY15" fmla="*/ 2622815 h 2622815"/>
                  <a:gd name="connsiteX16" fmla="*/ 73050 w 1927497"/>
                  <a:gd name="connsiteY16" fmla="*/ 2622814 h 2622815"/>
                  <a:gd name="connsiteX17" fmla="*/ 782 w 1927497"/>
                  <a:gd name="connsiteY17" fmla="*/ 2550546 h 2622815"/>
                  <a:gd name="connsiteX18" fmla="*/ 782 w 1927497"/>
                  <a:gd name="connsiteY18" fmla="*/ 2200095 h 2622815"/>
                  <a:gd name="connsiteX19" fmla="*/ 1263 w 1927497"/>
                  <a:gd name="connsiteY19" fmla="*/ 2198935 h 2622815"/>
                  <a:gd name="connsiteX20" fmla="*/ 0 w 1927497"/>
                  <a:gd name="connsiteY20" fmla="*/ 2195886 h 2622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7497" h="2622815">
                    <a:moveTo>
                      <a:pt x="0" y="2195886"/>
                    </a:moveTo>
                    <a:lnTo>
                      <a:pt x="0" y="2189625"/>
                    </a:lnTo>
                    <a:cubicBezTo>
                      <a:pt x="0" y="2151442"/>
                      <a:pt x="30954" y="2120488"/>
                      <a:pt x="69137" y="2120488"/>
                    </a:cubicBezTo>
                    <a:lnTo>
                      <a:pt x="728191" y="2120488"/>
                    </a:lnTo>
                    <a:cubicBezTo>
                      <a:pt x="821491" y="2111862"/>
                      <a:pt x="801579" y="2016149"/>
                      <a:pt x="807795" y="1894312"/>
                    </a:cubicBezTo>
                    <a:cubicBezTo>
                      <a:pt x="807716" y="1478159"/>
                      <a:pt x="807638" y="1062005"/>
                      <a:pt x="807559" y="645852"/>
                    </a:cubicBezTo>
                    <a:cubicBezTo>
                      <a:pt x="807202" y="430568"/>
                      <a:pt x="806846" y="215284"/>
                      <a:pt x="806489" y="0"/>
                    </a:cubicBezTo>
                    <a:lnTo>
                      <a:pt x="1927497" y="1192"/>
                    </a:lnTo>
                    <a:lnTo>
                      <a:pt x="1927497" y="133856"/>
                    </a:lnTo>
                    <a:lnTo>
                      <a:pt x="941689" y="133856"/>
                    </a:lnTo>
                    <a:cubicBezTo>
                      <a:pt x="940702" y="308947"/>
                      <a:pt x="942675" y="475159"/>
                      <a:pt x="941688" y="650250"/>
                    </a:cubicBezTo>
                    <a:cubicBezTo>
                      <a:pt x="942083" y="1101851"/>
                      <a:pt x="939519" y="1547535"/>
                      <a:pt x="939914" y="1999136"/>
                    </a:cubicBezTo>
                    <a:cubicBezTo>
                      <a:pt x="942540" y="2213110"/>
                      <a:pt x="825721" y="2267154"/>
                      <a:pt x="748442" y="2265023"/>
                    </a:cubicBezTo>
                    <a:lnTo>
                      <a:pt x="145318" y="2265023"/>
                    </a:lnTo>
                    <a:cubicBezTo>
                      <a:pt x="145318" y="2360198"/>
                      <a:pt x="145317" y="2455372"/>
                      <a:pt x="145317" y="2550547"/>
                    </a:cubicBezTo>
                    <a:cubicBezTo>
                      <a:pt x="145317" y="2590460"/>
                      <a:pt x="112962" y="2622815"/>
                      <a:pt x="73049" y="2622815"/>
                    </a:cubicBezTo>
                    <a:lnTo>
                      <a:pt x="73050" y="2622814"/>
                    </a:lnTo>
                    <a:cubicBezTo>
                      <a:pt x="33137" y="2622814"/>
                      <a:pt x="782" y="2590459"/>
                      <a:pt x="782" y="2550546"/>
                    </a:cubicBezTo>
                    <a:lnTo>
                      <a:pt x="782" y="2200095"/>
                    </a:lnTo>
                    <a:lnTo>
                      <a:pt x="1263" y="2198935"/>
                    </a:lnTo>
                    <a:lnTo>
                      <a:pt x="0" y="2195886"/>
                    </a:lnTo>
                    <a:close/>
                  </a:path>
                </a:pathLst>
              </a:cu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5" name="Donut 18"/>
              <p:cNvSpPr/>
              <p:nvPr/>
            </p:nvSpPr>
            <p:spPr>
              <a:xfrm>
                <a:off x="5098161" y="1339174"/>
                <a:ext cx="641102" cy="641105"/>
              </a:xfrm>
              <a:prstGeom prst="donut">
                <a:avLst>
                  <a:gd name="adj" fmla="val 1984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Donut 19"/>
              <p:cNvSpPr/>
              <p:nvPr/>
            </p:nvSpPr>
            <p:spPr>
              <a:xfrm>
                <a:off x="6552730" y="1284615"/>
                <a:ext cx="641102" cy="641105"/>
              </a:xfrm>
              <a:prstGeom prst="donut">
                <a:avLst>
                  <a:gd name="adj" fmla="val 19846"/>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Donut 20"/>
              <p:cNvSpPr/>
              <p:nvPr/>
            </p:nvSpPr>
            <p:spPr>
              <a:xfrm>
                <a:off x="6663874" y="2441260"/>
                <a:ext cx="641102" cy="641105"/>
              </a:xfrm>
              <a:prstGeom prst="donut">
                <a:avLst>
                  <a:gd name="adj" fmla="val 1984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Donut 21"/>
              <p:cNvSpPr/>
              <p:nvPr/>
            </p:nvSpPr>
            <p:spPr>
              <a:xfrm>
                <a:off x="7140216" y="1843178"/>
                <a:ext cx="641102" cy="641105"/>
              </a:xfrm>
              <a:prstGeom prst="donut">
                <a:avLst>
                  <a:gd name="adj" fmla="val 19846"/>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Donut 22"/>
              <p:cNvSpPr/>
              <p:nvPr/>
            </p:nvSpPr>
            <p:spPr>
              <a:xfrm>
                <a:off x="8014903" y="2435805"/>
                <a:ext cx="641102" cy="641105"/>
              </a:xfrm>
              <a:prstGeom prst="donut">
                <a:avLst>
                  <a:gd name="adj" fmla="val 1984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Donut 23"/>
              <p:cNvSpPr/>
              <p:nvPr/>
            </p:nvSpPr>
            <p:spPr>
              <a:xfrm>
                <a:off x="7905786" y="3641553"/>
                <a:ext cx="641102" cy="641105"/>
              </a:xfrm>
              <a:prstGeom prst="donut">
                <a:avLst>
                  <a:gd name="adj" fmla="val 19846"/>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Donut 24"/>
              <p:cNvSpPr/>
              <p:nvPr/>
            </p:nvSpPr>
            <p:spPr>
              <a:xfrm>
                <a:off x="7272906" y="4498126"/>
                <a:ext cx="641102" cy="641105"/>
              </a:xfrm>
              <a:prstGeom prst="donut">
                <a:avLst>
                  <a:gd name="adj" fmla="val 198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Donut 25"/>
              <p:cNvSpPr/>
              <p:nvPr/>
            </p:nvSpPr>
            <p:spPr>
              <a:xfrm>
                <a:off x="6645479" y="3996184"/>
                <a:ext cx="641102" cy="641105"/>
              </a:xfrm>
              <a:prstGeom prst="donut">
                <a:avLst>
                  <a:gd name="adj" fmla="val 19846"/>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Donut 26"/>
              <p:cNvSpPr/>
              <p:nvPr/>
            </p:nvSpPr>
            <p:spPr>
              <a:xfrm>
                <a:off x="6716407" y="5152830"/>
                <a:ext cx="641102" cy="641105"/>
              </a:xfrm>
              <a:prstGeom prst="donut">
                <a:avLst>
                  <a:gd name="adj" fmla="val 198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Donut 27"/>
              <p:cNvSpPr/>
              <p:nvPr/>
            </p:nvSpPr>
            <p:spPr>
              <a:xfrm>
                <a:off x="5074191" y="4334450"/>
                <a:ext cx="641102" cy="641105"/>
              </a:xfrm>
              <a:prstGeom prst="donut">
                <a:avLst>
                  <a:gd name="adj" fmla="val 1984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Rectangle 35"/>
              <p:cNvSpPr/>
              <p:nvPr/>
            </p:nvSpPr>
            <p:spPr>
              <a:xfrm>
                <a:off x="6898258" y="3005555"/>
                <a:ext cx="158329" cy="2691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Donut 6"/>
              <p:cNvSpPr/>
              <p:nvPr/>
            </p:nvSpPr>
            <p:spPr>
              <a:xfrm>
                <a:off x="556476" y="3777950"/>
                <a:ext cx="641102" cy="641105"/>
              </a:xfrm>
              <a:prstGeom prst="donut">
                <a:avLst>
                  <a:gd name="adj" fmla="val 19846"/>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Freeform 194"/>
              <p:cNvSpPr/>
              <p:nvPr/>
            </p:nvSpPr>
            <p:spPr>
              <a:xfrm rot="16200000">
                <a:off x="5751466" y="4464978"/>
                <a:ext cx="1355114" cy="824090"/>
              </a:xfrm>
              <a:custGeom>
                <a:avLst/>
                <a:gdLst>
                  <a:gd name="connsiteX0" fmla="*/ 1355114 w 1355114"/>
                  <a:gd name="connsiteY0" fmla="*/ 73378 h 824090"/>
                  <a:gd name="connsiteX1" fmla="*/ 1281737 w 1355114"/>
                  <a:gd name="connsiteY1" fmla="*/ 146755 h 824090"/>
                  <a:gd name="connsiteX2" fmla="*/ 141557 w 1355114"/>
                  <a:gd name="connsiteY2" fmla="*/ 146755 h 824090"/>
                  <a:gd name="connsiteX3" fmla="*/ 141556 w 1355114"/>
                  <a:gd name="connsiteY3" fmla="*/ 753535 h 824090"/>
                  <a:gd name="connsiteX4" fmla="*/ 71001 w 1355114"/>
                  <a:gd name="connsiteY4" fmla="*/ 824090 h 824090"/>
                  <a:gd name="connsiteX5" fmla="*/ 71002 w 1355114"/>
                  <a:gd name="connsiteY5" fmla="*/ 824089 h 824090"/>
                  <a:gd name="connsiteX6" fmla="*/ 447 w 1355114"/>
                  <a:gd name="connsiteY6" fmla="*/ 753534 h 824090"/>
                  <a:gd name="connsiteX7" fmla="*/ 447 w 1355114"/>
                  <a:gd name="connsiteY7" fmla="*/ 115712 h 824090"/>
                  <a:gd name="connsiteX8" fmla="*/ 6006 w 1355114"/>
                  <a:gd name="connsiteY8" fmla="*/ 102293 h 824090"/>
                  <a:gd name="connsiteX9" fmla="*/ 5767 w 1355114"/>
                  <a:gd name="connsiteY9" fmla="*/ 101939 h 824090"/>
                  <a:gd name="connsiteX10" fmla="*/ 0 w 1355114"/>
                  <a:gd name="connsiteY10" fmla="*/ 73378 h 824090"/>
                  <a:gd name="connsiteX11" fmla="*/ 73378 w 1355114"/>
                  <a:gd name="connsiteY11" fmla="*/ 0 h 824090"/>
                  <a:gd name="connsiteX12" fmla="*/ 1281737 w 1355114"/>
                  <a:gd name="connsiteY12" fmla="*/ 0 h 824090"/>
                  <a:gd name="connsiteX13" fmla="*/ 1355114 w 1355114"/>
                  <a:gd name="connsiteY13" fmla="*/ 73378 h 824090"/>
                  <a:gd name="connsiteX0" fmla="*/ 1355114 w 1355114"/>
                  <a:gd name="connsiteY0" fmla="*/ 73378 h 824090"/>
                  <a:gd name="connsiteX1" fmla="*/ 1281737 w 1355114"/>
                  <a:gd name="connsiteY1" fmla="*/ 146755 h 824090"/>
                  <a:gd name="connsiteX2" fmla="*/ 141557 w 1355114"/>
                  <a:gd name="connsiteY2" fmla="*/ 146755 h 824090"/>
                  <a:gd name="connsiteX3" fmla="*/ 141556 w 1355114"/>
                  <a:gd name="connsiteY3" fmla="*/ 753535 h 824090"/>
                  <a:gd name="connsiteX4" fmla="*/ 71001 w 1355114"/>
                  <a:gd name="connsiteY4" fmla="*/ 824090 h 824090"/>
                  <a:gd name="connsiteX5" fmla="*/ 71002 w 1355114"/>
                  <a:gd name="connsiteY5" fmla="*/ 824089 h 824090"/>
                  <a:gd name="connsiteX6" fmla="*/ 447 w 1355114"/>
                  <a:gd name="connsiteY6" fmla="*/ 753534 h 824090"/>
                  <a:gd name="connsiteX7" fmla="*/ 447 w 1355114"/>
                  <a:gd name="connsiteY7" fmla="*/ 115712 h 824090"/>
                  <a:gd name="connsiteX8" fmla="*/ 6006 w 1355114"/>
                  <a:gd name="connsiteY8" fmla="*/ 102293 h 824090"/>
                  <a:gd name="connsiteX9" fmla="*/ 0 w 1355114"/>
                  <a:gd name="connsiteY9" fmla="*/ 73378 h 824090"/>
                  <a:gd name="connsiteX10" fmla="*/ 73378 w 1355114"/>
                  <a:gd name="connsiteY10" fmla="*/ 0 h 824090"/>
                  <a:gd name="connsiteX11" fmla="*/ 1281737 w 1355114"/>
                  <a:gd name="connsiteY11" fmla="*/ 0 h 824090"/>
                  <a:gd name="connsiteX12" fmla="*/ 1355114 w 1355114"/>
                  <a:gd name="connsiteY12" fmla="*/ 73378 h 824090"/>
                  <a:gd name="connsiteX0" fmla="*/ 1355114 w 1355114"/>
                  <a:gd name="connsiteY0" fmla="*/ 73378 h 824090"/>
                  <a:gd name="connsiteX1" fmla="*/ 1281737 w 1355114"/>
                  <a:gd name="connsiteY1" fmla="*/ 146755 h 824090"/>
                  <a:gd name="connsiteX2" fmla="*/ 141557 w 1355114"/>
                  <a:gd name="connsiteY2" fmla="*/ 146755 h 824090"/>
                  <a:gd name="connsiteX3" fmla="*/ 141556 w 1355114"/>
                  <a:gd name="connsiteY3" fmla="*/ 753535 h 824090"/>
                  <a:gd name="connsiteX4" fmla="*/ 71001 w 1355114"/>
                  <a:gd name="connsiteY4" fmla="*/ 824090 h 824090"/>
                  <a:gd name="connsiteX5" fmla="*/ 71002 w 1355114"/>
                  <a:gd name="connsiteY5" fmla="*/ 824089 h 824090"/>
                  <a:gd name="connsiteX6" fmla="*/ 447 w 1355114"/>
                  <a:gd name="connsiteY6" fmla="*/ 753534 h 824090"/>
                  <a:gd name="connsiteX7" fmla="*/ 447 w 1355114"/>
                  <a:gd name="connsiteY7" fmla="*/ 115712 h 824090"/>
                  <a:gd name="connsiteX8" fmla="*/ 0 w 1355114"/>
                  <a:gd name="connsiteY8" fmla="*/ 73378 h 824090"/>
                  <a:gd name="connsiteX9" fmla="*/ 73378 w 1355114"/>
                  <a:gd name="connsiteY9" fmla="*/ 0 h 824090"/>
                  <a:gd name="connsiteX10" fmla="*/ 1281737 w 1355114"/>
                  <a:gd name="connsiteY10" fmla="*/ 0 h 824090"/>
                  <a:gd name="connsiteX11" fmla="*/ 1355114 w 1355114"/>
                  <a:gd name="connsiteY11" fmla="*/ 73378 h 824090"/>
                  <a:gd name="connsiteX0" fmla="*/ 1355114 w 1355114"/>
                  <a:gd name="connsiteY0" fmla="*/ 73378 h 824090"/>
                  <a:gd name="connsiteX1" fmla="*/ 1281737 w 1355114"/>
                  <a:gd name="connsiteY1" fmla="*/ 146755 h 824090"/>
                  <a:gd name="connsiteX2" fmla="*/ 141557 w 1355114"/>
                  <a:gd name="connsiteY2" fmla="*/ 146755 h 824090"/>
                  <a:gd name="connsiteX3" fmla="*/ 141556 w 1355114"/>
                  <a:gd name="connsiteY3" fmla="*/ 753535 h 824090"/>
                  <a:gd name="connsiteX4" fmla="*/ 71001 w 1355114"/>
                  <a:gd name="connsiteY4" fmla="*/ 824090 h 824090"/>
                  <a:gd name="connsiteX5" fmla="*/ 71002 w 1355114"/>
                  <a:gd name="connsiteY5" fmla="*/ 824089 h 824090"/>
                  <a:gd name="connsiteX6" fmla="*/ 447 w 1355114"/>
                  <a:gd name="connsiteY6" fmla="*/ 753534 h 824090"/>
                  <a:gd name="connsiteX7" fmla="*/ 0 w 1355114"/>
                  <a:gd name="connsiteY7" fmla="*/ 73378 h 824090"/>
                  <a:gd name="connsiteX8" fmla="*/ 73378 w 1355114"/>
                  <a:gd name="connsiteY8" fmla="*/ 0 h 824090"/>
                  <a:gd name="connsiteX9" fmla="*/ 1281737 w 1355114"/>
                  <a:gd name="connsiteY9" fmla="*/ 0 h 824090"/>
                  <a:gd name="connsiteX10" fmla="*/ 1355114 w 1355114"/>
                  <a:gd name="connsiteY10" fmla="*/ 73378 h 82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114" h="824090">
                    <a:moveTo>
                      <a:pt x="1355114" y="73378"/>
                    </a:moveTo>
                    <a:cubicBezTo>
                      <a:pt x="1355114" y="113903"/>
                      <a:pt x="1322262" y="146755"/>
                      <a:pt x="1281737" y="146755"/>
                    </a:cubicBezTo>
                    <a:lnTo>
                      <a:pt x="141557" y="146755"/>
                    </a:lnTo>
                    <a:cubicBezTo>
                      <a:pt x="141557" y="349015"/>
                      <a:pt x="141556" y="551275"/>
                      <a:pt x="141556" y="753535"/>
                    </a:cubicBezTo>
                    <a:cubicBezTo>
                      <a:pt x="141556" y="792501"/>
                      <a:pt x="109967" y="824090"/>
                      <a:pt x="71001" y="824090"/>
                    </a:cubicBezTo>
                    <a:lnTo>
                      <a:pt x="71002" y="824089"/>
                    </a:lnTo>
                    <a:cubicBezTo>
                      <a:pt x="32036" y="824089"/>
                      <a:pt x="447" y="792500"/>
                      <a:pt x="447" y="753534"/>
                    </a:cubicBezTo>
                    <a:lnTo>
                      <a:pt x="0" y="73378"/>
                    </a:lnTo>
                    <a:cubicBezTo>
                      <a:pt x="0" y="32852"/>
                      <a:pt x="32853" y="0"/>
                      <a:pt x="73378" y="0"/>
                    </a:cubicBezTo>
                    <a:lnTo>
                      <a:pt x="1281737" y="0"/>
                    </a:lnTo>
                    <a:cubicBezTo>
                      <a:pt x="1322262" y="0"/>
                      <a:pt x="1355114" y="32852"/>
                      <a:pt x="1355114" y="733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12"/>
              <p:cNvSpPr/>
              <p:nvPr/>
            </p:nvSpPr>
            <p:spPr>
              <a:xfrm>
                <a:off x="4690750" y="3253838"/>
                <a:ext cx="728543" cy="1167213"/>
              </a:xfrm>
              <a:custGeom>
                <a:avLst/>
                <a:gdLst>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09470 w 728486"/>
                  <a:gd name="connsiteY5" fmla="*/ 609934 h 1167213"/>
                  <a:gd name="connsiteX6" fmla="*/ 710226 w 728486"/>
                  <a:gd name="connsiteY6" fmla="*/ 610444 h 1167213"/>
                  <a:gd name="connsiteX7" fmla="*/ 728486 w 728486"/>
                  <a:gd name="connsiteY7" fmla="*/ 654529 h 1167213"/>
                  <a:gd name="connsiteX8" fmla="*/ 728485 w 728486"/>
                  <a:gd name="connsiteY8" fmla="*/ 1104867 h 1167213"/>
                  <a:gd name="connsiteX9" fmla="*/ 666139 w 728486"/>
                  <a:gd name="connsiteY9" fmla="*/ 1167213 h 1167213"/>
                  <a:gd name="connsiteX10" fmla="*/ 666140 w 728486"/>
                  <a:gd name="connsiteY10" fmla="*/ 1167212 h 1167213"/>
                  <a:gd name="connsiteX11" fmla="*/ 603794 w 728486"/>
                  <a:gd name="connsiteY11" fmla="*/ 1104866 h 1167213"/>
                  <a:gd name="connsiteX12" fmla="*/ 603794 w 728486"/>
                  <a:gd name="connsiteY12" fmla="*/ 715626 h 1167213"/>
                  <a:gd name="connsiteX13" fmla="*/ 65512 w 728486"/>
                  <a:gd name="connsiteY13" fmla="*/ 715625 h 1167213"/>
                  <a:gd name="connsiteX14" fmla="*/ 8066 w 728486"/>
                  <a:gd name="connsiteY14" fmla="*/ 677547 h 1167213"/>
                  <a:gd name="connsiteX15" fmla="*/ 7384 w 728486"/>
                  <a:gd name="connsiteY15" fmla="*/ 674169 h 1167213"/>
                  <a:gd name="connsiteX16" fmla="*/ 4899 w 728486"/>
                  <a:gd name="connsiteY16" fmla="*/ 670484 h 1167213"/>
                  <a:gd name="connsiteX17" fmla="*/ 0 w 728486"/>
                  <a:gd name="connsiteY17" fmla="*/ 646216 h 1167213"/>
                  <a:gd name="connsiteX18" fmla="*/ 0 w 728486"/>
                  <a:gd name="connsiteY18" fmla="*/ 62346 h 1167213"/>
                  <a:gd name="connsiteX19" fmla="*/ 62346 w 728486"/>
                  <a:gd name="connsiteY19" fmla="*/ 0 h 1167213"/>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09470 w 728486"/>
                  <a:gd name="connsiteY5" fmla="*/ 609934 h 1167213"/>
                  <a:gd name="connsiteX6" fmla="*/ 710226 w 728486"/>
                  <a:gd name="connsiteY6" fmla="*/ 610444 h 1167213"/>
                  <a:gd name="connsiteX7" fmla="*/ 728486 w 728486"/>
                  <a:gd name="connsiteY7" fmla="*/ 654529 h 1167213"/>
                  <a:gd name="connsiteX8" fmla="*/ 728485 w 728486"/>
                  <a:gd name="connsiteY8" fmla="*/ 1104867 h 1167213"/>
                  <a:gd name="connsiteX9" fmla="*/ 666139 w 728486"/>
                  <a:gd name="connsiteY9" fmla="*/ 1167213 h 1167213"/>
                  <a:gd name="connsiteX10" fmla="*/ 666140 w 728486"/>
                  <a:gd name="connsiteY10" fmla="*/ 1167212 h 1167213"/>
                  <a:gd name="connsiteX11" fmla="*/ 603794 w 728486"/>
                  <a:gd name="connsiteY11" fmla="*/ 1104866 h 1167213"/>
                  <a:gd name="connsiteX12" fmla="*/ 603794 w 728486"/>
                  <a:gd name="connsiteY12" fmla="*/ 715626 h 1167213"/>
                  <a:gd name="connsiteX13" fmla="*/ 65512 w 728486"/>
                  <a:gd name="connsiteY13" fmla="*/ 715625 h 1167213"/>
                  <a:gd name="connsiteX14" fmla="*/ 8066 w 728486"/>
                  <a:gd name="connsiteY14" fmla="*/ 677547 h 1167213"/>
                  <a:gd name="connsiteX15" fmla="*/ 7384 w 728486"/>
                  <a:gd name="connsiteY15" fmla="*/ 674169 h 1167213"/>
                  <a:gd name="connsiteX16" fmla="*/ 0 w 728486"/>
                  <a:gd name="connsiteY16" fmla="*/ 646216 h 1167213"/>
                  <a:gd name="connsiteX17" fmla="*/ 0 w 728486"/>
                  <a:gd name="connsiteY17" fmla="*/ 62346 h 1167213"/>
                  <a:gd name="connsiteX18" fmla="*/ 62346 w 728486"/>
                  <a:gd name="connsiteY18" fmla="*/ 0 h 1167213"/>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09470 w 728486"/>
                  <a:gd name="connsiteY5" fmla="*/ 609934 h 1167213"/>
                  <a:gd name="connsiteX6" fmla="*/ 710226 w 728486"/>
                  <a:gd name="connsiteY6" fmla="*/ 610444 h 1167213"/>
                  <a:gd name="connsiteX7" fmla="*/ 728486 w 728486"/>
                  <a:gd name="connsiteY7" fmla="*/ 654529 h 1167213"/>
                  <a:gd name="connsiteX8" fmla="*/ 728485 w 728486"/>
                  <a:gd name="connsiteY8" fmla="*/ 1104867 h 1167213"/>
                  <a:gd name="connsiteX9" fmla="*/ 666139 w 728486"/>
                  <a:gd name="connsiteY9" fmla="*/ 1167213 h 1167213"/>
                  <a:gd name="connsiteX10" fmla="*/ 666140 w 728486"/>
                  <a:gd name="connsiteY10" fmla="*/ 1167212 h 1167213"/>
                  <a:gd name="connsiteX11" fmla="*/ 603794 w 728486"/>
                  <a:gd name="connsiteY11" fmla="*/ 1104866 h 1167213"/>
                  <a:gd name="connsiteX12" fmla="*/ 603794 w 728486"/>
                  <a:gd name="connsiteY12" fmla="*/ 715626 h 1167213"/>
                  <a:gd name="connsiteX13" fmla="*/ 65512 w 728486"/>
                  <a:gd name="connsiteY13" fmla="*/ 715625 h 1167213"/>
                  <a:gd name="connsiteX14" fmla="*/ 8066 w 728486"/>
                  <a:gd name="connsiteY14" fmla="*/ 677547 h 1167213"/>
                  <a:gd name="connsiteX15" fmla="*/ 0 w 728486"/>
                  <a:gd name="connsiteY15" fmla="*/ 646216 h 1167213"/>
                  <a:gd name="connsiteX16" fmla="*/ 0 w 728486"/>
                  <a:gd name="connsiteY16" fmla="*/ 62346 h 1167213"/>
                  <a:gd name="connsiteX17" fmla="*/ 62346 w 728486"/>
                  <a:gd name="connsiteY17" fmla="*/ 0 h 1167213"/>
                  <a:gd name="connsiteX0" fmla="*/ 63669 w 729809"/>
                  <a:gd name="connsiteY0" fmla="*/ 0 h 1167213"/>
                  <a:gd name="connsiteX1" fmla="*/ 126015 w 729809"/>
                  <a:gd name="connsiteY1" fmla="*/ 62346 h 1167213"/>
                  <a:gd name="connsiteX2" fmla="*/ 126014 w 729809"/>
                  <a:gd name="connsiteY2" fmla="*/ 590933 h 1167213"/>
                  <a:gd name="connsiteX3" fmla="*/ 666209 w 729809"/>
                  <a:gd name="connsiteY3" fmla="*/ 590933 h 1167213"/>
                  <a:gd name="connsiteX4" fmla="*/ 710294 w 729809"/>
                  <a:gd name="connsiteY4" fmla="*/ 609194 h 1167213"/>
                  <a:gd name="connsiteX5" fmla="*/ 710793 w 729809"/>
                  <a:gd name="connsiteY5" fmla="*/ 609934 h 1167213"/>
                  <a:gd name="connsiteX6" fmla="*/ 711549 w 729809"/>
                  <a:gd name="connsiteY6" fmla="*/ 610444 h 1167213"/>
                  <a:gd name="connsiteX7" fmla="*/ 729809 w 729809"/>
                  <a:gd name="connsiteY7" fmla="*/ 654529 h 1167213"/>
                  <a:gd name="connsiteX8" fmla="*/ 729808 w 729809"/>
                  <a:gd name="connsiteY8" fmla="*/ 1104867 h 1167213"/>
                  <a:gd name="connsiteX9" fmla="*/ 667462 w 729809"/>
                  <a:gd name="connsiteY9" fmla="*/ 1167213 h 1167213"/>
                  <a:gd name="connsiteX10" fmla="*/ 667463 w 729809"/>
                  <a:gd name="connsiteY10" fmla="*/ 1167212 h 1167213"/>
                  <a:gd name="connsiteX11" fmla="*/ 605117 w 729809"/>
                  <a:gd name="connsiteY11" fmla="*/ 1104866 h 1167213"/>
                  <a:gd name="connsiteX12" fmla="*/ 605117 w 729809"/>
                  <a:gd name="connsiteY12" fmla="*/ 715626 h 1167213"/>
                  <a:gd name="connsiteX13" fmla="*/ 66835 w 729809"/>
                  <a:gd name="connsiteY13" fmla="*/ 715625 h 1167213"/>
                  <a:gd name="connsiteX14" fmla="*/ 1323 w 729809"/>
                  <a:gd name="connsiteY14" fmla="*/ 646216 h 1167213"/>
                  <a:gd name="connsiteX15" fmla="*/ 1323 w 729809"/>
                  <a:gd name="connsiteY15" fmla="*/ 62346 h 1167213"/>
                  <a:gd name="connsiteX16" fmla="*/ 63669 w 729809"/>
                  <a:gd name="connsiteY16" fmla="*/ 0 h 1167213"/>
                  <a:gd name="connsiteX0" fmla="*/ 66105 w 732245"/>
                  <a:gd name="connsiteY0" fmla="*/ 0 h 1167213"/>
                  <a:gd name="connsiteX1" fmla="*/ 128451 w 732245"/>
                  <a:gd name="connsiteY1" fmla="*/ 62346 h 1167213"/>
                  <a:gd name="connsiteX2" fmla="*/ 128450 w 732245"/>
                  <a:gd name="connsiteY2" fmla="*/ 590933 h 1167213"/>
                  <a:gd name="connsiteX3" fmla="*/ 668645 w 732245"/>
                  <a:gd name="connsiteY3" fmla="*/ 590933 h 1167213"/>
                  <a:gd name="connsiteX4" fmla="*/ 712730 w 732245"/>
                  <a:gd name="connsiteY4" fmla="*/ 609194 h 1167213"/>
                  <a:gd name="connsiteX5" fmla="*/ 713229 w 732245"/>
                  <a:gd name="connsiteY5" fmla="*/ 609934 h 1167213"/>
                  <a:gd name="connsiteX6" fmla="*/ 713985 w 732245"/>
                  <a:gd name="connsiteY6" fmla="*/ 610444 h 1167213"/>
                  <a:gd name="connsiteX7" fmla="*/ 732245 w 732245"/>
                  <a:gd name="connsiteY7" fmla="*/ 654529 h 1167213"/>
                  <a:gd name="connsiteX8" fmla="*/ 732244 w 732245"/>
                  <a:gd name="connsiteY8" fmla="*/ 1104867 h 1167213"/>
                  <a:gd name="connsiteX9" fmla="*/ 669898 w 732245"/>
                  <a:gd name="connsiteY9" fmla="*/ 1167213 h 1167213"/>
                  <a:gd name="connsiteX10" fmla="*/ 669899 w 732245"/>
                  <a:gd name="connsiteY10" fmla="*/ 1167212 h 1167213"/>
                  <a:gd name="connsiteX11" fmla="*/ 607553 w 732245"/>
                  <a:gd name="connsiteY11" fmla="*/ 1104866 h 1167213"/>
                  <a:gd name="connsiteX12" fmla="*/ 607553 w 732245"/>
                  <a:gd name="connsiteY12" fmla="*/ 715626 h 1167213"/>
                  <a:gd name="connsiteX13" fmla="*/ 69271 w 732245"/>
                  <a:gd name="connsiteY13" fmla="*/ 715625 h 1167213"/>
                  <a:gd name="connsiteX14" fmla="*/ 3759 w 732245"/>
                  <a:gd name="connsiteY14" fmla="*/ 646216 h 1167213"/>
                  <a:gd name="connsiteX15" fmla="*/ 3759 w 732245"/>
                  <a:gd name="connsiteY15" fmla="*/ 62346 h 1167213"/>
                  <a:gd name="connsiteX16" fmla="*/ 66105 w 732245"/>
                  <a:gd name="connsiteY16" fmla="*/ 0 h 1167213"/>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09470 w 728486"/>
                  <a:gd name="connsiteY5" fmla="*/ 609934 h 1167213"/>
                  <a:gd name="connsiteX6" fmla="*/ 710226 w 728486"/>
                  <a:gd name="connsiteY6" fmla="*/ 610444 h 1167213"/>
                  <a:gd name="connsiteX7" fmla="*/ 728486 w 728486"/>
                  <a:gd name="connsiteY7" fmla="*/ 654529 h 1167213"/>
                  <a:gd name="connsiteX8" fmla="*/ 728485 w 728486"/>
                  <a:gd name="connsiteY8" fmla="*/ 1104867 h 1167213"/>
                  <a:gd name="connsiteX9" fmla="*/ 666139 w 728486"/>
                  <a:gd name="connsiteY9" fmla="*/ 1167213 h 1167213"/>
                  <a:gd name="connsiteX10" fmla="*/ 666140 w 728486"/>
                  <a:gd name="connsiteY10" fmla="*/ 1167212 h 1167213"/>
                  <a:gd name="connsiteX11" fmla="*/ 603794 w 728486"/>
                  <a:gd name="connsiteY11" fmla="*/ 1104866 h 1167213"/>
                  <a:gd name="connsiteX12" fmla="*/ 603794 w 728486"/>
                  <a:gd name="connsiteY12" fmla="*/ 715626 h 1167213"/>
                  <a:gd name="connsiteX13" fmla="*/ 65512 w 728486"/>
                  <a:gd name="connsiteY13" fmla="*/ 715625 h 1167213"/>
                  <a:gd name="connsiteX14" fmla="*/ 0 w 728486"/>
                  <a:gd name="connsiteY14" fmla="*/ 646216 h 1167213"/>
                  <a:gd name="connsiteX15" fmla="*/ 0 w 728486"/>
                  <a:gd name="connsiteY15" fmla="*/ 62346 h 1167213"/>
                  <a:gd name="connsiteX16" fmla="*/ 62346 w 728486"/>
                  <a:gd name="connsiteY16" fmla="*/ 0 h 1167213"/>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09470 w 728486"/>
                  <a:gd name="connsiteY5" fmla="*/ 609934 h 1167213"/>
                  <a:gd name="connsiteX6" fmla="*/ 728486 w 728486"/>
                  <a:gd name="connsiteY6" fmla="*/ 654529 h 1167213"/>
                  <a:gd name="connsiteX7" fmla="*/ 728485 w 728486"/>
                  <a:gd name="connsiteY7" fmla="*/ 1104867 h 1167213"/>
                  <a:gd name="connsiteX8" fmla="*/ 666139 w 728486"/>
                  <a:gd name="connsiteY8" fmla="*/ 1167213 h 1167213"/>
                  <a:gd name="connsiteX9" fmla="*/ 666140 w 728486"/>
                  <a:gd name="connsiteY9" fmla="*/ 1167212 h 1167213"/>
                  <a:gd name="connsiteX10" fmla="*/ 603794 w 728486"/>
                  <a:gd name="connsiteY10" fmla="*/ 1104866 h 1167213"/>
                  <a:gd name="connsiteX11" fmla="*/ 603794 w 728486"/>
                  <a:gd name="connsiteY11" fmla="*/ 715626 h 1167213"/>
                  <a:gd name="connsiteX12" fmla="*/ 65512 w 728486"/>
                  <a:gd name="connsiteY12" fmla="*/ 715625 h 1167213"/>
                  <a:gd name="connsiteX13" fmla="*/ 0 w 728486"/>
                  <a:gd name="connsiteY13" fmla="*/ 646216 h 1167213"/>
                  <a:gd name="connsiteX14" fmla="*/ 0 w 728486"/>
                  <a:gd name="connsiteY14" fmla="*/ 62346 h 1167213"/>
                  <a:gd name="connsiteX15" fmla="*/ 62346 w 728486"/>
                  <a:gd name="connsiteY15" fmla="*/ 0 h 1167213"/>
                  <a:gd name="connsiteX0" fmla="*/ 62346 w 728486"/>
                  <a:gd name="connsiteY0" fmla="*/ 0 h 1167213"/>
                  <a:gd name="connsiteX1" fmla="*/ 124692 w 728486"/>
                  <a:gd name="connsiteY1" fmla="*/ 62346 h 1167213"/>
                  <a:gd name="connsiteX2" fmla="*/ 124691 w 728486"/>
                  <a:gd name="connsiteY2" fmla="*/ 590933 h 1167213"/>
                  <a:gd name="connsiteX3" fmla="*/ 664886 w 728486"/>
                  <a:gd name="connsiteY3" fmla="*/ 590933 h 1167213"/>
                  <a:gd name="connsiteX4" fmla="*/ 708971 w 728486"/>
                  <a:gd name="connsiteY4" fmla="*/ 609194 h 1167213"/>
                  <a:gd name="connsiteX5" fmla="*/ 728486 w 728486"/>
                  <a:gd name="connsiteY5" fmla="*/ 654529 h 1167213"/>
                  <a:gd name="connsiteX6" fmla="*/ 728485 w 728486"/>
                  <a:gd name="connsiteY6" fmla="*/ 1104867 h 1167213"/>
                  <a:gd name="connsiteX7" fmla="*/ 666139 w 728486"/>
                  <a:gd name="connsiteY7" fmla="*/ 1167213 h 1167213"/>
                  <a:gd name="connsiteX8" fmla="*/ 666140 w 728486"/>
                  <a:gd name="connsiteY8" fmla="*/ 1167212 h 1167213"/>
                  <a:gd name="connsiteX9" fmla="*/ 603794 w 728486"/>
                  <a:gd name="connsiteY9" fmla="*/ 1104866 h 1167213"/>
                  <a:gd name="connsiteX10" fmla="*/ 603794 w 728486"/>
                  <a:gd name="connsiteY10" fmla="*/ 715626 h 1167213"/>
                  <a:gd name="connsiteX11" fmla="*/ 65512 w 728486"/>
                  <a:gd name="connsiteY11" fmla="*/ 715625 h 1167213"/>
                  <a:gd name="connsiteX12" fmla="*/ 0 w 728486"/>
                  <a:gd name="connsiteY12" fmla="*/ 646216 h 1167213"/>
                  <a:gd name="connsiteX13" fmla="*/ 0 w 728486"/>
                  <a:gd name="connsiteY13" fmla="*/ 62346 h 1167213"/>
                  <a:gd name="connsiteX14" fmla="*/ 62346 w 728486"/>
                  <a:gd name="connsiteY14" fmla="*/ 0 h 1167213"/>
                  <a:gd name="connsiteX0" fmla="*/ 62346 w 733196"/>
                  <a:gd name="connsiteY0" fmla="*/ 0 h 1167213"/>
                  <a:gd name="connsiteX1" fmla="*/ 124692 w 733196"/>
                  <a:gd name="connsiteY1" fmla="*/ 62346 h 1167213"/>
                  <a:gd name="connsiteX2" fmla="*/ 124691 w 733196"/>
                  <a:gd name="connsiteY2" fmla="*/ 590933 h 1167213"/>
                  <a:gd name="connsiteX3" fmla="*/ 664886 w 733196"/>
                  <a:gd name="connsiteY3" fmla="*/ 590933 h 1167213"/>
                  <a:gd name="connsiteX4" fmla="*/ 728486 w 733196"/>
                  <a:gd name="connsiteY4" fmla="*/ 654529 h 1167213"/>
                  <a:gd name="connsiteX5" fmla="*/ 728485 w 733196"/>
                  <a:gd name="connsiteY5" fmla="*/ 1104867 h 1167213"/>
                  <a:gd name="connsiteX6" fmla="*/ 666139 w 733196"/>
                  <a:gd name="connsiteY6" fmla="*/ 1167213 h 1167213"/>
                  <a:gd name="connsiteX7" fmla="*/ 666140 w 733196"/>
                  <a:gd name="connsiteY7" fmla="*/ 1167212 h 1167213"/>
                  <a:gd name="connsiteX8" fmla="*/ 603794 w 733196"/>
                  <a:gd name="connsiteY8" fmla="*/ 1104866 h 1167213"/>
                  <a:gd name="connsiteX9" fmla="*/ 603794 w 733196"/>
                  <a:gd name="connsiteY9" fmla="*/ 715626 h 1167213"/>
                  <a:gd name="connsiteX10" fmla="*/ 65512 w 733196"/>
                  <a:gd name="connsiteY10" fmla="*/ 715625 h 1167213"/>
                  <a:gd name="connsiteX11" fmla="*/ 0 w 733196"/>
                  <a:gd name="connsiteY11" fmla="*/ 646216 h 1167213"/>
                  <a:gd name="connsiteX12" fmla="*/ 0 w 733196"/>
                  <a:gd name="connsiteY12" fmla="*/ 62346 h 1167213"/>
                  <a:gd name="connsiteX13" fmla="*/ 62346 w 733196"/>
                  <a:gd name="connsiteY13" fmla="*/ 0 h 1167213"/>
                  <a:gd name="connsiteX0" fmla="*/ 62346 w 733196"/>
                  <a:gd name="connsiteY0" fmla="*/ 0 h 1167213"/>
                  <a:gd name="connsiteX1" fmla="*/ 124692 w 733196"/>
                  <a:gd name="connsiteY1" fmla="*/ 62346 h 1167213"/>
                  <a:gd name="connsiteX2" fmla="*/ 124691 w 733196"/>
                  <a:gd name="connsiteY2" fmla="*/ 590933 h 1167213"/>
                  <a:gd name="connsiteX3" fmla="*/ 664886 w 733196"/>
                  <a:gd name="connsiteY3" fmla="*/ 590933 h 1167213"/>
                  <a:gd name="connsiteX4" fmla="*/ 728486 w 733196"/>
                  <a:gd name="connsiteY4" fmla="*/ 654529 h 1167213"/>
                  <a:gd name="connsiteX5" fmla="*/ 728485 w 733196"/>
                  <a:gd name="connsiteY5" fmla="*/ 1104867 h 1167213"/>
                  <a:gd name="connsiteX6" fmla="*/ 666139 w 733196"/>
                  <a:gd name="connsiteY6" fmla="*/ 1167213 h 1167213"/>
                  <a:gd name="connsiteX7" fmla="*/ 666140 w 733196"/>
                  <a:gd name="connsiteY7" fmla="*/ 1167212 h 1167213"/>
                  <a:gd name="connsiteX8" fmla="*/ 603794 w 733196"/>
                  <a:gd name="connsiteY8" fmla="*/ 1104866 h 1167213"/>
                  <a:gd name="connsiteX9" fmla="*/ 603794 w 733196"/>
                  <a:gd name="connsiteY9" fmla="*/ 715626 h 1167213"/>
                  <a:gd name="connsiteX10" fmla="*/ 65512 w 733196"/>
                  <a:gd name="connsiteY10" fmla="*/ 715625 h 1167213"/>
                  <a:gd name="connsiteX11" fmla="*/ 0 w 733196"/>
                  <a:gd name="connsiteY11" fmla="*/ 646216 h 1167213"/>
                  <a:gd name="connsiteX12" fmla="*/ 0 w 733196"/>
                  <a:gd name="connsiteY12" fmla="*/ 62346 h 1167213"/>
                  <a:gd name="connsiteX13" fmla="*/ 62346 w 733196"/>
                  <a:gd name="connsiteY13" fmla="*/ 0 h 1167213"/>
                  <a:gd name="connsiteX0" fmla="*/ 62346 w 740270"/>
                  <a:gd name="connsiteY0" fmla="*/ 0 h 1167213"/>
                  <a:gd name="connsiteX1" fmla="*/ 124692 w 740270"/>
                  <a:gd name="connsiteY1" fmla="*/ 62346 h 1167213"/>
                  <a:gd name="connsiteX2" fmla="*/ 124691 w 740270"/>
                  <a:gd name="connsiteY2" fmla="*/ 590933 h 1167213"/>
                  <a:gd name="connsiteX3" fmla="*/ 664886 w 740270"/>
                  <a:gd name="connsiteY3" fmla="*/ 590933 h 1167213"/>
                  <a:gd name="connsiteX4" fmla="*/ 728486 w 740270"/>
                  <a:gd name="connsiteY4" fmla="*/ 654529 h 1167213"/>
                  <a:gd name="connsiteX5" fmla="*/ 728485 w 740270"/>
                  <a:gd name="connsiteY5" fmla="*/ 1104867 h 1167213"/>
                  <a:gd name="connsiteX6" fmla="*/ 666139 w 740270"/>
                  <a:gd name="connsiteY6" fmla="*/ 1167213 h 1167213"/>
                  <a:gd name="connsiteX7" fmla="*/ 666140 w 740270"/>
                  <a:gd name="connsiteY7" fmla="*/ 1167212 h 1167213"/>
                  <a:gd name="connsiteX8" fmla="*/ 603794 w 740270"/>
                  <a:gd name="connsiteY8" fmla="*/ 1104866 h 1167213"/>
                  <a:gd name="connsiteX9" fmla="*/ 603794 w 740270"/>
                  <a:gd name="connsiteY9" fmla="*/ 715626 h 1167213"/>
                  <a:gd name="connsiteX10" fmla="*/ 65512 w 740270"/>
                  <a:gd name="connsiteY10" fmla="*/ 715625 h 1167213"/>
                  <a:gd name="connsiteX11" fmla="*/ 0 w 740270"/>
                  <a:gd name="connsiteY11" fmla="*/ 646216 h 1167213"/>
                  <a:gd name="connsiteX12" fmla="*/ 0 w 740270"/>
                  <a:gd name="connsiteY12" fmla="*/ 62346 h 1167213"/>
                  <a:gd name="connsiteX13" fmla="*/ 62346 w 740270"/>
                  <a:gd name="connsiteY13" fmla="*/ 0 h 1167213"/>
                  <a:gd name="connsiteX0" fmla="*/ 62346 w 728543"/>
                  <a:gd name="connsiteY0" fmla="*/ 0 h 1167213"/>
                  <a:gd name="connsiteX1" fmla="*/ 124692 w 728543"/>
                  <a:gd name="connsiteY1" fmla="*/ 62346 h 1167213"/>
                  <a:gd name="connsiteX2" fmla="*/ 124691 w 728543"/>
                  <a:gd name="connsiteY2" fmla="*/ 590933 h 1167213"/>
                  <a:gd name="connsiteX3" fmla="*/ 664886 w 728543"/>
                  <a:gd name="connsiteY3" fmla="*/ 590933 h 1167213"/>
                  <a:gd name="connsiteX4" fmla="*/ 728486 w 728543"/>
                  <a:gd name="connsiteY4" fmla="*/ 654529 h 1167213"/>
                  <a:gd name="connsiteX5" fmla="*/ 728485 w 728543"/>
                  <a:gd name="connsiteY5" fmla="*/ 1104867 h 1167213"/>
                  <a:gd name="connsiteX6" fmla="*/ 666139 w 728543"/>
                  <a:gd name="connsiteY6" fmla="*/ 1167213 h 1167213"/>
                  <a:gd name="connsiteX7" fmla="*/ 666140 w 728543"/>
                  <a:gd name="connsiteY7" fmla="*/ 1167212 h 1167213"/>
                  <a:gd name="connsiteX8" fmla="*/ 603794 w 728543"/>
                  <a:gd name="connsiteY8" fmla="*/ 1104866 h 1167213"/>
                  <a:gd name="connsiteX9" fmla="*/ 603794 w 728543"/>
                  <a:gd name="connsiteY9" fmla="*/ 715626 h 1167213"/>
                  <a:gd name="connsiteX10" fmla="*/ 65512 w 728543"/>
                  <a:gd name="connsiteY10" fmla="*/ 715625 h 1167213"/>
                  <a:gd name="connsiteX11" fmla="*/ 0 w 728543"/>
                  <a:gd name="connsiteY11" fmla="*/ 646216 h 1167213"/>
                  <a:gd name="connsiteX12" fmla="*/ 0 w 728543"/>
                  <a:gd name="connsiteY12" fmla="*/ 62346 h 1167213"/>
                  <a:gd name="connsiteX13" fmla="*/ 62346 w 728543"/>
                  <a:gd name="connsiteY13" fmla="*/ 0 h 116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543" h="1167213">
                    <a:moveTo>
                      <a:pt x="62346" y="0"/>
                    </a:moveTo>
                    <a:cubicBezTo>
                      <a:pt x="96779" y="0"/>
                      <a:pt x="124692" y="27913"/>
                      <a:pt x="124692" y="62346"/>
                    </a:cubicBezTo>
                    <a:cubicBezTo>
                      <a:pt x="124692" y="238542"/>
                      <a:pt x="124691" y="414737"/>
                      <a:pt x="124691" y="590933"/>
                    </a:cubicBezTo>
                    <a:lnTo>
                      <a:pt x="664886" y="590933"/>
                    </a:lnTo>
                    <a:cubicBezTo>
                      <a:pt x="707461" y="589920"/>
                      <a:pt x="729834" y="601142"/>
                      <a:pt x="728486" y="654529"/>
                    </a:cubicBezTo>
                    <a:cubicBezTo>
                      <a:pt x="725972" y="754082"/>
                      <a:pt x="728485" y="954754"/>
                      <a:pt x="728485" y="1104867"/>
                    </a:cubicBezTo>
                    <a:cubicBezTo>
                      <a:pt x="728485" y="1139300"/>
                      <a:pt x="700572" y="1167213"/>
                      <a:pt x="666139" y="1167213"/>
                    </a:cubicBezTo>
                    <a:lnTo>
                      <a:pt x="666140" y="1167212"/>
                    </a:lnTo>
                    <a:cubicBezTo>
                      <a:pt x="631707" y="1167212"/>
                      <a:pt x="603794" y="1139299"/>
                      <a:pt x="603794" y="1104866"/>
                    </a:cubicBezTo>
                    <a:lnTo>
                      <a:pt x="603794" y="715626"/>
                    </a:lnTo>
                    <a:lnTo>
                      <a:pt x="65512" y="715625"/>
                    </a:lnTo>
                    <a:cubicBezTo>
                      <a:pt x="8423" y="718571"/>
                      <a:pt x="5113" y="711553"/>
                      <a:pt x="0" y="646216"/>
                    </a:cubicBezTo>
                    <a:lnTo>
                      <a:pt x="0" y="62346"/>
                    </a:lnTo>
                    <a:cubicBezTo>
                      <a:pt x="0" y="27913"/>
                      <a:pt x="27913" y="0"/>
                      <a:pt x="6234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32"/>
              <p:cNvSpPr/>
              <p:nvPr/>
            </p:nvSpPr>
            <p:spPr>
              <a:xfrm>
                <a:off x="4357994" y="1877438"/>
                <a:ext cx="1126002" cy="1412172"/>
              </a:xfrm>
              <a:custGeom>
                <a:avLst/>
                <a:gdLst>
                  <a:gd name="connsiteX0" fmla="*/ 1011670 w 1068315"/>
                  <a:gd name="connsiteY0" fmla="*/ 0 h 1387984"/>
                  <a:gd name="connsiteX1" fmla="*/ 1068315 w 1068315"/>
                  <a:gd name="connsiteY1" fmla="*/ 56645 h 1387984"/>
                  <a:gd name="connsiteX2" fmla="*/ 1068314 w 1068315"/>
                  <a:gd name="connsiteY2" fmla="*/ 621377 h 1387984"/>
                  <a:gd name="connsiteX3" fmla="*/ 1051723 w 1068315"/>
                  <a:gd name="connsiteY3" fmla="*/ 661431 h 1387984"/>
                  <a:gd name="connsiteX4" fmla="*/ 1039204 w 1068315"/>
                  <a:gd name="connsiteY4" fmla="*/ 669872 h 1387984"/>
                  <a:gd name="connsiteX5" fmla="*/ 1038993 w 1068315"/>
                  <a:gd name="connsiteY5" fmla="*/ 670381 h 1387984"/>
                  <a:gd name="connsiteX6" fmla="*/ 998939 w 1068315"/>
                  <a:gd name="connsiteY6" fmla="*/ 686972 h 1387984"/>
                  <a:gd name="connsiteX7" fmla="*/ 114113 w 1068315"/>
                  <a:gd name="connsiteY7" fmla="*/ 686971 h 1387984"/>
                  <a:gd name="connsiteX8" fmla="*/ 114112 w 1068315"/>
                  <a:gd name="connsiteY8" fmla="*/ 1331339 h 1387984"/>
                  <a:gd name="connsiteX9" fmla="*/ 57467 w 1068315"/>
                  <a:gd name="connsiteY9" fmla="*/ 1387984 h 1387984"/>
                  <a:gd name="connsiteX10" fmla="*/ 57468 w 1068315"/>
                  <a:gd name="connsiteY10" fmla="*/ 1387983 h 1387984"/>
                  <a:gd name="connsiteX11" fmla="*/ 823 w 1068315"/>
                  <a:gd name="connsiteY11" fmla="*/ 1331338 h 1387984"/>
                  <a:gd name="connsiteX12" fmla="*/ 823 w 1068315"/>
                  <a:gd name="connsiteY12" fmla="*/ 635392 h 1387984"/>
                  <a:gd name="connsiteX13" fmla="*/ 923 w 1068315"/>
                  <a:gd name="connsiteY13" fmla="*/ 634897 h 1387984"/>
                  <a:gd name="connsiteX14" fmla="*/ 0 w 1068315"/>
                  <a:gd name="connsiteY14" fmla="*/ 630326 h 1387984"/>
                  <a:gd name="connsiteX15" fmla="*/ 1 w 1068315"/>
                  <a:gd name="connsiteY15" fmla="*/ 630327 h 1387984"/>
                  <a:gd name="connsiteX16" fmla="*/ 56646 w 1068315"/>
                  <a:gd name="connsiteY16" fmla="*/ 573682 h 1387984"/>
                  <a:gd name="connsiteX17" fmla="*/ 955025 w 1068315"/>
                  <a:gd name="connsiteY17" fmla="*/ 573682 h 1387984"/>
                  <a:gd name="connsiteX18" fmla="*/ 955025 w 1068315"/>
                  <a:gd name="connsiteY18" fmla="*/ 56645 h 1387984"/>
                  <a:gd name="connsiteX19" fmla="*/ 1011670 w 1068315"/>
                  <a:gd name="connsiteY19" fmla="*/ 0 h 1387984"/>
                  <a:gd name="connsiteX0" fmla="*/ 1011670 w 1077211"/>
                  <a:gd name="connsiteY0" fmla="*/ 0 h 1387984"/>
                  <a:gd name="connsiteX1" fmla="*/ 1068315 w 1077211"/>
                  <a:gd name="connsiteY1" fmla="*/ 56645 h 1387984"/>
                  <a:gd name="connsiteX2" fmla="*/ 1068314 w 1077211"/>
                  <a:gd name="connsiteY2" fmla="*/ 621377 h 1387984"/>
                  <a:gd name="connsiteX3" fmla="*/ 1051723 w 1077211"/>
                  <a:gd name="connsiteY3" fmla="*/ 661431 h 1387984"/>
                  <a:gd name="connsiteX4" fmla="*/ 1039204 w 1077211"/>
                  <a:gd name="connsiteY4" fmla="*/ 669872 h 1387984"/>
                  <a:gd name="connsiteX5" fmla="*/ 998939 w 1077211"/>
                  <a:gd name="connsiteY5" fmla="*/ 686972 h 1387984"/>
                  <a:gd name="connsiteX6" fmla="*/ 114113 w 1077211"/>
                  <a:gd name="connsiteY6" fmla="*/ 686971 h 1387984"/>
                  <a:gd name="connsiteX7" fmla="*/ 114112 w 1077211"/>
                  <a:gd name="connsiteY7" fmla="*/ 1331339 h 1387984"/>
                  <a:gd name="connsiteX8" fmla="*/ 57467 w 1077211"/>
                  <a:gd name="connsiteY8" fmla="*/ 1387984 h 1387984"/>
                  <a:gd name="connsiteX9" fmla="*/ 57468 w 1077211"/>
                  <a:gd name="connsiteY9" fmla="*/ 1387983 h 1387984"/>
                  <a:gd name="connsiteX10" fmla="*/ 823 w 1077211"/>
                  <a:gd name="connsiteY10" fmla="*/ 1331338 h 1387984"/>
                  <a:gd name="connsiteX11" fmla="*/ 823 w 1077211"/>
                  <a:gd name="connsiteY11" fmla="*/ 635392 h 1387984"/>
                  <a:gd name="connsiteX12" fmla="*/ 923 w 1077211"/>
                  <a:gd name="connsiteY12" fmla="*/ 634897 h 1387984"/>
                  <a:gd name="connsiteX13" fmla="*/ 0 w 1077211"/>
                  <a:gd name="connsiteY13" fmla="*/ 630326 h 1387984"/>
                  <a:gd name="connsiteX14" fmla="*/ 1 w 1077211"/>
                  <a:gd name="connsiteY14" fmla="*/ 630327 h 1387984"/>
                  <a:gd name="connsiteX15" fmla="*/ 56646 w 1077211"/>
                  <a:gd name="connsiteY15" fmla="*/ 573682 h 1387984"/>
                  <a:gd name="connsiteX16" fmla="*/ 955025 w 1077211"/>
                  <a:gd name="connsiteY16" fmla="*/ 573682 h 1387984"/>
                  <a:gd name="connsiteX17" fmla="*/ 955025 w 1077211"/>
                  <a:gd name="connsiteY17" fmla="*/ 56645 h 1387984"/>
                  <a:gd name="connsiteX18" fmla="*/ 1011670 w 1077211"/>
                  <a:gd name="connsiteY18" fmla="*/ 0 h 1387984"/>
                  <a:gd name="connsiteX0" fmla="*/ 1011670 w 1068315"/>
                  <a:gd name="connsiteY0" fmla="*/ 0 h 1387984"/>
                  <a:gd name="connsiteX1" fmla="*/ 1068315 w 1068315"/>
                  <a:gd name="connsiteY1" fmla="*/ 56645 h 1387984"/>
                  <a:gd name="connsiteX2" fmla="*/ 1068314 w 1068315"/>
                  <a:gd name="connsiteY2" fmla="*/ 621377 h 1387984"/>
                  <a:gd name="connsiteX3" fmla="*/ 1051723 w 1068315"/>
                  <a:gd name="connsiteY3" fmla="*/ 661431 h 1387984"/>
                  <a:gd name="connsiteX4" fmla="*/ 998939 w 1068315"/>
                  <a:gd name="connsiteY4" fmla="*/ 686972 h 1387984"/>
                  <a:gd name="connsiteX5" fmla="*/ 114113 w 1068315"/>
                  <a:gd name="connsiteY5" fmla="*/ 686971 h 1387984"/>
                  <a:gd name="connsiteX6" fmla="*/ 114112 w 1068315"/>
                  <a:gd name="connsiteY6" fmla="*/ 1331339 h 1387984"/>
                  <a:gd name="connsiteX7" fmla="*/ 57467 w 1068315"/>
                  <a:gd name="connsiteY7" fmla="*/ 1387984 h 1387984"/>
                  <a:gd name="connsiteX8" fmla="*/ 57468 w 1068315"/>
                  <a:gd name="connsiteY8" fmla="*/ 1387983 h 1387984"/>
                  <a:gd name="connsiteX9" fmla="*/ 823 w 1068315"/>
                  <a:gd name="connsiteY9" fmla="*/ 1331338 h 1387984"/>
                  <a:gd name="connsiteX10" fmla="*/ 823 w 1068315"/>
                  <a:gd name="connsiteY10" fmla="*/ 635392 h 1387984"/>
                  <a:gd name="connsiteX11" fmla="*/ 923 w 1068315"/>
                  <a:gd name="connsiteY11" fmla="*/ 634897 h 1387984"/>
                  <a:gd name="connsiteX12" fmla="*/ 0 w 1068315"/>
                  <a:gd name="connsiteY12" fmla="*/ 630326 h 1387984"/>
                  <a:gd name="connsiteX13" fmla="*/ 1 w 1068315"/>
                  <a:gd name="connsiteY13" fmla="*/ 630327 h 1387984"/>
                  <a:gd name="connsiteX14" fmla="*/ 56646 w 1068315"/>
                  <a:gd name="connsiteY14" fmla="*/ 573682 h 1387984"/>
                  <a:gd name="connsiteX15" fmla="*/ 955025 w 1068315"/>
                  <a:gd name="connsiteY15" fmla="*/ 573682 h 1387984"/>
                  <a:gd name="connsiteX16" fmla="*/ 955025 w 1068315"/>
                  <a:gd name="connsiteY16" fmla="*/ 56645 h 1387984"/>
                  <a:gd name="connsiteX17" fmla="*/ 1011670 w 1068315"/>
                  <a:gd name="connsiteY17" fmla="*/ 0 h 1387984"/>
                  <a:gd name="connsiteX0" fmla="*/ 1011670 w 1089523"/>
                  <a:gd name="connsiteY0" fmla="*/ 0 h 1387984"/>
                  <a:gd name="connsiteX1" fmla="*/ 1068315 w 1089523"/>
                  <a:gd name="connsiteY1" fmla="*/ 56645 h 1387984"/>
                  <a:gd name="connsiteX2" fmla="*/ 1068314 w 1089523"/>
                  <a:gd name="connsiteY2" fmla="*/ 621377 h 1387984"/>
                  <a:gd name="connsiteX3" fmla="*/ 998939 w 1089523"/>
                  <a:gd name="connsiteY3" fmla="*/ 686972 h 1387984"/>
                  <a:gd name="connsiteX4" fmla="*/ 114113 w 1089523"/>
                  <a:gd name="connsiteY4" fmla="*/ 686971 h 1387984"/>
                  <a:gd name="connsiteX5" fmla="*/ 114112 w 1089523"/>
                  <a:gd name="connsiteY5" fmla="*/ 1331339 h 1387984"/>
                  <a:gd name="connsiteX6" fmla="*/ 57467 w 1089523"/>
                  <a:gd name="connsiteY6" fmla="*/ 1387984 h 1387984"/>
                  <a:gd name="connsiteX7" fmla="*/ 57468 w 1089523"/>
                  <a:gd name="connsiteY7" fmla="*/ 1387983 h 1387984"/>
                  <a:gd name="connsiteX8" fmla="*/ 823 w 1089523"/>
                  <a:gd name="connsiteY8" fmla="*/ 1331338 h 1387984"/>
                  <a:gd name="connsiteX9" fmla="*/ 823 w 1089523"/>
                  <a:gd name="connsiteY9" fmla="*/ 635392 h 1387984"/>
                  <a:gd name="connsiteX10" fmla="*/ 923 w 1089523"/>
                  <a:gd name="connsiteY10" fmla="*/ 634897 h 1387984"/>
                  <a:gd name="connsiteX11" fmla="*/ 0 w 1089523"/>
                  <a:gd name="connsiteY11" fmla="*/ 630326 h 1387984"/>
                  <a:gd name="connsiteX12" fmla="*/ 1 w 1089523"/>
                  <a:gd name="connsiteY12" fmla="*/ 630327 h 1387984"/>
                  <a:gd name="connsiteX13" fmla="*/ 56646 w 1089523"/>
                  <a:gd name="connsiteY13" fmla="*/ 573682 h 1387984"/>
                  <a:gd name="connsiteX14" fmla="*/ 955025 w 1089523"/>
                  <a:gd name="connsiteY14" fmla="*/ 573682 h 1387984"/>
                  <a:gd name="connsiteX15" fmla="*/ 955025 w 1089523"/>
                  <a:gd name="connsiteY15" fmla="*/ 56645 h 1387984"/>
                  <a:gd name="connsiteX16" fmla="*/ 1011670 w 1089523"/>
                  <a:gd name="connsiteY16" fmla="*/ 0 h 1387984"/>
                  <a:gd name="connsiteX0" fmla="*/ 1011670 w 1091956"/>
                  <a:gd name="connsiteY0" fmla="*/ 0 h 1387984"/>
                  <a:gd name="connsiteX1" fmla="*/ 1068315 w 1091956"/>
                  <a:gd name="connsiteY1" fmla="*/ 56645 h 1387984"/>
                  <a:gd name="connsiteX2" fmla="*/ 1068314 w 1091956"/>
                  <a:gd name="connsiteY2" fmla="*/ 621377 h 1387984"/>
                  <a:gd name="connsiteX3" fmla="*/ 998939 w 1091956"/>
                  <a:gd name="connsiteY3" fmla="*/ 686972 h 1387984"/>
                  <a:gd name="connsiteX4" fmla="*/ 114113 w 1091956"/>
                  <a:gd name="connsiteY4" fmla="*/ 686971 h 1387984"/>
                  <a:gd name="connsiteX5" fmla="*/ 114112 w 1091956"/>
                  <a:gd name="connsiteY5" fmla="*/ 1331339 h 1387984"/>
                  <a:gd name="connsiteX6" fmla="*/ 57467 w 1091956"/>
                  <a:gd name="connsiteY6" fmla="*/ 1387984 h 1387984"/>
                  <a:gd name="connsiteX7" fmla="*/ 57468 w 1091956"/>
                  <a:gd name="connsiteY7" fmla="*/ 1387983 h 1387984"/>
                  <a:gd name="connsiteX8" fmla="*/ 823 w 1091956"/>
                  <a:gd name="connsiteY8" fmla="*/ 1331338 h 1387984"/>
                  <a:gd name="connsiteX9" fmla="*/ 823 w 1091956"/>
                  <a:gd name="connsiteY9" fmla="*/ 635392 h 1387984"/>
                  <a:gd name="connsiteX10" fmla="*/ 923 w 1091956"/>
                  <a:gd name="connsiteY10" fmla="*/ 634897 h 1387984"/>
                  <a:gd name="connsiteX11" fmla="*/ 0 w 1091956"/>
                  <a:gd name="connsiteY11" fmla="*/ 630326 h 1387984"/>
                  <a:gd name="connsiteX12" fmla="*/ 1 w 1091956"/>
                  <a:gd name="connsiteY12" fmla="*/ 630327 h 1387984"/>
                  <a:gd name="connsiteX13" fmla="*/ 56646 w 1091956"/>
                  <a:gd name="connsiteY13" fmla="*/ 573682 h 1387984"/>
                  <a:gd name="connsiteX14" fmla="*/ 955025 w 1091956"/>
                  <a:gd name="connsiteY14" fmla="*/ 573682 h 1387984"/>
                  <a:gd name="connsiteX15" fmla="*/ 955025 w 1091956"/>
                  <a:gd name="connsiteY15" fmla="*/ 56645 h 1387984"/>
                  <a:gd name="connsiteX16" fmla="*/ 1011670 w 1091956"/>
                  <a:gd name="connsiteY16" fmla="*/ 0 h 1387984"/>
                  <a:gd name="connsiteX0" fmla="*/ 1011670 w 1070793"/>
                  <a:gd name="connsiteY0" fmla="*/ 0 h 1387984"/>
                  <a:gd name="connsiteX1" fmla="*/ 1068315 w 1070793"/>
                  <a:gd name="connsiteY1" fmla="*/ 56645 h 1387984"/>
                  <a:gd name="connsiteX2" fmla="*/ 1068314 w 1070793"/>
                  <a:gd name="connsiteY2" fmla="*/ 621377 h 1387984"/>
                  <a:gd name="connsiteX3" fmla="*/ 998939 w 1070793"/>
                  <a:gd name="connsiteY3" fmla="*/ 686972 h 1387984"/>
                  <a:gd name="connsiteX4" fmla="*/ 114113 w 1070793"/>
                  <a:gd name="connsiteY4" fmla="*/ 686971 h 1387984"/>
                  <a:gd name="connsiteX5" fmla="*/ 114112 w 1070793"/>
                  <a:gd name="connsiteY5" fmla="*/ 1331339 h 1387984"/>
                  <a:gd name="connsiteX6" fmla="*/ 57467 w 1070793"/>
                  <a:gd name="connsiteY6" fmla="*/ 1387984 h 1387984"/>
                  <a:gd name="connsiteX7" fmla="*/ 57468 w 1070793"/>
                  <a:gd name="connsiteY7" fmla="*/ 1387983 h 1387984"/>
                  <a:gd name="connsiteX8" fmla="*/ 823 w 1070793"/>
                  <a:gd name="connsiteY8" fmla="*/ 1331338 h 1387984"/>
                  <a:gd name="connsiteX9" fmla="*/ 823 w 1070793"/>
                  <a:gd name="connsiteY9" fmla="*/ 635392 h 1387984"/>
                  <a:gd name="connsiteX10" fmla="*/ 923 w 1070793"/>
                  <a:gd name="connsiteY10" fmla="*/ 634897 h 1387984"/>
                  <a:gd name="connsiteX11" fmla="*/ 0 w 1070793"/>
                  <a:gd name="connsiteY11" fmla="*/ 630326 h 1387984"/>
                  <a:gd name="connsiteX12" fmla="*/ 1 w 1070793"/>
                  <a:gd name="connsiteY12" fmla="*/ 630327 h 1387984"/>
                  <a:gd name="connsiteX13" fmla="*/ 56646 w 1070793"/>
                  <a:gd name="connsiteY13" fmla="*/ 573682 h 1387984"/>
                  <a:gd name="connsiteX14" fmla="*/ 955025 w 1070793"/>
                  <a:gd name="connsiteY14" fmla="*/ 573682 h 1387984"/>
                  <a:gd name="connsiteX15" fmla="*/ 955025 w 1070793"/>
                  <a:gd name="connsiteY15" fmla="*/ 56645 h 1387984"/>
                  <a:gd name="connsiteX16" fmla="*/ 1011670 w 1070793"/>
                  <a:gd name="connsiteY16" fmla="*/ 0 h 1387984"/>
                  <a:gd name="connsiteX0" fmla="*/ 1011670 w 1070793"/>
                  <a:gd name="connsiteY0" fmla="*/ 0 h 1387984"/>
                  <a:gd name="connsiteX1" fmla="*/ 1068315 w 1070793"/>
                  <a:gd name="connsiteY1" fmla="*/ 56645 h 1387984"/>
                  <a:gd name="connsiteX2" fmla="*/ 1068314 w 1070793"/>
                  <a:gd name="connsiteY2" fmla="*/ 621377 h 1387984"/>
                  <a:gd name="connsiteX3" fmla="*/ 998939 w 1070793"/>
                  <a:gd name="connsiteY3" fmla="*/ 686972 h 1387984"/>
                  <a:gd name="connsiteX4" fmla="*/ 114113 w 1070793"/>
                  <a:gd name="connsiteY4" fmla="*/ 686971 h 1387984"/>
                  <a:gd name="connsiteX5" fmla="*/ 114112 w 1070793"/>
                  <a:gd name="connsiteY5" fmla="*/ 1331339 h 1387984"/>
                  <a:gd name="connsiteX6" fmla="*/ 57467 w 1070793"/>
                  <a:gd name="connsiteY6" fmla="*/ 1387984 h 1387984"/>
                  <a:gd name="connsiteX7" fmla="*/ 57468 w 1070793"/>
                  <a:gd name="connsiteY7" fmla="*/ 1387983 h 1387984"/>
                  <a:gd name="connsiteX8" fmla="*/ 823 w 1070793"/>
                  <a:gd name="connsiteY8" fmla="*/ 1331338 h 1387984"/>
                  <a:gd name="connsiteX9" fmla="*/ 823 w 1070793"/>
                  <a:gd name="connsiteY9" fmla="*/ 635392 h 1387984"/>
                  <a:gd name="connsiteX10" fmla="*/ 923 w 1070793"/>
                  <a:gd name="connsiteY10" fmla="*/ 634897 h 1387984"/>
                  <a:gd name="connsiteX11" fmla="*/ 0 w 1070793"/>
                  <a:gd name="connsiteY11" fmla="*/ 630326 h 1387984"/>
                  <a:gd name="connsiteX12" fmla="*/ 1 w 1070793"/>
                  <a:gd name="connsiteY12" fmla="*/ 630327 h 1387984"/>
                  <a:gd name="connsiteX13" fmla="*/ 56646 w 1070793"/>
                  <a:gd name="connsiteY13" fmla="*/ 573682 h 1387984"/>
                  <a:gd name="connsiteX14" fmla="*/ 955025 w 1070793"/>
                  <a:gd name="connsiteY14" fmla="*/ 573682 h 1387984"/>
                  <a:gd name="connsiteX15" fmla="*/ 955025 w 1070793"/>
                  <a:gd name="connsiteY15" fmla="*/ 56645 h 1387984"/>
                  <a:gd name="connsiteX16" fmla="*/ 1011670 w 1070793"/>
                  <a:gd name="connsiteY16" fmla="*/ 0 h 1387984"/>
                  <a:gd name="connsiteX0" fmla="*/ 1011670 w 1069980"/>
                  <a:gd name="connsiteY0" fmla="*/ 0 h 1387984"/>
                  <a:gd name="connsiteX1" fmla="*/ 1068315 w 1069980"/>
                  <a:gd name="connsiteY1" fmla="*/ 56645 h 1387984"/>
                  <a:gd name="connsiteX2" fmla="*/ 1068314 w 1069980"/>
                  <a:gd name="connsiteY2" fmla="*/ 621377 h 1387984"/>
                  <a:gd name="connsiteX3" fmla="*/ 998939 w 1069980"/>
                  <a:gd name="connsiteY3" fmla="*/ 686972 h 1387984"/>
                  <a:gd name="connsiteX4" fmla="*/ 114113 w 1069980"/>
                  <a:gd name="connsiteY4" fmla="*/ 686971 h 1387984"/>
                  <a:gd name="connsiteX5" fmla="*/ 114112 w 1069980"/>
                  <a:gd name="connsiteY5" fmla="*/ 1331339 h 1387984"/>
                  <a:gd name="connsiteX6" fmla="*/ 57467 w 1069980"/>
                  <a:gd name="connsiteY6" fmla="*/ 1387984 h 1387984"/>
                  <a:gd name="connsiteX7" fmla="*/ 57468 w 1069980"/>
                  <a:gd name="connsiteY7" fmla="*/ 1387983 h 1387984"/>
                  <a:gd name="connsiteX8" fmla="*/ 823 w 1069980"/>
                  <a:gd name="connsiteY8" fmla="*/ 1331338 h 1387984"/>
                  <a:gd name="connsiteX9" fmla="*/ 823 w 1069980"/>
                  <a:gd name="connsiteY9" fmla="*/ 635392 h 1387984"/>
                  <a:gd name="connsiteX10" fmla="*/ 923 w 1069980"/>
                  <a:gd name="connsiteY10" fmla="*/ 634897 h 1387984"/>
                  <a:gd name="connsiteX11" fmla="*/ 0 w 1069980"/>
                  <a:gd name="connsiteY11" fmla="*/ 630326 h 1387984"/>
                  <a:gd name="connsiteX12" fmla="*/ 1 w 1069980"/>
                  <a:gd name="connsiteY12" fmla="*/ 630327 h 1387984"/>
                  <a:gd name="connsiteX13" fmla="*/ 56646 w 1069980"/>
                  <a:gd name="connsiteY13" fmla="*/ 573682 h 1387984"/>
                  <a:gd name="connsiteX14" fmla="*/ 955025 w 1069980"/>
                  <a:gd name="connsiteY14" fmla="*/ 573682 h 1387984"/>
                  <a:gd name="connsiteX15" fmla="*/ 955025 w 1069980"/>
                  <a:gd name="connsiteY15" fmla="*/ 56645 h 1387984"/>
                  <a:gd name="connsiteX16" fmla="*/ 1011670 w 1069980"/>
                  <a:gd name="connsiteY16" fmla="*/ 0 h 1387984"/>
                  <a:gd name="connsiteX0" fmla="*/ 1011670 w 1073509"/>
                  <a:gd name="connsiteY0" fmla="*/ 0 h 1387984"/>
                  <a:gd name="connsiteX1" fmla="*/ 1068315 w 1073509"/>
                  <a:gd name="connsiteY1" fmla="*/ 56645 h 1387984"/>
                  <a:gd name="connsiteX2" fmla="*/ 1068314 w 1073509"/>
                  <a:gd name="connsiteY2" fmla="*/ 621377 h 1387984"/>
                  <a:gd name="connsiteX3" fmla="*/ 998939 w 1073509"/>
                  <a:gd name="connsiteY3" fmla="*/ 686972 h 1387984"/>
                  <a:gd name="connsiteX4" fmla="*/ 114113 w 1073509"/>
                  <a:gd name="connsiteY4" fmla="*/ 686971 h 1387984"/>
                  <a:gd name="connsiteX5" fmla="*/ 114112 w 1073509"/>
                  <a:gd name="connsiteY5" fmla="*/ 1331339 h 1387984"/>
                  <a:gd name="connsiteX6" fmla="*/ 57467 w 1073509"/>
                  <a:gd name="connsiteY6" fmla="*/ 1387984 h 1387984"/>
                  <a:gd name="connsiteX7" fmla="*/ 57468 w 1073509"/>
                  <a:gd name="connsiteY7" fmla="*/ 1387983 h 1387984"/>
                  <a:gd name="connsiteX8" fmla="*/ 823 w 1073509"/>
                  <a:gd name="connsiteY8" fmla="*/ 1331338 h 1387984"/>
                  <a:gd name="connsiteX9" fmla="*/ 823 w 1073509"/>
                  <a:gd name="connsiteY9" fmla="*/ 635392 h 1387984"/>
                  <a:gd name="connsiteX10" fmla="*/ 923 w 1073509"/>
                  <a:gd name="connsiteY10" fmla="*/ 634897 h 1387984"/>
                  <a:gd name="connsiteX11" fmla="*/ 0 w 1073509"/>
                  <a:gd name="connsiteY11" fmla="*/ 630326 h 1387984"/>
                  <a:gd name="connsiteX12" fmla="*/ 1 w 1073509"/>
                  <a:gd name="connsiteY12" fmla="*/ 630327 h 1387984"/>
                  <a:gd name="connsiteX13" fmla="*/ 56646 w 1073509"/>
                  <a:gd name="connsiteY13" fmla="*/ 573682 h 1387984"/>
                  <a:gd name="connsiteX14" fmla="*/ 955025 w 1073509"/>
                  <a:gd name="connsiteY14" fmla="*/ 573682 h 1387984"/>
                  <a:gd name="connsiteX15" fmla="*/ 955025 w 1073509"/>
                  <a:gd name="connsiteY15" fmla="*/ 56645 h 1387984"/>
                  <a:gd name="connsiteX16" fmla="*/ 1011670 w 1073509"/>
                  <a:gd name="connsiteY16" fmla="*/ 0 h 1387984"/>
                  <a:gd name="connsiteX0" fmla="*/ 1011670 w 1070641"/>
                  <a:gd name="connsiteY0" fmla="*/ 0 h 1387984"/>
                  <a:gd name="connsiteX1" fmla="*/ 1068315 w 1070641"/>
                  <a:gd name="connsiteY1" fmla="*/ 56645 h 1387984"/>
                  <a:gd name="connsiteX2" fmla="*/ 1068314 w 1070641"/>
                  <a:gd name="connsiteY2" fmla="*/ 621377 h 1387984"/>
                  <a:gd name="connsiteX3" fmla="*/ 998939 w 1070641"/>
                  <a:gd name="connsiteY3" fmla="*/ 686972 h 1387984"/>
                  <a:gd name="connsiteX4" fmla="*/ 114113 w 1070641"/>
                  <a:gd name="connsiteY4" fmla="*/ 686971 h 1387984"/>
                  <a:gd name="connsiteX5" fmla="*/ 114112 w 1070641"/>
                  <a:gd name="connsiteY5" fmla="*/ 1331339 h 1387984"/>
                  <a:gd name="connsiteX6" fmla="*/ 57467 w 1070641"/>
                  <a:gd name="connsiteY6" fmla="*/ 1387984 h 1387984"/>
                  <a:gd name="connsiteX7" fmla="*/ 57468 w 1070641"/>
                  <a:gd name="connsiteY7" fmla="*/ 1387983 h 1387984"/>
                  <a:gd name="connsiteX8" fmla="*/ 823 w 1070641"/>
                  <a:gd name="connsiteY8" fmla="*/ 1331338 h 1387984"/>
                  <a:gd name="connsiteX9" fmla="*/ 823 w 1070641"/>
                  <a:gd name="connsiteY9" fmla="*/ 635392 h 1387984"/>
                  <a:gd name="connsiteX10" fmla="*/ 923 w 1070641"/>
                  <a:gd name="connsiteY10" fmla="*/ 634897 h 1387984"/>
                  <a:gd name="connsiteX11" fmla="*/ 0 w 1070641"/>
                  <a:gd name="connsiteY11" fmla="*/ 630326 h 1387984"/>
                  <a:gd name="connsiteX12" fmla="*/ 1 w 1070641"/>
                  <a:gd name="connsiteY12" fmla="*/ 630327 h 1387984"/>
                  <a:gd name="connsiteX13" fmla="*/ 56646 w 1070641"/>
                  <a:gd name="connsiteY13" fmla="*/ 573682 h 1387984"/>
                  <a:gd name="connsiteX14" fmla="*/ 955025 w 1070641"/>
                  <a:gd name="connsiteY14" fmla="*/ 573682 h 1387984"/>
                  <a:gd name="connsiteX15" fmla="*/ 955025 w 1070641"/>
                  <a:gd name="connsiteY15" fmla="*/ 56645 h 1387984"/>
                  <a:gd name="connsiteX16" fmla="*/ 1011670 w 1070641"/>
                  <a:gd name="connsiteY16" fmla="*/ 0 h 1387984"/>
                  <a:gd name="connsiteX0" fmla="*/ 1011670 w 1070641"/>
                  <a:gd name="connsiteY0" fmla="*/ 0 h 1387984"/>
                  <a:gd name="connsiteX1" fmla="*/ 1068315 w 1070641"/>
                  <a:gd name="connsiteY1" fmla="*/ 56645 h 1387984"/>
                  <a:gd name="connsiteX2" fmla="*/ 1068314 w 1070641"/>
                  <a:gd name="connsiteY2" fmla="*/ 621377 h 1387984"/>
                  <a:gd name="connsiteX3" fmla="*/ 998939 w 1070641"/>
                  <a:gd name="connsiteY3" fmla="*/ 686972 h 1387984"/>
                  <a:gd name="connsiteX4" fmla="*/ 114113 w 1070641"/>
                  <a:gd name="connsiteY4" fmla="*/ 686971 h 1387984"/>
                  <a:gd name="connsiteX5" fmla="*/ 114112 w 1070641"/>
                  <a:gd name="connsiteY5" fmla="*/ 1331339 h 1387984"/>
                  <a:gd name="connsiteX6" fmla="*/ 57467 w 1070641"/>
                  <a:gd name="connsiteY6" fmla="*/ 1387984 h 1387984"/>
                  <a:gd name="connsiteX7" fmla="*/ 57468 w 1070641"/>
                  <a:gd name="connsiteY7" fmla="*/ 1387983 h 1387984"/>
                  <a:gd name="connsiteX8" fmla="*/ 823 w 1070641"/>
                  <a:gd name="connsiteY8" fmla="*/ 1331338 h 1387984"/>
                  <a:gd name="connsiteX9" fmla="*/ 823 w 1070641"/>
                  <a:gd name="connsiteY9" fmla="*/ 635392 h 1387984"/>
                  <a:gd name="connsiteX10" fmla="*/ 923 w 1070641"/>
                  <a:gd name="connsiteY10" fmla="*/ 634897 h 1387984"/>
                  <a:gd name="connsiteX11" fmla="*/ 0 w 1070641"/>
                  <a:gd name="connsiteY11" fmla="*/ 630326 h 1387984"/>
                  <a:gd name="connsiteX12" fmla="*/ 56646 w 1070641"/>
                  <a:gd name="connsiteY12" fmla="*/ 573682 h 1387984"/>
                  <a:gd name="connsiteX13" fmla="*/ 955025 w 1070641"/>
                  <a:gd name="connsiteY13" fmla="*/ 573682 h 1387984"/>
                  <a:gd name="connsiteX14" fmla="*/ 955025 w 1070641"/>
                  <a:gd name="connsiteY14" fmla="*/ 56645 h 1387984"/>
                  <a:gd name="connsiteX15" fmla="*/ 1011670 w 1070641"/>
                  <a:gd name="connsiteY15" fmla="*/ 0 h 1387984"/>
                  <a:gd name="connsiteX0" fmla="*/ 1010847 w 1069818"/>
                  <a:gd name="connsiteY0" fmla="*/ 0 h 1387984"/>
                  <a:gd name="connsiteX1" fmla="*/ 1067492 w 1069818"/>
                  <a:gd name="connsiteY1" fmla="*/ 56645 h 1387984"/>
                  <a:gd name="connsiteX2" fmla="*/ 1067491 w 1069818"/>
                  <a:gd name="connsiteY2" fmla="*/ 621377 h 1387984"/>
                  <a:gd name="connsiteX3" fmla="*/ 998116 w 1069818"/>
                  <a:gd name="connsiteY3" fmla="*/ 686972 h 1387984"/>
                  <a:gd name="connsiteX4" fmla="*/ 113290 w 1069818"/>
                  <a:gd name="connsiteY4" fmla="*/ 686971 h 1387984"/>
                  <a:gd name="connsiteX5" fmla="*/ 113289 w 1069818"/>
                  <a:gd name="connsiteY5" fmla="*/ 1331339 h 1387984"/>
                  <a:gd name="connsiteX6" fmla="*/ 56644 w 1069818"/>
                  <a:gd name="connsiteY6" fmla="*/ 1387984 h 1387984"/>
                  <a:gd name="connsiteX7" fmla="*/ 56645 w 1069818"/>
                  <a:gd name="connsiteY7" fmla="*/ 1387983 h 1387984"/>
                  <a:gd name="connsiteX8" fmla="*/ 0 w 1069818"/>
                  <a:gd name="connsiteY8" fmla="*/ 1331338 h 1387984"/>
                  <a:gd name="connsiteX9" fmla="*/ 0 w 1069818"/>
                  <a:gd name="connsiteY9" fmla="*/ 635392 h 1387984"/>
                  <a:gd name="connsiteX10" fmla="*/ 100 w 1069818"/>
                  <a:gd name="connsiteY10" fmla="*/ 634897 h 1387984"/>
                  <a:gd name="connsiteX11" fmla="*/ 55823 w 1069818"/>
                  <a:gd name="connsiteY11" fmla="*/ 573682 h 1387984"/>
                  <a:gd name="connsiteX12" fmla="*/ 954202 w 1069818"/>
                  <a:gd name="connsiteY12" fmla="*/ 573682 h 1387984"/>
                  <a:gd name="connsiteX13" fmla="*/ 954202 w 1069818"/>
                  <a:gd name="connsiteY13" fmla="*/ 56645 h 1387984"/>
                  <a:gd name="connsiteX14" fmla="*/ 1010847 w 1069818"/>
                  <a:gd name="connsiteY14" fmla="*/ 0 h 1387984"/>
                  <a:gd name="connsiteX0" fmla="*/ 1011611 w 1070582"/>
                  <a:gd name="connsiteY0" fmla="*/ 0 h 1387984"/>
                  <a:gd name="connsiteX1" fmla="*/ 1068256 w 1070582"/>
                  <a:gd name="connsiteY1" fmla="*/ 56645 h 1387984"/>
                  <a:gd name="connsiteX2" fmla="*/ 1068255 w 1070582"/>
                  <a:gd name="connsiteY2" fmla="*/ 621377 h 1387984"/>
                  <a:gd name="connsiteX3" fmla="*/ 998880 w 1070582"/>
                  <a:gd name="connsiteY3" fmla="*/ 686972 h 1387984"/>
                  <a:gd name="connsiteX4" fmla="*/ 114054 w 1070582"/>
                  <a:gd name="connsiteY4" fmla="*/ 686971 h 1387984"/>
                  <a:gd name="connsiteX5" fmla="*/ 114053 w 1070582"/>
                  <a:gd name="connsiteY5" fmla="*/ 1331339 h 1387984"/>
                  <a:gd name="connsiteX6" fmla="*/ 57408 w 1070582"/>
                  <a:gd name="connsiteY6" fmla="*/ 1387984 h 1387984"/>
                  <a:gd name="connsiteX7" fmla="*/ 57409 w 1070582"/>
                  <a:gd name="connsiteY7" fmla="*/ 1387983 h 1387984"/>
                  <a:gd name="connsiteX8" fmla="*/ 764 w 1070582"/>
                  <a:gd name="connsiteY8" fmla="*/ 1331338 h 1387984"/>
                  <a:gd name="connsiteX9" fmla="*/ 764 w 1070582"/>
                  <a:gd name="connsiteY9" fmla="*/ 635392 h 1387984"/>
                  <a:gd name="connsiteX10" fmla="*/ 864 w 1070582"/>
                  <a:gd name="connsiteY10" fmla="*/ 634897 h 1387984"/>
                  <a:gd name="connsiteX11" fmla="*/ 56587 w 1070582"/>
                  <a:gd name="connsiteY11" fmla="*/ 573682 h 1387984"/>
                  <a:gd name="connsiteX12" fmla="*/ 954966 w 1070582"/>
                  <a:gd name="connsiteY12" fmla="*/ 573682 h 1387984"/>
                  <a:gd name="connsiteX13" fmla="*/ 954966 w 1070582"/>
                  <a:gd name="connsiteY13" fmla="*/ 56645 h 1387984"/>
                  <a:gd name="connsiteX14" fmla="*/ 1011611 w 1070582"/>
                  <a:gd name="connsiteY14" fmla="*/ 0 h 1387984"/>
                  <a:gd name="connsiteX0" fmla="*/ 1012086 w 1071057"/>
                  <a:gd name="connsiteY0" fmla="*/ 0 h 1387984"/>
                  <a:gd name="connsiteX1" fmla="*/ 1068731 w 1071057"/>
                  <a:gd name="connsiteY1" fmla="*/ 56645 h 1387984"/>
                  <a:gd name="connsiteX2" fmla="*/ 1068730 w 1071057"/>
                  <a:gd name="connsiteY2" fmla="*/ 621377 h 1387984"/>
                  <a:gd name="connsiteX3" fmla="*/ 999355 w 1071057"/>
                  <a:gd name="connsiteY3" fmla="*/ 686972 h 1387984"/>
                  <a:gd name="connsiteX4" fmla="*/ 114529 w 1071057"/>
                  <a:gd name="connsiteY4" fmla="*/ 686971 h 1387984"/>
                  <a:gd name="connsiteX5" fmla="*/ 114528 w 1071057"/>
                  <a:gd name="connsiteY5" fmla="*/ 1331339 h 1387984"/>
                  <a:gd name="connsiteX6" fmla="*/ 57883 w 1071057"/>
                  <a:gd name="connsiteY6" fmla="*/ 1387984 h 1387984"/>
                  <a:gd name="connsiteX7" fmla="*/ 57884 w 1071057"/>
                  <a:gd name="connsiteY7" fmla="*/ 1387983 h 1387984"/>
                  <a:gd name="connsiteX8" fmla="*/ 1239 w 1071057"/>
                  <a:gd name="connsiteY8" fmla="*/ 1331338 h 1387984"/>
                  <a:gd name="connsiteX9" fmla="*/ 1239 w 1071057"/>
                  <a:gd name="connsiteY9" fmla="*/ 635392 h 1387984"/>
                  <a:gd name="connsiteX10" fmla="*/ 1339 w 1071057"/>
                  <a:gd name="connsiteY10" fmla="*/ 634897 h 1387984"/>
                  <a:gd name="connsiteX11" fmla="*/ 57062 w 1071057"/>
                  <a:gd name="connsiteY11" fmla="*/ 573682 h 1387984"/>
                  <a:gd name="connsiteX12" fmla="*/ 955441 w 1071057"/>
                  <a:gd name="connsiteY12" fmla="*/ 573682 h 1387984"/>
                  <a:gd name="connsiteX13" fmla="*/ 955441 w 1071057"/>
                  <a:gd name="connsiteY13" fmla="*/ 56645 h 1387984"/>
                  <a:gd name="connsiteX14" fmla="*/ 1012086 w 1071057"/>
                  <a:gd name="connsiteY14" fmla="*/ 0 h 1387984"/>
                  <a:gd name="connsiteX0" fmla="*/ 1012086 w 1071057"/>
                  <a:gd name="connsiteY0" fmla="*/ 0 h 1387984"/>
                  <a:gd name="connsiteX1" fmla="*/ 1068731 w 1071057"/>
                  <a:gd name="connsiteY1" fmla="*/ 56645 h 1387984"/>
                  <a:gd name="connsiteX2" fmla="*/ 1068730 w 1071057"/>
                  <a:gd name="connsiteY2" fmla="*/ 621377 h 1387984"/>
                  <a:gd name="connsiteX3" fmla="*/ 999355 w 1071057"/>
                  <a:gd name="connsiteY3" fmla="*/ 686972 h 1387984"/>
                  <a:gd name="connsiteX4" fmla="*/ 114529 w 1071057"/>
                  <a:gd name="connsiteY4" fmla="*/ 686971 h 1387984"/>
                  <a:gd name="connsiteX5" fmla="*/ 114528 w 1071057"/>
                  <a:gd name="connsiteY5" fmla="*/ 1331339 h 1387984"/>
                  <a:gd name="connsiteX6" fmla="*/ 57883 w 1071057"/>
                  <a:gd name="connsiteY6" fmla="*/ 1387984 h 1387984"/>
                  <a:gd name="connsiteX7" fmla="*/ 57884 w 1071057"/>
                  <a:gd name="connsiteY7" fmla="*/ 1387983 h 1387984"/>
                  <a:gd name="connsiteX8" fmla="*/ 1239 w 1071057"/>
                  <a:gd name="connsiteY8" fmla="*/ 1331338 h 1387984"/>
                  <a:gd name="connsiteX9" fmla="*/ 1239 w 1071057"/>
                  <a:gd name="connsiteY9" fmla="*/ 635392 h 1387984"/>
                  <a:gd name="connsiteX10" fmla="*/ 1339 w 1071057"/>
                  <a:gd name="connsiteY10" fmla="*/ 634897 h 1387984"/>
                  <a:gd name="connsiteX11" fmla="*/ 57062 w 1071057"/>
                  <a:gd name="connsiteY11" fmla="*/ 573682 h 1387984"/>
                  <a:gd name="connsiteX12" fmla="*/ 955441 w 1071057"/>
                  <a:gd name="connsiteY12" fmla="*/ 573682 h 1387984"/>
                  <a:gd name="connsiteX13" fmla="*/ 955441 w 1071057"/>
                  <a:gd name="connsiteY13" fmla="*/ 56645 h 1387984"/>
                  <a:gd name="connsiteX14" fmla="*/ 1012086 w 1071057"/>
                  <a:gd name="connsiteY14" fmla="*/ 0 h 1387984"/>
                  <a:gd name="connsiteX0" fmla="*/ 1010847 w 1069818"/>
                  <a:gd name="connsiteY0" fmla="*/ 0 h 1387984"/>
                  <a:gd name="connsiteX1" fmla="*/ 1067492 w 1069818"/>
                  <a:gd name="connsiteY1" fmla="*/ 56645 h 1387984"/>
                  <a:gd name="connsiteX2" fmla="*/ 1067491 w 1069818"/>
                  <a:gd name="connsiteY2" fmla="*/ 621377 h 1387984"/>
                  <a:gd name="connsiteX3" fmla="*/ 998116 w 1069818"/>
                  <a:gd name="connsiteY3" fmla="*/ 686972 h 1387984"/>
                  <a:gd name="connsiteX4" fmla="*/ 113290 w 1069818"/>
                  <a:gd name="connsiteY4" fmla="*/ 686971 h 1387984"/>
                  <a:gd name="connsiteX5" fmla="*/ 113289 w 1069818"/>
                  <a:gd name="connsiteY5" fmla="*/ 1331339 h 1387984"/>
                  <a:gd name="connsiteX6" fmla="*/ 56644 w 1069818"/>
                  <a:gd name="connsiteY6" fmla="*/ 1387984 h 1387984"/>
                  <a:gd name="connsiteX7" fmla="*/ 56645 w 1069818"/>
                  <a:gd name="connsiteY7" fmla="*/ 1387983 h 1387984"/>
                  <a:gd name="connsiteX8" fmla="*/ 0 w 1069818"/>
                  <a:gd name="connsiteY8" fmla="*/ 1331338 h 1387984"/>
                  <a:gd name="connsiteX9" fmla="*/ 0 w 1069818"/>
                  <a:gd name="connsiteY9" fmla="*/ 635392 h 1387984"/>
                  <a:gd name="connsiteX10" fmla="*/ 100 w 1069818"/>
                  <a:gd name="connsiteY10" fmla="*/ 634897 h 1387984"/>
                  <a:gd name="connsiteX11" fmla="*/ 55823 w 1069818"/>
                  <a:gd name="connsiteY11" fmla="*/ 573682 h 1387984"/>
                  <a:gd name="connsiteX12" fmla="*/ 954202 w 1069818"/>
                  <a:gd name="connsiteY12" fmla="*/ 573682 h 1387984"/>
                  <a:gd name="connsiteX13" fmla="*/ 954202 w 1069818"/>
                  <a:gd name="connsiteY13" fmla="*/ 56645 h 1387984"/>
                  <a:gd name="connsiteX14" fmla="*/ 1010847 w 1069818"/>
                  <a:gd name="connsiteY14" fmla="*/ 0 h 1387984"/>
                  <a:gd name="connsiteX0" fmla="*/ 1010847 w 1069818"/>
                  <a:gd name="connsiteY0" fmla="*/ 0 h 1387984"/>
                  <a:gd name="connsiteX1" fmla="*/ 1067492 w 1069818"/>
                  <a:gd name="connsiteY1" fmla="*/ 56645 h 1387984"/>
                  <a:gd name="connsiteX2" fmla="*/ 1067491 w 1069818"/>
                  <a:gd name="connsiteY2" fmla="*/ 621377 h 1387984"/>
                  <a:gd name="connsiteX3" fmla="*/ 998116 w 1069818"/>
                  <a:gd name="connsiteY3" fmla="*/ 686972 h 1387984"/>
                  <a:gd name="connsiteX4" fmla="*/ 113290 w 1069818"/>
                  <a:gd name="connsiteY4" fmla="*/ 686971 h 1387984"/>
                  <a:gd name="connsiteX5" fmla="*/ 113289 w 1069818"/>
                  <a:gd name="connsiteY5" fmla="*/ 1331339 h 1387984"/>
                  <a:gd name="connsiteX6" fmla="*/ 56644 w 1069818"/>
                  <a:gd name="connsiteY6" fmla="*/ 1387984 h 1387984"/>
                  <a:gd name="connsiteX7" fmla="*/ 56645 w 1069818"/>
                  <a:gd name="connsiteY7" fmla="*/ 1387983 h 1387984"/>
                  <a:gd name="connsiteX8" fmla="*/ 0 w 1069818"/>
                  <a:gd name="connsiteY8" fmla="*/ 1331338 h 1387984"/>
                  <a:gd name="connsiteX9" fmla="*/ 0 w 1069818"/>
                  <a:gd name="connsiteY9" fmla="*/ 635392 h 1387984"/>
                  <a:gd name="connsiteX10" fmla="*/ 100 w 1069818"/>
                  <a:gd name="connsiteY10" fmla="*/ 634897 h 1387984"/>
                  <a:gd name="connsiteX11" fmla="*/ 55823 w 1069818"/>
                  <a:gd name="connsiteY11" fmla="*/ 573682 h 1387984"/>
                  <a:gd name="connsiteX12" fmla="*/ 954202 w 1069818"/>
                  <a:gd name="connsiteY12" fmla="*/ 573682 h 1387984"/>
                  <a:gd name="connsiteX13" fmla="*/ 954202 w 1069818"/>
                  <a:gd name="connsiteY13" fmla="*/ 56645 h 1387984"/>
                  <a:gd name="connsiteX14" fmla="*/ 1010847 w 1069818"/>
                  <a:gd name="connsiteY14" fmla="*/ 0 h 138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9818" h="1387984">
                    <a:moveTo>
                      <a:pt x="1010847" y="0"/>
                    </a:moveTo>
                    <a:cubicBezTo>
                      <a:pt x="1042131" y="0"/>
                      <a:pt x="1067091" y="25364"/>
                      <a:pt x="1067492" y="56645"/>
                    </a:cubicBezTo>
                    <a:cubicBezTo>
                      <a:pt x="1069873" y="242508"/>
                      <a:pt x="1071241" y="515755"/>
                      <a:pt x="1067491" y="621377"/>
                    </a:cubicBezTo>
                    <a:cubicBezTo>
                      <a:pt x="1065452" y="678805"/>
                      <a:pt x="1059518" y="690327"/>
                      <a:pt x="998116" y="686972"/>
                    </a:cubicBezTo>
                    <a:lnTo>
                      <a:pt x="113290" y="686971"/>
                    </a:lnTo>
                    <a:cubicBezTo>
                      <a:pt x="113290" y="901760"/>
                      <a:pt x="113289" y="1116550"/>
                      <a:pt x="113289" y="1331339"/>
                    </a:cubicBezTo>
                    <a:cubicBezTo>
                      <a:pt x="113289" y="1362623"/>
                      <a:pt x="87928" y="1387984"/>
                      <a:pt x="56644" y="1387984"/>
                    </a:cubicBezTo>
                    <a:lnTo>
                      <a:pt x="56645" y="1387983"/>
                    </a:lnTo>
                    <a:cubicBezTo>
                      <a:pt x="25361" y="1387983"/>
                      <a:pt x="0" y="1362622"/>
                      <a:pt x="0" y="1331338"/>
                    </a:cubicBezTo>
                    <a:lnTo>
                      <a:pt x="0" y="635392"/>
                    </a:lnTo>
                    <a:cubicBezTo>
                      <a:pt x="33" y="635227"/>
                      <a:pt x="67" y="635062"/>
                      <a:pt x="100" y="634897"/>
                    </a:cubicBezTo>
                    <a:cubicBezTo>
                      <a:pt x="-376" y="588298"/>
                      <a:pt x="11055" y="570274"/>
                      <a:pt x="55823" y="573682"/>
                    </a:cubicBezTo>
                    <a:lnTo>
                      <a:pt x="954202" y="573682"/>
                    </a:lnTo>
                    <a:lnTo>
                      <a:pt x="954202" y="56645"/>
                    </a:lnTo>
                    <a:cubicBezTo>
                      <a:pt x="954202" y="25361"/>
                      <a:pt x="979563" y="0"/>
                      <a:pt x="101084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68"/>
              <p:cNvSpPr/>
              <p:nvPr/>
            </p:nvSpPr>
            <p:spPr>
              <a:xfrm rot="16200000">
                <a:off x="1214595" y="4590432"/>
                <a:ext cx="597894" cy="400522"/>
              </a:xfrm>
              <a:custGeom>
                <a:avLst/>
                <a:gdLst>
                  <a:gd name="connsiteX0" fmla="*/ 597665 w 597665"/>
                  <a:gd name="connsiteY0" fmla="*/ 60960 h 400392"/>
                  <a:gd name="connsiteX1" fmla="*/ 536705 w 597665"/>
                  <a:gd name="connsiteY1" fmla="*/ 121920 h 400392"/>
                  <a:gd name="connsiteX2" fmla="*/ 121920 w 597665"/>
                  <a:gd name="connsiteY2" fmla="*/ 121920 h 400392"/>
                  <a:gd name="connsiteX3" fmla="*/ 121920 w 597665"/>
                  <a:gd name="connsiteY3" fmla="*/ 339432 h 400392"/>
                  <a:gd name="connsiteX4" fmla="*/ 60960 w 597665"/>
                  <a:gd name="connsiteY4" fmla="*/ 400392 h 400392"/>
                  <a:gd name="connsiteX5" fmla="*/ 0 w 597665"/>
                  <a:gd name="connsiteY5" fmla="*/ 339432 h 400392"/>
                  <a:gd name="connsiteX6" fmla="*/ 0 w 597665"/>
                  <a:gd name="connsiteY6" fmla="*/ 73732 h 400392"/>
                  <a:gd name="connsiteX7" fmla="*/ 3299 w 597665"/>
                  <a:gd name="connsiteY7" fmla="*/ 65767 h 400392"/>
                  <a:gd name="connsiteX8" fmla="*/ 1308 w 597665"/>
                  <a:gd name="connsiteY8" fmla="*/ 60960 h 400392"/>
                  <a:gd name="connsiteX9" fmla="*/ 62268 w 597665"/>
                  <a:gd name="connsiteY9" fmla="*/ 0 h 400392"/>
                  <a:gd name="connsiteX10" fmla="*/ 536705 w 597665"/>
                  <a:gd name="connsiteY10" fmla="*/ 0 h 400392"/>
                  <a:gd name="connsiteX11" fmla="*/ 597665 w 597665"/>
                  <a:gd name="connsiteY11" fmla="*/ 60960 h 400392"/>
                  <a:gd name="connsiteX0" fmla="*/ 597665 w 597665"/>
                  <a:gd name="connsiteY0" fmla="*/ 60960 h 400392"/>
                  <a:gd name="connsiteX1" fmla="*/ 536705 w 597665"/>
                  <a:gd name="connsiteY1" fmla="*/ 121920 h 400392"/>
                  <a:gd name="connsiteX2" fmla="*/ 121920 w 597665"/>
                  <a:gd name="connsiteY2" fmla="*/ 121920 h 400392"/>
                  <a:gd name="connsiteX3" fmla="*/ 121920 w 597665"/>
                  <a:gd name="connsiteY3" fmla="*/ 339432 h 400392"/>
                  <a:gd name="connsiteX4" fmla="*/ 60960 w 597665"/>
                  <a:gd name="connsiteY4" fmla="*/ 400392 h 400392"/>
                  <a:gd name="connsiteX5" fmla="*/ 0 w 597665"/>
                  <a:gd name="connsiteY5" fmla="*/ 339432 h 400392"/>
                  <a:gd name="connsiteX6" fmla="*/ 0 w 597665"/>
                  <a:gd name="connsiteY6" fmla="*/ 73732 h 400392"/>
                  <a:gd name="connsiteX7" fmla="*/ 3299 w 597665"/>
                  <a:gd name="connsiteY7" fmla="*/ 65767 h 400392"/>
                  <a:gd name="connsiteX8" fmla="*/ 62268 w 597665"/>
                  <a:gd name="connsiteY8" fmla="*/ 0 h 400392"/>
                  <a:gd name="connsiteX9" fmla="*/ 536705 w 597665"/>
                  <a:gd name="connsiteY9" fmla="*/ 0 h 400392"/>
                  <a:gd name="connsiteX10" fmla="*/ 597665 w 597665"/>
                  <a:gd name="connsiteY10" fmla="*/ 60960 h 400392"/>
                  <a:gd name="connsiteX0" fmla="*/ 597665 w 597665"/>
                  <a:gd name="connsiteY0" fmla="*/ 60960 h 400392"/>
                  <a:gd name="connsiteX1" fmla="*/ 536705 w 597665"/>
                  <a:gd name="connsiteY1" fmla="*/ 121920 h 400392"/>
                  <a:gd name="connsiteX2" fmla="*/ 121920 w 597665"/>
                  <a:gd name="connsiteY2" fmla="*/ 121920 h 400392"/>
                  <a:gd name="connsiteX3" fmla="*/ 121920 w 597665"/>
                  <a:gd name="connsiteY3" fmla="*/ 339432 h 400392"/>
                  <a:gd name="connsiteX4" fmla="*/ 60960 w 597665"/>
                  <a:gd name="connsiteY4" fmla="*/ 400392 h 400392"/>
                  <a:gd name="connsiteX5" fmla="*/ 0 w 597665"/>
                  <a:gd name="connsiteY5" fmla="*/ 339432 h 400392"/>
                  <a:gd name="connsiteX6" fmla="*/ 0 w 597665"/>
                  <a:gd name="connsiteY6" fmla="*/ 73732 h 400392"/>
                  <a:gd name="connsiteX7" fmla="*/ 62268 w 597665"/>
                  <a:gd name="connsiteY7" fmla="*/ 0 h 400392"/>
                  <a:gd name="connsiteX8" fmla="*/ 536705 w 597665"/>
                  <a:gd name="connsiteY8" fmla="*/ 0 h 400392"/>
                  <a:gd name="connsiteX9" fmla="*/ 597665 w 597665"/>
                  <a:gd name="connsiteY9" fmla="*/ 60960 h 400392"/>
                  <a:gd name="connsiteX0" fmla="*/ 597665 w 597665"/>
                  <a:gd name="connsiteY0" fmla="*/ 60960 h 400392"/>
                  <a:gd name="connsiteX1" fmla="*/ 536705 w 597665"/>
                  <a:gd name="connsiteY1" fmla="*/ 121920 h 400392"/>
                  <a:gd name="connsiteX2" fmla="*/ 121920 w 597665"/>
                  <a:gd name="connsiteY2" fmla="*/ 121920 h 400392"/>
                  <a:gd name="connsiteX3" fmla="*/ 121920 w 597665"/>
                  <a:gd name="connsiteY3" fmla="*/ 339432 h 400392"/>
                  <a:gd name="connsiteX4" fmla="*/ 60960 w 597665"/>
                  <a:gd name="connsiteY4" fmla="*/ 400392 h 400392"/>
                  <a:gd name="connsiteX5" fmla="*/ 0 w 597665"/>
                  <a:gd name="connsiteY5" fmla="*/ 339432 h 400392"/>
                  <a:gd name="connsiteX6" fmla="*/ 0 w 597665"/>
                  <a:gd name="connsiteY6" fmla="*/ 73732 h 400392"/>
                  <a:gd name="connsiteX7" fmla="*/ 62268 w 597665"/>
                  <a:gd name="connsiteY7" fmla="*/ 0 h 400392"/>
                  <a:gd name="connsiteX8" fmla="*/ 536705 w 597665"/>
                  <a:gd name="connsiteY8" fmla="*/ 0 h 400392"/>
                  <a:gd name="connsiteX9" fmla="*/ 597665 w 597665"/>
                  <a:gd name="connsiteY9" fmla="*/ 60960 h 400392"/>
                  <a:gd name="connsiteX0" fmla="*/ 597665 w 597665"/>
                  <a:gd name="connsiteY0" fmla="*/ 60960 h 400392"/>
                  <a:gd name="connsiteX1" fmla="*/ 536705 w 597665"/>
                  <a:gd name="connsiteY1" fmla="*/ 121920 h 400392"/>
                  <a:gd name="connsiteX2" fmla="*/ 121920 w 597665"/>
                  <a:gd name="connsiteY2" fmla="*/ 121920 h 400392"/>
                  <a:gd name="connsiteX3" fmla="*/ 121920 w 597665"/>
                  <a:gd name="connsiteY3" fmla="*/ 339432 h 400392"/>
                  <a:gd name="connsiteX4" fmla="*/ 60960 w 597665"/>
                  <a:gd name="connsiteY4" fmla="*/ 400392 h 400392"/>
                  <a:gd name="connsiteX5" fmla="*/ 0 w 597665"/>
                  <a:gd name="connsiteY5" fmla="*/ 339432 h 400392"/>
                  <a:gd name="connsiteX6" fmla="*/ 0 w 597665"/>
                  <a:gd name="connsiteY6" fmla="*/ 73732 h 400392"/>
                  <a:gd name="connsiteX7" fmla="*/ 62268 w 597665"/>
                  <a:gd name="connsiteY7" fmla="*/ 0 h 400392"/>
                  <a:gd name="connsiteX8" fmla="*/ 536705 w 597665"/>
                  <a:gd name="connsiteY8" fmla="*/ 0 h 400392"/>
                  <a:gd name="connsiteX9" fmla="*/ 597665 w 597665"/>
                  <a:gd name="connsiteY9" fmla="*/ 60960 h 400392"/>
                  <a:gd name="connsiteX0" fmla="*/ 597894 w 597894"/>
                  <a:gd name="connsiteY0" fmla="*/ 60960 h 400392"/>
                  <a:gd name="connsiteX1" fmla="*/ 536934 w 597894"/>
                  <a:gd name="connsiteY1" fmla="*/ 121920 h 400392"/>
                  <a:gd name="connsiteX2" fmla="*/ 122149 w 597894"/>
                  <a:gd name="connsiteY2" fmla="*/ 121920 h 400392"/>
                  <a:gd name="connsiteX3" fmla="*/ 122149 w 597894"/>
                  <a:gd name="connsiteY3" fmla="*/ 339432 h 400392"/>
                  <a:gd name="connsiteX4" fmla="*/ 61189 w 597894"/>
                  <a:gd name="connsiteY4" fmla="*/ 400392 h 400392"/>
                  <a:gd name="connsiteX5" fmla="*/ 229 w 597894"/>
                  <a:gd name="connsiteY5" fmla="*/ 339432 h 400392"/>
                  <a:gd name="connsiteX6" fmla="*/ 229 w 597894"/>
                  <a:gd name="connsiteY6" fmla="*/ 73732 h 400392"/>
                  <a:gd name="connsiteX7" fmla="*/ 62497 w 597894"/>
                  <a:gd name="connsiteY7" fmla="*/ 0 h 400392"/>
                  <a:gd name="connsiteX8" fmla="*/ 536934 w 597894"/>
                  <a:gd name="connsiteY8" fmla="*/ 0 h 400392"/>
                  <a:gd name="connsiteX9" fmla="*/ 597894 w 597894"/>
                  <a:gd name="connsiteY9" fmla="*/ 60960 h 400392"/>
                  <a:gd name="connsiteX0" fmla="*/ 597894 w 597894"/>
                  <a:gd name="connsiteY0" fmla="*/ 61090 h 400522"/>
                  <a:gd name="connsiteX1" fmla="*/ 536934 w 597894"/>
                  <a:gd name="connsiteY1" fmla="*/ 122050 h 400522"/>
                  <a:gd name="connsiteX2" fmla="*/ 122149 w 597894"/>
                  <a:gd name="connsiteY2" fmla="*/ 122050 h 400522"/>
                  <a:gd name="connsiteX3" fmla="*/ 122149 w 597894"/>
                  <a:gd name="connsiteY3" fmla="*/ 339562 h 400522"/>
                  <a:gd name="connsiteX4" fmla="*/ 61189 w 597894"/>
                  <a:gd name="connsiteY4" fmla="*/ 400522 h 400522"/>
                  <a:gd name="connsiteX5" fmla="*/ 229 w 597894"/>
                  <a:gd name="connsiteY5" fmla="*/ 339562 h 400522"/>
                  <a:gd name="connsiteX6" fmla="*/ 229 w 597894"/>
                  <a:gd name="connsiteY6" fmla="*/ 73862 h 400522"/>
                  <a:gd name="connsiteX7" fmla="*/ 62497 w 597894"/>
                  <a:gd name="connsiteY7" fmla="*/ 130 h 400522"/>
                  <a:gd name="connsiteX8" fmla="*/ 536934 w 597894"/>
                  <a:gd name="connsiteY8" fmla="*/ 130 h 400522"/>
                  <a:gd name="connsiteX9" fmla="*/ 597894 w 597894"/>
                  <a:gd name="connsiteY9" fmla="*/ 61090 h 40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7894" h="400522">
                    <a:moveTo>
                      <a:pt x="597894" y="61090"/>
                    </a:moveTo>
                    <a:cubicBezTo>
                      <a:pt x="597894" y="94757"/>
                      <a:pt x="570601" y="122050"/>
                      <a:pt x="536934" y="122050"/>
                    </a:cubicBezTo>
                    <a:lnTo>
                      <a:pt x="122149" y="122050"/>
                    </a:lnTo>
                    <a:lnTo>
                      <a:pt x="122149" y="339562"/>
                    </a:lnTo>
                    <a:cubicBezTo>
                      <a:pt x="122149" y="373229"/>
                      <a:pt x="94856" y="400522"/>
                      <a:pt x="61189" y="400522"/>
                    </a:cubicBezTo>
                    <a:cubicBezTo>
                      <a:pt x="27522" y="400522"/>
                      <a:pt x="229" y="373229"/>
                      <a:pt x="229" y="339562"/>
                    </a:cubicBezTo>
                    <a:lnTo>
                      <a:pt x="229" y="73862"/>
                    </a:lnTo>
                    <a:cubicBezTo>
                      <a:pt x="-2828" y="11191"/>
                      <a:pt x="25072" y="-1484"/>
                      <a:pt x="62497" y="130"/>
                    </a:cubicBezTo>
                    <a:lnTo>
                      <a:pt x="536934" y="130"/>
                    </a:lnTo>
                    <a:cubicBezTo>
                      <a:pt x="570601" y="130"/>
                      <a:pt x="597894" y="27423"/>
                      <a:pt x="597894" y="610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40"/>
            <p:cNvGrpSpPr/>
            <p:nvPr/>
          </p:nvGrpSpPr>
          <p:grpSpPr>
            <a:xfrm>
              <a:off x="1927654" y="4031951"/>
              <a:ext cx="3298284" cy="2826049"/>
              <a:chOff x="1927654" y="4031951"/>
              <a:chExt cx="3298284" cy="2826049"/>
            </a:xfrm>
          </p:grpSpPr>
          <p:grpSp>
            <p:nvGrpSpPr>
              <p:cNvPr id="225" name="Group 39"/>
              <p:cNvGrpSpPr/>
              <p:nvPr/>
            </p:nvGrpSpPr>
            <p:grpSpPr>
              <a:xfrm>
                <a:off x="1927654" y="4031951"/>
                <a:ext cx="3298284" cy="2826049"/>
                <a:chOff x="1927654" y="4031951"/>
                <a:chExt cx="3298284" cy="2826049"/>
              </a:xfrm>
            </p:grpSpPr>
            <p:grpSp>
              <p:nvGrpSpPr>
                <p:cNvPr id="239" name="Group 113"/>
                <p:cNvGrpSpPr/>
                <p:nvPr/>
              </p:nvGrpSpPr>
              <p:grpSpPr>
                <a:xfrm>
                  <a:off x="1927654" y="4031951"/>
                  <a:ext cx="2845909" cy="2821339"/>
                  <a:chOff x="1971433" y="3768163"/>
                  <a:chExt cx="3111550" cy="3084686"/>
                </a:xfrm>
              </p:grpSpPr>
              <p:grpSp>
                <p:nvGrpSpPr>
                  <p:cNvPr id="245" name="Group 111"/>
                  <p:cNvGrpSpPr/>
                  <p:nvPr/>
                </p:nvGrpSpPr>
                <p:grpSpPr>
                  <a:xfrm>
                    <a:off x="1971433" y="3768163"/>
                    <a:ext cx="3111550" cy="3084686"/>
                    <a:chOff x="1971433" y="3768163"/>
                    <a:chExt cx="3111550" cy="3084686"/>
                  </a:xfrm>
                </p:grpSpPr>
                <p:grpSp>
                  <p:nvGrpSpPr>
                    <p:cNvPr id="247" name="Group 106"/>
                    <p:cNvGrpSpPr/>
                    <p:nvPr/>
                  </p:nvGrpSpPr>
                  <p:grpSpPr>
                    <a:xfrm>
                      <a:off x="2802835" y="3768163"/>
                      <a:ext cx="2280148" cy="2600792"/>
                      <a:chOff x="2743200" y="4093028"/>
                      <a:chExt cx="1857829" cy="2119085"/>
                    </a:xfrm>
                  </p:grpSpPr>
                  <p:sp>
                    <p:nvSpPr>
                      <p:cNvPr id="253" name="Rounded Rectangle 104"/>
                      <p:cNvSpPr/>
                      <p:nvPr/>
                    </p:nvSpPr>
                    <p:spPr>
                      <a:xfrm>
                        <a:off x="2743200" y="4093028"/>
                        <a:ext cx="1857829" cy="2119085"/>
                      </a:xfrm>
                      <a:prstGeom prst="roundRect">
                        <a:avLst>
                          <a:gd name="adj" fmla="val 5955"/>
                        </a:avLst>
                      </a:prstGeom>
                      <a:gradFill flip="none" rotWithShape="1">
                        <a:gsLst>
                          <a:gs pos="51000">
                            <a:schemeClr val="bg2">
                              <a:lumMod val="25000"/>
                            </a:schemeClr>
                          </a:gs>
                          <a:gs pos="100000">
                            <a:schemeClr val="bg2">
                              <a:lumMod val="5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105"/>
                      <p:cNvSpPr/>
                      <p:nvPr/>
                    </p:nvSpPr>
                    <p:spPr>
                      <a:xfrm>
                        <a:off x="2910114" y="4283413"/>
                        <a:ext cx="1524000" cy="1738314"/>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44"/>
                    <p:cNvGrpSpPr/>
                    <p:nvPr/>
                  </p:nvGrpSpPr>
                  <p:grpSpPr>
                    <a:xfrm>
                      <a:off x="1971433" y="4785541"/>
                      <a:ext cx="1293145" cy="2067308"/>
                      <a:chOff x="2383884" y="4986327"/>
                      <a:chExt cx="1179049" cy="1884907"/>
                    </a:xfrm>
                  </p:grpSpPr>
                  <p:sp>
                    <p:nvSpPr>
                      <p:cNvPr id="249" name="Rectangle 6"/>
                      <p:cNvSpPr/>
                      <p:nvPr/>
                    </p:nvSpPr>
                    <p:spPr>
                      <a:xfrm>
                        <a:off x="2383884" y="6131714"/>
                        <a:ext cx="861994" cy="739520"/>
                      </a:xfrm>
                      <a:custGeom>
                        <a:avLst/>
                        <a:gdLst>
                          <a:gd name="connsiteX0" fmla="*/ 0 w 914400"/>
                          <a:gd name="connsiteY0" fmla="*/ 0 h 758389"/>
                          <a:gd name="connsiteX1" fmla="*/ 914400 w 914400"/>
                          <a:gd name="connsiteY1" fmla="*/ 0 h 758389"/>
                          <a:gd name="connsiteX2" fmla="*/ 914400 w 914400"/>
                          <a:gd name="connsiteY2" fmla="*/ 758389 h 758389"/>
                          <a:gd name="connsiteX3" fmla="*/ 0 w 914400"/>
                          <a:gd name="connsiteY3" fmla="*/ 758389 h 758389"/>
                          <a:gd name="connsiteX4" fmla="*/ 0 w 914400"/>
                          <a:gd name="connsiteY4" fmla="*/ 0 h 758389"/>
                          <a:gd name="connsiteX0" fmla="*/ 192505 w 1106905"/>
                          <a:gd name="connsiteY0" fmla="*/ 0 h 758389"/>
                          <a:gd name="connsiteX1" fmla="*/ 1106905 w 1106905"/>
                          <a:gd name="connsiteY1" fmla="*/ 0 h 758389"/>
                          <a:gd name="connsiteX2" fmla="*/ 1106905 w 1106905"/>
                          <a:gd name="connsiteY2" fmla="*/ 758389 h 758389"/>
                          <a:gd name="connsiteX3" fmla="*/ 0 w 1106905"/>
                          <a:gd name="connsiteY3" fmla="*/ 727994 h 758389"/>
                          <a:gd name="connsiteX4" fmla="*/ 192505 w 1106905"/>
                          <a:gd name="connsiteY4" fmla="*/ 0 h 758389"/>
                          <a:gd name="connsiteX0" fmla="*/ 192505 w 1106905"/>
                          <a:gd name="connsiteY0" fmla="*/ 0 h 733060"/>
                          <a:gd name="connsiteX1" fmla="*/ 1106905 w 1106905"/>
                          <a:gd name="connsiteY1" fmla="*/ 0 h 733060"/>
                          <a:gd name="connsiteX2" fmla="*/ 661104 w 1106905"/>
                          <a:gd name="connsiteY2" fmla="*/ 733060 h 733060"/>
                          <a:gd name="connsiteX3" fmla="*/ 0 w 1106905"/>
                          <a:gd name="connsiteY3" fmla="*/ 727994 h 733060"/>
                          <a:gd name="connsiteX4" fmla="*/ 192505 w 1106905"/>
                          <a:gd name="connsiteY4" fmla="*/ 0 h 733060"/>
                          <a:gd name="connsiteX0" fmla="*/ 293823 w 1106905"/>
                          <a:gd name="connsiteY0" fmla="*/ 0 h 743192"/>
                          <a:gd name="connsiteX1" fmla="*/ 1106905 w 1106905"/>
                          <a:gd name="connsiteY1" fmla="*/ 10132 h 743192"/>
                          <a:gd name="connsiteX2" fmla="*/ 661104 w 1106905"/>
                          <a:gd name="connsiteY2" fmla="*/ 743192 h 743192"/>
                          <a:gd name="connsiteX3" fmla="*/ 0 w 1106905"/>
                          <a:gd name="connsiteY3" fmla="*/ 738126 h 743192"/>
                          <a:gd name="connsiteX4" fmla="*/ 293823 w 1106905"/>
                          <a:gd name="connsiteY4" fmla="*/ 0 h 743192"/>
                          <a:gd name="connsiteX0" fmla="*/ 293823 w 866273"/>
                          <a:gd name="connsiteY0" fmla="*/ 0 h 743192"/>
                          <a:gd name="connsiteX1" fmla="*/ 866273 w 866273"/>
                          <a:gd name="connsiteY1" fmla="*/ 220368 h 743192"/>
                          <a:gd name="connsiteX2" fmla="*/ 661104 w 866273"/>
                          <a:gd name="connsiteY2" fmla="*/ 743192 h 743192"/>
                          <a:gd name="connsiteX3" fmla="*/ 0 w 866273"/>
                          <a:gd name="connsiteY3" fmla="*/ 738126 h 743192"/>
                          <a:gd name="connsiteX4" fmla="*/ 293823 w 866273"/>
                          <a:gd name="connsiteY4" fmla="*/ 0 h 743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73" h="743192">
                            <a:moveTo>
                              <a:pt x="293823" y="0"/>
                            </a:moveTo>
                            <a:lnTo>
                              <a:pt x="866273" y="220368"/>
                            </a:lnTo>
                            <a:lnTo>
                              <a:pt x="661104" y="743192"/>
                            </a:lnTo>
                            <a:lnTo>
                              <a:pt x="0" y="738126"/>
                            </a:lnTo>
                            <a:lnTo>
                              <a:pt x="293823" y="0"/>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11"/>
                      <p:cNvSpPr/>
                      <p:nvPr/>
                    </p:nvSpPr>
                    <p:spPr>
                      <a:xfrm>
                        <a:off x="2765252" y="4986327"/>
                        <a:ext cx="797681" cy="1220882"/>
                      </a:xfrm>
                      <a:custGeom>
                        <a:avLst/>
                        <a:gdLst>
                          <a:gd name="connsiteX0" fmla="*/ 0 w 1348352"/>
                          <a:gd name="connsiteY0" fmla="*/ 0 h 1100379"/>
                          <a:gd name="connsiteX1" fmla="*/ 1348352 w 1348352"/>
                          <a:gd name="connsiteY1" fmla="*/ 0 h 1100379"/>
                          <a:gd name="connsiteX2" fmla="*/ 1348352 w 1348352"/>
                          <a:gd name="connsiteY2" fmla="*/ 1100379 h 1100379"/>
                          <a:gd name="connsiteX3" fmla="*/ 0 w 1348352"/>
                          <a:gd name="connsiteY3" fmla="*/ 1100379 h 1100379"/>
                          <a:gd name="connsiteX4" fmla="*/ 0 w 1348352"/>
                          <a:gd name="connsiteY4" fmla="*/ 0 h 1100379"/>
                          <a:gd name="connsiteX0" fmla="*/ 377125 w 1348352"/>
                          <a:gd name="connsiteY0" fmla="*/ 30996 h 1100379"/>
                          <a:gd name="connsiteX1" fmla="*/ 1348352 w 1348352"/>
                          <a:gd name="connsiteY1" fmla="*/ 0 h 1100379"/>
                          <a:gd name="connsiteX2" fmla="*/ 1348352 w 1348352"/>
                          <a:gd name="connsiteY2" fmla="*/ 1100379 h 1100379"/>
                          <a:gd name="connsiteX3" fmla="*/ 0 w 1348352"/>
                          <a:gd name="connsiteY3" fmla="*/ 1100379 h 1100379"/>
                          <a:gd name="connsiteX4" fmla="*/ 377125 w 1348352"/>
                          <a:gd name="connsiteY4" fmla="*/ 30996 h 1100379"/>
                          <a:gd name="connsiteX0" fmla="*/ 377125 w 1348352"/>
                          <a:gd name="connsiteY0" fmla="*/ 30996 h 1100379"/>
                          <a:gd name="connsiteX1" fmla="*/ 604434 w 1348352"/>
                          <a:gd name="connsiteY1" fmla="*/ 30996 h 1100379"/>
                          <a:gd name="connsiteX2" fmla="*/ 1348352 w 1348352"/>
                          <a:gd name="connsiteY2" fmla="*/ 0 h 1100379"/>
                          <a:gd name="connsiteX3" fmla="*/ 1348352 w 1348352"/>
                          <a:gd name="connsiteY3" fmla="*/ 1100379 h 1100379"/>
                          <a:gd name="connsiteX4" fmla="*/ 0 w 1348352"/>
                          <a:gd name="connsiteY4" fmla="*/ 1100379 h 1100379"/>
                          <a:gd name="connsiteX5" fmla="*/ 377125 w 1348352"/>
                          <a:gd name="connsiteY5" fmla="*/ 30996 h 1100379"/>
                          <a:gd name="connsiteX0" fmla="*/ 377125 w 1348352"/>
                          <a:gd name="connsiteY0" fmla="*/ 67159 h 1136542"/>
                          <a:gd name="connsiteX1" fmla="*/ 542441 w 1348352"/>
                          <a:gd name="connsiteY1" fmla="*/ 0 h 1136542"/>
                          <a:gd name="connsiteX2" fmla="*/ 1348352 w 1348352"/>
                          <a:gd name="connsiteY2" fmla="*/ 36163 h 1136542"/>
                          <a:gd name="connsiteX3" fmla="*/ 1348352 w 1348352"/>
                          <a:gd name="connsiteY3" fmla="*/ 1136542 h 1136542"/>
                          <a:gd name="connsiteX4" fmla="*/ 0 w 1348352"/>
                          <a:gd name="connsiteY4" fmla="*/ 1136542 h 1136542"/>
                          <a:gd name="connsiteX5" fmla="*/ 377125 w 1348352"/>
                          <a:gd name="connsiteY5" fmla="*/ 67159 h 1136542"/>
                          <a:gd name="connsiteX0" fmla="*/ 377125 w 1348352"/>
                          <a:gd name="connsiteY0" fmla="*/ 85576 h 1154959"/>
                          <a:gd name="connsiteX1" fmla="*/ 542441 w 1348352"/>
                          <a:gd name="connsiteY1" fmla="*/ 18417 h 1154959"/>
                          <a:gd name="connsiteX2" fmla="*/ 1348352 w 1348352"/>
                          <a:gd name="connsiteY2" fmla="*/ 54580 h 1154959"/>
                          <a:gd name="connsiteX3" fmla="*/ 1348352 w 1348352"/>
                          <a:gd name="connsiteY3" fmla="*/ 1154959 h 1154959"/>
                          <a:gd name="connsiteX4" fmla="*/ 0 w 1348352"/>
                          <a:gd name="connsiteY4" fmla="*/ 1154959 h 1154959"/>
                          <a:gd name="connsiteX5" fmla="*/ 377125 w 1348352"/>
                          <a:gd name="connsiteY5" fmla="*/ 85576 h 1154959"/>
                          <a:gd name="connsiteX0" fmla="*/ 377125 w 1348352"/>
                          <a:gd name="connsiteY0" fmla="*/ 93228 h 1162611"/>
                          <a:gd name="connsiteX1" fmla="*/ 542441 w 1348352"/>
                          <a:gd name="connsiteY1" fmla="*/ 26069 h 1162611"/>
                          <a:gd name="connsiteX2" fmla="*/ 1348352 w 1348352"/>
                          <a:gd name="connsiteY2" fmla="*/ 62232 h 1162611"/>
                          <a:gd name="connsiteX3" fmla="*/ 1348352 w 1348352"/>
                          <a:gd name="connsiteY3" fmla="*/ 1162611 h 1162611"/>
                          <a:gd name="connsiteX4" fmla="*/ 0 w 1348352"/>
                          <a:gd name="connsiteY4" fmla="*/ 1162611 h 1162611"/>
                          <a:gd name="connsiteX5" fmla="*/ 377125 w 1348352"/>
                          <a:gd name="connsiteY5" fmla="*/ 93228 h 1162611"/>
                          <a:gd name="connsiteX0" fmla="*/ 377125 w 1348352"/>
                          <a:gd name="connsiteY0" fmla="*/ 108487 h 1177870"/>
                          <a:gd name="connsiteX1" fmla="*/ 542441 w 1348352"/>
                          <a:gd name="connsiteY1" fmla="*/ 41328 h 1177870"/>
                          <a:gd name="connsiteX2" fmla="*/ 568270 w 1348352"/>
                          <a:gd name="connsiteY2" fmla="*/ 0 h 1177870"/>
                          <a:gd name="connsiteX3" fmla="*/ 1348352 w 1348352"/>
                          <a:gd name="connsiteY3" fmla="*/ 1177870 h 1177870"/>
                          <a:gd name="connsiteX4" fmla="*/ 0 w 1348352"/>
                          <a:gd name="connsiteY4" fmla="*/ 1177870 h 1177870"/>
                          <a:gd name="connsiteX5" fmla="*/ 377125 w 1348352"/>
                          <a:gd name="connsiteY5" fmla="*/ 108487 h 1177870"/>
                          <a:gd name="connsiteX0" fmla="*/ 377125 w 1348352"/>
                          <a:gd name="connsiteY0" fmla="*/ 165314 h 1234697"/>
                          <a:gd name="connsiteX1" fmla="*/ 542441 w 1348352"/>
                          <a:gd name="connsiteY1" fmla="*/ 98155 h 1234697"/>
                          <a:gd name="connsiteX2" fmla="*/ 630263 w 1348352"/>
                          <a:gd name="connsiteY2" fmla="*/ 0 h 1234697"/>
                          <a:gd name="connsiteX3" fmla="*/ 1348352 w 1348352"/>
                          <a:gd name="connsiteY3" fmla="*/ 1234697 h 1234697"/>
                          <a:gd name="connsiteX4" fmla="*/ 0 w 1348352"/>
                          <a:gd name="connsiteY4" fmla="*/ 1234697 h 1234697"/>
                          <a:gd name="connsiteX5" fmla="*/ 377125 w 1348352"/>
                          <a:gd name="connsiteY5" fmla="*/ 165314 h 1234697"/>
                          <a:gd name="connsiteX0" fmla="*/ 377125 w 1348352"/>
                          <a:gd name="connsiteY0" fmla="*/ 165314 h 1234697"/>
                          <a:gd name="connsiteX1" fmla="*/ 542441 w 1348352"/>
                          <a:gd name="connsiteY1" fmla="*/ 98155 h 1234697"/>
                          <a:gd name="connsiteX2" fmla="*/ 630263 w 1348352"/>
                          <a:gd name="connsiteY2" fmla="*/ 0 h 1234697"/>
                          <a:gd name="connsiteX3" fmla="*/ 1348352 w 1348352"/>
                          <a:gd name="connsiteY3" fmla="*/ 1234697 h 1234697"/>
                          <a:gd name="connsiteX4" fmla="*/ 0 w 1348352"/>
                          <a:gd name="connsiteY4" fmla="*/ 1234697 h 1234697"/>
                          <a:gd name="connsiteX5" fmla="*/ 377125 w 1348352"/>
                          <a:gd name="connsiteY5" fmla="*/ 165314 h 1234697"/>
                          <a:gd name="connsiteX0" fmla="*/ 211809 w 1183036"/>
                          <a:gd name="connsiteY0" fmla="*/ 165314 h 1234697"/>
                          <a:gd name="connsiteX1" fmla="*/ 377125 w 1183036"/>
                          <a:gd name="connsiteY1" fmla="*/ 98155 h 1234697"/>
                          <a:gd name="connsiteX2" fmla="*/ 464947 w 1183036"/>
                          <a:gd name="connsiteY2" fmla="*/ 0 h 1234697"/>
                          <a:gd name="connsiteX3" fmla="*/ 1183036 w 1183036"/>
                          <a:gd name="connsiteY3" fmla="*/ 1234697 h 1234697"/>
                          <a:gd name="connsiteX4" fmla="*/ 0 w 1183036"/>
                          <a:gd name="connsiteY4" fmla="*/ 971225 h 1234697"/>
                          <a:gd name="connsiteX5" fmla="*/ 211809 w 1183036"/>
                          <a:gd name="connsiteY5"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232473 w 1203700"/>
                          <a:gd name="connsiteY5"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873072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485611"/>
                          <a:gd name="connsiteY0" fmla="*/ 165314 h 1203701"/>
                          <a:gd name="connsiteX1" fmla="*/ 397789 w 485611"/>
                          <a:gd name="connsiteY1" fmla="*/ 98155 h 1203701"/>
                          <a:gd name="connsiteX2" fmla="*/ 485611 w 485611"/>
                          <a:gd name="connsiteY2" fmla="*/ 0 h 1203701"/>
                          <a:gd name="connsiteX3" fmla="*/ 444283 w 485611"/>
                          <a:gd name="connsiteY3" fmla="*/ 1203701 h 1203701"/>
                          <a:gd name="connsiteX4" fmla="*/ 0 w 485611"/>
                          <a:gd name="connsiteY4" fmla="*/ 1059048 h 1203701"/>
                          <a:gd name="connsiteX5" fmla="*/ 46494 w 485611"/>
                          <a:gd name="connsiteY5" fmla="*/ 904069 h 1203701"/>
                          <a:gd name="connsiteX6" fmla="*/ 232473 w 485611"/>
                          <a:gd name="connsiteY6" fmla="*/ 165314 h 1203701"/>
                          <a:gd name="connsiteX0" fmla="*/ 232473 w 485611"/>
                          <a:gd name="connsiteY0" fmla="*/ 165314 h 1203701"/>
                          <a:gd name="connsiteX1" fmla="*/ 397789 w 485611"/>
                          <a:gd name="connsiteY1" fmla="*/ 98155 h 1203701"/>
                          <a:gd name="connsiteX2" fmla="*/ 485611 w 485611"/>
                          <a:gd name="connsiteY2" fmla="*/ 0 h 1203701"/>
                          <a:gd name="connsiteX3" fmla="*/ 449450 w 485611"/>
                          <a:gd name="connsiteY3" fmla="*/ 981560 h 1203701"/>
                          <a:gd name="connsiteX4" fmla="*/ 444283 w 485611"/>
                          <a:gd name="connsiteY4" fmla="*/ 1203701 h 1203701"/>
                          <a:gd name="connsiteX5" fmla="*/ 0 w 485611"/>
                          <a:gd name="connsiteY5" fmla="*/ 1059048 h 1203701"/>
                          <a:gd name="connsiteX6" fmla="*/ 46494 w 485611"/>
                          <a:gd name="connsiteY6" fmla="*/ 904069 h 1203701"/>
                          <a:gd name="connsiteX7" fmla="*/ 232473 w 485611"/>
                          <a:gd name="connsiteY7" fmla="*/ 165314 h 1203701"/>
                          <a:gd name="connsiteX0" fmla="*/ 232473 w 568271"/>
                          <a:gd name="connsiteY0" fmla="*/ 165314 h 1203701"/>
                          <a:gd name="connsiteX1" fmla="*/ 397789 w 568271"/>
                          <a:gd name="connsiteY1" fmla="*/ 98155 h 1203701"/>
                          <a:gd name="connsiteX2" fmla="*/ 485611 w 568271"/>
                          <a:gd name="connsiteY2" fmla="*/ 0 h 1203701"/>
                          <a:gd name="connsiteX3" fmla="*/ 568271 w 568271"/>
                          <a:gd name="connsiteY3" fmla="*/ 1100381 h 1203701"/>
                          <a:gd name="connsiteX4" fmla="*/ 444283 w 568271"/>
                          <a:gd name="connsiteY4" fmla="*/ 1203701 h 1203701"/>
                          <a:gd name="connsiteX5" fmla="*/ 0 w 568271"/>
                          <a:gd name="connsiteY5" fmla="*/ 1059048 h 1203701"/>
                          <a:gd name="connsiteX6" fmla="*/ 46494 w 568271"/>
                          <a:gd name="connsiteY6" fmla="*/ 904069 h 1203701"/>
                          <a:gd name="connsiteX7" fmla="*/ 232473 w 568271"/>
                          <a:gd name="connsiteY7" fmla="*/ 165314 h 1203701"/>
                          <a:gd name="connsiteX0" fmla="*/ 232473 w 568271"/>
                          <a:gd name="connsiteY0" fmla="*/ 165314 h 1203701"/>
                          <a:gd name="connsiteX1" fmla="*/ 397789 w 568271"/>
                          <a:gd name="connsiteY1" fmla="*/ 98155 h 1203701"/>
                          <a:gd name="connsiteX2" fmla="*/ 485611 w 568271"/>
                          <a:gd name="connsiteY2" fmla="*/ 0 h 1203701"/>
                          <a:gd name="connsiteX3" fmla="*/ 568271 w 568271"/>
                          <a:gd name="connsiteY3" fmla="*/ 1100381 h 1203701"/>
                          <a:gd name="connsiteX4" fmla="*/ 444283 w 568271"/>
                          <a:gd name="connsiteY4" fmla="*/ 1203701 h 1203701"/>
                          <a:gd name="connsiteX5" fmla="*/ 0 w 568271"/>
                          <a:gd name="connsiteY5" fmla="*/ 1059048 h 1203701"/>
                          <a:gd name="connsiteX6" fmla="*/ 46494 w 568271"/>
                          <a:gd name="connsiteY6" fmla="*/ 904069 h 1203701"/>
                          <a:gd name="connsiteX7" fmla="*/ 232473 w 568271"/>
                          <a:gd name="connsiteY7" fmla="*/ 165314 h 1203701"/>
                          <a:gd name="connsiteX0" fmla="*/ 232473 w 537274"/>
                          <a:gd name="connsiteY0" fmla="*/ 165314 h 1203701"/>
                          <a:gd name="connsiteX1" fmla="*/ 397789 w 537274"/>
                          <a:gd name="connsiteY1" fmla="*/ 98155 h 1203701"/>
                          <a:gd name="connsiteX2" fmla="*/ 485611 w 537274"/>
                          <a:gd name="connsiteY2" fmla="*/ 0 h 1203701"/>
                          <a:gd name="connsiteX3" fmla="*/ 537274 w 537274"/>
                          <a:gd name="connsiteY3" fmla="*/ 1100381 h 1203701"/>
                          <a:gd name="connsiteX4" fmla="*/ 444283 w 537274"/>
                          <a:gd name="connsiteY4" fmla="*/ 1203701 h 1203701"/>
                          <a:gd name="connsiteX5" fmla="*/ 0 w 537274"/>
                          <a:gd name="connsiteY5" fmla="*/ 1059048 h 1203701"/>
                          <a:gd name="connsiteX6" fmla="*/ 46494 w 537274"/>
                          <a:gd name="connsiteY6" fmla="*/ 904069 h 1203701"/>
                          <a:gd name="connsiteX7" fmla="*/ 232473 w 537274"/>
                          <a:gd name="connsiteY7" fmla="*/ 165314 h 1203701"/>
                          <a:gd name="connsiteX0" fmla="*/ 232473 w 604433"/>
                          <a:gd name="connsiteY0" fmla="*/ 165314 h 1203701"/>
                          <a:gd name="connsiteX1" fmla="*/ 397789 w 604433"/>
                          <a:gd name="connsiteY1" fmla="*/ 98155 h 1203701"/>
                          <a:gd name="connsiteX2" fmla="*/ 485611 w 604433"/>
                          <a:gd name="connsiteY2" fmla="*/ 0 h 1203701"/>
                          <a:gd name="connsiteX3" fmla="*/ 604433 w 604433"/>
                          <a:gd name="connsiteY3" fmla="*/ 1069384 h 1203701"/>
                          <a:gd name="connsiteX4" fmla="*/ 444283 w 604433"/>
                          <a:gd name="connsiteY4" fmla="*/ 1203701 h 1203701"/>
                          <a:gd name="connsiteX5" fmla="*/ 0 w 604433"/>
                          <a:gd name="connsiteY5" fmla="*/ 1059048 h 1203701"/>
                          <a:gd name="connsiteX6" fmla="*/ 46494 w 604433"/>
                          <a:gd name="connsiteY6" fmla="*/ 904069 h 1203701"/>
                          <a:gd name="connsiteX7" fmla="*/ 232473 w 604433"/>
                          <a:gd name="connsiteY7" fmla="*/ 165314 h 1203701"/>
                          <a:gd name="connsiteX0" fmla="*/ 232473 w 769749"/>
                          <a:gd name="connsiteY0" fmla="*/ 165314 h 1203701"/>
                          <a:gd name="connsiteX1" fmla="*/ 397789 w 769749"/>
                          <a:gd name="connsiteY1" fmla="*/ 98155 h 1203701"/>
                          <a:gd name="connsiteX2" fmla="*/ 485611 w 769749"/>
                          <a:gd name="connsiteY2" fmla="*/ 0 h 1203701"/>
                          <a:gd name="connsiteX3" fmla="*/ 769749 w 769749"/>
                          <a:gd name="connsiteY3" fmla="*/ 1146876 h 1203701"/>
                          <a:gd name="connsiteX4" fmla="*/ 444283 w 769749"/>
                          <a:gd name="connsiteY4" fmla="*/ 1203701 h 1203701"/>
                          <a:gd name="connsiteX5" fmla="*/ 0 w 769749"/>
                          <a:gd name="connsiteY5" fmla="*/ 1059048 h 1203701"/>
                          <a:gd name="connsiteX6" fmla="*/ 46494 w 769749"/>
                          <a:gd name="connsiteY6" fmla="*/ 904069 h 1203701"/>
                          <a:gd name="connsiteX7" fmla="*/ 232473 w 769749"/>
                          <a:gd name="connsiteY7" fmla="*/ 165314 h 1203701"/>
                          <a:gd name="connsiteX0" fmla="*/ 232473 w 769749"/>
                          <a:gd name="connsiteY0" fmla="*/ 165314 h 1250006"/>
                          <a:gd name="connsiteX1" fmla="*/ 397789 w 769749"/>
                          <a:gd name="connsiteY1" fmla="*/ 98155 h 1250006"/>
                          <a:gd name="connsiteX2" fmla="*/ 485611 w 769749"/>
                          <a:gd name="connsiteY2" fmla="*/ 0 h 1250006"/>
                          <a:gd name="connsiteX3" fmla="*/ 769749 w 769749"/>
                          <a:gd name="connsiteY3" fmla="*/ 1146876 h 1250006"/>
                          <a:gd name="connsiteX4" fmla="*/ 444283 w 769749"/>
                          <a:gd name="connsiteY4" fmla="*/ 1203701 h 1250006"/>
                          <a:gd name="connsiteX5" fmla="*/ 0 w 769749"/>
                          <a:gd name="connsiteY5" fmla="*/ 1059048 h 1250006"/>
                          <a:gd name="connsiteX6" fmla="*/ 46494 w 769749"/>
                          <a:gd name="connsiteY6" fmla="*/ 904069 h 1250006"/>
                          <a:gd name="connsiteX7" fmla="*/ 232473 w 769749"/>
                          <a:gd name="connsiteY7" fmla="*/ 165314 h 1250006"/>
                          <a:gd name="connsiteX0" fmla="*/ 232473 w 804945"/>
                          <a:gd name="connsiteY0" fmla="*/ 165314 h 1250006"/>
                          <a:gd name="connsiteX1" fmla="*/ 397789 w 804945"/>
                          <a:gd name="connsiteY1" fmla="*/ 98155 h 1250006"/>
                          <a:gd name="connsiteX2" fmla="*/ 485611 w 804945"/>
                          <a:gd name="connsiteY2" fmla="*/ 0 h 1250006"/>
                          <a:gd name="connsiteX3" fmla="*/ 769749 w 804945"/>
                          <a:gd name="connsiteY3" fmla="*/ 1146876 h 1250006"/>
                          <a:gd name="connsiteX4" fmla="*/ 444283 w 804945"/>
                          <a:gd name="connsiteY4" fmla="*/ 1203701 h 1250006"/>
                          <a:gd name="connsiteX5" fmla="*/ 0 w 804945"/>
                          <a:gd name="connsiteY5" fmla="*/ 1059048 h 1250006"/>
                          <a:gd name="connsiteX6" fmla="*/ 46494 w 804945"/>
                          <a:gd name="connsiteY6" fmla="*/ 904069 h 1250006"/>
                          <a:gd name="connsiteX7" fmla="*/ 232473 w 804945"/>
                          <a:gd name="connsiteY7" fmla="*/ 165314 h 1250006"/>
                          <a:gd name="connsiteX0" fmla="*/ 232473 w 616178"/>
                          <a:gd name="connsiteY0" fmla="*/ 165314 h 1219224"/>
                          <a:gd name="connsiteX1" fmla="*/ 397789 w 616178"/>
                          <a:gd name="connsiteY1" fmla="*/ 98155 h 1219224"/>
                          <a:gd name="connsiteX2" fmla="*/ 485611 w 616178"/>
                          <a:gd name="connsiteY2" fmla="*/ 0 h 1219224"/>
                          <a:gd name="connsiteX3" fmla="*/ 547606 w 616178"/>
                          <a:gd name="connsiteY3" fmla="*/ 1095215 h 1219224"/>
                          <a:gd name="connsiteX4" fmla="*/ 444283 w 616178"/>
                          <a:gd name="connsiteY4" fmla="*/ 1203701 h 1219224"/>
                          <a:gd name="connsiteX5" fmla="*/ 0 w 616178"/>
                          <a:gd name="connsiteY5" fmla="*/ 1059048 h 1219224"/>
                          <a:gd name="connsiteX6" fmla="*/ 46494 w 616178"/>
                          <a:gd name="connsiteY6" fmla="*/ 904069 h 1219224"/>
                          <a:gd name="connsiteX7" fmla="*/ 232473 w 616178"/>
                          <a:gd name="connsiteY7" fmla="*/ 165314 h 1219224"/>
                          <a:gd name="connsiteX0" fmla="*/ 232473 w 616178"/>
                          <a:gd name="connsiteY0" fmla="*/ 165314 h 1203701"/>
                          <a:gd name="connsiteX1" fmla="*/ 397789 w 616178"/>
                          <a:gd name="connsiteY1" fmla="*/ 98155 h 1203701"/>
                          <a:gd name="connsiteX2" fmla="*/ 485611 w 616178"/>
                          <a:gd name="connsiteY2" fmla="*/ 0 h 1203701"/>
                          <a:gd name="connsiteX3" fmla="*/ 547606 w 616178"/>
                          <a:gd name="connsiteY3" fmla="*/ 1095215 h 1203701"/>
                          <a:gd name="connsiteX4" fmla="*/ 444283 w 616178"/>
                          <a:gd name="connsiteY4" fmla="*/ 1203701 h 1203701"/>
                          <a:gd name="connsiteX5" fmla="*/ 0 w 616178"/>
                          <a:gd name="connsiteY5" fmla="*/ 1059048 h 1203701"/>
                          <a:gd name="connsiteX6" fmla="*/ 46494 w 616178"/>
                          <a:gd name="connsiteY6" fmla="*/ 904069 h 1203701"/>
                          <a:gd name="connsiteX7" fmla="*/ 232473 w 616178"/>
                          <a:gd name="connsiteY7" fmla="*/ 165314 h 1203701"/>
                          <a:gd name="connsiteX0" fmla="*/ 232473 w 616178"/>
                          <a:gd name="connsiteY0" fmla="*/ 165314 h 1203701"/>
                          <a:gd name="connsiteX1" fmla="*/ 397789 w 616178"/>
                          <a:gd name="connsiteY1" fmla="*/ 98155 h 1203701"/>
                          <a:gd name="connsiteX2" fmla="*/ 485611 w 616178"/>
                          <a:gd name="connsiteY2" fmla="*/ 0 h 1203701"/>
                          <a:gd name="connsiteX3" fmla="*/ 547606 w 616178"/>
                          <a:gd name="connsiteY3" fmla="*/ 1095215 h 1203701"/>
                          <a:gd name="connsiteX4" fmla="*/ 444283 w 616178"/>
                          <a:gd name="connsiteY4" fmla="*/ 1203701 h 1203701"/>
                          <a:gd name="connsiteX5" fmla="*/ 0 w 616178"/>
                          <a:gd name="connsiteY5" fmla="*/ 1059048 h 1203701"/>
                          <a:gd name="connsiteX6" fmla="*/ 46494 w 616178"/>
                          <a:gd name="connsiteY6" fmla="*/ 904069 h 1203701"/>
                          <a:gd name="connsiteX7" fmla="*/ 232473 w 616178"/>
                          <a:gd name="connsiteY7" fmla="*/ 165314 h 1203701"/>
                          <a:gd name="connsiteX0" fmla="*/ 232473 w 724047"/>
                          <a:gd name="connsiteY0" fmla="*/ 165314 h 1203701"/>
                          <a:gd name="connsiteX1" fmla="*/ 397789 w 724047"/>
                          <a:gd name="connsiteY1" fmla="*/ 98155 h 1203701"/>
                          <a:gd name="connsiteX2" fmla="*/ 485611 w 724047"/>
                          <a:gd name="connsiteY2" fmla="*/ 0 h 1203701"/>
                          <a:gd name="connsiteX3" fmla="*/ 547606 w 724047"/>
                          <a:gd name="connsiteY3" fmla="*/ 1095215 h 1203701"/>
                          <a:gd name="connsiteX4" fmla="*/ 444283 w 724047"/>
                          <a:gd name="connsiteY4" fmla="*/ 1203701 h 1203701"/>
                          <a:gd name="connsiteX5" fmla="*/ 0 w 724047"/>
                          <a:gd name="connsiteY5" fmla="*/ 1059048 h 1203701"/>
                          <a:gd name="connsiteX6" fmla="*/ 46494 w 724047"/>
                          <a:gd name="connsiteY6" fmla="*/ 904069 h 1203701"/>
                          <a:gd name="connsiteX7" fmla="*/ 232473 w 724047"/>
                          <a:gd name="connsiteY7" fmla="*/ 165314 h 1203701"/>
                          <a:gd name="connsiteX0" fmla="*/ 232473 w 662100"/>
                          <a:gd name="connsiteY0" fmla="*/ 165314 h 1203701"/>
                          <a:gd name="connsiteX1" fmla="*/ 397789 w 662100"/>
                          <a:gd name="connsiteY1" fmla="*/ 98155 h 1203701"/>
                          <a:gd name="connsiteX2" fmla="*/ 485611 w 662100"/>
                          <a:gd name="connsiteY2" fmla="*/ 0 h 1203701"/>
                          <a:gd name="connsiteX3" fmla="*/ 661261 w 662100"/>
                          <a:gd name="connsiteY3" fmla="*/ 439120 h 1203701"/>
                          <a:gd name="connsiteX4" fmla="*/ 547606 w 662100"/>
                          <a:gd name="connsiteY4" fmla="*/ 1095215 h 1203701"/>
                          <a:gd name="connsiteX5" fmla="*/ 444283 w 662100"/>
                          <a:gd name="connsiteY5" fmla="*/ 1203701 h 1203701"/>
                          <a:gd name="connsiteX6" fmla="*/ 0 w 662100"/>
                          <a:gd name="connsiteY6" fmla="*/ 1059048 h 1203701"/>
                          <a:gd name="connsiteX7" fmla="*/ 46494 w 662100"/>
                          <a:gd name="connsiteY7" fmla="*/ 904069 h 1203701"/>
                          <a:gd name="connsiteX8" fmla="*/ 232473 w 662100"/>
                          <a:gd name="connsiteY8" fmla="*/ 165314 h 1203701"/>
                          <a:gd name="connsiteX0" fmla="*/ 232473 w 806246"/>
                          <a:gd name="connsiteY0" fmla="*/ 165314 h 1203701"/>
                          <a:gd name="connsiteX1" fmla="*/ 397789 w 806246"/>
                          <a:gd name="connsiteY1" fmla="*/ 98155 h 1203701"/>
                          <a:gd name="connsiteX2" fmla="*/ 485611 w 806246"/>
                          <a:gd name="connsiteY2" fmla="*/ 0 h 1203701"/>
                          <a:gd name="connsiteX3" fmla="*/ 805912 w 806246"/>
                          <a:gd name="connsiteY3" fmla="*/ 490781 h 1203701"/>
                          <a:gd name="connsiteX4" fmla="*/ 547606 w 806246"/>
                          <a:gd name="connsiteY4" fmla="*/ 1095215 h 1203701"/>
                          <a:gd name="connsiteX5" fmla="*/ 444283 w 806246"/>
                          <a:gd name="connsiteY5" fmla="*/ 1203701 h 1203701"/>
                          <a:gd name="connsiteX6" fmla="*/ 0 w 806246"/>
                          <a:gd name="connsiteY6" fmla="*/ 1059048 h 1203701"/>
                          <a:gd name="connsiteX7" fmla="*/ 46494 w 806246"/>
                          <a:gd name="connsiteY7" fmla="*/ 904069 h 1203701"/>
                          <a:gd name="connsiteX8" fmla="*/ 232473 w 806246"/>
                          <a:gd name="connsiteY8" fmla="*/ 165314 h 1203701"/>
                          <a:gd name="connsiteX0" fmla="*/ 232473 w 806246"/>
                          <a:gd name="connsiteY0" fmla="*/ 165314 h 1203701"/>
                          <a:gd name="connsiteX1" fmla="*/ 397789 w 806246"/>
                          <a:gd name="connsiteY1" fmla="*/ 98155 h 1203701"/>
                          <a:gd name="connsiteX2" fmla="*/ 485611 w 806246"/>
                          <a:gd name="connsiteY2" fmla="*/ 0 h 1203701"/>
                          <a:gd name="connsiteX3" fmla="*/ 805912 w 806246"/>
                          <a:gd name="connsiteY3" fmla="*/ 490781 h 1203701"/>
                          <a:gd name="connsiteX4" fmla="*/ 547606 w 806246"/>
                          <a:gd name="connsiteY4" fmla="*/ 1095215 h 1203701"/>
                          <a:gd name="connsiteX5" fmla="*/ 444283 w 806246"/>
                          <a:gd name="connsiteY5" fmla="*/ 1203701 h 1203701"/>
                          <a:gd name="connsiteX6" fmla="*/ 0 w 806246"/>
                          <a:gd name="connsiteY6" fmla="*/ 1059048 h 1203701"/>
                          <a:gd name="connsiteX7" fmla="*/ 46494 w 806246"/>
                          <a:gd name="connsiteY7" fmla="*/ 904069 h 1203701"/>
                          <a:gd name="connsiteX8" fmla="*/ 232473 w 806246"/>
                          <a:gd name="connsiteY8" fmla="*/ 165314 h 1203701"/>
                          <a:gd name="connsiteX0" fmla="*/ 232473 w 806348"/>
                          <a:gd name="connsiteY0" fmla="*/ 165314 h 1203701"/>
                          <a:gd name="connsiteX1" fmla="*/ 397789 w 806348"/>
                          <a:gd name="connsiteY1" fmla="*/ 98155 h 1203701"/>
                          <a:gd name="connsiteX2" fmla="*/ 485611 w 806348"/>
                          <a:gd name="connsiteY2" fmla="*/ 0 h 1203701"/>
                          <a:gd name="connsiteX3" fmla="*/ 805912 w 806348"/>
                          <a:gd name="connsiteY3" fmla="*/ 490781 h 1203701"/>
                          <a:gd name="connsiteX4" fmla="*/ 547606 w 806348"/>
                          <a:gd name="connsiteY4" fmla="*/ 1095215 h 1203701"/>
                          <a:gd name="connsiteX5" fmla="*/ 444283 w 806348"/>
                          <a:gd name="connsiteY5" fmla="*/ 1203701 h 1203701"/>
                          <a:gd name="connsiteX6" fmla="*/ 0 w 806348"/>
                          <a:gd name="connsiteY6" fmla="*/ 1059048 h 1203701"/>
                          <a:gd name="connsiteX7" fmla="*/ 46494 w 806348"/>
                          <a:gd name="connsiteY7" fmla="*/ 904069 h 1203701"/>
                          <a:gd name="connsiteX8" fmla="*/ 232473 w 806348"/>
                          <a:gd name="connsiteY8" fmla="*/ 165314 h 1203701"/>
                          <a:gd name="connsiteX0" fmla="*/ 232473 w 754856"/>
                          <a:gd name="connsiteY0" fmla="*/ 165314 h 1203701"/>
                          <a:gd name="connsiteX1" fmla="*/ 397789 w 754856"/>
                          <a:gd name="connsiteY1" fmla="*/ 98155 h 1203701"/>
                          <a:gd name="connsiteX2" fmla="*/ 485611 w 754856"/>
                          <a:gd name="connsiteY2" fmla="*/ 0 h 1203701"/>
                          <a:gd name="connsiteX3" fmla="*/ 754251 w 754856"/>
                          <a:gd name="connsiteY3" fmla="*/ 433954 h 1203701"/>
                          <a:gd name="connsiteX4" fmla="*/ 547606 w 754856"/>
                          <a:gd name="connsiteY4" fmla="*/ 1095215 h 1203701"/>
                          <a:gd name="connsiteX5" fmla="*/ 444283 w 754856"/>
                          <a:gd name="connsiteY5" fmla="*/ 1203701 h 1203701"/>
                          <a:gd name="connsiteX6" fmla="*/ 0 w 754856"/>
                          <a:gd name="connsiteY6" fmla="*/ 1059048 h 1203701"/>
                          <a:gd name="connsiteX7" fmla="*/ 46494 w 754856"/>
                          <a:gd name="connsiteY7" fmla="*/ 904069 h 1203701"/>
                          <a:gd name="connsiteX8" fmla="*/ 232473 w 754856"/>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1425"/>
                          <a:gd name="connsiteY0" fmla="*/ 165314 h 1203701"/>
                          <a:gd name="connsiteX1" fmla="*/ 397789 w 801425"/>
                          <a:gd name="connsiteY1" fmla="*/ 98155 h 1203701"/>
                          <a:gd name="connsiteX2" fmla="*/ 485611 w 801425"/>
                          <a:gd name="connsiteY2" fmla="*/ 0 h 1203701"/>
                          <a:gd name="connsiteX3" fmla="*/ 754251 w 801425"/>
                          <a:gd name="connsiteY3" fmla="*/ 433954 h 1203701"/>
                          <a:gd name="connsiteX4" fmla="*/ 547606 w 801425"/>
                          <a:gd name="connsiteY4" fmla="*/ 1095215 h 1203701"/>
                          <a:gd name="connsiteX5" fmla="*/ 444283 w 801425"/>
                          <a:gd name="connsiteY5" fmla="*/ 1203701 h 1203701"/>
                          <a:gd name="connsiteX6" fmla="*/ 0 w 801425"/>
                          <a:gd name="connsiteY6" fmla="*/ 1059048 h 1203701"/>
                          <a:gd name="connsiteX7" fmla="*/ 46494 w 801425"/>
                          <a:gd name="connsiteY7" fmla="*/ 904069 h 1203701"/>
                          <a:gd name="connsiteX8" fmla="*/ 232473 w 801425"/>
                          <a:gd name="connsiteY8"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754251 w 813933"/>
                          <a:gd name="connsiteY3" fmla="*/ 433954 h 1203701"/>
                          <a:gd name="connsiteX4" fmla="*/ 547606 w 813933"/>
                          <a:gd name="connsiteY4" fmla="*/ 1095215 h 1203701"/>
                          <a:gd name="connsiteX5" fmla="*/ 444283 w 813933"/>
                          <a:gd name="connsiteY5" fmla="*/ 1203701 h 1203701"/>
                          <a:gd name="connsiteX6" fmla="*/ 0 w 813933"/>
                          <a:gd name="connsiteY6" fmla="*/ 1059048 h 1203701"/>
                          <a:gd name="connsiteX7" fmla="*/ 46494 w 813933"/>
                          <a:gd name="connsiteY7" fmla="*/ 904069 h 1203701"/>
                          <a:gd name="connsiteX8" fmla="*/ 232473 w 813933"/>
                          <a:gd name="connsiteY8"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16610 w 813933"/>
                          <a:gd name="connsiteY3" fmla="*/ 537276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16609 w 813933"/>
                          <a:gd name="connsiteY3" fmla="*/ 635431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105786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105786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1166"/>
                          <a:gd name="connsiteY0" fmla="*/ 165314 h 1203701"/>
                          <a:gd name="connsiteX1" fmla="*/ 397789 w 811166"/>
                          <a:gd name="connsiteY1" fmla="*/ 98155 h 1203701"/>
                          <a:gd name="connsiteX2" fmla="*/ 485611 w 811166"/>
                          <a:gd name="connsiteY2" fmla="*/ 0 h 1203701"/>
                          <a:gd name="connsiteX3" fmla="*/ 543036 w 811166"/>
                          <a:gd name="connsiteY3" fmla="*/ 653930 h 1203701"/>
                          <a:gd name="connsiteX4" fmla="*/ 754251 w 811166"/>
                          <a:gd name="connsiteY4" fmla="*/ 433954 h 1203701"/>
                          <a:gd name="connsiteX5" fmla="*/ 547606 w 811166"/>
                          <a:gd name="connsiteY5" fmla="*/ 1105786 h 1203701"/>
                          <a:gd name="connsiteX6" fmla="*/ 444283 w 811166"/>
                          <a:gd name="connsiteY6" fmla="*/ 1203701 h 1203701"/>
                          <a:gd name="connsiteX7" fmla="*/ 0 w 811166"/>
                          <a:gd name="connsiteY7" fmla="*/ 1059048 h 1203701"/>
                          <a:gd name="connsiteX8" fmla="*/ 46494 w 811166"/>
                          <a:gd name="connsiteY8" fmla="*/ 904069 h 1203701"/>
                          <a:gd name="connsiteX9" fmla="*/ 232473 w 811166"/>
                          <a:gd name="connsiteY9" fmla="*/ 165314 h 1203701"/>
                          <a:gd name="connsiteX0" fmla="*/ 232473 w 811166"/>
                          <a:gd name="connsiteY0" fmla="*/ 165314 h 1203701"/>
                          <a:gd name="connsiteX1" fmla="*/ 397789 w 811166"/>
                          <a:gd name="connsiteY1" fmla="*/ 98155 h 1203701"/>
                          <a:gd name="connsiteX2" fmla="*/ 485611 w 811166"/>
                          <a:gd name="connsiteY2" fmla="*/ 0 h 1203701"/>
                          <a:gd name="connsiteX3" fmla="*/ 543036 w 811166"/>
                          <a:gd name="connsiteY3" fmla="*/ 653930 h 1203701"/>
                          <a:gd name="connsiteX4" fmla="*/ 754251 w 811166"/>
                          <a:gd name="connsiteY4" fmla="*/ 433954 h 1203701"/>
                          <a:gd name="connsiteX5" fmla="*/ 547606 w 811166"/>
                          <a:gd name="connsiteY5" fmla="*/ 1105786 h 1203701"/>
                          <a:gd name="connsiteX6" fmla="*/ 444283 w 811166"/>
                          <a:gd name="connsiteY6" fmla="*/ 1203701 h 1203701"/>
                          <a:gd name="connsiteX7" fmla="*/ 0 w 811166"/>
                          <a:gd name="connsiteY7" fmla="*/ 1059048 h 1203701"/>
                          <a:gd name="connsiteX8" fmla="*/ 46494 w 811166"/>
                          <a:gd name="connsiteY8" fmla="*/ 904069 h 1203701"/>
                          <a:gd name="connsiteX9" fmla="*/ 232473 w 811166"/>
                          <a:gd name="connsiteY9" fmla="*/ 165314 h 1203701"/>
                          <a:gd name="connsiteX0" fmla="*/ 232473 w 811166"/>
                          <a:gd name="connsiteY0" fmla="*/ 168898 h 1207285"/>
                          <a:gd name="connsiteX1" fmla="*/ 397789 w 811166"/>
                          <a:gd name="connsiteY1" fmla="*/ 101739 h 1207285"/>
                          <a:gd name="connsiteX2" fmla="*/ 485611 w 811166"/>
                          <a:gd name="connsiteY2" fmla="*/ 3584 h 1207285"/>
                          <a:gd name="connsiteX3" fmla="*/ 543036 w 811166"/>
                          <a:gd name="connsiteY3" fmla="*/ 657514 h 1207285"/>
                          <a:gd name="connsiteX4" fmla="*/ 754251 w 811166"/>
                          <a:gd name="connsiteY4" fmla="*/ 437538 h 1207285"/>
                          <a:gd name="connsiteX5" fmla="*/ 547606 w 811166"/>
                          <a:gd name="connsiteY5" fmla="*/ 1109370 h 1207285"/>
                          <a:gd name="connsiteX6" fmla="*/ 444283 w 811166"/>
                          <a:gd name="connsiteY6" fmla="*/ 1207285 h 1207285"/>
                          <a:gd name="connsiteX7" fmla="*/ 0 w 811166"/>
                          <a:gd name="connsiteY7" fmla="*/ 1062632 h 1207285"/>
                          <a:gd name="connsiteX8" fmla="*/ 46494 w 811166"/>
                          <a:gd name="connsiteY8" fmla="*/ 907653 h 1207285"/>
                          <a:gd name="connsiteX9" fmla="*/ 232473 w 811166"/>
                          <a:gd name="connsiteY9"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533511 w 801641"/>
                          <a:gd name="connsiteY3" fmla="*/ 657514 h 1207285"/>
                          <a:gd name="connsiteX4" fmla="*/ 744726 w 801641"/>
                          <a:gd name="connsiteY4" fmla="*/ 437538 h 1207285"/>
                          <a:gd name="connsiteX5" fmla="*/ 538081 w 801641"/>
                          <a:gd name="connsiteY5" fmla="*/ 1109370 h 1207285"/>
                          <a:gd name="connsiteX6" fmla="*/ 434758 w 801641"/>
                          <a:gd name="connsiteY6" fmla="*/ 1207285 h 1207285"/>
                          <a:gd name="connsiteX7" fmla="*/ 0 w 801641"/>
                          <a:gd name="connsiteY7" fmla="*/ 1041201 h 1207285"/>
                          <a:gd name="connsiteX8" fmla="*/ 36969 w 801641"/>
                          <a:gd name="connsiteY8" fmla="*/ 907653 h 1207285"/>
                          <a:gd name="connsiteX9" fmla="*/ 222948 w 801641"/>
                          <a:gd name="connsiteY9"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533511 w 801641"/>
                          <a:gd name="connsiteY3" fmla="*/ 657514 h 1207285"/>
                          <a:gd name="connsiteX4" fmla="*/ 744726 w 801641"/>
                          <a:gd name="connsiteY4" fmla="*/ 437538 h 1207285"/>
                          <a:gd name="connsiteX5" fmla="*/ 538081 w 801641"/>
                          <a:gd name="connsiteY5" fmla="*/ 1109370 h 1207285"/>
                          <a:gd name="connsiteX6" fmla="*/ 434758 w 801641"/>
                          <a:gd name="connsiteY6" fmla="*/ 1207285 h 1207285"/>
                          <a:gd name="connsiteX7" fmla="*/ 0 w 801641"/>
                          <a:gd name="connsiteY7" fmla="*/ 1041201 h 1207285"/>
                          <a:gd name="connsiteX8" fmla="*/ 36969 w 801641"/>
                          <a:gd name="connsiteY8" fmla="*/ 907653 h 1207285"/>
                          <a:gd name="connsiteX9" fmla="*/ 222948 w 801641"/>
                          <a:gd name="connsiteY9"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83885 w 801641"/>
                          <a:gd name="connsiteY3" fmla="*/ 377286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74936 w 801641"/>
                          <a:gd name="connsiteY3" fmla="*/ 398167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63005 w 801641"/>
                          <a:gd name="connsiteY3" fmla="*/ 451862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63005 w 801641"/>
                          <a:gd name="connsiteY3" fmla="*/ 451862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71954 w 801641"/>
                          <a:gd name="connsiteY3" fmla="*/ 451862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57039 w 801641"/>
                          <a:gd name="connsiteY3" fmla="*/ 311658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57039 w 801641"/>
                          <a:gd name="connsiteY3" fmla="*/ 311658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457039 w 801641"/>
                          <a:gd name="connsiteY3" fmla="*/ 311658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8898 h 1207285"/>
                          <a:gd name="connsiteX1" fmla="*/ 388264 w 801641"/>
                          <a:gd name="connsiteY1" fmla="*/ 101739 h 1207285"/>
                          <a:gd name="connsiteX2" fmla="*/ 467137 w 801641"/>
                          <a:gd name="connsiteY2" fmla="*/ 3584 h 1207285"/>
                          <a:gd name="connsiteX3" fmla="*/ 457039 w 801641"/>
                          <a:gd name="connsiteY3" fmla="*/ 311658 h 1207285"/>
                          <a:gd name="connsiteX4" fmla="*/ 533511 w 801641"/>
                          <a:gd name="connsiteY4" fmla="*/ 657514 h 1207285"/>
                          <a:gd name="connsiteX5" fmla="*/ 744726 w 801641"/>
                          <a:gd name="connsiteY5" fmla="*/ 437538 h 1207285"/>
                          <a:gd name="connsiteX6" fmla="*/ 538081 w 801641"/>
                          <a:gd name="connsiteY6" fmla="*/ 1109370 h 1207285"/>
                          <a:gd name="connsiteX7" fmla="*/ 434758 w 801641"/>
                          <a:gd name="connsiteY7" fmla="*/ 1207285 h 1207285"/>
                          <a:gd name="connsiteX8" fmla="*/ 0 w 801641"/>
                          <a:gd name="connsiteY8" fmla="*/ 1041201 h 1207285"/>
                          <a:gd name="connsiteX9" fmla="*/ 36969 w 801641"/>
                          <a:gd name="connsiteY9" fmla="*/ 907653 h 1207285"/>
                          <a:gd name="connsiteX10" fmla="*/ 222948 w 801641"/>
                          <a:gd name="connsiteY10" fmla="*/ 168898 h 1207285"/>
                          <a:gd name="connsiteX0" fmla="*/ 222948 w 801641"/>
                          <a:gd name="connsiteY0" fmla="*/ 169705 h 1208092"/>
                          <a:gd name="connsiteX1" fmla="*/ 388264 w 801641"/>
                          <a:gd name="connsiteY1" fmla="*/ 102546 h 1208092"/>
                          <a:gd name="connsiteX2" fmla="*/ 467137 w 801641"/>
                          <a:gd name="connsiteY2" fmla="*/ 4391 h 1208092"/>
                          <a:gd name="connsiteX3" fmla="*/ 457039 w 801641"/>
                          <a:gd name="connsiteY3" fmla="*/ 312465 h 1208092"/>
                          <a:gd name="connsiteX4" fmla="*/ 533511 w 801641"/>
                          <a:gd name="connsiteY4" fmla="*/ 658321 h 1208092"/>
                          <a:gd name="connsiteX5" fmla="*/ 744726 w 801641"/>
                          <a:gd name="connsiteY5" fmla="*/ 438345 h 1208092"/>
                          <a:gd name="connsiteX6" fmla="*/ 538081 w 801641"/>
                          <a:gd name="connsiteY6" fmla="*/ 1110177 h 1208092"/>
                          <a:gd name="connsiteX7" fmla="*/ 434758 w 801641"/>
                          <a:gd name="connsiteY7" fmla="*/ 1208092 h 1208092"/>
                          <a:gd name="connsiteX8" fmla="*/ 0 w 801641"/>
                          <a:gd name="connsiteY8" fmla="*/ 1042008 h 1208092"/>
                          <a:gd name="connsiteX9" fmla="*/ 36969 w 801641"/>
                          <a:gd name="connsiteY9" fmla="*/ 908460 h 1208092"/>
                          <a:gd name="connsiteX10" fmla="*/ 222948 w 801641"/>
                          <a:gd name="connsiteY10" fmla="*/ 169705 h 1208092"/>
                          <a:gd name="connsiteX0" fmla="*/ 222948 w 801641"/>
                          <a:gd name="connsiteY0" fmla="*/ 169705 h 1208092"/>
                          <a:gd name="connsiteX1" fmla="*/ 388264 w 801641"/>
                          <a:gd name="connsiteY1" fmla="*/ 102546 h 1208092"/>
                          <a:gd name="connsiteX2" fmla="*/ 467137 w 801641"/>
                          <a:gd name="connsiteY2" fmla="*/ 4391 h 1208092"/>
                          <a:gd name="connsiteX3" fmla="*/ 457039 w 801641"/>
                          <a:gd name="connsiteY3" fmla="*/ 312465 h 1208092"/>
                          <a:gd name="connsiteX4" fmla="*/ 533511 w 801641"/>
                          <a:gd name="connsiteY4" fmla="*/ 658321 h 1208092"/>
                          <a:gd name="connsiteX5" fmla="*/ 744726 w 801641"/>
                          <a:gd name="connsiteY5" fmla="*/ 438345 h 1208092"/>
                          <a:gd name="connsiteX6" fmla="*/ 538081 w 801641"/>
                          <a:gd name="connsiteY6" fmla="*/ 1110177 h 1208092"/>
                          <a:gd name="connsiteX7" fmla="*/ 434758 w 801641"/>
                          <a:gd name="connsiteY7" fmla="*/ 1208092 h 1208092"/>
                          <a:gd name="connsiteX8" fmla="*/ 0 w 801641"/>
                          <a:gd name="connsiteY8" fmla="*/ 1042008 h 1208092"/>
                          <a:gd name="connsiteX9" fmla="*/ 36969 w 801641"/>
                          <a:gd name="connsiteY9" fmla="*/ 908460 h 1208092"/>
                          <a:gd name="connsiteX10" fmla="*/ 222948 w 801641"/>
                          <a:gd name="connsiteY10" fmla="*/ 169705 h 1208092"/>
                          <a:gd name="connsiteX0" fmla="*/ 222948 w 801641"/>
                          <a:gd name="connsiteY0" fmla="*/ 184023 h 1222410"/>
                          <a:gd name="connsiteX1" fmla="*/ 388264 w 801641"/>
                          <a:gd name="connsiteY1" fmla="*/ 116864 h 1222410"/>
                          <a:gd name="connsiteX2" fmla="*/ 432518 w 801641"/>
                          <a:gd name="connsiteY2" fmla="*/ 3872 h 1222410"/>
                          <a:gd name="connsiteX3" fmla="*/ 457039 w 801641"/>
                          <a:gd name="connsiteY3" fmla="*/ 326783 h 1222410"/>
                          <a:gd name="connsiteX4" fmla="*/ 533511 w 801641"/>
                          <a:gd name="connsiteY4" fmla="*/ 672639 h 1222410"/>
                          <a:gd name="connsiteX5" fmla="*/ 744726 w 801641"/>
                          <a:gd name="connsiteY5" fmla="*/ 452663 h 1222410"/>
                          <a:gd name="connsiteX6" fmla="*/ 538081 w 801641"/>
                          <a:gd name="connsiteY6" fmla="*/ 1124495 h 1222410"/>
                          <a:gd name="connsiteX7" fmla="*/ 434758 w 801641"/>
                          <a:gd name="connsiteY7" fmla="*/ 1222410 h 1222410"/>
                          <a:gd name="connsiteX8" fmla="*/ 0 w 801641"/>
                          <a:gd name="connsiteY8" fmla="*/ 1056326 h 1222410"/>
                          <a:gd name="connsiteX9" fmla="*/ 36969 w 801641"/>
                          <a:gd name="connsiteY9" fmla="*/ 922778 h 1222410"/>
                          <a:gd name="connsiteX10" fmla="*/ 222948 w 801641"/>
                          <a:gd name="connsiteY10" fmla="*/ 184023 h 1222410"/>
                          <a:gd name="connsiteX0" fmla="*/ 222948 w 801641"/>
                          <a:gd name="connsiteY0" fmla="*/ 183741 h 1222128"/>
                          <a:gd name="connsiteX1" fmla="*/ 358592 w 801641"/>
                          <a:gd name="connsiteY1" fmla="*/ 126474 h 1222128"/>
                          <a:gd name="connsiteX2" fmla="*/ 432518 w 801641"/>
                          <a:gd name="connsiteY2" fmla="*/ 3590 h 1222128"/>
                          <a:gd name="connsiteX3" fmla="*/ 457039 w 801641"/>
                          <a:gd name="connsiteY3" fmla="*/ 326501 h 1222128"/>
                          <a:gd name="connsiteX4" fmla="*/ 533511 w 801641"/>
                          <a:gd name="connsiteY4" fmla="*/ 672357 h 1222128"/>
                          <a:gd name="connsiteX5" fmla="*/ 744726 w 801641"/>
                          <a:gd name="connsiteY5" fmla="*/ 452381 h 1222128"/>
                          <a:gd name="connsiteX6" fmla="*/ 538081 w 801641"/>
                          <a:gd name="connsiteY6" fmla="*/ 1124213 h 1222128"/>
                          <a:gd name="connsiteX7" fmla="*/ 434758 w 801641"/>
                          <a:gd name="connsiteY7" fmla="*/ 1222128 h 1222128"/>
                          <a:gd name="connsiteX8" fmla="*/ 0 w 801641"/>
                          <a:gd name="connsiteY8" fmla="*/ 1056044 h 1222128"/>
                          <a:gd name="connsiteX9" fmla="*/ 36969 w 801641"/>
                          <a:gd name="connsiteY9" fmla="*/ 922496 h 1222128"/>
                          <a:gd name="connsiteX10" fmla="*/ 222948 w 801641"/>
                          <a:gd name="connsiteY10" fmla="*/ 183741 h 1222128"/>
                          <a:gd name="connsiteX0" fmla="*/ 222948 w 801641"/>
                          <a:gd name="connsiteY0" fmla="*/ 188557 h 1226944"/>
                          <a:gd name="connsiteX1" fmla="*/ 358592 w 801641"/>
                          <a:gd name="connsiteY1" fmla="*/ 131290 h 1226944"/>
                          <a:gd name="connsiteX2" fmla="*/ 392954 w 801641"/>
                          <a:gd name="connsiteY2" fmla="*/ 3462 h 1226944"/>
                          <a:gd name="connsiteX3" fmla="*/ 457039 w 801641"/>
                          <a:gd name="connsiteY3" fmla="*/ 331317 h 1226944"/>
                          <a:gd name="connsiteX4" fmla="*/ 533511 w 801641"/>
                          <a:gd name="connsiteY4" fmla="*/ 677173 h 1226944"/>
                          <a:gd name="connsiteX5" fmla="*/ 744726 w 801641"/>
                          <a:gd name="connsiteY5" fmla="*/ 457197 h 1226944"/>
                          <a:gd name="connsiteX6" fmla="*/ 538081 w 801641"/>
                          <a:gd name="connsiteY6" fmla="*/ 1129029 h 1226944"/>
                          <a:gd name="connsiteX7" fmla="*/ 434758 w 801641"/>
                          <a:gd name="connsiteY7" fmla="*/ 1226944 h 1226944"/>
                          <a:gd name="connsiteX8" fmla="*/ 0 w 801641"/>
                          <a:gd name="connsiteY8" fmla="*/ 1060860 h 1226944"/>
                          <a:gd name="connsiteX9" fmla="*/ 36969 w 801641"/>
                          <a:gd name="connsiteY9" fmla="*/ 927312 h 1226944"/>
                          <a:gd name="connsiteX10" fmla="*/ 222948 w 801641"/>
                          <a:gd name="connsiteY10" fmla="*/ 188557 h 122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1641" h="1226944">
                            <a:moveTo>
                              <a:pt x="222948" y="188557"/>
                            </a:moveTo>
                            <a:cubicBezTo>
                              <a:pt x="257389" y="114510"/>
                              <a:pt x="267325" y="71019"/>
                              <a:pt x="358592" y="131290"/>
                            </a:cubicBezTo>
                            <a:cubicBezTo>
                              <a:pt x="387866" y="98572"/>
                              <a:pt x="362053" y="-21823"/>
                              <a:pt x="392954" y="3462"/>
                            </a:cubicBezTo>
                            <a:cubicBezTo>
                              <a:pt x="393976" y="61318"/>
                              <a:pt x="444484" y="153719"/>
                              <a:pt x="457039" y="331317"/>
                            </a:cubicBezTo>
                            <a:cubicBezTo>
                              <a:pt x="487491" y="446272"/>
                              <a:pt x="490038" y="667131"/>
                              <a:pt x="533511" y="677173"/>
                            </a:cubicBezTo>
                            <a:cubicBezTo>
                              <a:pt x="562786" y="703004"/>
                              <a:pt x="604778" y="401206"/>
                              <a:pt x="744726" y="457197"/>
                            </a:cubicBezTo>
                            <a:cubicBezTo>
                              <a:pt x="930705" y="519106"/>
                              <a:pt x="607286" y="1094216"/>
                              <a:pt x="538081" y="1129029"/>
                            </a:cubicBezTo>
                            <a:cubicBezTo>
                              <a:pt x="435476" y="1178849"/>
                              <a:pt x="455424" y="1187338"/>
                              <a:pt x="434758" y="1226944"/>
                            </a:cubicBezTo>
                            <a:lnTo>
                              <a:pt x="0" y="1060860"/>
                            </a:lnTo>
                            <a:cubicBezTo>
                              <a:pt x="36162" y="1009200"/>
                              <a:pt x="47302" y="973806"/>
                              <a:pt x="36969" y="927312"/>
                            </a:cubicBezTo>
                            <a:cubicBezTo>
                              <a:pt x="-50855" y="768884"/>
                              <a:pt x="155789" y="445140"/>
                              <a:pt x="222948" y="188557"/>
                            </a:cubicBezTo>
                            <a:close/>
                          </a:path>
                        </a:pathLst>
                      </a:cu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13"/>
                      <p:cNvSpPr/>
                      <p:nvPr/>
                    </p:nvSpPr>
                    <p:spPr>
                      <a:xfrm>
                        <a:off x="2699879" y="6028402"/>
                        <a:ext cx="553218" cy="317850"/>
                      </a:xfrm>
                      <a:custGeom>
                        <a:avLst/>
                        <a:gdLst>
                          <a:gd name="connsiteX0" fmla="*/ 0 w 667657"/>
                          <a:gd name="connsiteY0" fmla="*/ 0 h 322943"/>
                          <a:gd name="connsiteX1" fmla="*/ 667657 w 667657"/>
                          <a:gd name="connsiteY1" fmla="*/ 0 h 322943"/>
                          <a:gd name="connsiteX2" fmla="*/ 667657 w 667657"/>
                          <a:gd name="connsiteY2" fmla="*/ 322943 h 322943"/>
                          <a:gd name="connsiteX3" fmla="*/ 0 w 667657"/>
                          <a:gd name="connsiteY3" fmla="*/ 322943 h 322943"/>
                          <a:gd name="connsiteX4" fmla="*/ 0 w 667657"/>
                          <a:gd name="connsiteY4" fmla="*/ 0 h 322943"/>
                          <a:gd name="connsiteX0" fmla="*/ 3629 w 671286"/>
                          <a:gd name="connsiteY0" fmla="*/ 0 h 322943"/>
                          <a:gd name="connsiteX1" fmla="*/ 671286 w 671286"/>
                          <a:gd name="connsiteY1" fmla="*/ 0 h 322943"/>
                          <a:gd name="connsiteX2" fmla="*/ 671286 w 671286"/>
                          <a:gd name="connsiteY2" fmla="*/ 322943 h 322943"/>
                          <a:gd name="connsiteX3" fmla="*/ 0 w 671286"/>
                          <a:gd name="connsiteY3" fmla="*/ 116115 h 322943"/>
                          <a:gd name="connsiteX4" fmla="*/ 3629 w 671286"/>
                          <a:gd name="connsiteY4" fmla="*/ 0 h 322943"/>
                          <a:gd name="connsiteX0" fmla="*/ 3629 w 671286"/>
                          <a:gd name="connsiteY0" fmla="*/ 0 h 326571"/>
                          <a:gd name="connsiteX1" fmla="*/ 671286 w 671286"/>
                          <a:gd name="connsiteY1" fmla="*/ 0 h 326571"/>
                          <a:gd name="connsiteX2" fmla="*/ 508000 w 671286"/>
                          <a:gd name="connsiteY2" fmla="*/ 326571 h 326571"/>
                          <a:gd name="connsiteX3" fmla="*/ 0 w 671286"/>
                          <a:gd name="connsiteY3" fmla="*/ 116115 h 326571"/>
                          <a:gd name="connsiteX4" fmla="*/ 3629 w 671286"/>
                          <a:gd name="connsiteY4" fmla="*/ 0 h 326571"/>
                          <a:gd name="connsiteX0" fmla="*/ 3629 w 529771"/>
                          <a:gd name="connsiteY0" fmla="*/ 0 h 326571"/>
                          <a:gd name="connsiteX1" fmla="*/ 529771 w 529771"/>
                          <a:gd name="connsiteY1" fmla="*/ 217715 h 326571"/>
                          <a:gd name="connsiteX2" fmla="*/ 508000 w 529771"/>
                          <a:gd name="connsiteY2" fmla="*/ 326571 h 326571"/>
                          <a:gd name="connsiteX3" fmla="*/ 0 w 529771"/>
                          <a:gd name="connsiteY3" fmla="*/ 116115 h 326571"/>
                          <a:gd name="connsiteX4" fmla="*/ 3629 w 529771"/>
                          <a:gd name="connsiteY4" fmla="*/ 0 h 326571"/>
                          <a:gd name="connsiteX0" fmla="*/ 17917 w 544059"/>
                          <a:gd name="connsiteY0" fmla="*/ 0 h 326571"/>
                          <a:gd name="connsiteX1" fmla="*/ 544059 w 544059"/>
                          <a:gd name="connsiteY1" fmla="*/ 217715 h 326571"/>
                          <a:gd name="connsiteX2" fmla="*/ 522288 w 544059"/>
                          <a:gd name="connsiteY2" fmla="*/ 326571 h 326571"/>
                          <a:gd name="connsiteX3" fmla="*/ 0 w 544059"/>
                          <a:gd name="connsiteY3" fmla="*/ 113734 h 326571"/>
                          <a:gd name="connsiteX4" fmla="*/ 17917 w 544059"/>
                          <a:gd name="connsiteY4" fmla="*/ 0 h 326571"/>
                          <a:gd name="connsiteX0" fmla="*/ 46492 w 544059"/>
                          <a:gd name="connsiteY0" fmla="*/ 0 h 319428"/>
                          <a:gd name="connsiteX1" fmla="*/ 544059 w 544059"/>
                          <a:gd name="connsiteY1" fmla="*/ 210572 h 319428"/>
                          <a:gd name="connsiteX2" fmla="*/ 522288 w 544059"/>
                          <a:gd name="connsiteY2" fmla="*/ 319428 h 319428"/>
                          <a:gd name="connsiteX3" fmla="*/ 0 w 544059"/>
                          <a:gd name="connsiteY3" fmla="*/ 106591 h 319428"/>
                          <a:gd name="connsiteX4" fmla="*/ 46492 w 544059"/>
                          <a:gd name="connsiteY4" fmla="*/ 0 h 319428"/>
                          <a:gd name="connsiteX0" fmla="*/ 46492 w 555965"/>
                          <a:gd name="connsiteY0" fmla="*/ 0 h 319428"/>
                          <a:gd name="connsiteX1" fmla="*/ 555965 w 555965"/>
                          <a:gd name="connsiteY1" fmla="*/ 203428 h 319428"/>
                          <a:gd name="connsiteX2" fmla="*/ 522288 w 555965"/>
                          <a:gd name="connsiteY2" fmla="*/ 319428 h 319428"/>
                          <a:gd name="connsiteX3" fmla="*/ 0 w 555965"/>
                          <a:gd name="connsiteY3" fmla="*/ 106591 h 319428"/>
                          <a:gd name="connsiteX4" fmla="*/ 46492 w 555965"/>
                          <a:gd name="connsiteY4" fmla="*/ 0 h 31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65" h="319428">
                            <a:moveTo>
                              <a:pt x="46492" y="0"/>
                            </a:moveTo>
                            <a:lnTo>
                              <a:pt x="555965" y="203428"/>
                            </a:lnTo>
                            <a:lnTo>
                              <a:pt x="522288" y="319428"/>
                            </a:lnTo>
                            <a:lnTo>
                              <a:pt x="0" y="106591"/>
                            </a:lnTo>
                            <a:lnTo>
                              <a:pt x="46492"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48"/>
                      <p:cNvSpPr/>
                      <p:nvPr/>
                    </p:nvSpPr>
                    <p:spPr>
                      <a:xfrm>
                        <a:off x="3116290" y="6239139"/>
                        <a:ext cx="68052" cy="68052"/>
                      </a:xfrm>
                      <a:prstGeom prst="ellipse">
                        <a:avLst/>
                      </a:prstGeom>
                      <a:solidFill>
                        <a:schemeClr val="bg2">
                          <a:lumMod val="2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6" name="Rectangle 112"/>
                  <p:cNvSpPr/>
                  <p:nvPr/>
                </p:nvSpPr>
                <p:spPr>
                  <a:xfrm>
                    <a:off x="3842019" y="6233453"/>
                    <a:ext cx="104232" cy="698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TextBox 404"/>
                <p:cNvSpPr txBox="1"/>
                <p:nvPr/>
              </p:nvSpPr>
              <p:spPr>
                <a:xfrm>
                  <a:off x="3350694" y="4550061"/>
                  <a:ext cx="637057" cy="923330"/>
                </a:xfrm>
                <a:prstGeom prst="rect">
                  <a:avLst/>
                </a:prstGeom>
                <a:noFill/>
                <a:ln>
                  <a:noFill/>
                </a:ln>
              </p:spPr>
              <p:txBody>
                <a:bodyPr wrap="square" rtlCol="0">
                  <a:spAutoFit/>
                </a:bodyPr>
                <a:lstStyle/>
                <a:p>
                  <a:pPr algn="ctr"/>
                  <a:r>
                    <a:rPr lang="en-US" sz="5400" b="1" dirty="0" smtClean="0">
                      <a:solidFill>
                        <a:schemeClr val="tx1">
                          <a:lumMod val="65000"/>
                          <a:lumOff val="35000"/>
                        </a:schemeClr>
                      </a:solidFill>
                      <a:latin typeface="Adobe Devanagari" panose="02040503050201020203" pitchFamily="18" charset="0"/>
                      <a:cs typeface="Adobe Devanagari" panose="02040503050201020203" pitchFamily="18" charset="0"/>
                    </a:rPr>
                    <a:t>$</a:t>
                  </a:r>
                  <a:endParaRPr lang="en-US" sz="5400" b="1" dirty="0">
                    <a:solidFill>
                      <a:schemeClr val="tx1">
                        <a:lumMod val="65000"/>
                        <a:lumOff val="35000"/>
                      </a:schemeClr>
                    </a:solidFill>
                    <a:latin typeface="Adobe Devanagari" panose="02040503050201020203" pitchFamily="18" charset="0"/>
                    <a:cs typeface="Adobe Devanagari" panose="02040503050201020203" pitchFamily="18" charset="0"/>
                  </a:endParaRPr>
                </a:p>
              </p:txBody>
            </p:sp>
            <p:sp>
              <p:nvSpPr>
                <p:cNvPr id="241" name="Rectangle 11"/>
                <p:cNvSpPr/>
                <p:nvPr/>
              </p:nvSpPr>
              <p:spPr>
                <a:xfrm flipH="1">
                  <a:off x="3619195" y="5091468"/>
                  <a:ext cx="1122613" cy="1200696"/>
                </a:xfrm>
                <a:custGeom>
                  <a:avLst/>
                  <a:gdLst>
                    <a:gd name="connsiteX0" fmla="*/ 0 w 1348352"/>
                    <a:gd name="connsiteY0" fmla="*/ 0 h 1100379"/>
                    <a:gd name="connsiteX1" fmla="*/ 1348352 w 1348352"/>
                    <a:gd name="connsiteY1" fmla="*/ 0 h 1100379"/>
                    <a:gd name="connsiteX2" fmla="*/ 1348352 w 1348352"/>
                    <a:gd name="connsiteY2" fmla="*/ 1100379 h 1100379"/>
                    <a:gd name="connsiteX3" fmla="*/ 0 w 1348352"/>
                    <a:gd name="connsiteY3" fmla="*/ 1100379 h 1100379"/>
                    <a:gd name="connsiteX4" fmla="*/ 0 w 1348352"/>
                    <a:gd name="connsiteY4" fmla="*/ 0 h 1100379"/>
                    <a:gd name="connsiteX0" fmla="*/ 377125 w 1348352"/>
                    <a:gd name="connsiteY0" fmla="*/ 30996 h 1100379"/>
                    <a:gd name="connsiteX1" fmla="*/ 1348352 w 1348352"/>
                    <a:gd name="connsiteY1" fmla="*/ 0 h 1100379"/>
                    <a:gd name="connsiteX2" fmla="*/ 1348352 w 1348352"/>
                    <a:gd name="connsiteY2" fmla="*/ 1100379 h 1100379"/>
                    <a:gd name="connsiteX3" fmla="*/ 0 w 1348352"/>
                    <a:gd name="connsiteY3" fmla="*/ 1100379 h 1100379"/>
                    <a:gd name="connsiteX4" fmla="*/ 377125 w 1348352"/>
                    <a:gd name="connsiteY4" fmla="*/ 30996 h 1100379"/>
                    <a:gd name="connsiteX0" fmla="*/ 377125 w 1348352"/>
                    <a:gd name="connsiteY0" fmla="*/ 30996 h 1100379"/>
                    <a:gd name="connsiteX1" fmla="*/ 604434 w 1348352"/>
                    <a:gd name="connsiteY1" fmla="*/ 30996 h 1100379"/>
                    <a:gd name="connsiteX2" fmla="*/ 1348352 w 1348352"/>
                    <a:gd name="connsiteY2" fmla="*/ 0 h 1100379"/>
                    <a:gd name="connsiteX3" fmla="*/ 1348352 w 1348352"/>
                    <a:gd name="connsiteY3" fmla="*/ 1100379 h 1100379"/>
                    <a:gd name="connsiteX4" fmla="*/ 0 w 1348352"/>
                    <a:gd name="connsiteY4" fmla="*/ 1100379 h 1100379"/>
                    <a:gd name="connsiteX5" fmla="*/ 377125 w 1348352"/>
                    <a:gd name="connsiteY5" fmla="*/ 30996 h 1100379"/>
                    <a:gd name="connsiteX0" fmla="*/ 377125 w 1348352"/>
                    <a:gd name="connsiteY0" fmla="*/ 67159 h 1136542"/>
                    <a:gd name="connsiteX1" fmla="*/ 542441 w 1348352"/>
                    <a:gd name="connsiteY1" fmla="*/ 0 h 1136542"/>
                    <a:gd name="connsiteX2" fmla="*/ 1348352 w 1348352"/>
                    <a:gd name="connsiteY2" fmla="*/ 36163 h 1136542"/>
                    <a:gd name="connsiteX3" fmla="*/ 1348352 w 1348352"/>
                    <a:gd name="connsiteY3" fmla="*/ 1136542 h 1136542"/>
                    <a:gd name="connsiteX4" fmla="*/ 0 w 1348352"/>
                    <a:gd name="connsiteY4" fmla="*/ 1136542 h 1136542"/>
                    <a:gd name="connsiteX5" fmla="*/ 377125 w 1348352"/>
                    <a:gd name="connsiteY5" fmla="*/ 67159 h 1136542"/>
                    <a:gd name="connsiteX0" fmla="*/ 377125 w 1348352"/>
                    <a:gd name="connsiteY0" fmla="*/ 85576 h 1154959"/>
                    <a:gd name="connsiteX1" fmla="*/ 542441 w 1348352"/>
                    <a:gd name="connsiteY1" fmla="*/ 18417 h 1154959"/>
                    <a:gd name="connsiteX2" fmla="*/ 1348352 w 1348352"/>
                    <a:gd name="connsiteY2" fmla="*/ 54580 h 1154959"/>
                    <a:gd name="connsiteX3" fmla="*/ 1348352 w 1348352"/>
                    <a:gd name="connsiteY3" fmla="*/ 1154959 h 1154959"/>
                    <a:gd name="connsiteX4" fmla="*/ 0 w 1348352"/>
                    <a:gd name="connsiteY4" fmla="*/ 1154959 h 1154959"/>
                    <a:gd name="connsiteX5" fmla="*/ 377125 w 1348352"/>
                    <a:gd name="connsiteY5" fmla="*/ 85576 h 1154959"/>
                    <a:gd name="connsiteX0" fmla="*/ 377125 w 1348352"/>
                    <a:gd name="connsiteY0" fmla="*/ 93228 h 1162611"/>
                    <a:gd name="connsiteX1" fmla="*/ 542441 w 1348352"/>
                    <a:gd name="connsiteY1" fmla="*/ 26069 h 1162611"/>
                    <a:gd name="connsiteX2" fmla="*/ 1348352 w 1348352"/>
                    <a:gd name="connsiteY2" fmla="*/ 62232 h 1162611"/>
                    <a:gd name="connsiteX3" fmla="*/ 1348352 w 1348352"/>
                    <a:gd name="connsiteY3" fmla="*/ 1162611 h 1162611"/>
                    <a:gd name="connsiteX4" fmla="*/ 0 w 1348352"/>
                    <a:gd name="connsiteY4" fmla="*/ 1162611 h 1162611"/>
                    <a:gd name="connsiteX5" fmla="*/ 377125 w 1348352"/>
                    <a:gd name="connsiteY5" fmla="*/ 93228 h 1162611"/>
                    <a:gd name="connsiteX0" fmla="*/ 377125 w 1348352"/>
                    <a:gd name="connsiteY0" fmla="*/ 108487 h 1177870"/>
                    <a:gd name="connsiteX1" fmla="*/ 542441 w 1348352"/>
                    <a:gd name="connsiteY1" fmla="*/ 41328 h 1177870"/>
                    <a:gd name="connsiteX2" fmla="*/ 568270 w 1348352"/>
                    <a:gd name="connsiteY2" fmla="*/ 0 h 1177870"/>
                    <a:gd name="connsiteX3" fmla="*/ 1348352 w 1348352"/>
                    <a:gd name="connsiteY3" fmla="*/ 1177870 h 1177870"/>
                    <a:gd name="connsiteX4" fmla="*/ 0 w 1348352"/>
                    <a:gd name="connsiteY4" fmla="*/ 1177870 h 1177870"/>
                    <a:gd name="connsiteX5" fmla="*/ 377125 w 1348352"/>
                    <a:gd name="connsiteY5" fmla="*/ 108487 h 1177870"/>
                    <a:gd name="connsiteX0" fmla="*/ 377125 w 1348352"/>
                    <a:gd name="connsiteY0" fmla="*/ 165314 h 1234697"/>
                    <a:gd name="connsiteX1" fmla="*/ 542441 w 1348352"/>
                    <a:gd name="connsiteY1" fmla="*/ 98155 h 1234697"/>
                    <a:gd name="connsiteX2" fmla="*/ 630263 w 1348352"/>
                    <a:gd name="connsiteY2" fmla="*/ 0 h 1234697"/>
                    <a:gd name="connsiteX3" fmla="*/ 1348352 w 1348352"/>
                    <a:gd name="connsiteY3" fmla="*/ 1234697 h 1234697"/>
                    <a:gd name="connsiteX4" fmla="*/ 0 w 1348352"/>
                    <a:gd name="connsiteY4" fmla="*/ 1234697 h 1234697"/>
                    <a:gd name="connsiteX5" fmla="*/ 377125 w 1348352"/>
                    <a:gd name="connsiteY5" fmla="*/ 165314 h 1234697"/>
                    <a:gd name="connsiteX0" fmla="*/ 377125 w 1348352"/>
                    <a:gd name="connsiteY0" fmla="*/ 165314 h 1234697"/>
                    <a:gd name="connsiteX1" fmla="*/ 542441 w 1348352"/>
                    <a:gd name="connsiteY1" fmla="*/ 98155 h 1234697"/>
                    <a:gd name="connsiteX2" fmla="*/ 630263 w 1348352"/>
                    <a:gd name="connsiteY2" fmla="*/ 0 h 1234697"/>
                    <a:gd name="connsiteX3" fmla="*/ 1348352 w 1348352"/>
                    <a:gd name="connsiteY3" fmla="*/ 1234697 h 1234697"/>
                    <a:gd name="connsiteX4" fmla="*/ 0 w 1348352"/>
                    <a:gd name="connsiteY4" fmla="*/ 1234697 h 1234697"/>
                    <a:gd name="connsiteX5" fmla="*/ 377125 w 1348352"/>
                    <a:gd name="connsiteY5" fmla="*/ 165314 h 1234697"/>
                    <a:gd name="connsiteX0" fmla="*/ 211809 w 1183036"/>
                    <a:gd name="connsiteY0" fmla="*/ 165314 h 1234697"/>
                    <a:gd name="connsiteX1" fmla="*/ 377125 w 1183036"/>
                    <a:gd name="connsiteY1" fmla="*/ 98155 h 1234697"/>
                    <a:gd name="connsiteX2" fmla="*/ 464947 w 1183036"/>
                    <a:gd name="connsiteY2" fmla="*/ 0 h 1234697"/>
                    <a:gd name="connsiteX3" fmla="*/ 1183036 w 1183036"/>
                    <a:gd name="connsiteY3" fmla="*/ 1234697 h 1234697"/>
                    <a:gd name="connsiteX4" fmla="*/ 0 w 1183036"/>
                    <a:gd name="connsiteY4" fmla="*/ 971225 h 1234697"/>
                    <a:gd name="connsiteX5" fmla="*/ 211809 w 1183036"/>
                    <a:gd name="connsiteY5"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232473 w 1203700"/>
                    <a:gd name="connsiteY5"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873072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1203700"/>
                    <a:gd name="connsiteY0" fmla="*/ 165314 h 1234697"/>
                    <a:gd name="connsiteX1" fmla="*/ 397789 w 1203700"/>
                    <a:gd name="connsiteY1" fmla="*/ 98155 h 1234697"/>
                    <a:gd name="connsiteX2" fmla="*/ 485611 w 1203700"/>
                    <a:gd name="connsiteY2" fmla="*/ 0 h 1234697"/>
                    <a:gd name="connsiteX3" fmla="*/ 1203700 w 1203700"/>
                    <a:gd name="connsiteY3" fmla="*/ 1234697 h 1234697"/>
                    <a:gd name="connsiteX4" fmla="*/ 0 w 1203700"/>
                    <a:gd name="connsiteY4" fmla="*/ 1059048 h 1234697"/>
                    <a:gd name="connsiteX5" fmla="*/ 46494 w 1203700"/>
                    <a:gd name="connsiteY5" fmla="*/ 904069 h 1234697"/>
                    <a:gd name="connsiteX6" fmla="*/ 232473 w 1203700"/>
                    <a:gd name="connsiteY6" fmla="*/ 165314 h 1234697"/>
                    <a:gd name="connsiteX0" fmla="*/ 232473 w 485611"/>
                    <a:gd name="connsiteY0" fmla="*/ 165314 h 1203701"/>
                    <a:gd name="connsiteX1" fmla="*/ 397789 w 485611"/>
                    <a:gd name="connsiteY1" fmla="*/ 98155 h 1203701"/>
                    <a:gd name="connsiteX2" fmla="*/ 485611 w 485611"/>
                    <a:gd name="connsiteY2" fmla="*/ 0 h 1203701"/>
                    <a:gd name="connsiteX3" fmla="*/ 444283 w 485611"/>
                    <a:gd name="connsiteY3" fmla="*/ 1203701 h 1203701"/>
                    <a:gd name="connsiteX4" fmla="*/ 0 w 485611"/>
                    <a:gd name="connsiteY4" fmla="*/ 1059048 h 1203701"/>
                    <a:gd name="connsiteX5" fmla="*/ 46494 w 485611"/>
                    <a:gd name="connsiteY5" fmla="*/ 904069 h 1203701"/>
                    <a:gd name="connsiteX6" fmla="*/ 232473 w 485611"/>
                    <a:gd name="connsiteY6" fmla="*/ 165314 h 1203701"/>
                    <a:gd name="connsiteX0" fmla="*/ 232473 w 485611"/>
                    <a:gd name="connsiteY0" fmla="*/ 165314 h 1203701"/>
                    <a:gd name="connsiteX1" fmla="*/ 397789 w 485611"/>
                    <a:gd name="connsiteY1" fmla="*/ 98155 h 1203701"/>
                    <a:gd name="connsiteX2" fmla="*/ 485611 w 485611"/>
                    <a:gd name="connsiteY2" fmla="*/ 0 h 1203701"/>
                    <a:gd name="connsiteX3" fmla="*/ 449450 w 485611"/>
                    <a:gd name="connsiteY3" fmla="*/ 981560 h 1203701"/>
                    <a:gd name="connsiteX4" fmla="*/ 444283 w 485611"/>
                    <a:gd name="connsiteY4" fmla="*/ 1203701 h 1203701"/>
                    <a:gd name="connsiteX5" fmla="*/ 0 w 485611"/>
                    <a:gd name="connsiteY5" fmla="*/ 1059048 h 1203701"/>
                    <a:gd name="connsiteX6" fmla="*/ 46494 w 485611"/>
                    <a:gd name="connsiteY6" fmla="*/ 904069 h 1203701"/>
                    <a:gd name="connsiteX7" fmla="*/ 232473 w 485611"/>
                    <a:gd name="connsiteY7" fmla="*/ 165314 h 1203701"/>
                    <a:gd name="connsiteX0" fmla="*/ 232473 w 568271"/>
                    <a:gd name="connsiteY0" fmla="*/ 165314 h 1203701"/>
                    <a:gd name="connsiteX1" fmla="*/ 397789 w 568271"/>
                    <a:gd name="connsiteY1" fmla="*/ 98155 h 1203701"/>
                    <a:gd name="connsiteX2" fmla="*/ 485611 w 568271"/>
                    <a:gd name="connsiteY2" fmla="*/ 0 h 1203701"/>
                    <a:gd name="connsiteX3" fmla="*/ 568271 w 568271"/>
                    <a:gd name="connsiteY3" fmla="*/ 1100381 h 1203701"/>
                    <a:gd name="connsiteX4" fmla="*/ 444283 w 568271"/>
                    <a:gd name="connsiteY4" fmla="*/ 1203701 h 1203701"/>
                    <a:gd name="connsiteX5" fmla="*/ 0 w 568271"/>
                    <a:gd name="connsiteY5" fmla="*/ 1059048 h 1203701"/>
                    <a:gd name="connsiteX6" fmla="*/ 46494 w 568271"/>
                    <a:gd name="connsiteY6" fmla="*/ 904069 h 1203701"/>
                    <a:gd name="connsiteX7" fmla="*/ 232473 w 568271"/>
                    <a:gd name="connsiteY7" fmla="*/ 165314 h 1203701"/>
                    <a:gd name="connsiteX0" fmla="*/ 232473 w 568271"/>
                    <a:gd name="connsiteY0" fmla="*/ 165314 h 1203701"/>
                    <a:gd name="connsiteX1" fmla="*/ 397789 w 568271"/>
                    <a:gd name="connsiteY1" fmla="*/ 98155 h 1203701"/>
                    <a:gd name="connsiteX2" fmla="*/ 485611 w 568271"/>
                    <a:gd name="connsiteY2" fmla="*/ 0 h 1203701"/>
                    <a:gd name="connsiteX3" fmla="*/ 568271 w 568271"/>
                    <a:gd name="connsiteY3" fmla="*/ 1100381 h 1203701"/>
                    <a:gd name="connsiteX4" fmla="*/ 444283 w 568271"/>
                    <a:gd name="connsiteY4" fmla="*/ 1203701 h 1203701"/>
                    <a:gd name="connsiteX5" fmla="*/ 0 w 568271"/>
                    <a:gd name="connsiteY5" fmla="*/ 1059048 h 1203701"/>
                    <a:gd name="connsiteX6" fmla="*/ 46494 w 568271"/>
                    <a:gd name="connsiteY6" fmla="*/ 904069 h 1203701"/>
                    <a:gd name="connsiteX7" fmla="*/ 232473 w 568271"/>
                    <a:gd name="connsiteY7" fmla="*/ 165314 h 1203701"/>
                    <a:gd name="connsiteX0" fmla="*/ 232473 w 537274"/>
                    <a:gd name="connsiteY0" fmla="*/ 165314 h 1203701"/>
                    <a:gd name="connsiteX1" fmla="*/ 397789 w 537274"/>
                    <a:gd name="connsiteY1" fmla="*/ 98155 h 1203701"/>
                    <a:gd name="connsiteX2" fmla="*/ 485611 w 537274"/>
                    <a:gd name="connsiteY2" fmla="*/ 0 h 1203701"/>
                    <a:gd name="connsiteX3" fmla="*/ 537274 w 537274"/>
                    <a:gd name="connsiteY3" fmla="*/ 1100381 h 1203701"/>
                    <a:gd name="connsiteX4" fmla="*/ 444283 w 537274"/>
                    <a:gd name="connsiteY4" fmla="*/ 1203701 h 1203701"/>
                    <a:gd name="connsiteX5" fmla="*/ 0 w 537274"/>
                    <a:gd name="connsiteY5" fmla="*/ 1059048 h 1203701"/>
                    <a:gd name="connsiteX6" fmla="*/ 46494 w 537274"/>
                    <a:gd name="connsiteY6" fmla="*/ 904069 h 1203701"/>
                    <a:gd name="connsiteX7" fmla="*/ 232473 w 537274"/>
                    <a:gd name="connsiteY7" fmla="*/ 165314 h 1203701"/>
                    <a:gd name="connsiteX0" fmla="*/ 232473 w 604433"/>
                    <a:gd name="connsiteY0" fmla="*/ 165314 h 1203701"/>
                    <a:gd name="connsiteX1" fmla="*/ 397789 w 604433"/>
                    <a:gd name="connsiteY1" fmla="*/ 98155 h 1203701"/>
                    <a:gd name="connsiteX2" fmla="*/ 485611 w 604433"/>
                    <a:gd name="connsiteY2" fmla="*/ 0 h 1203701"/>
                    <a:gd name="connsiteX3" fmla="*/ 604433 w 604433"/>
                    <a:gd name="connsiteY3" fmla="*/ 1069384 h 1203701"/>
                    <a:gd name="connsiteX4" fmla="*/ 444283 w 604433"/>
                    <a:gd name="connsiteY4" fmla="*/ 1203701 h 1203701"/>
                    <a:gd name="connsiteX5" fmla="*/ 0 w 604433"/>
                    <a:gd name="connsiteY5" fmla="*/ 1059048 h 1203701"/>
                    <a:gd name="connsiteX6" fmla="*/ 46494 w 604433"/>
                    <a:gd name="connsiteY6" fmla="*/ 904069 h 1203701"/>
                    <a:gd name="connsiteX7" fmla="*/ 232473 w 604433"/>
                    <a:gd name="connsiteY7" fmla="*/ 165314 h 1203701"/>
                    <a:gd name="connsiteX0" fmla="*/ 232473 w 769749"/>
                    <a:gd name="connsiteY0" fmla="*/ 165314 h 1203701"/>
                    <a:gd name="connsiteX1" fmla="*/ 397789 w 769749"/>
                    <a:gd name="connsiteY1" fmla="*/ 98155 h 1203701"/>
                    <a:gd name="connsiteX2" fmla="*/ 485611 w 769749"/>
                    <a:gd name="connsiteY2" fmla="*/ 0 h 1203701"/>
                    <a:gd name="connsiteX3" fmla="*/ 769749 w 769749"/>
                    <a:gd name="connsiteY3" fmla="*/ 1146876 h 1203701"/>
                    <a:gd name="connsiteX4" fmla="*/ 444283 w 769749"/>
                    <a:gd name="connsiteY4" fmla="*/ 1203701 h 1203701"/>
                    <a:gd name="connsiteX5" fmla="*/ 0 w 769749"/>
                    <a:gd name="connsiteY5" fmla="*/ 1059048 h 1203701"/>
                    <a:gd name="connsiteX6" fmla="*/ 46494 w 769749"/>
                    <a:gd name="connsiteY6" fmla="*/ 904069 h 1203701"/>
                    <a:gd name="connsiteX7" fmla="*/ 232473 w 769749"/>
                    <a:gd name="connsiteY7" fmla="*/ 165314 h 1203701"/>
                    <a:gd name="connsiteX0" fmla="*/ 232473 w 769749"/>
                    <a:gd name="connsiteY0" fmla="*/ 165314 h 1250006"/>
                    <a:gd name="connsiteX1" fmla="*/ 397789 w 769749"/>
                    <a:gd name="connsiteY1" fmla="*/ 98155 h 1250006"/>
                    <a:gd name="connsiteX2" fmla="*/ 485611 w 769749"/>
                    <a:gd name="connsiteY2" fmla="*/ 0 h 1250006"/>
                    <a:gd name="connsiteX3" fmla="*/ 769749 w 769749"/>
                    <a:gd name="connsiteY3" fmla="*/ 1146876 h 1250006"/>
                    <a:gd name="connsiteX4" fmla="*/ 444283 w 769749"/>
                    <a:gd name="connsiteY4" fmla="*/ 1203701 h 1250006"/>
                    <a:gd name="connsiteX5" fmla="*/ 0 w 769749"/>
                    <a:gd name="connsiteY5" fmla="*/ 1059048 h 1250006"/>
                    <a:gd name="connsiteX6" fmla="*/ 46494 w 769749"/>
                    <a:gd name="connsiteY6" fmla="*/ 904069 h 1250006"/>
                    <a:gd name="connsiteX7" fmla="*/ 232473 w 769749"/>
                    <a:gd name="connsiteY7" fmla="*/ 165314 h 1250006"/>
                    <a:gd name="connsiteX0" fmla="*/ 232473 w 804945"/>
                    <a:gd name="connsiteY0" fmla="*/ 165314 h 1250006"/>
                    <a:gd name="connsiteX1" fmla="*/ 397789 w 804945"/>
                    <a:gd name="connsiteY1" fmla="*/ 98155 h 1250006"/>
                    <a:gd name="connsiteX2" fmla="*/ 485611 w 804945"/>
                    <a:gd name="connsiteY2" fmla="*/ 0 h 1250006"/>
                    <a:gd name="connsiteX3" fmla="*/ 769749 w 804945"/>
                    <a:gd name="connsiteY3" fmla="*/ 1146876 h 1250006"/>
                    <a:gd name="connsiteX4" fmla="*/ 444283 w 804945"/>
                    <a:gd name="connsiteY4" fmla="*/ 1203701 h 1250006"/>
                    <a:gd name="connsiteX5" fmla="*/ 0 w 804945"/>
                    <a:gd name="connsiteY5" fmla="*/ 1059048 h 1250006"/>
                    <a:gd name="connsiteX6" fmla="*/ 46494 w 804945"/>
                    <a:gd name="connsiteY6" fmla="*/ 904069 h 1250006"/>
                    <a:gd name="connsiteX7" fmla="*/ 232473 w 804945"/>
                    <a:gd name="connsiteY7" fmla="*/ 165314 h 1250006"/>
                    <a:gd name="connsiteX0" fmla="*/ 232473 w 616178"/>
                    <a:gd name="connsiteY0" fmla="*/ 165314 h 1219224"/>
                    <a:gd name="connsiteX1" fmla="*/ 397789 w 616178"/>
                    <a:gd name="connsiteY1" fmla="*/ 98155 h 1219224"/>
                    <a:gd name="connsiteX2" fmla="*/ 485611 w 616178"/>
                    <a:gd name="connsiteY2" fmla="*/ 0 h 1219224"/>
                    <a:gd name="connsiteX3" fmla="*/ 547606 w 616178"/>
                    <a:gd name="connsiteY3" fmla="*/ 1095215 h 1219224"/>
                    <a:gd name="connsiteX4" fmla="*/ 444283 w 616178"/>
                    <a:gd name="connsiteY4" fmla="*/ 1203701 h 1219224"/>
                    <a:gd name="connsiteX5" fmla="*/ 0 w 616178"/>
                    <a:gd name="connsiteY5" fmla="*/ 1059048 h 1219224"/>
                    <a:gd name="connsiteX6" fmla="*/ 46494 w 616178"/>
                    <a:gd name="connsiteY6" fmla="*/ 904069 h 1219224"/>
                    <a:gd name="connsiteX7" fmla="*/ 232473 w 616178"/>
                    <a:gd name="connsiteY7" fmla="*/ 165314 h 1219224"/>
                    <a:gd name="connsiteX0" fmla="*/ 232473 w 616178"/>
                    <a:gd name="connsiteY0" fmla="*/ 165314 h 1203701"/>
                    <a:gd name="connsiteX1" fmla="*/ 397789 w 616178"/>
                    <a:gd name="connsiteY1" fmla="*/ 98155 h 1203701"/>
                    <a:gd name="connsiteX2" fmla="*/ 485611 w 616178"/>
                    <a:gd name="connsiteY2" fmla="*/ 0 h 1203701"/>
                    <a:gd name="connsiteX3" fmla="*/ 547606 w 616178"/>
                    <a:gd name="connsiteY3" fmla="*/ 1095215 h 1203701"/>
                    <a:gd name="connsiteX4" fmla="*/ 444283 w 616178"/>
                    <a:gd name="connsiteY4" fmla="*/ 1203701 h 1203701"/>
                    <a:gd name="connsiteX5" fmla="*/ 0 w 616178"/>
                    <a:gd name="connsiteY5" fmla="*/ 1059048 h 1203701"/>
                    <a:gd name="connsiteX6" fmla="*/ 46494 w 616178"/>
                    <a:gd name="connsiteY6" fmla="*/ 904069 h 1203701"/>
                    <a:gd name="connsiteX7" fmla="*/ 232473 w 616178"/>
                    <a:gd name="connsiteY7" fmla="*/ 165314 h 1203701"/>
                    <a:gd name="connsiteX0" fmla="*/ 232473 w 616178"/>
                    <a:gd name="connsiteY0" fmla="*/ 165314 h 1203701"/>
                    <a:gd name="connsiteX1" fmla="*/ 397789 w 616178"/>
                    <a:gd name="connsiteY1" fmla="*/ 98155 h 1203701"/>
                    <a:gd name="connsiteX2" fmla="*/ 485611 w 616178"/>
                    <a:gd name="connsiteY2" fmla="*/ 0 h 1203701"/>
                    <a:gd name="connsiteX3" fmla="*/ 547606 w 616178"/>
                    <a:gd name="connsiteY3" fmla="*/ 1095215 h 1203701"/>
                    <a:gd name="connsiteX4" fmla="*/ 444283 w 616178"/>
                    <a:gd name="connsiteY4" fmla="*/ 1203701 h 1203701"/>
                    <a:gd name="connsiteX5" fmla="*/ 0 w 616178"/>
                    <a:gd name="connsiteY5" fmla="*/ 1059048 h 1203701"/>
                    <a:gd name="connsiteX6" fmla="*/ 46494 w 616178"/>
                    <a:gd name="connsiteY6" fmla="*/ 904069 h 1203701"/>
                    <a:gd name="connsiteX7" fmla="*/ 232473 w 616178"/>
                    <a:gd name="connsiteY7" fmla="*/ 165314 h 1203701"/>
                    <a:gd name="connsiteX0" fmla="*/ 232473 w 724047"/>
                    <a:gd name="connsiteY0" fmla="*/ 165314 h 1203701"/>
                    <a:gd name="connsiteX1" fmla="*/ 397789 w 724047"/>
                    <a:gd name="connsiteY1" fmla="*/ 98155 h 1203701"/>
                    <a:gd name="connsiteX2" fmla="*/ 485611 w 724047"/>
                    <a:gd name="connsiteY2" fmla="*/ 0 h 1203701"/>
                    <a:gd name="connsiteX3" fmla="*/ 547606 w 724047"/>
                    <a:gd name="connsiteY3" fmla="*/ 1095215 h 1203701"/>
                    <a:gd name="connsiteX4" fmla="*/ 444283 w 724047"/>
                    <a:gd name="connsiteY4" fmla="*/ 1203701 h 1203701"/>
                    <a:gd name="connsiteX5" fmla="*/ 0 w 724047"/>
                    <a:gd name="connsiteY5" fmla="*/ 1059048 h 1203701"/>
                    <a:gd name="connsiteX6" fmla="*/ 46494 w 724047"/>
                    <a:gd name="connsiteY6" fmla="*/ 904069 h 1203701"/>
                    <a:gd name="connsiteX7" fmla="*/ 232473 w 724047"/>
                    <a:gd name="connsiteY7" fmla="*/ 165314 h 1203701"/>
                    <a:gd name="connsiteX0" fmla="*/ 232473 w 662100"/>
                    <a:gd name="connsiteY0" fmla="*/ 165314 h 1203701"/>
                    <a:gd name="connsiteX1" fmla="*/ 397789 w 662100"/>
                    <a:gd name="connsiteY1" fmla="*/ 98155 h 1203701"/>
                    <a:gd name="connsiteX2" fmla="*/ 485611 w 662100"/>
                    <a:gd name="connsiteY2" fmla="*/ 0 h 1203701"/>
                    <a:gd name="connsiteX3" fmla="*/ 661261 w 662100"/>
                    <a:gd name="connsiteY3" fmla="*/ 439120 h 1203701"/>
                    <a:gd name="connsiteX4" fmla="*/ 547606 w 662100"/>
                    <a:gd name="connsiteY4" fmla="*/ 1095215 h 1203701"/>
                    <a:gd name="connsiteX5" fmla="*/ 444283 w 662100"/>
                    <a:gd name="connsiteY5" fmla="*/ 1203701 h 1203701"/>
                    <a:gd name="connsiteX6" fmla="*/ 0 w 662100"/>
                    <a:gd name="connsiteY6" fmla="*/ 1059048 h 1203701"/>
                    <a:gd name="connsiteX7" fmla="*/ 46494 w 662100"/>
                    <a:gd name="connsiteY7" fmla="*/ 904069 h 1203701"/>
                    <a:gd name="connsiteX8" fmla="*/ 232473 w 662100"/>
                    <a:gd name="connsiteY8" fmla="*/ 165314 h 1203701"/>
                    <a:gd name="connsiteX0" fmla="*/ 232473 w 806246"/>
                    <a:gd name="connsiteY0" fmla="*/ 165314 h 1203701"/>
                    <a:gd name="connsiteX1" fmla="*/ 397789 w 806246"/>
                    <a:gd name="connsiteY1" fmla="*/ 98155 h 1203701"/>
                    <a:gd name="connsiteX2" fmla="*/ 485611 w 806246"/>
                    <a:gd name="connsiteY2" fmla="*/ 0 h 1203701"/>
                    <a:gd name="connsiteX3" fmla="*/ 805912 w 806246"/>
                    <a:gd name="connsiteY3" fmla="*/ 490781 h 1203701"/>
                    <a:gd name="connsiteX4" fmla="*/ 547606 w 806246"/>
                    <a:gd name="connsiteY4" fmla="*/ 1095215 h 1203701"/>
                    <a:gd name="connsiteX5" fmla="*/ 444283 w 806246"/>
                    <a:gd name="connsiteY5" fmla="*/ 1203701 h 1203701"/>
                    <a:gd name="connsiteX6" fmla="*/ 0 w 806246"/>
                    <a:gd name="connsiteY6" fmla="*/ 1059048 h 1203701"/>
                    <a:gd name="connsiteX7" fmla="*/ 46494 w 806246"/>
                    <a:gd name="connsiteY7" fmla="*/ 904069 h 1203701"/>
                    <a:gd name="connsiteX8" fmla="*/ 232473 w 806246"/>
                    <a:gd name="connsiteY8" fmla="*/ 165314 h 1203701"/>
                    <a:gd name="connsiteX0" fmla="*/ 232473 w 806246"/>
                    <a:gd name="connsiteY0" fmla="*/ 165314 h 1203701"/>
                    <a:gd name="connsiteX1" fmla="*/ 397789 w 806246"/>
                    <a:gd name="connsiteY1" fmla="*/ 98155 h 1203701"/>
                    <a:gd name="connsiteX2" fmla="*/ 485611 w 806246"/>
                    <a:gd name="connsiteY2" fmla="*/ 0 h 1203701"/>
                    <a:gd name="connsiteX3" fmla="*/ 805912 w 806246"/>
                    <a:gd name="connsiteY3" fmla="*/ 490781 h 1203701"/>
                    <a:gd name="connsiteX4" fmla="*/ 547606 w 806246"/>
                    <a:gd name="connsiteY4" fmla="*/ 1095215 h 1203701"/>
                    <a:gd name="connsiteX5" fmla="*/ 444283 w 806246"/>
                    <a:gd name="connsiteY5" fmla="*/ 1203701 h 1203701"/>
                    <a:gd name="connsiteX6" fmla="*/ 0 w 806246"/>
                    <a:gd name="connsiteY6" fmla="*/ 1059048 h 1203701"/>
                    <a:gd name="connsiteX7" fmla="*/ 46494 w 806246"/>
                    <a:gd name="connsiteY7" fmla="*/ 904069 h 1203701"/>
                    <a:gd name="connsiteX8" fmla="*/ 232473 w 806246"/>
                    <a:gd name="connsiteY8" fmla="*/ 165314 h 1203701"/>
                    <a:gd name="connsiteX0" fmla="*/ 232473 w 806348"/>
                    <a:gd name="connsiteY0" fmla="*/ 165314 h 1203701"/>
                    <a:gd name="connsiteX1" fmla="*/ 397789 w 806348"/>
                    <a:gd name="connsiteY1" fmla="*/ 98155 h 1203701"/>
                    <a:gd name="connsiteX2" fmla="*/ 485611 w 806348"/>
                    <a:gd name="connsiteY2" fmla="*/ 0 h 1203701"/>
                    <a:gd name="connsiteX3" fmla="*/ 805912 w 806348"/>
                    <a:gd name="connsiteY3" fmla="*/ 490781 h 1203701"/>
                    <a:gd name="connsiteX4" fmla="*/ 547606 w 806348"/>
                    <a:gd name="connsiteY4" fmla="*/ 1095215 h 1203701"/>
                    <a:gd name="connsiteX5" fmla="*/ 444283 w 806348"/>
                    <a:gd name="connsiteY5" fmla="*/ 1203701 h 1203701"/>
                    <a:gd name="connsiteX6" fmla="*/ 0 w 806348"/>
                    <a:gd name="connsiteY6" fmla="*/ 1059048 h 1203701"/>
                    <a:gd name="connsiteX7" fmla="*/ 46494 w 806348"/>
                    <a:gd name="connsiteY7" fmla="*/ 904069 h 1203701"/>
                    <a:gd name="connsiteX8" fmla="*/ 232473 w 806348"/>
                    <a:gd name="connsiteY8" fmla="*/ 165314 h 1203701"/>
                    <a:gd name="connsiteX0" fmla="*/ 232473 w 754856"/>
                    <a:gd name="connsiteY0" fmla="*/ 165314 h 1203701"/>
                    <a:gd name="connsiteX1" fmla="*/ 397789 w 754856"/>
                    <a:gd name="connsiteY1" fmla="*/ 98155 h 1203701"/>
                    <a:gd name="connsiteX2" fmla="*/ 485611 w 754856"/>
                    <a:gd name="connsiteY2" fmla="*/ 0 h 1203701"/>
                    <a:gd name="connsiteX3" fmla="*/ 754251 w 754856"/>
                    <a:gd name="connsiteY3" fmla="*/ 433954 h 1203701"/>
                    <a:gd name="connsiteX4" fmla="*/ 547606 w 754856"/>
                    <a:gd name="connsiteY4" fmla="*/ 1095215 h 1203701"/>
                    <a:gd name="connsiteX5" fmla="*/ 444283 w 754856"/>
                    <a:gd name="connsiteY5" fmla="*/ 1203701 h 1203701"/>
                    <a:gd name="connsiteX6" fmla="*/ 0 w 754856"/>
                    <a:gd name="connsiteY6" fmla="*/ 1059048 h 1203701"/>
                    <a:gd name="connsiteX7" fmla="*/ 46494 w 754856"/>
                    <a:gd name="connsiteY7" fmla="*/ 904069 h 1203701"/>
                    <a:gd name="connsiteX8" fmla="*/ 232473 w 754856"/>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7641"/>
                    <a:gd name="connsiteY0" fmla="*/ 165314 h 1203701"/>
                    <a:gd name="connsiteX1" fmla="*/ 397789 w 807641"/>
                    <a:gd name="connsiteY1" fmla="*/ 98155 h 1203701"/>
                    <a:gd name="connsiteX2" fmla="*/ 485611 w 807641"/>
                    <a:gd name="connsiteY2" fmla="*/ 0 h 1203701"/>
                    <a:gd name="connsiteX3" fmla="*/ 754251 w 807641"/>
                    <a:gd name="connsiteY3" fmla="*/ 433954 h 1203701"/>
                    <a:gd name="connsiteX4" fmla="*/ 547606 w 807641"/>
                    <a:gd name="connsiteY4" fmla="*/ 1095215 h 1203701"/>
                    <a:gd name="connsiteX5" fmla="*/ 444283 w 807641"/>
                    <a:gd name="connsiteY5" fmla="*/ 1203701 h 1203701"/>
                    <a:gd name="connsiteX6" fmla="*/ 0 w 807641"/>
                    <a:gd name="connsiteY6" fmla="*/ 1059048 h 1203701"/>
                    <a:gd name="connsiteX7" fmla="*/ 46494 w 807641"/>
                    <a:gd name="connsiteY7" fmla="*/ 904069 h 1203701"/>
                    <a:gd name="connsiteX8" fmla="*/ 232473 w 807641"/>
                    <a:gd name="connsiteY8" fmla="*/ 165314 h 1203701"/>
                    <a:gd name="connsiteX0" fmla="*/ 232473 w 801425"/>
                    <a:gd name="connsiteY0" fmla="*/ 165314 h 1203701"/>
                    <a:gd name="connsiteX1" fmla="*/ 397789 w 801425"/>
                    <a:gd name="connsiteY1" fmla="*/ 98155 h 1203701"/>
                    <a:gd name="connsiteX2" fmla="*/ 485611 w 801425"/>
                    <a:gd name="connsiteY2" fmla="*/ 0 h 1203701"/>
                    <a:gd name="connsiteX3" fmla="*/ 754251 w 801425"/>
                    <a:gd name="connsiteY3" fmla="*/ 433954 h 1203701"/>
                    <a:gd name="connsiteX4" fmla="*/ 547606 w 801425"/>
                    <a:gd name="connsiteY4" fmla="*/ 1095215 h 1203701"/>
                    <a:gd name="connsiteX5" fmla="*/ 444283 w 801425"/>
                    <a:gd name="connsiteY5" fmla="*/ 1203701 h 1203701"/>
                    <a:gd name="connsiteX6" fmla="*/ 0 w 801425"/>
                    <a:gd name="connsiteY6" fmla="*/ 1059048 h 1203701"/>
                    <a:gd name="connsiteX7" fmla="*/ 46494 w 801425"/>
                    <a:gd name="connsiteY7" fmla="*/ 904069 h 1203701"/>
                    <a:gd name="connsiteX8" fmla="*/ 232473 w 801425"/>
                    <a:gd name="connsiteY8"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754251 w 813933"/>
                    <a:gd name="connsiteY3" fmla="*/ 433954 h 1203701"/>
                    <a:gd name="connsiteX4" fmla="*/ 547606 w 813933"/>
                    <a:gd name="connsiteY4" fmla="*/ 1095215 h 1203701"/>
                    <a:gd name="connsiteX5" fmla="*/ 444283 w 813933"/>
                    <a:gd name="connsiteY5" fmla="*/ 1203701 h 1203701"/>
                    <a:gd name="connsiteX6" fmla="*/ 0 w 813933"/>
                    <a:gd name="connsiteY6" fmla="*/ 1059048 h 1203701"/>
                    <a:gd name="connsiteX7" fmla="*/ 46494 w 813933"/>
                    <a:gd name="connsiteY7" fmla="*/ 904069 h 1203701"/>
                    <a:gd name="connsiteX8" fmla="*/ 232473 w 813933"/>
                    <a:gd name="connsiteY8"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16610 w 813933"/>
                    <a:gd name="connsiteY3" fmla="*/ 537276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2108 w 813933"/>
                    <a:gd name="connsiteY3" fmla="*/ 67676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16609 w 813933"/>
                    <a:gd name="connsiteY3" fmla="*/ 635431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35108 w 813933"/>
                    <a:gd name="connsiteY3" fmla="*/ 667144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095215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105786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3933"/>
                    <a:gd name="connsiteY0" fmla="*/ 165314 h 1203701"/>
                    <a:gd name="connsiteX1" fmla="*/ 397789 w 813933"/>
                    <a:gd name="connsiteY1" fmla="*/ 98155 h 1203701"/>
                    <a:gd name="connsiteX2" fmla="*/ 485611 w 813933"/>
                    <a:gd name="connsiteY2" fmla="*/ 0 h 1203701"/>
                    <a:gd name="connsiteX3" fmla="*/ 543036 w 813933"/>
                    <a:gd name="connsiteY3" fmla="*/ 653930 h 1203701"/>
                    <a:gd name="connsiteX4" fmla="*/ 754251 w 813933"/>
                    <a:gd name="connsiteY4" fmla="*/ 433954 h 1203701"/>
                    <a:gd name="connsiteX5" fmla="*/ 547606 w 813933"/>
                    <a:gd name="connsiteY5" fmla="*/ 1105786 h 1203701"/>
                    <a:gd name="connsiteX6" fmla="*/ 444283 w 813933"/>
                    <a:gd name="connsiteY6" fmla="*/ 1203701 h 1203701"/>
                    <a:gd name="connsiteX7" fmla="*/ 0 w 813933"/>
                    <a:gd name="connsiteY7" fmla="*/ 1059048 h 1203701"/>
                    <a:gd name="connsiteX8" fmla="*/ 46494 w 813933"/>
                    <a:gd name="connsiteY8" fmla="*/ 904069 h 1203701"/>
                    <a:gd name="connsiteX9" fmla="*/ 232473 w 813933"/>
                    <a:gd name="connsiteY9" fmla="*/ 165314 h 1203701"/>
                    <a:gd name="connsiteX0" fmla="*/ 232473 w 811166"/>
                    <a:gd name="connsiteY0" fmla="*/ 165314 h 1203701"/>
                    <a:gd name="connsiteX1" fmla="*/ 397789 w 811166"/>
                    <a:gd name="connsiteY1" fmla="*/ 98155 h 1203701"/>
                    <a:gd name="connsiteX2" fmla="*/ 485611 w 811166"/>
                    <a:gd name="connsiteY2" fmla="*/ 0 h 1203701"/>
                    <a:gd name="connsiteX3" fmla="*/ 543036 w 811166"/>
                    <a:gd name="connsiteY3" fmla="*/ 653930 h 1203701"/>
                    <a:gd name="connsiteX4" fmla="*/ 754251 w 811166"/>
                    <a:gd name="connsiteY4" fmla="*/ 433954 h 1203701"/>
                    <a:gd name="connsiteX5" fmla="*/ 547606 w 811166"/>
                    <a:gd name="connsiteY5" fmla="*/ 1105786 h 1203701"/>
                    <a:gd name="connsiteX6" fmla="*/ 444283 w 811166"/>
                    <a:gd name="connsiteY6" fmla="*/ 1203701 h 1203701"/>
                    <a:gd name="connsiteX7" fmla="*/ 0 w 811166"/>
                    <a:gd name="connsiteY7" fmla="*/ 1059048 h 1203701"/>
                    <a:gd name="connsiteX8" fmla="*/ 46494 w 811166"/>
                    <a:gd name="connsiteY8" fmla="*/ 904069 h 1203701"/>
                    <a:gd name="connsiteX9" fmla="*/ 232473 w 811166"/>
                    <a:gd name="connsiteY9" fmla="*/ 165314 h 1203701"/>
                    <a:gd name="connsiteX0" fmla="*/ 232473 w 811166"/>
                    <a:gd name="connsiteY0" fmla="*/ 165314 h 1203701"/>
                    <a:gd name="connsiteX1" fmla="*/ 397789 w 811166"/>
                    <a:gd name="connsiteY1" fmla="*/ 98155 h 1203701"/>
                    <a:gd name="connsiteX2" fmla="*/ 485611 w 811166"/>
                    <a:gd name="connsiteY2" fmla="*/ 0 h 1203701"/>
                    <a:gd name="connsiteX3" fmla="*/ 543036 w 811166"/>
                    <a:gd name="connsiteY3" fmla="*/ 653930 h 1203701"/>
                    <a:gd name="connsiteX4" fmla="*/ 754251 w 811166"/>
                    <a:gd name="connsiteY4" fmla="*/ 433954 h 1203701"/>
                    <a:gd name="connsiteX5" fmla="*/ 547606 w 811166"/>
                    <a:gd name="connsiteY5" fmla="*/ 1105786 h 1203701"/>
                    <a:gd name="connsiteX6" fmla="*/ 444283 w 811166"/>
                    <a:gd name="connsiteY6" fmla="*/ 1203701 h 1203701"/>
                    <a:gd name="connsiteX7" fmla="*/ 0 w 811166"/>
                    <a:gd name="connsiteY7" fmla="*/ 1059048 h 1203701"/>
                    <a:gd name="connsiteX8" fmla="*/ 46494 w 811166"/>
                    <a:gd name="connsiteY8" fmla="*/ 904069 h 1203701"/>
                    <a:gd name="connsiteX9" fmla="*/ 232473 w 811166"/>
                    <a:gd name="connsiteY9" fmla="*/ 165314 h 1203701"/>
                    <a:gd name="connsiteX0" fmla="*/ 232473 w 811166"/>
                    <a:gd name="connsiteY0" fmla="*/ 168898 h 1207285"/>
                    <a:gd name="connsiteX1" fmla="*/ 397789 w 811166"/>
                    <a:gd name="connsiteY1" fmla="*/ 101739 h 1207285"/>
                    <a:gd name="connsiteX2" fmla="*/ 485611 w 811166"/>
                    <a:gd name="connsiteY2" fmla="*/ 3584 h 1207285"/>
                    <a:gd name="connsiteX3" fmla="*/ 543036 w 811166"/>
                    <a:gd name="connsiteY3" fmla="*/ 657514 h 1207285"/>
                    <a:gd name="connsiteX4" fmla="*/ 754251 w 811166"/>
                    <a:gd name="connsiteY4" fmla="*/ 437538 h 1207285"/>
                    <a:gd name="connsiteX5" fmla="*/ 547606 w 811166"/>
                    <a:gd name="connsiteY5" fmla="*/ 1109370 h 1207285"/>
                    <a:gd name="connsiteX6" fmla="*/ 444283 w 811166"/>
                    <a:gd name="connsiteY6" fmla="*/ 1207285 h 1207285"/>
                    <a:gd name="connsiteX7" fmla="*/ 0 w 811166"/>
                    <a:gd name="connsiteY7" fmla="*/ 1062632 h 1207285"/>
                    <a:gd name="connsiteX8" fmla="*/ 46494 w 811166"/>
                    <a:gd name="connsiteY8" fmla="*/ 907653 h 1207285"/>
                    <a:gd name="connsiteX9" fmla="*/ 232473 w 811166"/>
                    <a:gd name="connsiteY9" fmla="*/ 168898 h 1207285"/>
                    <a:gd name="connsiteX0" fmla="*/ 222948 w 801641"/>
                    <a:gd name="connsiteY0" fmla="*/ 168898 h 1207285"/>
                    <a:gd name="connsiteX1" fmla="*/ 388264 w 801641"/>
                    <a:gd name="connsiteY1" fmla="*/ 101739 h 1207285"/>
                    <a:gd name="connsiteX2" fmla="*/ 476086 w 801641"/>
                    <a:gd name="connsiteY2" fmla="*/ 3584 h 1207285"/>
                    <a:gd name="connsiteX3" fmla="*/ 533511 w 801641"/>
                    <a:gd name="connsiteY3" fmla="*/ 657514 h 1207285"/>
                    <a:gd name="connsiteX4" fmla="*/ 744726 w 801641"/>
                    <a:gd name="connsiteY4" fmla="*/ 437538 h 1207285"/>
                    <a:gd name="connsiteX5" fmla="*/ 538081 w 801641"/>
                    <a:gd name="connsiteY5" fmla="*/ 1109370 h 1207285"/>
                    <a:gd name="connsiteX6" fmla="*/ 434758 w 801641"/>
                    <a:gd name="connsiteY6" fmla="*/ 1207285 h 1207285"/>
                    <a:gd name="connsiteX7" fmla="*/ 0 w 801641"/>
                    <a:gd name="connsiteY7" fmla="*/ 1041201 h 1207285"/>
                    <a:gd name="connsiteX8" fmla="*/ 36969 w 801641"/>
                    <a:gd name="connsiteY8" fmla="*/ 907653 h 1207285"/>
                    <a:gd name="connsiteX9" fmla="*/ 222948 w 801641"/>
                    <a:gd name="connsiteY9" fmla="*/ 168898 h 1207285"/>
                    <a:gd name="connsiteX0" fmla="*/ 222948 w 801641"/>
                    <a:gd name="connsiteY0" fmla="*/ 168898 h 1222739"/>
                    <a:gd name="connsiteX1" fmla="*/ 388264 w 801641"/>
                    <a:gd name="connsiteY1" fmla="*/ 101739 h 1222739"/>
                    <a:gd name="connsiteX2" fmla="*/ 476086 w 801641"/>
                    <a:gd name="connsiteY2" fmla="*/ 3584 h 1222739"/>
                    <a:gd name="connsiteX3" fmla="*/ 533511 w 801641"/>
                    <a:gd name="connsiteY3" fmla="*/ 657514 h 1222739"/>
                    <a:gd name="connsiteX4" fmla="*/ 744726 w 801641"/>
                    <a:gd name="connsiteY4" fmla="*/ 437538 h 1222739"/>
                    <a:gd name="connsiteX5" fmla="*/ 538081 w 801641"/>
                    <a:gd name="connsiteY5" fmla="*/ 1109370 h 1222739"/>
                    <a:gd name="connsiteX6" fmla="*/ 429607 w 801641"/>
                    <a:gd name="connsiteY6" fmla="*/ 1222739 h 1222739"/>
                    <a:gd name="connsiteX7" fmla="*/ 0 w 801641"/>
                    <a:gd name="connsiteY7" fmla="*/ 1041201 h 1222739"/>
                    <a:gd name="connsiteX8" fmla="*/ 36969 w 801641"/>
                    <a:gd name="connsiteY8" fmla="*/ 907653 h 1222739"/>
                    <a:gd name="connsiteX9" fmla="*/ 222948 w 801641"/>
                    <a:gd name="connsiteY9" fmla="*/ 168898 h 1222739"/>
                    <a:gd name="connsiteX0" fmla="*/ 222948 w 809890"/>
                    <a:gd name="connsiteY0" fmla="*/ 168898 h 1222739"/>
                    <a:gd name="connsiteX1" fmla="*/ 388264 w 809890"/>
                    <a:gd name="connsiteY1" fmla="*/ 101739 h 1222739"/>
                    <a:gd name="connsiteX2" fmla="*/ 476086 w 809890"/>
                    <a:gd name="connsiteY2" fmla="*/ 3584 h 1222739"/>
                    <a:gd name="connsiteX3" fmla="*/ 533511 w 809890"/>
                    <a:gd name="connsiteY3" fmla="*/ 657514 h 1222739"/>
                    <a:gd name="connsiteX4" fmla="*/ 744726 w 809890"/>
                    <a:gd name="connsiteY4" fmla="*/ 437538 h 1222739"/>
                    <a:gd name="connsiteX5" fmla="*/ 597324 w 809890"/>
                    <a:gd name="connsiteY5" fmla="*/ 1132552 h 1222739"/>
                    <a:gd name="connsiteX6" fmla="*/ 429607 w 809890"/>
                    <a:gd name="connsiteY6" fmla="*/ 1222739 h 1222739"/>
                    <a:gd name="connsiteX7" fmla="*/ 0 w 809890"/>
                    <a:gd name="connsiteY7" fmla="*/ 1041201 h 1222739"/>
                    <a:gd name="connsiteX8" fmla="*/ 36969 w 809890"/>
                    <a:gd name="connsiteY8" fmla="*/ 907653 h 1222739"/>
                    <a:gd name="connsiteX9" fmla="*/ 222948 w 809890"/>
                    <a:gd name="connsiteY9" fmla="*/ 168898 h 1222739"/>
                    <a:gd name="connsiteX0" fmla="*/ 222948 w 809890"/>
                    <a:gd name="connsiteY0" fmla="*/ 168898 h 1222739"/>
                    <a:gd name="connsiteX1" fmla="*/ 388264 w 809890"/>
                    <a:gd name="connsiteY1" fmla="*/ 101739 h 1222739"/>
                    <a:gd name="connsiteX2" fmla="*/ 476086 w 809890"/>
                    <a:gd name="connsiteY2" fmla="*/ 3584 h 1222739"/>
                    <a:gd name="connsiteX3" fmla="*/ 533511 w 809890"/>
                    <a:gd name="connsiteY3" fmla="*/ 657514 h 1222739"/>
                    <a:gd name="connsiteX4" fmla="*/ 744726 w 809890"/>
                    <a:gd name="connsiteY4" fmla="*/ 437538 h 1222739"/>
                    <a:gd name="connsiteX5" fmla="*/ 597324 w 809890"/>
                    <a:gd name="connsiteY5" fmla="*/ 1132552 h 1222739"/>
                    <a:gd name="connsiteX6" fmla="*/ 429607 w 809890"/>
                    <a:gd name="connsiteY6" fmla="*/ 1222739 h 1222739"/>
                    <a:gd name="connsiteX7" fmla="*/ 0 w 809890"/>
                    <a:gd name="connsiteY7" fmla="*/ 1041201 h 1222739"/>
                    <a:gd name="connsiteX8" fmla="*/ 36969 w 809890"/>
                    <a:gd name="connsiteY8" fmla="*/ 907653 h 1222739"/>
                    <a:gd name="connsiteX9" fmla="*/ 222948 w 809890"/>
                    <a:gd name="connsiteY9" fmla="*/ 168898 h 1222739"/>
                    <a:gd name="connsiteX0" fmla="*/ 222948 w 809890"/>
                    <a:gd name="connsiteY0" fmla="*/ 168898 h 1222739"/>
                    <a:gd name="connsiteX1" fmla="*/ 388264 w 809890"/>
                    <a:gd name="connsiteY1" fmla="*/ 101739 h 1222739"/>
                    <a:gd name="connsiteX2" fmla="*/ 476086 w 809890"/>
                    <a:gd name="connsiteY2" fmla="*/ 3584 h 1222739"/>
                    <a:gd name="connsiteX3" fmla="*/ 533511 w 809890"/>
                    <a:gd name="connsiteY3" fmla="*/ 657514 h 1222739"/>
                    <a:gd name="connsiteX4" fmla="*/ 744726 w 809890"/>
                    <a:gd name="connsiteY4" fmla="*/ 437538 h 1222739"/>
                    <a:gd name="connsiteX5" fmla="*/ 597324 w 809890"/>
                    <a:gd name="connsiteY5" fmla="*/ 1132552 h 1222739"/>
                    <a:gd name="connsiteX6" fmla="*/ 429607 w 809890"/>
                    <a:gd name="connsiteY6" fmla="*/ 1222739 h 1222739"/>
                    <a:gd name="connsiteX7" fmla="*/ 0 w 809890"/>
                    <a:gd name="connsiteY7" fmla="*/ 1041201 h 1222739"/>
                    <a:gd name="connsiteX8" fmla="*/ 36969 w 809890"/>
                    <a:gd name="connsiteY8" fmla="*/ 907653 h 1222739"/>
                    <a:gd name="connsiteX9" fmla="*/ 222948 w 809890"/>
                    <a:gd name="connsiteY9" fmla="*/ 168898 h 1222739"/>
                    <a:gd name="connsiteX0" fmla="*/ 222948 w 805675"/>
                    <a:gd name="connsiteY0" fmla="*/ 168898 h 1222739"/>
                    <a:gd name="connsiteX1" fmla="*/ 388264 w 805675"/>
                    <a:gd name="connsiteY1" fmla="*/ 101739 h 1222739"/>
                    <a:gd name="connsiteX2" fmla="*/ 476086 w 805675"/>
                    <a:gd name="connsiteY2" fmla="*/ 3584 h 1222739"/>
                    <a:gd name="connsiteX3" fmla="*/ 533511 w 805675"/>
                    <a:gd name="connsiteY3" fmla="*/ 657514 h 1222739"/>
                    <a:gd name="connsiteX4" fmla="*/ 744726 w 805675"/>
                    <a:gd name="connsiteY4" fmla="*/ 437538 h 1222739"/>
                    <a:gd name="connsiteX5" fmla="*/ 568990 w 805675"/>
                    <a:gd name="connsiteY5" fmla="*/ 1155734 h 1222739"/>
                    <a:gd name="connsiteX6" fmla="*/ 429607 w 805675"/>
                    <a:gd name="connsiteY6" fmla="*/ 1222739 h 1222739"/>
                    <a:gd name="connsiteX7" fmla="*/ 0 w 805675"/>
                    <a:gd name="connsiteY7" fmla="*/ 1041201 h 1222739"/>
                    <a:gd name="connsiteX8" fmla="*/ 36969 w 805675"/>
                    <a:gd name="connsiteY8" fmla="*/ 907653 h 1222739"/>
                    <a:gd name="connsiteX9" fmla="*/ 222948 w 805675"/>
                    <a:gd name="connsiteY9" fmla="*/ 168898 h 1222739"/>
                    <a:gd name="connsiteX0" fmla="*/ 222948 w 1145930"/>
                    <a:gd name="connsiteY0" fmla="*/ 168898 h 1222739"/>
                    <a:gd name="connsiteX1" fmla="*/ 388264 w 1145930"/>
                    <a:gd name="connsiteY1" fmla="*/ 101739 h 1222739"/>
                    <a:gd name="connsiteX2" fmla="*/ 476086 w 1145930"/>
                    <a:gd name="connsiteY2" fmla="*/ 3584 h 1222739"/>
                    <a:gd name="connsiteX3" fmla="*/ 533511 w 1145930"/>
                    <a:gd name="connsiteY3" fmla="*/ 657514 h 1222739"/>
                    <a:gd name="connsiteX4" fmla="*/ 1113062 w 1145930"/>
                    <a:gd name="connsiteY4" fmla="*/ 661631 h 1222739"/>
                    <a:gd name="connsiteX5" fmla="*/ 568990 w 1145930"/>
                    <a:gd name="connsiteY5" fmla="*/ 1155734 h 1222739"/>
                    <a:gd name="connsiteX6" fmla="*/ 429607 w 1145930"/>
                    <a:gd name="connsiteY6" fmla="*/ 1222739 h 1222739"/>
                    <a:gd name="connsiteX7" fmla="*/ 0 w 1145930"/>
                    <a:gd name="connsiteY7" fmla="*/ 1041201 h 1222739"/>
                    <a:gd name="connsiteX8" fmla="*/ 36969 w 1145930"/>
                    <a:gd name="connsiteY8" fmla="*/ 907653 h 1222739"/>
                    <a:gd name="connsiteX9" fmla="*/ 222948 w 1145930"/>
                    <a:gd name="connsiteY9" fmla="*/ 168898 h 1222739"/>
                    <a:gd name="connsiteX0" fmla="*/ 222948 w 1145930"/>
                    <a:gd name="connsiteY0" fmla="*/ 168898 h 1222739"/>
                    <a:gd name="connsiteX1" fmla="*/ 388264 w 1145930"/>
                    <a:gd name="connsiteY1" fmla="*/ 101739 h 1222739"/>
                    <a:gd name="connsiteX2" fmla="*/ 476086 w 1145930"/>
                    <a:gd name="connsiteY2" fmla="*/ 3584 h 1222739"/>
                    <a:gd name="connsiteX3" fmla="*/ 533511 w 1145930"/>
                    <a:gd name="connsiteY3" fmla="*/ 657514 h 1222739"/>
                    <a:gd name="connsiteX4" fmla="*/ 1113062 w 1145930"/>
                    <a:gd name="connsiteY4" fmla="*/ 661631 h 1222739"/>
                    <a:gd name="connsiteX5" fmla="*/ 568990 w 1145930"/>
                    <a:gd name="connsiteY5" fmla="*/ 1155734 h 1222739"/>
                    <a:gd name="connsiteX6" fmla="*/ 429607 w 1145930"/>
                    <a:gd name="connsiteY6" fmla="*/ 1222739 h 1222739"/>
                    <a:gd name="connsiteX7" fmla="*/ 0 w 1145930"/>
                    <a:gd name="connsiteY7" fmla="*/ 1041201 h 1222739"/>
                    <a:gd name="connsiteX8" fmla="*/ 36969 w 1145930"/>
                    <a:gd name="connsiteY8" fmla="*/ 907653 h 1222739"/>
                    <a:gd name="connsiteX9" fmla="*/ 222948 w 1145930"/>
                    <a:gd name="connsiteY9" fmla="*/ 168898 h 1222739"/>
                    <a:gd name="connsiteX0" fmla="*/ 222948 w 1145930"/>
                    <a:gd name="connsiteY0" fmla="*/ 168898 h 1222739"/>
                    <a:gd name="connsiteX1" fmla="*/ 388264 w 1145930"/>
                    <a:gd name="connsiteY1" fmla="*/ 101739 h 1222739"/>
                    <a:gd name="connsiteX2" fmla="*/ 476086 w 1145930"/>
                    <a:gd name="connsiteY2" fmla="*/ 3584 h 1222739"/>
                    <a:gd name="connsiteX3" fmla="*/ 852907 w 1145930"/>
                    <a:gd name="connsiteY3" fmla="*/ 737363 h 1222739"/>
                    <a:gd name="connsiteX4" fmla="*/ 1113062 w 1145930"/>
                    <a:gd name="connsiteY4" fmla="*/ 661631 h 1222739"/>
                    <a:gd name="connsiteX5" fmla="*/ 568990 w 1145930"/>
                    <a:gd name="connsiteY5" fmla="*/ 1155734 h 1222739"/>
                    <a:gd name="connsiteX6" fmla="*/ 429607 w 1145930"/>
                    <a:gd name="connsiteY6" fmla="*/ 1222739 h 1222739"/>
                    <a:gd name="connsiteX7" fmla="*/ 0 w 1145930"/>
                    <a:gd name="connsiteY7" fmla="*/ 1041201 h 1222739"/>
                    <a:gd name="connsiteX8" fmla="*/ 36969 w 1145930"/>
                    <a:gd name="connsiteY8" fmla="*/ 907653 h 1222739"/>
                    <a:gd name="connsiteX9" fmla="*/ 222948 w 1145930"/>
                    <a:gd name="connsiteY9" fmla="*/ 168898 h 1222739"/>
                    <a:gd name="connsiteX0" fmla="*/ 222948 w 1145930"/>
                    <a:gd name="connsiteY0" fmla="*/ 168898 h 1222739"/>
                    <a:gd name="connsiteX1" fmla="*/ 388264 w 1145930"/>
                    <a:gd name="connsiteY1" fmla="*/ 101739 h 1222739"/>
                    <a:gd name="connsiteX2" fmla="*/ 476086 w 1145930"/>
                    <a:gd name="connsiteY2" fmla="*/ 3584 h 1222739"/>
                    <a:gd name="connsiteX3" fmla="*/ 852907 w 1145930"/>
                    <a:gd name="connsiteY3" fmla="*/ 737363 h 1222739"/>
                    <a:gd name="connsiteX4" fmla="*/ 1113062 w 1145930"/>
                    <a:gd name="connsiteY4" fmla="*/ 661631 h 1222739"/>
                    <a:gd name="connsiteX5" fmla="*/ 568990 w 1145930"/>
                    <a:gd name="connsiteY5" fmla="*/ 1155734 h 1222739"/>
                    <a:gd name="connsiteX6" fmla="*/ 429607 w 1145930"/>
                    <a:gd name="connsiteY6" fmla="*/ 1222739 h 1222739"/>
                    <a:gd name="connsiteX7" fmla="*/ 0 w 1145930"/>
                    <a:gd name="connsiteY7" fmla="*/ 1041201 h 1222739"/>
                    <a:gd name="connsiteX8" fmla="*/ 36969 w 1145930"/>
                    <a:gd name="connsiteY8" fmla="*/ 907653 h 1222739"/>
                    <a:gd name="connsiteX9" fmla="*/ 222948 w 1145930"/>
                    <a:gd name="connsiteY9" fmla="*/ 168898 h 1222739"/>
                    <a:gd name="connsiteX0" fmla="*/ 222948 w 1124907"/>
                    <a:gd name="connsiteY0" fmla="*/ 168898 h 1222739"/>
                    <a:gd name="connsiteX1" fmla="*/ 388264 w 1124907"/>
                    <a:gd name="connsiteY1" fmla="*/ 101739 h 1222739"/>
                    <a:gd name="connsiteX2" fmla="*/ 476086 w 1124907"/>
                    <a:gd name="connsiteY2" fmla="*/ 3584 h 1222739"/>
                    <a:gd name="connsiteX3" fmla="*/ 852907 w 1124907"/>
                    <a:gd name="connsiteY3" fmla="*/ 737363 h 1222739"/>
                    <a:gd name="connsiteX4" fmla="*/ 1113062 w 1124907"/>
                    <a:gd name="connsiteY4" fmla="*/ 661631 h 1222739"/>
                    <a:gd name="connsiteX5" fmla="*/ 568990 w 1124907"/>
                    <a:gd name="connsiteY5" fmla="*/ 1155734 h 1222739"/>
                    <a:gd name="connsiteX6" fmla="*/ 429607 w 1124907"/>
                    <a:gd name="connsiteY6" fmla="*/ 1222739 h 1222739"/>
                    <a:gd name="connsiteX7" fmla="*/ 0 w 1124907"/>
                    <a:gd name="connsiteY7" fmla="*/ 1041201 h 1222739"/>
                    <a:gd name="connsiteX8" fmla="*/ 36969 w 1124907"/>
                    <a:gd name="connsiteY8" fmla="*/ 907653 h 1222739"/>
                    <a:gd name="connsiteX9" fmla="*/ 222948 w 1124907"/>
                    <a:gd name="connsiteY9" fmla="*/ 168898 h 1222739"/>
                    <a:gd name="connsiteX0" fmla="*/ 222948 w 1125790"/>
                    <a:gd name="connsiteY0" fmla="*/ 168898 h 1222739"/>
                    <a:gd name="connsiteX1" fmla="*/ 388264 w 1125790"/>
                    <a:gd name="connsiteY1" fmla="*/ 101739 h 1222739"/>
                    <a:gd name="connsiteX2" fmla="*/ 476086 w 1125790"/>
                    <a:gd name="connsiteY2" fmla="*/ 3584 h 1222739"/>
                    <a:gd name="connsiteX3" fmla="*/ 852907 w 1125790"/>
                    <a:gd name="connsiteY3" fmla="*/ 737363 h 1222739"/>
                    <a:gd name="connsiteX4" fmla="*/ 1113062 w 1125790"/>
                    <a:gd name="connsiteY4" fmla="*/ 661631 h 1222739"/>
                    <a:gd name="connsiteX5" fmla="*/ 568990 w 1125790"/>
                    <a:gd name="connsiteY5" fmla="*/ 1155734 h 1222739"/>
                    <a:gd name="connsiteX6" fmla="*/ 429607 w 1125790"/>
                    <a:gd name="connsiteY6" fmla="*/ 1222739 h 1222739"/>
                    <a:gd name="connsiteX7" fmla="*/ 0 w 1125790"/>
                    <a:gd name="connsiteY7" fmla="*/ 1041201 h 1222739"/>
                    <a:gd name="connsiteX8" fmla="*/ 36969 w 1125790"/>
                    <a:gd name="connsiteY8" fmla="*/ 907653 h 1222739"/>
                    <a:gd name="connsiteX9" fmla="*/ 222948 w 1125790"/>
                    <a:gd name="connsiteY9" fmla="*/ 168898 h 1222739"/>
                    <a:gd name="connsiteX0" fmla="*/ 222948 w 1118921"/>
                    <a:gd name="connsiteY0" fmla="*/ 168898 h 1222739"/>
                    <a:gd name="connsiteX1" fmla="*/ 388264 w 1118921"/>
                    <a:gd name="connsiteY1" fmla="*/ 101739 h 1222739"/>
                    <a:gd name="connsiteX2" fmla="*/ 476086 w 1118921"/>
                    <a:gd name="connsiteY2" fmla="*/ 3584 h 1222739"/>
                    <a:gd name="connsiteX3" fmla="*/ 852907 w 1118921"/>
                    <a:gd name="connsiteY3" fmla="*/ 737363 h 1222739"/>
                    <a:gd name="connsiteX4" fmla="*/ 1113062 w 1118921"/>
                    <a:gd name="connsiteY4" fmla="*/ 661631 h 1222739"/>
                    <a:gd name="connsiteX5" fmla="*/ 568990 w 1118921"/>
                    <a:gd name="connsiteY5" fmla="*/ 1155734 h 1222739"/>
                    <a:gd name="connsiteX6" fmla="*/ 429607 w 1118921"/>
                    <a:gd name="connsiteY6" fmla="*/ 1222739 h 1222739"/>
                    <a:gd name="connsiteX7" fmla="*/ 0 w 1118921"/>
                    <a:gd name="connsiteY7" fmla="*/ 1041201 h 1222739"/>
                    <a:gd name="connsiteX8" fmla="*/ 36969 w 1118921"/>
                    <a:gd name="connsiteY8" fmla="*/ 907653 h 1222739"/>
                    <a:gd name="connsiteX9" fmla="*/ 222948 w 1118921"/>
                    <a:gd name="connsiteY9" fmla="*/ 168898 h 1222739"/>
                    <a:gd name="connsiteX0" fmla="*/ 222948 w 1118812"/>
                    <a:gd name="connsiteY0" fmla="*/ 168898 h 1222739"/>
                    <a:gd name="connsiteX1" fmla="*/ 388264 w 1118812"/>
                    <a:gd name="connsiteY1" fmla="*/ 101739 h 1222739"/>
                    <a:gd name="connsiteX2" fmla="*/ 476086 w 1118812"/>
                    <a:gd name="connsiteY2" fmla="*/ 3584 h 1222739"/>
                    <a:gd name="connsiteX3" fmla="*/ 852907 w 1118812"/>
                    <a:gd name="connsiteY3" fmla="*/ 737363 h 1222739"/>
                    <a:gd name="connsiteX4" fmla="*/ 1113062 w 1118812"/>
                    <a:gd name="connsiteY4" fmla="*/ 661631 h 1222739"/>
                    <a:gd name="connsiteX5" fmla="*/ 558687 w 1118812"/>
                    <a:gd name="connsiteY5" fmla="*/ 1140279 h 1222739"/>
                    <a:gd name="connsiteX6" fmla="*/ 429607 w 1118812"/>
                    <a:gd name="connsiteY6" fmla="*/ 1222739 h 1222739"/>
                    <a:gd name="connsiteX7" fmla="*/ 0 w 1118812"/>
                    <a:gd name="connsiteY7" fmla="*/ 1041201 h 1222739"/>
                    <a:gd name="connsiteX8" fmla="*/ 36969 w 1118812"/>
                    <a:gd name="connsiteY8" fmla="*/ 907653 h 1222739"/>
                    <a:gd name="connsiteX9" fmla="*/ 222948 w 1118812"/>
                    <a:gd name="connsiteY9" fmla="*/ 168898 h 1222739"/>
                    <a:gd name="connsiteX0" fmla="*/ 222948 w 1119123"/>
                    <a:gd name="connsiteY0" fmla="*/ 168898 h 1222739"/>
                    <a:gd name="connsiteX1" fmla="*/ 388264 w 1119123"/>
                    <a:gd name="connsiteY1" fmla="*/ 101739 h 1222739"/>
                    <a:gd name="connsiteX2" fmla="*/ 476086 w 1119123"/>
                    <a:gd name="connsiteY2" fmla="*/ 3584 h 1222739"/>
                    <a:gd name="connsiteX3" fmla="*/ 852907 w 1119123"/>
                    <a:gd name="connsiteY3" fmla="*/ 737363 h 1222739"/>
                    <a:gd name="connsiteX4" fmla="*/ 1113062 w 1119123"/>
                    <a:gd name="connsiteY4" fmla="*/ 661631 h 1222739"/>
                    <a:gd name="connsiteX5" fmla="*/ 587020 w 1119123"/>
                    <a:gd name="connsiteY5" fmla="*/ 1145431 h 1222739"/>
                    <a:gd name="connsiteX6" fmla="*/ 429607 w 1119123"/>
                    <a:gd name="connsiteY6" fmla="*/ 1222739 h 1222739"/>
                    <a:gd name="connsiteX7" fmla="*/ 0 w 1119123"/>
                    <a:gd name="connsiteY7" fmla="*/ 1041201 h 1222739"/>
                    <a:gd name="connsiteX8" fmla="*/ 36969 w 1119123"/>
                    <a:gd name="connsiteY8" fmla="*/ 907653 h 1222739"/>
                    <a:gd name="connsiteX9" fmla="*/ 222948 w 1119123"/>
                    <a:gd name="connsiteY9" fmla="*/ 168898 h 1222739"/>
                    <a:gd name="connsiteX0" fmla="*/ 222948 w 1122917"/>
                    <a:gd name="connsiteY0" fmla="*/ 168898 h 1222739"/>
                    <a:gd name="connsiteX1" fmla="*/ 388264 w 1122917"/>
                    <a:gd name="connsiteY1" fmla="*/ 101739 h 1222739"/>
                    <a:gd name="connsiteX2" fmla="*/ 476086 w 1122917"/>
                    <a:gd name="connsiteY2" fmla="*/ 3584 h 1222739"/>
                    <a:gd name="connsiteX3" fmla="*/ 852907 w 1122917"/>
                    <a:gd name="connsiteY3" fmla="*/ 737363 h 1222739"/>
                    <a:gd name="connsiteX4" fmla="*/ 1113062 w 1122917"/>
                    <a:gd name="connsiteY4" fmla="*/ 661631 h 1222739"/>
                    <a:gd name="connsiteX5" fmla="*/ 587020 w 1122917"/>
                    <a:gd name="connsiteY5" fmla="*/ 1145431 h 1222739"/>
                    <a:gd name="connsiteX6" fmla="*/ 429607 w 1122917"/>
                    <a:gd name="connsiteY6" fmla="*/ 1222739 h 1222739"/>
                    <a:gd name="connsiteX7" fmla="*/ 0 w 1122917"/>
                    <a:gd name="connsiteY7" fmla="*/ 1041201 h 1222739"/>
                    <a:gd name="connsiteX8" fmla="*/ 36969 w 1122917"/>
                    <a:gd name="connsiteY8" fmla="*/ 907653 h 1222739"/>
                    <a:gd name="connsiteX9" fmla="*/ 222948 w 1122917"/>
                    <a:gd name="connsiteY9" fmla="*/ 168898 h 1222739"/>
                    <a:gd name="connsiteX0" fmla="*/ 222948 w 1122917"/>
                    <a:gd name="connsiteY0" fmla="*/ 168898 h 1222739"/>
                    <a:gd name="connsiteX1" fmla="*/ 388264 w 1122917"/>
                    <a:gd name="connsiteY1" fmla="*/ 101739 h 1222739"/>
                    <a:gd name="connsiteX2" fmla="*/ 476086 w 1122917"/>
                    <a:gd name="connsiteY2" fmla="*/ 3584 h 1222739"/>
                    <a:gd name="connsiteX3" fmla="*/ 713858 w 1122917"/>
                    <a:gd name="connsiteY3" fmla="*/ 590584 h 1222739"/>
                    <a:gd name="connsiteX4" fmla="*/ 852907 w 1122917"/>
                    <a:gd name="connsiteY4" fmla="*/ 737363 h 1222739"/>
                    <a:gd name="connsiteX5" fmla="*/ 1113062 w 1122917"/>
                    <a:gd name="connsiteY5" fmla="*/ 661631 h 1222739"/>
                    <a:gd name="connsiteX6" fmla="*/ 587020 w 1122917"/>
                    <a:gd name="connsiteY6" fmla="*/ 1145431 h 1222739"/>
                    <a:gd name="connsiteX7" fmla="*/ 429607 w 1122917"/>
                    <a:gd name="connsiteY7" fmla="*/ 1222739 h 1222739"/>
                    <a:gd name="connsiteX8" fmla="*/ 0 w 1122917"/>
                    <a:gd name="connsiteY8" fmla="*/ 1041201 h 1222739"/>
                    <a:gd name="connsiteX9" fmla="*/ 36969 w 1122917"/>
                    <a:gd name="connsiteY9" fmla="*/ 907653 h 1222739"/>
                    <a:gd name="connsiteX10" fmla="*/ 222948 w 1122917"/>
                    <a:gd name="connsiteY10" fmla="*/ 168898 h 1222739"/>
                    <a:gd name="connsiteX0" fmla="*/ 222948 w 1122917"/>
                    <a:gd name="connsiteY0" fmla="*/ 186298 h 1240139"/>
                    <a:gd name="connsiteX1" fmla="*/ 388264 w 1122917"/>
                    <a:gd name="connsiteY1" fmla="*/ 119139 h 1240139"/>
                    <a:gd name="connsiteX2" fmla="*/ 476086 w 1122917"/>
                    <a:gd name="connsiteY2" fmla="*/ 20984 h 1240139"/>
                    <a:gd name="connsiteX3" fmla="*/ 1092496 w 1122917"/>
                    <a:gd name="connsiteY3" fmla="*/ 43889 h 1240139"/>
                    <a:gd name="connsiteX4" fmla="*/ 852907 w 1122917"/>
                    <a:gd name="connsiteY4" fmla="*/ 754763 h 1240139"/>
                    <a:gd name="connsiteX5" fmla="*/ 1113062 w 1122917"/>
                    <a:gd name="connsiteY5" fmla="*/ 679031 h 1240139"/>
                    <a:gd name="connsiteX6" fmla="*/ 587020 w 1122917"/>
                    <a:gd name="connsiteY6" fmla="*/ 1162831 h 1240139"/>
                    <a:gd name="connsiteX7" fmla="*/ 429607 w 1122917"/>
                    <a:gd name="connsiteY7" fmla="*/ 1240139 h 1240139"/>
                    <a:gd name="connsiteX8" fmla="*/ 0 w 1122917"/>
                    <a:gd name="connsiteY8" fmla="*/ 1058601 h 1240139"/>
                    <a:gd name="connsiteX9" fmla="*/ 36969 w 1122917"/>
                    <a:gd name="connsiteY9" fmla="*/ 925053 h 1240139"/>
                    <a:gd name="connsiteX10" fmla="*/ 222948 w 1122917"/>
                    <a:gd name="connsiteY10" fmla="*/ 186298 h 1240139"/>
                    <a:gd name="connsiteX0" fmla="*/ 222948 w 1122917"/>
                    <a:gd name="connsiteY0" fmla="*/ 203516 h 1257357"/>
                    <a:gd name="connsiteX1" fmla="*/ 388264 w 1122917"/>
                    <a:gd name="connsiteY1" fmla="*/ 136357 h 1257357"/>
                    <a:gd name="connsiteX2" fmla="*/ 476086 w 1122917"/>
                    <a:gd name="connsiteY2" fmla="*/ 38202 h 1257357"/>
                    <a:gd name="connsiteX3" fmla="*/ 765373 w 1122917"/>
                    <a:gd name="connsiteY3" fmla="*/ 35349 h 1257357"/>
                    <a:gd name="connsiteX4" fmla="*/ 1092496 w 1122917"/>
                    <a:gd name="connsiteY4" fmla="*/ 61107 h 1257357"/>
                    <a:gd name="connsiteX5" fmla="*/ 852907 w 1122917"/>
                    <a:gd name="connsiteY5" fmla="*/ 771981 h 1257357"/>
                    <a:gd name="connsiteX6" fmla="*/ 1113062 w 1122917"/>
                    <a:gd name="connsiteY6" fmla="*/ 696249 h 1257357"/>
                    <a:gd name="connsiteX7" fmla="*/ 587020 w 1122917"/>
                    <a:gd name="connsiteY7" fmla="*/ 1180049 h 1257357"/>
                    <a:gd name="connsiteX8" fmla="*/ 429607 w 1122917"/>
                    <a:gd name="connsiteY8" fmla="*/ 1257357 h 1257357"/>
                    <a:gd name="connsiteX9" fmla="*/ 0 w 1122917"/>
                    <a:gd name="connsiteY9" fmla="*/ 1075819 h 1257357"/>
                    <a:gd name="connsiteX10" fmla="*/ 36969 w 1122917"/>
                    <a:gd name="connsiteY10" fmla="*/ 942271 h 1257357"/>
                    <a:gd name="connsiteX11" fmla="*/ 222948 w 1122917"/>
                    <a:gd name="connsiteY11" fmla="*/ 203516 h 1257357"/>
                    <a:gd name="connsiteX0" fmla="*/ 222948 w 1122917"/>
                    <a:gd name="connsiteY0" fmla="*/ 175077 h 1228918"/>
                    <a:gd name="connsiteX1" fmla="*/ 388264 w 1122917"/>
                    <a:gd name="connsiteY1" fmla="*/ 107918 h 1228918"/>
                    <a:gd name="connsiteX2" fmla="*/ 476086 w 1122917"/>
                    <a:gd name="connsiteY2" fmla="*/ 9763 h 1228918"/>
                    <a:gd name="connsiteX3" fmla="*/ 811737 w 1122917"/>
                    <a:gd name="connsiteY3" fmla="*/ 169184 h 1228918"/>
                    <a:gd name="connsiteX4" fmla="*/ 1092496 w 1122917"/>
                    <a:gd name="connsiteY4" fmla="*/ 32668 h 1228918"/>
                    <a:gd name="connsiteX5" fmla="*/ 852907 w 1122917"/>
                    <a:gd name="connsiteY5" fmla="*/ 743542 h 1228918"/>
                    <a:gd name="connsiteX6" fmla="*/ 1113062 w 1122917"/>
                    <a:gd name="connsiteY6" fmla="*/ 667810 h 1228918"/>
                    <a:gd name="connsiteX7" fmla="*/ 587020 w 1122917"/>
                    <a:gd name="connsiteY7" fmla="*/ 1151610 h 1228918"/>
                    <a:gd name="connsiteX8" fmla="*/ 429607 w 1122917"/>
                    <a:gd name="connsiteY8" fmla="*/ 1228918 h 1228918"/>
                    <a:gd name="connsiteX9" fmla="*/ 0 w 1122917"/>
                    <a:gd name="connsiteY9" fmla="*/ 1047380 h 1228918"/>
                    <a:gd name="connsiteX10" fmla="*/ 36969 w 1122917"/>
                    <a:gd name="connsiteY10" fmla="*/ 913832 h 1228918"/>
                    <a:gd name="connsiteX11" fmla="*/ 222948 w 1122917"/>
                    <a:gd name="connsiteY11" fmla="*/ 175077 h 1228918"/>
                    <a:gd name="connsiteX0" fmla="*/ 222948 w 1122917"/>
                    <a:gd name="connsiteY0" fmla="*/ 185631 h 1239472"/>
                    <a:gd name="connsiteX1" fmla="*/ 388264 w 1122917"/>
                    <a:gd name="connsiteY1" fmla="*/ 118472 h 1239472"/>
                    <a:gd name="connsiteX2" fmla="*/ 476086 w 1122917"/>
                    <a:gd name="connsiteY2" fmla="*/ 20317 h 1239472"/>
                    <a:gd name="connsiteX3" fmla="*/ 811737 w 1122917"/>
                    <a:gd name="connsiteY3" fmla="*/ 179738 h 1239472"/>
                    <a:gd name="connsiteX4" fmla="*/ 961132 w 1122917"/>
                    <a:gd name="connsiteY4" fmla="*/ 89585 h 1239472"/>
                    <a:gd name="connsiteX5" fmla="*/ 1092496 w 1122917"/>
                    <a:gd name="connsiteY5" fmla="*/ 43222 h 1239472"/>
                    <a:gd name="connsiteX6" fmla="*/ 852907 w 1122917"/>
                    <a:gd name="connsiteY6" fmla="*/ 754096 h 1239472"/>
                    <a:gd name="connsiteX7" fmla="*/ 1113062 w 1122917"/>
                    <a:gd name="connsiteY7" fmla="*/ 678364 h 1239472"/>
                    <a:gd name="connsiteX8" fmla="*/ 587020 w 1122917"/>
                    <a:gd name="connsiteY8" fmla="*/ 1162164 h 1239472"/>
                    <a:gd name="connsiteX9" fmla="*/ 429607 w 1122917"/>
                    <a:gd name="connsiteY9" fmla="*/ 1239472 h 1239472"/>
                    <a:gd name="connsiteX10" fmla="*/ 0 w 1122917"/>
                    <a:gd name="connsiteY10" fmla="*/ 1057934 h 1239472"/>
                    <a:gd name="connsiteX11" fmla="*/ 36969 w 1122917"/>
                    <a:gd name="connsiteY11" fmla="*/ 924386 h 1239472"/>
                    <a:gd name="connsiteX12" fmla="*/ 222948 w 1122917"/>
                    <a:gd name="connsiteY12" fmla="*/ 185631 h 1239472"/>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9822 h 1223663"/>
                    <a:gd name="connsiteX1" fmla="*/ 388264 w 1122917"/>
                    <a:gd name="connsiteY1" fmla="*/ 102663 h 1223663"/>
                    <a:gd name="connsiteX2" fmla="*/ 476086 w 1122917"/>
                    <a:gd name="connsiteY2" fmla="*/ 4508 h 1223663"/>
                    <a:gd name="connsiteX3" fmla="*/ 811737 w 1122917"/>
                    <a:gd name="connsiteY3" fmla="*/ 163929 h 1223663"/>
                    <a:gd name="connsiteX4" fmla="*/ 734464 w 1122917"/>
                    <a:gd name="connsiteY4" fmla="*/ 555446 h 1223663"/>
                    <a:gd name="connsiteX5" fmla="*/ 1092496 w 1122917"/>
                    <a:gd name="connsiteY5" fmla="*/ 27413 h 1223663"/>
                    <a:gd name="connsiteX6" fmla="*/ 852907 w 1122917"/>
                    <a:gd name="connsiteY6" fmla="*/ 738287 h 1223663"/>
                    <a:gd name="connsiteX7" fmla="*/ 1113062 w 1122917"/>
                    <a:gd name="connsiteY7" fmla="*/ 662555 h 1223663"/>
                    <a:gd name="connsiteX8" fmla="*/ 587020 w 1122917"/>
                    <a:gd name="connsiteY8" fmla="*/ 1146355 h 1223663"/>
                    <a:gd name="connsiteX9" fmla="*/ 429607 w 1122917"/>
                    <a:gd name="connsiteY9" fmla="*/ 1223663 h 1223663"/>
                    <a:gd name="connsiteX10" fmla="*/ 0 w 1122917"/>
                    <a:gd name="connsiteY10" fmla="*/ 1042125 h 1223663"/>
                    <a:gd name="connsiteX11" fmla="*/ 36969 w 1122917"/>
                    <a:gd name="connsiteY11" fmla="*/ 908577 h 1223663"/>
                    <a:gd name="connsiteX12" fmla="*/ 222948 w 1122917"/>
                    <a:gd name="connsiteY12" fmla="*/ 169822 h 1223663"/>
                    <a:gd name="connsiteX0" fmla="*/ 222948 w 1122917"/>
                    <a:gd name="connsiteY0" fmla="*/ 169822 h 1223663"/>
                    <a:gd name="connsiteX1" fmla="*/ 388264 w 1122917"/>
                    <a:gd name="connsiteY1" fmla="*/ 102663 h 1223663"/>
                    <a:gd name="connsiteX2" fmla="*/ 476086 w 1122917"/>
                    <a:gd name="connsiteY2" fmla="*/ 4508 h 1223663"/>
                    <a:gd name="connsiteX3" fmla="*/ 811737 w 1122917"/>
                    <a:gd name="connsiteY3" fmla="*/ 163929 h 1223663"/>
                    <a:gd name="connsiteX4" fmla="*/ 734464 w 1122917"/>
                    <a:gd name="connsiteY4" fmla="*/ 555446 h 1223663"/>
                    <a:gd name="connsiteX5" fmla="*/ 1092496 w 1122917"/>
                    <a:gd name="connsiteY5" fmla="*/ 27413 h 1223663"/>
                    <a:gd name="connsiteX6" fmla="*/ 852907 w 1122917"/>
                    <a:gd name="connsiteY6" fmla="*/ 738287 h 1223663"/>
                    <a:gd name="connsiteX7" fmla="*/ 1113062 w 1122917"/>
                    <a:gd name="connsiteY7" fmla="*/ 662555 h 1223663"/>
                    <a:gd name="connsiteX8" fmla="*/ 587020 w 1122917"/>
                    <a:gd name="connsiteY8" fmla="*/ 1146355 h 1223663"/>
                    <a:gd name="connsiteX9" fmla="*/ 429607 w 1122917"/>
                    <a:gd name="connsiteY9" fmla="*/ 1223663 h 1223663"/>
                    <a:gd name="connsiteX10" fmla="*/ 0 w 1122917"/>
                    <a:gd name="connsiteY10" fmla="*/ 1042125 h 1223663"/>
                    <a:gd name="connsiteX11" fmla="*/ 36969 w 1122917"/>
                    <a:gd name="connsiteY11" fmla="*/ 908577 h 1223663"/>
                    <a:gd name="connsiteX12" fmla="*/ 222948 w 1122917"/>
                    <a:gd name="connsiteY12" fmla="*/ 169822 h 1223663"/>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811737 w 1122917"/>
                    <a:gd name="connsiteY3" fmla="*/ 163006 h 1222740"/>
                    <a:gd name="connsiteX4" fmla="*/ 734464 w 1122917"/>
                    <a:gd name="connsiteY4" fmla="*/ 554523 h 1222740"/>
                    <a:gd name="connsiteX5" fmla="*/ 1092496 w 1122917"/>
                    <a:gd name="connsiteY5" fmla="*/ 26490 h 1222740"/>
                    <a:gd name="connsiteX6" fmla="*/ 852907 w 1122917"/>
                    <a:gd name="connsiteY6" fmla="*/ 737364 h 1222740"/>
                    <a:gd name="connsiteX7" fmla="*/ 1113062 w 1122917"/>
                    <a:gd name="connsiteY7" fmla="*/ 661632 h 1222740"/>
                    <a:gd name="connsiteX8" fmla="*/ 587020 w 1122917"/>
                    <a:gd name="connsiteY8" fmla="*/ 1145432 h 1222740"/>
                    <a:gd name="connsiteX9" fmla="*/ 429607 w 1122917"/>
                    <a:gd name="connsiteY9" fmla="*/ 1222740 h 1222740"/>
                    <a:gd name="connsiteX10" fmla="*/ 0 w 1122917"/>
                    <a:gd name="connsiteY10" fmla="*/ 1041202 h 1222740"/>
                    <a:gd name="connsiteX11" fmla="*/ 36969 w 1122917"/>
                    <a:gd name="connsiteY11" fmla="*/ 907654 h 1222740"/>
                    <a:gd name="connsiteX12" fmla="*/ 222948 w 1122917"/>
                    <a:gd name="connsiteY12"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708706 w 1122917"/>
                    <a:gd name="connsiteY3" fmla="*/ 126944 h 1222740"/>
                    <a:gd name="connsiteX4" fmla="*/ 811737 w 1122917"/>
                    <a:gd name="connsiteY4" fmla="*/ 163006 h 1222740"/>
                    <a:gd name="connsiteX5" fmla="*/ 734464 w 1122917"/>
                    <a:gd name="connsiteY5" fmla="*/ 554523 h 1222740"/>
                    <a:gd name="connsiteX6" fmla="*/ 1092496 w 1122917"/>
                    <a:gd name="connsiteY6" fmla="*/ 26490 h 1222740"/>
                    <a:gd name="connsiteX7" fmla="*/ 852907 w 1122917"/>
                    <a:gd name="connsiteY7" fmla="*/ 737364 h 1222740"/>
                    <a:gd name="connsiteX8" fmla="*/ 1113062 w 1122917"/>
                    <a:gd name="connsiteY8" fmla="*/ 661632 h 1222740"/>
                    <a:gd name="connsiteX9" fmla="*/ 587020 w 1122917"/>
                    <a:gd name="connsiteY9" fmla="*/ 1145432 h 1222740"/>
                    <a:gd name="connsiteX10" fmla="*/ 429607 w 1122917"/>
                    <a:gd name="connsiteY10" fmla="*/ 1222740 h 1222740"/>
                    <a:gd name="connsiteX11" fmla="*/ 0 w 1122917"/>
                    <a:gd name="connsiteY11" fmla="*/ 1041202 h 1222740"/>
                    <a:gd name="connsiteX12" fmla="*/ 36969 w 1122917"/>
                    <a:gd name="connsiteY12" fmla="*/ 907654 h 1222740"/>
                    <a:gd name="connsiteX13" fmla="*/ 222948 w 1122917"/>
                    <a:gd name="connsiteY13"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556735 w 1122917"/>
                    <a:gd name="connsiteY3" fmla="*/ 459219 h 1222740"/>
                    <a:gd name="connsiteX4" fmla="*/ 811737 w 1122917"/>
                    <a:gd name="connsiteY4" fmla="*/ 163006 h 1222740"/>
                    <a:gd name="connsiteX5" fmla="*/ 734464 w 1122917"/>
                    <a:gd name="connsiteY5" fmla="*/ 554523 h 1222740"/>
                    <a:gd name="connsiteX6" fmla="*/ 1092496 w 1122917"/>
                    <a:gd name="connsiteY6" fmla="*/ 26490 h 1222740"/>
                    <a:gd name="connsiteX7" fmla="*/ 852907 w 1122917"/>
                    <a:gd name="connsiteY7" fmla="*/ 737364 h 1222740"/>
                    <a:gd name="connsiteX8" fmla="*/ 1113062 w 1122917"/>
                    <a:gd name="connsiteY8" fmla="*/ 661632 h 1222740"/>
                    <a:gd name="connsiteX9" fmla="*/ 587020 w 1122917"/>
                    <a:gd name="connsiteY9" fmla="*/ 1145432 h 1222740"/>
                    <a:gd name="connsiteX10" fmla="*/ 429607 w 1122917"/>
                    <a:gd name="connsiteY10" fmla="*/ 1222740 h 1222740"/>
                    <a:gd name="connsiteX11" fmla="*/ 0 w 1122917"/>
                    <a:gd name="connsiteY11" fmla="*/ 1041202 h 1222740"/>
                    <a:gd name="connsiteX12" fmla="*/ 36969 w 1122917"/>
                    <a:gd name="connsiteY12" fmla="*/ 907654 h 1222740"/>
                    <a:gd name="connsiteX13" fmla="*/ 222948 w 1122917"/>
                    <a:gd name="connsiteY13"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556735 w 1122917"/>
                    <a:gd name="connsiteY3" fmla="*/ 459219 h 1222740"/>
                    <a:gd name="connsiteX4" fmla="*/ 811737 w 1122917"/>
                    <a:gd name="connsiteY4" fmla="*/ 163006 h 1222740"/>
                    <a:gd name="connsiteX5" fmla="*/ 734464 w 1122917"/>
                    <a:gd name="connsiteY5" fmla="*/ 554523 h 1222740"/>
                    <a:gd name="connsiteX6" fmla="*/ 1092496 w 1122917"/>
                    <a:gd name="connsiteY6" fmla="*/ 26490 h 1222740"/>
                    <a:gd name="connsiteX7" fmla="*/ 852907 w 1122917"/>
                    <a:gd name="connsiteY7" fmla="*/ 737364 h 1222740"/>
                    <a:gd name="connsiteX8" fmla="*/ 1113062 w 1122917"/>
                    <a:gd name="connsiteY8" fmla="*/ 661632 h 1222740"/>
                    <a:gd name="connsiteX9" fmla="*/ 587020 w 1122917"/>
                    <a:gd name="connsiteY9" fmla="*/ 1145432 h 1222740"/>
                    <a:gd name="connsiteX10" fmla="*/ 429607 w 1122917"/>
                    <a:gd name="connsiteY10" fmla="*/ 1222740 h 1222740"/>
                    <a:gd name="connsiteX11" fmla="*/ 0 w 1122917"/>
                    <a:gd name="connsiteY11" fmla="*/ 1041202 h 1222740"/>
                    <a:gd name="connsiteX12" fmla="*/ 36969 w 1122917"/>
                    <a:gd name="connsiteY12" fmla="*/ 907654 h 1222740"/>
                    <a:gd name="connsiteX13" fmla="*/ 222948 w 1122917"/>
                    <a:gd name="connsiteY13"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556735 w 1122917"/>
                    <a:gd name="connsiteY3" fmla="*/ 459219 h 1222740"/>
                    <a:gd name="connsiteX4" fmla="*/ 811737 w 1122917"/>
                    <a:gd name="connsiteY4" fmla="*/ 163006 h 1222740"/>
                    <a:gd name="connsiteX5" fmla="*/ 734464 w 1122917"/>
                    <a:gd name="connsiteY5" fmla="*/ 554523 h 1222740"/>
                    <a:gd name="connsiteX6" fmla="*/ 1092496 w 1122917"/>
                    <a:gd name="connsiteY6" fmla="*/ 26490 h 1222740"/>
                    <a:gd name="connsiteX7" fmla="*/ 852907 w 1122917"/>
                    <a:gd name="connsiteY7" fmla="*/ 737364 h 1222740"/>
                    <a:gd name="connsiteX8" fmla="*/ 1113062 w 1122917"/>
                    <a:gd name="connsiteY8" fmla="*/ 661632 h 1222740"/>
                    <a:gd name="connsiteX9" fmla="*/ 587020 w 1122917"/>
                    <a:gd name="connsiteY9" fmla="*/ 1145432 h 1222740"/>
                    <a:gd name="connsiteX10" fmla="*/ 429607 w 1122917"/>
                    <a:gd name="connsiteY10" fmla="*/ 1222740 h 1222740"/>
                    <a:gd name="connsiteX11" fmla="*/ 0 w 1122917"/>
                    <a:gd name="connsiteY11" fmla="*/ 1041202 h 1222740"/>
                    <a:gd name="connsiteX12" fmla="*/ 36969 w 1122917"/>
                    <a:gd name="connsiteY12" fmla="*/ 907654 h 1222740"/>
                    <a:gd name="connsiteX13" fmla="*/ 222948 w 1122917"/>
                    <a:gd name="connsiteY13"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556735 w 1122917"/>
                    <a:gd name="connsiteY3" fmla="*/ 459219 h 1222740"/>
                    <a:gd name="connsiteX4" fmla="*/ 811737 w 1122917"/>
                    <a:gd name="connsiteY4" fmla="*/ 163006 h 1222740"/>
                    <a:gd name="connsiteX5" fmla="*/ 734464 w 1122917"/>
                    <a:gd name="connsiteY5" fmla="*/ 554523 h 1222740"/>
                    <a:gd name="connsiteX6" fmla="*/ 1092496 w 1122917"/>
                    <a:gd name="connsiteY6" fmla="*/ 26490 h 1222740"/>
                    <a:gd name="connsiteX7" fmla="*/ 852907 w 1122917"/>
                    <a:gd name="connsiteY7" fmla="*/ 737364 h 1222740"/>
                    <a:gd name="connsiteX8" fmla="*/ 1113062 w 1122917"/>
                    <a:gd name="connsiteY8" fmla="*/ 661632 h 1222740"/>
                    <a:gd name="connsiteX9" fmla="*/ 587020 w 1122917"/>
                    <a:gd name="connsiteY9" fmla="*/ 1145432 h 1222740"/>
                    <a:gd name="connsiteX10" fmla="*/ 429607 w 1122917"/>
                    <a:gd name="connsiteY10" fmla="*/ 1222740 h 1222740"/>
                    <a:gd name="connsiteX11" fmla="*/ 0 w 1122917"/>
                    <a:gd name="connsiteY11" fmla="*/ 1041202 h 1222740"/>
                    <a:gd name="connsiteX12" fmla="*/ 36969 w 1122917"/>
                    <a:gd name="connsiteY12" fmla="*/ 907654 h 1222740"/>
                    <a:gd name="connsiteX13" fmla="*/ 222948 w 1122917"/>
                    <a:gd name="connsiteY13"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515523 w 1122917"/>
                    <a:gd name="connsiteY3" fmla="*/ 204217 h 1222740"/>
                    <a:gd name="connsiteX4" fmla="*/ 556735 w 1122917"/>
                    <a:gd name="connsiteY4" fmla="*/ 459219 h 1222740"/>
                    <a:gd name="connsiteX5" fmla="*/ 811737 w 1122917"/>
                    <a:gd name="connsiteY5" fmla="*/ 163006 h 1222740"/>
                    <a:gd name="connsiteX6" fmla="*/ 734464 w 1122917"/>
                    <a:gd name="connsiteY6" fmla="*/ 554523 h 1222740"/>
                    <a:gd name="connsiteX7" fmla="*/ 1092496 w 1122917"/>
                    <a:gd name="connsiteY7" fmla="*/ 26490 h 1222740"/>
                    <a:gd name="connsiteX8" fmla="*/ 852907 w 1122917"/>
                    <a:gd name="connsiteY8" fmla="*/ 737364 h 1222740"/>
                    <a:gd name="connsiteX9" fmla="*/ 1113062 w 1122917"/>
                    <a:gd name="connsiteY9" fmla="*/ 661632 h 1222740"/>
                    <a:gd name="connsiteX10" fmla="*/ 587020 w 1122917"/>
                    <a:gd name="connsiteY10" fmla="*/ 1145432 h 1222740"/>
                    <a:gd name="connsiteX11" fmla="*/ 429607 w 1122917"/>
                    <a:gd name="connsiteY11" fmla="*/ 1222740 h 1222740"/>
                    <a:gd name="connsiteX12" fmla="*/ 0 w 1122917"/>
                    <a:gd name="connsiteY12" fmla="*/ 1041202 h 1222740"/>
                    <a:gd name="connsiteX13" fmla="*/ 36969 w 1122917"/>
                    <a:gd name="connsiteY13" fmla="*/ 907654 h 1222740"/>
                    <a:gd name="connsiteX14" fmla="*/ 222948 w 1122917"/>
                    <a:gd name="connsiteY14"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603099 w 1122917"/>
                    <a:gd name="connsiteY3" fmla="*/ 147550 h 1222740"/>
                    <a:gd name="connsiteX4" fmla="*/ 556735 w 1122917"/>
                    <a:gd name="connsiteY4" fmla="*/ 459219 h 1222740"/>
                    <a:gd name="connsiteX5" fmla="*/ 811737 w 1122917"/>
                    <a:gd name="connsiteY5" fmla="*/ 163006 h 1222740"/>
                    <a:gd name="connsiteX6" fmla="*/ 734464 w 1122917"/>
                    <a:gd name="connsiteY6" fmla="*/ 554523 h 1222740"/>
                    <a:gd name="connsiteX7" fmla="*/ 1092496 w 1122917"/>
                    <a:gd name="connsiteY7" fmla="*/ 26490 h 1222740"/>
                    <a:gd name="connsiteX8" fmla="*/ 852907 w 1122917"/>
                    <a:gd name="connsiteY8" fmla="*/ 737364 h 1222740"/>
                    <a:gd name="connsiteX9" fmla="*/ 1113062 w 1122917"/>
                    <a:gd name="connsiteY9" fmla="*/ 661632 h 1222740"/>
                    <a:gd name="connsiteX10" fmla="*/ 587020 w 1122917"/>
                    <a:gd name="connsiteY10" fmla="*/ 1145432 h 1222740"/>
                    <a:gd name="connsiteX11" fmla="*/ 429607 w 1122917"/>
                    <a:gd name="connsiteY11" fmla="*/ 1222740 h 1222740"/>
                    <a:gd name="connsiteX12" fmla="*/ 0 w 1122917"/>
                    <a:gd name="connsiteY12" fmla="*/ 1041202 h 1222740"/>
                    <a:gd name="connsiteX13" fmla="*/ 36969 w 1122917"/>
                    <a:gd name="connsiteY13" fmla="*/ 907654 h 1222740"/>
                    <a:gd name="connsiteX14" fmla="*/ 222948 w 1122917"/>
                    <a:gd name="connsiteY14" fmla="*/ 168899 h 1222740"/>
                    <a:gd name="connsiteX0" fmla="*/ 222948 w 1122917"/>
                    <a:gd name="connsiteY0" fmla="*/ 168899 h 1222740"/>
                    <a:gd name="connsiteX1" fmla="*/ 388264 w 1122917"/>
                    <a:gd name="connsiteY1" fmla="*/ 101740 h 1222740"/>
                    <a:gd name="connsiteX2" fmla="*/ 476086 w 1122917"/>
                    <a:gd name="connsiteY2" fmla="*/ 3585 h 1222740"/>
                    <a:gd name="connsiteX3" fmla="*/ 603099 w 1122917"/>
                    <a:gd name="connsiteY3" fmla="*/ 147550 h 1222740"/>
                    <a:gd name="connsiteX4" fmla="*/ 556735 w 1122917"/>
                    <a:gd name="connsiteY4" fmla="*/ 459219 h 1222740"/>
                    <a:gd name="connsiteX5" fmla="*/ 811737 w 1122917"/>
                    <a:gd name="connsiteY5" fmla="*/ 163006 h 1222740"/>
                    <a:gd name="connsiteX6" fmla="*/ 734464 w 1122917"/>
                    <a:gd name="connsiteY6" fmla="*/ 554523 h 1222740"/>
                    <a:gd name="connsiteX7" fmla="*/ 1092496 w 1122917"/>
                    <a:gd name="connsiteY7" fmla="*/ 26490 h 1222740"/>
                    <a:gd name="connsiteX8" fmla="*/ 852907 w 1122917"/>
                    <a:gd name="connsiteY8" fmla="*/ 737364 h 1222740"/>
                    <a:gd name="connsiteX9" fmla="*/ 1113062 w 1122917"/>
                    <a:gd name="connsiteY9" fmla="*/ 661632 h 1222740"/>
                    <a:gd name="connsiteX10" fmla="*/ 587020 w 1122917"/>
                    <a:gd name="connsiteY10" fmla="*/ 1145432 h 1222740"/>
                    <a:gd name="connsiteX11" fmla="*/ 429607 w 1122917"/>
                    <a:gd name="connsiteY11" fmla="*/ 1222740 h 1222740"/>
                    <a:gd name="connsiteX12" fmla="*/ 0 w 1122917"/>
                    <a:gd name="connsiteY12" fmla="*/ 1041202 h 1222740"/>
                    <a:gd name="connsiteX13" fmla="*/ 36969 w 1122917"/>
                    <a:gd name="connsiteY13" fmla="*/ 907654 h 1222740"/>
                    <a:gd name="connsiteX14" fmla="*/ 222948 w 1122917"/>
                    <a:gd name="connsiteY14" fmla="*/ 168899 h 1222740"/>
                    <a:gd name="connsiteX0" fmla="*/ 222948 w 1122917"/>
                    <a:gd name="connsiteY0" fmla="*/ 149045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22948 w 1122917"/>
                    <a:gd name="connsiteY14" fmla="*/ 149045 h 1202886"/>
                    <a:gd name="connsiteX0" fmla="*/ 222948 w 1122917"/>
                    <a:gd name="connsiteY0" fmla="*/ 149045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22948 w 1122917"/>
                    <a:gd name="connsiteY14" fmla="*/ 149045 h 1202886"/>
                    <a:gd name="connsiteX0" fmla="*/ 222948 w 1122917"/>
                    <a:gd name="connsiteY0" fmla="*/ 149045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22948 w 1122917"/>
                    <a:gd name="connsiteY14" fmla="*/ 149045 h 1202886"/>
                    <a:gd name="connsiteX0" fmla="*/ 222948 w 1122917"/>
                    <a:gd name="connsiteY0" fmla="*/ 149045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22948 w 1122917"/>
                    <a:gd name="connsiteY14" fmla="*/ 149045 h 1202886"/>
                    <a:gd name="connsiteX0" fmla="*/ 251282 w 1122917"/>
                    <a:gd name="connsiteY0" fmla="*/ 267530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88264 w 1122917"/>
                    <a:gd name="connsiteY1" fmla="*/ 81886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36969 w 1122917"/>
                    <a:gd name="connsiteY13" fmla="*/ 887800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51282 w 1122917"/>
                    <a:gd name="connsiteY14" fmla="*/ 267530 h 1202886"/>
                    <a:gd name="connsiteX0" fmla="*/ 251282 w 1122917"/>
                    <a:gd name="connsiteY0" fmla="*/ 267530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51282 w 1122917"/>
                    <a:gd name="connsiteY14" fmla="*/ 267530 h 1202886"/>
                    <a:gd name="connsiteX0" fmla="*/ 245246 w 1122917"/>
                    <a:gd name="connsiteY0" fmla="*/ 270548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70548 h 1202886"/>
                    <a:gd name="connsiteX0" fmla="*/ 245246 w 1122917"/>
                    <a:gd name="connsiteY0" fmla="*/ 270548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70548 h 1202886"/>
                    <a:gd name="connsiteX0" fmla="*/ 245246 w 1122917"/>
                    <a:gd name="connsiteY0" fmla="*/ 270548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70548 h 1202886"/>
                    <a:gd name="connsiteX0" fmla="*/ 245246 w 1122917"/>
                    <a:gd name="connsiteY0" fmla="*/ 240369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40369 h 1202886"/>
                    <a:gd name="connsiteX0" fmla="*/ 245246 w 1122917"/>
                    <a:gd name="connsiteY0" fmla="*/ 240369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40369 h 1202886"/>
                    <a:gd name="connsiteX0" fmla="*/ 245246 w 1122917"/>
                    <a:gd name="connsiteY0" fmla="*/ 240369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40369 h 1202886"/>
                    <a:gd name="connsiteX0" fmla="*/ 245246 w 1122917"/>
                    <a:gd name="connsiteY0" fmla="*/ 240369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73030 w 1122917"/>
                    <a:gd name="connsiteY13" fmla="*/ 895527 h 1202886"/>
                    <a:gd name="connsiteX14" fmla="*/ 245246 w 1122917"/>
                    <a:gd name="connsiteY14" fmla="*/ 240369 h 1202886"/>
                    <a:gd name="connsiteX0" fmla="*/ 245246 w 1122917"/>
                    <a:gd name="connsiteY0" fmla="*/ 240369 h 1202886"/>
                    <a:gd name="connsiteX1" fmla="*/ 393416 w 1122917"/>
                    <a:gd name="connsiteY1" fmla="*/ 112795 h 1202886"/>
                    <a:gd name="connsiteX2" fmla="*/ 370480 w 1122917"/>
                    <a:gd name="connsiteY2" fmla="*/ 362370 h 1202886"/>
                    <a:gd name="connsiteX3" fmla="*/ 603099 w 1122917"/>
                    <a:gd name="connsiteY3" fmla="*/ 127696 h 1202886"/>
                    <a:gd name="connsiteX4" fmla="*/ 556735 w 1122917"/>
                    <a:gd name="connsiteY4" fmla="*/ 439365 h 1202886"/>
                    <a:gd name="connsiteX5" fmla="*/ 811737 w 1122917"/>
                    <a:gd name="connsiteY5" fmla="*/ 143152 h 1202886"/>
                    <a:gd name="connsiteX6" fmla="*/ 734464 w 1122917"/>
                    <a:gd name="connsiteY6" fmla="*/ 534669 h 1202886"/>
                    <a:gd name="connsiteX7" fmla="*/ 1092496 w 1122917"/>
                    <a:gd name="connsiteY7" fmla="*/ 6636 h 1202886"/>
                    <a:gd name="connsiteX8" fmla="*/ 852907 w 1122917"/>
                    <a:gd name="connsiteY8" fmla="*/ 717510 h 1202886"/>
                    <a:gd name="connsiteX9" fmla="*/ 1113062 w 1122917"/>
                    <a:gd name="connsiteY9" fmla="*/ 641778 h 1202886"/>
                    <a:gd name="connsiteX10" fmla="*/ 587020 w 1122917"/>
                    <a:gd name="connsiteY10" fmla="*/ 1125578 h 1202886"/>
                    <a:gd name="connsiteX11" fmla="*/ 429607 w 1122917"/>
                    <a:gd name="connsiteY11" fmla="*/ 1202886 h 1202886"/>
                    <a:gd name="connsiteX12" fmla="*/ 0 w 1122917"/>
                    <a:gd name="connsiteY12" fmla="*/ 1021348 h 1202886"/>
                    <a:gd name="connsiteX13" fmla="*/ 63977 w 1122917"/>
                    <a:gd name="connsiteY13" fmla="*/ 889491 h 1202886"/>
                    <a:gd name="connsiteX14" fmla="*/ 245246 w 1122917"/>
                    <a:gd name="connsiteY14" fmla="*/ 240369 h 1202886"/>
                    <a:gd name="connsiteX0" fmla="*/ 245246 w 1123624"/>
                    <a:gd name="connsiteY0" fmla="*/ 240369 h 1202886"/>
                    <a:gd name="connsiteX1" fmla="*/ 393416 w 1123624"/>
                    <a:gd name="connsiteY1" fmla="*/ 112795 h 1202886"/>
                    <a:gd name="connsiteX2" fmla="*/ 370480 w 1123624"/>
                    <a:gd name="connsiteY2" fmla="*/ 362370 h 1202886"/>
                    <a:gd name="connsiteX3" fmla="*/ 603099 w 1123624"/>
                    <a:gd name="connsiteY3" fmla="*/ 127696 h 1202886"/>
                    <a:gd name="connsiteX4" fmla="*/ 556735 w 1123624"/>
                    <a:gd name="connsiteY4" fmla="*/ 439365 h 1202886"/>
                    <a:gd name="connsiteX5" fmla="*/ 811737 w 1123624"/>
                    <a:gd name="connsiteY5" fmla="*/ 143152 h 1202886"/>
                    <a:gd name="connsiteX6" fmla="*/ 734464 w 1123624"/>
                    <a:gd name="connsiteY6" fmla="*/ 534669 h 1202886"/>
                    <a:gd name="connsiteX7" fmla="*/ 1092496 w 1123624"/>
                    <a:gd name="connsiteY7" fmla="*/ 6636 h 1202886"/>
                    <a:gd name="connsiteX8" fmla="*/ 867996 w 1123624"/>
                    <a:gd name="connsiteY8" fmla="*/ 711474 h 1202886"/>
                    <a:gd name="connsiteX9" fmla="*/ 1113062 w 1123624"/>
                    <a:gd name="connsiteY9" fmla="*/ 641778 h 1202886"/>
                    <a:gd name="connsiteX10" fmla="*/ 587020 w 1123624"/>
                    <a:gd name="connsiteY10" fmla="*/ 1125578 h 1202886"/>
                    <a:gd name="connsiteX11" fmla="*/ 429607 w 1123624"/>
                    <a:gd name="connsiteY11" fmla="*/ 1202886 h 1202886"/>
                    <a:gd name="connsiteX12" fmla="*/ 0 w 1123624"/>
                    <a:gd name="connsiteY12" fmla="*/ 1021348 h 1202886"/>
                    <a:gd name="connsiteX13" fmla="*/ 63977 w 1123624"/>
                    <a:gd name="connsiteY13" fmla="*/ 889491 h 1202886"/>
                    <a:gd name="connsiteX14" fmla="*/ 245246 w 1123624"/>
                    <a:gd name="connsiteY14" fmla="*/ 240369 h 1202886"/>
                    <a:gd name="connsiteX0" fmla="*/ 245246 w 1128858"/>
                    <a:gd name="connsiteY0" fmla="*/ 240369 h 1202886"/>
                    <a:gd name="connsiteX1" fmla="*/ 393416 w 1128858"/>
                    <a:gd name="connsiteY1" fmla="*/ 112795 h 1202886"/>
                    <a:gd name="connsiteX2" fmla="*/ 370480 w 1128858"/>
                    <a:gd name="connsiteY2" fmla="*/ 362370 h 1202886"/>
                    <a:gd name="connsiteX3" fmla="*/ 603099 w 1128858"/>
                    <a:gd name="connsiteY3" fmla="*/ 127696 h 1202886"/>
                    <a:gd name="connsiteX4" fmla="*/ 556735 w 1128858"/>
                    <a:gd name="connsiteY4" fmla="*/ 439365 h 1202886"/>
                    <a:gd name="connsiteX5" fmla="*/ 811737 w 1128858"/>
                    <a:gd name="connsiteY5" fmla="*/ 143152 h 1202886"/>
                    <a:gd name="connsiteX6" fmla="*/ 734464 w 1128858"/>
                    <a:gd name="connsiteY6" fmla="*/ 534669 h 1202886"/>
                    <a:gd name="connsiteX7" fmla="*/ 1092496 w 1128858"/>
                    <a:gd name="connsiteY7" fmla="*/ 6636 h 1202886"/>
                    <a:gd name="connsiteX8" fmla="*/ 867996 w 1128858"/>
                    <a:gd name="connsiteY8" fmla="*/ 711474 h 1202886"/>
                    <a:gd name="connsiteX9" fmla="*/ 1113062 w 1128858"/>
                    <a:gd name="connsiteY9" fmla="*/ 641778 h 1202886"/>
                    <a:gd name="connsiteX10" fmla="*/ 587020 w 1128858"/>
                    <a:gd name="connsiteY10" fmla="*/ 1125578 h 1202886"/>
                    <a:gd name="connsiteX11" fmla="*/ 429607 w 1128858"/>
                    <a:gd name="connsiteY11" fmla="*/ 1202886 h 1202886"/>
                    <a:gd name="connsiteX12" fmla="*/ 0 w 1128858"/>
                    <a:gd name="connsiteY12" fmla="*/ 1021348 h 1202886"/>
                    <a:gd name="connsiteX13" fmla="*/ 63977 w 1128858"/>
                    <a:gd name="connsiteY13" fmla="*/ 889491 h 1202886"/>
                    <a:gd name="connsiteX14" fmla="*/ 245246 w 1128858"/>
                    <a:gd name="connsiteY14" fmla="*/ 240369 h 1202886"/>
                    <a:gd name="connsiteX0" fmla="*/ 245246 w 1123624"/>
                    <a:gd name="connsiteY0" fmla="*/ 240369 h 1202886"/>
                    <a:gd name="connsiteX1" fmla="*/ 393416 w 1123624"/>
                    <a:gd name="connsiteY1" fmla="*/ 112795 h 1202886"/>
                    <a:gd name="connsiteX2" fmla="*/ 370480 w 1123624"/>
                    <a:gd name="connsiteY2" fmla="*/ 362370 h 1202886"/>
                    <a:gd name="connsiteX3" fmla="*/ 603099 w 1123624"/>
                    <a:gd name="connsiteY3" fmla="*/ 127696 h 1202886"/>
                    <a:gd name="connsiteX4" fmla="*/ 556735 w 1123624"/>
                    <a:gd name="connsiteY4" fmla="*/ 439365 h 1202886"/>
                    <a:gd name="connsiteX5" fmla="*/ 811737 w 1123624"/>
                    <a:gd name="connsiteY5" fmla="*/ 143152 h 1202886"/>
                    <a:gd name="connsiteX6" fmla="*/ 734464 w 1123624"/>
                    <a:gd name="connsiteY6" fmla="*/ 534669 h 1202886"/>
                    <a:gd name="connsiteX7" fmla="*/ 1092496 w 1123624"/>
                    <a:gd name="connsiteY7" fmla="*/ 6636 h 1202886"/>
                    <a:gd name="connsiteX8" fmla="*/ 867996 w 1123624"/>
                    <a:gd name="connsiteY8" fmla="*/ 711474 h 1202886"/>
                    <a:gd name="connsiteX9" fmla="*/ 1113062 w 1123624"/>
                    <a:gd name="connsiteY9" fmla="*/ 641778 h 1202886"/>
                    <a:gd name="connsiteX10" fmla="*/ 868047 w 1123624"/>
                    <a:gd name="connsiteY10" fmla="*/ 968717 h 1202886"/>
                    <a:gd name="connsiteX11" fmla="*/ 587020 w 1123624"/>
                    <a:gd name="connsiteY11" fmla="*/ 1125578 h 1202886"/>
                    <a:gd name="connsiteX12" fmla="*/ 429607 w 1123624"/>
                    <a:gd name="connsiteY12" fmla="*/ 1202886 h 1202886"/>
                    <a:gd name="connsiteX13" fmla="*/ 0 w 1123624"/>
                    <a:gd name="connsiteY13" fmla="*/ 1021348 h 1202886"/>
                    <a:gd name="connsiteX14" fmla="*/ 63977 w 1123624"/>
                    <a:gd name="connsiteY14" fmla="*/ 889491 h 1202886"/>
                    <a:gd name="connsiteX15" fmla="*/ 245246 w 1123624"/>
                    <a:gd name="connsiteY15" fmla="*/ 240369 h 1202886"/>
                    <a:gd name="connsiteX0" fmla="*/ 245246 w 1123624"/>
                    <a:gd name="connsiteY0" fmla="*/ 240369 h 1202886"/>
                    <a:gd name="connsiteX1" fmla="*/ 393416 w 1123624"/>
                    <a:gd name="connsiteY1" fmla="*/ 112795 h 1202886"/>
                    <a:gd name="connsiteX2" fmla="*/ 370480 w 1123624"/>
                    <a:gd name="connsiteY2" fmla="*/ 362370 h 1202886"/>
                    <a:gd name="connsiteX3" fmla="*/ 603099 w 1123624"/>
                    <a:gd name="connsiteY3" fmla="*/ 127696 h 1202886"/>
                    <a:gd name="connsiteX4" fmla="*/ 556735 w 1123624"/>
                    <a:gd name="connsiteY4" fmla="*/ 439365 h 1202886"/>
                    <a:gd name="connsiteX5" fmla="*/ 811737 w 1123624"/>
                    <a:gd name="connsiteY5" fmla="*/ 143152 h 1202886"/>
                    <a:gd name="connsiteX6" fmla="*/ 734464 w 1123624"/>
                    <a:gd name="connsiteY6" fmla="*/ 534669 h 1202886"/>
                    <a:gd name="connsiteX7" fmla="*/ 1092496 w 1123624"/>
                    <a:gd name="connsiteY7" fmla="*/ 6636 h 1202886"/>
                    <a:gd name="connsiteX8" fmla="*/ 867996 w 1123624"/>
                    <a:gd name="connsiteY8" fmla="*/ 711474 h 1202886"/>
                    <a:gd name="connsiteX9" fmla="*/ 1113062 w 1123624"/>
                    <a:gd name="connsiteY9" fmla="*/ 641778 h 1202886"/>
                    <a:gd name="connsiteX10" fmla="*/ 913315 w 1123624"/>
                    <a:gd name="connsiteY10" fmla="*/ 890254 h 1202886"/>
                    <a:gd name="connsiteX11" fmla="*/ 587020 w 1123624"/>
                    <a:gd name="connsiteY11" fmla="*/ 1125578 h 1202886"/>
                    <a:gd name="connsiteX12" fmla="*/ 429607 w 1123624"/>
                    <a:gd name="connsiteY12" fmla="*/ 1202886 h 1202886"/>
                    <a:gd name="connsiteX13" fmla="*/ 0 w 1123624"/>
                    <a:gd name="connsiteY13" fmla="*/ 1021348 h 1202886"/>
                    <a:gd name="connsiteX14" fmla="*/ 63977 w 1123624"/>
                    <a:gd name="connsiteY14" fmla="*/ 889491 h 1202886"/>
                    <a:gd name="connsiteX15" fmla="*/ 245246 w 1123624"/>
                    <a:gd name="connsiteY15" fmla="*/ 240369 h 1202886"/>
                    <a:gd name="connsiteX0" fmla="*/ 245246 w 1123624"/>
                    <a:gd name="connsiteY0" fmla="*/ 240369 h 1202886"/>
                    <a:gd name="connsiteX1" fmla="*/ 393416 w 1123624"/>
                    <a:gd name="connsiteY1" fmla="*/ 112795 h 1202886"/>
                    <a:gd name="connsiteX2" fmla="*/ 370480 w 1123624"/>
                    <a:gd name="connsiteY2" fmla="*/ 362370 h 1202886"/>
                    <a:gd name="connsiteX3" fmla="*/ 603099 w 1123624"/>
                    <a:gd name="connsiteY3" fmla="*/ 127696 h 1202886"/>
                    <a:gd name="connsiteX4" fmla="*/ 556735 w 1123624"/>
                    <a:gd name="connsiteY4" fmla="*/ 439365 h 1202886"/>
                    <a:gd name="connsiteX5" fmla="*/ 811737 w 1123624"/>
                    <a:gd name="connsiteY5" fmla="*/ 143152 h 1202886"/>
                    <a:gd name="connsiteX6" fmla="*/ 734464 w 1123624"/>
                    <a:gd name="connsiteY6" fmla="*/ 534669 h 1202886"/>
                    <a:gd name="connsiteX7" fmla="*/ 1092496 w 1123624"/>
                    <a:gd name="connsiteY7" fmla="*/ 6636 h 1202886"/>
                    <a:gd name="connsiteX8" fmla="*/ 867996 w 1123624"/>
                    <a:gd name="connsiteY8" fmla="*/ 711474 h 1202886"/>
                    <a:gd name="connsiteX9" fmla="*/ 1113062 w 1123624"/>
                    <a:gd name="connsiteY9" fmla="*/ 641778 h 1202886"/>
                    <a:gd name="connsiteX10" fmla="*/ 913315 w 1123624"/>
                    <a:gd name="connsiteY10" fmla="*/ 890254 h 1202886"/>
                    <a:gd name="connsiteX11" fmla="*/ 587020 w 1123624"/>
                    <a:gd name="connsiteY11" fmla="*/ 1125578 h 1202886"/>
                    <a:gd name="connsiteX12" fmla="*/ 429607 w 1123624"/>
                    <a:gd name="connsiteY12" fmla="*/ 1202886 h 1202886"/>
                    <a:gd name="connsiteX13" fmla="*/ 0 w 1123624"/>
                    <a:gd name="connsiteY13" fmla="*/ 1021348 h 1202886"/>
                    <a:gd name="connsiteX14" fmla="*/ 63977 w 1123624"/>
                    <a:gd name="connsiteY14" fmla="*/ 889491 h 1202886"/>
                    <a:gd name="connsiteX15" fmla="*/ 245246 w 1123624"/>
                    <a:gd name="connsiteY15" fmla="*/ 240369 h 1202886"/>
                    <a:gd name="connsiteX0" fmla="*/ 245246 w 1124660"/>
                    <a:gd name="connsiteY0" fmla="*/ 240369 h 1202886"/>
                    <a:gd name="connsiteX1" fmla="*/ 393416 w 1124660"/>
                    <a:gd name="connsiteY1" fmla="*/ 112795 h 1202886"/>
                    <a:gd name="connsiteX2" fmla="*/ 370480 w 1124660"/>
                    <a:gd name="connsiteY2" fmla="*/ 362370 h 1202886"/>
                    <a:gd name="connsiteX3" fmla="*/ 603099 w 1124660"/>
                    <a:gd name="connsiteY3" fmla="*/ 127696 h 1202886"/>
                    <a:gd name="connsiteX4" fmla="*/ 556735 w 1124660"/>
                    <a:gd name="connsiteY4" fmla="*/ 439365 h 1202886"/>
                    <a:gd name="connsiteX5" fmla="*/ 811737 w 1124660"/>
                    <a:gd name="connsiteY5" fmla="*/ 143152 h 1202886"/>
                    <a:gd name="connsiteX6" fmla="*/ 734464 w 1124660"/>
                    <a:gd name="connsiteY6" fmla="*/ 534669 h 1202886"/>
                    <a:gd name="connsiteX7" fmla="*/ 1092496 w 1124660"/>
                    <a:gd name="connsiteY7" fmla="*/ 6636 h 1202886"/>
                    <a:gd name="connsiteX8" fmla="*/ 867996 w 1124660"/>
                    <a:gd name="connsiteY8" fmla="*/ 711474 h 1202886"/>
                    <a:gd name="connsiteX9" fmla="*/ 1113062 w 1124660"/>
                    <a:gd name="connsiteY9" fmla="*/ 641778 h 1202886"/>
                    <a:gd name="connsiteX10" fmla="*/ 913315 w 1124660"/>
                    <a:gd name="connsiteY10" fmla="*/ 890254 h 1202886"/>
                    <a:gd name="connsiteX11" fmla="*/ 587020 w 1124660"/>
                    <a:gd name="connsiteY11" fmla="*/ 1125578 h 1202886"/>
                    <a:gd name="connsiteX12" fmla="*/ 429607 w 1124660"/>
                    <a:gd name="connsiteY12" fmla="*/ 1202886 h 1202886"/>
                    <a:gd name="connsiteX13" fmla="*/ 0 w 1124660"/>
                    <a:gd name="connsiteY13" fmla="*/ 1021348 h 1202886"/>
                    <a:gd name="connsiteX14" fmla="*/ 63977 w 1124660"/>
                    <a:gd name="connsiteY14" fmla="*/ 889491 h 1202886"/>
                    <a:gd name="connsiteX15" fmla="*/ 245246 w 1124660"/>
                    <a:gd name="connsiteY15" fmla="*/ 240369 h 1202886"/>
                    <a:gd name="connsiteX0" fmla="*/ 245246 w 1124660"/>
                    <a:gd name="connsiteY0" fmla="*/ 240369 h 1202886"/>
                    <a:gd name="connsiteX1" fmla="*/ 393416 w 1124660"/>
                    <a:gd name="connsiteY1" fmla="*/ 112795 h 1202886"/>
                    <a:gd name="connsiteX2" fmla="*/ 370480 w 1124660"/>
                    <a:gd name="connsiteY2" fmla="*/ 362370 h 1202886"/>
                    <a:gd name="connsiteX3" fmla="*/ 603099 w 1124660"/>
                    <a:gd name="connsiteY3" fmla="*/ 127696 h 1202886"/>
                    <a:gd name="connsiteX4" fmla="*/ 556735 w 1124660"/>
                    <a:gd name="connsiteY4" fmla="*/ 439365 h 1202886"/>
                    <a:gd name="connsiteX5" fmla="*/ 811737 w 1124660"/>
                    <a:gd name="connsiteY5" fmla="*/ 143152 h 1202886"/>
                    <a:gd name="connsiteX6" fmla="*/ 734464 w 1124660"/>
                    <a:gd name="connsiteY6" fmla="*/ 534669 h 1202886"/>
                    <a:gd name="connsiteX7" fmla="*/ 1092496 w 1124660"/>
                    <a:gd name="connsiteY7" fmla="*/ 6636 h 1202886"/>
                    <a:gd name="connsiteX8" fmla="*/ 867996 w 1124660"/>
                    <a:gd name="connsiteY8" fmla="*/ 711474 h 1202886"/>
                    <a:gd name="connsiteX9" fmla="*/ 1113062 w 1124660"/>
                    <a:gd name="connsiteY9" fmla="*/ 641778 h 1202886"/>
                    <a:gd name="connsiteX10" fmla="*/ 913315 w 1124660"/>
                    <a:gd name="connsiteY10" fmla="*/ 890254 h 1202886"/>
                    <a:gd name="connsiteX11" fmla="*/ 587020 w 1124660"/>
                    <a:gd name="connsiteY11" fmla="*/ 1125578 h 1202886"/>
                    <a:gd name="connsiteX12" fmla="*/ 429607 w 1124660"/>
                    <a:gd name="connsiteY12" fmla="*/ 1202886 h 1202886"/>
                    <a:gd name="connsiteX13" fmla="*/ 0 w 1124660"/>
                    <a:gd name="connsiteY13" fmla="*/ 1021348 h 1202886"/>
                    <a:gd name="connsiteX14" fmla="*/ 63977 w 1124660"/>
                    <a:gd name="connsiteY14" fmla="*/ 889491 h 1202886"/>
                    <a:gd name="connsiteX15" fmla="*/ 245246 w 1124660"/>
                    <a:gd name="connsiteY15" fmla="*/ 240369 h 1202886"/>
                    <a:gd name="connsiteX0" fmla="*/ 245246 w 1124660"/>
                    <a:gd name="connsiteY0" fmla="*/ 240369 h 1202886"/>
                    <a:gd name="connsiteX1" fmla="*/ 393416 w 1124660"/>
                    <a:gd name="connsiteY1" fmla="*/ 112795 h 1202886"/>
                    <a:gd name="connsiteX2" fmla="*/ 370480 w 1124660"/>
                    <a:gd name="connsiteY2" fmla="*/ 362370 h 1202886"/>
                    <a:gd name="connsiteX3" fmla="*/ 603099 w 1124660"/>
                    <a:gd name="connsiteY3" fmla="*/ 127696 h 1202886"/>
                    <a:gd name="connsiteX4" fmla="*/ 556735 w 1124660"/>
                    <a:gd name="connsiteY4" fmla="*/ 439365 h 1202886"/>
                    <a:gd name="connsiteX5" fmla="*/ 811737 w 1124660"/>
                    <a:gd name="connsiteY5" fmla="*/ 143152 h 1202886"/>
                    <a:gd name="connsiteX6" fmla="*/ 734464 w 1124660"/>
                    <a:gd name="connsiteY6" fmla="*/ 534669 h 1202886"/>
                    <a:gd name="connsiteX7" fmla="*/ 1092496 w 1124660"/>
                    <a:gd name="connsiteY7" fmla="*/ 6636 h 1202886"/>
                    <a:gd name="connsiteX8" fmla="*/ 867996 w 1124660"/>
                    <a:gd name="connsiteY8" fmla="*/ 711474 h 1202886"/>
                    <a:gd name="connsiteX9" fmla="*/ 1113062 w 1124660"/>
                    <a:gd name="connsiteY9" fmla="*/ 641778 h 1202886"/>
                    <a:gd name="connsiteX10" fmla="*/ 913315 w 1124660"/>
                    <a:gd name="connsiteY10" fmla="*/ 890254 h 1202886"/>
                    <a:gd name="connsiteX11" fmla="*/ 587020 w 1124660"/>
                    <a:gd name="connsiteY11" fmla="*/ 1125578 h 1202886"/>
                    <a:gd name="connsiteX12" fmla="*/ 429607 w 1124660"/>
                    <a:gd name="connsiteY12" fmla="*/ 1202886 h 1202886"/>
                    <a:gd name="connsiteX13" fmla="*/ 0 w 1124660"/>
                    <a:gd name="connsiteY13" fmla="*/ 1021348 h 1202886"/>
                    <a:gd name="connsiteX14" fmla="*/ 63977 w 1124660"/>
                    <a:gd name="connsiteY14" fmla="*/ 889491 h 1202886"/>
                    <a:gd name="connsiteX15" fmla="*/ 245246 w 1124660"/>
                    <a:gd name="connsiteY15" fmla="*/ 240369 h 120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4660" h="1202886">
                      <a:moveTo>
                        <a:pt x="245246" y="240369"/>
                      </a:moveTo>
                      <a:cubicBezTo>
                        <a:pt x="279687" y="166322"/>
                        <a:pt x="315027" y="80858"/>
                        <a:pt x="393416" y="112795"/>
                      </a:cubicBezTo>
                      <a:cubicBezTo>
                        <a:pt x="509459" y="170670"/>
                        <a:pt x="312732" y="340068"/>
                        <a:pt x="370480" y="362370"/>
                      </a:cubicBezTo>
                      <a:cubicBezTo>
                        <a:pt x="391690" y="379450"/>
                        <a:pt x="435113" y="46605"/>
                        <a:pt x="603099" y="127696"/>
                      </a:cubicBezTo>
                      <a:cubicBezTo>
                        <a:pt x="727298" y="183029"/>
                        <a:pt x="507366" y="446233"/>
                        <a:pt x="556735" y="439365"/>
                      </a:cubicBezTo>
                      <a:cubicBezTo>
                        <a:pt x="606104" y="432497"/>
                        <a:pt x="652897" y="59010"/>
                        <a:pt x="811737" y="143152"/>
                      </a:cubicBezTo>
                      <a:cubicBezTo>
                        <a:pt x="938942" y="190758"/>
                        <a:pt x="687671" y="557422"/>
                        <a:pt x="734464" y="534669"/>
                      </a:cubicBezTo>
                      <a:cubicBezTo>
                        <a:pt x="781257" y="511916"/>
                        <a:pt x="925077" y="-68054"/>
                        <a:pt x="1092496" y="6636"/>
                      </a:cubicBezTo>
                      <a:cubicBezTo>
                        <a:pt x="1241884" y="78751"/>
                        <a:pt x="801462" y="699633"/>
                        <a:pt x="867996" y="711474"/>
                      </a:cubicBezTo>
                      <a:cubicBezTo>
                        <a:pt x="891235" y="719198"/>
                        <a:pt x="1014326" y="511090"/>
                        <a:pt x="1113062" y="641778"/>
                      </a:cubicBezTo>
                      <a:cubicBezTo>
                        <a:pt x="1170410" y="751044"/>
                        <a:pt x="1000989" y="809621"/>
                        <a:pt x="913315" y="890254"/>
                      </a:cubicBezTo>
                      <a:cubicBezTo>
                        <a:pt x="825641" y="970887"/>
                        <a:pt x="660093" y="1086550"/>
                        <a:pt x="587020" y="1125578"/>
                      </a:cubicBezTo>
                      <a:cubicBezTo>
                        <a:pt x="461233" y="1167671"/>
                        <a:pt x="450273" y="1163280"/>
                        <a:pt x="429607" y="1202886"/>
                      </a:cubicBezTo>
                      <a:lnTo>
                        <a:pt x="0" y="1021348"/>
                      </a:lnTo>
                      <a:cubicBezTo>
                        <a:pt x="36162" y="969688"/>
                        <a:pt x="48552" y="959167"/>
                        <a:pt x="63977" y="889491"/>
                      </a:cubicBezTo>
                      <a:cubicBezTo>
                        <a:pt x="7062" y="625457"/>
                        <a:pt x="187141" y="412454"/>
                        <a:pt x="245246" y="240369"/>
                      </a:cubicBezTo>
                      <a:close/>
                    </a:path>
                  </a:pathLst>
                </a:cu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13"/>
                <p:cNvSpPr/>
                <p:nvPr/>
              </p:nvSpPr>
              <p:spPr>
                <a:xfrm flipH="1">
                  <a:off x="4287421" y="6087084"/>
                  <a:ext cx="562667" cy="347129"/>
                </a:xfrm>
                <a:custGeom>
                  <a:avLst/>
                  <a:gdLst>
                    <a:gd name="connsiteX0" fmla="*/ 0 w 667657"/>
                    <a:gd name="connsiteY0" fmla="*/ 0 h 322943"/>
                    <a:gd name="connsiteX1" fmla="*/ 667657 w 667657"/>
                    <a:gd name="connsiteY1" fmla="*/ 0 h 322943"/>
                    <a:gd name="connsiteX2" fmla="*/ 667657 w 667657"/>
                    <a:gd name="connsiteY2" fmla="*/ 322943 h 322943"/>
                    <a:gd name="connsiteX3" fmla="*/ 0 w 667657"/>
                    <a:gd name="connsiteY3" fmla="*/ 322943 h 322943"/>
                    <a:gd name="connsiteX4" fmla="*/ 0 w 667657"/>
                    <a:gd name="connsiteY4" fmla="*/ 0 h 322943"/>
                    <a:gd name="connsiteX0" fmla="*/ 3629 w 671286"/>
                    <a:gd name="connsiteY0" fmla="*/ 0 h 322943"/>
                    <a:gd name="connsiteX1" fmla="*/ 671286 w 671286"/>
                    <a:gd name="connsiteY1" fmla="*/ 0 h 322943"/>
                    <a:gd name="connsiteX2" fmla="*/ 671286 w 671286"/>
                    <a:gd name="connsiteY2" fmla="*/ 322943 h 322943"/>
                    <a:gd name="connsiteX3" fmla="*/ 0 w 671286"/>
                    <a:gd name="connsiteY3" fmla="*/ 116115 h 322943"/>
                    <a:gd name="connsiteX4" fmla="*/ 3629 w 671286"/>
                    <a:gd name="connsiteY4" fmla="*/ 0 h 322943"/>
                    <a:gd name="connsiteX0" fmla="*/ 3629 w 671286"/>
                    <a:gd name="connsiteY0" fmla="*/ 0 h 326571"/>
                    <a:gd name="connsiteX1" fmla="*/ 671286 w 671286"/>
                    <a:gd name="connsiteY1" fmla="*/ 0 h 326571"/>
                    <a:gd name="connsiteX2" fmla="*/ 508000 w 671286"/>
                    <a:gd name="connsiteY2" fmla="*/ 326571 h 326571"/>
                    <a:gd name="connsiteX3" fmla="*/ 0 w 671286"/>
                    <a:gd name="connsiteY3" fmla="*/ 116115 h 326571"/>
                    <a:gd name="connsiteX4" fmla="*/ 3629 w 671286"/>
                    <a:gd name="connsiteY4" fmla="*/ 0 h 326571"/>
                    <a:gd name="connsiteX0" fmla="*/ 3629 w 529771"/>
                    <a:gd name="connsiteY0" fmla="*/ 0 h 326571"/>
                    <a:gd name="connsiteX1" fmla="*/ 529771 w 529771"/>
                    <a:gd name="connsiteY1" fmla="*/ 217715 h 326571"/>
                    <a:gd name="connsiteX2" fmla="*/ 508000 w 529771"/>
                    <a:gd name="connsiteY2" fmla="*/ 326571 h 326571"/>
                    <a:gd name="connsiteX3" fmla="*/ 0 w 529771"/>
                    <a:gd name="connsiteY3" fmla="*/ 116115 h 326571"/>
                    <a:gd name="connsiteX4" fmla="*/ 3629 w 529771"/>
                    <a:gd name="connsiteY4" fmla="*/ 0 h 326571"/>
                    <a:gd name="connsiteX0" fmla="*/ 17917 w 544059"/>
                    <a:gd name="connsiteY0" fmla="*/ 0 h 326571"/>
                    <a:gd name="connsiteX1" fmla="*/ 544059 w 544059"/>
                    <a:gd name="connsiteY1" fmla="*/ 217715 h 326571"/>
                    <a:gd name="connsiteX2" fmla="*/ 522288 w 544059"/>
                    <a:gd name="connsiteY2" fmla="*/ 326571 h 326571"/>
                    <a:gd name="connsiteX3" fmla="*/ 0 w 544059"/>
                    <a:gd name="connsiteY3" fmla="*/ 113734 h 326571"/>
                    <a:gd name="connsiteX4" fmla="*/ 17917 w 544059"/>
                    <a:gd name="connsiteY4" fmla="*/ 0 h 326571"/>
                    <a:gd name="connsiteX0" fmla="*/ 46492 w 544059"/>
                    <a:gd name="connsiteY0" fmla="*/ 0 h 319428"/>
                    <a:gd name="connsiteX1" fmla="*/ 544059 w 544059"/>
                    <a:gd name="connsiteY1" fmla="*/ 210572 h 319428"/>
                    <a:gd name="connsiteX2" fmla="*/ 522288 w 544059"/>
                    <a:gd name="connsiteY2" fmla="*/ 319428 h 319428"/>
                    <a:gd name="connsiteX3" fmla="*/ 0 w 544059"/>
                    <a:gd name="connsiteY3" fmla="*/ 106591 h 319428"/>
                    <a:gd name="connsiteX4" fmla="*/ 46492 w 544059"/>
                    <a:gd name="connsiteY4" fmla="*/ 0 h 319428"/>
                    <a:gd name="connsiteX0" fmla="*/ 46492 w 555965"/>
                    <a:gd name="connsiteY0" fmla="*/ 0 h 319428"/>
                    <a:gd name="connsiteX1" fmla="*/ 555965 w 555965"/>
                    <a:gd name="connsiteY1" fmla="*/ 203428 h 319428"/>
                    <a:gd name="connsiteX2" fmla="*/ 522288 w 555965"/>
                    <a:gd name="connsiteY2" fmla="*/ 319428 h 319428"/>
                    <a:gd name="connsiteX3" fmla="*/ 0 w 555965"/>
                    <a:gd name="connsiteY3" fmla="*/ 106591 h 319428"/>
                    <a:gd name="connsiteX4" fmla="*/ 46492 w 555965"/>
                    <a:gd name="connsiteY4" fmla="*/ 0 h 319428"/>
                    <a:gd name="connsiteX0" fmla="*/ 46492 w 555965"/>
                    <a:gd name="connsiteY0" fmla="*/ 0 h 342610"/>
                    <a:gd name="connsiteX1" fmla="*/ 555965 w 555965"/>
                    <a:gd name="connsiteY1" fmla="*/ 203428 h 342610"/>
                    <a:gd name="connsiteX2" fmla="*/ 511985 w 555965"/>
                    <a:gd name="connsiteY2" fmla="*/ 342610 h 342610"/>
                    <a:gd name="connsiteX3" fmla="*/ 0 w 555965"/>
                    <a:gd name="connsiteY3" fmla="*/ 106591 h 342610"/>
                    <a:gd name="connsiteX4" fmla="*/ 46492 w 555965"/>
                    <a:gd name="connsiteY4" fmla="*/ 0 h 342610"/>
                    <a:gd name="connsiteX0" fmla="*/ 46492 w 563693"/>
                    <a:gd name="connsiteY0" fmla="*/ 0 h 342610"/>
                    <a:gd name="connsiteX1" fmla="*/ 563693 w 563693"/>
                    <a:gd name="connsiteY1" fmla="*/ 211156 h 342610"/>
                    <a:gd name="connsiteX2" fmla="*/ 511985 w 563693"/>
                    <a:gd name="connsiteY2" fmla="*/ 342610 h 342610"/>
                    <a:gd name="connsiteX3" fmla="*/ 0 w 563693"/>
                    <a:gd name="connsiteY3" fmla="*/ 106591 h 342610"/>
                    <a:gd name="connsiteX4" fmla="*/ 46492 w 563693"/>
                    <a:gd name="connsiteY4" fmla="*/ 0 h 342610"/>
                    <a:gd name="connsiteX0" fmla="*/ 67098 w 563693"/>
                    <a:gd name="connsiteY0" fmla="*/ 0 h 342610"/>
                    <a:gd name="connsiteX1" fmla="*/ 563693 w 563693"/>
                    <a:gd name="connsiteY1" fmla="*/ 211156 h 342610"/>
                    <a:gd name="connsiteX2" fmla="*/ 511985 w 563693"/>
                    <a:gd name="connsiteY2" fmla="*/ 342610 h 342610"/>
                    <a:gd name="connsiteX3" fmla="*/ 0 w 563693"/>
                    <a:gd name="connsiteY3" fmla="*/ 106591 h 342610"/>
                    <a:gd name="connsiteX4" fmla="*/ 67098 w 563693"/>
                    <a:gd name="connsiteY4" fmla="*/ 0 h 342610"/>
                    <a:gd name="connsiteX0" fmla="*/ 56794 w 563693"/>
                    <a:gd name="connsiteY0" fmla="*/ 0 h 347762"/>
                    <a:gd name="connsiteX1" fmla="*/ 563693 w 563693"/>
                    <a:gd name="connsiteY1" fmla="*/ 216308 h 347762"/>
                    <a:gd name="connsiteX2" fmla="*/ 511985 w 563693"/>
                    <a:gd name="connsiteY2" fmla="*/ 347762 h 347762"/>
                    <a:gd name="connsiteX3" fmla="*/ 0 w 563693"/>
                    <a:gd name="connsiteY3" fmla="*/ 111743 h 347762"/>
                    <a:gd name="connsiteX4" fmla="*/ 56794 w 563693"/>
                    <a:gd name="connsiteY4" fmla="*/ 0 h 34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693" h="347762">
                      <a:moveTo>
                        <a:pt x="56794" y="0"/>
                      </a:moveTo>
                      <a:lnTo>
                        <a:pt x="563693" y="216308"/>
                      </a:lnTo>
                      <a:lnTo>
                        <a:pt x="511985" y="347762"/>
                      </a:lnTo>
                      <a:lnTo>
                        <a:pt x="0" y="111743"/>
                      </a:lnTo>
                      <a:lnTo>
                        <a:pt x="56794"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407"/>
                <p:cNvSpPr/>
                <p:nvPr/>
              </p:nvSpPr>
              <p:spPr>
                <a:xfrm>
                  <a:off x="4373359" y="6315609"/>
                  <a:ext cx="68265" cy="68265"/>
                </a:xfrm>
                <a:prstGeom prst="ellipse">
                  <a:avLst/>
                </a:prstGeom>
                <a:solidFill>
                  <a:schemeClr val="bg2">
                    <a:lumMod val="2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6"/>
                <p:cNvSpPr/>
                <p:nvPr/>
              </p:nvSpPr>
              <p:spPr>
                <a:xfrm flipH="1">
                  <a:off x="4317534" y="6184307"/>
                  <a:ext cx="908404" cy="673693"/>
                </a:xfrm>
                <a:custGeom>
                  <a:avLst/>
                  <a:gdLst>
                    <a:gd name="connsiteX0" fmla="*/ 0 w 914400"/>
                    <a:gd name="connsiteY0" fmla="*/ 0 h 758389"/>
                    <a:gd name="connsiteX1" fmla="*/ 914400 w 914400"/>
                    <a:gd name="connsiteY1" fmla="*/ 0 h 758389"/>
                    <a:gd name="connsiteX2" fmla="*/ 914400 w 914400"/>
                    <a:gd name="connsiteY2" fmla="*/ 758389 h 758389"/>
                    <a:gd name="connsiteX3" fmla="*/ 0 w 914400"/>
                    <a:gd name="connsiteY3" fmla="*/ 758389 h 758389"/>
                    <a:gd name="connsiteX4" fmla="*/ 0 w 914400"/>
                    <a:gd name="connsiteY4" fmla="*/ 0 h 758389"/>
                    <a:gd name="connsiteX0" fmla="*/ 192505 w 1106905"/>
                    <a:gd name="connsiteY0" fmla="*/ 0 h 758389"/>
                    <a:gd name="connsiteX1" fmla="*/ 1106905 w 1106905"/>
                    <a:gd name="connsiteY1" fmla="*/ 0 h 758389"/>
                    <a:gd name="connsiteX2" fmla="*/ 1106905 w 1106905"/>
                    <a:gd name="connsiteY2" fmla="*/ 758389 h 758389"/>
                    <a:gd name="connsiteX3" fmla="*/ 0 w 1106905"/>
                    <a:gd name="connsiteY3" fmla="*/ 727994 h 758389"/>
                    <a:gd name="connsiteX4" fmla="*/ 192505 w 1106905"/>
                    <a:gd name="connsiteY4" fmla="*/ 0 h 758389"/>
                    <a:gd name="connsiteX0" fmla="*/ 192505 w 1106905"/>
                    <a:gd name="connsiteY0" fmla="*/ 0 h 733060"/>
                    <a:gd name="connsiteX1" fmla="*/ 1106905 w 1106905"/>
                    <a:gd name="connsiteY1" fmla="*/ 0 h 733060"/>
                    <a:gd name="connsiteX2" fmla="*/ 661104 w 1106905"/>
                    <a:gd name="connsiteY2" fmla="*/ 733060 h 733060"/>
                    <a:gd name="connsiteX3" fmla="*/ 0 w 1106905"/>
                    <a:gd name="connsiteY3" fmla="*/ 727994 h 733060"/>
                    <a:gd name="connsiteX4" fmla="*/ 192505 w 1106905"/>
                    <a:gd name="connsiteY4" fmla="*/ 0 h 733060"/>
                    <a:gd name="connsiteX0" fmla="*/ 293823 w 1106905"/>
                    <a:gd name="connsiteY0" fmla="*/ 0 h 743192"/>
                    <a:gd name="connsiteX1" fmla="*/ 1106905 w 1106905"/>
                    <a:gd name="connsiteY1" fmla="*/ 10132 h 743192"/>
                    <a:gd name="connsiteX2" fmla="*/ 661104 w 1106905"/>
                    <a:gd name="connsiteY2" fmla="*/ 743192 h 743192"/>
                    <a:gd name="connsiteX3" fmla="*/ 0 w 1106905"/>
                    <a:gd name="connsiteY3" fmla="*/ 738126 h 743192"/>
                    <a:gd name="connsiteX4" fmla="*/ 293823 w 1106905"/>
                    <a:gd name="connsiteY4" fmla="*/ 0 h 743192"/>
                    <a:gd name="connsiteX0" fmla="*/ 293823 w 866273"/>
                    <a:gd name="connsiteY0" fmla="*/ 0 h 743192"/>
                    <a:gd name="connsiteX1" fmla="*/ 866273 w 866273"/>
                    <a:gd name="connsiteY1" fmla="*/ 220368 h 743192"/>
                    <a:gd name="connsiteX2" fmla="*/ 661104 w 866273"/>
                    <a:gd name="connsiteY2" fmla="*/ 743192 h 743192"/>
                    <a:gd name="connsiteX3" fmla="*/ 0 w 866273"/>
                    <a:gd name="connsiteY3" fmla="*/ 738126 h 743192"/>
                    <a:gd name="connsiteX4" fmla="*/ 293823 w 866273"/>
                    <a:gd name="connsiteY4" fmla="*/ 0 h 743192"/>
                    <a:gd name="connsiteX0" fmla="*/ 317005 w 866273"/>
                    <a:gd name="connsiteY0" fmla="*/ 0 h 781828"/>
                    <a:gd name="connsiteX1" fmla="*/ 866273 w 866273"/>
                    <a:gd name="connsiteY1" fmla="*/ 259004 h 781828"/>
                    <a:gd name="connsiteX2" fmla="*/ 661104 w 866273"/>
                    <a:gd name="connsiteY2" fmla="*/ 781828 h 781828"/>
                    <a:gd name="connsiteX3" fmla="*/ 0 w 866273"/>
                    <a:gd name="connsiteY3" fmla="*/ 776762 h 781828"/>
                    <a:gd name="connsiteX4" fmla="*/ 317005 w 866273"/>
                    <a:gd name="connsiteY4" fmla="*/ 0 h 781828"/>
                    <a:gd name="connsiteX0" fmla="*/ 350490 w 899758"/>
                    <a:gd name="connsiteY0" fmla="*/ 0 h 781828"/>
                    <a:gd name="connsiteX1" fmla="*/ 899758 w 899758"/>
                    <a:gd name="connsiteY1" fmla="*/ 259004 h 781828"/>
                    <a:gd name="connsiteX2" fmla="*/ 694589 w 899758"/>
                    <a:gd name="connsiteY2" fmla="*/ 781828 h 781828"/>
                    <a:gd name="connsiteX3" fmla="*/ 0 w 899758"/>
                    <a:gd name="connsiteY3" fmla="*/ 671155 h 781828"/>
                    <a:gd name="connsiteX4" fmla="*/ 350490 w 899758"/>
                    <a:gd name="connsiteY4" fmla="*/ 0 h 781828"/>
                    <a:gd name="connsiteX0" fmla="*/ 350490 w 899758"/>
                    <a:gd name="connsiteY0" fmla="*/ 0 h 671155"/>
                    <a:gd name="connsiteX1" fmla="*/ 899758 w 899758"/>
                    <a:gd name="connsiteY1" fmla="*/ 259004 h 671155"/>
                    <a:gd name="connsiteX2" fmla="*/ 681710 w 899758"/>
                    <a:gd name="connsiteY2" fmla="*/ 668494 h 671155"/>
                    <a:gd name="connsiteX3" fmla="*/ 0 w 899758"/>
                    <a:gd name="connsiteY3" fmla="*/ 671155 h 671155"/>
                    <a:gd name="connsiteX4" fmla="*/ 350490 w 899758"/>
                    <a:gd name="connsiteY4" fmla="*/ 0 h 671155"/>
                    <a:gd name="connsiteX0" fmla="*/ 350490 w 899758"/>
                    <a:gd name="connsiteY0" fmla="*/ 0 h 673646"/>
                    <a:gd name="connsiteX1" fmla="*/ 899758 w 899758"/>
                    <a:gd name="connsiteY1" fmla="*/ 259004 h 673646"/>
                    <a:gd name="connsiteX2" fmla="*/ 689437 w 899758"/>
                    <a:gd name="connsiteY2" fmla="*/ 673646 h 673646"/>
                    <a:gd name="connsiteX3" fmla="*/ 0 w 899758"/>
                    <a:gd name="connsiteY3" fmla="*/ 671155 h 673646"/>
                    <a:gd name="connsiteX4" fmla="*/ 350490 w 899758"/>
                    <a:gd name="connsiteY4" fmla="*/ 0 h 673646"/>
                    <a:gd name="connsiteX0" fmla="*/ 350490 w 899758"/>
                    <a:gd name="connsiteY0" fmla="*/ 0 h 673646"/>
                    <a:gd name="connsiteX1" fmla="*/ 899758 w 899758"/>
                    <a:gd name="connsiteY1" fmla="*/ 259004 h 673646"/>
                    <a:gd name="connsiteX2" fmla="*/ 689437 w 899758"/>
                    <a:gd name="connsiteY2" fmla="*/ 673646 h 673646"/>
                    <a:gd name="connsiteX3" fmla="*/ 0 w 899758"/>
                    <a:gd name="connsiteY3" fmla="*/ 671155 h 673646"/>
                    <a:gd name="connsiteX4" fmla="*/ 350490 w 899758"/>
                    <a:gd name="connsiteY4" fmla="*/ 0 h 673646"/>
                    <a:gd name="connsiteX0" fmla="*/ 353065 w 902333"/>
                    <a:gd name="connsiteY0" fmla="*/ 0 h 673646"/>
                    <a:gd name="connsiteX1" fmla="*/ 902333 w 902333"/>
                    <a:gd name="connsiteY1" fmla="*/ 259004 h 673646"/>
                    <a:gd name="connsiteX2" fmla="*/ 692012 w 902333"/>
                    <a:gd name="connsiteY2" fmla="*/ 673646 h 673646"/>
                    <a:gd name="connsiteX3" fmla="*/ 0 w 902333"/>
                    <a:gd name="connsiteY3" fmla="*/ 671155 h 673646"/>
                    <a:gd name="connsiteX4" fmla="*/ 353065 w 902333"/>
                    <a:gd name="connsiteY4" fmla="*/ 0 h 673646"/>
                    <a:gd name="connsiteX0" fmla="*/ 358216 w 907484"/>
                    <a:gd name="connsiteY0" fmla="*/ 0 h 681459"/>
                    <a:gd name="connsiteX1" fmla="*/ 907484 w 907484"/>
                    <a:gd name="connsiteY1" fmla="*/ 259004 h 681459"/>
                    <a:gd name="connsiteX2" fmla="*/ 697163 w 907484"/>
                    <a:gd name="connsiteY2" fmla="*/ 673646 h 681459"/>
                    <a:gd name="connsiteX3" fmla="*/ 0 w 907484"/>
                    <a:gd name="connsiteY3" fmla="*/ 681459 h 681459"/>
                    <a:gd name="connsiteX4" fmla="*/ 358216 w 907484"/>
                    <a:gd name="connsiteY4" fmla="*/ 0 h 681459"/>
                    <a:gd name="connsiteX0" fmla="*/ 355640 w 904908"/>
                    <a:gd name="connsiteY0" fmla="*/ 0 h 673646"/>
                    <a:gd name="connsiteX1" fmla="*/ 904908 w 904908"/>
                    <a:gd name="connsiteY1" fmla="*/ 259004 h 673646"/>
                    <a:gd name="connsiteX2" fmla="*/ 694587 w 904908"/>
                    <a:gd name="connsiteY2" fmla="*/ 673646 h 673646"/>
                    <a:gd name="connsiteX3" fmla="*/ 0 w 904908"/>
                    <a:gd name="connsiteY3" fmla="*/ 663428 h 673646"/>
                    <a:gd name="connsiteX4" fmla="*/ 355640 w 904908"/>
                    <a:gd name="connsiteY4" fmla="*/ 0 h 673646"/>
                    <a:gd name="connsiteX0" fmla="*/ 360792 w 910060"/>
                    <a:gd name="connsiteY0" fmla="*/ 0 h 673646"/>
                    <a:gd name="connsiteX1" fmla="*/ 910060 w 910060"/>
                    <a:gd name="connsiteY1" fmla="*/ 259004 h 673646"/>
                    <a:gd name="connsiteX2" fmla="*/ 699739 w 910060"/>
                    <a:gd name="connsiteY2" fmla="*/ 673646 h 673646"/>
                    <a:gd name="connsiteX3" fmla="*/ 0 w 910060"/>
                    <a:gd name="connsiteY3" fmla="*/ 668579 h 673646"/>
                    <a:gd name="connsiteX4" fmla="*/ 360792 w 910060"/>
                    <a:gd name="connsiteY4" fmla="*/ 0 h 673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60" h="673646">
                      <a:moveTo>
                        <a:pt x="360792" y="0"/>
                      </a:moveTo>
                      <a:lnTo>
                        <a:pt x="910060" y="259004"/>
                      </a:lnTo>
                      <a:lnTo>
                        <a:pt x="699739" y="673646"/>
                      </a:lnTo>
                      <a:lnTo>
                        <a:pt x="0" y="668579"/>
                      </a:lnTo>
                      <a:lnTo>
                        <a:pt x="360792" y="0"/>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32"/>
              <p:cNvGrpSpPr/>
              <p:nvPr/>
            </p:nvGrpSpPr>
            <p:grpSpPr>
              <a:xfrm>
                <a:off x="2912820" y="4244249"/>
                <a:ext cx="1597477" cy="443414"/>
                <a:chOff x="2912820" y="4244249"/>
                <a:chExt cx="1597477" cy="443414"/>
              </a:xfrm>
            </p:grpSpPr>
            <p:sp>
              <p:nvSpPr>
                <p:cNvPr id="227" name="Rectangle 1"/>
                <p:cNvSpPr/>
                <p:nvPr/>
              </p:nvSpPr>
              <p:spPr>
                <a:xfrm>
                  <a:off x="2912820" y="4244249"/>
                  <a:ext cx="129746" cy="443175"/>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78"/>
                <p:cNvSpPr/>
                <p:nvPr/>
              </p:nvSpPr>
              <p:spPr>
                <a:xfrm>
                  <a:off x="3043125" y="4244250"/>
                  <a:ext cx="127189" cy="443175"/>
                </a:xfrm>
                <a:prstGeom prst="rect">
                  <a:avLst/>
                </a:pr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79"/>
                <p:cNvSpPr/>
                <p:nvPr/>
              </p:nvSpPr>
              <p:spPr>
                <a:xfrm>
                  <a:off x="3168491" y="4244250"/>
                  <a:ext cx="122090" cy="443174"/>
                </a:xfrm>
                <a:prstGeom prst="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80"/>
                <p:cNvSpPr/>
                <p:nvPr/>
              </p:nvSpPr>
              <p:spPr>
                <a:xfrm>
                  <a:off x="3290582" y="4244250"/>
                  <a:ext cx="131830" cy="443175"/>
                </a:xfrm>
                <a:prstGeom prst="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81"/>
                <p:cNvSpPr/>
                <p:nvPr/>
              </p:nvSpPr>
              <p:spPr>
                <a:xfrm>
                  <a:off x="3421356" y="4244250"/>
                  <a:ext cx="122090" cy="443174"/>
                </a:xfrm>
                <a:prstGeom prst="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82"/>
                <p:cNvSpPr/>
                <p:nvPr/>
              </p:nvSpPr>
              <p:spPr>
                <a:xfrm>
                  <a:off x="3543447" y="4244250"/>
                  <a:ext cx="131830" cy="443175"/>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84"/>
                <p:cNvSpPr/>
                <p:nvPr/>
              </p:nvSpPr>
              <p:spPr>
                <a:xfrm>
                  <a:off x="3740426" y="4244682"/>
                  <a:ext cx="131394" cy="44298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85"/>
                <p:cNvSpPr/>
                <p:nvPr/>
              </p:nvSpPr>
              <p:spPr>
                <a:xfrm>
                  <a:off x="3867673" y="4244489"/>
                  <a:ext cx="128805" cy="443174"/>
                </a:xfrm>
                <a:prstGeom prst="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88"/>
                <p:cNvSpPr/>
                <p:nvPr/>
              </p:nvSpPr>
              <p:spPr>
                <a:xfrm>
                  <a:off x="3994662" y="4244489"/>
                  <a:ext cx="134162" cy="443173"/>
                </a:xfrm>
                <a:prstGeom prst="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89"/>
                <p:cNvSpPr/>
                <p:nvPr/>
              </p:nvSpPr>
              <p:spPr>
                <a:xfrm>
                  <a:off x="4126019" y="4244489"/>
                  <a:ext cx="125790" cy="443174"/>
                </a:xfrm>
                <a:prstGeom prst="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90"/>
                <p:cNvSpPr/>
                <p:nvPr/>
              </p:nvSpPr>
              <p:spPr>
                <a:xfrm>
                  <a:off x="4253150" y="4244489"/>
                  <a:ext cx="123641" cy="443173"/>
                </a:xfrm>
                <a:prstGeom prst="rect">
                  <a:avLst/>
                </a:pr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91"/>
                <p:cNvSpPr/>
                <p:nvPr/>
              </p:nvSpPr>
              <p:spPr>
                <a:xfrm>
                  <a:off x="4376792" y="4244489"/>
                  <a:ext cx="133505" cy="443174"/>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 name="2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Tree>
    <p:extLst>
      <p:ext uri="{BB962C8B-B14F-4D97-AF65-F5344CB8AC3E}">
        <p14:creationId xmlns:p14="http://schemas.microsoft.com/office/powerpoint/2010/main" val="41695112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259446788"/>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Productos </a:t>
            </a:r>
            <a:r>
              <a:rPr lang="es-AR" dirty="0"/>
              <a:t>contratados – % de distribución</a:t>
            </a:r>
          </a:p>
        </p:txBody>
      </p:sp>
      <p:graphicFrame>
        <p:nvGraphicFramePr>
          <p:cNvPr id="4" name="3 Gráfico"/>
          <p:cNvGraphicFramePr/>
          <p:nvPr>
            <p:extLst>
              <p:ext uri="{D42A27DB-BD31-4B8C-83A1-F6EECF244321}">
                <p14:modId xmlns:p14="http://schemas.microsoft.com/office/powerpoint/2010/main" val="1622553488"/>
              </p:ext>
            </p:extLst>
          </p:nvPr>
        </p:nvGraphicFramePr>
        <p:xfrm>
          <a:off x="1115616" y="1259830"/>
          <a:ext cx="7848872" cy="3688184"/>
        </p:xfrm>
        <a:graphic>
          <a:graphicData uri="http://schemas.openxmlformats.org/drawingml/2006/chart">
            <c:chart xmlns:c="http://schemas.openxmlformats.org/drawingml/2006/chart" xmlns:r="http://schemas.openxmlformats.org/officeDocument/2006/relationships" r:id="rId3"/>
          </a:graphicData>
        </a:graphic>
      </p:graphicFrame>
      <p:sp>
        <p:nvSpPr>
          <p:cNvPr id="5" name="4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pPr/>
              <a:t>40</a:t>
            </a:fld>
            <a:endParaRPr lang="es-ES"/>
          </a:p>
        </p:txBody>
      </p:sp>
    </p:spTree>
    <p:extLst>
      <p:ext uri="{BB962C8B-B14F-4D97-AF65-F5344CB8AC3E}">
        <p14:creationId xmlns:p14="http://schemas.microsoft.com/office/powerpoint/2010/main" val="31320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3613476852"/>
              </p:ext>
            </p:extLst>
          </p:nvPr>
        </p:nvGraphicFramePr>
        <p:xfrm>
          <a:off x="1115613" y="539750"/>
          <a:ext cx="7776867" cy="4480272"/>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31238">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Total</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1">
                        <a:lumMod val="50000"/>
                      </a:schemeClr>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Mercado Abierto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Jubilados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a:t>
                      </a:r>
                      <a:r>
                        <a:rPr lang="es-AR" sz="1100" baseline="0" dirty="0" smtClean="0">
                          <a:latin typeface="Verdana" panose="020B0604030504040204" pitchFamily="34" charset="0"/>
                          <a:ea typeface="Verdana" panose="020B0604030504040204" pitchFamily="34" charset="0"/>
                          <a:cs typeface="Verdana" panose="020B0604030504040204" pitchFamily="34" charset="0"/>
                        </a:rPr>
                        <a:t> Privado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2"/>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Plan Sueldo Público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Profesionales</a:t>
                      </a:r>
                      <a:r>
                        <a:rPr lang="es-AR" sz="1100" baseline="0" dirty="0" smtClean="0">
                          <a:latin typeface="Verdana" panose="020B0604030504040204" pitchFamily="34" charset="0"/>
                          <a:ea typeface="Verdana" panose="020B0604030504040204" pitchFamily="34" charset="0"/>
                          <a:cs typeface="Verdana" panose="020B0604030504040204" pitchFamily="34" charset="0"/>
                        </a:rPr>
                        <a:t> y Negocios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solidFill>
                  </a:tcPr>
                </a:tc>
                <a:tc>
                  <a:txBody>
                    <a:bodyPr/>
                    <a:lstStyle/>
                    <a:p>
                      <a:pPr algn="ctr"/>
                      <a:r>
                        <a:rPr lang="es-AR" sz="1100" dirty="0" smtClean="0">
                          <a:latin typeface="Verdana" panose="020B0604030504040204" pitchFamily="34" charset="0"/>
                          <a:ea typeface="Verdana" panose="020B0604030504040204" pitchFamily="34" charset="0"/>
                          <a:cs typeface="Verdana" panose="020B0604030504040204" pitchFamily="34" charset="0"/>
                        </a:rPr>
                        <a:t>Otros</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5"/>
                    </a:solidFill>
                  </a:tcPr>
                </a:tc>
              </a:tr>
              <a:tr h="3849034">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2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3" name="Título 2"/>
          <p:cNvSpPr>
            <a:spLocks noGrp="1"/>
          </p:cNvSpPr>
          <p:nvPr>
            <p:ph type="title"/>
          </p:nvPr>
        </p:nvSpPr>
        <p:spPr/>
        <p:txBody>
          <a:bodyPr/>
          <a:lstStyle/>
          <a:p>
            <a:r>
              <a:rPr lang="es-AR" dirty="0" smtClean="0"/>
              <a:t>Índice </a:t>
            </a:r>
            <a:r>
              <a:rPr lang="es-AR" dirty="0"/>
              <a:t>Canales – % de distribución</a:t>
            </a:r>
          </a:p>
        </p:txBody>
      </p:sp>
      <p:graphicFrame>
        <p:nvGraphicFramePr>
          <p:cNvPr id="5" name="4 Gráfico"/>
          <p:cNvGraphicFramePr/>
          <p:nvPr>
            <p:extLst>
              <p:ext uri="{D42A27DB-BD31-4B8C-83A1-F6EECF244321}">
                <p14:modId xmlns:p14="http://schemas.microsoft.com/office/powerpoint/2010/main" val="3985929221"/>
              </p:ext>
            </p:extLst>
          </p:nvPr>
        </p:nvGraphicFramePr>
        <p:xfrm>
          <a:off x="1115616" y="1131590"/>
          <a:ext cx="7848872" cy="3888432"/>
        </p:xfrm>
        <a:graphic>
          <a:graphicData uri="http://schemas.openxmlformats.org/drawingml/2006/chart">
            <c:chart xmlns:c="http://schemas.openxmlformats.org/drawingml/2006/chart" xmlns:r="http://schemas.openxmlformats.org/officeDocument/2006/relationships" r:id="rId3"/>
          </a:graphicData>
        </a:graphic>
      </p:graphicFrame>
      <p:sp>
        <p:nvSpPr>
          <p:cNvPr id="6" name="5 CuadroTexto"/>
          <p:cNvSpPr txBox="1"/>
          <p:nvPr/>
        </p:nvSpPr>
        <p:spPr>
          <a:xfrm>
            <a:off x="35496" y="49332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pPr/>
              <a:t>41</a:t>
            </a:fld>
            <a:endParaRPr lang="es-ES"/>
          </a:p>
        </p:txBody>
      </p:sp>
    </p:spTree>
    <p:extLst>
      <p:ext uri="{BB962C8B-B14F-4D97-AF65-F5344CB8AC3E}">
        <p14:creationId xmlns:p14="http://schemas.microsoft.com/office/powerpoint/2010/main" val="1774903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438104" y="1635646"/>
            <a:ext cx="4294136" cy="1873875"/>
          </a:xfrm>
          <a:prstGeom prst="rect">
            <a:avLst/>
          </a:prstGeom>
          <a:noFill/>
        </p:spPr>
        <p:txBody>
          <a:bodyPr wrap="square" lIns="87911" tIns="43956" rIns="87911" bIns="43956" rtlCol="0">
            <a:spAutoFit/>
          </a:bodyPr>
          <a:lstStyle/>
          <a:p>
            <a:pPr algn="ctr"/>
            <a:r>
              <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rPr>
              <a:t>5</a:t>
            </a: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p>
          <a:p>
            <a:pPr algn="ct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ÍNDICES Y CONCLUSIONES GENERALES</a:t>
            </a:r>
            <a:endPar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7090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ÍNDICES</a:t>
            </a:r>
            <a:endParaRPr lang="es-AR" dirty="0"/>
          </a:p>
        </p:txBody>
      </p:sp>
      <p:graphicFrame>
        <p:nvGraphicFramePr>
          <p:cNvPr id="3" name="2 Tabla"/>
          <p:cNvGraphicFramePr>
            <a:graphicFrameLocks noGrp="1"/>
          </p:cNvGraphicFramePr>
          <p:nvPr>
            <p:extLst>
              <p:ext uri="{D42A27DB-BD31-4B8C-83A1-F6EECF244321}">
                <p14:modId xmlns:p14="http://schemas.microsoft.com/office/powerpoint/2010/main" val="3951165369"/>
              </p:ext>
            </p:extLst>
          </p:nvPr>
        </p:nvGraphicFramePr>
        <p:xfrm>
          <a:off x="395536" y="699541"/>
          <a:ext cx="8208912" cy="3960441"/>
        </p:xfrm>
        <a:graphic>
          <a:graphicData uri="http://schemas.openxmlformats.org/drawingml/2006/table">
            <a:tbl>
              <a:tblPr firstRow="1" bandRow="1">
                <a:tableStyleId>{5C22544A-7EE6-4342-B048-85BDC9FD1C3A}</a:tableStyleId>
              </a:tblPr>
              <a:tblGrid>
                <a:gridCol w="2052228"/>
                <a:gridCol w="2052228"/>
                <a:gridCol w="2052228"/>
                <a:gridCol w="2052228"/>
              </a:tblGrid>
              <a:tr h="394018">
                <a:tc>
                  <a:txBody>
                    <a:bodyPr/>
                    <a:lstStyle/>
                    <a:p>
                      <a:pPr algn="ctr"/>
                      <a:r>
                        <a:rPr lang="es-AR" dirty="0" smtClean="0"/>
                        <a:t>Canales</a:t>
                      </a:r>
                      <a:endParaRPr lang="es-AR" dirty="0"/>
                    </a:p>
                  </a:txBody>
                  <a:tcPr/>
                </a:tc>
                <a:tc>
                  <a:txBody>
                    <a:bodyPr/>
                    <a:lstStyle/>
                    <a:p>
                      <a:pPr algn="ctr"/>
                      <a:r>
                        <a:rPr lang="es-AR" dirty="0" smtClean="0"/>
                        <a:t>Productos</a:t>
                      </a:r>
                      <a:endParaRPr lang="es-AR" dirty="0"/>
                    </a:p>
                  </a:txBody>
                  <a:tcPr/>
                </a:tc>
                <a:tc>
                  <a:txBody>
                    <a:bodyPr/>
                    <a:lstStyle/>
                    <a:p>
                      <a:pPr algn="ctr"/>
                      <a:r>
                        <a:rPr lang="es-AR" dirty="0" smtClean="0"/>
                        <a:t>Base de datos</a:t>
                      </a:r>
                      <a:endParaRPr lang="es-AR" dirty="0"/>
                    </a:p>
                  </a:txBody>
                  <a:tcPr/>
                </a:tc>
                <a:tc>
                  <a:txBody>
                    <a:bodyPr/>
                    <a:lstStyle/>
                    <a:p>
                      <a:pPr algn="ctr"/>
                      <a:r>
                        <a:rPr lang="es-AR" dirty="0" smtClean="0"/>
                        <a:t>Experiencia</a:t>
                      </a:r>
                      <a:endParaRPr lang="es-AR" dirty="0"/>
                    </a:p>
                  </a:txBody>
                  <a:tcPr/>
                </a:tc>
              </a:tr>
              <a:tr h="3566423">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marL="285750" indent="-285750" algn="l">
                        <a:buFontTx/>
                        <a:buChar char="-"/>
                      </a:pPr>
                      <a:r>
                        <a:rPr lang="es-AR" sz="1100" dirty="0" smtClean="0">
                          <a:latin typeface="Verdana" panose="020B0604030504040204" pitchFamily="34" charset="0"/>
                          <a:ea typeface="Verdana" panose="020B0604030504040204" pitchFamily="34" charset="0"/>
                          <a:cs typeface="Verdana" panose="020B0604030504040204" pitchFamily="34" charset="0"/>
                        </a:rPr>
                        <a:t>Evaluar</a:t>
                      </a:r>
                      <a:r>
                        <a:rPr lang="es-AR" sz="1100" baseline="0" dirty="0" smtClean="0">
                          <a:latin typeface="Verdana" panose="020B0604030504040204" pitchFamily="34" charset="0"/>
                          <a:ea typeface="Verdana" panose="020B0604030504040204" pitchFamily="34" charset="0"/>
                          <a:cs typeface="Verdana" panose="020B0604030504040204" pitchFamily="34" charset="0"/>
                        </a:rPr>
                        <a:t> la experiencia de los clientes del Cluster Conservadores que resulten atractivos comercialmente para entender sus barreras de contratación y consumo</a:t>
                      </a:r>
                    </a:p>
                    <a:p>
                      <a:pPr marL="0" indent="0" algn="l">
                        <a:buFontTx/>
                        <a:buNone/>
                      </a:pPr>
                      <a:endParaRPr lang="es-AR" sz="1100" baseline="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l">
                        <a:buFontTx/>
                        <a:buChar char="-"/>
                      </a:pPr>
                      <a:r>
                        <a:rPr lang="es-AR" sz="1100" baseline="0" dirty="0" smtClean="0">
                          <a:latin typeface="Verdana" panose="020B0604030504040204" pitchFamily="34" charset="0"/>
                          <a:ea typeface="Verdana" panose="020B0604030504040204" pitchFamily="34" charset="0"/>
                          <a:cs typeface="Verdana" panose="020B0604030504040204" pitchFamily="34" charset="0"/>
                        </a:rPr>
                        <a:t>Gestionar la experiencia de nuestros “Clientes de Vínculo Fuerte” para brindar un servicio acorde a las expectativas y reforzar el engagement del segmento</a:t>
                      </a:r>
                      <a:endParaRPr lang="es-AR" sz="11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graphicFrame>
        <p:nvGraphicFramePr>
          <p:cNvPr id="4" name="3 Gráfico"/>
          <p:cNvGraphicFramePr/>
          <p:nvPr>
            <p:extLst/>
          </p:nvPr>
        </p:nvGraphicFramePr>
        <p:xfrm>
          <a:off x="2411760" y="1059582"/>
          <a:ext cx="2088232" cy="3672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p:cNvGraphicFramePr/>
          <p:nvPr>
            <p:extLst/>
          </p:nvPr>
        </p:nvGraphicFramePr>
        <p:xfrm>
          <a:off x="179512" y="1131589"/>
          <a:ext cx="2304256" cy="34067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5 Gráfico"/>
          <p:cNvGraphicFramePr/>
          <p:nvPr>
            <p:extLst>
              <p:ext uri="{D42A27DB-BD31-4B8C-83A1-F6EECF244321}">
                <p14:modId xmlns:p14="http://schemas.microsoft.com/office/powerpoint/2010/main" val="316320483"/>
              </p:ext>
            </p:extLst>
          </p:nvPr>
        </p:nvGraphicFramePr>
        <p:xfrm>
          <a:off x="4572000" y="1059582"/>
          <a:ext cx="2088232" cy="3672408"/>
        </p:xfrm>
        <a:graphic>
          <a:graphicData uri="http://schemas.openxmlformats.org/drawingml/2006/chart">
            <c:chart xmlns:c="http://schemas.openxmlformats.org/drawingml/2006/chart" xmlns:r="http://schemas.openxmlformats.org/officeDocument/2006/relationships" r:id="rId4"/>
          </a:graphicData>
        </a:graphic>
      </p:graphicFrame>
      <p:sp>
        <p:nvSpPr>
          <p:cNvPr id="7" name="6 Marcador de número de diapositiva"/>
          <p:cNvSpPr>
            <a:spLocks noGrp="1"/>
          </p:cNvSpPr>
          <p:nvPr>
            <p:ph type="sldNum" sz="quarter" idx="12"/>
          </p:nvPr>
        </p:nvSpPr>
        <p:spPr/>
        <p:txBody>
          <a:bodyPr/>
          <a:lstStyle/>
          <a:p>
            <a:fld id="{132FADFE-3B8F-471C-ABF0-DBC7717ECBBC}" type="slidenum">
              <a:rPr lang="es-ES" smtClean="0"/>
              <a:pPr/>
              <a:t>43</a:t>
            </a:fld>
            <a:endParaRPr lang="es-ES"/>
          </a:p>
        </p:txBody>
      </p:sp>
    </p:spTree>
    <p:extLst>
      <p:ext uri="{BB962C8B-B14F-4D97-AF65-F5344CB8AC3E}">
        <p14:creationId xmlns:p14="http://schemas.microsoft.com/office/powerpoint/2010/main" val="13302490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CONCLUSIONES GENERALES</a:t>
            </a:r>
            <a:endParaRPr lang="es-AR" dirty="0"/>
          </a:p>
        </p:txBody>
      </p:sp>
      <p:sp>
        <p:nvSpPr>
          <p:cNvPr id="4" name="3 CuadroTexto"/>
          <p:cNvSpPr txBox="1"/>
          <p:nvPr/>
        </p:nvSpPr>
        <p:spPr>
          <a:xfrm>
            <a:off x="97010" y="842972"/>
            <a:ext cx="8795470" cy="3785652"/>
          </a:xfrm>
          <a:prstGeom prst="rect">
            <a:avLst/>
          </a:prstGeom>
          <a:noFill/>
        </p:spPr>
        <p:txBody>
          <a:bodyPr wrap="square" rtlCol="0">
            <a:spAutoFit/>
          </a:bodyPr>
          <a:lstStyle/>
          <a:p>
            <a:pPr algn="just"/>
            <a:r>
              <a:rPr lang="es-AR" sz="1200" dirty="0" smtClean="0">
                <a:latin typeface="Verdana" panose="020B0604030504040204" pitchFamily="34" charset="0"/>
                <a:ea typeface="Verdana" panose="020B0604030504040204" pitchFamily="34" charset="0"/>
                <a:cs typeface="Verdana" panose="020B0604030504040204" pitchFamily="34" charset="0"/>
              </a:rPr>
              <a:t>A partir del análisis de Cluster y de segmento comercial se detectan dos caminos principales:</a:t>
            </a:r>
          </a:p>
          <a:p>
            <a:pPr algn="just"/>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200" dirty="0" smtClean="0">
                <a:latin typeface="Verdana" panose="020B0604030504040204" pitchFamily="34" charset="0"/>
                <a:ea typeface="Verdana" panose="020B0604030504040204" pitchFamily="34" charset="0"/>
                <a:cs typeface="Verdana" panose="020B0604030504040204" pitchFamily="34" charset="0"/>
              </a:rPr>
              <a:t>- Respecto a los patrones de comportamiento, queda en evidencia que la </a:t>
            </a:r>
            <a:r>
              <a:rPr lang="es-AR" sz="1200" dirty="0">
                <a:latin typeface="Verdana" panose="020B0604030504040204" pitchFamily="34" charset="0"/>
                <a:ea typeface="Verdana" panose="020B0604030504040204" pitchFamily="34" charset="0"/>
                <a:cs typeface="Verdana" panose="020B0604030504040204" pitchFamily="34" charset="0"/>
              </a:rPr>
              <a:t>distribución de </a:t>
            </a:r>
            <a:r>
              <a:rPr lang="es-AR" sz="1200" dirty="0" smtClean="0">
                <a:latin typeface="Verdana" panose="020B0604030504040204" pitchFamily="34" charset="0"/>
                <a:ea typeface="Verdana" panose="020B0604030504040204" pitchFamily="34" charset="0"/>
                <a:cs typeface="Verdana" panose="020B0604030504040204" pitchFamily="34" charset="0"/>
              </a:rPr>
              <a:t>el </a:t>
            </a:r>
            <a:r>
              <a:rPr lang="es-AR" sz="1200" dirty="0">
                <a:latin typeface="Verdana" panose="020B0604030504040204" pitchFamily="34" charset="0"/>
                <a:ea typeface="Verdana" panose="020B0604030504040204" pitchFamily="34" charset="0"/>
                <a:cs typeface="Verdana" panose="020B0604030504040204" pitchFamily="34" charset="0"/>
              </a:rPr>
              <a:t>20% es el que más consume y aporta valor, es importante gestionar la experiencia de este grupo para asegurar su permanencia y estimular su crecimiento.</a:t>
            </a:r>
          </a:p>
          <a:p>
            <a:pPr algn="just"/>
            <a:r>
              <a:rPr lang="es-AR" sz="1200" dirty="0">
                <a:latin typeface="Verdana" panose="020B0604030504040204" pitchFamily="34" charset="0"/>
                <a:ea typeface="Verdana" panose="020B0604030504040204" pitchFamily="34" charset="0"/>
                <a:cs typeface="Verdana" panose="020B0604030504040204" pitchFamily="34" charset="0"/>
              </a:rPr>
              <a:t>También comprender la experiencia de los “Clientes Conservadores” y sus barreras para el consumo o </a:t>
            </a:r>
            <a:r>
              <a:rPr lang="es-AR" sz="1200" dirty="0" smtClean="0">
                <a:latin typeface="Verdana" panose="020B0604030504040204" pitchFamily="34" charset="0"/>
                <a:ea typeface="Verdana" panose="020B0604030504040204" pitchFamily="34" charset="0"/>
                <a:cs typeface="Verdana" panose="020B0604030504040204" pitchFamily="34" charset="0"/>
              </a:rPr>
              <a:t>contratación, ya que este grupo es el que presenta mayores condiciones para generar </a:t>
            </a:r>
            <a:r>
              <a:rPr lang="es-AR" sz="1200" dirty="0">
                <a:latin typeface="Verdana" panose="020B0604030504040204" pitchFamily="34" charset="0"/>
                <a:ea typeface="Verdana" panose="020B0604030504040204" pitchFamily="34" charset="0"/>
                <a:cs typeface="Verdana" panose="020B0604030504040204" pitchFamily="34" charset="0"/>
              </a:rPr>
              <a:t>activaciones y construir un vínculo a través del consumo y uso de canales que permita su migración hacia los “Clientes de Vínculo Fuerte”.</a:t>
            </a:r>
          </a:p>
          <a:p>
            <a:pPr algn="just"/>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200" dirty="0" smtClean="0">
                <a:latin typeface="Verdana" panose="020B0604030504040204" pitchFamily="34" charset="0"/>
                <a:ea typeface="Verdana" panose="020B0604030504040204" pitchFamily="34" charset="0"/>
                <a:cs typeface="Verdana" panose="020B0604030504040204" pitchFamily="34" charset="0"/>
              </a:rPr>
              <a:t>- Respecto al análisis de segmentos </a:t>
            </a:r>
            <a:r>
              <a:rPr lang="es-AR" sz="1200" dirty="0">
                <a:latin typeface="Verdana" panose="020B0604030504040204" pitchFamily="34" charset="0"/>
                <a:ea typeface="Verdana" panose="020B0604030504040204" pitchFamily="34" charset="0"/>
                <a:cs typeface="Verdana" panose="020B0604030504040204" pitchFamily="34" charset="0"/>
              </a:rPr>
              <a:t>se detecta que tanto Mercado Abierto como Profesionales y Negocios tienen bajos consumos, y baja penetración de TD, lo que indica que podrían no estar recibiendo acreditaciones. Esto es más fuerte en Mercado Abierto, donde además hay un alto porcentaje de clientes sobre los que no hay información de ingresos</a:t>
            </a:r>
            <a:r>
              <a:rPr lang="es-AR" sz="1200" dirty="0" smtClean="0">
                <a:latin typeface="Verdana" panose="020B0604030504040204" pitchFamily="34" charset="0"/>
                <a:ea typeface="Verdana" panose="020B0604030504040204" pitchFamily="34" charset="0"/>
                <a:cs typeface="Verdana" panose="020B0604030504040204" pitchFamily="34" charset="0"/>
              </a:rPr>
              <a:t>.</a:t>
            </a:r>
          </a:p>
          <a:p>
            <a:pPr algn="just"/>
            <a:r>
              <a:rPr lang="es-AR" sz="1200" dirty="0" smtClean="0">
                <a:latin typeface="Verdana" panose="020B0604030504040204" pitchFamily="34" charset="0"/>
                <a:ea typeface="Verdana" panose="020B0604030504040204" pitchFamily="34" charset="0"/>
                <a:cs typeface="Verdana" panose="020B0604030504040204" pitchFamily="34" charset="0"/>
              </a:rPr>
              <a:t>A partir de ello, resulta importante detectar cuál es el vínculo de estos grupos inactivos dentro de ambos segmentos con el Banco, para comprender si es posible una reactivación del vínculo o si se trata de clientes que han alcanzado saturación o poseen otro Banco principal.</a:t>
            </a:r>
          </a:p>
          <a:p>
            <a:pPr algn="just"/>
            <a:r>
              <a:rPr lang="es-AR" sz="1200" dirty="0" smtClean="0">
                <a:latin typeface="Verdana" panose="020B0604030504040204" pitchFamily="34" charset="0"/>
                <a:ea typeface="Verdana" panose="020B0604030504040204" pitchFamily="34" charset="0"/>
                <a:cs typeface="Verdana" panose="020B0604030504040204" pitchFamily="34" charset="0"/>
              </a:rPr>
              <a:t>En base a este análisis podría evaluarse la viabilidad de trabajar con los </a:t>
            </a:r>
            <a:r>
              <a:rPr lang="es-AR" sz="1200" dirty="0" err="1" smtClean="0">
                <a:latin typeface="Verdana" panose="020B0604030504040204" pitchFamily="34" charset="0"/>
                <a:ea typeface="Verdana" panose="020B0604030504040204" pitchFamily="34" charset="0"/>
                <a:cs typeface="Verdana" panose="020B0604030504040204" pitchFamily="34" charset="0"/>
              </a:rPr>
              <a:t>clusters</a:t>
            </a:r>
            <a:r>
              <a:rPr lang="es-AR" sz="1200" dirty="0" smtClean="0">
                <a:latin typeface="Verdana" panose="020B0604030504040204" pitchFamily="34" charset="0"/>
                <a:ea typeface="Verdana" panose="020B0604030504040204" pitchFamily="34" charset="0"/>
                <a:cs typeface="Verdana" panose="020B0604030504040204" pitchFamily="34" charset="0"/>
              </a:rPr>
              <a:t> de “Clientes de vínculo débil” y “Contratadores de préstamos personales”, dado que ambos Clusters tienen una importante composición de Mercado Abierto y Profesionales y Negocios.</a:t>
            </a:r>
            <a:endParaRPr lang="es-AR"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44</a:t>
            </a:fld>
            <a:endParaRPr lang="es-ES"/>
          </a:p>
        </p:txBody>
      </p:sp>
    </p:spTree>
    <p:extLst>
      <p:ext uri="{BB962C8B-B14F-4D97-AF65-F5344CB8AC3E}">
        <p14:creationId xmlns:p14="http://schemas.microsoft.com/office/powerpoint/2010/main" val="1460583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75204" y="2075777"/>
            <a:ext cx="3822570" cy="1135211"/>
          </a:xfrm>
          <a:prstGeom prst="rect">
            <a:avLst/>
          </a:prstGeom>
          <a:noFill/>
        </p:spPr>
        <p:txBody>
          <a:bodyPr wrap="square" lIns="87911" tIns="43956" rIns="87911" bIns="43956" rtlCol="0">
            <a:spAutoFit/>
          </a:bodyPr>
          <a:lstStyle/>
          <a:p>
            <a:pPr algn="ctr"/>
            <a:r>
              <a:rPr lang="es-AR" sz="3400" b="1" dirty="0" smtClean="0">
                <a:solidFill>
                  <a:srgbClr val="0193CF"/>
                </a:solidFill>
                <a:latin typeface="Verdana" panose="020B0604030504040204" pitchFamily="34" charset="0"/>
                <a:ea typeface="Verdana" panose="020B0604030504040204" pitchFamily="34" charset="0"/>
                <a:cs typeface="Verdana" panose="020B0604030504040204" pitchFamily="34" charset="0"/>
              </a:rPr>
              <a:t>Muchas Gracias</a:t>
            </a:r>
            <a:endParaRPr lang="es-AR" sz="3400" b="1" dirty="0">
              <a:solidFill>
                <a:srgbClr val="0193CF"/>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2885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 Grupo"/>
          <p:cNvGrpSpPr/>
          <p:nvPr/>
        </p:nvGrpSpPr>
        <p:grpSpPr>
          <a:xfrm>
            <a:off x="273824" y="604038"/>
            <a:ext cx="2764005" cy="1935968"/>
            <a:chOff x="0" y="958889"/>
            <a:chExt cx="3310545" cy="2709323"/>
          </a:xfrm>
        </p:grpSpPr>
        <p:grpSp>
          <p:nvGrpSpPr>
            <p:cNvPr id="4" name="3 Grupo"/>
            <p:cNvGrpSpPr/>
            <p:nvPr/>
          </p:nvGrpSpPr>
          <p:grpSpPr>
            <a:xfrm>
              <a:off x="81889" y="1439571"/>
              <a:ext cx="463744" cy="2037287"/>
              <a:chOff x="2230388" y="3405929"/>
              <a:chExt cx="1146857" cy="6750627"/>
            </a:xfrm>
          </p:grpSpPr>
          <p:sp>
            <p:nvSpPr>
              <p:cNvPr id="8" name="Rounded Rectangle 5"/>
              <p:cNvSpPr/>
              <p:nvPr/>
            </p:nvSpPr>
            <p:spPr>
              <a:xfrm>
                <a:off x="2569879" y="5003801"/>
                <a:ext cx="467875" cy="4837460"/>
              </a:xfrm>
              <a:prstGeom prst="roundRect">
                <a:avLst>
                  <a:gd name="adj" fmla="val 50000"/>
                </a:avLst>
              </a:prstGeom>
              <a:solidFill>
                <a:srgbClr val="1B8ECD"/>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Oval 2"/>
              <p:cNvSpPr/>
              <p:nvPr/>
            </p:nvSpPr>
            <p:spPr>
              <a:xfrm>
                <a:off x="2329444" y="9108481"/>
                <a:ext cx="948747" cy="948995"/>
              </a:xfrm>
              <a:prstGeom prst="ellipse">
                <a:avLst/>
              </a:prstGeom>
              <a:solidFill>
                <a:srgbClr val="1B8ECD"/>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0"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 name="TextBox 42"/>
            <p:cNvSpPr txBox="1"/>
            <p:nvPr/>
          </p:nvSpPr>
          <p:spPr>
            <a:xfrm>
              <a:off x="0" y="958889"/>
              <a:ext cx="3310545" cy="594398"/>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Stock</a:t>
              </a:r>
            </a:p>
          </p:txBody>
        </p:sp>
        <p:sp>
          <p:nvSpPr>
            <p:cNvPr id="6" name="TextBox 42"/>
            <p:cNvSpPr txBox="1"/>
            <p:nvPr/>
          </p:nvSpPr>
          <p:spPr>
            <a:xfrm>
              <a:off x="698706" y="1439572"/>
              <a:ext cx="2611839" cy="439337"/>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Datos a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nivel</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cliente</a:t>
              </a:r>
              <a:endPar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TextBox 42"/>
            <p:cNvSpPr txBox="1"/>
            <p:nvPr/>
          </p:nvSpPr>
          <p:spPr>
            <a:xfrm>
              <a:off x="410546" y="1833332"/>
              <a:ext cx="2611839" cy="1834880"/>
            </a:xfrm>
            <a:prstGeom prst="rect">
              <a:avLst/>
            </a:prstGeom>
            <a:noFill/>
          </p:spPr>
          <p:txBody>
            <a:bodyPr wrap="square" rtlCol="0">
              <a:spAutoFit/>
            </a:bodyPr>
            <a:lstStyle/>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Demográficos</a:t>
              </a:r>
              <a:endPar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Socioeconómicos</a:t>
              </a:r>
              <a:endPar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Reclamos</a:t>
              </a: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realizados</a:t>
              </a:r>
              <a:endPar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De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segmentación</a:t>
              </a:r>
              <a:endPar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Cálculos</a:t>
              </a: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sobre</a:t>
              </a: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los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productos</a:t>
              </a: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posee</a:t>
              </a:r>
              <a:endPar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11" name="10 Grupo"/>
          <p:cNvGrpSpPr/>
          <p:nvPr/>
        </p:nvGrpSpPr>
        <p:grpSpPr>
          <a:xfrm>
            <a:off x="3191323" y="604039"/>
            <a:ext cx="2764005" cy="1799234"/>
            <a:chOff x="2917499" y="958889"/>
            <a:chExt cx="3310545" cy="2517969"/>
          </a:xfrm>
        </p:grpSpPr>
        <p:sp>
          <p:nvSpPr>
            <p:cNvPr id="12" name="TextBox 42"/>
            <p:cNvSpPr txBox="1"/>
            <p:nvPr/>
          </p:nvSpPr>
          <p:spPr>
            <a:xfrm>
              <a:off x="3616205" y="1439572"/>
              <a:ext cx="2611839" cy="439338"/>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Datos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sobre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el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uso</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a:t>
              </a:r>
            </a:p>
          </p:txBody>
        </p:sp>
        <p:grpSp>
          <p:nvGrpSpPr>
            <p:cNvPr id="13" name="12 Grupo"/>
            <p:cNvGrpSpPr/>
            <p:nvPr/>
          </p:nvGrpSpPr>
          <p:grpSpPr>
            <a:xfrm>
              <a:off x="2917499" y="958889"/>
              <a:ext cx="3310545" cy="2517969"/>
              <a:chOff x="2917499" y="958889"/>
              <a:chExt cx="3310545" cy="2517969"/>
            </a:xfrm>
          </p:grpSpPr>
          <p:grpSp>
            <p:nvGrpSpPr>
              <p:cNvPr id="14" name="13 Grupo"/>
              <p:cNvGrpSpPr/>
              <p:nvPr/>
            </p:nvGrpSpPr>
            <p:grpSpPr>
              <a:xfrm>
                <a:off x="2999388" y="1439571"/>
                <a:ext cx="463744" cy="2037287"/>
                <a:chOff x="2230388" y="3405929"/>
                <a:chExt cx="1146857" cy="6750627"/>
              </a:xfrm>
            </p:grpSpPr>
            <p:sp>
              <p:nvSpPr>
                <p:cNvPr id="17" name="Rounded Rectangle 5"/>
                <p:cNvSpPr/>
                <p:nvPr/>
              </p:nvSpPr>
              <p:spPr>
                <a:xfrm>
                  <a:off x="2569879" y="5003801"/>
                  <a:ext cx="467875" cy="4837460"/>
                </a:xfrm>
                <a:prstGeom prst="roundRect">
                  <a:avLst>
                    <a:gd name="adj" fmla="val 50000"/>
                  </a:avLst>
                </a:prstGeom>
                <a:solidFill>
                  <a:srgbClr val="2DB6B3">
                    <a:lumMod val="20000"/>
                    <a:lumOff val="80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8" name="Oval 2"/>
                <p:cNvSpPr/>
                <p:nvPr/>
              </p:nvSpPr>
              <p:spPr>
                <a:xfrm>
                  <a:off x="2329444" y="9108481"/>
                  <a:ext cx="948747" cy="948995"/>
                </a:xfrm>
                <a:prstGeom prst="ellipse">
                  <a:avLst/>
                </a:prstGeom>
                <a:solidFill>
                  <a:srgbClr val="2DB6B3">
                    <a:lumMod val="20000"/>
                    <a:lumOff val="80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9"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15" name="TextBox 42"/>
              <p:cNvSpPr txBox="1"/>
              <p:nvPr/>
            </p:nvSpPr>
            <p:spPr>
              <a:xfrm>
                <a:off x="2917499" y="958889"/>
                <a:ext cx="3310545" cy="594398"/>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Canales</a:t>
                </a:r>
              </a:p>
            </p:txBody>
          </p:sp>
          <p:sp>
            <p:nvSpPr>
              <p:cNvPr id="16" name="TextBox 42"/>
              <p:cNvSpPr txBox="1"/>
              <p:nvPr/>
            </p:nvSpPr>
            <p:spPr>
              <a:xfrm>
                <a:off x="3328045" y="1833332"/>
                <a:ext cx="2611839" cy="1550604"/>
              </a:xfrm>
              <a:prstGeom prst="rect">
                <a:avLst/>
              </a:prstGeom>
              <a:noFill/>
            </p:spPr>
            <p:txBody>
              <a:bodyPr wrap="square" rtlCol="0">
                <a:spAutoFit/>
              </a:bodyPr>
              <a:lstStyle/>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CAT</a:t>
                </a: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ATM</a:t>
                </a: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IVR</a:t>
                </a: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HB</a:t>
                </a: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TAS</a:t>
                </a:r>
              </a:p>
            </p:txBody>
          </p:sp>
        </p:grpSp>
      </p:grpSp>
      <p:grpSp>
        <p:nvGrpSpPr>
          <p:cNvPr id="20" name="19 Grupo"/>
          <p:cNvGrpSpPr/>
          <p:nvPr/>
        </p:nvGrpSpPr>
        <p:grpSpPr>
          <a:xfrm>
            <a:off x="6114267" y="555526"/>
            <a:ext cx="2764005" cy="1799234"/>
            <a:chOff x="5840443" y="958889"/>
            <a:chExt cx="3310545" cy="2517969"/>
          </a:xfrm>
        </p:grpSpPr>
        <p:grpSp>
          <p:nvGrpSpPr>
            <p:cNvPr id="21" name="20 Grupo"/>
            <p:cNvGrpSpPr/>
            <p:nvPr/>
          </p:nvGrpSpPr>
          <p:grpSpPr>
            <a:xfrm>
              <a:off x="5922332" y="1439571"/>
              <a:ext cx="463744" cy="2037287"/>
              <a:chOff x="2230388" y="3405929"/>
              <a:chExt cx="1146857" cy="6750627"/>
            </a:xfrm>
          </p:grpSpPr>
          <p:sp>
            <p:nvSpPr>
              <p:cNvPr id="25" name="Rounded Rectangle 5"/>
              <p:cNvSpPr/>
              <p:nvPr/>
            </p:nvSpPr>
            <p:spPr>
              <a:xfrm>
                <a:off x="2569879" y="5003801"/>
                <a:ext cx="467875" cy="4837460"/>
              </a:xfrm>
              <a:prstGeom prst="roundRect">
                <a:avLst>
                  <a:gd name="adj" fmla="val 50000"/>
                </a:avLst>
              </a:prstGeom>
              <a:solidFill>
                <a:srgbClr val="FFFFFF">
                  <a:lumMod val="50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6" name="Oval 2"/>
              <p:cNvSpPr/>
              <p:nvPr/>
            </p:nvSpPr>
            <p:spPr>
              <a:xfrm>
                <a:off x="2329444" y="9108481"/>
                <a:ext cx="948747" cy="948995"/>
              </a:xfrm>
              <a:prstGeom prst="ellipse">
                <a:avLst/>
              </a:prstGeom>
              <a:solidFill>
                <a:srgbClr val="FFFFFF">
                  <a:lumMod val="50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7"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22" name="TextBox 42"/>
            <p:cNvSpPr txBox="1"/>
            <p:nvPr/>
          </p:nvSpPr>
          <p:spPr>
            <a:xfrm>
              <a:off x="5840443" y="958889"/>
              <a:ext cx="3310545" cy="594399"/>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Productos</a:t>
              </a:r>
              <a:endPar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3" name="TextBox 42"/>
            <p:cNvSpPr txBox="1"/>
            <p:nvPr/>
          </p:nvSpPr>
          <p:spPr>
            <a:xfrm>
              <a:off x="6250989" y="1833332"/>
              <a:ext cx="2611839" cy="697772"/>
            </a:xfrm>
            <a:prstGeom prst="rect">
              <a:avLst/>
            </a:prstGeom>
            <a:noFill/>
          </p:spPr>
          <p:txBody>
            <a:bodyPr wrap="square" rtlCol="0">
              <a:spAutoFit/>
            </a:bodyPr>
            <a:lstStyle/>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TC</a:t>
              </a:r>
            </a:p>
            <a:p>
              <a:pPr marL="285750" marR="0" lvl="0" indent="-285750" defTabSz="91440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TD</a:t>
              </a:r>
            </a:p>
          </p:txBody>
        </p:sp>
        <p:sp>
          <p:nvSpPr>
            <p:cNvPr id="24" name="TextBox 42"/>
            <p:cNvSpPr txBox="1"/>
            <p:nvPr/>
          </p:nvSpPr>
          <p:spPr>
            <a:xfrm>
              <a:off x="6539149" y="1441844"/>
              <a:ext cx="2611839" cy="439338"/>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Datos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sobre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el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uso</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a:t>
              </a:r>
            </a:p>
          </p:txBody>
        </p:sp>
      </p:grpSp>
      <p:grpSp>
        <p:nvGrpSpPr>
          <p:cNvPr id="28" name="27 Grupo"/>
          <p:cNvGrpSpPr/>
          <p:nvPr/>
        </p:nvGrpSpPr>
        <p:grpSpPr>
          <a:xfrm>
            <a:off x="288032" y="2828038"/>
            <a:ext cx="2764005" cy="1799234"/>
            <a:chOff x="14208" y="3881785"/>
            <a:chExt cx="3310545" cy="2517969"/>
          </a:xfrm>
        </p:grpSpPr>
        <p:grpSp>
          <p:nvGrpSpPr>
            <p:cNvPr id="29" name="28 Grupo"/>
            <p:cNvGrpSpPr/>
            <p:nvPr/>
          </p:nvGrpSpPr>
          <p:grpSpPr>
            <a:xfrm>
              <a:off x="96097" y="4362467"/>
              <a:ext cx="463744" cy="2037287"/>
              <a:chOff x="2230388" y="3405929"/>
              <a:chExt cx="1146857" cy="6750627"/>
            </a:xfrm>
          </p:grpSpPr>
          <p:sp>
            <p:nvSpPr>
              <p:cNvPr id="32" name="Rounded Rectangle 5"/>
              <p:cNvSpPr/>
              <p:nvPr/>
            </p:nvSpPr>
            <p:spPr>
              <a:xfrm>
                <a:off x="2569879" y="5003801"/>
                <a:ext cx="467875" cy="4837460"/>
              </a:xfrm>
              <a:prstGeom prst="roundRect">
                <a:avLst>
                  <a:gd name="adj" fmla="val 50000"/>
                </a:avLst>
              </a:prstGeom>
              <a:solidFill>
                <a:srgbClr val="FFFFFF">
                  <a:lumMod val="85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3" name="Oval 2"/>
              <p:cNvSpPr/>
              <p:nvPr/>
            </p:nvSpPr>
            <p:spPr>
              <a:xfrm>
                <a:off x="2329444" y="9108481"/>
                <a:ext cx="948747" cy="948995"/>
              </a:xfrm>
              <a:prstGeom prst="ellipse">
                <a:avLst/>
              </a:prstGeom>
              <a:solidFill>
                <a:srgbClr val="FFFFFF">
                  <a:lumMod val="85000"/>
                </a:srgbClr>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4"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0" name="TextBox 42"/>
            <p:cNvSpPr txBox="1"/>
            <p:nvPr/>
          </p:nvSpPr>
          <p:spPr>
            <a:xfrm>
              <a:off x="14208" y="3881785"/>
              <a:ext cx="3310545" cy="594399"/>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Experiencia</a:t>
              </a:r>
            </a:p>
          </p:txBody>
        </p:sp>
        <p:sp>
          <p:nvSpPr>
            <p:cNvPr id="31" name="TextBox 42"/>
            <p:cNvSpPr txBox="1"/>
            <p:nvPr/>
          </p:nvSpPr>
          <p:spPr>
            <a:xfrm>
              <a:off x="712914" y="4362468"/>
              <a:ext cx="2204585" cy="1369699"/>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Respuestas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las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encuestas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se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realizarán</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 los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clientes</a:t>
              </a:r>
              <a:endPar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35" name="34 Grupo"/>
          <p:cNvGrpSpPr/>
          <p:nvPr/>
        </p:nvGrpSpPr>
        <p:grpSpPr>
          <a:xfrm>
            <a:off x="3205531" y="2828037"/>
            <a:ext cx="2764005" cy="1799234"/>
            <a:chOff x="2931707" y="3881785"/>
            <a:chExt cx="3310545" cy="2517969"/>
          </a:xfrm>
        </p:grpSpPr>
        <p:sp>
          <p:nvSpPr>
            <p:cNvPr id="36" name="TextBox 42"/>
            <p:cNvSpPr txBox="1"/>
            <p:nvPr/>
          </p:nvSpPr>
          <p:spPr>
            <a:xfrm>
              <a:off x="3630414" y="4362468"/>
              <a:ext cx="2210030" cy="1679821"/>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Indicadores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representan</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la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calidad</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 los datos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contiene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el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modelo</a:t>
              </a:r>
              <a:endPar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nvGrpSpPr>
            <p:cNvPr id="37" name="36 Grupo"/>
            <p:cNvGrpSpPr/>
            <p:nvPr/>
          </p:nvGrpSpPr>
          <p:grpSpPr>
            <a:xfrm>
              <a:off x="2931707" y="3881785"/>
              <a:ext cx="3310545" cy="2517969"/>
              <a:chOff x="2917499" y="958889"/>
              <a:chExt cx="3310545" cy="2517969"/>
            </a:xfrm>
          </p:grpSpPr>
          <p:grpSp>
            <p:nvGrpSpPr>
              <p:cNvPr id="38" name="37 Grupo"/>
              <p:cNvGrpSpPr/>
              <p:nvPr/>
            </p:nvGrpSpPr>
            <p:grpSpPr>
              <a:xfrm>
                <a:off x="2999388" y="1439571"/>
                <a:ext cx="463744" cy="2037287"/>
                <a:chOff x="2230388" y="3405929"/>
                <a:chExt cx="1146857" cy="6750627"/>
              </a:xfrm>
            </p:grpSpPr>
            <p:sp>
              <p:nvSpPr>
                <p:cNvPr id="40" name="Rounded Rectangle 5"/>
                <p:cNvSpPr/>
                <p:nvPr/>
              </p:nvSpPr>
              <p:spPr>
                <a:xfrm>
                  <a:off x="2569879" y="5003801"/>
                  <a:ext cx="467875" cy="4837460"/>
                </a:xfrm>
                <a:prstGeom prst="roundRect">
                  <a:avLst>
                    <a:gd name="adj" fmla="val 50000"/>
                  </a:avLst>
                </a:prstGeom>
                <a:solidFill>
                  <a:srgbClr val="7CC8EC"/>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1" name="Oval 2"/>
                <p:cNvSpPr/>
                <p:nvPr/>
              </p:nvSpPr>
              <p:spPr>
                <a:xfrm>
                  <a:off x="2329444" y="9108481"/>
                  <a:ext cx="948747" cy="948995"/>
                </a:xfrm>
                <a:prstGeom prst="ellipse">
                  <a:avLst/>
                </a:prstGeom>
                <a:solidFill>
                  <a:srgbClr val="7CC8EC"/>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2"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9" name="TextBox 42"/>
              <p:cNvSpPr txBox="1"/>
              <p:nvPr/>
            </p:nvSpPr>
            <p:spPr>
              <a:xfrm>
                <a:off x="2917499" y="958889"/>
                <a:ext cx="3310545" cy="594399"/>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Base de datos</a:t>
                </a:r>
              </a:p>
            </p:txBody>
          </p:sp>
        </p:grpSp>
      </p:grpSp>
      <p:grpSp>
        <p:nvGrpSpPr>
          <p:cNvPr id="43" name="42 Grupo"/>
          <p:cNvGrpSpPr/>
          <p:nvPr/>
        </p:nvGrpSpPr>
        <p:grpSpPr>
          <a:xfrm>
            <a:off x="6128475" y="2828038"/>
            <a:ext cx="2764005" cy="1799234"/>
            <a:chOff x="5854651" y="3881785"/>
            <a:chExt cx="3310545" cy="2517969"/>
          </a:xfrm>
        </p:grpSpPr>
        <p:grpSp>
          <p:nvGrpSpPr>
            <p:cNvPr id="44" name="43 Grupo"/>
            <p:cNvGrpSpPr/>
            <p:nvPr/>
          </p:nvGrpSpPr>
          <p:grpSpPr>
            <a:xfrm>
              <a:off x="5854651" y="3881785"/>
              <a:ext cx="3310545" cy="2517969"/>
              <a:chOff x="5840443" y="1111289"/>
              <a:chExt cx="3310545" cy="2517969"/>
            </a:xfrm>
          </p:grpSpPr>
          <p:grpSp>
            <p:nvGrpSpPr>
              <p:cNvPr id="46" name="45 Grupo"/>
              <p:cNvGrpSpPr/>
              <p:nvPr/>
            </p:nvGrpSpPr>
            <p:grpSpPr>
              <a:xfrm>
                <a:off x="5922332" y="1591971"/>
                <a:ext cx="463744" cy="2037287"/>
                <a:chOff x="2230388" y="3405929"/>
                <a:chExt cx="1146857" cy="6750627"/>
              </a:xfrm>
            </p:grpSpPr>
            <p:sp>
              <p:nvSpPr>
                <p:cNvPr id="48" name="Rounded Rectangle 5"/>
                <p:cNvSpPr/>
                <p:nvPr/>
              </p:nvSpPr>
              <p:spPr>
                <a:xfrm>
                  <a:off x="2569879" y="5003801"/>
                  <a:ext cx="467875" cy="4837460"/>
                </a:xfrm>
                <a:prstGeom prst="roundRect">
                  <a:avLst>
                    <a:gd name="adj" fmla="val 50000"/>
                  </a:avLst>
                </a:prstGeom>
                <a:solidFill>
                  <a:srgbClr val="28A5A2"/>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9" name="Oval 2"/>
                <p:cNvSpPr/>
                <p:nvPr/>
              </p:nvSpPr>
              <p:spPr>
                <a:xfrm>
                  <a:off x="2329444" y="9108481"/>
                  <a:ext cx="948747" cy="948995"/>
                </a:xfrm>
                <a:prstGeom prst="ellipse">
                  <a:avLst/>
                </a:prstGeom>
                <a:solidFill>
                  <a:srgbClr val="28A5A2"/>
                </a:solidFill>
                <a:ln w="9525" cap="flat" cmpd="sng" algn="ctr">
                  <a:no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0" name="Freeform 54"/>
                <p:cNvSpPr/>
                <p:nvPr/>
              </p:nvSpPr>
              <p:spPr>
                <a:xfrm>
                  <a:off x="2230388" y="3405929"/>
                  <a:ext cx="1146857" cy="6750627"/>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cap="flat" cmpd="sng" algn="ctr">
                  <a:solidFill>
                    <a:srgbClr val="808080">
                      <a:alpha val="50000"/>
                    </a:srgbClr>
                  </a:solidFill>
                  <a:prstDash val="solid"/>
                </a:ln>
                <a:effectLst/>
              </p:spPr>
              <p:txBody>
                <a:bodyPr lIns="182843" tIns="91422" rIns="182843" bIns="91422"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500" b="1"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7" name="TextBox 42"/>
              <p:cNvSpPr txBox="1"/>
              <p:nvPr/>
            </p:nvSpPr>
            <p:spPr>
              <a:xfrm>
                <a:off x="5840443" y="1111289"/>
                <a:ext cx="3310545" cy="594399"/>
              </a:xfrm>
              <a:prstGeom prst="rect">
                <a:avLst/>
              </a:prstGeom>
              <a:noFill/>
            </p:spPr>
            <p:txBody>
              <a:bodyPr wrap="square" rtlCol="0">
                <a:spAutoFit/>
              </a:bodyP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800" b="1"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Interés</a:t>
                </a:r>
                <a:endParaRPr kumimoji="0" lang="en-US" sz="18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5" name="TextBox 42"/>
            <p:cNvSpPr txBox="1"/>
            <p:nvPr/>
          </p:nvSpPr>
          <p:spPr>
            <a:xfrm>
              <a:off x="6553358" y="4364740"/>
              <a:ext cx="2194857" cy="1679821"/>
            </a:xfrm>
            <a:prstGeom prst="rect">
              <a:avLst/>
            </a:prstGeom>
            <a:noFill/>
          </p:spPr>
          <p:txBody>
            <a:bodyPr wrap="square" rtlCol="0">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Cálculos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miden</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el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nivel</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interés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que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muestra</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el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cliente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sobre</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los </a:t>
              </a:r>
              <a:r>
                <a:rPr kumimoji="0" lang="en-US" sz="1200" b="0" i="0" u="none" strike="noStrike" kern="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productos</a:t>
              </a:r>
              <a:r>
                <a:rPr kumimoji="0" lang="en-US" sz="1200" b="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del banco</a:t>
              </a:r>
            </a:p>
          </p:txBody>
        </p:sp>
      </p:grpSp>
      <p:sp>
        <p:nvSpPr>
          <p:cNvPr id="51" name="1 Título"/>
          <p:cNvSpPr>
            <a:spLocks noGrp="1"/>
          </p:cNvSpPr>
          <p:nvPr>
            <p:ph type="title"/>
          </p:nvPr>
        </p:nvSpPr>
        <p:spPr>
          <a:xfrm>
            <a:off x="35496" y="30206"/>
            <a:ext cx="7720600" cy="602717"/>
          </a:xfrm>
        </p:spPr>
        <p:txBody>
          <a:bodyPr/>
          <a:lstStyle/>
          <a:p>
            <a:r>
              <a:rPr lang="es-AR" dirty="0" smtClean="0"/>
              <a:t>VARIABLES ANALIZADAS</a:t>
            </a:r>
            <a:endParaRPr lang="es-AR" dirty="0"/>
          </a:p>
        </p:txBody>
      </p:sp>
      <p:sp>
        <p:nvSpPr>
          <p:cNvPr id="2" name="1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15597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ÍNDICES</a:t>
            </a:r>
            <a:endParaRPr lang="es-AR" dirty="0"/>
          </a:p>
        </p:txBody>
      </p:sp>
      <p:graphicFrame>
        <p:nvGraphicFramePr>
          <p:cNvPr id="3" name="2 Tabla"/>
          <p:cNvGraphicFramePr>
            <a:graphicFrameLocks noGrp="1"/>
          </p:cNvGraphicFramePr>
          <p:nvPr>
            <p:extLst>
              <p:ext uri="{D42A27DB-BD31-4B8C-83A1-F6EECF244321}">
                <p14:modId xmlns:p14="http://schemas.microsoft.com/office/powerpoint/2010/main" val="1668322495"/>
              </p:ext>
            </p:extLst>
          </p:nvPr>
        </p:nvGraphicFramePr>
        <p:xfrm>
          <a:off x="107504" y="569942"/>
          <a:ext cx="8856984" cy="4450080"/>
        </p:xfrm>
        <a:graphic>
          <a:graphicData uri="http://schemas.openxmlformats.org/drawingml/2006/table">
            <a:tbl>
              <a:tblPr firstRow="1" bandCol="1">
                <a:tableStyleId>{0E3FDE45-AF77-4B5C-9715-49D594BDF05E}</a:tableStyleId>
              </a:tblPr>
              <a:tblGrid>
                <a:gridCol w="2592288"/>
                <a:gridCol w="2448272"/>
                <a:gridCol w="1728192"/>
                <a:gridCol w="2088232"/>
              </a:tblGrid>
              <a:tr h="188329">
                <a:tc>
                  <a:txBody>
                    <a:bodyPr/>
                    <a:lstStyle/>
                    <a:p>
                      <a:pPr algn="ctr"/>
                      <a:r>
                        <a:rPr lang="es-AR" sz="1000" dirty="0" smtClean="0">
                          <a:latin typeface="Verdana" panose="020B0604030504040204" pitchFamily="34" charset="0"/>
                          <a:ea typeface="Verdana" panose="020B0604030504040204" pitchFamily="34" charset="0"/>
                          <a:cs typeface="Verdana" panose="020B0604030504040204" pitchFamily="34" charset="0"/>
                        </a:rPr>
                        <a:t>Canales</a:t>
                      </a: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000" dirty="0" smtClean="0">
                          <a:latin typeface="Verdana" panose="020B0604030504040204" pitchFamily="34" charset="0"/>
                          <a:ea typeface="Verdana" panose="020B0604030504040204" pitchFamily="34" charset="0"/>
                          <a:cs typeface="Verdana" panose="020B0604030504040204" pitchFamily="34" charset="0"/>
                        </a:rPr>
                        <a:t>Productos</a:t>
                      </a: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000" dirty="0" smtClean="0">
                          <a:latin typeface="Verdana" panose="020B0604030504040204" pitchFamily="34" charset="0"/>
                          <a:ea typeface="Verdana" panose="020B0604030504040204" pitchFamily="34" charset="0"/>
                          <a:cs typeface="Verdana" panose="020B0604030504040204" pitchFamily="34" charset="0"/>
                        </a:rPr>
                        <a:t>Base de datos</a:t>
                      </a: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000" dirty="0" smtClean="0">
                          <a:latin typeface="Verdana" panose="020B0604030504040204" pitchFamily="34" charset="0"/>
                          <a:ea typeface="Verdana" panose="020B0604030504040204" pitchFamily="34" charset="0"/>
                          <a:cs typeface="Verdana" panose="020B0604030504040204" pitchFamily="34" charset="0"/>
                        </a:rPr>
                        <a:t>Experiencia</a:t>
                      </a: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r>
              <a:tr h="3484079">
                <a:tc>
                  <a:txBody>
                    <a:bodyPr/>
                    <a:lstStyle/>
                    <a:p>
                      <a:pPr algn="ctr"/>
                      <a:r>
                        <a:rPr lang="es-AR" sz="1000" b="1" dirty="0" smtClean="0">
                          <a:latin typeface="Verdana" panose="020B0604030504040204" pitchFamily="34" charset="0"/>
                          <a:ea typeface="Verdana" panose="020B0604030504040204" pitchFamily="34" charset="0"/>
                          <a:cs typeface="Verdana" panose="020B0604030504040204" pitchFamily="34" charset="0"/>
                        </a:rPr>
                        <a:t>Índice</a:t>
                      </a:r>
                      <a:r>
                        <a:rPr lang="es-AR" sz="1000" b="1" baseline="0" dirty="0" smtClean="0">
                          <a:latin typeface="Verdana" panose="020B0604030504040204" pitchFamily="34" charset="0"/>
                          <a:ea typeface="Verdana" panose="020B0604030504040204" pitchFamily="34" charset="0"/>
                          <a:cs typeface="Verdana" panose="020B0604030504040204" pitchFamily="34" charset="0"/>
                        </a:rPr>
                        <a:t> de tipo de canales utilizados: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Basado en la valoración de los canales utilizados, ponderando según el costo transaccional donde los canales más valorados son </a:t>
                      </a:r>
                      <a:r>
                        <a:rPr lang="es-AR" sz="1000" baseline="0" dirty="0" err="1" smtClean="0">
                          <a:latin typeface="Verdana" panose="020B0604030504040204" pitchFamily="34" charset="0"/>
                          <a:ea typeface="Verdana" panose="020B0604030504040204" pitchFamily="34" charset="0"/>
                          <a:cs typeface="Verdana" panose="020B0604030504040204" pitchFamily="34" charset="0"/>
                        </a:rPr>
                        <a:t>MOnline</a:t>
                      </a:r>
                      <a:r>
                        <a:rPr lang="es-AR" sz="1000" baseline="0" dirty="0" smtClean="0">
                          <a:latin typeface="Verdana" panose="020B0604030504040204" pitchFamily="34" charset="0"/>
                          <a:ea typeface="Verdana" panose="020B0604030504040204" pitchFamily="34" charset="0"/>
                          <a:cs typeface="Verdana" panose="020B0604030504040204" pitchFamily="34" charset="0"/>
                        </a:rPr>
                        <a:t>  </a:t>
                      </a:r>
                      <a:r>
                        <a:rPr lang="es-AR" sz="1000" baseline="0" dirty="0" smtClean="0">
                          <a:latin typeface="Verdana" panose="020B0604030504040204" pitchFamily="34" charset="0"/>
                          <a:ea typeface="Verdana" panose="020B0604030504040204" pitchFamily="34" charset="0"/>
                          <a:cs typeface="Verdana" panose="020B0604030504040204" pitchFamily="34" charset="0"/>
                        </a:rPr>
                        <a:t>e IVR.</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(Varía entre 0 y 2.5)</a:t>
                      </a:r>
                    </a:p>
                    <a:p>
                      <a:pPr algn="ct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000" b="1" baseline="0" dirty="0" smtClean="0">
                          <a:latin typeface="Verdana" panose="020B0604030504040204" pitchFamily="34" charset="0"/>
                          <a:ea typeface="Verdana" panose="020B0604030504040204" pitchFamily="34" charset="0"/>
                          <a:cs typeface="Verdana" panose="020B0604030504040204" pitchFamily="34" charset="0"/>
                        </a:rPr>
                        <a:t>Índice de volumen de canales:</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Basado en el volumen de transacciones en los canales que utiliza.</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Se segmenta a los usuarios en cuartiles según el volumen de transacciones del canal y se le otorga un puntaje según el cuartil de pertenencia. En caso que opere en más de un canal, se le otorga el valor promedio entre los canales que utilice.</a:t>
                      </a:r>
                    </a:p>
                    <a:p>
                      <a:pPr marL="0" marR="0" indent="0" algn="ctr" defTabSz="894292" rtl="0" eaLnBrk="1" fontAlgn="auto" latinLnBrk="0" hangingPunct="1">
                        <a:lnSpc>
                          <a:spcPct val="100000"/>
                        </a:lnSpc>
                        <a:spcBef>
                          <a:spcPts val="0"/>
                        </a:spcBef>
                        <a:spcAft>
                          <a:spcPts val="0"/>
                        </a:spcAft>
                        <a:buClrTx/>
                        <a:buSzTx/>
                        <a:buFontTx/>
                        <a:buNone/>
                        <a:tabLst/>
                        <a:defRPr/>
                      </a:pPr>
                      <a:r>
                        <a:rPr lang="es-AR" sz="1000" baseline="0" dirty="0" smtClean="0">
                          <a:latin typeface="Verdana" panose="020B0604030504040204" pitchFamily="34" charset="0"/>
                          <a:ea typeface="Verdana" panose="020B0604030504040204" pitchFamily="34" charset="0"/>
                          <a:cs typeface="Verdana" panose="020B0604030504040204" pitchFamily="34" charset="0"/>
                        </a:rPr>
                        <a:t>(Varía entre 0 y 2.5)</a:t>
                      </a:r>
                    </a:p>
                    <a:p>
                      <a:pPr algn="ctr"/>
                      <a:endParaRPr lang="es-AR" sz="1000" b="1" baseline="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000" b="1" baseline="0" dirty="0" smtClean="0">
                          <a:latin typeface="Verdana" panose="020B0604030504040204" pitchFamily="34" charset="0"/>
                          <a:ea typeface="Verdana" panose="020B0604030504040204" pitchFamily="34" charset="0"/>
                          <a:cs typeface="Verdana" panose="020B0604030504040204" pitchFamily="34" charset="0"/>
                        </a:rPr>
                        <a:t>Índice de Canales: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Suma del índice de tipo de canales y el índice de volumen de canales</a:t>
                      </a:r>
                    </a:p>
                    <a:p>
                      <a:pPr marL="0" marR="0" indent="0" algn="ctr" defTabSz="894292" rtl="0" eaLnBrk="1" fontAlgn="auto" latinLnBrk="0" hangingPunct="1">
                        <a:lnSpc>
                          <a:spcPct val="100000"/>
                        </a:lnSpc>
                        <a:spcBef>
                          <a:spcPts val="0"/>
                        </a:spcBef>
                        <a:spcAft>
                          <a:spcPts val="0"/>
                        </a:spcAft>
                        <a:buClrTx/>
                        <a:buSzTx/>
                        <a:buFontTx/>
                        <a:buNone/>
                        <a:tabLst/>
                        <a:defRPr/>
                      </a:pPr>
                      <a:r>
                        <a:rPr lang="es-AR" sz="1000" baseline="0" dirty="0" smtClean="0">
                          <a:latin typeface="Verdana" panose="020B0604030504040204" pitchFamily="34" charset="0"/>
                          <a:ea typeface="Verdana" panose="020B0604030504040204" pitchFamily="34" charset="0"/>
                          <a:cs typeface="Verdana" panose="020B0604030504040204" pitchFamily="34" charset="0"/>
                        </a:rPr>
                        <a:t>(Varía entre 0 y 5)</a:t>
                      </a:r>
                    </a:p>
                  </a:txBody>
                  <a:tcPr anchor="ctr"/>
                </a:tc>
                <a:tc>
                  <a:txBody>
                    <a:bodyPr/>
                    <a:lstStyle/>
                    <a:p>
                      <a:pPr algn="ctr"/>
                      <a:r>
                        <a:rPr lang="es-AR" sz="1000" b="1" dirty="0" smtClean="0">
                          <a:latin typeface="Verdana" panose="020B0604030504040204" pitchFamily="34" charset="0"/>
                          <a:ea typeface="Verdana" panose="020B0604030504040204" pitchFamily="34" charset="0"/>
                          <a:cs typeface="Verdana" panose="020B0604030504040204" pitchFamily="34" charset="0"/>
                        </a:rPr>
                        <a:t>Índice</a:t>
                      </a:r>
                      <a:r>
                        <a:rPr lang="es-AR" sz="1000" b="1" baseline="0" dirty="0" smtClean="0">
                          <a:latin typeface="Verdana" panose="020B0604030504040204" pitchFamily="34" charset="0"/>
                          <a:ea typeface="Verdana" panose="020B0604030504040204" pitchFamily="34" charset="0"/>
                          <a:cs typeface="Verdana" panose="020B0604030504040204" pitchFamily="34" charset="0"/>
                        </a:rPr>
                        <a:t> de TD: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Basado en la proporción de consumos sobre ingresos y la utilización de ATM</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(se excluyen los clientes sin ingresos declarados y aquellos que no poseen TD)</a:t>
                      </a:r>
                    </a:p>
                    <a:p>
                      <a:pPr algn="ct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000" b="1" baseline="0" dirty="0" smtClean="0">
                          <a:latin typeface="Verdana" panose="020B0604030504040204" pitchFamily="34" charset="0"/>
                          <a:ea typeface="Verdana" panose="020B0604030504040204" pitchFamily="34" charset="0"/>
                          <a:cs typeface="Verdana" panose="020B0604030504040204" pitchFamily="34" charset="0"/>
                        </a:rPr>
                        <a:t>Índice de TC: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Basado en la proporción de consumos sobre el límite de compra, la proporción de consumos en cuotas sobre el total de consumos, los adelantos en efectivo y los débitos automáticos (se excluyen los clientes sin TC)</a:t>
                      </a:r>
                    </a:p>
                    <a:p>
                      <a:pPr algn="ct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000" b="1" baseline="0" dirty="0" smtClean="0">
                          <a:latin typeface="Verdana" panose="020B0604030504040204" pitchFamily="34" charset="0"/>
                          <a:ea typeface="Verdana" panose="020B0604030504040204" pitchFamily="34" charset="0"/>
                          <a:cs typeface="Verdana" panose="020B0604030504040204" pitchFamily="34" charset="0"/>
                        </a:rPr>
                        <a:t>Índice de TC y TD: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Promedio ponderado de índices de TC y TD con los siguientes pesos:</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Índice de TC: 70%</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Índice de TD: 30%</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(Se incluyen sólo clientes con ambos productos)</a:t>
                      </a:r>
                    </a:p>
                    <a:p>
                      <a:pPr algn="ctr"/>
                      <a:endParaRPr lang="es-AR" sz="1000" baseline="0" dirty="0" smtClean="0">
                        <a:latin typeface="Verdana" panose="020B0604030504040204" pitchFamily="34" charset="0"/>
                        <a:ea typeface="Verdana" panose="020B0604030504040204" pitchFamily="34" charset="0"/>
                        <a:cs typeface="Verdana" panose="020B0604030504040204" pitchFamily="34" charset="0"/>
                      </a:endParaRP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Todos los índices de productos varían entre 0 y 5</a:t>
                      </a: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s-AR" sz="1000" b="1" dirty="0" smtClean="0">
                          <a:latin typeface="Verdana" panose="020B0604030504040204" pitchFamily="34" charset="0"/>
                          <a:ea typeface="Verdana" panose="020B0604030504040204" pitchFamily="34" charset="0"/>
                          <a:cs typeface="Verdana" panose="020B0604030504040204" pitchFamily="34" charset="0"/>
                        </a:rPr>
                        <a:t>Índice</a:t>
                      </a:r>
                      <a:r>
                        <a:rPr lang="es-AR" sz="1000" b="1" baseline="0" dirty="0" smtClean="0">
                          <a:latin typeface="Verdana" panose="020B0604030504040204" pitchFamily="34" charset="0"/>
                          <a:ea typeface="Verdana" panose="020B0604030504040204" pitchFamily="34" charset="0"/>
                          <a:cs typeface="Verdana" panose="020B0604030504040204" pitchFamily="34" charset="0"/>
                        </a:rPr>
                        <a:t> de base de datos</a:t>
                      </a:r>
                      <a:r>
                        <a:rPr lang="es-AR" sz="1000" baseline="0" dirty="0" smtClean="0">
                          <a:latin typeface="Verdana" panose="020B0604030504040204" pitchFamily="34" charset="0"/>
                          <a:ea typeface="Verdana" panose="020B0604030504040204" pitchFamily="34" charset="0"/>
                          <a:cs typeface="Verdana" panose="020B0604030504040204" pitchFamily="34" charset="0"/>
                        </a:rPr>
                        <a:t>: </a:t>
                      </a:r>
                    </a:p>
                    <a:p>
                      <a:pPr algn="ctr"/>
                      <a:r>
                        <a:rPr lang="es-AR" sz="1000" baseline="0" dirty="0" smtClean="0">
                          <a:latin typeface="Verdana" panose="020B0604030504040204" pitchFamily="34" charset="0"/>
                          <a:ea typeface="Verdana" panose="020B0604030504040204" pitchFamily="34" charset="0"/>
                          <a:cs typeface="Verdana" panose="020B0604030504040204" pitchFamily="34" charset="0"/>
                        </a:rPr>
                        <a:t>Basado en la presencia de datos verificados en Cobis de email, teléfono celular, teléfono fijo y dirección y en la antigüedad de la verificación más reciente</a:t>
                      </a:r>
                    </a:p>
                    <a:p>
                      <a:pPr marL="0" marR="0" indent="0" algn="ctr" defTabSz="894292" rtl="0" eaLnBrk="1" fontAlgn="auto" latinLnBrk="0" hangingPunct="1">
                        <a:lnSpc>
                          <a:spcPct val="100000"/>
                        </a:lnSpc>
                        <a:spcBef>
                          <a:spcPts val="0"/>
                        </a:spcBef>
                        <a:spcAft>
                          <a:spcPts val="0"/>
                        </a:spcAft>
                        <a:buClrTx/>
                        <a:buSzTx/>
                        <a:buFontTx/>
                        <a:buNone/>
                        <a:tabLst/>
                        <a:defRPr/>
                      </a:pPr>
                      <a:r>
                        <a:rPr lang="es-AR" sz="1000" baseline="0" dirty="0" smtClean="0">
                          <a:latin typeface="Verdana" panose="020B0604030504040204" pitchFamily="34" charset="0"/>
                          <a:ea typeface="Verdana" panose="020B0604030504040204" pitchFamily="34" charset="0"/>
                          <a:cs typeface="Verdana" panose="020B0604030504040204" pitchFamily="34" charset="0"/>
                        </a:rPr>
                        <a:t>(Varía entre 0 y 2.5)</a:t>
                      </a:r>
                    </a:p>
                    <a:p>
                      <a:pPr algn="ct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endParaRPr lang="es-AR" sz="1000" dirty="0">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
        <p:nvSpPr>
          <p:cNvPr id="6" name="Rectangle 1"/>
          <p:cNvSpPr>
            <a:spLocks noChangeArrowheads="1"/>
          </p:cNvSpPr>
          <p:nvPr/>
        </p:nvSpPr>
        <p:spPr bwMode="auto">
          <a:xfrm>
            <a:off x="2062163" y="2705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681038" algn="l"/>
                <a:tab pos="3765550" algn="l"/>
              </a:tabLst>
              <a:defRPr>
                <a:solidFill>
                  <a:schemeClr val="tx1"/>
                </a:solidFill>
                <a:latin typeface="Arial" pitchFamily="34" charset="0"/>
                <a:cs typeface="Arial" pitchFamily="34" charset="0"/>
              </a:defRPr>
            </a:lvl1pPr>
            <a:lvl2pPr marL="457200" fontAlgn="base">
              <a:spcBef>
                <a:spcPct val="0"/>
              </a:spcBef>
              <a:spcAft>
                <a:spcPct val="0"/>
              </a:spcAft>
              <a:tabLst>
                <a:tab pos="681038" algn="l"/>
                <a:tab pos="3765550" algn="l"/>
              </a:tabLst>
              <a:defRPr>
                <a:solidFill>
                  <a:schemeClr val="tx1"/>
                </a:solidFill>
                <a:latin typeface="Arial" pitchFamily="34" charset="0"/>
                <a:cs typeface="Arial" pitchFamily="34" charset="0"/>
              </a:defRPr>
            </a:lvl2pPr>
            <a:lvl3pPr marL="914400" fontAlgn="base">
              <a:spcBef>
                <a:spcPct val="0"/>
              </a:spcBef>
              <a:spcAft>
                <a:spcPct val="0"/>
              </a:spcAft>
              <a:tabLst>
                <a:tab pos="681038" algn="l"/>
                <a:tab pos="3765550" algn="l"/>
              </a:tabLst>
              <a:defRPr>
                <a:solidFill>
                  <a:schemeClr val="tx1"/>
                </a:solidFill>
                <a:latin typeface="Arial" pitchFamily="34" charset="0"/>
                <a:cs typeface="Arial" pitchFamily="34" charset="0"/>
              </a:defRPr>
            </a:lvl3pPr>
            <a:lvl4pPr marL="1371600" fontAlgn="base">
              <a:spcBef>
                <a:spcPct val="0"/>
              </a:spcBef>
              <a:spcAft>
                <a:spcPct val="0"/>
              </a:spcAft>
              <a:tabLst>
                <a:tab pos="681038" algn="l"/>
                <a:tab pos="3765550" algn="l"/>
              </a:tabLst>
              <a:defRPr>
                <a:solidFill>
                  <a:schemeClr val="tx1"/>
                </a:solidFill>
                <a:latin typeface="Arial" pitchFamily="34" charset="0"/>
                <a:cs typeface="Arial" pitchFamily="34" charset="0"/>
              </a:defRPr>
            </a:lvl4pPr>
            <a:lvl5pPr marL="1828800" fontAlgn="base">
              <a:spcBef>
                <a:spcPct val="0"/>
              </a:spcBef>
              <a:spcAft>
                <a:spcPct val="0"/>
              </a:spcAft>
              <a:tabLst>
                <a:tab pos="681038" algn="l"/>
                <a:tab pos="3765550" algn="l"/>
              </a:tabLst>
              <a:defRPr>
                <a:solidFill>
                  <a:schemeClr val="tx1"/>
                </a:solidFill>
                <a:latin typeface="Arial" pitchFamily="34" charset="0"/>
                <a:cs typeface="Arial" pitchFamily="34" charset="0"/>
              </a:defRPr>
            </a:lvl5pPr>
            <a:lvl6pPr marL="2286000" fontAlgn="base">
              <a:spcBef>
                <a:spcPct val="0"/>
              </a:spcBef>
              <a:spcAft>
                <a:spcPct val="0"/>
              </a:spcAft>
              <a:tabLst>
                <a:tab pos="681038" algn="l"/>
                <a:tab pos="3765550" algn="l"/>
              </a:tabLst>
              <a:defRPr>
                <a:solidFill>
                  <a:schemeClr val="tx1"/>
                </a:solidFill>
                <a:latin typeface="Arial" pitchFamily="34" charset="0"/>
                <a:cs typeface="Arial" pitchFamily="34" charset="0"/>
              </a:defRPr>
            </a:lvl6pPr>
            <a:lvl7pPr marL="2743200" fontAlgn="base">
              <a:spcBef>
                <a:spcPct val="0"/>
              </a:spcBef>
              <a:spcAft>
                <a:spcPct val="0"/>
              </a:spcAft>
              <a:tabLst>
                <a:tab pos="681038" algn="l"/>
                <a:tab pos="3765550" algn="l"/>
              </a:tabLst>
              <a:defRPr>
                <a:solidFill>
                  <a:schemeClr val="tx1"/>
                </a:solidFill>
                <a:latin typeface="Arial" pitchFamily="34" charset="0"/>
                <a:cs typeface="Arial" pitchFamily="34" charset="0"/>
              </a:defRPr>
            </a:lvl7pPr>
            <a:lvl8pPr marL="3200400" fontAlgn="base">
              <a:spcBef>
                <a:spcPct val="0"/>
              </a:spcBef>
              <a:spcAft>
                <a:spcPct val="0"/>
              </a:spcAft>
              <a:tabLst>
                <a:tab pos="681038" algn="l"/>
                <a:tab pos="3765550" algn="l"/>
              </a:tabLst>
              <a:defRPr>
                <a:solidFill>
                  <a:schemeClr val="tx1"/>
                </a:solidFill>
                <a:latin typeface="Arial" pitchFamily="34" charset="0"/>
                <a:cs typeface="Arial" pitchFamily="34" charset="0"/>
              </a:defRPr>
            </a:lvl8pPr>
            <a:lvl9pPr marL="3657600" fontAlgn="base">
              <a:spcBef>
                <a:spcPct val="0"/>
              </a:spcBef>
              <a:spcAft>
                <a:spcPct val="0"/>
              </a:spcAft>
              <a:tabLst>
                <a:tab pos="681038" algn="l"/>
                <a:tab pos="376555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681038" algn="l"/>
                <a:tab pos="3765550" algn="l"/>
              </a:tabLst>
            </a:pPr>
            <a:r>
              <a:rPr kumimoji="0" lang="es-AR" altLang="es-AR" sz="11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a:t>
            </a: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3 Grupo"/>
          <p:cNvGrpSpPr/>
          <p:nvPr/>
        </p:nvGrpSpPr>
        <p:grpSpPr>
          <a:xfrm>
            <a:off x="7020272" y="1422886"/>
            <a:ext cx="1872208" cy="2949064"/>
            <a:chOff x="167430" y="1067444"/>
            <a:chExt cx="3614193" cy="5118753"/>
          </a:xfrm>
        </p:grpSpPr>
        <p:sp>
          <p:nvSpPr>
            <p:cNvPr id="5" name="Freeform 81"/>
            <p:cNvSpPr/>
            <p:nvPr/>
          </p:nvSpPr>
          <p:spPr>
            <a:xfrm>
              <a:off x="167430" y="1067444"/>
              <a:ext cx="3614193" cy="3789405"/>
            </a:xfrm>
            <a:custGeom>
              <a:avLst/>
              <a:gdLst/>
              <a:ahLst/>
              <a:cxnLst/>
              <a:rect l="l" t="t" r="r" b="b"/>
              <a:pathLst>
                <a:path w="3234091" h="3390877">
                  <a:moveTo>
                    <a:pt x="1610897" y="0"/>
                  </a:moveTo>
                  <a:cubicBezTo>
                    <a:pt x="2106873" y="0"/>
                    <a:pt x="2501399" y="129630"/>
                    <a:pt x="2794476" y="388890"/>
                  </a:cubicBezTo>
                  <a:cubicBezTo>
                    <a:pt x="3087552" y="648151"/>
                    <a:pt x="3234091" y="949937"/>
                    <a:pt x="3234091" y="1294251"/>
                  </a:cubicBezTo>
                  <a:cubicBezTo>
                    <a:pt x="3234091" y="1484854"/>
                    <a:pt x="3180292" y="1665208"/>
                    <a:pt x="3072693" y="1835316"/>
                  </a:cubicBezTo>
                  <a:cubicBezTo>
                    <a:pt x="2965095" y="2005423"/>
                    <a:pt x="2735041" y="2237016"/>
                    <a:pt x="2382529" y="2530092"/>
                  </a:cubicBezTo>
                  <a:cubicBezTo>
                    <a:pt x="2200124" y="2681754"/>
                    <a:pt x="2086890" y="2803699"/>
                    <a:pt x="2042826" y="2895926"/>
                  </a:cubicBezTo>
                  <a:cubicBezTo>
                    <a:pt x="1998762" y="2988153"/>
                    <a:pt x="1978780" y="3153136"/>
                    <a:pt x="1982879" y="3390877"/>
                  </a:cubicBezTo>
                  <a:lnTo>
                    <a:pt x="1198950" y="3390877"/>
                  </a:lnTo>
                  <a:cubicBezTo>
                    <a:pt x="1196900" y="3278155"/>
                    <a:pt x="1195875" y="3209497"/>
                    <a:pt x="1195875" y="3184903"/>
                  </a:cubicBezTo>
                  <a:cubicBezTo>
                    <a:pt x="1195875" y="2930767"/>
                    <a:pt x="1237890" y="2721719"/>
                    <a:pt x="1321919" y="2557760"/>
                  </a:cubicBezTo>
                  <a:cubicBezTo>
                    <a:pt x="1405948" y="2393801"/>
                    <a:pt x="1574006" y="2209347"/>
                    <a:pt x="1826093" y="2004399"/>
                  </a:cubicBezTo>
                  <a:cubicBezTo>
                    <a:pt x="2078180" y="1799450"/>
                    <a:pt x="2228817" y="1665208"/>
                    <a:pt x="2278005" y="1601674"/>
                  </a:cubicBezTo>
                  <a:cubicBezTo>
                    <a:pt x="2353836" y="1501249"/>
                    <a:pt x="2391751" y="1390577"/>
                    <a:pt x="2391751" y="1269657"/>
                  </a:cubicBezTo>
                  <a:cubicBezTo>
                    <a:pt x="2391751" y="1101600"/>
                    <a:pt x="2324631" y="957623"/>
                    <a:pt x="2190389" y="837728"/>
                  </a:cubicBezTo>
                  <a:cubicBezTo>
                    <a:pt x="2056148" y="717833"/>
                    <a:pt x="1875281" y="657886"/>
                    <a:pt x="1647787" y="657886"/>
                  </a:cubicBezTo>
                  <a:cubicBezTo>
                    <a:pt x="1428492" y="657886"/>
                    <a:pt x="1245063" y="720395"/>
                    <a:pt x="1097500" y="845413"/>
                  </a:cubicBezTo>
                  <a:cubicBezTo>
                    <a:pt x="949937" y="970432"/>
                    <a:pt x="848487" y="1161034"/>
                    <a:pt x="793151" y="1417220"/>
                  </a:cubicBezTo>
                  <a:lnTo>
                    <a:pt x="0" y="1318845"/>
                  </a:lnTo>
                  <a:cubicBezTo>
                    <a:pt x="22544" y="951987"/>
                    <a:pt x="178817" y="640465"/>
                    <a:pt x="468820" y="384279"/>
                  </a:cubicBezTo>
                  <a:cubicBezTo>
                    <a:pt x="758822" y="128093"/>
                    <a:pt x="1139514" y="0"/>
                    <a:pt x="1610897" y="0"/>
                  </a:cubicBezTo>
                  <a:close/>
                </a:path>
              </a:pathLst>
            </a:custGeom>
            <a:solidFill>
              <a:srgbClr val="E74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82"/>
            <p:cNvSpPr/>
            <p:nvPr/>
          </p:nvSpPr>
          <p:spPr>
            <a:xfrm>
              <a:off x="1507292" y="5220809"/>
              <a:ext cx="965388" cy="965388"/>
            </a:xfrm>
            <a:custGeom>
              <a:avLst/>
              <a:gdLst/>
              <a:ahLst/>
              <a:cxnLst/>
              <a:rect l="l" t="t" r="r" b="b"/>
              <a:pathLst>
                <a:path w="863859" h="863859">
                  <a:moveTo>
                    <a:pt x="0" y="0"/>
                  </a:moveTo>
                  <a:lnTo>
                    <a:pt x="863859" y="0"/>
                  </a:lnTo>
                  <a:lnTo>
                    <a:pt x="863859" y="863859"/>
                  </a:lnTo>
                  <a:lnTo>
                    <a:pt x="0" y="863859"/>
                  </a:lnTo>
                  <a:lnTo>
                    <a:pt x="0" y="0"/>
                  </a:lnTo>
                  <a:close/>
                </a:path>
              </a:pathLst>
            </a:custGeom>
            <a:solidFill>
              <a:srgbClr val="E74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8" name="7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4017133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59071" y="1877388"/>
            <a:ext cx="4294136" cy="1427599"/>
          </a:xfrm>
          <a:prstGeom prst="rect">
            <a:avLst/>
          </a:prstGeom>
          <a:noFill/>
        </p:spPr>
        <p:txBody>
          <a:bodyPr wrap="square" lIns="87911" tIns="43956" rIns="87911" bIns="43956" rtlCol="0">
            <a:spAutoFit/>
          </a:bodyPr>
          <a:lstStyle/>
          <a:p>
            <a:pPr algn="ctr"/>
            <a:r>
              <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rPr>
              <a:t>2</a:t>
            </a:r>
            <a:r>
              <a:rPr lang="es-AR" sz="2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CARACTERÍSTICAS GENERALES</a:t>
            </a:r>
            <a:endParaRPr lang="es-AR" sz="2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322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2019354753"/>
              </p:ext>
            </p:extLst>
          </p:nvPr>
        </p:nvGraphicFramePr>
        <p:xfrm>
          <a:off x="107504" y="503088"/>
          <a:ext cx="8928992" cy="4372918"/>
        </p:xfrm>
        <a:graphic>
          <a:graphicData uri="http://schemas.openxmlformats.org/drawingml/2006/table">
            <a:tbl>
              <a:tblPr firstRow="1" bandRow="1">
                <a:tableStyleId>{5C22544A-7EE6-4342-B048-85BDC9FD1C3A}</a:tableStyleId>
              </a:tblPr>
              <a:tblGrid>
                <a:gridCol w="2232248"/>
                <a:gridCol w="2232248"/>
                <a:gridCol w="2232248"/>
                <a:gridCol w="2232248"/>
              </a:tblGrid>
              <a:tr h="2186459">
                <a:tc>
                  <a:txBody>
                    <a:bodyPr/>
                    <a:lstStyle/>
                    <a:p>
                      <a:endParaRPr lang="es-AR"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rowSpan="2">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r h="2186459">
                <a:tc>
                  <a:txBody>
                    <a:bodyPr/>
                    <a:lstStyle/>
                    <a:p>
                      <a:endParaRPr lang="es-AR"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vMerge="1">
                  <a:txBody>
                    <a:bodyPr/>
                    <a:lstStyle/>
                    <a:p>
                      <a:endParaRPr lang="es-AR" dirty="0"/>
                    </a:p>
                  </a:txBody>
                  <a:tcPr/>
                </a:tc>
              </a:tr>
            </a:tbl>
          </a:graphicData>
        </a:graphic>
      </p:graphicFrame>
      <p:sp>
        <p:nvSpPr>
          <p:cNvPr id="2" name="1 Título"/>
          <p:cNvSpPr>
            <a:spLocks noGrp="1"/>
          </p:cNvSpPr>
          <p:nvPr>
            <p:ph type="title"/>
          </p:nvPr>
        </p:nvSpPr>
        <p:spPr>
          <a:xfrm>
            <a:off x="35496" y="30206"/>
            <a:ext cx="8640960" cy="602717"/>
          </a:xfrm>
        </p:spPr>
        <p:txBody>
          <a:bodyPr/>
          <a:lstStyle/>
          <a:p>
            <a:r>
              <a:rPr lang="es-AR" dirty="0" smtClean="0"/>
              <a:t>CARACTERÍSTICAS GENERALES DE LA CARTERA - </a:t>
            </a:r>
            <a:r>
              <a:rPr lang="es-AR" dirty="0"/>
              <a:t>EN %</a:t>
            </a:r>
          </a:p>
        </p:txBody>
      </p:sp>
      <p:grpSp>
        <p:nvGrpSpPr>
          <p:cNvPr id="37" name="36 Grupo"/>
          <p:cNvGrpSpPr/>
          <p:nvPr/>
        </p:nvGrpSpPr>
        <p:grpSpPr>
          <a:xfrm>
            <a:off x="323528" y="1167654"/>
            <a:ext cx="1368152" cy="972048"/>
            <a:chOff x="107504" y="1815726"/>
            <a:chExt cx="1296144" cy="1116064"/>
          </a:xfrm>
        </p:grpSpPr>
        <p:sp>
          <p:nvSpPr>
            <p:cNvPr id="16" name="Freeform 5"/>
            <p:cNvSpPr>
              <a:spLocks noChangeAspect="1" noEditPoints="1"/>
            </p:cNvSpPr>
            <p:nvPr/>
          </p:nvSpPr>
          <p:spPr bwMode="gray">
            <a:xfrm>
              <a:off x="107504" y="2391790"/>
              <a:ext cx="219388" cy="540000"/>
            </a:xfrm>
            <a:custGeom>
              <a:avLst/>
              <a:gdLst>
                <a:gd name="T0" fmla="*/ 195 w 721"/>
                <a:gd name="T1" fmla="*/ 161 h 1779"/>
                <a:gd name="T2" fmla="*/ 360 w 721"/>
                <a:gd name="T3" fmla="*/ 0 h 1779"/>
                <a:gd name="T4" fmla="*/ 526 w 721"/>
                <a:gd name="T5" fmla="*/ 161 h 1779"/>
                <a:gd name="T6" fmla="*/ 360 w 721"/>
                <a:gd name="T7" fmla="*/ 369 h 1779"/>
                <a:gd name="T8" fmla="*/ 195 w 721"/>
                <a:gd name="T9" fmla="*/ 161 h 1779"/>
                <a:gd name="T10" fmla="*/ 696 w 721"/>
                <a:gd name="T11" fmla="*/ 593 h 1779"/>
                <a:gd name="T12" fmla="*/ 497 w 721"/>
                <a:gd name="T13" fmla="*/ 393 h 1779"/>
                <a:gd name="T14" fmla="*/ 360 w 721"/>
                <a:gd name="T15" fmla="*/ 449 h 1779"/>
                <a:gd name="T16" fmla="*/ 223 w 721"/>
                <a:gd name="T17" fmla="*/ 393 h 1779"/>
                <a:gd name="T18" fmla="*/ 24 w 721"/>
                <a:gd name="T19" fmla="*/ 593 h 1779"/>
                <a:gd name="T20" fmla="*/ 0 w 721"/>
                <a:gd name="T21" fmla="*/ 1031 h 1779"/>
                <a:gd name="T22" fmla="*/ 65 w 721"/>
                <a:gd name="T23" fmla="*/ 1096 h 1779"/>
                <a:gd name="T24" fmla="*/ 130 w 721"/>
                <a:gd name="T25" fmla="*/ 1031 h 1779"/>
                <a:gd name="T26" fmla="*/ 141 w 721"/>
                <a:gd name="T27" fmla="*/ 614 h 1779"/>
                <a:gd name="T28" fmla="*/ 158 w 721"/>
                <a:gd name="T29" fmla="*/ 598 h 1779"/>
                <a:gd name="T30" fmla="*/ 174 w 721"/>
                <a:gd name="T31" fmla="*/ 614 h 1779"/>
                <a:gd name="T32" fmla="*/ 174 w 721"/>
                <a:gd name="T33" fmla="*/ 1084 h 1779"/>
                <a:gd name="T34" fmla="*/ 174 w 721"/>
                <a:gd name="T35" fmla="*/ 1122 h 1779"/>
                <a:gd name="T36" fmla="*/ 177 w 721"/>
                <a:gd name="T37" fmla="*/ 1707 h 1779"/>
                <a:gd name="T38" fmla="*/ 249 w 721"/>
                <a:gd name="T39" fmla="*/ 1779 h 1779"/>
                <a:gd name="T40" fmla="*/ 321 w 721"/>
                <a:gd name="T41" fmla="*/ 1707 h 1779"/>
                <a:gd name="T42" fmla="*/ 344 w 721"/>
                <a:gd name="T43" fmla="*/ 1122 h 1779"/>
                <a:gd name="T44" fmla="*/ 360 w 721"/>
                <a:gd name="T45" fmla="*/ 1106 h 1779"/>
                <a:gd name="T46" fmla="*/ 376 w 721"/>
                <a:gd name="T47" fmla="*/ 1122 h 1779"/>
                <a:gd name="T48" fmla="*/ 399 w 721"/>
                <a:gd name="T49" fmla="*/ 1707 h 1779"/>
                <a:gd name="T50" fmla="*/ 471 w 721"/>
                <a:gd name="T51" fmla="*/ 1779 h 1779"/>
                <a:gd name="T52" fmla="*/ 544 w 721"/>
                <a:gd name="T53" fmla="*/ 1707 h 1779"/>
                <a:gd name="T54" fmla="*/ 546 w 721"/>
                <a:gd name="T55" fmla="*/ 1122 h 1779"/>
                <a:gd name="T56" fmla="*/ 546 w 721"/>
                <a:gd name="T57" fmla="*/ 1084 h 1779"/>
                <a:gd name="T58" fmla="*/ 547 w 721"/>
                <a:gd name="T59" fmla="*/ 614 h 1779"/>
                <a:gd name="T60" fmla="*/ 563 w 721"/>
                <a:gd name="T61" fmla="*/ 598 h 1779"/>
                <a:gd name="T62" fmla="*/ 579 w 721"/>
                <a:gd name="T63" fmla="*/ 614 h 1779"/>
                <a:gd name="T64" fmla="*/ 590 w 721"/>
                <a:gd name="T65" fmla="*/ 1031 h 1779"/>
                <a:gd name="T66" fmla="*/ 655 w 721"/>
                <a:gd name="T67" fmla="*/ 1096 h 1779"/>
                <a:gd name="T68" fmla="*/ 721 w 721"/>
                <a:gd name="T69" fmla="*/ 1031 h 1779"/>
                <a:gd name="T70" fmla="*/ 696 w 721"/>
                <a:gd name="T71" fmla="*/ 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 h="1779">
                  <a:moveTo>
                    <a:pt x="195" y="161"/>
                  </a:moveTo>
                  <a:cubicBezTo>
                    <a:pt x="195" y="59"/>
                    <a:pt x="269" y="0"/>
                    <a:pt x="360" y="0"/>
                  </a:cubicBezTo>
                  <a:cubicBezTo>
                    <a:pt x="452" y="0"/>
                    <a:pt x="526" y="59"/>
                    <a:pt x="526" y="161"/>
                  </a:cubicBezTo>
                  <a:cubicBezTo>
                    <a:pt x="526" y="263"/>
                    <a:pt x="446" y="369"/>
                    <a:pt x="360" y="369"/>
                  </a:cubicBezTo>
                  <a:cubicBezTo>
                    <a:pt x="275" y="369"/>
                    <a:pt x="195" y="263"/>
                    <a:pt x="195" y="161"/>
                  </a:cubicBezTo>
                  <a:close/>
                  <a:moveTo>
                    <a:pt x="696" y="593"/>
                  </a:moveTo>
                  <a:cubicBezTo>
                    <a:pt x="696" y="474"/>
                    <a:pt x="572" y="393"/>
                    <a:pt x="497" y="393"/>
                  </a:cubicBezTo>
                  <a:cubicBezTo>
                    <a:pt x="421" y="393"/>
                    <a:pt x="420" y="449"/>
                    <a:pt x="360" y="449"/>
                  </a:cubicBezTo>
                  <a:cubicBezTo>
                    <a:pt x="301" y="449"/>
                    <a:pt x="283" y="393"/>
                    <a:pt x="223" y="393"/>
                  </a:cubicBezTo>
                  <a:cubicBezTo>
                    <a:pt x="164" y="393"/>
                    <a:pt x="24" y="474"/>
                    <a:pt x="24" y="593"/>
                  </a:cubicBezTo>
                  <a:cubicBezTo>
                    <a:pt x="0" y="1031"/>
                    <a:pt x="0" y="1031"/>
                    <a:pt x="0" y="1031"/>
                  </a:cubicBezTo>
                  <a:cubicBezTo>
                    <a:pt x="0" y="1067"/>
                    <a:pt x="29" y="1096"/>
                    <a:pt x="65" y="1096"/>
                  </a:cubicBezTo>
                  <a:cubicBezTo>
                    <a:pt x="101" y="1096"/>
                    <a:pt x="130" y="1067"/>
                    <a:pt x="130" y="1031"/>
                  </a:cubicBezTo>
                  <a:cubicBezTo>
                    <a:pt x="141" y="614"/>
                    <a:pt x="141" y="614"/>
                    <a:pt x="141" y="614"/>
                  </a:cubicBezTo>
                  <a:cubicBezTo>
                    <a:pt x="141" y="605"/>
                    <a:pt x="149" y="598"/>
                    <a:pt x="158" y="598"/>
                  </a:cubicBezTo>
                  <a:cubicBezTo>
                    <a:pt x="166" y="598"/>
                    <a:pt x="174" y="605"/>
                    <a:pt x="174" y="614"/>
                  </a:cubicBezTo>
                  <a:cubicBezTo>
                    <a:pt x="174" y="1084"/>
                    <a:pt x="174" y="1084"/>
                    <a:pt x="174" y="1084"/>
                  </a:cubicBezTo>
                  <a:cubicBezTo>
                    <a:pt x="174" y="1122"/>
                    <a:pt x="174" y="1122"/>
                    <a:pt x="174" y="1122"/>
                  </a:cubicBezTo>
                  <a:cubicBezTo>
                    <a:pt x="177" y="1707"/>
                    <a:pt x="177" y="1707"/>
                    <a:pt x="177" y="1707"/>
                  </a:cubicBezTo>
                  <a:cubicBezTo>
                    <a:pt x="177" y="1747"/>
                    <a:pt x="209" y="1779"/>
                    <a:pt x="249" y="1779"/>
                  </a:cubicBezTo>
                  <a:cubicBezTo>
                    <a:pt x="289" y="1779"/>
                    <a:pt x="321" y="1747"/>
                    <a:pt x="321" y="1707"/>
                  </a:cubicBezTo>
                  <a:cubicBezTo>
                    <a:pt x="344" y="1122"/>
                    <a:pt x="344" y="1122"/>
                    <a:pt x="344" y="1122"/>
                  </a:cubicBezTo>
                  <a:cubicBezTo>
                    <a:pt x="344" y="1113"/>
                    <a:pt x="351" y="1106"/>
                    <a:pt x="360" y="1106"/>
                  </a:cubicBezTo>
                  <a:cubicBezTo>
                    <a:pt x="369" y="1106"/>
                    <a:pt x="376" y="1113"/>
                    <a:pt x="376" y="1122"/>
                  </a:cubicBezTo>
                  <a:cubicBezTo>
                    <a:pt x="399" y="1707"/>
                    <a:pt x="399" y="1707"/>
                    <a:pt x="399" y="1707"/>
                  </a:cubicBezTo>
                  <a:cubicBezTo>
                    <a:pt x="399" y="1747"/>
                    <a:pt x="432" y="1779"/>
                    <a:pt x="471" y="1779"/>
                  </a:cubicBezTo>
                  <a:cubicBezTo>
                    <a:pt x="511" y="1779"/>
                    <a:pt x="544" y="1747"/>
                    <a:pt x="544" y="1707"/>
                  </a:cubicBezTo>
                  <a:cubicBezTo>
                    <a:pt x="546" y="1122"/>
                    <a:pt x="546" y="1122"/>
                    <a:pt x="546" y="1122"/>
                  </a:cubicBezTo>
                  <a:cubicBezTo>
                    <a:pt x="546" y="1084"/>
                    <a:pt x="546" y="1084"/>
                    <a:pt x="546" y="1084"/>
                  </a:cubicBezTo>
                  <a:cubicBezTo>
                    <a:pt x="547" y="614"/>
                    <a:pt x="547" y="614"/>
                    <a:pt x="547" y="614"/>
                  </a:cubicBezTo>
                  <a:cubicBezTo>
                    <a:pt x="547" y="605"/>
                    <a:pt x="554" y="598"/>
                    <a:pt x="563" y="598"/>
                  </a:cubicBezTo>
                  <a:cubicBezTo>
                    <a:pt x="572" y="598"/>
                    <a:pt x="579" y="605"/>
                    <a:pt x="579" y="614"/>
                  </a:cubicBezTo>
                  <a:cubicBezTo>
                    <a:pt x="590" y="1031"/>
                    <a:pt x="590" y="1031"/>
                    <a:pt x="590" y="1031"/>
                  </a:cubicBezTo>
                  <a:cubicBezTo>
                    <a:pt x="590" y="1067"/>
                    <a:pt x="619" y="1096"/>
                    <a:pt x="655" y="1096"/>
                  </a:cubicBezTo>
                  <a:cubicBezTo>
                    <a:pt x="691" y="1096"/>
                    <a:pt x="721" y="1067"/>
                    <a:pt x="721" y="1031"/>
                  </a:cubicBezTo>
                  <a:lnTo>
                    <a:pt x="696" y="593"/>
                  </a:lnTo>
                  <a:close/>
                </a:path>
              </a:pathLst>
            </a:custGeom>
            <a:solidFill>
              <a:schemeClr val="accent1"/>
            </a:solidFill>
            <a:ln w="9525">
              <a:noFill/>
              <a:round/>
              <a:headEnd/>
              <a:tailEnd/>
            </a:ln>
            <a:effectLst/>
            <a:scene3d>
              <a:camera prst="orthographicFront"/>
              <a:lightRig rig="twoPt" dir="t">
                <a:rot lat="0" lon="0" rev="8400000"/>
              </a:lightRig>
            </a:scene3d>
            <a:sp3d extrusionH="63500" prstMaterial="matte"/>
          </p:spPr>
          <p:txBody>
            <a:bodyPr vert="horz" wrap="square" lIns="91440" tIns="45720" rIns="91440" bIns="45720" numCol="1" anchor="t" anchorCtr="0" compatLnSpc="1">
              <a:prstTxWarp prst="textNoShape">
                <a:avLst/>
              </a:prstTxWarp>
            </a:bodyPr>
            <a:lstStyle/>
            <a:p>
              <a:endParaRPr lang="de-DE" sz="1600"/>
            </a:p>
          </p:txBody>
        </p:sp>
        <p:sp>
          <p:nvSpPr>
            <p:cNvPr id="17" name="Freeform 5"/>
            <p:cNvSpPr>
              <a:spLocks noChangeAspect="1"/>
            </p:cNvSpPr>
            <p:nvPr/>
          </p:nvSpPr>
          <p:spPr bwMode="gray">
            <a:xfrm>
              <a:off x="130482" y="1815726"/>
              <a:ext cx="208353" cy="540000"/>
            </a:xfrm>
            <a:custGeom>
              <a:avLst/>
              <a:gdLst/>
              <a:ahLst/>
              <a:cxnLst/>
              <a:rect l="l" t="t" r="r" b="b"/>
              <a:pathLst>
                <a:path w="1954914" h="5014913">
                  <a:moveTo>
                    <a:pt x="547688" y="1108075"/>
                  </a:moveTo>
                  <a:cubicBezTo>
                    <a:pt x="706121" y="1108075"/>
                    <a:pt x="804199" y="1461533"/>
                    <a:pt x="977721" y="1461533"/>
                  </a:cubicBezTo>
                  <a:cubicBezTo>
                    <a:pt x="1151243" y="1461533"/>
                    <a:pt x="1245548" y="1108075"/>
                    <a:pt x="1403981" y="1108075"/>
                  </a:cubicBezTo>
                  <a:cubicBezTo>
                    <a:pt x="1562414" y="1108075"/>
                    <a:pt x="1837786" y="1386329"/>
                    <a:pt x="1883053" y="1939077"/>
                  </a:cubicBezTo>
                  <a:cubicBezTo>
                    <a:pt x="1883053" y="1939077"/>
                    <a:pt x="1883053" y="1939077"/>
                    <a:pt x="1954725" y="2777600"/>
                  </a:cubicBezTo>
                  <a:cubicBezTo>
                    <a:pt x="1958497" y="2852804"/>
                    <a:pt x="1905686" y="2920487"/>
                    <a:pt x="1830242" y="2924247"/>
                  </a:cubicBezTo>
                  <a:cubicBezTo>
                    <a:pt x="1754797" y="2931768"/>
                    <a:pt x="1690670" y="2875365"/>
                    <a:pt x="1683125" y="2800161"/>
                  </a:cubicBezTo>
                  <a:cubicBezTo>
                    <a:pt x="1683125" y="2800161"/>
                    <a:pt x="1562414" y="1728507"/>
                    <a:pt x="1539781" y="1728507"/>
                  </a:cubicBezTo>
                  <a:cubicBezTo>
                    <a:pt x="1513376" y="1728507"/>
                    <a:pt x="1377576" y="1935317"/>
                    <a:pt x="1377576" y="2142128"/>
                  </a:cubicBezTo>
                  <a:cubicBezTo>
                    <a:pt x="1377576" y="2322617"/>
                    <a:pt x="1830242" y="3755249"/>
                    <a:pt x="1830242" y="3755249"/>
                  </a:cubicBezTo>
                  <a:cubicBezTo>
                    <a:pt x="1830242" y="3755249"/>
                    <a:pt x="1830242" y="3755249"/>
                    <a:pt x="1486970" y="3755249"/>
                  </a:cubicBezTo>
                  <a:cubicBezTo>
                    <a:pt x="1434162" y="4300449"/>
                    <a:pt x="1377582" y="4853169"/>
                    <a:pt x="1377576" y="4853225"/>
                  </a:cubicBezTo>
                  <a:cubicBezTo>
                    <a:pt x="1377576" y="4943470"/>
                    <a:pt x="1305904" y="5014913"/>
                    <a:pt x="1219143" y="5014913"/>
                  </a:cubicBezTo>
                  <a:cubicBezTo>
                    <a:pt x="1132382" y="5014913"/>
                    <a:pt x="1060710" y="4943470"/>
                    <a:pt x="1060710" y="4853225"/>
                  </a:cubicBezTo>
                  <a:cubicBezTo>
                    <a:pt x="1060710" y="4853225"/>
                    <a:pt x="1060710" y="4853225"/>
                    <a:pt x="1034304" y="3755249"/>
                  </a:cubicBezTo>
                  <a:cubicBezTo>
                    <a:pt x="1034304" y="3755249"/>
                    <a:pt x="1034304" y="3755249"/>
                    <a:pt x="917365" y="3755249"/>
                  </a:cubicBezTo>
                  <a:cubicBezTo>
                    <a:pt x="891061" y="4849034"/>
                    <a:pt x="890960" y="4853209"/>
                    <a:pt x="890960" y="4853225"/>
                  </a:cubicBezTo>
                  <a:cubicBezTo>
                    <a:pt x="890960" y="4943470"/>
                    <a:pt x="819288" y="5014913"/>
                    <a:pt x="732527" y="5014913"/>
                  </a:cubicBezTo>
                  <a:cubicBezTo>
                    <a:pt x="645766" y="5014913"/>
                    <a:pt x="577866" y="4943470"/>
                    <a:pt x="577866" y="4853225"/>
                  </a:cubicBezTo>
                  <a:cubicBezTo>
                    <a:pt x="577866" y="4853225"/>
                    <a:pt x="517510" y="4300477"/>
                    <a:pt x="464699" y="3755249"/>
                  </a:cubicBezTo>
                  <a:cubicBezTo>
                    <a:pt x="464699" y="3755249"/>
                    <a:pt x="464699" y="3755249"/>
                    <a:pt x="121427" y="3755249"/>
                  </a:cubicBezTo>
                  <a:cubicBezTo>
                    <a:pt x="121427" y="3755249"/>
                    <a:pt x="577866" y="2322617"/>
                    <a:pt x="577866" y="2142128"/>
                  </a:cubicBezTo>
                  <a:cubicBezTo>
                    <a:pt x="577866" y="1935317"/>
                    <a:pt x="438293" y="1728507"/>
                    <a:pt x="415660" y="1728507"/>
                  </a:cubicBezTo>
                  <a:cubicBezTo>
                    <a:pt x="389257" y="1728507"/>
                    <a:pt x="268565" y="2799974"/>
                    <a:pt x="268544" y="2800161"/>
                  </a:cubicBezTo>
                  <a:cubicBezTo>
                    <a:pt x="264771" y="2875365"/>
                    <a:pt x="196872" y="2931768"/>
                    <a:pt x="121427" y="2924247"/>
                  </a:cubicBezTo>
                  <a:cubicBezTo>
                    <a:pt x="45983" y="2920487"/>
                    <a:pt x="-6828" y="2852804"/>
                    <a:pt x="716" y="2777600"/>
                  </a:cubicBezTo>
                  <a:cubicBezTo>
                    <a:pt x="68351" y="1942356"/>
                    <a:pt x="68615" y="1939090"/>
                    <a:pt x="68616" y="1939077"/>
                  </a:cubicBezTo>
                  <a:cubicBezTo>
                    <a:pt x="117655" y="1386329"/>
                    <a:pt x="393027" y="1108075"/>
                    <a:pt x="547688" y="1108075"/>
                  </a:cubicBezTo>
                  <a:close/>
                  <a:moveTo>
                    <a:pt x="977423" y="0"/>
                  </a:moveTo>
                  <a:cubicBezTo>
                    <a:pt x="1234239" y="0"/>
                    <a:pt x="1445735" y="169181"/>
                    <a:pt x="1445735" y="454908"/>
                  </a:cubicBezTo>
                  <a:cubicBezTo>
                    <a:pt x="1445735" y="740635"/>
                    <a:pt x="1219132" y="1041400"/>
                    <a:pt x="977423" y="1041400"/>
                  </a:cubicBezTo>
                  <a:cubicBezTo>
                    <a:pt x="731936" y="1041400"/>
                    <a:pt x="509110" y="740635"/>
                    <a:pt x="509110" y="454908"/>
                  </a:cubicBezTo>
                  <a:cubicBezTo>
                    <a:pt x="509110" y="169181"/>
                    <a:pt x="716829" y="0"/>
                    <a:pt x="977423"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de-DE" sz="1600"/>
            </a:p>
          </p:txBody>
        </p:sp>
        <p:sp>
          <p:nvSpPr>
            <p:cNvPr id="19" name="Freeform 5"/>
            <p:cNvSpPr>
              <a:spLocks noChangeAspect="1"/>
            </p:cNvSpPr>
            <p:nvPr/>
          </p:nvSpPr>
          <p:spPr bwMode="gray">
            <a:xfrm>
              <a:off x="396685" y="1815726"/>
              <a:ext cx="208353" cy="540000"/>
            </a:xfrm>
            <a:custGeom>
              <a:avLst/>
              <a:gdLst/>
              <a:ahLst/>
              <a:cxnLst/>
              <a:rect l="l" t="t" r="r" b="b"/>
              <a:pathLst>
                <a:path w="1954914" h="5014913">
                  <a:moveTo>
                    <a:pt x="547688" y="1108075"/>
                  </a:moveTo>
                  <a:cubicBezTo>
                    <a:pt x="706121" y="1108075"/>
                    <a:pt x="804199" y="1461533"/>
                    <a:pt x="977721" y="1461533"/>
                  </a:cubicBezTo>
                  <a:cubicBezTo>
                    <a:pt x="1151243" y="1461533"/>
                    <a:pt x="1245548" y="1108075"/>
                    <a:pt x="1403981" y="1108075"/>
                  </a:cubicBezTo>
                  <a:cubicBezTo>
                    <a:pt x="1562414" y="1108075"/>
                    <a:pt x="1837786" y="1386329"/>
                    <a:pt x="1883053" y="1939077"/>
                  </a:cubicBezTo>
                  <a:cubicBezTo>
                    <a:pt x="1883053" y="1939077"/>
                    <a:pt x="1883053" y="1939077"/>
                    <a:pt x="1954725" y="2777600"/>
                  </a:cubicBezTo>
                  <a:cubicBezTo>
                    <a:pt x="1958497" y="2852804"/>
                    <a:pt x="1905686" y="2920487"/>
                    <a:pt x="1830242" y="2924247"/>
                  </a:cubicBezTo>
                  <a:cubicBezTo>
                    <a:pt x="1754797" y="2931768"/>
                    <a:pt x="1690670" y="2875365"/>
                    <a:pt x="1683125" y="2800161"/>
                  </a:cubicBezTo>
                  <a:cubicBezTo>
                    <a:pt x="1683125" y="2800161"/>
                    <a:pt x="1562414" y="1728507"/>
                    <a:pt x="1539781" y="1728507"/>
                  </a:cubicBezTo>
                  <a:cubicBezTo>
                    <a:pt x="1513376" y="1728507"/>
                    <a:pt x="1377576" y="1935317"/>
                    <a:pt x="1377576" y="2142128"/>
                  </a:cubicBezTo>
                  <a:cubicBezTo>
                    <a:pt x="1377576" y="2322617"/>
                    <a:pt x="1830242" y="3755249"/>
                    <a:pt x="1830242" y="3755249"/>
                  </a:cubicBezTo>
                  <a:cubicBezTo>
                    <a:pt x="1830242" y="3755249"/>
                    <a:pt x="1830242" y="3755249"/>
                    <a:pt x="1486970" y="3755249"/>
                  </a:cubicBezTo>
                  <a:cubicBezTo>
                    <a:pt x="1434162" y="4300449"/>
                    <a:pt x="1377582" y="4853169"/>
                    <a:pt x="1377576" y="4853225"/>
                  </a:cubicBezTo>
                  <a:cubicBezTo>
                    <a:pt x="1377576" y="4943470"/>
                    <a:pt x="1305904" y="5014913"/>
                    <a:pt x="1219143" y="5014913"/>
                  </a:cubicBezTo>
                  <a:cubicBezTo>
                    <a:pt x="1132382" y="5014913"/>
                    <a:pt x="1060710" y="4943470"/>
                    <a:pt x="1060710" y="4853225"/>
                  </a:cubicBezTo>
                  <a:cubicBezTo>
                    <a:pt x="1060710" y="4853225"/>
                    <a:pt x="1060710" y="4853225"/>
                    <a:pt x="1034304" y="3755249"/>
                  </a:cubicBezTo>
                  <a:cubicBezTo>
                    <a:pt x="1034304" y="3755249"/>
                    <a:pt x="1034304" y="3755249"/>
                    <a:pt x="917365" y="3755249"/>
                  </a:cubicBezTo>
                  <a:cubicBezTo>
                    <a:pt x="891061" y="4849034"/>
                    <a:pt x="890960" y="4853209"/>
                    <a:pt x="890960" y="4853225"/>
                  </a:cubicBezTo>
                  <a:cubicBezTo>
                    <a:pt x="890960" y="4943470"/>
                    <a:pt x="819288" y="5014913"/>
                    <a:pt x="732527" y="5014913"/>
                  </a:cubicBezTo>
                  <a:cubicBezTo>
                    <a:pt x="645766" y="5014913"/>
                    <a:pt x="577866" y="4943470"/>
                    <a:pt x="577866" y="4853225"/>
                  </a:cubicBezTo>
                  <a:cubicBezTo>
                    <a:pt x="577866" y="4853225"/>
                    <a:pt x="517510" y="4300477"/>
                    <a:pt x="464699" y="3755249"/>
                  </a:cubicBezTo>
                  <a:cubicBezTo>
                    <a:pt x="464699" y="3755249"/>
                    <a:pt x="464699" y="3755249"/>
                    <a:pt x="121427" y="3755249"/>
                  </a:cubicBezTo>
                  <a:cubicBezTo>
                    <a:pt x="121427" y="3755249"/>
                    <a:pt x="577866" y="2322617"/>
                    <a:pt x="577866" y="2142128"/>
                  </a:cubicBezTo>
                  <a:cubicBezTo>
                    <a:pt x="577866" y="1935317"/>
                    <a:pt x="438293" y="1728507"/>
                    <a:pt x="415660" y="1728507"/>
                  </a:cubicBezTo>
                  <a:cubicBezTo>
                    <a:pt x="389257" y="1728507"/>
                    <a:pt x="268565" y="2799974"/>
                    <a:pt x="268544" y="2800161"/>
                  </a:cubicBezTo>
                  <a:cubicBezTo>
                    <a:pt x="264771" y="2875365"/>
                    <a:pt x="196872" y="2931768"/>
                    <a:pt x="121427" y="2924247"/>
                  </a:cubicBezTo>
                  <a:cubicBezTo>
                    <a:pt x="45983" y="2920487"/>
                    <a:pt x="-6828" y="2852804"/>
                    <a:pt x="716" y="2777600"/>
                  </a:cubicBezTo>
                  <a:cubicBezTo>
                    <a:pt x="68351" y="1942356"/>
                    <a:pt x="68615" y="1939090"/>
                    <a:pt x="68616" y="1939077"/>
                  </a:cubicBezTo>
                  <a:cubicBezTo>
                    <a:pt x="117655" y="1386329"/>
                    <a:pt x="393027" y="1108075"/>
                    <a:pt x="547688" y="1108075"/>
                  </a:cubicBezTo>
                  <a:close/>
                  <a:moveTo>
                    <a:pt x="977423" y="0"/>
                  </a:moveTo>
                  <a:cubicBezTo>
                    <a:pt x="1234239" y="0"/>
                    <a:pt x="1445735" y="169181"/>
                    <a:pt x="1445735" y="454908"/>
                  </a:cubicBezTo>
                  <a:cubicBezTo>
                    <a:pt x="1445735" y="740635"/>
                    <a:pt x="1219132" y="1041400"/>
                    <a:pt x="977423" y="1041400"/>
                  </a:cubicBezTo>
                  <a:cubicBezTo>
                    <a:pt x="731936" y="1041400"/>
                    <a:pt x="509110" y="740635"/>
                    <a:pt x="509110" y="454908"/>
                  </a:cubicBezTo>
                  <a:cubicBezTo>
                    <a:pt x="509110" y="169181"/>
                    <a:pt x="716829" y="0"/>
                    <a:pt x="977423"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de-DE" sz="1600"/>
            </a:p>
          </p:txBody>
        </p:sp>
        <p:sp>
          <p:nvSpPr>
            <p:cNvPr id="20" name="Freeform 5"/>
            <p:cNvSpPr>
              <a:spLocks noChangeAspect="1"/>
            </p:cNvSpPr>
            <p:nvPr/>
          </p:nvSpPr>
          <p:spPr bwMode="gray">
            <a:xfrm>
              <a:off x="662888" y="1815726"/>
              <a:ext cx="208353" cy="540000"/>
            </a:xfrm>
            <a:custGeom>
              <a:avLst/>
              <a:gdLst/>
              <a:ahLst/>
              <a:cxnLst/>
              <a:rect l="l" t="t" r="r" b="b"/>
              <a:pathLst>
                <a:path w="1954914" h="5014913">
                  <a:moveTo>
                    <a:pt x="547688" y="1108075"/>
                  </a:moveTo>
                  <a:cubicBezTo>
                    <a:pt x="706121" y="1108075"/>
                    <a:pt x="804199" y="1461533"/>
                    <a:pt x="977721" y="1461533"/>
                  </a:cubicBezTo>
                  <a:cubicBezTo>
                    <a:pt x="1151243" y="1461533"/>
                    <a:pt x="1245548" y="1108075"/>
                    <a:pt x="1403981" y="1108075"/>
                  </a:cubicBezTo>
                  <a:cubicBezTo>
                    <a:pt x="1562414" y="1108075"/>
                    <a:pt x="1837786" y="1386329"/>
                    <a:pt x="1883053" y="1939077"/>
                  </a:cubicBezTo>
                  <a:cubicBezTo>
                    <a:pt x="1883053" y="1939077"/>
                    <a:pt x="1883053" y="1939077"/>
                    <a:pt x="1954725" y="2777600"/>
                  </a:cubicBezTo>
                  <a:cubicBezTo>
                    <a:pt x="1958497" y="2852804"/>
                    <a:pt x="1905686" y="2920487"/>
                    <a:pt x="1830242" y="2924247"/>
                  </a:cubicBezTo>
                  <a:cubicBezTo>
                    <a:pt x="1754797" y="2931768"/>
                    <a:pt x="1690670" y="2875365"/>
                    <a:pt x="1683125" y="2800161"/>
                  </a:cubicBezTo>
                  <a:cubicBezTo>
                    <a:pt x="1683125" y="2800161"/>
                    <a:pt x="1562414" y="1728507"/>
                    <a:pt x="1539781" y="1728507"/>
                  </a:cubicBezTo>
                  <a:cubicBezTo>
                    <a:pt x="1513376" y="1728507"/>
                    <a:pt x="1377576" y="1935317"/>
                    <a:pt x="1377576" y="2142128"/>
                  </a:cubicBezTo>
                  <a:cubicBezTo>
                    <a:pt x="1377576" y="2322617"/>
                    <a:pt x="1830242" y="3755249"/>
                    <a:pt x="1830242" y="3755249"/>
                  </a:cubicBezTo>
                  <a:cubicBezTo>
                    <a:pt x="1830242" y="3755249"/>
                    <a:pt x="1830242" y="3755249"/>
                    <a:pt x="1486970" y="3755249"/>
                  </a:cubicBezTo>
                  <a:cubicBezTo>
                    <a:pt x="1434162" y="4300449"/>
                    <a:pt x="1377582" y="4853169"/>
                    <a:pt x="1377576" y="4853225"/>
                  </a:cubicBezTo>
                  <a:cubicBezTo>
                    <a:pt x="1377576" y="4943470"/>
                    <a:pt x="1305904" y="5014913"/>
                    <a:pt x="1219143" y="5014913"/>
                  </a:cubicBezTo>
                  <a:cubicBezTo>
                    <a:pt x="1132382" y="5014913"/>
                    <a:pt x="1060710" y="4943470"/>
                    <a:pt x="1060710" y="4853225"/>
                  </a:cubicBezTo>
                  <a:cubicBezTo>
                    <a:pt x="1060710" y="4853225"/>
                    <a:pt x="1060710" y="4853225"/>
                    <a:pt x="1034304" y="3755249"/>
                  </a:cubicBezTo>
                  <a:cubicBezTo>
                    <a:pt x="1034304" y="3755249"/>
                    <a:pt x="1034304" y="3755249"/>
                    <a:pt x="917365" y="3755249"/>
                  </a:cubicBezTo>
                  <a:cubicBezTo>
                    <a:pt x="891061" y="4849034"/>
                    <a:pt x="890960" y="4853209"/>
                    <a:pt x="890960" y="4853225"/>
                  </a:cubicBezTo>
                  <a:cubicBezTo>
                    <a:pt x="890960" y="4943470"/>
                    <a:pt x="819288" y="5014913"/>
                    <a:pt x="732527" y="5014913"/>
                  </a:cubicBezTo>
                  <a:cubicBezTo>
                    <a:pt x="645766" y="5014913"/>
                    <a:pt x="577866" y="4943470"/>
                    <a:pt x="577866" y="4853225"/>
                  </a:cubicBezTo>
                  <a:cubicBezTo>
                    <a:pt x="577866" y="4853225"/>
                    <a:pt x="517510" y="4300477"/>
                    <a:pt x="464699" y="3755249"/>
                  </a:cubicBezTo>
                  <a:cubicBezTo>
                    <a:pt x="464699" y="3755249"/>
                    <a:pt x="464699" y="3755249"/>
                    <a:pt x="121427" y="3755249"/>
                  </a:cubicBezTo>
                  <a:cubicBezTo>
                    <a:pt x="121427" y="3755249"/>
                    <a:pt x="577866" y="2322617"/>
                    <a:pt x="577866" y="2142128"/>
                  </a:cubicBezTo>
                  <a:cubicBezTo>
                    <a:pt x="577866" y="1935317"/>
                    <a:pt x="438293" y="1728507"/>
                    <a:pt x="415660" y="1728507"/>
                  </a:cubicBezTo>
                  <a:cubicBezTo>
                    <a:pt x="389257" y="1728507"/>
                    <a:pt x="268565" y="2799974"/>
                    <a:pt x="268544" y="2800161"/>
                  </a:cubicBezTo>
                  <a:cubicBezTo>
                    <a:pt x="264771" y="2875365"/>
                    <a:pt x="196872" y="2931768"/>
                    <a:pt x="121427" y="2924247"/>
                  </a:cubicBezTo>
                  <a:cubicBezTo>
                    <a:pt x="45983" y="2920487"/>
                    <a:pt x="-6828" y="2852804"/>
                    <a:pt x="716" y="2777600"/>
                  </a:cubicBezTo>
                  <a:cubicBezTo>
                    <a:pt x="68351" y="1942356"/>
                    <a:pt x="68615" y="1939090"/>
                    <a:pt x="68616" y="1939077"/>
                  </a:cubicBezTo>
                  <a:cubicBezTo>
                    <a:pt x="117655" y="1386329"/>
                    <a:pt x="393027" y="1108075"/>
                    <a:pt x="547688" y="1108075"/>
                  </a:cubicBezTo>
                  <a:close/>
                  <a:moveTo>
                    <a:pt x="977423" y="0"/>
                  </a:moveTo>
                  <a:cubicBezTo>
                    <a:pt x="1234239" y="0"/>
                    <a:pt x="1445735" y="169181"/>
                    <a:pt x="1445735" y="454908"/>
                  </a:cubicBezTo>
                  <a:cubicBezTo>
                    <a:pt x="1445735" y="740635"/>
                    <a:pt x="1219132" y="1041400"/>
                    <a:pt x="977423" y="1041400"/>
                  </a:cubicBezTo>
                  <a:cubicBezTo>
                    <a:pt x="731936" y="1041400"/>
                    <a:pt x="509110" y="740635"/>
                    <a:pt x="509110" y="454908"/>
                  </a:cubicBezTo>
                  <a:cubicBezTo>
                    <a:pt x="509110" y="169181"/>
                    <a:pt x="716829" y="0"/>
                    <a:pt x="977423"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de-DE" sz="1600"/>
            </a:p>
          </p:txBody>
        </p:sp>
        <p:sp>
          <p:nvSpPr>
            <p:cNvPr id="21" name="Freeform 5"/>
            <p:cNvSpPr>
              <a:spLocks noChangeAspect="1"/>
            </p:cNvSpPr>
            <p:nvPr/>
          </p:nvSpPr>
          <p:spPr bwMode="gray">
            <a:xfrm>
              <a:off x="929091" y="1815726"/>
              <a:ext cx="208353" cy="540000"/>
            </a:xfrm>
            <a:custGeom>
              <a:avLst/>
              <a:gdLst/>
              <a:ahLst/>
              <a:cxnLst/>
              <a:rect l="l" t="t" r="r" b="b"/>
              <a:pathLst>
                <a:path w="1954914" h="5014913">
                  <a:moveTo>
                    <a:pt x="547688" y="1108075"/>
                  </a:moveTo>
                  <a:cubicBezTo>
                    <a:pt x="706121" y="1108075"/>
                    <a:pt x="804199" y="1461533"/>
                    <a:pt x="977721" y="1461533"/>
                  </a:cubicBezTo>
                  <a:cubicBezTo>
                    <a:pt x="1151243" y="1461533"/>
                    <a:pt x="1245548" y="1108075"/>
                    <a:pt x="1403981" y="1108075"/>
                  </a:cubicBezTo>
                  <a:cubicBezTo>
                    <a:pt x="1562414" y="1108075"/>
                    <a:pt x="1837786" y="1386329"/>
                    <a:pt x="1883053" y="1939077"/>
                  </a:cubicBezTo>
                  <a:cubicBezTo>
                    <a:pt x="1883053" y="1939077"/>
                    <a:pt x="1883053" y="1939077"/>
                    <a:pt x="1954725" y="2777600"/>
                  </a:cubicBezTo>
                  <a:cubicBezTo>
                    <a:pt x="1958497" y="2852804"/>
                    <a:pt x="1905686" y="2920487"/>
                    <a:pt x="1830242" y="2924247"/>
                  </a:cubicBezTo>
                  <a:cubicBezTo>
                    <a:pt x="1754797" y="2931768"/>
                    <a:pt x="1690670" y="2875365"/>
                    <a:pt x="1683125" y="2800161"/>
                  </a:cubicBezTo>
                  <a:cubicBezTo>
                    <a:pt x="1683125" y="2800161"/>
                    <a:pt x="1562414" y="1728507"/>
                    <a:pt x="1539781" y="1728507"/>
                  </a:cubicBezTo>
                  <a:cubicBezTo>
                    <a:pt x="1513376" y="1728507"/>
                    <a:pt x="1377576" y="1935317"/>
                    <a:pt x="1377576" y="2142128"/>
                  </a:cubicBezTo>
                  <a:cubicBezTo>
                    <a:pt x="1377576" y="2322617"/>
                    <a:pt x="1830242" y="3755249"/>
                    <a:pt x="1830242" y="3755249"/>
                  </a:cubicBezTo>
                  <a:cubicBezTo>
                    <a:pt x="1830242" y="3755249"/>
                    <a:pt x="1830242" y="3755249"/>
                    <a:pt x="1486970" y="3755249"/>
                  </a:cubicBezTo>
                  <a:cubicBezTo>
                    <a:pt x="1434162" y="4300449"/>
                    <a:pt x="1377582" y="4853169"/>
                    <a:pt x="1377576" y="4853225"/>
                  </a:cubicBezTo>
                  <a:cubicBezTo>
                    <a:pt x="1377576" y="4943470"/>
                    <a:pt x="1305904" y="5014913"/>
                    <a:pt x="1219143" y="5014913"/>
                  </a:cubicBezTo>
                  <a:cubicBezTo>
                    <a:pt x="1132382" y="5014913"/>
                    <a:pt x="1060710" y="4943470"/>
                    <a:pt x="1060710" y="4853225"/>
                  </a:cubicBezTo>
                  <a:cubicBezTo>
                    <a:pt x="1060710" y="4853225"/>
                    <a:pt x="1060710" y="4853225"/>
                    <a:pt x="1034304" y="3755249"/>
                  </a:cubicBezTo>
                  <a:cubicBezTo>
                    <a:pt x="1034304" y="3755249"/>
                    <a:pt x="1034304" y="3755249"/>
                    <a:pt x="917365" y="3755249"/>
                  </a:cubicBezTo>
                  <a:cubicBezTo>
                    <a:pt x="891061" y="4849034"/>
                    <a:pt x="890960" y="4853209"/>
                    <a:pt x="890960" y="4853225"/>
                  </a:cubicBezTo>
                  <a:cubicBezTo>
                    <a:pt x="890960" y="4943470"/>
                    <a:pt x="819288" y="5014913"/>
                    <a:pt x="732527" y="5014913"/>
                  </a:cubicBezTo>
                  <a:cubicBezTo>
                    <a:pt x="645766" y="5014913"/>
                    <a:pt x="577866" y="4943470"/>
                    <a:pt x="577866" y="4853225"/>
                  </a:cubicBezTo>
                  <a:cubicBezTo>
                    <a:pt x="577866" y="4853225"/>
                    <a:pt x="517510" y="4300477"/>
                    <a:pt x="464699" y="3755249"/>
                  </a:cubicBezTo>
                  <a:cubicBezTo>
                    <a:pt x="464699" y="3755249"/>
                    <a:pt x="464699" y="3755249"/>
                    <a:pt x="121427" y="3755249"/>
                  </a:cubicBezTo>
                  <a:cubicBezTo>
                    <a:pt x="121427" y="3755249"/>
                    <a:pt x="577866" y="2322617"/>
                    <a:pt x="577866" y="2142128"/>
                  </a:cubicBezTo>
                  <a:cubicBezTo>
                    <a:pt x="577866" y="1935317"/>
                    <a:pt x="438293" y="1728507"/>
                    <a:pt x="415660" y="1728507"/>
                  </a:cubicBezTo>
                  <a:cubicBezTo>
                    <a:pt x="389257" y="1728507"/>
                    <a:pt x="268565" y="2799974"/>
                    <a:pt x="268544" y="2800161"/>
                  </a:cubicBezTo>
                  <a:cubicBezTo>
                    <a:pt x="264771" y="2875365"/>
                    <a:pt x="196872" y="2931768"/>
                    <a:pt x="121427" y="2924247"/>
                  </a:cubicBezTo>
                  <a:cubicBezTo>
                    <a:pt x="45983" y="2920487"/>
                    <a:pt x="-6828" y="2852804"/>
                    <a:pt x="716" y="2777600"/>
                  </a:cubicBezTo>
                  <a:cubicBezTo>
                    <a:pt x="68351" y="1942356"/>
                    <a:pt x="68615" y="1939090"/>
                    <a:pt x="68616" y="1939077"/>
                  </a:cubicBezTo>
                  <a:cubicBezTo>
                    <a:pt x="117655" y="1386329"/>
                    <a:pt x="393027" y="1108075"/>
                    <a:pt x="547688" y="1108075"/>
                  </a:cubicBezTo>
                  <a:close/>
                  <a:moveTo>
                    <a:pt x="977423" y="0"/>
                  </a:moveTo>
                  <a:cubicBezTo>
                    <a:pt x="1234239" y="0"/>
                    <a:pt x="1445735" y="169181"/>
                    <a:pt x="1445735" y="454908"/>
                  </a:cubicBezTo>
                  <a:cubicBezTo>
                    <a:pt x="1445735" y="740635"/>
                    <a:pt x="1219132" y="1041400"/>
                    <a:pt x="977423" y="1041400"/>
                  </a:cubicBezTo>
                  <a:cubicBezTo>
                    <a:pt x="731936" y="1041400"/>
                    <a:pt x="509110" y="740635"/>
                    <a:pt x="509110" y="454908"/>
                  </a:cubicBezTo>
                  <a:cubicBezTo>
                    <a:pt x="509110" y="169181"/>
                    <a:pt x="716829" y="0"/>
                    <a:pt x="977423"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de-DE" sz="1600"/>
            </a:p>
          </p:txBody>
        </p:sp>
        <p:sp>
          <p:nvSpPr>
            <p:cNvPr id="22" name="Freeform 5"/>
            <p:cNvSpPr>
              <a:spLocks noChangeAspect="1"/>
            </p:cNvSpPr>
            <p:nvPr/>
          </p:nvSpPr>
          <p:spPr bwMode="gray">
            <a:xfrm>
              <a:off x="1195295" y="1815726"/>
              <a:ext cx="208353" cy="540000"/>
            </a:xfrm>
            <a:custGeom>
              <a:avLst/>
              <a:gdLst/>
              <a:ahLst/>
              <a:cxnLst/>
              <a:rect l="l" t="t" r="r" b="b"/>
              <a:pathLst>
                <a:path w="1954914" h="5014913">
                  <a:moveTo>
                    <a:pt x="547688" y="1108075"/>
                  </a:moveTo>
                  <a:cubicBezTo>
                    <a:pt x="706121" y="1108075"/>
                    <a:pt x="804199" y="1461533"/>
                    <a:pt x="977721" y="1461533"/>
                  </a:cubicBezTo>
                  <a:cubicBezTo>
                    <a:pt x="1151243" y="1461533"/>
                    <a:pt x="1245548" y="1108075"/>
                    <a:pt x="1403981" y="1108075"/>
                  </a:cubicBezTo>
                  <a:cubicBezTo>
                    <a:pt x="1562414" y="1108075"/>
                    <a:pt x="1837786" y="1386329"/>
                    <a:pt x="1883053" y="1939077"/>
                  </a:cubicBezTo>
                  <a:cubicBezTo>
                    <a:pt x="1883053" y="1939077"/>
                    <a:pt x="1883053" y="1939077"/>
                    <a:pt x="1954725" y="2777600"/>
                  </a:cubicBezTo>
                  <a:cubicBezTo>
                    <a:pt x="1958497" y="2852804"/>
                    <a:pt x="1905686" y="2920487"/>
                    <a:pt x="1830242" y="2924247"/>
                  </a:cubicBezTo>
                  <a:cubicBezTo>
                    <a:pt x="1754797" y="2931768"/>
                    <a:pt x="1690670" y="2875365"/>
                    <a:pt x="1683125" y="2800161"/>
                  </a:cubicBezTo>
                  <a:cubicBezTo>
                    <a:pt x="1683125" y="2800161"/>
                    <a:pt x="1562414" y="1728507"/>
                    <a:pt x="1539781" y="1728507"/>
                  </a:cubicBezTo>
                  <a:cubicBezTo>
                    <a:pt x="1513376" y="1728507"/>
                    <a:pt x="1377576" y="1935317"/>
                    <a:pt x="1377576" y="2142128"/>
                  </a:cubicBezTo>
                  <a:cubicBezTo>
                    <a:pt x="1377576" y="2322617"/>
                    <a:pt x="1830242" y="3755249"/>
                    <a:pt x="1830242" y="3755249"/>
                  </a:cubicBezTo>
                  <a:cubicBezTo>
                    <a:pt x="1830242" y="3755249"/>
                    <a:pt x="1830242" y="3755249"/>
                    <a:pt x="1486970" y="3755249"/>
                  </a:cubicBezTo>
                  <a:cubicBezTo>
                    <a:pt x="1434162" y="4300449"/>
                    <a:pt x="1377582" y="4853169"/>
                    <a:pt x="1377576" y="4853225"/>
                  </a:cubicBezTo>
                  <a:cubicBezTo>
                    <a:pt x="1377576" y="4943470"/>
                    <a:pt x="1305904" y="5014913"/>
                    <a:pt x="1219143" y="5014913"/>
                  </a:cubicBezTo>
                  <a:cubicBezTo>
                    <a:pt x="1132382" y="5014913"/>
                    <a:pt x="1060710" y="4943470"/>
                    <a:pt x="1060710" y="4853225"/>
                  </a:cubicBezTo>
                  <a:cubicBezTo>
                    <a:pt x="1060710" y="4853225"/>
                    <a:pt x="1060710" y="4853225"/>
                    <a:pt x="1034304" y="3755249"/>
                  </a:cubicBezTo>
                  <a:cubicBezTo>
                    <a:pt x="1034304" y="3755249"/>
                    <a:pt x="1034304" y="3755249"/>
                    <a:pt x="917365" y="3755249"/>
                  </a:cubicBezTo>
                  <a:cubicBezTo>
                    <a:pt x="891061" y="4849034"/>
                    <a:pt x="890960" y="4853209"/>
                    <a:pt x="890960" y="4853225"/>
                  </a:cubicBezTo>
                  <a:cubicBezTo>
                    <a:pt x="890960" y="4943470"/>
                    <a:pt x="819288" y="5014913"/>
                    <a:pt x="732527" y="5014913"/>
                  </a:cubicBezTo>
                  <a:cubicBezTo>
                    <a:pt x="645766" y="5014913"/>
                    <a:pt x="577866" y="4943470"/>
                    <a:pt x="577866" y="4853225"/>
                  </a:cubicBezTo>
                  <a:cubicBezTo>
                    <a:pt x="577866" y="4853225"/>
                    <a:pt x="517510" y="4300477"/>
                    <a:pt x="464699" y="3755249"/>
                  </a:cubicBezTo>
                  <a:cubicBezTo>
                    <a:pt x="464699" y="3755249"/>
                    <a:pt x="464699" y="3755249"/>
                    <a:pt x="121427" y="3755249"/>
                  </a:cubicBezTo>
                  <a:cubicBezTo>
                    <a:pt x="121427" y="3755249"/>
                    <a:pt x="577866" y="2322617"/>
                    <a:pt x="577866" y="2142128"/>
                  </a:cubicBezTo>
                  <a:cubicBezTo>
                    <a:pt x="577866" y="1935317"/>
                    <a:pt x="438293" y="1728507"/>
                    <a:pt x="415660" y="1728507"/>
                  </a:cubicBezTo>
                  <a:cubicBezTo>
                    <a:pt x="389257" y="1728507"/>
                    <a:pt x="268565" y="2799974"/>
                    <a:pt x="268544" y="2800161"/>
                  </a:cubicBezTo>
                  <a:cubicBezTo>
                    <a:pt x="264771" y="2875365"/>
                    <a:pt x="196872" y="2931768"/>
                    <a:pt x="121427" y="2924247"/>
                  </a:cubicBezTo>
                  <a:cubicBezTo>
                    <a:pt x="45983" y="2920487"/>
                    <a:pt x="-6828" y="2852804"/>
                    <a:pt x="716" y="2777600"/>
                  </a:cubicBezTo>
                  <a:cubicBezTo>
                    <a:pt x="68351" y="1942356"/>
                    <a:pt x="68615" y="1939090"/>
                    <a:pt x="68616" y="1939077"/>
                  </a:cubicBezTo>
                  <a:cubicBezTo>
                    <a:pt x="117655" y="1386329"/>
                    <a:pt x="393027" y="1108075"/>
                    <a:pt x="547688" y="1108075"/>
                  </a:cubicBezTo>
                  <a:close/>
                  <a:moveTo>
                    <a:pt x="977423" y="0"/>
                  </a:moveTo>
                  <a:cubicBezTo>
                    <a:pt x="1234239" y="0"/>
                    <a:pt x="1445735" y="169181"/>
                    <a:pt x="1445735" y="454908"/>
                  </a:cubicBezTo>
                  <a:cubicBezTo>
                    <a:pt x="1445735" y="740635"/>
                    <a:pt x="1219132" y="1041400"/>
                    <a:pt x="977423" y="1041400"/>
                  </a:cubicBezTo>
                  <a:cubicBezTo>
                    <a:pt x="731936" y="1041400"/>
                    <a:pt x="509110" y="740635"/>
                    <a:pt x="509110" y="454908"/>
                  </a:cubicBezTo>
                  <a:cubicBezTo>
                    <a:pt x="509110" y="169181"/>
                    <a:pt x="716829" y="0"/>
                    <a:pt x="977423"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de-DE" sz="1600"/>
            </a:p>
          </p:txBody>
        </p:sp>
        <p:sp>
          <p:nvSpPr>
            <p:cNvPr id="23" name="Freeform 5"/>
            <p:cNvSpPr>
              <a:spLocks noChangeAspect="1" noEditPoints="1"/>
            </p:cNvSpPr>
            <p:nvPr/>
          </p:nvSpPr>
          <p:spPr bwMode="gray">
            <a:xfrm>
              <a:off x="376693" y="2391790"/>
              <a:ext cx="219388" cy="540000"/>
            </a:xfrm>
            <a:custGeom>
              <a:avLst/>
              <a:gdLst>
                <a:gd name="T0" fmla="*/ 195 w 721"/>
                <a:gd name="T1" fmla="*/ 161 h 1779"/>
                <a:gd name="T2" fmla="*/ 360 w 721"/>
                <a:gd name="T3" fmla="*/ 0 h 1779"/>
                <a:gd name="T4" fmla="*/ 526 w 721"/>
                <a:gd name="T5" fmla="*/ 161 h 1779"/>
                <a:gd name="T6" fmla="*/ 360 w 721"/>
                <a:gd name="T7" fmla="*/ 369 h 1779"/>
                <a:gd name="T8" fmla="*/ 195 w 721"/>
                <a:gd name="T9" fmla="*/ 161 h 1779"/>
                <a:gd name="T10" fmla="*/ 696 w 721"/>
                <a:gd name="T11" fmla="*/ 593 h 1779"/>
                <a:gd name="T12" fmla="*/ 497 w 721"/>
                <a:gd name="T13" fmla="*/ 393 h 1779"/>
                <a:gd name="T14" fmla="*/ 360 w 721"/>
                <a:gd name="T15" fmla="*/ 449 h 1779"/>
                <a:gd name="T16" fmla="*/ 223 w 721"/>
                <a:gd name="T17" fmla="*/ 393 h 1779"/>
                <a:gd name="T18" fmla="*/ 24 w 721"/>
                <a:gd name="T19" fmla="*/ 593 h 1779"/>
                <a:gd name="T20" fmla="*/ 0 w 721"/>
                <a:gd name="T21" fmla="*/ 1031 h 1779"/>
                <a:gd name="T22" fmla="*/ 65 w 721"/>
                <a:gd name="T23" fmla="*/ 1096 h 1779"/>
                <a:gd name="T24" fmla="*/ 130 w 721"/>
                <a:gd name="T25" fmla="*/ 1031 h 1779"/>
                <a:gd name="T26" fmla="*/ 141 w 721"/>
                <a:gd name="T27" fmla="*/ 614 h 1779"/>
                <a:gd name="T28" fmla="*/ 158 w 721"/>
                <a:gd name="T29" fmla="*/ 598 h 1779"/>
                <a:gd name="T30" fmla="*/ 174 w 721"/>
                <a:gd name="T31" fmla="*/ 614 h 1779"/>
                <a:gd name="T32" fmla="*/ 174 w 721"/>
                <a:gd name="T33" fmla="*/ 1084 h 1779"/>
                <a:gd name="T34" fmla="*/ 174 w 721"/>
                <a:gd name="T35" fmla="*/ 1122 h 1779"/>
                <a:gd name="T36" fmla="*/ 177 w 721"/>
                <a:gd name="T37" fmla="*/ 1707 h 1779"/>
                <a:gd name="T38" fmla="*/ 249 w 721"/>
                <a:gd name="T39" fmla="*/ 1779 h 1779"/>
                <a:gd name="T40" fmla="*/ 321 w 721"/>
                <a:gd name="T41" fmla="*/ 1707 h 1779"/>
                <a:gd name="T42" fmla="*/ 344 w 721"/>
                <a:gd name="T43" fmla="*/ 1122 h 1779"/>
                <a:gd name="T44" fmla="*/ 360 w 721"/>
                <a:gd name="T45" fmla="*/ 1106 h 1779"/>
                <a:gd name="T46" fmla="*/ 376 w 721"/>
                <a:gd name="T47" fmla="*/ 1122 h 1779"/>
                <a:gd name="T48" fmla="*/ 399 w 721"/>
                <a:gd name="T49" fmla="*/ 1707 h 1779"/>
                <a:gd name="T50" fmla="*/ 471 w 721"/>
                <a:gd name="T51" fmla="*/ 1779 h 1779"/>
                <a:gd name="T52" fmla="*/ 544 w 721"/>
                <a:gd name="T53" fmla="*/ 1707 h 1779"/>
                <a:gd name="T54" fmla="*/ 546 w 721"/>
                <a:gd name="T55" fmla="*/ 1122 h 1779"/>
                <a:gd name="T56" fmla="*/ 546 w 721"/>
                <a:gd name="T57" fmla="*/ 1084 h 1779"/>
                <a:gd name="T58" fmla="*/ 547 w 721"/>
                <a:gd name="T59" fmla="*/ 614 h 1779"/>
                <a:gd name="T60" fmla="*/ 563 w 721"/>
                <a:gd name="T61" fmla="*/ 598 h 1779"/>
                <a:gd name="T62" fmla="*/ 579 w 721"/>
                <a:gd name="T63" fmla="*/ 614 h 1779"/>
                <a:gd name="T64" fmla="*/ 590 w 721"/>
                <a:gd name="T65" fmla="*/ 1031 h 1779"/>
                <a:gd name="T66" fmla="*/ 655 w 721"/>
                <a:gd name="T67" fmla="*/ 1096 h 1779"/>
                <a:gd name="T68" fmla="*/ 721 w 721"/>
                <a:gd name="T69" fmla="*/ 1031 h 1779"/>
                <a:gd name="T70" fmla="*/ 696 w 721"/>
                <a:gd name="T71" fmla="*/ 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 h="1779">
                  <a:moveTo>
                    <a:pt x="195" y="161"/>
                  </a:moveTo>
                  <a:cubicBezTo>
                    <a:pt x="195" y="59"/>
                    <a:pt x="269" y="0"/>
                    <a:pt x="360" y="0"/>
                  </a:cubicBezTo>
                  <a:cubicBezTo>
                    <a:pt x="452" y="0"/>
                    <a:pt x="526" y="59"/>
                    <a:pt x="526" y="161"/>
                  </a:cubicBezTo>
                  <a:cubicBezTo>
                    <a:pt x="526" y="263"/>
                    <a:pt x="446" y="369"/>
                    <a:pt x="360" y="369"/>
                  </a:cubicBezTo>
                  <a:cubicBezTo>
                    <a:pt x="275" y="369"/>
                    <a:pt x="195" y="263"/>
                    <a:pt x="195" y="161"/>
                  </a:cubicBezTo>
                  <a:close/>
                  <a:moveTo>
                    <a:pt x="696" y="593"/>
                  </a:moveTo>
                  <a:cubicBezTo>
                    <a:pt x="696" y="474"/>
                    <a:pt x="572" y="393"/>
                    <a:pt x="497" y="393"/>
                  </a:cubicBezTo>
                  <a:cubicBezTo>
                    <a:pt x="421" y="393"/>
                    <a:pt x="420" y="449"/>
                    <a:pt x="360" y="449"/>
                  </a:cubicBezTo>
                  <a:cubicBezTo>
                    <a:pt x="301" y="449"/>
                    <a:pt x="283" y="393"/>
                    <a:pt x="223" y="393"/>
                  </a:cubicBezTo>
                  <a:cubicBezTo>
                    <a:pt x="164" y="393"/>
                    <a:pt x="24" y="474"/>
                    <a:pt x="24" y="593"/>
                  </a:cubicBezTo>
                  <a:cubicBezTo>
                    <a:pt x="0" y="1031"/>
                    <a:pt x="0" y="1031"/>
                    <a:pt x="0" y="1031"/>
                  </a:cubicBezTo>
                  <a:cubicBezTo>
                    <a:pt x="0" y="1067"/>
                    <a:pt x="29" y="1096"/>
                    <a:pt x="65" y="1096"/>
                  </a:cubicBezTo>
                  <a:cubicBezTo>
                    <a:pt x="101" y="1096"/>
                    <a:pt x="130" y="1067"/>
                    <a:pt x="130" y="1031"/>
                  </a:cubicBezTo>
                  <a:cubicBezTo>
                    <a:pt x="141" y="614"/>
                    <a:pt x="141" y="614"/>
                    <a:pt x="141" y="614"/>
                  </a:cubicBezTo>
                  <a:cubicBezTo>
                    <a:pt x="141" y="605"/>
                    <a:pt x="149" y="598"/>
                    <a:pt x="158" y="598"/>
                  </a:cubicBezTo>
                  <a:cubicBezTo>
                    <a:pt x="166" y="598"/>
                    <a:pt x="174" y="605"/>
                    <a:pt x="174" y="614"/>
                  </a:cubicBezTo>
                  <a:cubicBezTo>
                    <a:pt x="174" y="1084"/>
                    <a:pt x="174" y="1084"/>
                    <a:pt x="174" y="1084"/>
                  </a:cubicBezTo>
                  <a:cubicBezTo>
                    <a:pt x="174" y="1122"/>
                    <a:pt x="174" y="1122"/>
                    <a:pt x="174" y="1122"/>
                  </a:cubicBezTo>
                  <a:cubicBezTo>
                    <a:pt x="177" y="1707"/>
                    <a:pt x="177" y="1707"/>
                    <a:pt x="177" y="1707"/>
                  </a:cubicBezTo>
                  <a:cubicBezTo>
                    <a:pt x="177" y="1747"/>
                    <a:pt x="209" y="1779"/>
                    <a:pt x="249" y="1779"/>
                  </a:cubicBezTo>
                  <a:cubicBezTo>
                    <a:pt x="289" y="1779"/>
                    <a:pt x="321" y="1747"/>
                    <a:pt x="321" y="1707"/>
                  </a:cubicBezTo>
                  <a:cubicBezTo>
                    <a:pt x="344" y="1122"/>
                    <a:pt x="344" y="1122"/>
                    <a:pt x="344" y="1122"/>
                  </a:cubicBezTo>
                  <a:cubicBezTo>
                    <a:pt x="344" y="1113"/>
                    <a:pt x="351" y="1106"/>
                    <a:pt x="360" y="1106"/>
                  </a:cubicBezTo>
                  <a:cubicBezTo>
                    <a:pt x="369" y="1106"/>
                    <a:pt x="376" y="1113"/>
                    <a:pt x="376" y="1122"/>
                  </a:cubicBezTo>
                  <a:cubicBezTo>
                    <a:pt x="399" y="1707"/>
                    <a:pt x="399" y="1707"/>
                    <a:pt x="399" y="1707"/>
                  </a:cubicBezTo>
                  <a:cubicBezTo>
                    <a:pt x="399" y="1747"/>
                    <a:pt x="432" y="1779"/>
                    <a:pt x="471" y="1779"/>
                  </a:cubicBezTo>
                  <a:cubicBezTo>
                    <a:pt x="511" y="1779"/>
                    <a:pt x="544" y="1747"/>
                    <a:pt x="544" y="1707"/>
                  </a:cubicBezTo>
                  <a:cubicBezTo>
                    <a:pt x="546" y="1122"/>
                    <a:pt x="546" y="1122"/>
                    <a:pt x="546" y="1122"/>
                  </a:cubicBezTo>
                  <a:cubicBezTo>
                    <a:pt x="546" y="1084"/>
                    <a:pt x="546" y="1084"/>
                    <a:pt x="546" y="1084"/>
                  </a:cubicBezTo>
                  <a:cubicBezTo>
                    <a:pt x="547" y="614"/>
                    <a:pt x="547" y="614"/>
                    <a:pt x="547" y="614"/>
                  </a:cubicBezTo>
                  <a:cubicBezTo>
                    <a:pt x="547" y="605"/>
                    <a:pt x="554" y="598"/>
                    <a:pt x="563" y="598"/>
                  </a:cubicBezTo>
                  <a:cubicBezTo>
                    <a:pt x="572" y="598"/>
                    <a:pt x="579" y="605"/>
                    <a:pt x="579" y="614"/>
                  </a:cubicBezTo>
                  <a:cubicBezTo>
                    <a:pt x="590" y="1031"/>
                    <a:pt x="590" y="1031"/>
                    <a:pt x="590" y="1031"/>
                  </a:cubicBezTo>
                  <a:cubicBezTo>
                    <a:pt x="590" y="1067"/>
                    <a:pt x="619" y="1096"/>
                    <a:pt x="655" y="1096"/>
                  </a:cubicBezTo>
                  <a:cubicBezTo>
                    <a:pt x="691" y="1096"/>
                    <a:pt x="721" y="1067"/>
                    <a:pt x="721" y="1031"/>
                  </a:cubicBezTo>
                  <a:lnTo>
                    <a:pt x="696" y="593"/>
                  </a:lnTo>
                  <a:close/>
                </a:path>
              </a:pathLst>
            </a:custGeom>
            <a:solidFill>
              <a:schemeClr val="accent1"/>
            </a:solidFill>
            <a:ln w="9525">
              <a:noFill/>
              <a:round/>
              <a:headEnd/>
              <a:tailEnd/>
            </a:ln>
            <a:effectLst/>
            <a:scene3d>
              <a:camera prst="orthographicFront"/>
              <a:lightRig rig="twoPt" dir="t">
                <a:rot lat="0" lon="0" rev="8400000"/>
              </a:lightRig>
            </a:scene3d>
            <a:sp3d extrusionH="63500" prstMaterial="matte"/>
          </p:spPr>
          <p:txBody>
            <a:bodyPr vert="horz" wrap="square" lIns="91440" tIns="45720" rIns="91440" bIns="45720" numCol="1" anchor="t" anchorCtr="0" compatLnSpc="1">
              <a:prstTxWarp prst="textNoShape">
                <a:avLst/>
              </a:prstTxWarp>
            </a:bodyPr>
            <a:lstStyle/>
            <a:p>
              <a:endParaRPr lang="de-DE" sz="1600"/>
            </a:p>
          </p:txBody>
        </p:sp>
        <p:sp>
          <p:nvSpPr>
            <p:cNvPr id="24" name="Freeform 5"/>
            <p:cNvSpPr>
              <a:spLocks noChangeAspect="1" noEditPoints="1"/>
            </p:cNvSpPr>
            <p:nvPr/>
          </p:nvSpPr>
          <p:spPr bwMode="gray">
            <a:xfrm>
              <a:off x="645882" y="2391790"/>
              <a:ext cx="219388" cy="540000"/>
            </a:xfrm>
            <a:custGeom>
              <a:avLst/>
              <a:gdLst>
                <a:gd name="T0" fmla="*/ 195 w 721"/>
                <a:gd name="T1" fmla="*/ 161 h 1779"/>
                <a:gd name="T2" fmla="*/ 360 w 721"/>
                <a:gd name="T3" fmla="*/ 0 h 1779"/>
                <a:gd name="T4" fmla="*/ 526 w 721"/>
                <a:gd name="T5" fmla="*/ 161 h 1779"/>
                <a:gd name="T6" fmla="*/ 360 w 721"/>
                <a:gd name="T7" fmla="*/ 369 h 1779"/>
                <a:gd name="T8" fmla="*/ 195 w 721"/>
                <a:gd name="T9" fmla="*/ 161 h 1779"/>
                <a:gd name="T10" fmla="*/ 696 w 721"/>
                <a:gd name="T11" fmla="*/ 593 h 1779"/>
                <a:gd name="T12" fmla="*/ 497 w 721"/>
                <a:gd name="T13" fmla="*/ 393 h 1779"/>
                <a:gd name="T14" fmla="*/ 360 w 721"/>
                <a:gd name="T15" fmla="*/ 449 h 1779"/>
                <a:gd name="T16" fmla="*/ 223 w 721"/>
                <a:gd name="T17" fmla="*/ 393 h 1779"/>
                <a:gd name="T18" fmla="*/ 24 w 721"/>
                <a:gd name="T19" fmla="*/ 593 h 1779"/>
                <a:gd name="T20" fmla="*/ 0 w 721"/>
                <a:gd name="T21" fmla="*/ 1031 h 1779"/>
                <a:gd name="T22" fmla="*/ 65 w 721"/>
                <a:gd name="T23" fmla="*/ 1096 h 1779"/>
                <a:gd name="T24" fmla="*/ 130 w 721"/>
                <a:gd name="T25" fmla="*/ 1031 h 1779"/>
                <a:gd name="T26" fmla="*/ 141 w 721"/>
                <a:gd name="T27" fmla="*/ 614 h 1779"/>
                <a:gd name="T28" fmla="*/ 158 w 721"/>
                <a:gd name="T29" fmla="*/ 598 h 1779"/>
                <a:gd name="T30" fmla="*/ 174 w 721"/>
                <a:gd name="T31" fmla="*/ 614 h 1779"/>
                <a:gd name="T32" fmla="*/ 174 w 721"/>
                <a:gd name="T33" fmla="*/ 1084 h 1779"/>
                <a:gd name="T34" fmla="*/ 174 w 721"/>
                <a:gd name="T35" fmla="*/ 1122 h 1779"/>
                <a:gd name="T36" fmla="*/ 177 w 721"/>
                <a:gd name="T37" fmla="*/ 1707 h 1779"/>
                <a:gd name="T38" fmla="*/ 249 w 721"/>
                <a:gd name="T39" fmla="*/ 1779 h 1779"/>
                <a:gd name="T40" fmla="*/ 321 w 721"/>
                <a:gd name="T41" fmla="*/ 1707 h 1779"/>
                <a:gd name="T42" fmla="*/ 344 w 721"/>
                <a:gd name="T43" fmla="*/ 1122 h 1779"/>
                <a:gd name="T44" fmla="*/ 360 w 721"/>
                <a:gd name="T45" fmla="*/ 1106 h 1779"/>
                <a:gd name="T46" fmla="*/ 376 w 721"/>
                <a:gd name="T47" fmla="*/ 1122 h 1779"/>
                <a:gd name="T48" fmla="*/ 399 w 721"/>
                <a:gd name="T49" fmla="*/ 1707 h 1779"/>
                <a:gd name="T50" fmla="*/ 471 w 721"/>
                <a:gd name="T51" fmla="*/ 1779 h 1779"/>
                <a:gd name="T52" fmla="*/ 544 w 721"/>
                <a:gd name="T53" fmla="*/ 1707 h 1779"/>
                <a:gd name="T54" fmla="*/ 546 w 721"/>
                <a:gd name="T55" fmla="*/ 1122 h 1779"/>
                <a:gd name="T56" fmla="*/ 546 w 721"/>
                <a:gd name="T57" fmla="*/ 1084 h 1779"/>
                <a:gd name="T58" fmla="*/ 547 w 721"/>
                <a:gd name="T59" fmla="*/ 614 h 1779"/>
                <a:gd name="T60" fmla="*/ 563 w 721"/>
                <a:gd name="T61" fmla="*/ 598 h 1779"/>
                <a:gd name="T62" fmla="*/ 579 w 721"/>
                <a:gd name="T63" fmla="*/ 614 h 1779"/>
                <a:gd name="T64" fmla="*/ 590 w 721"/>
                <a:gd name="T65" fmla="*/ 1031 h 1779"/>
                <a:gd name="T66" fmla="*/ 655 w 721"/>
                <a:gd name="T67" fmla="*/ 1096 h 1779"/>
                <a:gd name="T68" fmla="*/ 721 w 721"/>
                <a:gd name="T69" fmla="*/ 1031 h 1779"/>
                <a:gd name="T70" fmla="*/ 696 w 721"/>
                <a:gd name="T71" fmla="*/ 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 h="1779">
                  <a:moveTo>
                    <a:pt x="195" y="161"/>
                  </a:moveTo>
                  <a:cubicBezTo>
                    <a:pt x="195" y="59"/>
                    <a:pt x="269" y="0"/>
                    <a:pt x="360" y="0"/>
                  </a:cubicBezTo>
                  <a:cubicBezTo>
                    <a:pt x="452" y="0"/>
                    <a:pt x="526" y="59"/>
                    <a:pt x="526" y="161"/>
                  </a:cubicBezTo>
                  <a:cubicBezTo>
                    <a:pt x="526" y="263"/>
                    <a:pt x="446" y="369"/>
                    <a:pt x="360" y="369"/>
                  </a:cubicBezTo>
                  <a:cubicBezTo>
                    <a:pt x="275" y="369"/>
                    <a:pt x="195" y="263"/>
                    <a:pt x="195" y="161"/>
                  </a:cubicBezTo>
                  <a:close/>
                  <a:moveTo>
                    <a:pt x="696" y="593"/>
                  </a:moveTo>
                  <a:cubicBezTo>
                    <a:pt x="696" y="474"/>
                    <a:pt x="572" y="393"/>
                    <a:pt x="497" y="393"/>
                  </a:cubicBezTo>
                  <a:cubicBezTo>
                    <a:pt x="421" y="393"/>
                    <a:pt x="420" y="449"/>
                    <a:pt x="360" y="449"/>
                  </a:cubicBezTo>
                  <a:cubicBezTo>
                    <a:pt x="301" y="449"/>
                    <a:pt x="283" y="393"/>
                    <a:pt x="223" y="393"/>
                  </a:cubicBezTo>
                  <a:cubicBezTo>
                    <a:pt x="164" y="393"/>
                    <a:pt x="24" y="474"/>
                    <a:pt x="24" y="593"/>
                  </a:cubicBezTo>
                  <a:cubicBezTo>
                    <a:pt x="0" y="1031"/>
                    <a:pt x="0" y="1031"/>
                    <a:pt x="0" y="1031"/>
                  </a:cubicBezTo>
                  <a:cubicBezTo>
                    <a:pt x="0" y="1067"/>
                    <a:pt x="29" y="1096"/>
                    <a:pt x="65" y="1096"/>
                  </a:cubicBezTo>
                  <a:cubicBezTo>
                    <a:pt x="101" y="1096"/>
                    <a:pt x="130" y="1067"/>
                    <a:pt x="130" y="1031"/>
                  </a:cubicBezTo>
                  <a:cubicBezTo>
                    <a:pt x="141" y="614"/>
                    <a:pt x="141" y="614"/>
                    <a:pt x="141" y="614"/>
                  </a:cubicBezTo>
                  <a:cubicBezTo>
                    <a:pt x="141" y="605"/>
                    <a:pt x="149" y="598"/>
                    <a:pt x="158" y="598"/>
                  </a:cubicBezTo>
                  <a:cubicBezTo>
                    <a:pt x="166" y="598"/>
                    <a:pt x="174" y="605"/>
                    <a:pt x="174" y="614"/>
                  </a:cubicBezTo>
                  <a:cubicBezTo>
                    <a:pt x="174" y="1084"/>
                    <a:pt x="174" y="1084"/>
                    <a:pt x="174" y="1084"/>
                  </a:cubicBezTo>
                  <a:cubicBezTo>
                    <a:pt x="174" y="1122"/>
                    <a:pt x="174" y="1122"/>
                    <a:pt x="174" y="1122"/>
                  </a:cubicBezTo>
                  <a:cubicBezTo>
                    <a:pt x="177" y="1707"/>
                    <a:pt x="177" y="1707"/>
                    <a:pt x="177" y="1707"/>
                  </a:cubicBezTo>
                  <a:cubicBezTo>
                    <a:pt x="177" y="1747"/>
                    <a:pt x="209" y="1779"/>
                    <a:pt x="249" y="1779"/>
                  </a:cubicBezTo>
                  <a:cubicBezTo>
                    <a:pt x="289" y="1779"/>
                    <a:pt x="321" y="1747"/>
                    <a:pt x="321" y="1707"/>
                  </a:cubicBezTo>
                  <a:cubicBezTo>
                    <a:pt x="344" y="1122"/>
                    <a:pt x="344" y="1122"/>
                    <a:pt x="344" y="1122"/>
                  </a:cubicBezTo>
                  <a:cubicBezTo>
                    <a:pt x="344" y="1113"/>
                    <a:pt x="351" y="1106"/>
                    <a:pt x="360" y="1106"/>
                  </a:cubicBezTo>
                  <a:cubicBezTo>
                    <a:pt x="369" y="1106"/>
                    <a:pt x="376" y="1113"/>
                    <a:pt x="376" y="1122"/>
                  </a:cubicBezTo>
                  <a:cubicBezTo>
                    <a:pt x="399" y="1707"/>
                    <a:pt x="399" y="1707"/>
                    <a:pt x="399" y="1707"/>
                  </a:cubicBezTo>
                  <a:cubicBezTo>
                    <a:pt x="399" y="1747"/>
                    <a:pt x="432" y="1779"/>
                    <a:pt x="471" y="1779"/>
                  </a:cubicBezTo>
                  <a:cubicBezTo>
                    <a:pt x="511" y="1779"/>
                    <a:pt x="544" y="1747"/>
                    <a:pt x="544" y="1707"/>
                  </a:cubicBezTo>
                  <a:cubicBezTo>
                    <a:pt x="546" y="1122"/>
                    <a:pt x="546" y="1122"/>
                    <a:pt x="546" y="1122"/>
                  </a:cubicBezTo>
                  <a:cubicBezTo>
                    <a:pt x="546" y="1084"/>
                    <a:pt x="546" y="1084"/>
                    <a:pt x="546" y="1084"/>
                  </a:cubicBezTo>
                  <a:cubicBezTo>
                    <a:pt x="547" y="614"/>
                    <a:pt x="547" y="614"/>
                    <a:pt x="547" y="614"/>
                  </a:cubicBezTo>
                  <a:cubicBezTo>
                    <a:pt x="547" y="605"/>
                    <a:pt x="554" y="598"/>
                    <a:pt x="563" y="598"/>
                  </a:cubicBezTo>
                  <a:cubicBezTo>
                    <a:pt x="572" y="598"/>
                    <a:pt x="579" y="605"/>
                    <a:pt x="579" y="614"/>
                  </a:cubicBezTo>
                  <a:cubicBezTo>
                    <a:pt x="590" y="1031"/>
                    <a:pt x="590" y="1031"/>
                    <a:pt x="590" y="1031"/>
                  </a:cubicBezTo>
                  <a:cubicBezTo>
                    <a:pt x="590" y="1067"/>
                    <a:pt x="619" y="1096"/>
                    <a:pt x="655" y="1096"/>
                  </a:cubicBezTo>
                  <a:cubicBezTo>
                    <a:pt x="691" y="1096"/>
                    <a:pt x="721" y="1067"/>
                    <a:pt x="721" y="1031"/>
                  </a:cubicBezTo>
                  <a:lnTo>
                    <a:pt x="696" y="593"/>
                  </a:lnTo>
                  <a:close/>
                </a:path>
              </a:pathLst>
            </a:custGeom>
            <a:solidFill>
              <a:schemeClr val="accent1"/>
            </a:solidFill>
            <a:ln w="9525">
              <a:noFill/>
              <a:round/>
              <a:headEnd/>
              <a:tailEnd/>
            </a:ln>
            <a:effectLst/>
            <a:scene3d>
              <a:camera prst="orthographicFront"/>
              <a:lightRig rig="twoPt" dir="t">
                <a:rot lat="0" lon="0" rev="8400000"/>
              </a:lightRig>
            </a:scene3d>
            <a:sp3d extrusionH="63500" prstMaterial="matte"/>
          </p:spPr>
          <p:txBody>
            <a:bodyPr vert="horz" wrap="square" lIns="91440" tIns="45720" rIns="91440" bIns="45720" numCol="1" anchor="t" anchorCtr="0" compatLnSpc="1">
              <a:prstTxWarp prst="textNoShape">
                <a:avLst/>
              </a:prstTxWarp>
            </a:bodyPr>
            <a:lstStyle/>
            <a:p>
              <a:endParaRPr lang="de-DE" sz="1600"/>
            </a:p>
          </p:txBody>
        </p:sp>
        <p:sp>
          <p:nvSpPr>
            <p:cNvPr id="25" name="Freeform 5"/>
            <p:cNvSpPr>
              <a:spLocks noChangeAspect="1" noEditPoints="1"/>
            </p:cNvSpPr>
            <p:nvPr/>
          </p:nvSpPr>
          <p:spPr bwMode="gray">
            <a:xfrm>
              <a:off x="915071" y="2391790"/>
              <a:ext cx="219388" cy="540000"/>
            </a:xfrm>
            <a:custGeom>
              <a:avLst/>
              <a:gdLst>
                <a:gd name="T0" fmla="*/ 195 w 721"/>
                <a:gd name="T1" fmla="*/ 161 h 1779"/>
                <a:gd name="T2" fmla="*/ 360 w 721"/>
                <a:gd name="T3" fmla="*/ 0 h 1779"/>
                <a:gd name="T4" fmla="*/ 526 w 721"/>
                <a:gd name="T5" fmla="*/ 161 h 1779"/>
                <a:gd name="T6" fmla="*/ 360 w 721"/>
                <a:gd name="T7" fmla="*/ 369 h 1779"/>
                <a:gd name="T8" fmla="*/ 195 w 721"/>
                <a:gd name="T9" fmla="*/ 161 h 1779"/>
                <a:gd name="T10" fmla="*/ 696 w 721"/>
                <a:gd name="T11" fmla="*/ 593 h 1779"/>
                <a:gd name="T12" fmla="*/ 497 w 721"/>
                <a:gd name="T13" fmla="*/ 393 h 1779"/>
                <a:gd name="T14" fmla="*/ 360 w 721"/>
                <a:gd name="T15" fmla="*/ 449 h 1779"/>
                <a:gd name="T16" fmla="*/ 223 w 721"/>
                <a:gd name="T17" fmla="*/ 393 h 1779"/>
                <a:gd name="T18" fmla="*/ 24 w 721"/>
                <a:gd name="T19" fmla="*/ 593 h 1779"/>
                <a:gd name="T20" fmla="*/ 0 w 721"/>
                <a:gd name="T21" fmla="*/ 1031 h 1779"/>
                <a:gd name="T22" fmla="*/ 65 w 721"/>
                <a:gd name="T23" fmla="*/ 1096 h 1779"/>
                <a:gd name="T24" fmla="*/ 130 w 721"/>
                <a:gd name="T25" fmla="*/ 1031 h 1779"/>
                <a:gd name="T26" fmla="*/ 141 w 721"/>
                <a:gd name="T27" fmla="*/ 614 h 1779"/>
                <a:gd name="T28" fmla="*/ 158 w 721"/>
                <a:gd name="T29" fmla="*/ 598 h 1779"/>
                <a:gd name="T30" fmla="*/ 174 w 721"/>
                <a:gd name="T31" fmla="*/ 614 h 1779"/>
                <a:gd name="T32" fmla="*/ 174 w 721"/>
                <a:gd name="T33" fmla="*/ 1084 h 1779"/>
                <a:gd name="T34" fmla="*/ 174 w 721"/>
                <a:gd name="T35" fmla="*/ 1122 h 1779"/>
                <a:gd name="T36" fmla="*/ 177 w 721"/>
                <a:gd name="T37" fmla="*/ 1707 h 1779"/>
                <a:gd name="T38" fmla="*/ 249 w 721"/>
                <a:gd name="T39" fmla="*/ 1779 h 1779"/>
                <a:gd name="T40" fmla="*/ 321 w 721"/>
                <a:gd name="T41" fmla="*/ 1707 h 1779"/>
                <a:gd name="T42" fmla="*/ 344 w 721"/>
                <a:gd name="T43" fmla="*/ 1122 h 1779"/>
                <a:gd name="T44" fmla="*/ 360 w 721"/>
                <a:gd name="T45" fmla="*/ 1106 h 1779"/>
                <a:gd name="T46" fmla="*/ 376 w 721"/>
                <a:gd name="T47" fmla="*/ 1122 h 1779"/>
                <a:gd name="T48" fmla="*/ 399 w 721"/>
                <a:gd name="T49" fmla="*/ 1707 h 1779"/>
                <a:gd name="T50" fmla="*/ 471 w 721"/>
                <a:gd name="T51" fmla="*/ 1779 h 1779"/>
                <a:gd name="T52" fmla="*/ 544 w 721"/>
                <a:gd name="T53" fmla="*/ 1707 h 1779"/>
                <a:gd name="T54" fmla="*/ 546 w 721"/>
                <a:gd name="T55" fmla="*/ 1122 h 1779"/>
                <a:gd name="T56" fmla="*/ 546 w 721"/>
                <a:gd name="T57" fmla="*/ 1084 h 1779"/>
                <a:gd name="T58" fmla="*/ 547 w 721"/>
                <a:gd name="T59" fmla="*/ 614 h 1779"/>
                <a:gd name="T60" fmla="*/ 563 w 721"/>
                <a:gd name="T61" fmla="*/ 598 h 1779"/>
                <a:gd name="T62" fmla="*/ 579 w 721"/>
                <a:gd name="T63" fmla="*/ 614 h 1779"/>
                <a:gd name="T64" fmla="*/ 590 w 721"/>
                <a:gd name="T65" fmla="*/ 1031 h 1779"/>
                <a:gd name="T66" fmla="*/ 655 w 721"/>
                <a:gd name="T67" fmla="*/ 1096 h 1779"/>
                <a:gd name="T68" fmla="*/ 721 w 721"/>
                <a:gd name="T69" fmla="*/ 1031 h 1779"/>
                <a:gd name="T70" fmla="*/ 696 w 721"/>
                <a:gd name="T71" fmla="*/ 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 h="1779">
                  <a:moveTo>
                    <a:pt x="195" y="161"/>
                  </a:moveTo>
                  <a:cubicBezTo>
                    <a:pt x="195" y="59"/>
                    <a:pt x="269" y="0"/>
                    <a:pt x="360" y="0"/>
                  </a:cubicBezTo>
                  <a:cubicBezTo>
                    <a:pt x="452" y="0"/>
                    <a:pt x="526" y="59"/>
                    <a:pt x="526" y="161"/>
                  </a:cubicBezTo>
                  <a:cubicBezTo>
                    <a:pt x="526" y="263"/>
                    <a:pt x="446" y="369"/>
                    <a:pt x="360" y="369"/>
                  </a:cubicBezTo>
                  <a:cubicBezTo>
                    <a:pt x="275" y="369"/>
                    <a:pt x="195" y="263"/>
                    <a:pt x="195" y="161"/>
                  </a:cubicBezTo>
                  <a:close/>
                  <a:moveTo>
                    <a:pt x="696" y="593"/>
                  </a:moveTo>
                  <a:cubicBezTo>
                    <a:pt x="696" y="474"/>
                    <a:pt x="572" y="393"/>
                    <a:pt x="497" y="393"/>
                  </a:cubicBezTo>
                  <a:cubicBezTo>
                    <a:pt x="421" y="393"/>
                    <a:pt x="420" y="449"/>
                    <a:pt x="360" y="449"/>
                  </a:cubicBezTo>
                  <a:cubicBezTo>
                    <a:pt x="301" y="449"/>
                    <a:pt x="283" y="393"/>
                    <a:pt x="223" y="393"/>
                  </a:cubicBezTo>
                  <a:cubicBezTo>
                    <a:pt x="164" y="393"/>
                    <a:pt x="24" y="474"/>
                    <a:pt x="24" y="593"/>
                  </a:cubicBezTo>
                  <a:cubicBezTo>
                    <a:pt x="0" y="1031"/>
                    <a:pt x="0" y="1031"/>
                    <a:pt x="0" y="1031"/>
                  </a:cubicBezTo>
                  <a:cubicBezTo>
                    <a:pt x="0" y="1067"/>
                    <a:pt x="29" y="1096"/>
                    <a:pt x="65" y="1096"/>
                  </a:cubicBezTo>
                  <a:cubicBezTo>
                    <a:pt x="101" y="1096"/>
                    <a:pt x="130" y="1067"/>
                    <a:pt x="130" y="1031"/>
                  </a:cubicBezTo>
                  <a:cubicBezTo>
                    <a:pt x="141" y="614"/>
                    <a:pt x="141" y="614"/>
                    <a:pt x="141" y="614"/>
                  </a:cubicBezTo>
                  <a:cubicBezTo>
                    <a:pt x="141" y="605"/>
                    <a:pt x="149" y="598"/>
                    <a:pt x="158" y="598"/>
                  </a:cubicBezTo>
                  <a:cubicBezTo>
                    <a:pt x="166" y="598"/>
                    <a:pt x="174" y="605"/>
                    <a:pt x="174" y="614"/>
                  </a:cubicBezTo>
                  <a:cubicBezTo>
                    <a:pt x="174" y="1084"/>
                    <a:pt x="174" y="1084"/>
                    <a:pt x="174" y="1084"/>
                  </a:cubicBezTo>
                  <a:cubicBezTo>
                    <a:pt x="174" y="1122"/>
                    <a:pt x="174" y="1122"/>
                    <a:pt x="174" y="1122"/>
                  </a:cubicBezTo>
                  <a:cubicBezTo>
                    <a:pt x="177" y="1707"/>
                    <a:pt x="177" y="1707"/>
                    <a:pt x="177" y="1707"/>
                  </a:cubicBezTo>
                  <a:cubicBezTo>
                    <a:pt x="177" y="1747"/>
                    <a:pt x="209" y="1779"/>
                    <a:pt x="249" y="1779"/>
                  </a:cubicBezTo>
                  <a:cubicBezTo>
                    <a:pt x="289" y="1779"/>
                    <a:pt x="321" y="1747"/>
                    <a:pt x="321" y="1707"/>
                  </a:cubicBezTo>
                  <a:cubicBezTo>
                    <a:pt x="344" y="1122"/>
                    <a:pt x="344" y="1122"/>
                    <a:pt x="344" y="1122"/>
                  </a:cubicBezTo>
                  <a:cubicBezTo>
                    <a:pt x="344" y="1113"/>
                    <a:pt x="351" y="1106"/>
                    <a:pt x="360" y="1106"/>
                  </a:cubicBezTo>
                  <a:cubicBezTo>
                    <a:pt x="369" y="1106"/>
                    <a:pt x="376" y="1113"/>
                    <a:pt x="376" y="1122"/>
                  </a:cubicBezTo>
                  <a:cubicBezTo>
                    <a:pt x="399" y="1707"/>
                    <a:pt x="399" y="1707"/>
                    <a:pt x="399" y="1707"/>
                  </a:cubicBezTo>
                  <a:cubicBezTo>
                    <a:pt x="399" y="1747"/>
                    <a:pt x="432" y="1779"/>
                    <a:pt x="471" y="1779"/>
                  </a:cubicBezTo>
                  <a:cubicBezTo>
                    <a:pt x="511" y="1779"/>
                    <a:pt x="544" y="1747"/>
                    <a:pt x="544" y="1707"/>
                  </a:cubicBezTo>
                  <a:cubicBezTo>
                    <a:pt x="546" y="1122"/>
                    <a:pt x="546" y="1122"/>
                    <a:pt x="546" y="1122"/>
                  </a:cubicBezTo>
                  <a:cubicBezTo>
                    <a:pt x="546" y="1084"/>
                    <a:pt x="546" y="1084"/>
                    <a:pt x="546" y="1084"/>
                  </a:cubicBezTo>
                  <a:cubicBezTo>
                    <a:pt x="547" y="614"/>
                    <a:pt x="547" y="614"/>
                    <a:pt x="547" y="614"/>
                  </a:cubicBezTo>
                  <a:cubicBezTo>
                    <a:pt x="547" y="605"/>
                    <a:pt x="554" y="598"/>
                    <a:pt x="563" y="598"/>
                  </a:cubicBezTo>
                  <a:cubicBezTo>
                    <a:pt x="572" y="598"/>
                    <a:pt x="579" y="605"/>
                    <a:pt x="579" y="614"/>
                  </a:cubicBezTo>
                  <a:cubicBezTo>
                    <a:pt x="590" y="1031"/>
                    <a:pt x="590" y="1031"/>
                    <a:pt x="590" y="1031"/>
                  </a:cubicBezTo>
                  <a:cubicBezTo>
                    <a:pt x="590" y="1067"/>
                    <a:pt x="619" y="1096"/>
                    <a:pt x="655" y="1096"/>
                  </a:cubicBezTo>
                  <a:cubicBezTo>
                    <a:pt x="691" y="1096"/>
                    <a:pt x="721" y="1067"/>
                    <a:pt x="721" y="1031"/>
                  </a:cubicBezTo>
                  <a:lnTo>
                    <a:pt x="696" y="593"/>
                  </a:lnTo>
                  <a:close/>
                </a:path>
              </a:pathLst>
            </a:custGeom>
            <a:solidFill>
              <a:schemeClr val="accent1"/>
            </a:solidFill>
            <a:ln w="9525">
              <a:noFill/>
              <a:round/>
              <a:headEnd/>
              <a:tailEnd/>
            </a:ln>
            <a:effectLst/>
            <a:scene3d>
              <a:camera prst="orthographicFront"/>
              <a:lightRig rig="twoPt" dir="t">
                <a:rot lat="0" lon="0" rev="8400000"/>
              </a:lightRig>
            </a:scene3d>
            <a:sp3d extrusionH="63500" prstMaterial="matte"/>
          </p:spPr>
          <p:txBody>
            <a:bodyPr vert="horz" wrap="square" lIns="91440" tIns="45720" rIns="91440" bIns="45720" numCol="1" anchor="t" anchorCtr="0" compatLnSpc="1">
              <a:prstTxWarp prst="textNoShape">
                <a:avLst/>
              </a:prstTxWarp>
            </a:bodyPr>
            <a:lstStyle/>
            <a:p>
              <a:endParaRPr lang="de-DE" sz="1600"/>
            </a:p>
          </p:txBody>
        </p:sp>
        <p:sp>
          <p:nvSpPr>
            <p:cNvPr id="26" name="Freeform 5"/>
            <p:cNvSpPr>
              <a:spLocks noChangeAspect="1" noEditPoints="1"/>
            </p:cNvSpPr>
            <p:nvPr/>
          </p:nvSpPr>
          <p:spPr bwMode="gray">
            <a:xfrm>
              <a:off x="1184260" y="2391790"/>
              <a:ext cx="219388" cy="540000"/>
            </a:xfrm>
            <a:custGeom>
              <a:avLst/>
              <a:gdLst>
                <a:gd name="T0" fmla="*/ 195 w 721"/>
                <a:gd name="T1" fmla="*/ 161 h 1779"/>
                <a:gd name="T2" fmla="*/ 360 w 721"/>
                <a:gd name="T3" fmla="*/ 0 h 1779"/>
                <a:gd name="T4" fmla="*/ 526 w 721"/>
                <a:gd name="T5" fmla="*/ 161 h 1779"/>
                <a:gd name="T6" fmla="*/ 360 w 721"/>
                <a:gd name="T7" fmla="*/ 369 h 1779"/>
                <a:gd name="T8" fmla="*/ 195 w 721"/>
                <a:gd name="T9" fmla="*/ 161 h 1779"/>
                <a:gd name="T10" fmla="*/ 696 w 721"/>
                <a:gd name="T11" fmla="*/ 593 h 1779"/>
                <a:gd name="T12" fmla="*/ 497 w 721"/>
                <a:gd name="T13" fmla="*/ 393 h 1779"/>
                <a:gd name="T14" fmla="*/ 360 w 721"/>
                <a:gd name="T15" fmla="*/ 449 h 1779"/>
                <a:gd name="T16" fmla="*/ 223 w 721"/>
                <a:gd name="T17" fmla="*/ 393 h 1779"/>
                <a:gd name="T18" fmla="*/ 24 w 721"/>
                <a:gd name="T19" fmla="*/ 593 h 1779"/>
                <a:gd name="T20" fmla="*/ 0 w 721"/>
                <a:gd name="T21" fmla="*/ 1031 h 1779"/>
                <a:gd name="T22" fmla="*/ 65 w 721"/>
                <a:gd name="T23" fmla="*/ 1096 h 1779"/>
                <a:gd name="T24" fmla="*/ 130 w 721"/>
                <a:gd name="T25" fmla="*/ 1031 h 1779"/>
                <a:gd name="T26" fmla="*/ 141 w 721"/>
                <a:gd name="T27" fmla="*/ 614 h 1779"/>
                <a:gd name="T28" fmla="*/ 158 w 721"/>
                <a:gd name="T29" fmla="*/ 598 h 1779"/>
                <a:gd name="T30" fmla="*/ 174 w 721"/>
                <a:gd name="T31" fmla="*/ 614 h 1779"/>
                <a:gd name="T32" fmla="*/ 174 w 721"/>
                <a:gd name="T33" fmla="*/ 1084 h 1779"/>
                <a:gd name="T34" fmla="*/ 174 w 721"/>
                <a:gd name="T35" fmla="*/ 1122 h 1779"/>
                <a:gd name="T36" fmla="*/ 177 w 721"/>
                <a:gd name="T37" fmla="*/ 1707 h 1779"/>
                <a:gd name="T38" fmla="*/ 249 w 721"/>
                <a:gd name="T39" fmla="*/ 1779 h 1779"/>
                <a:gd name="T40" fmla="*/ 321 w 721"/>
                <a:gd name="T41" fmla="*/ 1707 h 1779"/>
                <a:gd name="T42" fmla="*/ 344 w 721"/>
                <a:gd name="T43" fmla="*/ 1122 h 1779"/>
                <a:gd name="T44" fmla="*/ 360 w 721"/>
                <a:gd name="T45" fmla="*/ 1106 h 1779"/>
                <a:gd name="T46" fmla="*/ 376 w 721"/>
                <a:gd name="T47" fmla="*/ 1122 h 1779"/>
                <a:gd name="T48" fmla="*/ 399 w 721"/>
                <a:gd name="T49" fmla="*/ 1707 h 1779"/>
                <a:gd name="T50" fmla="*/ 471 w 721"/>
                <a:gd name="T51" fmla="*/ 1779 h 1779"/>
                <a:gd name="T52" fmla="*/ 544 w 721"/>
                <a:gd name="T53" fmla="*/ 1707 h 1779"/>
                <a:gd name="T54" fmla="*/ 546 w 721"/>
                <a:gd name="T55" fmla="*/ 1122 h 1779"/>
                <a:gd name="T56" fmla="*/ 546 w 721"/>
                <a:gd name="T57" fmla="*/ 1084 h 1779"/>
                <a:gd name="T58" fmla="*/ 547 w 721"/>
                <a:gd name="T59" fmla="*/ 614 h 1779"/>
                <a:gd name="T60" fmla="*/ 563 w 721"/>
                <a:gd name="T61" fmla="*/ 598 h 1779"/>
                <a:gd name="T62" fmla="*/ 579 w 721"/>
                <a:gd name="T63" fmla="*/ 614 h 1779"/>
                <a:gd name="T64" fmla="*/ 590 w 721"/>
                <a:gd name="T65" fmla="*/ 1031 h 1779"/>
                <a:gd name="T66" fmla="*/ 655 w 721"/>
                <a:gd name="T67" fmla="*/ 1096 h 1779"/>
                <a:gd name="T68" fmla="*/ 721 w 721"/>
                <a:gd name="T69" fmla="*/ 1031 h 1779"/>
                <a:gd name="T70" fmla="*/ 696 w 721"/>
                <a:gd name="T71" fmla="*/ 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1" h="1779">
                  <a:moveTo>
                    <a:pt x="195" y="161"/>
                  </a:moveTo>
                  <a:cubicBezTo>
                    <a:pt x="195" y="59"/>
                    <a:pt x="269" y="0"/>
                    <a:pt x="360" y="0"/>
                  </a:cubicBezTo>
                  <a:cubicBezTo>
                    <a:pt x="452" y="0"/>
                    <a:pt x="526" y="59"/>
                    <a:pt x="526" y="161"/>
                  </a:cubicBezTo>
                  <a:cubicBezTo>
                    <a:pt x="526" y="263"/>
                    <a:pt x="446" y="369"/>
                    <a:pt x="360" y="369"/>
                  </a:cubicBezTo>
                  <a:cubicBezTo>
                    <a:pt x="275" y="369"/>
                    <a:pt x="195" y="263"/>
                    <a:pt x="195" y="161"/>
                  </a:cubicBezTo>
                  <a:close/>
                  <a:moveTo>
                    <a:pt x="696" y="593"/>
                  </a:moveTo>
                  <a:cubicBezTo>
                    <a:pt x="696" y="474"/>
                    <a:pt x="572" y="393"/>
                    <a:pt x="497" y="393"/>
                  </a:cubicBezTo>
                  <a:cubicBezTo>
                    <a:pt x="421" y="393"/>
                    <a:pt x="420" y="449"/>
                    <a:pt x="360" y="449"/>
                  </a:cubicBezTo>
                  <a:cubicBezTo>
                    <a:pt x="301" y="449"/>
                    <a:pt x="283" y="393"/>
                    <a:pt x="223" y="393"/>
                  </a:cubicBezTo>
                  <a:cubicBezTo>
                    <a:pt x="164" y="393"/>
                    <a:pt x="24" y="474"/>
                    <a:pt x="24" y="593"/>
                  </a:cubicBezTo>
                  <a:cubicBezTo>
                    <a:pt x="0" y="1031"/>
                    <a:pt x="0" y="1031"/>
                    <a:pt x="0" y="1031"/>
                  </a:cubicBezTo>
                  <a:cubicBezTo>
                    <a:pt x="0" y="1067"/>
                    <a:pt x="29" y="1096"/>
                    <a:pt x="65" y="1096"/>
                  </a:cubicBezTo>
                  <a:cubicBezTo>
                    <a:pt x="101" y="1096"/>
                    <a:pt x="130" y="1067"/>
                    <a:pt x="130" y="1031"/>
                  </a:cubicBezTo>
                  <a:cubicBezTo>
                    <a:pt x="141" y="614"/>
                    <a:pt x="141" y="614"/>
                    <a:pt x="141" y="614"/>
                  </a:cubicBezTo>
                  <a:cubicBezTo>
                    <a:pt x="141" y="605"/>
                    <a:pt x="149" y="598"/>
                    <a:pt x="158" y="598"/>
                  </a:cubicBezTo>
                  <a:cubicBezTo>
                    <a:pt x="166" y="598"/>
                    <a:pt x="174" y="605"/>
                    <a:pt x="174" y="614"/>
                  </a:cubicBezTo>
                  <a:cubicBezTo>
                    <a:pt x="174" y="1084"/>
                    <a:pt x="174" y="1084"/>
                    <a:pt x="174" y="1084"/>
                  </a:cubicBezTo>
                  <a:cubicBezTo>
                    <a:pt x="174" y="1122"/>
                    <a:pt x="174" y="1122"/>
                    <a:pt x="174" y="1122"/>
                  </a:cubicBezTo>
                  <a:cubicBezTo>
                    <a:pt x="177" y="1707"/>
                    <a:pt x="177" y="1707"/>
                    <a:pt x="177" y="1707"/>
                  </a:cubicBezTo>
                  <a:cubicBezTo>
                    <a:pt x="177" y="1747"/>
                    <a:pt x="209" y="1779"/>
                    <a:pt x="249" y="1779"/>
                  </a:cubicBezTo>
                  <a:cubicBezTo>
                    <a:pt x="289" y="1779"/>
                    <a:pt x="321" y="1747"/>
                    <a:pt x="321" y="1707"/>
                  </a:cubicBezTo>
                  <a:cubicBezTo>
                    <a:pt x="344" y="1122"/>
                    <a:pt x="344" y="1122"/>
                    <a:pt x="344" y="1122"/>
                  </a:cubicBezTo>
                  <a:cubicBezTo>
                    <a:pt x="344" y="1113"/>
                    <a:pt x="351" y="1106"/>
                    <a:pt x="360" y="1106"/>
                  </a:cubicBezTo>
                  <a:cubicBezTo>
                    <a:pt x="369" y="1106"/>
                    <a:pt x="376" y="1113"/>
                    <a:pt x="376" y="1122"/>
                  </a:cubicBezTo>
                  <a:cubicBezTo>
                    <a:pt x="399" y="1707"/>
                    <a:pt x="399" y="1707"/>
                    <a:pt x="399" y="1707"/>
                  </a:cubicBezTo>
                  <a:cubicBezTo>
                    <a:pt x="399" y="1747"/>
                    <a:pt x="432" y="1779"/>
                    <a:pt x="471" y="1779"/>
                  </a:cubicBezTo>
                  <a:cubicBezTo>
                    <a:pt x="511" y="1779"/>
                    <a:pt x="544" y="1747"/>
                    <a:pt x="544" y="1707"/>
                  </a:cubicBezTo>
                  <a:cubicBezTo>
                    <a:pt x="546" y="1122"/>
                    <a:pt x="546" y="1122"/>
                    <a:pt x="546" y="1122"/>
                  </a:cubicBezTo>
                  <a:cubicBezTo>
                    <a:pt x="546" y="1084"/>
                    <a:pt x="546" y="1084"/>
                    <a:pt x="546" y="1084"/>
                  </a:cubicBezTo>
                  <a:cubicBezTo>
                    <a:pt x="547" y="614"/>
                    <a:pt x="547" y="614"/>
                    <a:pt x="547" y="614"/>
                  </a:cubicBezTo>
                  <a:cubicBezTo>
                    <a:pt x="547" y="605"/>
                    <a:pt x="554" y="598"/>
                    <a:pt x="563" y="598"/>
                  </a:cubicBezTo>
                  <a:cubicBezTo>
                    <a:pt x="572" y="598"/>
                    <a:pt x="579" y="605"/>
                    <a:pt x="579" y="614"/>
                  </a:cubicBezTo>
                  <a:cubicBezTo>
                    <a:pt x="590" y="1031"/>
                    <a:pt x="590" y="1031"/>
                    <a:pt x="590" y="1031"/>
                  </a:cubicBezTo>
                  <a:cubicBezTo>
                    <a:pt x="590" y="1067"/>
                    <a:pt x="619" y="1096"/>
                    <a:pt x="655" y="1096"/>
                  </a:cubicBezTo>
                  <a:cubicBezTo>
                    <a:pt x="691" y="1096"/>
                    <a:pt x="721" y="1067"/>
                    <a:pt x="721" y="1031"/>
                  </a:cubicBezTo>
                  <a:lnTo>
                    <a:pt x="696" y="593"/>
                  </a:lnTo>
                  <a:close/>
                </a:path>
              </a:pathLst>
            </a:custGeom>
            <a:solidFill>
              <a:schemeClr val="accent1"/>
            </a:solidFill>
            <a:ln w="9525">
              <a:noFill/>
              <a:round/>
              <a:headEnd/>
              <a:tailEnd/>
            </a:ln>
            <a:effectLst/>
            <a:scene3d>
              <a:camera prst="orthographicFront"/>
              <a:lightRig rig="twoPt" dir="t">
                <a:rot lat="0" lon="0" rev="8400000"/>
              </a:lightRig>
            </a:scene3d>
            <a:sp3d extrusionH="63500" prstMaterial="matte"/>
          </p:spPr>
          <p:txBody>
            <a:bodyPr vert="horz" wrap="square" lIns="91440" tIns="45720" rIns="91440" bIns="45720" numCol="1" anchor="t" anchorCtr="0" compatLnSpc="1">
              <a:prstTxWarp prst="textNoShape">
                <a:avLst/>
              </a:prstTxWarp>
            </a:bodyPr>
            <a:lstStyle/>
            <a:p>
              <a:endParaRPr lang="de-DE" sz="1600"/>
            </a:p>
          </p:txBody>
        </p:sp>
      </p:grpSp>
      <p:graphicFrame>
        <p:nvGraphicFramePr>
          <p:cNvPr id="27" name="26 Tabla"/>
          <p:cNvGraphicFramePr>
            <a:graphicFrameLocks noGrp="1"/>
          </p:cNvGraphicFramePr>
          <p:nvPr>
            <p:extLst>
              <p:ext uri="{D42A27DB-BD31-4B8C-83A1-F6EECF244321}">
                <p14:modId xmlns:p14="http://schemas.microsoft.com/office/powerpoint/2010/main" val="2289719891"/>
              </p:ext>
            </p:extLst>
          </p:nvPr>
        </p:nvGraphicFramePr>
        <p:xfrm>
          <a:off x="107504" y="555526"/>
          <a:ext cx="936814" cy="243840"/>
        </p:xfrm>
        <a:graphic>
          <a:graphicData uri="http://schemas.openxmlformats.org/drawingml/2006/table">
            <a:tbl>
              <a:tblPr firstRow="1" bandRow="1">
                <a:tableStyleId>{5C22544A-7EE6-4342-B048-85BDC9FD1C3A}</a:tableStyleId>
              </a:tblPr>
              <a:tblGrid>
                <a:gridCol w="936814"/>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Sexo</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 name="27 Tabla"/>
          <p:cNvGraphicFramePr>
            <a:graphicFrameLocks noGrp="1"/>
          </p:cNvGraphicFramePr>
          <p:nvPr>
            <p:extLst>
              <p:ext uri="{D42A27DB-BD31-4B8C-83A1-F6EECF244321}">
                <p14:modId xmlns:p14="http://schemas.microsoft.com/office/powerpoint/2010/main" val="3716726591"/>
              </p:ext>
            </p:extLst>
          </p:nvPr>
        </p:nvGraphicFramePr>
        <p:xfrm>
          <a:off x="4572000" y="2715766"/>
          <a:ext cx="2016224" cy="243840"/>
        </p:xfrm>
        <a:graphic>
          <a:graphicData uri="http://schemas.openxmlformats.org/drawingml/2006/table">
            <a:tbl>
              <a:tblPr firstRow="1" bandRow="1">
                <a:tableStyleId>{5C22544A-7EE6-4342-B048-85BDC9FD1C3A}</a:tableStyleId>
              </a:tblPr>
              <a:tblGrid>
                <a:gridCol w="2016224"/>
              </a:tblGrid>
              <a:tr h="234184">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Edad 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4095719406"/>
              </p:ext>
            </p:extLst>
          </p:nvPr>
        </p:nvGraphicFramePr>
        <p:xfrm>
          <a:off x="5940152" y="2818249"/>
          <a:ext cx="792088" cy="329565"/>
        </p:xfrm>
        <a:graphic>
          <a:graphicData uri="http://schemas.openxmlformats.org/drawingml/2006/table">
            <a:tbl>
              <a:tblPr>
                <a:tableStyleId>{5C22544A-7EE6-4342-B048-85BDC9FD1C3A}</a:tableStyleId>
              </a:tblPr>
              <a:tblGrid>
                <a:gridCol w="792088"/>
              </a:tblGrid>
              <a:tr h="288032">
                <a:tc>
                  <a:txBody>
                    <a:bodyPr/>
                    <a:lstStyle/>
                    <a:p>
                      <a:pPr algn="ctr" fontAlgn="ctr"/>
                      <a:r>
                        <a:rPr lang="es-AR" sz="1050"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Promedio </a:t>
                      </a:r>
                      <a:r>
                        <a:rPr lang="es-AR" sz="1050" b="1"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47.55</a:t>
                      </a:r>
                      <a:endParaRPr lang="es-AR"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bg1">
                        <a:lumMod val="50000"/>
                      </a:schemeClr>
                    </a:solidFill>
                  </a:tcPr>
                </a:tc>
              </a:tr>
            </a:tbl>
          </a:graphicData>
        </a:graphic>
      </p:graphicFrame>
      <p:graphicFrame>
        <p:nvGraphicFramePr>
          <p:cNvPr id="31" name="30 Tabla"/>
          <p:cNvGraphicFramePr>
            <a:graphicFrameLocks noGrp="1"/>
          </p:cNvGraphicFramePr>
          <p:nvPr>
            <p:extLst>
              <p:ext uri="{D42A27DB-BD31-4B8C-83A1-F6EECF244321}">
                <p14:modId xmlns:p14="http://schemas.microsoft.com/office/powerpoint/2010/main" val="93451581"/>
              </p:ext>
            </p:extLst>
          </p:nvPr>
        </p:nvGraphicFramePr>
        <p:xfrm>
          <a:off x="97889" y="2715766"/>
          <a:ext cx="1281700" cy="243840"/>
        </p:xfrm>
        <a:graphic>
          <a:graphicData uri="http://schemas.openxmlformats.org/drawingml/2006/table">
            <a:tbl>
              <a:tblPr firstRow="1" bandRow="1">
                <a:tableStyleId>{5C22544A-7EE6-4342-B048-85BDC9FD1C3A}</a:tableStyleId>
              </a:tblPr>
              <a:tblGrid>
                <a:gridCol w="1281700"/>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Estado Civil</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3" name="32 Tabla"/>
          <p:cNvGraphicFramePr>
            <a:graphicFrameLocks noGrp="1"/>
          </p:cNvGraphicFramePr>
          <p:nvPr>
            <p:extLst>
              <p:ext uri="{D42A27DB-BD31-4B8C-83A1-F6EECF244321}">
                <p14:modId xmlns:p14="http://schemas.microsoft.com/office/powerpoint/2010/main" val="3766163217"/>
              </p:ext>
            </p:extLst>
          </p:nvPr>
        </p:nvGraphicFramePr>
        <p:xfrm>
          <a:off x="2339752" y="2715766"/>
          <a:ext cx="2016224" cy="396240"/>
        </p:xfrm>
        <a:graphic>
          <a:graphicData uri="http://schemas.openxmlformats.org/drawingml/2006/table">
            <a:tbl>
              <a:tblPr firstRow="1" bandRow="1">
                <a:tableStyleId>{5C22544A-7EE6-4342-B048-85BDC9FD1C3A}</a:tableStyleId>
              </a:tblPr>
              <a:tblGrid>
                <a:gridCol w="2016224"/>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Antigüedad </a:t>
                      </a:r>
                    </a:p>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en años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4" name="33 Tabla"/>
          <p:cNvGraphicFramePr>
            <a:graphicFrameLocks noGrp="1"/>
          </p:cNvGraphicFramePr>
          <p:nvPr>
            <p:extLst>
              <p:ext uri="{D42A27DB-BD31-4B8C-83A1-F6EECF244321}">
                <p14:modId xmlns:p14="http://schemas.microsoft.com/office/powerpoint/2010/main" val="1474720317"/>
              </p:ext>
            </p:extLst>
          </p:nvPr>
        </p:nvGraphicFramePr>
        <p:xfrm>
          <a:off x="3707904" y="2818249"/>
          <a:ext cx="792088" cy="329565"/>
        </p:xfrm>
        <a:graphic>
          <a:graphicData uri="http://schemas.openxmlformats.org/drawingml/2006/table">
            <a:tbl>
              <a:tblPr>
                <a:tableStyleId>{5C22544A-7EE6-4342-B048-85BDC9FD1C3A}</a:tableStyleId>
              </a:tblPr>
              <a:tblGrid>
                <a:gridCol w="792088"/>
              </a:tblGrid>
              <a:tr h="216024">
                <a:tc>
                  <a:txBody>
                    <a:bodyPr/>
                    <a:lstStyle/>
                    <a:p>
                      <a:pPr algn="ctr" fontAlgn="ctr"/>
                      <a:r>
                        <a:rPr lang="es-AR" sz="1050"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Promedio </a:t>
                      </a:r>
                      <a:r>
                        <a:rPr lang="es-AR" sz="1050" b="1" u="none" strike="noStrike"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5.36</a:t>
                      </a:r>
                      <a:endParaRPr lang="es-AR"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bg1">
                        <a:lumMod val="50000"/>
                      </a:schemeClr>
                    </a:solidFill>
                  </a:tcPr>
                </a:tc>
              </a:tr>
            </a:tbl>
          </a:graphicData>
        </a:graphic>
      </p:graphicFrame>
      <p:graphicFrame>
        <p:nvGraphicFramePr>
          <p:cNvPr id="36" name="35 Tabla"/>
          <p:cNvGraphicFramePr>
            <a:graphicFrameLocks noGrp="1"/>
          </p:cNvGraphicFramePr>
          <p:nvPr>
            <p:extLst>
              <p:ext uri="{D42A27DB-BD31-4B8C-83A1-F6EECF244321}">
                <p14:modId xmlns:p14="http://schemas.microsoft.com/office/powerpoint/2010/main" val="3057953140"/>
              </p:ext>
            </p:extLst>
          </p:nvPr>
        </p:nvGraphicFramePr>
        <p:xfrm>
          <a:off x="2361858" y="555526"/>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Valoración</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9" name="38 Tabla"/>
          <p:cNvGraphicFramePr>
            <a:graphicFrameLocks noGrp="1"/>
          </p:cNvGraphicFramePr>
          <p:nvPr>
            <p:extLst>
              <p:ext uri="{D42A27DB-BD31-4B8C-83A1-F6EECF244321}">
                <p14:modId xmlns:p14="http://schemas.microsoft.com/office/powerpoint/2010/main" val="1697285576"/>
              </p:ext>
            </p:extLst>
          </p:nvPr>
        </p:nvGraphicFramePr>
        <p:xfrm>
          <a:off x="4572000" y="555526"/>
          <a:ext cx="1274038" cy="243840"/>
        </p:xfrm>
        <a:graphic>
          <a:graphicData uri="http://schemas.openxmlformats.org/drawingml/2006/table">
            <a:tbl>
              <a:tblPr firstRow="1" bandRow="1">
                <a:tableStyleId>{5C22544A-7EE6-4342-B048-85BDC9FD1C3A}</a:tableStyleId>
              </a:tblPr>
              <a:tblGrid>
                <a:gridCol w="1274038"/>
              </a:tblGrid>
              <a:tr h="234184">
                <a:tc>
                  <a:txBody>
                    <a:bodyPr/>
                    <a:lstStyle/>
                    <a:p>
                      <a:pPr algn="l"/>
                      <a:r>
                        <a:rPr lang="es-AR" sz="10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Ingresos</a:t>
                      </a:r>
                      <a:endParaRPr lang="es-AR" sz="10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4 Gráfico"/>
          <p:cNvGraphicFramePr/>
          <p:nvPr>
            <p:extLst>
              <p:ext uri="{D42A27DB-BD31-4B8C-83A1-F6EECF244321}">
                <p14:modId xmlns:p14="http://schemas.microsoft.com/office/powerpoint/2010/main" val="1139293402"/>
              </p:ext>
            </p:extLst>
          </p:nvPr>
        </p:nvGraphicFramePr>
        <p:xfrm>
          <a:off x="1979712" y="1018629"/>
          <a:ext cx="2520280" cy="1454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41 Gráfico"/>
          <p:cNvGraphicFramePr/>
          <p:nvPr>
            <p:extLst>
              <p:ext uri="{D42A27DB-BD31-4B8C-83A1-F6EECF244321}">
                <p14:modId xmlns:p14="http://schemas.microsoft.com/office/powerpoint/2010/main" val="3349016113"/>
              </p:ext>
            </p:extLst>
          </p:nvPr>
        </p:nvGraphicFramePr>
        <p:xfrm>
          <a:off x="20034" y="3318931"/>
          <a:ext cx="2175702" cy="1454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3" name="42 Gráfico"/>
          <p:cNvGraphicFramePr/>
          <p:nvPr>
            <p:extLst>
              <p:ext uri="{D42A27DB-BD31-4B8C-83A1-F6EECF244321}">
                <p14:modId xmlns:p14="http://schemas.microsoft.com/office/powerpoint/2010/main" val="3891319958"/>
              </p:ext>
            </p:extLst>
          </p:nvPr>
        </p:nvGraphicFramePr>
        <p:xfrm>
          <a:off x="1884040" y="3318931"/>
          <a:ext cx="2615952" cy="14545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4" name="43 Gráfico"/>
          <p:cNvGraphicFramePr/>
          <p:nvPr>
            <p:extLst>
              <p:ext uri="{D42A27DB-BD31-4B8C-83A1-F6EECF244321}">
                <p14:modId xmlns:p14="http://schemas.microsoft.com/office/powerpoint/2010/main" val="3852061321"/>
              </p:ext>
            </p:extLst>
          </p:nvPr>
        </p:nvGraphicFramePr>
        <p:xfrm>
          <a:off x="4572000" y="3318931"/>
          <a:ext cx="2016224" cy="14545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 name="44 Tabla"/>
          <p:cNvGraphicFramePr>
            <a:graphicFrameLocks noGrp="1"/>
          </p:cNvGraphicFramePr>
          <p:nvPr>
            <p:extLst>
              <p:ext uri="{D42A27DB-BD31-4B8C-83A1-F6EECF244321}">
                <p14:modId xmlns:p14="http://schemas.microsoft.com/office/powerpoint/2010/main" val="4085233950"/>
              </p:ext>
            </p:extLst>
          </p:nvPr>
        </p:nvGraphicFramePr>
        <p:xfrm>
          <a:off x="1763688" y="1203598"/>
          <a:ext cx="648072" cy="274320"/>
        </p:xfrm>
        <a:graphic>
          <a:graphicData uri="http://schemas.openxmlformats.org/drawingml/2006/table">
            <a:tbl>
              <a:tblPr firstRow="1" bandRow="1">
                <a:tableStyleId>{5C22544A-7EE6-4342-B048-85BDC9FD1C3A}</a:tableStyleId>
              </a:tblPr>
              <a:tblGrid>
                <a:gridCol w="648072"/>
              </a:tblGrid>
              <a:tr h="234184">
                <a:tc>
                  <a:txBody>
                    <a:bodyPr/>
                    <a:lstStyle/>
                    <a:p>
                      <a:r>
                        <a:rPr lang="es-AR" sz="120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51</a:t>
                      </a:r>
                      <a:endParaRPr lang="es-AR" sz="1200"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6" name="45 Tabla"/>
          <p:cNvGraphicFramePr>
            <a:graphicFrameLocks noGrp="1"/>
          </p:cNvGraphicFramePr>
          <p:nvPr>
            <p:extLst>
              <p:ext uri="{D42A27DB-BD31-4B8C-83A1-F6EECF244321}">
                <p14:modId xmlns:p14="http://schemas.microsoft.com/office/powerpoint/2010/main" val="1142562026"/>
              </p:ext>
            </p:extLst>
          </p:nvPr>
        </p:nvGraphicFramePr>
        <p:xfrm>
          <a:off x="1763688" y="1890574"/>
          <a:ext cx="648072" cy="259080"/>
        </p:xfrm>
        <a:graphic>
          <a:graphicData uri="http://schemas.openxmlformats.org/drawingml/2006/table">
            <a:tbl>
              <a:tblPr firstRow="1" bandRow="1">
                <a:tableStyleId>{5C22544A-7EE6-4342-B048-85BDC9FD1C3A}</a:tableStyleId>
              </a:tblPr>
              <a:tblGrid>
                <a:gridCol w="648072"/>
              </a:tblGrid>
              <a:tr h="234184">
                <a:tc>
                  <a:txBody>
                    <a:bodyPr/>
                    <a:lstStyle/>
                    <a:p>
                      <a:r>
                        <a:rPr lang="es-AR" sz="11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49</a:t>
                      </a:r>
                      <a:endParaRPr lang="es-AR"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7" name="46 Gráfico"/>
          <p:cNvGraphicFramePr/>
          <p:nvPr>
            <p:extLst>
              <p:ext uri="{D42A27DB-BD31-4B8C-83A1-F6EECF244321}">
                <p14:modId xmlns:p14="http://schemas.microsoft.com/office/powerpoint/2010/main" val="3699342906"/>
              </p:ext>
            </p:extLst>
          </p:nvPr>
        </p:nvGraphicFramePr>
        <p:xfrm>
          <a:off x="4572000" y="987574"/>
          <a:ext cx="2232248" cy="1454592"/>
        </p:xfrm>
        <a:graphic>
          <a:graphicData uri="http://schemas.openxmlformats.org/drawingml/2006/chart">
            <c:chart xmlns:c="http://schemas.openxmlformats.org/drawingml/2006/chart" xmlns:r="http://schemas.openxmlformats.org/officeDocument/2006/relationships" r:id="rId7"/>
          </a:graphicData>
        </a:graphic>
      </p:graphicFrame>
      <p:sp>
        <p:nvSpPr>
          <p:cNvPr id="3" name="2 CuadroTexto"/>
          <p:cNvSpPr txBox="1"/>
          <p:nvPr/>
        </p:nvSpPr>
        <p:spPr>
          <a:xfrm>
            <a:off x="0"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sp>
        <p:nvSpPr>
          <p:cNvPr id="49" name="48 Rectángulo"/>
          <p:cNvSpPr/>
          <p:nvPr/>
        </p:nvSpPr>
        <p:spPr>
          <a:xfrm>
            <a:off x="7452320" y="1672813"/>
            <a:ext cx="1008112"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1.73% clientes Selecta</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49 Rectángulo"/>
          <p:cNvSpPr/>
          <p:nvPr/>
        </p:nvSpPr>
        <p:spPr>
          <a:xfrm>
            <a:off x="7452320" y="2718093"/>
            <a:ext cx="1008112" cy="789761"/>
          </a:xfrm>
          <a:prstGeom prst="rect">
            <a:avLst/>
          </a:prstGeom>
          <a:solidFill>
            <a:schemeClr val="accent1">
              <a:lumMod val="20000"/>
              <a:lumOff val="80000"/>
            </a:schemeClr>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solidFill>
                  <a:schemeClr val="accent1">
                    <a:lumMod val="50000"/>
                  </a:schemeClr>
                </a:solidFill>
                <a:latin typeface="Verdana" pitchFamily="34" charset="0"/>
              </a:rPr>
              <a:t>1.47 </a:t>
            </a:r>
            <a:r>
              <a:rPr lang="es-AR" sz="12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realizó reclamos</a:t>
            </a:r>
            <a:endParaRPr lang="es-AR" sz="12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323569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50 Tabla"/>
          <p:cNvGraphicFramePr>
            <a:graphicFrameLocks noGrp="1"/>
          </p:cNvGraphicFramePr>
          <p:nvPr>
            <p:extLst>
              <p:ext uri="{D42A27DB-BD31-4B8C-83A1-F6EECF244321}">
                <p14:modId xmlns:p14="http://schemas.microsoft.com/office/powerpoint/2010/main" val="2778376079"/>
              </p:ext>
            </p:extLst>
          </p:nvPr>
        </p:nvGraphicFramePr>
        <p:xfrm>
          <a:off x="107504" y="771549"/>
          <a:ext cx="8928992" cy="4104456"/>
        </p:xfrm>
        <a:graphic>
          <a:graphicData uri="http://schemas.openxmlformats.org/drawingml/2006/table">
            <a:tbl>
              <a:tblPr firstRow="1" bandRow="1">
                <a:tableStyleId>{5C22544A-7EE6-4342-B048-85BDC9FD1C3A}</a:tableStyleId>
              </a:tblPr>
              <a:tblGrid>
                <a:gridCol w="3744416"/>
                <a:gridCol w="2592288"/>
                <a:gridCol w="2592288"/>
              </a:tblGrid>
              <a:tr h="1917997">
                <a:tc>
                  <a:txBody>
                    <a:bodyPr/>
                    <a:lstStyle/>
                    <a:p>
                      <a:endParaRPr lang="es-AR" dirty="0"/>
                    </a:p>
                  </a:txBody>
                  <a:tcP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endParaRPr lang="es-AR" dirty="0"/>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86459">
                <a:tc>
                  <a:txBody>
                    <a:bodyPr/>
                    <a:lstStyle/>
                    <a:p>
                      <a:endParaRPr lang="es-AR" dirty="0"/>
                    </a:p>
                  </a:txBody>
                  <a:tcP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s-AR"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vMerge="1">
                  <a:txBody>
                    <a:bodyPr/>
                    <a:lstStyle/>
                    <a:p>
                      <a:endParaRPr lang="es-AR" dirty="0"/>
                    </a:p>
                  </a:txBody>
                  <a:tcPr/>
                </a:tc>
              </a:tr>
            </a:tbl>
          </a:graphicData>
        </a:graphic>
      </p:graphicFrame>
      <p:sp>
        <p:nvSpPr>
          <p:cNvPr id="2" name="1 Título"/>
          <p:cNvSpPr>
            <a:spLocks noGrp="1"/>
          </p:cNvSpPr>
          <p:nvPr>
            <p:ph type="title"/>
          </p:nvPr>
        </p:nvSpPr>
        <p:spPr>
          <a:xfrm>
            <a:off x="35496" y="30206"/>
            <a:ext cx="8856984" cy="602717"/>
          </a:xfrm>
        </p:spPr>
        <p:txBody>
          <a:bodyPr/>
          <a:lstStyle/>
          <a:p>
            <a:r>
              <a:rPr lang="es-AR" dirty="0" smtClean="0"/>
              <a:t>CARACTERÍSTICAS GENERALES DE LA CARTERA – EN %</a:t>
            </a:r>
            <a:endParaRPr lang="es-AR" dirty="0"/>
          </a:p>
        </p:txBody>
      </p:sp>
      <p:sp>
        <p:nvSpPr>
          <p:cNvPr id="3" name="2 CuadroTexto"/>
          <p:cNvSpPr txBox="1"/>
          <p:nvPr/>
        </p:nvSpPr>
        <p:spPr>
          <a:xfrm>
            <a:off x="22995" y="4876006"/>
            <a:ext cx="4572000" cy="230832"/>
          </a:xfrm>
          <a:prstGeom prst="rect">
            <a:avLst/>
          </a:prstGeom>
          <a:noFill/>
        </p:spPr>
        <p:txBody>
          <a:bodyPr wrap="square" rtlCol="0">
            <a:spAutoFit/>
          </a:bodyPr>
          <a:lstStyle/>
          <a:p>
            <a:r>
              <a:rPr lang="es-AR" sz="900" i="1" dirty="0" smtClean="0">
                <a:latin typeface="Verdana" panose="020B0604030504040204" pitchFamily="34" charset="0"/>
                <a:ea typeface="Verdana" panose="020B0604030504040204" pitchFamily="34" charset="0"/>
                <a:cs typeface="Verdana" panose="020B0604030504040204" pitchFamily="34" charset="0"/>
              </a:rPr>
              <a:t>Valores expresados en porcentajes redondeados</a:t>
            </a:r>
            <a:endParaRPr lang="es-AR" sz="900" i="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8" name="37 Gráfico"/>
          <p:cNvGraphicFramePr/>
          <p:nvPr>
            <p:extLst>
              <p:ext uri="{D42A27DB-BD31-4B8C-83A1-F6EECF244321}">
                <p14:modId xmlns:p14="http://schemas.microsoft.com/office/powerpoint/2010/main" val="1547586638"/>
              </p:ext>
            </p:extLst>
          </p:nvPr>
        </p:nvGraphicFramePr>
        <p:xfrm>
          <a:off x="6516216" y="987574"/>
          <a:ext cx="2520280" cy="3888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34 Tabla"/>
          <p:cNvGraphicFramePr>
            <a:graphicFrameLocks noGrp="1"/>
          </p:cNvGraphicFramePr>
          <p:nvPr>
            <p:extLst>
              <p:ext uri="{D42A27DB-BD31-4B8C-83A1-F6EECF244321}">
                <p14:modId xmlns:p14="http://schemas.microsoft.com/office/powerpoint/2010/main" val="2006003523"/>
              </p:ext>
            </p:extLst>
          </p:nvPr>
        </p:nvGraphicFramePr>
        <p:xfrm>
          <a:off x="6804248" y="699542"/>
          <a:ext cx="2016934" cy="274320"/>
        </p:xfrm>
        <a:graphic>
          <a:graphicData uri="http://schemas.openxmlformats.org/drawingml/2006/table">
            <a:tbl>
              <a:tblPr firstRow="1" bandRow="1">
                <a:tableStyleId>{5C22544A-7EE6-4342-B048-85BDC9FD1C3A}</a:tableStyleId>
              </a:tblPr>
              <a:tblGrid>
                <a:gridCol w="2016934"/>
              </a:tblGrid>
              <a:tr h="216024">
                <a:tc>
                  <a:txBody>
                    <a:bodyPr/>
                    <a:lstStyle/>
                    <a:p>
                      <a:r>
                        <a:rPr lang="es-AR" sz="12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Segmento comercial</a:t>
                      </a:r>
                      <a:endParaRPr lang="es-AR" sz="12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0" name="39 Gráfico"/>
          <p:cNvGraphicFramePr/>
          <p:nvPr>
            <p:extLst>
              <p:ext uri="{D42A27DB-BD31-4B8C-83A1-F6EECF244321}">
                <p14:modId xmlns:p14="http://schemas.microsoft.com/office/powerpoint/2010/main" val="3009998807"/>
              </p:ext>
            </p:extLst>
          </p:nvPr>
        </p:nvGraphicFramePr>
        <p:xfrm>
          <a:off x="-9737" y="1267221"/>
          <a:ext cx="2349489" cy="14408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 name="48 Tabla"/>
          <p:cNvGraphicFramePr>
            <a:graphicFrameLocks noGrp="1"/>
          </p:cNvGraphicFramePr>
          <p:nvPr>
            <p:extLst>
              <p:ext uri="{D42A27DB-BD31-4B8C-83A1-F6EECF244321}">
                <p14:modId xmlns:p14="http://schemas.microsoft.com/office/powerpoint/2010/main" val="1448347934"/>
              </p:ext>
            </p:extLst>
          </p:nvPr>
        </p:nvGraphicFramePr>
        <p:xfrm>
          <a:off x="-16320" y="699542"/>
          <a:ext cx="1944216" cy="379472"/>
        </p:xfrm>
        <a:graphic>
          <a:graphicData uri="http://schemas.openxmlformats.org/drawingml/2006/table">
            <a:tbl>
              <a:tblPr firstRow="1" bandRow="1">
                <a:tableStyleId>{5C22544A-7EE6-4342-B048-85BDC9FD1C3A}</a:tableStyleId>
              </a:tblPr>
              <a:tblGrid>
                <a:gridCol w="1944216"/>
              </a:tblGrid>
              <a:tr h="379472">
                <a:tc>
                  <a:txBody>
                    <a:bodyPr/>
                    <a:lstStyle/>
                    <a:p>
                      <a:pPr algn="ctr"/>
                      <a:r>
                        <a:rPr lang="es-AR" sz="12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Datos verificados</a:t>
                      </a:r>
                      <a:endParaRPr lang="es-AR" sz="12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2" name="51 Tabla"/>
          <p:cNvGraphicFramePr>
            <a:graphicFrameLocks noGrp="1"/>
          </p:cNvGraphicFramePr>
          <p:nvPr>
            <p:extLst>
              <p:ext uri="{D42A27DB-BD31-4B8C-83A1-F6EECF244321}">
                <p14:modId xmlns:p14="http://schemas.microsoft.com/office/powerpoint/2010/main" val="249886234"/>
              </p:ext>
            </p:extLst>
          </p:nvPr>
        </p:nvGraphicFramePr>
        <p:xfrm>
          <a:off x="4788024" y="699542"/>
          <a:ext cx="936814" cy="274320"/>
        </p:xfrm>
        <a:graphic>
          <a:graphicData uri="http://schemas.openxmlformats.org/drawingml/2006/table">
            <a:tbl>
              <a:tblPr firstRow="1" bandRow="1">
                <a:tableStyleId>{5C22544A-7EE6-4342-B048-85BDC9FD1C3A}</a:tableStyleId>
              </a:tblPr>
              <a:tblGrid>
                <a:gridCol w="936814"/>
              </a:tblGrid>
              <a:tr h="234184">
                <a:tc>
                  <a:txBody>
                    <a:bodyPr/>
                    <a:lstStyle/>
                    <a:p>
                      <a:r>
                        <a:rPr lang="es-AR" sz="12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División</a:t>
                      </a:r>
                      <a:endParaRPr lang="es-AR" sz="12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3" name="52 Gráfico"/>
          <p:cNvGraphicFramePr/>
          <p:nvPr>
            <p:extLst>
              <p:ext uri="{D42A27DB-BD31-4B8C-83A1-F6EECF244321}">
                <p14:modId xmlns:p14="http://schemas.microsoft.com/office/powerpoint/2010/main" val="3507857287"/>
              </p:ext>
            </p:extLst>
          </p:nvPr>
        </p:nvGraphicFramePr>
        <p:xfrm>
          <a:off x="3707904" y="1059583"/>
          <a:ext cx="2627784" cy="38164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160972400"/>
              </p:ext>
            </p:extLst>
          </p:nvPr>
        </p:nvGraphicFramePr>
        <p:xfrm>
          <a:off x="1979712" y="555526"/>
          <a:ext cx="1800200" cy="2092700"/>
        </p:xfrm>
        <a:graphic>
          <a:graphicData uri="http://schemas.openxmlformats.org/drawingml/2006/table">
            <a:tbl>
              <a:tblPr firstRow="1" firstCol="1" bandRow="1">
                <a:tableStyleId>{5C22544A-7EE6-4342-B048-85BDC9FD1C3A}</a:tableStyleId>
              </a:tblPr>
              <a:tblGrid>
                <a:gridCol w="1800200"/>
              </a:tblGrid>
              <a:tr h="360040">
                <a:tc>
                  <a:txBody>
                    <a:bodyPr/>
                    <a:lstStyle/>
                    <a:p>
                      <a:pPr algn="ctr">
                        <a:spcAft>
                          <a:spcPts val="0"/>
                        </a:spcAft>
                      </a:pPr>
                      <a:r>
                        <a:rPr lang="es-AR" sz="1200" dirty="0" smtClean="0">
                          <a:solidFill>
                            <a:schemeClr val="tx1">
                              <a:lumMod val="50000"/>
                              <a:lumOff val="50000"/>
                            </a:schemeClr>
                          </a:solidFill>
                          <a:effectLst/>
                          <a:latin typeface="Verdana" panose="020B0604030504040204" pitchFamily="34" charset="0"/>
                          <a:ea typeface="Verdana" panose="020B0604030504040204" pitchFamily="34" charset="0"/>
                          <a:cs typeface="Verdana" panose="020B0604030504040204" pitchFamily="34" charset="0"/>
                        </a:rPr>
                        <a:t>Antigüedad de la marca de verificación</a:t>
                      </a:r>
                    </a:p>
                    <a:p>
                      <a:pPr algn="ctr">
                        <a:spcAft>
                          <a:spcPts val="0"/>
                        </a:spcAft>
                      </a:pPr>
                      <a:r>
                        <a:rPr lang="es-AR" sz="1000" b="0" dirty="0" smtClean="0">
                          <a:solidFill>
                            <a:schemeClr val="tx1">
                              <a:lumMod val="50000"/>
                              <a:lumOff val="50000"/>
                            </a:schemeClr>
                          </a:solidFill>
                          <a:effectLst/>
                          <a:latin typeface="Verdana" panose="020B0604030504040204" pitchFamily="34" charset="0"/>
                          <a:ea typeface="Verdana" panose="020B0604030504040204" pitchFamily="34" charset="0"/>
                          <a:cs typeface="Verdana" panose="020B0604030504040204" pitchFamily="34" charset="0"/>
                        </a:rPr>
                        <a:t>(promedio en años)</a:t>
                      </a:r>
                      <a:endParaRPr lang="es-AR" sz="1000" b="0" dirty="0">
                        <a:solidFill>
                          <a:schemeClr val="tx1">
                            <a:lumMod val="50000"/>
                            <a:lumOff val="50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4450" marR="444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47915">
                <a:tc>
                  <a:txBody>
                    <a:bodyPr/>
                    <a:lstStyle/>
                    <a:p>
                      <a:pPr algn="ctr">
                        <a:spcAft>
                          <a:spcPts val="0"/>
                        </a:spcAft>
                      </a:pPr>
                      <a:r>
                        <a:rPr lang="es-AR" sz="1000" dirty="0" smtClean="0">
                          <a:solidFill>
                            <a:schemeClr val="accent1"/>
                          </a:solidFill>
                          <a:effectLst/>
                          <a:latin typeface="Verdana" panose="020B0604030504040204" pitchFamily="34" charset="0"/>
                          <a:ea typeface="Verdana" panose="020B0604030504040204" pitchFamily="34" charset="0"/>
                          <a:cs typeface="Verdana" panose="020B0604030504040204" pitchFamily="34" charset="0"/>
                        </a:rPr>
                        <a:t>2.96</a:t>
                      </a:r>
                      <a:endParaRPr lang="es-AR" sz="1000" dirty="0">
                        <a:solidFill>
                          <a:schemeClr val="accent1"/>
                        </a:solidFill>
                        <a:effectLst/>
                        <a:latin typeface="Verdana" panose="020B0604030504040204" pitchFamily="34" charset="0"/>
                        <a:ea typeface="Verdana" panose="020B0604030504040204" pitchFamily="34" charset="0"/>
                        <a:cs typeface="Verdana" panose="020B0604030504040204" pitchFamily="34"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47915">
                <a:tc>
                  <a:txBody>
                    <a:bodyPr/>
                    <a:lstStyle/>
                    <a:p>
                      <a:pPr algn="ctr">
                        <a:spcAft>
                          <a:spcPts val="0"/>
                        </a:spcAft>
                      </a:pPr>
                      <a:r>
                        <a:rPr lang="es-AR" sz="1000" dirty="0" smtClean="0">
                          <a:solidFill>
                            <a:schemeClr val="accent2"/>
                          </a:solidFill>
                          <a:effectLst/>
                          <a:latin typeface="Verdana" panose="020B0604030504040204" pitchFamily="34" charset="0"/>
                          <a:ea typeface="Verdana" panose="020B0604030504040204" pitchFamily="34" charset="0"/>
                          <a:cs typeface="Verdana" panose="020B0604030504040204" pitchFamily="34" charset="0"/>
                        </a:rPr>
                        <a:t>2.49</a:t>
                      </a:r>
                      <a:endParaRPr lang="es-AR" sz="1000" dirty="0">
                        <a:solidFill>
                          <a:schemeClr val="accent2"/>
                        </a:solidFill>
                        <a:effectLst/>
                        <a:latin typeface="Verdana" panose="020B0604030504040204" pitchFamily="34" charset="0"/>
                        <a:ea typeface="Verdana" panose="020B0604030504040204" pitchFamily="34" charset="0"/>
                        <a:cs typeface="Verdana" panose="020B0604030504040204" pitchFamily="34"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7915">
                <a:tc>
                  <a:txBody>
                    <a:bodyPr/>
                    <a:lstStyle/>
                    <a:p>
                      <a:pPr algn="ctr">
                        <a:spcAft>
                          <a:spcPts val="0"/>
                        </a:spcAft>
                      </a:pPr>
                      <a:r>
                        <a:rPr lang="es-AR" sz="1000" dirty="0" smtClean="0">
                          <a:solidFill>
                            <a:schemeClr val="accent3"/>
                          </a:solidFill>
                          <a:effectLst/>
                          <a:latin typeface="Verdana" panose="020B0604030504040204" pitchFamily="34" charset="0"/>
                          <a:ea typeface="Verdana" panose="020B0604030504040204" pitchFamily="34" charset="0"/>
                          <a:cs typeface="Verdana" panose="020B0604030504040204" pitchFamily="34" charset="0"/>
                        </a:rPr>
                        <a:t>1.43</a:t>
                      </a:r>
                      <a:endParaRPr lang="es-AR" sz="1000" dirty="0">
                        <a:solidFill>
                          <a:schemeClr val="accent3"/>
                        </a:solidFill>
                        <a:effectLst/>
                        <a:latin typeface="Verdana" panose="020B0604030504040204" pitchFamily="34" charset="0"/>
                        <a:ea typeface="Verdana" panose="020B0604030504040204" pitchFamily="34" charset="0"/>
                        <a:cs typeface="Verdana" panose="020B0604030504040204" pitchFamily="34"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7915">
                <a:tc>
                  <a:txBody>
                    <a:bodyPr/>
                    <a:lstStyle/>
                    <a:p>
                      <a:pPr algn="ctr">
                        <a:spcAft>
                          <a:spcPts val="0"/>
                        </a:spcAft>
                      </a:pPr>
                      <a:r>
                        <a:rPr lang="es-AR" sz="1000" dirty="0" smtClean="0">
                          <a:solidFill>
                            <a:schemeClr val="accent4"/>
                          </a:solidFill>
                          <a:effectLst/>
                          <a:latin typeface="Verdana" panose="020B0604030504040204" pitchFamily="34" charset="0"/>
                          <a:ea typeface="Verdana" panose="020B0604030504040204" pitchFamily="34" charset="0"/>
                          <a:cs typeface="Verdana" panose="020B0604030504040204" pitchFamily="34" charset="0"/>
                        </a:rPr>
                        <a:t>1.89</a:t>
                      </a:r>
                      <a:endParaRPr lang="es-AR" sz="1000" dirty="0">
                        <a:solidFill>
                          <a:schemeClr val="accent4"/>
                        </a:solidFill>
                        <a:effectLst/>
                        <a:latin typeface="Verdana" panose="020B0604030504040204" pitchFamily="34" charset="0"/>
                        <a:ea typeface="Verdana" panose="020B0604030504040204" pitchFamily="34" charset="0"/>
                        <a:cs typeface="Verdana" panose="020B0604030504040204" pitchFamily="34"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3" name="39 Gráfico"/>
          <p:cNvGraphicFramePr/>
          <p:nvPr>
            <p:extLst>
              <p:ext uri="{D42A27DB-BD31-4B8C-83A1-F6EECF244321}">
                <p14:modId xmlns:p14="http://schemas.microsoft.com/office/powerpoint/2010/main" val="3893068094"/>
              </p:ext>
            </p:extLst>
          </p:nvPr>
        </p:nvGraphicFramePr>
        <p:xfrm>
          <a:off x="415819" y="3219822"/>
          <a:ext cx="2644013" cy="172377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48 Tabla"/>
          <p:cNvGraphicFramePr>
            <a:graphicFrameLocks noGrp="1"/>
          </p:cNvGraphicFramePr>
          <p:nvPr>
            <p:extLst>
              <p:ext uri="{D42A27DB-BD31-4B8C-83A1-F6EECF244321}">
                <p14:modId xmlns:p14="http://schemas.microsoft.com/office/powerpoint/2010/main" val="1332610232"/>
              </p:ext>
            </p:extLst>
          </p:nvPr>
        </p:nvGraphicFramePr>
        <p:xfrm>
          <a:off x="755576" y="2840350"/>
          <a:ext cx="1944216" cy="379472"/>
        </p:xfrm>
        <a:graphic>
          <a:graphicData uri="http://schemas.openxmlformats.org/drawingml/2006/table">
            <a:tbl>
              <a:tblPr firstRow="1" bandRow="1">
                <a:tableStyleId>{5C22544A-7EE6-4342-B048-85BDC9FD1C3A}</a:tableStyleId>
              </a:tblPr>
              <a:tblGrid>
                <a:gridCol w="1944216"/>
              </a:tblGrid>
              <a:tr h="379472">
                <a:tc>
                  <a:txBody>
                    <a:bodyPr/>
                    <a:lstStyle/>
                    <a:p>
                      <a:pPr algn="ctr"/>
                      <a:r>
                        <a:rPr lang="es-AR" sz="120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Canales utilizados</a:t>
                      </a:r>
                      <a:endParaRPr lang="es-AR" sz="12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3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1666384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10024</TotalTime>
  <Words>2985</Words>
  <Application>Microsoft Office PowerPoint</Application>
  <PresentationFormat>On-screen Show (16:9)</PresentationFormat>
  <Paragraphs>514</Paragraphs>
  <Slides>45</Slides>
  <Notes>21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1_Tema de Office</vt:lpstr>
      <vt:lpstr>Microsoft Excel Worksheet</vt:lpstr>
      <vt:lpstr>PowerPoint Presentation</vt:lpstr>
      <vt:lpstr>PowerPoint Presentation</vt:lpstr>
      <vt:lpstr>OBJETIVOS</vt:lpstr>
      <vt:lpstr>METODOLOGÍA DE TRABAJO</vt:lpstr>
      <vt:lpstr>VARIABLES ANALIZADAS</vt:lpstr>
      <vt:lpstr>ÍNDICES</vt:lpstr>
      <vt:lpstr>PowerPoint Presentation</vt:lpstr>
      <vt:lpstr>CARACTERÍSTICAS GENERALES DE LA CARTERA - EN %</vt:lpstr>
      <vt:lpstr>CARACTERÍSTICAS GENERALES DE LA CARTERA – EN %</vt:lpstr>
      <vt:lpstr>CARACTERÍSTICAS GENERALES DE LA CARTERA - EN %</vt:lpstr>
      <vt:lpstr>PowerPoint Presentation</vt:lpstr>
      <vt:lpstr>LEARNINGS PRINCIPALES</vt:lpstr>
      <vt:lpstr>PowerPoint Presentation</vt:lpstr>
      <vt:lpstr>ANALISIS DE CLUSTERS</vt:lpstr>
      <vt:lpstr>CRITERIOS PARA LA CONSTRUCCIÓN DE LOS CLUSTERS</vt:lpstr>
      <vt:lpstr>COMPOSICIÓN DE LOS CLUSTERS</vt:lpstr>
      <vt:lpstr>DISTRIBUCIÓN DE LA CARTERA EN % DE CLUSTERS</vt:lpstr>
      <vt:lpstr>PowerPoint Presentation</vt:lpstr>
      <vt:lpstr>CONSERVADORES</vt:lpstr>
      <vt:lpstr>CONSERVADORES</vt:lpstr>
      <vt:lpstr>CLIENTES CON  VÍNCULO DÉBIL</vt:lpstr>
      <vt:lpstr>CLIENTES CON  VÍNCULO DÉBIL</vt:lpstr>
      <vt:lpstr>CLIENTES CON  VÍNCULO FUERTE</vt:lpstr>
      <vt:lpstr>CLIENTES CON  VÍNCULO FUERTE</vt:lpstr>
      <vt:lpstr>CONTRATADORES DE PRÉSTAMO PERSONAL</vt:lpstr>
      <vt:lpstr>CONTRATADORES DE  PRÉSTAMO PERSONAL</vt:lpstr>
      <vt:lpstr>PowerPoint Presentation</vt:lpstr>
      <vt:lpstr>PRINCIPALES LEARNINGS</vt:lpstr>
      <vt:lpstr>PRINCIPALES LEARNINGS</vt:lpstr>
      <vt:lpstr>SEXO Y ESTADO CIVIL – EN %</vt:lpstr>
      <vt:lpstr>ANTIGÜEDAD Y EDAD – EN %</vt:lpstr>
      <vt:lpstr>DIVISIÓN – EN%</vt:lpstr>
      <vt:lpstr>VALORACIÓN DE CLIENTES – EN %</vt:lpstr>
      <vt:lpstr>INGRESOS – EN %</vt:lpstr>
      <vt:lpstr>PRODUCTOS CONTRATADOS – EN %</vt:lpstr>
      <vt:lpstr>PRINCIPALES RUBROS DE CONSUMO – EN %</vt:lpstr>
      <vt:lpstr>Productos y consumos asociados – EN %</vt:lpstr>
      <vt:lpstr>Canales – % de distribución</vt:lpstr>
      <vt:lpstr>DATOS VERIFICADOS– EN % </vt:lpstr>
      <vt:lpstr>Productos contratados – % de distribución</vt:lpstr>
      <vt:lpstr>Índice Canales – % de distribución</vt:lpstr>
      <vt:lpstr>PowerPoint Presentation</vt:lpstr>
      <vt:lpstr>ÍNDICES</vt:lpstr>
      <vt:lpstr>CONCLUSIONES GENERALES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Calvo;IBM_ADMIN</dc:creator>
  <cp:lastModifiedBy>IBM_ADMIN</cp:lastModifiedBy>
  <cp:revision>877</cp:revision>
  <cp:lastPrinted>2015-12-04T14:26:59Z</cp:lastPrinted>
  <dcterms:created xsi:type="dcterms:W3CDTF">2015-06-08T17:00:25Z</dcterms:created>
  <dcterms:modified xsi:type="dcterms:W3CDTF">2017-08-17T18:50:43Z</dcterms:modified>
</cp:coreProperties>
</file>