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1.png" ContentType="image/pn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jpeg" ContentType="image/jpeg"/>
  <Override PartName="/ppt/media/image8.png" ContentType="image/png"/>
  <Override PartName="/ppt/media/image13.png" ContentType="image/png"/>
  <Override PartName="/ppt/media/image7.png" ContentType="image/png"/>
  <Override PartName="/ppt/media/image1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3003213" cy="975201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SG" sz="4400" spc="-1" strike="noStrike">
                <a:latin typeface="Arial"/>
              </a:rPr>
              <a:t>Click to move the slide</a:t>
            </a:r>
            <a:endParaRPr b="0" lang="en-SG" sz="4400" spc="-1" strike="noStrike">
              <a:latin typeface="Arial"/>
            </a:endParaRPr>
          </a:p>
        </p:txBody>
      </p:sp>
      <p:sp>
        <p:nvSpPr>
          <p:cNvPr id="1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SG" sz="2000" spc="-1" strike="noStrike">
                <a:latin typeface="Arial"/>
              </a:rPr>
              <a:t>Click to edit the notes format</a:t>
            </a:r>
            <a:endParaRPr b="0" lang="en-SG" sz="2000" spc="-1" strike="noStrike">
              <a:latin typeface="Arial"/>
            </a:endParaRPr>
          </a:p>
        </p:txBody>
      </p:sp>
      <p:sp>
        <p:nvSpPr>
          <p:cNvPr id="1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SG" sz="1400" spc="-1" strike="noStrike">
                <a:latin typeface="Times New Roman"/>
              </a:rPr>
              <a:t>&lt;header&gt;</a:t>
            </a:r>
            <a:endParaRPr b="0" lang="en-SG" sz="1400" spc="-1" strike="noStrike">
              <a:latin typeface="Times New Roman"/>
            </a:endParaRPr>
          </a:p>
        </p:txBody>
      </p:sp>
      <p:sp>
        <p:nvSpPr>
          <p:cNvPr id="132" name="PlaceHolder 4"/>
          <p:cNvSpPr>
            <a:spLocks noGrp="1"/>
          </p:cNvSpPr>
          <p:nvPr>
            <p:ph type="dt" idx="6"/>
          </p:nvPr>
        </p:nvSpPr>
        <p:spPr>
          <a:xfrm>
            <a:off x="4278960" y="0"/>
            <a:ext cx="3280680" cy="534240"/>
          </a:xfrm>
          <a:prstGeom prst="rect">
            <a:avLst/>
          </a:prstGeom>
          <a:noFill/>
          <a:ln w="0">
            <a:noFill/>
          </a:ln>
        </p:spPr>
        <p:txBody>
          <a:bodyPr lIns="0" rIns="0" tIns="0" bIns="0" anchor="t">
            <a:noAutofit/>
          </a:bodyPr>
          <a:lstStyle>
            <a:lvl1pPr algn="r">
              <a:buNone/>
              <a:defRPr b="0" lang="en-SG" sz="1400" spc="-1" strike="noStrike">
                <a:latin typeface="Times New Roman"/>
              </a:defRPr>
            </a:lvl1pPr>
          </a:lstStyle>
          <a:p>
            <a:pPr algn="r">
              <a:buNone/>
            </a:pPr>
            <a:r>
              <a:rPr b="0" lang="en-SG" sz="1400" spc="-1" strike="noStrike">
                <a:latin typeface="Times New Roman"/>
              </a:rPr>
              <a:t>&lt;date/time&gt;</a:t>
            </a:r>
            <a:endParaRPr b="0" lang="en-SG" sz="1400" spc="-1" strike="noStrike">
              <a:latin typeface="Times New Roman"/>
            </a:endParaRPr>
          </a:p>
        </p:txBody>
      </p:sp>
      <p:sp>
        <p:nvSpPr>
          <p:cNvPr id="133" name="PlaceHolder 5"/>
          <p:cNvSpPr>
            <a:spLocks noGrp="1"/>
          </p:cNvSpPr>
          <p:nvPr>
            <p:ph type="ftr" idx="7"/>
          </p:nvPr>
        </p:nvSpPr>
        <p:spPr>
          <a:xfrm>
            <a:off x="0" y="10157400"/>
            <a:ext cx="3280680" cy="534240"/>
          </a:xfrm>
          <a:prstGeom prst="rect">
            <a:avLst/>
          </a:prstGeom>
          <a:noFill/>
          <a:ln w="0">
            <a:noFill/>
          </a:ln>
        </p:spPr>
        <p:txBody>
          <a:bodyPr lIns="0" rIns="0" tIns="0" bIns="0" anchor="b">
            <a:noAutofit/>
          </a:bodyPr>
          <a:lstStyle>
            <a:lvl1pPr>
              <a:defRPr b="0" lang="en-SG" sz="1400" spc="-1" strike="noStrike">
                <a:latin typeface="Times New Roman"/>
              </a:defRPr>
            </a:lvl1pPr>
          </a:lstStyle>
          <a:p>
            <a:r>
              <a:rPr b="0" lang="en-SG" sz="1400" spc="-1" strike="noStrike">
                <a:latin typeface="Times New Roman"/>
              </a:rPr>
              <a:t>&lt;footer&gt;</a:t>
            </a:r>
            <a:endParaRPr b="0" lang="en-SG" sz="1400" spc="-1" strike="noStrike">
              <a:latin typeface="Times New Roman"/>
            </a:endParaRPr>
          </a:p>
        </p:txBody>
      </p:sp>
      <p:sp>
        <p:nvSpPr>
          <p:cNvPr id="134" name="PlaceHolder 6"/>
          <p:cNvSpPr>
            <a:spLocks noGrp="1"/>
          </p:cNvSpPr>
          <p:nvPr>
            <p:ph type="sldNum" idx="8"/>
          </p:nvPr>
        </p:nvSpPr>
        <p:spPr>
          <a:xfrm>
            <a:off x="4278960" y="10157400"/>
            <a:ext cx="3280680" cy="534240"/>
          </a:xfrm>
          <a:prstGeom prst="rect">
            <a:avLst/>
          </a:prstGeom>
          <a:noFill/>
          <a:ln w="0">
            <a:noFill/>
          </a:ln>
        </p:spPr>
        <p:txBody>
          <a:bodyPr lIns="0" rIns="0" tIns="0" bIns="0" anchor="b">
            <a:noAutofit/>
          </a:bodyPr>
          <a:lstStyle>
            <a:lvl1pPr algn="r">
              <a:buNone/>
              <a:defRPr b="0" lang="en-SG" sz="1400" spc="-1" strike="noStrike">
                <a:latin typeface="Times New Roman"/>
              </a:defRPr>
            </a:lvl1pPr>
          </a:lstStyle>
          <a:p>
            <a:pPr algn="r">
              <a:buNone/>
            </a:pPr>
            <a:fld id="{C4D2F4BF-9B6B-4812-BF02-E02C83AE6322}" type="slidenum">
              <a:rPr b="0" lang="en-SG" sz="1400" spc="-1" strike="noStrike">
                <a:latin typeface="Times New Roman"/>
              </a:rPr>
              <a:t>&lt;number&gt;</a:t>
            </a:fld>
            <a:endParaRPr b="0" lang="en-SG"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hyperlink" Target="https://github.com/mathscantor/Sentinel" TargetMode="External"/><Relationship Id="rId2" Type="http://schemas.openxmlformats.org/officeDocument/2006/relationships/slide" Target="../slides/slide15.xml"/><Relationship Id="rId3"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216000" y="812520"/>
            <a:ext cx="7126200" cy="4007880"/>
          </a:xfrm>
          <a:prstGeom prst="rect">
            <a:avLst/>
          </a:prstGeom>
          <a:ln w="0">
            <a:noFill/>
          </a:ln>
        </p:spPr>
      </p:sp>
      <p:sp>
        <p:nvSpPr>
          <p:cNvPr id="250"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Good afternoon, welcome to DSO’s </a:t>
            </a:r>
            <a:r>
              <a:rPr b="0" lang="en-SG" sz="2000" spc="-1" strike="noStrike">
                <a:latin typeface="Arial"/>
                <a:ea typeface="Noto Sans CJK SC"/>
              </a:rPr>
              <a:t>Cyber Data Analysis Challenge.</a:t>
            </a:r>
            <a:endParaRPr b="0" lang="en-SG"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1107000" y="812520"/>
            <a:ext cx="5342040" cy="4005720"/>
          </a:xfrm>
          <a:prstGeom prst="rect">
            <a:avLst/>
          </a:prstGeom>
          <a:ln w="0">
            <a:noFill/>
          </a:ln>
        </p:spPr>
      </p:sp>
      <p:sp>
        <p:nvSpPr>
          <p:cNvPr id="268"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Let’s say if you were a threat hunter, you could do the following.</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From the machine learning perspective, if the log4j logger also contains the ip addresses of clients connecting to the server, you could perhaps find anomalous IP addresses. </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In addition, you may also use language modelling techiniques to identify anomalous looking strings.</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Here are some popular models for anomaly detection and this list is non-exhaustive.</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 </a:t>
            </a:r>
            <a:r>
              <a:rPr b="0" lang="en-SG" sz="2000" spc="-1" strike="noStrike">
                <a:latin typeface="Arial"/>
              </a:rPr>
              <a:t>With regards to the heuristic approach, you could use YARA rules which is based on regex.</a:t>
            </a:r>
            <a:endParaRPr b="0" lang="en-SG"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1107000" y="812520"/>
            <a:ext cx="5342040" cy="4005720"/>
          </a:xfrm>
          <a:prstGeom prst="rect">
            <a:avLst/>
          </a:prstGeom>
          <a:ln w="0">
            <a:noFill/>
          </a:ln>
        </p:spPr>
      </p:sp>
      <p:sp>
        <p:nvSpPr>
          <p:cNvPr id="270"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So, that concludes the difference between heuristic approach and machine learning approach. Now, we will proceed to go briefly into window event logs.</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Windows event log is an in-depth record of events related to the system, security, and application stored on a Windows operating system.  Event logs can be used to track system and some application issues and forecast future problems.</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For those that are unfamiliar with Window Event Logs, you can actually view them with your Event Viewer application if you have a Windows Machine.</a:t>
            </a:r>
            <a:endParaRPr b="0" lang="en-SG"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1107000" y="812520"/>
            <a:ext cx="5342040" cy="4005720"/>
          </a:xfrm>
          <a:prstGeom prst="rect">
            <a:avLst/>
          </a:prstGeom>
          <a:ln w="0">
            <a:noFill/>
          </a:ln>
        </p:spPr>
      </p:sp>
      <p:sp>
        <p:nvSpPr>
          <p:cNvPr id="272"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Each windows event log has an associated event ID</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For example, some useful event Ids are 4611, 4624, 4673 and 4698 when doing threat hunting. Although useful, sometimes there is alot of noise as well.</a:t>
            </a:r>
            <a:endParaRPr b="0" lang="en-SG"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1107000" y="812520"/>
            <a:ext cx="5342040" cy="4005720"/>
          </a:xfrm>
          <a:prstGeom prst="rect">
            <a:avLst/>
          </a:prstGeom>
          <a:ln w="0">
            <a:noFill/>
          </a:ln>
        </p:spPr>
      </p:sp>
      <p:sp>
        <p:nvSpPr>
          <p:cNvPr id="274"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As you could see, evtx files are not very friendly to work with.</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There are multiple python packages and open source projects out there that tried to parse evtx files to human readable formats. </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However, there is one open source project that stands out more to me as it has been the most reliable of all the other tools I have tried. </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That will be evtxdump. You can do a quick google search to find the github repo called golang-evtx.</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The authors have provided a way for you to convert these evtx files to json and xml.</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I have also provided you a script that converts the json objects into a csv file which you will see later in your python notebooks.</a:t>
            </a:r>
            <a:endParaRPr b="0" lang="en-SG"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1107000" y="812520"/>
            <a:ext cx="5342400" cy="4006080"/>
          </a:xfrm>
          <a:prstGeom prst="rect">
            <a:avLst/>
          </a:prstGeom>
          <a:ln w="0">
            <a:noFill/>
          </a:ln>
        </p:spPr>
      </p:sp>
      <p:sp>
        <p:nvSpPr>
          <p:cNvPr id="276" name="PlaceHolder 2"/>
          <p:cNvSpPr>
            <a:spLocks noGrp="1"/>
          </p:cNvSpPr>
          <p:nvPr>
            <p:ph type="body"/>
          </p:nvPr>
        </p:nvSpPr>
        <p:spPr>
          <a:xfrm>
            <a:off x="756000" y="5078520"/>
            <a:ext cx="6044760" cy="8151840"/>
          </a:xfrm>
          <a:prstGeom prst="rect">
            <a:avLst/>
          </a:prstGeom>
          <a:noFill/>
          <a:ln w="0">
            <a:noFill/>
          </a:ln>
        </p:spPr>
        <p:txBody>
          <a:bodyPr lIns="0" rIns="0" tIns="0" bIns="0" anchor="t">
            <a:noAutofit/>
          </a:bodyPr>
          <a:p>
            <a:pPr marL="216000" indent="-216000">
              <a:lnSpc>
                <a:spcPct val="90000"/>
              </a:lnSpc>
              <a:spcBef>
                <a:spcPts val="1001"/>
              </a:spcBef>
              <a:buNone/>
              <a:tabLst>
                <a:tab algn="l" pos="0"/>
              </a:tabLst>
            </a:pPr>
            <a:r>
              <a:rPr b="0" lang="en-SG" sz="2000" spc="-1" strike="noStrike">
                <a:solidFill>
                  <a:srgbClr val="000000"/>
                </a:solidFill>
                <a:latin typeface="Arial"/>
                <a:ea typeface="Arial"/>
              </a:rPr>
              <a:t>Login to </a:t>
            </a:r>
            <a:r>
              <a:rPr b="0" lang="en-SG" sz="2000" spc="-1" strike="noStrike">
                <a:solidFill>
                  <a:srgbClr val="3465a4"/>
                </a:solidFill>
                <a:latin typeface="Arial"/>
                <a:ea typeface="Arial"/>
              </a:rPr>
              <a:t>jupyter-trainer.darts.com.sg</a:t>
            </a:r>
            <a:r>
              <a:rPr b="0" lang="en-SG" sz="2000" spc="-1" strike="noStrike">
                <a:solidFill>
                  <a:srgbClr val="000000"/>
                </a:solidFill>
                <a:latin typeface="Arial"/>
                <a:ea typeface="Arial"/>
              </a:rPr>
              <a:t> with your given credentials and navigate to your personal folder.</a:t>
            </a:r>
            <a:endParaRPr b="0" lang="en-SG" sz="2000" spc="-1" strike="noStrike">
              <a:latin typeface="Arial"/>
            </a:endParaRPr>
          </a:p>
          <a:p>
            <a:pPr marL="216000" indent="-216000">
              <a:lnSpc>
                <a:spcPct val="90000"/>
              </a:lnSpc>
              <a:spcBef>
                <a:spcPts val="1001"/>
              </a:spcBef>
              <a:buNone/>
              <a:tabLst>
                <a:tab algn="l" pos="0"/>
              </a:tabLst>
            </a:pPr>
            <a:endParaRPr b="0" lang="en-SG" sz="2000" spc="-1" strike="noStrike">
              <a:latin typeface="Arial"/>
            </a:endParaRPr>
          </a:p>
          <a:p>
            <a:pPr marL="216000" indent="-216000">
              <a:lnSpc>
                <a:spcPct val="90000"/>
              </a:lnSpc>
              <a:spcBef>
                <a:spcPts val="1001"/>
              </a:spcBef>
              <a:buNone/>
              <a:tabLst>
                <a:tab algn="l" pos="0"/>
              </a:tabLst>
            </a:pPr>
            <a:r>
              <a:rPr b="0" lang="en-SG" sz="2000" spc="-1" strike="noStrike">
                <a:solidFill>
                  <a:srgbClr val="000000"/>
                </a:solidFill>
                <a:latin typeface="Arial"/>
                <a:ea typeface="Arial"/>
              </a:rPr>
              <a:t>All EVTX files have been converted to XML, JSON and CSV formats. However, you may choose to rerun </a:t>
            </a:r>
            <a:r>
              <a:rPr b="1" lang="en-SG" sz="1800" spc="-1" strike="noStrike">
                <a:solidFill>
                  <a:srgbClr val="000000"/>
                </a:solidFill>
                <a:latin typeface="Consolas"/>
                <a:ea typeface="Arial"/>
              </a:rPr>
              <a:t>evtx_converter.py</a:t>
            </a:r>
            <a:endParaRPr b="0" lang="en-SG" sz="1800" spc="-1" strike="noStrike">
              <a:latin typeface="Arial"/>
            </a:endParaRPr>
          </a:p>
          <a:p>
            <a:pPr marL="216000" indent="-216000">
              <a:lnSpc>
                <a:spcPct val="90000"/>
              </a:lnSpc>
              <a:spcBef>
                <a:spcPts val="1001"/>
              </a:spcBef>
              <a:buNone/>
              <a:tabLst>
                <a:tab algn="l" pos="0"/>
              </a:tabLst>
            </a:pPr>
            <a:endParaRPr b="0" lang="en-SG" sz="2000" spc="-1" strike="noStrike">
              <a:latin typeface="Arial"/>
            </a:endParaRPr>
          </a:p>
          <a:p>
            <a:pPr marL="216000" indent="-216000">
              <a:lnSpc>
                <a:spcPct val="90000"/>
              </a:lnSpc>
              <a:spcBef>
                <a:spcPts val="1001"/>
              </a:spcBef>
              <a:buNone/>
              <a:tabLst>
                <a:tab algn="l" pos="0"/>
              </a:tabLst>
            </a:pPr>
            <a:r>
              <a:rPr b="0" lang="en-SG" sz="2000" spc="-1" strike="noStrike">
                <a:solidFill>
                  <a:srgbClr val="000000"/>
                </a:solidFill>
                <a:latin typeface="Arial"/>
                <a:ea typeface="Arial"/>
              </a:rPr>
              <a:t>Open up your python notebooks and open </a:t>
            </a:r>
            <a:r>
              <a:rPr b="1" lang="en-SG" sz="1800" spc="-1" strike="noStrike">
                <a:solidFill>
                  <a:srgbClr val="000000"/>
                </a:solidFill>
                <a:latin typeface="Consolas"/>
                <a:ea typeface="Arial"/>
              </a:rPr>
              <a:t>student_notebooks/1_Context.ipynb</a:t>
            </a:r>
            <a:endParaRPr b="0" lang="en-SG"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1107000" y="812520"/>
            <a:ext cx="5342400" cy="4006080"/>
          </a:xfrm>
          <a:prstGeom prst="rect">
            <a:avLst/>
          </a:prstGeom>
          <a:ln w="0">
            <a:noFill/>
          </a:ln>
        </p:spPr>
      </p:sp>
      <p:sp>
        <p:nvSpPr>
          <p:cNvPr id="278" name="PlaceHolder 2"/>
          <p:cNvSpPr>
            <a:spLocks noGrp="1"/>
          </p:cNvSpPr>
          <p:nvPr>
            <p:ph type="body"/>
          </p:nvPr>
        </p:nvSpPr>
        <p:spPr>
          <a:xfrm>
            <a:off x="756000" y="5078520"/>
            <a:ext cx="6044760" cy="8596080"/>
          </a:xfrm>
          <a:prstGeom prst="rect">
            <a:avLst/>
          </a:prstGeom>
          <a:noFill/>
          <a:ln w="0">
            <a:noFill/>
          </a:ln>
        </p:spPr>
        <p:txBody>
          <a:bodyPr lIns="0" rIns="0" tIns="0" bIns="0" anchor="t">
            <a:noAutofit/>
          </a:bodyPr>
          <a:p>
            <a:pPr marL="216000" indent="-216000">
              <a:lnSpc>
                <a:spcPct val="90000"/>
              </a:lnSpc>
              <a:spcBef>
                <a:spcPts val="1001"/>
              </a:spcBef>
              <a:buNone/>
              <a:tabLst>
                <a:tab algn="l" pos="0"/>
              </a:tabLst>
            </a:pPr>
            <a:endParaRPr b="0" lang="en-SG" sz="2000" spc="-1" strike="noStrike">
              <a:latin typeface="Arial"/>
            </a:endParaRPr>
          </a:p>
          <a:p>
            <a:pPr marL="457200" indent="-457200">
              <a:lnSpc>
                <a:spcPct val="90000"/>
              </a:lnSpc>
              <a:spcBef>
                <a:spcPts val="1001"/>
              </a:spcBef>
              <a:buClr>
                <a:srgbClr val="000000"/>
              </a:buClr>
              <a:buFont typeface="StarSymbol"/>
              <a:buAutoNum type="arabicParenR"/>
              <a:tabLst>
                <a:tab algn="l" pos="0"/>
              </a:tabLst>
            </a:pPr>
            <a:r>
              <a:rPr b="0" lang="en-SG" sz="2000" spc="-1" strike="noStrike">
                <a:solidFill>
                  <a:srgbClr val="000000"/>
                </a:solidFill>
                <a:latin typeface="Arial"/>
                <a:ea typeface="Arial"/>
              </a:rPr>
              <a:t>If you want a copy of the resource locally, you could go to my github repository to download one for yourself</a:t>
            </a:r>
            <a:endParaRPr b="0" lang="en-SG" sz="2000" spc="-1" strike="noStrike">
              <a:latin typeface="Arial"/>
            </a:endParaRPr>
          </a:p>
          <a:p>
            <a:pPr marL="457200" indent="-457200">
              <a:lnSpc>
                <a:spcPct val="90000"/>
              </a:lnSpc>
              <a:spcBef>
                <a:spcPts val="1001"/>
              </a:spcBef>
              <a:buClr>
                <a:srgbClr val="000000"/>
              </a:buClr>
              <a:buFont typeface="StarSymbol"/>
              <a:buAutoNum type="arabicParenR"/>
              <a:tabLst>
                <a:tab algn="l" pos="0"/>
              </a:tabLst>
            </a:pPr>
            <a:r>
              <a:rPr b="0" lang="en-SG" sz="2000" spc="-1" strike="noStrike" u="sng">
                <a:solidFill>
                  <a:srgbClr val="000000"/>
                </a:solidFill>
                <a:uFillTx/>
                <a:latin typeface="Arial"/>
                <a:ea typeface="Arial"/>
                <a:hlinkClick r:id="rId1"/>
              </a:rPr>
              <a:t>https://github.com/mathscantor/Sentinel</a:t>
            </a:r>
            <a:endParaRPr b="0" lang="en-SG" sz="2000" spc="-1" strike="noStrike">
              <a:latin typeface="Arial"/>
            </a:endParaRPr>
          </a:p>
          <a:p>
            <a:pPr marL="457200" indent="-457200">
              <a:lnSpc>
                <a:spcPct val="90000"/>
              </a:lnSpc>
              <a:spcBef>
                <a:spcPts val="1001"/>
              </a:spcBef>
              <a:buClr>
                <a:srgbClr val="000000"/>
              </a:buClr>
              <a:buFont typeface="StarSymbol"/>
              <a:buAutoNum type="arabicParenR"/>
              <a:tabLst>
                <a:tab algn="l" pos="0"/>
              </a:tabLst>
            </a:pPr>
            <a:r>
              <a:rPr b="0" lang="en-SG" sz="2000" spc="-1" strike="noStrike">
                <a:solidFill>
                  <a:srgbClr val="000000"/>
                </a:solidFill>
                <a:latin typeface="Arial"/>
                <a:ea typeface="Arial"/>
              </a:rPr>
              <a:t>45 Minutes to play around with the data. Put your answers in </a:t>
            </a:r>
            <a:r>
              <a:rPr b="1" lang="en-SG" sz="2000" spc="-1" strike="noStrike">
                <a:solidFill>
                  <a:srgbClr val="000000"/>
                </a:solidFill>
                <a:latin typeface="Arial"/>
                <a:ea typeface="Arial"/>
              </a:rPr>
              <a:t>Worksheet.ipynb</a:t>
            </a:r>
            <a:endParaRPr b="0" lang="en-SG" sz="2000" spc="-1" strike="noStrike">
              <a:latin typeface="Arial"/>
            </a:endParaRPr>
          </a:p>
          <a:p>
            <a:pPr marL="457200" indent="-457200">
              <a:lnSpc>
                <a:spcPct val="90000"/>
              </a:lnSpc>
              <a:spcBef>
                <a:spcPts val="1001"/>
              </a:spcBef>
              <a:buClr>
                <a:srgbClr val="000000"/>
              </a:buClr>
              <a:buFont typeface="StarSymbol"/>
              <a:buAutoNum type="arabicParenR"/>
              <a:tabLst>
                <a:tab algn="l" pos="0"/>
              </a:tabLst>
            </a:pPr>
            <a:r>
              <a:rPr b="0" lang="en-SG" sz="2000" spc="-1" strike="noStrike">
                <a:solidFill>
                  <a:srgbClr val="000000"/>
                </a:solidFill>
                <a:latin typeface="Arial"/>
                <a:ea typeface="Arial"/>
              </a:rPr>
              <a:t>If you have any questions, or if you run into some errors, please raise your hands and we will go over to help you.</a:t>
            </a:r>
            <a:endParaRPr b="0" lang="en-SG" sz="2000" spc="-1" strike="noStrike">
              <a:latin typeface="Arial"/>
            </a:endParaRPr>
          </a:p>
          <a:p>
            <a:pPr marL="457200" indent="-457200">
              <a:lnSpc>
                <a:spcPct val="90000"/>
              </a:lnSpc>
              <a:spcBef>
                <a:spcPts val="1001"/>
              </a:spcBef>
              <a:buClr>
                <a:srgbClr val="000000"/>
              </a:buClr>
              <a:buFont typeface="StarSymbol"/>
              <a:buAutoNum type="arabicParenR"/>
              <a:tabLst>
                <a:tab algn="l" pos="0"/>
              </a:tabLst>
            </a:pPr>
            <a:r>
              <a:rPr b="0" lang="en-SG" sz="2000" spc="-1" strike="noStrike">
                <a:solidFill>
                  <a:srgbClr val="000000"/>
                </a:solidFill>
                <a:latin typeface="Arial"/>
                <a:ea typeface="Arial"/>
              </a:rPr>
              <a:t>Answers are case sensitive so please bear in mind. </a:t>
            </a:r>
            <a:endParaRPr b="0" lang="en-SG" sz="2000" spc="-1" strike="noStrike">
              <a:latin typeface="Arial"/>
            </a:endParaRPr>
          </a:p>
          <a:p>
            <a:pPr marL="457200" indent="-457200">
              <a:lnSpc>
                <a:spcPct val="90000"/>
              </a:lnSpc>
              <a:spcBef>
                <a:spcPts val="1001"/>
              </a:spcBef>
              <a:buClr>
                <a:srgbClr val="000000"/>
              </a:buClr>
              <a:buFont typeface="StarSymbol"/>
              <a:buAutoNum type="arabicParenR"/>
              <a:tabLst>
                <a:tab algn="l" pos="0"/>
              </a:tabLst>
            </a:pPr>
            <a:r>
              <a:rPr b="0" lang="en-SG" sz="2000" spc="-1" strike="noStrike">
                <a:solidFill>
                  <a:srgbClr val="000000"/>
                </a:solidFill>
                <a:latin typeface="Arial"/>
                <a:ea typeface="Arial"/>
              </a:rPr>
              <a:t>I will do a quick walkthrough of how I get the answers at the end.</a:t>
            </a:r>
            <a:endParaRPr b="0" lang="en-SG" sz="2000" spc="-1" strike="noStrike">
              <a:latin typeface="Arial"/>
            </a:endParaRPr>
          </a:p>
          <a:p>
            <a:pPr marL="457200" indent="-457200">
              <a:lnSpc>
                <a:spcPct val="90000"/>
              </a:lnSpc>
              <a:spcBef>
                <a:spcPts val="1001"/>
              </a:spcBef>
              <a:buClr>
                <a:srgbClr val="000000"/>
              </a:buClr>
              <a:buFont typeface="StarSymbol"/>
              <a:buAutoNum type="arabicParenR"/>
              <a:tabLst>
                <a:tab algn="l" pos="0"/>
              </a:tabLst>
            </a:pPr>
            <a:r>
              <a:rPr b="0" lang="en-SG" sz="2000" spc="-1" strike="noStrike">
                <a:solidFill>
                  <a:srgbClr val="000000"/>
                </a:solidFill>
                <a:latin typeface="Arial"/>
                <a:ea typeface="Arial"/>
              </a:rPr>
              <a:t>For students who managed to </a:t>
            </a:r>
            <a:r>
              <a:rPr b="1" lang="en-SG" sz="2000" spc="-1" strike="noStrike">
                <a:solidFill>
                  <a:srgbClr val="000000"/>
                </a:solidFill>
                <a:latin typeface="Arial"/>
                <a:ea typeface="Arial"/>
              </a:rPr>
              <a:t>solve all 12 questions correctly</a:t>
            </a:r>
            <a:r>
              <a:rPr b="0" lang="en-SG" sz="2000" spc="-1" strike="noStrike">
                <a:solidFill>
                  <a:srgbClr val="000000"/>
                </a:solidFill>
                <a:latin typeface="Arial"/>
                <a:ea typeface="Arial"/>
              </a:rPr>
              <a:t>, please bring down your laptop for instructors to verify and you will receive a </a:t>
            </a:r>
            <a:r>
              <a:rPr b="1" lang="en-SG" sz="2000" spc="-1" strike="noStrike">
                <a:solidFill>
                  <a:srgbClr val="000000"/>
                </a:solidFill>
                <a:latin typeface="Arial"/>
                <a:ea typeface="Arial"/>
              </a:rPr>
              <a:t>prize</a:t>
            </a:r>
            <a:r>
              <a:rPr b="0" lang="en-SG" sz="2000" spc="-1" strike="noStrike">
                <a:solidFill>
                  <a:srgbClr val="000000"/>
                </a:solidFill>
                <a:latin typeface="Arial"/>
                <a:ea typeface="Arial"/>
              </a:rPr>
              <a:t>!</a:t>
            </a:r>
            <a:endParaRPr b="0" lang="en-SG" sz="2000" spc="-1" strike="noStrike">
              <a:latin typeface="Arial"/>
            </a:endParaRPr>
          </a:p>
          <a:p>
            <a:pPr>
              <a:lnSpc>
                <a:spcPct val="90000"/>
              </a:lnSpc>
              <a:spcBef>
                <a:spcPts val="1001"/>
              </a:spcBef>
              <a:buNone/>
              <a:tabLst>
                <a:tab algn="l" pos="0"/>
              </a:tabLst>
            </a:pPr>
            <a:endParaRPr b="0" lang="en-SG" sz="2000" spc="-1" strike="noStrike">
              <a:latin typeface="Arial"/>
            </a:endParaRPr>
          </a:p>
          <a:p>
            <a:pPr>
              <a:lnSpc>
                <a:spcPct val="90000"/>
              </a:lnSpc>
              <a:spcBef>
                <a:spcPts val="1001"/>
              </a:spcBef>
              <a:buNone/>
              <a:tabLst>
                <a:tab algn="l" pos="0"/>
              </a:tabLst>
            </a:pPr>
            <a:endParaRPr b="0" lang="en-SG"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1107000" y="812520"/>
            <a:ext cx="5344200" cy="4007880"/>
          </a:xfrm>
          <a:prstGeom prst="rect">
            <a:avLst/>
          </a:prstGeom>
          <a:ln w="0">
            <a:noFill/>
          </a:ln>
        </p:spPr>
      </p:sp>
      <p:sp>
        <p:nvSpPr>
          <p:cNvPr id="280"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90000"/>
              </a:lnSpc>
              <a:spcBef>
                <a:spcPts val="1001"/>
              </a:spcBef>
              <a:buNone/>
              <a:tabLst>
                <a:tab algn="l" pos="0"/>
              </a:tabLst>
            </a:pPr>
            <a:r>
              <a:rPr b="0" lang="en-US" sz="2400" spc="-1" strike="noStrike">
                <a:solidFill>
                  <a:srgbClr val="000000"/>
                </a:solidFill>
                <a:latin typeface="Arial"/>
                <a:ea typeface="Arial"/>
              </a:rPr>
              <a:t>1. Software for searching, monitoring, and analyzing machine-generated data via a Web-style interface.</a:t>
            </a:r>
            <a:endParaRPr b="0" lang="en-SG" sz="2400" spc="-1" strike="noStrike">
              <a:latin typeface="Arial"/>
            </a:endParaRPr>
          </a:p>
          <a:p>
            <a:pPr marL="216000" indent="-216000">
              <a:lnSpc>
                <a:spcPct val="90000"/>
              </a:lnSpc>
              <a:spcBef>
                <a:spcPts val="1001"/>
              </a:spcBef>
              <a:buNone/>
              <a:tabLst>
                <a:tab algn="l" pos="0"/>
              </a:tabLst>
            </a:pPr>
            <a:endParaRPr b="0" lang="en-SG" sz="2400" spc="-1" strike="noStrike">
              <a:latin typeface="Arial"/>
            </a:endParaRPr>
          </a:p>
          <a:p>
            <a:pPr marL="216000" indent="-216000">
              <a:lnSpc>
                <a:spcPct val="90000"/>
              </a:lnSpc>
              <a:spcBef>
                <a:spcPts val="1001"/>
              </a:spcBef>
              <a:buNone/>
              <a:tabLst>
                <a:tab algn="l" pos="0"/>
              </a:tabLst>
            </a:pPr>
            <a:r>
              <a:rPr b="0" lang="en-US" sz="2400" spc="-1" strike="noStrike">
                <a:solidFill>
                  <a:srgbClr val="000000"/>
                </a:solidFill>
                <a:latin typeface="Arial"/>
                <a:ea typeface="Arial"/>
              </a:rPr>
              <a:t>2. All data is stored in particular indices. </a:t>
            </a:r>
            <a:endParaRPr b="0" lang="en-SG" sz="2400" spc="-1" strike="noStrike">
              <a:latin typeface="Arial"/>
            </a:endParaRPr>
          </a:p>
          <a:p>
            <a:pPr marL="216000" indent="-216000">
              <a:lnSpc>
                <a:spcPct val="90000"/>
              </a:lnSpc>
              <a:spcBef>
                <a:spcPts val="1001"/>
              </a:spcBef>
              <a:buNone/>
              <a:tabLst>
                <a:tab algn="l" pos="0"/>
              </a:tabLst>
            </a:pPr>
            <a:endParaRPr b="0" lang="en-SG" sz="2400" spc="-1" strike="noStrike">
              <a:latin typeface="Arial"/>
            </a:endParaRPr>
          </a:p>
          <a:p>
            <a:pPr marL="216000" indent="-216000">
              <a:lnSpc>
                <a:spcPct val="90000"/>
              </a:lnSpc>
              <a:spcBef>
                <a:spcPts val="1001"/>
              </a:spcBef>
              <a:buNone/>
              <a:tabLst>
                <a:tab algn="l" pos="0"/>
              </a:tabLst>
            </a:pPr>
            <a:r>
              <a:rPr b="0" lang="en-US" sz="2400" spc="-1" strike="noStrike">
                <a:solidFill>
                  <a:srgbClr val="000000"/>
                </a:solidFill>
                <a:latin typeface="Arial"/>
                <a:ea typeface="Arial"/>
              </a:rPr>
              <a:t>3. You can think of each index as a box which only store certain kinds of data.</a:t>
            </a:r>
            <a:endParaRPr b="0" lang="en-SG" sz="2400" spc="-1" strike="noStrike">
              <a:latin typeface="Arial"/>
            </a:endParaRPr>
          </a:p>
          <a:p>
            <a:pPr marL="216000" indent="-216000">
              <a:lnSpc>
                <a:spcPct val="90000"/>
              </a:lnSpc>
              <a:spcBef>
                <a:spcPts val="1001"/>
              </a:spcBef>
              <a:buNone/>
              <a:tabLst>
                <a:tab algn="l" pos="0"/>
              </a:tabLst>
            </a:pPr>
            <a:endParaRPr b="0" lang="en-SG" sz="2400" spc="-1" strike="noStrike">
              <a:latin typeface="Arial"/>
            </a:endParaRPr>
          </a:p>
          <a:p>
            <a:pPr marL="216000" indent="-216000">
              <a:lnSpc>
                <a:spcPct val="90000"/>
              </a:lnSpc>
              <a:spcBef>
                <a:spcPts val="1001"/>
              </a:spcBef>
              <a:buNone/>
              <a:tabLst>
                <a:tab algn="l" pos="0"/>
              </a:tabLst>
            </a:pPr>
            <a:r>
              <a:rPr b="0" lang="en-US" sz="2400" spc="-1" strike="noStrike">
                <a:solidFill>
                  <a:srgbClr val="000000"/>
                </a:solidFill>
                <a:latin typeface="Arial"/>
                <a:ea typeface="Arial"/>
              </a:rPr>
              <a:t> </a:t>
            </a:r>
            <a:endParaRPr b="0" lang="en-SG" sz="24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216000" y="812520"/>
            <a:ext cx="7126200" cy="4007880"/>
          </a:xfrm>
          <a:prstGeom prst="rect">
            <a:avLst/>
          </a:prstGeom>
          <a:ln w="0">
            <a:noFill/>
          </a:ln>
        </p:spPr>
      </p:sp>
      <p:sp>
        <p:nvSpPr>
          <p:cNvPr id="252"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Today’s lesson will be conducted by myself and my lovely colleagues, keith, phyllis and zhe xuan.</a:t>
            </a:r>
            <a:endParaRPr b="0" lang="en-SG"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1107000" y="812520"/>
            <a:ext cx="5342040" cy="4005720"/>
          </a:xfrm>
          <a:prstGeom prst="rect">
            <a:avLst/>
          </a:prstGeom>
          <a:ln w="0">
            <a:noFill/>
          </a:ln>
        </p:spPr>
      </p:sp>
      <p:sp>
        <p:nvSpPr>
          <p:cNvPr id="254"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I will briefly go through the Learning Objectives for today and then give you a quick run through on the differences between the machine learning and heuristical approach.</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I will also go through a case study with you to show you how the attack strings would end up in the server logs and what we might do to catch the attacker.</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In addition, I will be going through briefly on the Windows Event Logs, followed by a 40 minutes hands on cyber data analysis with python.</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If time permits, we will also be doing some hands-on with splunk.</a:t>
            </a:r>
            <a:endParaRPr b="0" lang="en-SG"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1107000" y="812520"/>
            <a:ext cx="5344200" cy="4007880"/>
          </a:xfrm>
          <a:prstGeom prst="rect">
            <a:avLst/>
          </a:prstGeom>
          <a:ln w="0">
            <a:noFill/>
          </a:ln>
        </p:spPr>
      </p:sp>
      <p:sp>
        <p:nvSpPr>
          <p:cNvPr id="256"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The Learning Objectives will be to learn different methods for heuristics and machine learning approaches</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Learning how to filter and manipulate data in a pandas dataframe for threat hunting </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If time permits, I will go through some splunk commands as well.</a:t>
            </a:r>
            <a:endParaRPr b="0" lang="en-SG"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1107000" y="812520"/>
            <a:ext cx="5342040" cy="4005720"/>
          </a:xfrm>
          <a:prstGeom prst="rect">
            <a:avLst/>
          </a:prstGeom>
          <a:ln w="0">
            <a:noFill/>
          </a:ln>
        </p:spPr>
      </p:sp>
      <p:sp>
        <p:nvSpPr>
          <p:cNvPr id="258" name="PlaceHolder 2"/>
          <p:cNvSpPr>
            <a:spLocks noGrp="1"/>
          </p:cNvSpPr>
          <p:nvPr>
            <p:ph type="body"/>
          </p:nvPr>
        </p:nvSpPr>
        <p:spPr>
          <a:xfrm>
            <a:off x="756000" y="5078520"/>
            <a:ext cx="6044400" cy="7317000"/>
          </a:xfrm>
          <a:prstGeom prst="rect">
            <a:avLst/>
          </a:prstGeom>
          <a:noFill/>
          <a:ln w="0">
            <a:noFill/>
          </a:ln>
        </p:spPr>
        <p:txBody>
          <a:bodyPr lIns="0" rIns="0" tIns="0" bIns="0" anchor="t">
            <a:noAutofit/>
          </a:bodyPr>
          <a:p>
            <a:pPr marL="216000" indent="-216000">
              <a:lnSpc>
                <a:spcPct val="100000"/>
              </a:lnSpc>
              <a:buNone/>
              <a:tabLst>
                <a:tab algn="l" pos="0"/>
              </a:tabLst>
            </a:pPr>
            <a:r>
              <a:rPr b="0" lang="en-SG" sz="1800" spc="-1" strike="noStrike">
                <a:solidFill>
                  <a:srgbClr val="000000"/>
                </a:solidFill>
                <a:latin typeface="Arial"/>
                <a:ea typeface="Arial"/>
              </a:rPr>
              <a:t>For Machine Learning, we would requires a huge dataset for training. </a:t>
            </a:r>
            <a:endParaRPr b="0" lang="en-SG" sz="1800" spc="-1" strike="noStrike">
              <a:latin typeface="Arial"/>
            </a:endParaRPr>
          </a:p>
          <a:p>
            <a:pPr marL="216000" indent="-216000">
              <a:lnSpc>
                <a:spcPct val="100000"/>
              </a:lnSpc>
              <a:buNone/>
              <a:tabLst>
                <a:tab algn="l" pos="0"/>
              </a:tabLst>
            </a:pPr>
            <a:endParaRPr b="0" lang="en-SG" sz="1800" spc="-1" strike="noStrike">
              <a:latin typeface="Arial"/>
            </a:endParaRPr>
          </a:p>
          <a:p>
            <a:pPr marL="216000" indent="-216000">
              <a:lnSpc>
                <a:spcPct val="100000"/>
              </a:lnSpc>
              <a:buNone/>
              <a:tabLst>
                <a:tab algn="l" pos="0"/>
              </a:tabLst>
            </a:pPr>
            <a:r>
              <a:rPr b="0" lang="en-SG" sz="1800" spc="-1" strike="noStrike">
                <a:solidFill>
                  <a:srgbClr val="000000"/>
                </a:solidFill>
                <a:latin typeface="Arial"/>
                <a:ea typeface="Arial"/>
              </a:rPr>
              <a:t>The training dataset may be labelled or unlabelled. However, results would be better if labelled.</a:t>
            </a:r>
            <a:endParaRPr b="0" lang="en-SG" sz="1800" spc="-1" strike="noStrike">
              <a:latin typeface="Arial"/>
            </a:endParaRPr>
          </a:p>
          <a:p>
            <a:pPr marL="216000" indent="-216000">
              <a:lnSpc>
                <a:spcPct val="100000"/>
              </a:lnSpc>
              <a:buNone/>
              <a:tabLst>
                <a:tab algn="l" pos="0"/>
              </a:tabLst>
            </a:pPr>
            <a:endParaRPr b="0" lang="en-SG" sz="1800" spc="-1" strike="noStrike">
              <a:latin typeface="Arial"/>
            </a:endParaRPr>
          </a:p>
          <a:p>
            <a:pPr marL="216000" indent="-216000">
              <a:lnSpc>
                <a:spcPct val="100000"/>
              </a:lnSpc>
              <a:buNone/>
              <a:tabLst>
                <a:tab algn="l" pos="0"/>
              </a:tabLst>
            </a:pPr>
            <a:r>
              <a:rPr b="0" lang="en-SG" sz="1800" spc="-1" strike="noStrike">
                <a:solidFill>
                  <a:srgbClr val="000000"/>
                </a:solidFill>
                <a:latin typeface="Arial"/>
                <a:ea typeface="Arial"/>
              </a:rPr>
              <a:t>There is also no one-size-fit-all solution: </a:t>
            </a:r>
            <a:endParaRPr b="0" lang="en-SG" sz="1800" spc="-1" strike="noStrike">
              <a:latin typeface="Arial"/>
            </a:endParaRPr>
          </a:p>
          <a:p>
            <a:pPr marL="216000" indent="-216000">
              <a:lnSpc>
                <a:spcPct val="100000"/>
              </a:lnSpc>
              <a:buNone/>
              <a:tabLst>
                <a:tab algn="l" pos="0"/>
              </a:tabLst>
            </a:pPr>
            <a:r>
              <a:rPr b="0" lang="en-SG" sz="1800" spc="-1" strike="noStrike">
                <a:solidFill>
                  <a:srgbClr val="000000"/>
                </a:solidFill>
                <a:latin typeface="Arial"/>
                <a:ea typeface="Arial"/>
              </a:rPr>
              <a:t>- Neural Networks</a:t>
            </a:r>
            <a:endParaRPr b="0" lang="en-SG" sz="1800" spc="-1" strike="noStrike">
              <a:latin typeface="Arial"/>
            </a:endParaRPr>
          </a:p>
          <a:p>
            <a:pPr marL="216000" indent="-216000">
              <a:lnSpc>
                <a:spcPct val="100000"/>
              </a:lnSpc>
              <a:buNone/>
              <a:tabLst>
                <a:tab algn="l" pos="0"/>
              </a:tabLst>
            </a:pPr>
            <a:r>
              <a:rPr b="0" lang="en-SG" sz="1800" spc="-1" strike="noStrike">
                <a:solidFill>
                  <a:srgbClr val="000000"/>
                </a:solidFill>
                <a:latin typeface="Arial"/>
                <a:ea typeface="Arial"/>
              </a:rPr>
              <a:t>- Naïve Bayes Classifier</a:t>
            </a:r>
            <a:endParaRPr b="0" lang="en-SG" sz="1800" spc="-1" strike="noStrike">
              <a:latin typeface="Arial"/>
            </a:endParaRPr>
          </a:p>
          <a:p>
            <a:pPr marL="216000" indent="-216000">
              <a:lnSpc>
                <a:spcPct val="100000"/>
              </a:lnSpc>
              <a:buNone/>
              <a:tabLst>
                <a:tab algn="l" pos="0"/>
              </a:tabLst>
            </a:pPr>
            <a:r>
              <a:rPr b="0" lang="en-SG" sz="1800" spc="-1" strike="noStrike">
                <a:solidFill>
                  <a:srgbClr val="000000"/>
                </a:solidFill>
                <a:latin typeface="Arial"/>
                <a:ea typeface="Arial"/>
              </a:rPr>
              <a:t>- Tree-Based Algorithms (Random Forest, Decision Tree, Adaptive-Boosted Tree)</a:t>
            </a:r>
            <a:endParaRPr b="0" lang="en-SG" sz="1800" spc="-1" strike="noStrike">
              <a:latin typeface="Arial"/>
            </a:endParaRPr>
          </a:p>
          <a:p>
            <a:pPr marL="216000" indent="-216000">
              <a:lnSpc>
                <a:spcPct val="90000"/>
              </a:lnSpc>
              <a:spcBef>
                <a:spcPts val="499"/>
              </a:spcBef>
              <a:buNone/>
              <a:tabLst>
                <a:tab algn="l" pos="0"/>
              </a:tabLst>
            </a:pPr>
            <a:endParaRPr b="0" lang="en-SG" sz="1800" spc="-1" strike="noStrike">
              <a:latin typeface="Arial"/>
            </a:endParaRPr>
          </a:p>
          <a:p>
            <a:pPr marL="216000" indent="-216000">
              <a:lnSpc>
                <a:spcPct val="90000"/>
              </a:lnSpc>
              <a:spcBef>
                <a:spcPts val="499"/>
              </a:spcBef>
              <a:buNone/>
              <a:tabLst>
                <a:tab algn="l" pos="0"/>
              </a:tabLst>
            </a:pPr>
            <a:r>
              <a:rPr b="0" lang="en-SG" sz="1800" spc="-1" strike="noStrike">
                <a:solidFill>
                  <a:srgbClr val="000000"/>
                </a:solidFill>
                <a:latin typeface="Arial"/>
                <a:ea typeface="Arial"/>
              </a:rPr>
              <a:t>It takes time to do training and fine tuning</a:t>
            </a:r>
            <a:endParaRPr b="0" lang="en-SG" sz="1800" spc="-1" strike="noStrike">
              <a:latin typeface="Arial"/>
            </a:endParaRPr>
          </a:p>
          <a:p>
            <a:pPr marL="216000" indent="-216000">
              <a:lnSpc>
                <a:spcPct val="90000"/>
              </a:lnSpc>
              <a:spcBef>
                <a:spcPts val="499"/>
              </a:spcBef>
              <a:buNone/>
              <a:tabLst>
                <a:tab algn="l" pos="0"/>
              </a:tabLst>
            </a:pPr>
            <a:endParaRPr b="0" lang="en-SG" sz="1800" spc="-1" strike="noStrike">
              <a:latin typeface="Arial"/>
            </a:endParaRPr>
          </a:p>
          <a:p>
            <a:pPr marL="216000" indent="-216000">
              <a:lnSpc>
                <a:spcPct val="90000"/>
              </a:lnSpc>
              <a:spcBef>
                <a:spcPts val="499"/>
              </a:spcBef>
              <a:buNone/>
              <a:tabLst>
                <a:tab algn="l" pos="0"/>
              </a:tabLst>
            </a:pPr>
            <a:r>
              <a:rPr b="0" lang="en-SG" sz="1800" spc="-1" strike="noStrike">
                <a:solidFill>
                  <a:srgbClr val="000000"/>
                </a:solidFill>
                <a:latin typeface="Arial"/>
                <a:ea typeface="Arial"/>
              </a:rPr>
              <a:t>The prediction results are usually based on probability Scoring</a:t>
            </a:r>
            <a:endParaRPr b="0" lang="en-SG" sz="1800" spc="-1" strike="noStrike">
              <a:latin typeface="Arial"/>
            </a:endParaRPr>
          </a:p>
          <a:p>
            <a:pPr marL="216000" indent="-216000">
              <a:lnSpc>
                <a:spcPct val="90000"/>
              </a:lnSpc>
              <a:spcBef>
                <a:spcPts val="499"/>
              </a:spcBef>
              <a:buNone/>
              <a:tabLst>
                <a:tab algn="l" pos="0"/>
              </a:tabLst>
            </a:pPr>
            <a:endParaRPr b="0" lang="en-SG" sz="1800" spc="-1" strike="noStrike">
              <a:latin typeface="Arial"/>
            </a:endParaRPr>
          </a:p>
          <a:p>
            <a:pPr marL="216000" indent="-216000">
              <a:lnSpc>
                <a:spcPct val="90000"/>
              </a:lnSpc>
              <a:spcBef>
                <a:spcPts val="499"/>
              </a:spcBef>
              <a:buNone/>
              <a:tabLst>
                <a:tab algn="l" pos="0"/>
              </a:tabLst>
            </a:pPr>
            <a:r>
              <a:rPr b="0" lang="en-SG" sz="1800" spc="-1" strike="noStrike">
                <a:solidFill>
                  <a:srgbClr val="000000"/>
                </a:solidFill>
                <a:latin typeface="Arial"/>
                <a:ea typeface="Arial"/>
              </a:rPr>
              <a:t>For the Heuristical Approach, we would r</a:t>
            </a:r>
            <a:r>
              <a:rPr b="0" lang="en-US" sz="1800" spc="-1" strike="noStrike">
                <a:solidFill>
                  <a:srgbClr val="000000"/>
                </a:solidFill>
                <a:latin typeface="Arial"/>
                <a:ea typeface="Arial"/>
              </a:rPr>
              <a:t>equire the analyst to know existing attack patterns</a:t>
            </a:r>
            <a:endParaRPr b="0" lang="en-SG" sz="1800" spc="-1" strike="noStrike">
              <a:latin typeface="Arial"/>
            </a:endParaRPr>
          </a:p>
          <a:p>
            <a:pPr marL="216000" indent="-216000">
              <a:lnSpc>
                <a:spcPct val="90000"/>
              </a:lnSpc>
              <a:spcBef>
                <a:spcPts val="499"/>
              </a:spcBef>
              <a:buNone/>
              <a:tabLst>
                <a:tab algn="l" pos="0"/>
              </a:tabLst>
            </a:pPr>
            <a:endParaRPr b="0" lang="en-SG" sz="1800" spc="-1" strike="noStrike">
              <a:latin typeface="Arial"/>
            </a:endParaRPr>
          </a:p>
          <a:p>
            <a:pPr marL="216000" indent="-216000">
              <a:lnSpc>
                <a:spcPct val="90000"/>
              </a:lnSpc>
              <a:spcBef>
                <a:spcPts val="499"/>
              </a:spcBef>
              <a:buNone/>
              <a:tabLst>
                <a:tab algn="l" pos="0"/>
              </a:tabLst>
            </a:pPr>
            <a:r>
              <a:rPr b="0" lang="en-US" sz="1800" spc="-1" strike="noStrike">
                <a:solidFill>
                  <a:srgbClr val="000000"/>
                </a:solidFill>
                <a:latin typeface="Arial"/>
                <a:ea typeface="Arial"/>
              </a:rPr>
              <a:t>Rule Based</a:t>
            </a:r>
            <a:endParaRPr b="0" lang="en-SG" sz="1800" spc="-1" strike="noStrike">
              <a:latin typeface="Arial"/>
            </a:endParaRPr>
          </a:p>
          <a:p>
            <a:pPr marL="216000" indent="-216000">
              <a:lnSpc>
                <a:spcPct val="90000"/>
              </a:lnSpc>
              <a:spcBef>
                <a:spcPts val="499"/>
              </a:spcBef>
              <a:buNone/>
              <a:tabLst>
                <a:tab algn="l" pos="0"/>
              </a:tabLst>
            </a:pPr>
            <a:r>
              <a:rPr b="0" lang="en-US" sz="1800" spc="-1" strike="noStrike">
                <a:solidFill>
                  <a:srgbClr val="000000"/>
                </a:solidFill>
                <a:latin typeface="Arial"/>
                <a:ea typeface="Arial"/>
              </a:rPr>
              <a:t>- Binary Signatures</a:t>
            </a:r>
            <a:endParaRPr b="0" lang="en-SG" sz="1800" spc="-1" strike="noStrike">
              <a:latin typeface="Arial"/>
            </a:endParaRPr>
          </a:p>
          <a:p>
            <a:pPr marL="216000" indent="-216000">
              <a:lnSpc>
                <a:spcPct val="90000"/>
              </a:lnSpc>
              <a:spcBef>
                <a:spcPts val="499"/>
              </a:spcBef>
              <a:buNone/>
              <a:tabLst>
                <a:tab algn="l" pos="0"/>
              </a:tabLst>
            </a:pPr>
            <a:r>
              <a:rPr b="0" lang="en-US" sz="1800" spc="-1" strike="noStrike">
                <a:solidFill>
                  <a:srgbClr val="000000"/>
                </a:solidFill>
                <a:latin typeface="Arial"/>
                <a:ea typeface="Arial"/>
              </a:rPr>
              <a:t>- Regex Signatures</a:t>
            </a:r>
            <a:endParaRPr b="0" lang="en-SG" sz="1800" spc="-1" strike="noStrike">
              <a:latin typeface="Arial"/>
            </a:endParaRPr>
          </a:p>
          <a:p>
            <a:pPr marL="216000" indent="-216000">
              <a:lnSpc>
                <a:spcPct val="90000"/>
              </a:lnSpc>
              <a:spcBef>
                <a:spcPts val="499"/>
              </a:spcBef>
              <a:buNone/>
              <a:tabLst>
                <a:tab algn="l" pos="0"/>
              </a:tabLst>
            </a:pPr>
            <a:r>
              <a:rPr b="0" lang="en-US" sz="1800" spc="-1" strike="noStrike">
                <a:solidFill>
                  <a:srgbClr val="000000"/>
                </a:solidFill>
                <a:latin typeface="Arial"/>
                <a:ea typeface="Arial"/>
              </a:rPr>
              <a:t>- Notable Window Events / Sysmon Events</a:t>
            </a:r>
            <a:endParaRPr b="0" lang="en-SG" sz="1800" spc="-1" strike="noStrike">
              <a:latin typeface="Arial"/>
            </a:endParaRPr>
          </a:p>
          <a:p>
            <a:pPr marL="216000" indent="-216000">
              <a:lnSpc>
                <a:spcPct val="90000"/>
              </a:lnSpc>
              <a:spcBef>
                <a:spcPts val="499"/>
              </a:spcBef>
              <a:buNone/>
              <a:tabLst>
                <a:tab algn="l" pos="0"/>
              </a:tabLst>
            </a:pPr>
            <a:endParaRPr b="0" lang="en-SG" sz="1800" spc="-1" strike="noStrike">
              <a:latin typeface="Arial"/>
            </a:endParaRPr>
          </a:p>
          <a:p>
            <a:pPr marL="216000" indent="-216000">
              <a:lnSpc>
                <a:spcPct val="90000"/>
              </a:lnSpc>
              <a:spcBef>
                <a:spcPts val="499"/>
              </a:spcBef>
              <a:buNone/>
              <a:tabLst>
                <a:tab algn="l" pos="0"/>
              </a:tabLst>
            </a:pPr>
            <a:r>
              <a:rPr b="0" lang="en-US" sz="1800" spc="-1" strike="noStrike">
                <a:solidFill>
                  <a:srgbClr val="000000"/>
                </a:solidFill>
                <a:latin typeface="Arial"/>
                <a:ea typeface="Arial"/>
              </a:rPr>
              <a:t>It is usually a hit or miss, although you could also do probability scoring </a:t>
            </a:r>
            <a:endParaRPr b="0" lang="en-SG"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1107000" y="812520"/>
            <a:ext cx="5342760" cy="4006440"/>
          </a:xfrm>
          <a:prstGeom prst="rect">
            <a:avLst/>
          </a:prstGeom>
          <a:ln w="0">
            <a:noFill/>
          </a:ln>
        </p:spPr>
      </p:sp>
      <p:sp>
        <p:nvSpPr>
          <p:cNvPr id="260" name="PlaceHolder 2"/>
          <p:cNvSpPr>
            <a:spLocks noGrp="1"/>
          </p:cNvSpPr>
          <p:nvPr>
            <p:ph type="body"/>
          </p:nvPr>
        </p:nvSpPr>
        <p:spPr>
          <a:xfrm>
            <a:off x="755640" y="5078520"/>
            <a:ext cx="6044760" cy="480816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To further understand how we can apply heuristics or machine learning methods, we shall take a look at the Log4J vulnerability which affected all servers that used log4j for logging back in Dec 2021.</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It involves the abuse of JNDI lookup. JNDI means Java Naming and Directory Interface which allows distributed applications to look up services in an abstract, resource-independent way.</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To illustrate what I have just explained, i am going to present to you 2 servers, one frontend and the other is the backend. The front end requests for resource ‘a’ to the backend. The backend that lookups the request resource to the actual resource name and returns ValidateCreds.class back to the frontend to run. Now, let us look at how an attacker might exploit this API.</a:t>
            </a:r>
            <a:endParaRPr b="0" lang="en-SG"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1107000" y="812520"/>
            <a:ext cx="5342040" cy="4005720"/>
          </a:xfrm>
          <a:prstGeom prst="rect">
            <a:avLst/>
          </a:prstGeom>
          <a:ln w="0">
            <a:noFill/>
          </a:ln>
        </p:spPr>
      </p:sp>
      <p:sp>
        <p:nvSpPr>
          <p:cNvPr id="262"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An attacker first sends a malicious jndi lookup request and in this case, the attacker chose to put it in the User-Agent field and sends it to a server that uses the vulnerable log4j jar file.</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The server then does a jndi lookup via ldap towards the attacker’s server which will serve a malicious payload / file back to the vulnerable server.</a:t>
            </a:r>
            <a:endParaRPr b="0" lang="en-SG"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1107000" y="812520"/>
            <a:ext cx="5342040" cy="4005720"/>
          </a:xfrm>
          <a:prstGeom prst="rect">
            <a:avLst/>
          </a:prstGeom>
          <a:ln w="0">
            <a:noFill/>
          </a:ln>
        </p:spPr>
      </p:sp>
      <p:sp>
        <p:nvSpPr>
          <p:cNvPr id="264"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The vulnerable server will download the malicious paylaod and run it.</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The payload could be ransomware, a reverse shell or other forms of malware.</a:t>
            </a:r>
            <a:endParaRPr b="0" lang="en-SG"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1107000" y="812520"/>
            <a:ext cx="5342040" cy="4005720"/>
          </a:xfrm>
          <a:prstGeom prst="rect">
            <a:avLst/>
          </a:prstGeom>
          <a:ln w="0">
            <a:noFill/>
          </a:ln>
        </p:spPr>
      </p:sp>
      <p:sp>
        <p:nvSpPr>
          <p:cNvPr id="266" name="PlaceHolder 2"/>
          <p:cNvSpPr>
            <a:spLocks noGrp="1"/>
          </p:cNvSpPr>
          <p:nvPr>
            <p:ph type="body"/>
          </p:nvPr>
        </p:nvSpPr>
        <p:spPr>
          <a:xfrm>
            <a:off x="756000" y="5078520"/>
            <a:ext cx="6044400" cy="7363440"/>
          </a:xfrm>
          <a:prstGeom prst="rect">
            <a:avLst/>
          </a:prstGeom>
          <a:noFill/>
          <a:ln w="0">
            <a:noFill/>
          </a:ln>
        </p:spPr>
        <p:txBody>
          <a:bodyPr lIns="0" rIns="0" tIns="0" bIns="0" anchor="t">
            <a:noAutofit/>
          </a:bodyPr>
          <a:p>
            <a:pPr marL="216000" indent="-216000">
              <a:lnSpc>
                <a:spcPct val="100000"/>
              </a:lnSpc>
              <a:buNone/>
              <a:tabLst>
                <a:tab algn="l" pos="0"/>
              </a:tabLst>
            </a:pPr>
            <a:r>
              <a:rPr b="0" lang="en-SG" sz="2000" spc="-1" strike="noStrike">
                <a:latin typeface="Arial"/>
              </a:rPr>
              <a:t>I am going to show you a quick demo on the log4j attack and let you see how it appears in the vulnerable server logs.</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In the top half, we have our vulnerable server whose domain is registered at gofinance.org. Here you can see that we are at a simple user login page.</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rPr>
              <a:t>So as you can see, if we enter some wrong credentials, the Log4j logger prints out the username and if I were to send the jndi request, you can see that it appears in the logs too.</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ea typeface="Noto Sans CJK SC"/>
              </a:rPr>
              <a:t>Right now, I am going to carry out my attack for real. To do so, I need to start a nc listener at port 9001 as my malicious payload contains a TCP reverse shell that connects back to my machine at port 9001.</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ea typeface="Noto Sans CJK SC"/>
              </a:rPr>
              <a:t>Afterwards, I will just send the same jndi string into the username field and as you can see, on the bottom right, i have received a connection.</a:t>
            </a:r>
            <a:endParaRPr b="0" lang="en-SG" sz="2000" spc="-1" strike="noStrike">
              <a:latin typeface="Arial"/>
            </a:endParaRPr>
          </a:p>
          <a:p>
            <a:pPr marL="216000" indent="-216000">
              <a:lnSpc>
                <a:spcPct val="100000"/>
              </a:lnSpc>
              <a:buNone/>
              <a:tabLst>
                <a:tab algn="l" pos="0"/>
              </a:tabLst>
            </a:pPr>
            <a:endParaRPr b="0" lang="en-SG" sz="2000" spc="-1" strike="noStrike">
              <a:latin typeface="Arial"/>
            </a:endParaRPr>
          </a:p>
          <a:p>
            <a:pPr marL="216000" indent="-216000">
              <a:lnSpc>
                <a:spcPct val="100000"/>
              </a:lnSpc>
              <a:buNone/>
              <a:tabLst>
                <a:tab algn="l" pos="0"/>
              </a:tabLst>
            </a:pPr>
            <a:r>
              <a:rPr b="0" lang="en-SG" sz="2000" spc="-1" strike="noStrike">
                <a:latin typeface="Arial"/>
                <a:ea typeface="Noto Sans CJK SC"/>
              </a:rPr>
              <a:t>If iI do whoami &amp;&amp; hostname, you can see that I am actually root and I am currently in gofinance.org’s server.</a:t>
            </a:r>
            <a:endParaRPr b="0" lang="en-SG"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0469869-798E-4774-A466-426FFE01006E}" type="slidenum">
              <a:t>&lt;#&gt;</a:t>
            </a:fld>
          </a:p>
        </p:txBody>
      </p:sp>
      <p:sp>
        <p:nvSpPr>
          <p:cNvPr id="4" name="PlaceHolder 3"/>
          <p:cNvSpPr>
            <a:spLocks noGrp="1"/>
          </p:cNvSpPr>
          <p:nvPr>
            <p:ph type="dt" idx="3"/>
          </p:nvPr>
        </p:nvSpPr>
        <p:spPr/>
        <p:txBody>
          <a:bodyPr/>
          <a:p>
            <a:r>
              <a:rPr lang="en-S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1" name="PlaceHolder 2"/>
          <p:cNvSpPr>
            <a:spLocks noGrp="1"/>
          </p:cNvSpPr>
          <p:nvPr>
            <p:ph/>
          </p:nvPr>
        </p:nvSpPr>
        <p:spPr>
          <a:xfrm>
            <a:off x="650160" y="2281680"/>
            <a:ext cx="117025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32" name="PlaceHolder 3"/>
          <p:cNvSpPr>
            <a:spLocks noGrp="1"/>
          </p:cNvSpPr>
          <p:nvPr>
            <p:ph/>
          </p:nvPr>
        </p:nvSpPr>
        <p:spPr>
          <a:xfrm>
            <a:off x="650160" y="5235840"/>
            <a:ext cx="117025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DC932EA-4965-4E04-B624-B0F610E44A1F}" type="slidenum">
              <a:t>&lt;#&gt;</a:t>
            </a:fld>
          </a:p>
        </p:txBody>
      </p:sp>
      <p:sp>
        <p:nvSpPr>
          <p:cNvPr id="7" name="PlaceHolder 6"/>
          <p:cNvSpPr>
            <a:spLocks noGrp="1"/>
          </p:cNvSpPr>
          <p:nvPr>
            <p:ph type="dt" idx="3"/>
          </p:nvPr>
        </p:nvSpPr>
        <p:spPr/>
        <p:txBody>
          <a:bodyPr/>
          <a:p>
            <a:r>
              <a:rPr lang="en-S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4" name="PlaceHolder 2"/>
          <p:cNvSpPr>
            <a:spLocks noGrp="1"/>
          </p:cNvSpPr>
          <p:nvPr>
            <p:ph/>
          </p:nvPr>
        </p:nvSpPr>
        <p:spPr>
          <a:xfrm>
            <a:off x="65016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35" name="PlaceHolder 3"/>
          <p:cNvSpPr>
            <a:spLocks noGrp="1"/>
          </p:cNvSpPr>
          <p:nvPr>
            <p:ph/>
          </p:nvPr>
        </p:nvSpPr>
        <p:spPr>
          <a:xfrm>
            <a:off x="664668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36" name="PlaceHolder 4"/>
          <p:cNvSpPr>
            <a:spLocks noGrp="1"/>
          </p:cNvSpPr>
          <p:nvPr>
            <p:ph/>
          </p:nvPr>
        </p:nvSpPr>
        <p:spPr>
          <a:xfrm>
            <a:off x="65016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37" name="PlaceHolder 5"/>
          <p:cNvSpPr>
            <a:spLocks noGrp="1"/>
          </p:cNvSpPr>
          <p:nvPr>
            <p:ph/>
          </p:nvPr>
        </p:nvSpPr>
        <p:spPr>
          <a:xfrm>
            <a:off x="664668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A39ED9D-01D4-4A5E-95C5-34D6E18ED768}" type="slidenum">
              <a:t>&lt;#&gt;</a:t>
            </a:fld>
          </a:p>
        </p:txBody>
      </p:sp>
      <p:sp>
        <p:nvSpPr>
          <p:cNvPr id="9" name="PlaceHolder 8"/>
          <p:cNvSpPr>
            <a:spLocks noGrp="1"/>
          </p:cNvSpPr>
          <p:nvPr>
            <p:ph type="dt" idx="3"/>
          </p:nvPr>
        </p:nvSpPr>
        <p:spPr/>
        <p:txBody>
          <a:bodyPr/>
          <a:p>
            <a:r>
              <a:rPr lang="en-S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9" name="PlaceHolder 2"/>
          <p:cNvSpPr>
            <a:spLocks noGrp="1"/>
          </p:cNvSpPr>
          <p:nvPr>
            <p:ph/>
          </p:nvPr>
        </p:nvSpPr>
        <p:spPr>
          <a:xfrm>
            <a:off x="650160" y="228168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40" name="PlaceHolder 3"/>
          <p:cNvSpPr>
            <a:spLocks noGrp="1"/>
          </p:cNvSpPr>
          <p:nvPr>
            <p:ph/>
          </p:nvPr>
        </p:nvSpPr>
        <p:spPr>
          <a:xfrm>
            <a:off x="4606920" y="228168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41" name="PlaceHolder 4"/>
          <p:cNvSpPr>
            <a:spLocks noGrp="1"/>
          </p:cNvSpPr>
          <p:nvPr>
            <p:ph/>
          </p:nvPr>
        </p:nvSpPr>
        <p:spPr>
          <a:xfrm>
            <a:off x="8564040" y="228168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42" name="PlaceHolder 5"/>
          <p:cNvSpPr>
            <a:spLocks noGrp="1"/>
          </p:cNvSpPr>
          <p:nvPr>
            <p:ph/>
          </p:nvPr>
        </p:nvSpPr>
        <p:spPr>
          <a:xfrm>
            <a:off x="650160" y="523584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43" name="PlaceHolder 6"/>
          <p:cNvSpPr>
            <a:spLocks noGrp="1"/>
          </p:cNvSpPr>
          <p:nvPr>
            <p:ph/>
          </p:nvPr>
        </p:nvSpPr>
        <p:spPr>
          <a:xfrm>
            <a:off x="4606920" y="523584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44" name="PlaceHolder 7"/>
          <p:cNvSpPr>
            <a:spLocks noGrp="1"/>
          </p:cNvSpPr>
          <p:nvPr>
            <p:ph/>
          </p:nvPr>
        </p:nvSpPr>
        <p:spPr>
          <a:xfrm>
            <a:off x="8564040" y="523584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DDD688A-56E4-41CC-8597-FDB335B8DA78}" type="slidenum">
              <a:t>&lt;#&gt;</a:t>
            </a:fld>
          </a:p>
        </p:txBody>
      </p:sp>
      <p:sp>
        <p:nvSpPr>
          <p:cNvPr id="11" name="PlaceHolder 10"/>
          <p:cNvSpPr>
            <a:spLocks noGrp="1"/>
          </p:cNvSpPr>
          <p:nvPr>
            <p:ph type="dt" idx="3"/>
          </p:nvPr>
        </p:nvSpPr>
        <p:spPr/>
        <p:txBody>
          <a:bodyPr/>
          <a:p>
            <a:r>
              <a:rPr lang="en-SG"/>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98E6C291-520D-45EE-99AD-5FB09FB6BAB7}"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2" name="PlaceHolder 2"/>
          <p:cNvSpPr>
            <a:spLocks noGrp="1"/>
          </p:cNvSpPr>
          <p:nvPr>
            <p:ph type="subTitle"/>
          </p:nvPr>
        </p:nvSpPr>
        <p:spPr>
          <a:xfrm>
            <a:off x="650160" y="2281680"/>
            <a:ext cx="11702520" cy="565560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sldNum" idx="4"/>
          </p:nvPr>
        </p:nvSpPr>
        <p:spPr/>
        <p:txBody>
          <a:bodyPr/>
          <a:p>
            <a:fld id="{2329AFFE-7DF7-4075-A32F-75BE8A72730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4" name="PlaceHolder 2"/>
          <p:cNvSpPr>
            <a:spLocks noGrp="1"/>
          </p:cNvSpPr>
          <p:nvPr>
            <p:ph/>
          </p:nvPr>
        </p:nvSpPr>
        <p:spPr>
          <a:xfrm>
            <a:off x="650160" y="2281680"/>
            <a:ext cx="11702520" cy="565560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sldNum" idx="4"/>
          </p:nvPr>
        </p:nvSpPr>
        <p:spPr/>
        <p:txBody>
          <a:bodyPr/>
          <a:p>
            <a:fld id="{41468D13-6485-4C2F-A5BB-BF489E99963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6" name="PlaceHolder 2"/>
          <p:cNvSpPr>
            <a:spLocks noGrp="1"/>
          </p:cNvSpPr>
          <p:nvPr>
            <p:ph/>
          </p:nvPr>
        </p:nvSpPr>
        <p:spPr>
          <a:xfrm>
            <a:off x="65016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57" name="PlaceHolder 3"/>
          <p:cNvSpPr>
            <a:spLocks noGrp="1"/>
          </p:cNvSpPr>
          <p:nvPr>
            <p:ph/>
          </p:nvPr>
        </p:nvSpPr>
        <p:spPr>
          <a:xfrm>
            <a:off x="664668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sldNum" idx="4"/>
          </p:nvPr>
        </p:nvSpPr>
        <p:spPr/>
        <p:txBody>
          <a:bodyPr/>
          <a:p>
            <a:fld id="{9677AF1F-EAD5-4016-954F-2620B9146B6C}"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sldNum" idx="4"/>
          </p:nvPr>
        </p:nvSpPr>
        <p:spPr/>
        <p:txBody>
          <a:bodyPr/>
          <a:p>
            <a:fld id="{35694224-3F65-40D5-9245-9A7F5D92C3B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50160" y="388800"/>
            <a:ext cx="11702520" cy="754740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sldNum" idx="4"/>
          </p:nvPr>
        </p:nvSpPr>
        <p:spPr/>
        <p:txBody>
          <a:bodyPr/>
          <a:p>
            <a:fld id="{C870C00D-DA15-4B1B-951E-BE6CF1F900D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1" name="PlaceHolder 2"/>
          <p:cNvSpPr>
            <a:spLocks noGrp="1"/>
          </p:cNvSpPr>
          <p:nvPr>
            <p:ph/>
          </p:nvPr>
        </p:nvSpPr>
        <p:spPr>
          <a:xfrm>
            <a:off x="65016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2" name="PlaceHolder 3"/>
          <p:cNvSpPr>
            <a:spLocks noGrp="1"/>
          </p:cNvSpPr>
          <p:nvPr>
            <p:ph/>
          </p:nvPr>
        </p:nvSpPr>
        <p:spPr>
          <a:xfrm>
            <a:off x="664668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63" name="PlaceHolder 4"/>
          <p:cNvSpPr>
            <a:spLocks noGrp="1"/>
          </p:cNvSpPr>
          <p:nvPr>
            <p:ph/>
          </p:nvPr>
        </p:nvSpPr>
        <p:spPr>
          <a:xfrm>
            <a:off x="65016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sldNum" idx="4"/>
          </p:nvPr>
        </p:nvSpPr>
        <p:spPr/>
        <p:txBody>
          <a:bodyPr/>
          <a:p>
            <a:fld id="{0A658434-A7B3-4585-B2A7-45F7E1FA1FF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 name="PlaceHolder 2"/>
          <p:cNvSpPr>
            <a:spLocks noGrp="1"/>
          </p:cNvSpPr>
          <p:nvPr>
            <p:ph type="subTitle"/>
          </p:nvPr>
        </p:nvSpPr>
        <p:spPr>
          <a:xfrm>
            <a:off x="650160" y="2281680"/>
            <a:ext cx="11702520" cy="565560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F3AC7C0-3A1F-4EA2-B0CC-041512742E26}" type="slidenum">
              <a:t>&lt;#&gt;</a:t>
            </a:fld>
          </a:p>
        </p:txBody>
      </p:sp>
      <p:sp>
        <p:nvSpPr>
          <p:cNvPr id="6" name="PlaceHolder 5"/>
          <p:cNvSpPr>
            <a:spLocks noGrp="1"/>
          </p:cNvSpPr>
          <p:nvPr>
            <p:ph type="dt" idx="3"/>
          </p:nvPr>
        </p:nvSpPr>
        <p:spPr/>
        <p:txBody>
          <a:bodyPr/>
          <a:p>
            <a:r>
              <a:rPr lang="en-SG"/>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5" name="PlaceHolder 2"/>
          <p:cNvSpPr>
            <a:spLocks noGrp="1"/>
          </p:cNvSpPr>
          <p:nvPr>
            <p:ph/>
          </p:nvPr>
        </p:nvSpPr>
        <p:spPr>
          <a:xfrm>
            <a:off x="65016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66" name="PlaceHolder 3"/>
          <p:cNvSpPr>
            <a:spLocks noGrp="1"/>
          </p:cNvSpPr>
          <p:nvPr>
            <p:ph/>
          </p:nvPr>
        </p:nvSpPr>
        <p:spPr>
          <a:xfrm>
            <a:off x="664668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7" name="PlaceHolder 4"/>
          <p:cNvSpPr>
            <a:spLocks noGrp="1"/>
          </p:cNvSpPr>
          <p:nvPr>
            <p:ph/>
          </p:nvPr>
        </p:nvSpPr>
        <p:spPr>
          <a:xfrm>
            <a:off x="664668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sldNum" idx="4"/>
          </p:nvPr>
        </p:nvSpPr>
        <p:spPr/>
        <p:txBody>
          <a:bodyPr/>
          <a:p>
            <a:fld id="{F43F0F9C-DEC6-4C02-B3C3-CEB1359CCD8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9" name="PlaceHolder 2"/>
          <p:cNvSpPr>
            <a:spLocks noGrp="1"/>
          </p:cNvSpPr>
          <p:nvPr>
            <p:ph/>
          </p:nvPr>
        </p:nvSpPr>
        <p:spPr>
          <a:xfrm>
            <a:off x="65016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70" name="PlaceHolder 3"/>
          <p:cNvSpPr>
            <a:spLocks noGrp="1"/>
          </p:cNvSpPr>
          <p:nvPr>
            <p:ph/>
          </p:nvPr>
        </p:nvSpPr>
        <p:spPr>
          <a:xfrm>
            <a:off x="664668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71" name="PlaceHolder 4"/>
          <p:cNvSpPr>
            <a:spLocks noGrp="1"/>
          </p:cNvSpPr>
          <p:nvPr>
            <p:ph/>
          </p:nvPr>
        </p:nvSpPr>
        <p:spPr>
          <a:xfrm>
            <a:off x="650160" y="5235840"/>
            <a:ext cx="117025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sldNum" idx="4"/>
          </p:nvPr>
        </p:nvSpPr>
        <p:spPr/>
        <p:txBody>
          <a:bodyPr/>
          <a:p>
            <a:fld id="{C678A446-0CB7-4304-A002-1507FA63801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73" name="PlaceHolder 2"/>
          <p:cNvSpPr>
            <a:spLocks noGrp="1"/>
          </p:cNvSpPr>
          <p:nvPr>
            <p:ph/>
          </p:nvPr>
        </p:nvSpPr>
        <p:spPr>
          <a:xfrm>
            <a:off x="650160" y="2281680"/>
            <a:ext cx="117025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74" name="PlaceHolder 3"/>
          <p:cNvSpPr>
            <a:spLocks noGrp="1"/>
          </p:cNvSpPr>
          <p:nvPr>
            <p:ph/>
          </p:nvPr>
        </p:nvSpPr>
        <p:spPr>
          <a:xfrm>
            <a:off x="650160" y="5235840"/>
            <a:ext cx="117025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sldNum" idx="4"/>
          </p:nvPr>
        </p:nvSpPr>
        <p:spPr/>
        <p:txBody>
          <a:bodyPr/>
          <a:p>
            <a:fld id="{1DD5C7A5-0C81-4751-932F-345B6B6D65E5}"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76" name="PlaceHolder 2"/>
          <p:cNvSpPr>
            <a:spLocks noGrp="1"/>
          </p:cNvSpPr>
          <p:nvPr>
            <p:ph/>
          </p:nvPr>
        </p:nvSpPr>
        <p:spPr>
          <a:xfrm>
            <a:off x="65016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77" name="PlaceHolder 3"/>
          <p:cNvSpPr>
            <a:spLocks noGrp="1"/>
          </p:cNvSpPr>
          <p:nvPr>
            <p:ph/>
          </p:nvPr>
        </p:nvSpPr>
        <p:spPr>
          <a:xfrm>
            <a:off x="664668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78" name="PlaceHolder 4"/>
          <p:cNvSpPr>
            <a:spLocks noGrp="1"/>
          </p:cNvSpPr>
          <p:nvPr>
            <p:ph/>
          </p:nvPr>
        </p:nvSpPr>
        <p:spPr>
          <a:xfrm>
            <a:off x="65016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79" name="PlaceHolder 5"/>
          <p:cNvSpPr>
            <a:spLocks noGrp="1"/>
          </p:cNvSpPr>
          <p:nvPr>
            <p:ph/>
          </p:nvPr>
        </p:nvSpPr>
        <p:spPr>
          <a:xfrm>
            <a:off x="664668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sldNum" idx="4"/>
          </p:nvPr>
        </p:nvSpPr>
        <p:spPr/>
        <p:txBody>
          <a:bodyPr/>
          <a:p>
            <a:fld id="{0F0E5A1D-0AA0-4A44-ACB6-D900C4245744}"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81" name="PlaceHolder 2"/>
          <p:cNvSpPr>
            <a:spLocks noGrp="1"/>
          </p:cNvSpPr>
          <p:nvPr>
            <p:ph/>
          </p:nvPr>
        </p:nvSpPr>
        <p:spPr>
          <a:xfrm>
            <a:off x="650160" y="228168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82" name="PlaceHolder 3"/>
          <p:cNvSpPr>
            <a:spLocks noGrp="1"/>
          </p:cNvSpPr>
          <p:nvPr>
            <p:ph/>
          </p:nvPr>
        </p:nvSpPr>
        <p:spPr>
          <a:xfrm>
            <a:off x="4606920" y="228168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83" name="PlaceHolder 4"/>
          <p:cNvSpPr>
            <a:spLocks noGrp="1"/>
          </p:cNvSpPr>
          <p:nvPr>
            <p:ph/>
          </p:nvPr>
        </p:nvSpPr>
        <p:spPr>
          <a:xfrm>
            <a:off x="8564040" y="228168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84" name="PlaceHolder 5"/>
          <p:cNvSpPr>
            <a:spLocks noGrp="1"/>
          </p:cNvSpPr>
          <p:nvPr>
            <p:ph/>
          </p:nvPr>
        </p:nvSpPr>
        <p:spPr>
          <a:xfrm>
            <a:off x="650160" y="523584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85" name="PlaceHolder 6"/>
          <p:cNvSpPr>
            <a:spLocks noGrp="1"/>
          </p:cNvSpPr>
          <p:nvPr>
            <p:ph/>
          </p:nvPr>
        </p:nvSpPr>
        <p:spPr>
          <a:xfrm>
            <a:off x="4606920" y="523584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86" name="PlaceHolder 7"/>
          <p:cNvSpPr>
            <a:spLocks noGrp="1"/>
          </p:cNvSpPr>
          <p:nvPr>
            <p:ph/>
          </p:nvPr>
        </p:nvSpPr>
        <p:spPr>
          <a:xfrm>
            <a:off x="8564040" y="523584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sldNum" idx="4"/>
          </p:nvPr>
        </p:nvSpPr>
        <p:spPr/>
        <p:txBody>
          <a:bodyPr/>
          <a:p>
            <a:fld id="{0726283B-42F6-4859-9061-A28CC0E1184C}"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D50CDBED-624C-4901-9771-7DBC602C837F}"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94" name="PlaceHolder 2"/>
          <p:cNvSpPr>
            <a:spLocks noGrp="1"/>
          </p:cNvSpPr>
          <p:nvPr>
            <p:ph type="subTitle"/>
          </p:nvPr>
        </p:nvSpPr>
        <p:spPr>
          <a:xfrm>
            <a:off x="650160" y="2281680"/>
            <a:ext cx="11702520" cy="565560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sldNum" idx="5"/>
          </p:nvPr>
        </p:nvSpPr>
        <p:spPr/>
        <p:txBody>
          <a:bodyPr/>
          <a:p>
            <a:fld id="{4B6F279F-2A52-4B0E-9B89-927A2E7EA16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96" name="PlaceHolder 2"/>
          <p:cNvSpPr>
            <a:spLocks noGrp="1"/>
          </p:cNvSpPr>
          <p:nvPr>
            <p:ph/>
          </p:nvPr>
        </p:nvSpPr>
        <p:spPr>
          <a:xfrm>
            <a:off x="650160" y="2281680"/>
            <a:ext cx="11702520" cy="565560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sldNum" idx="5"/>
          </p:nvPr>
        </p:nvSpPr>
        <p:spPr/>
        <p:txBody>
          <a:bodyPr/>
          <a:p>
            <a:fld id="{9E7471B8-F89D-43A7-AF46-65F29D885B43}"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98" name="PlaceHolder 2"/>
          <p:cNvSpPr>
            <a:spLocks noGrp="1"/>
          </p:cNvSpPr>
          <p:nvPr>
            <p:ph/>
          </p:nvPr>
        </p:nvSpPr>
        <p:spPr>
          <a:xfrm>
            <a:off x="65016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99" name="PlaceHolder 3"/>
          <p:cNvSpPr>
            <a:spLocks noGrp="1"/>
          </p:cNvSpPr>
          <p:nvPr>
            <p:ph/>
          </p:nvPr>
        </p:nvSpPr>
        <p:spPr>
          <a:xfrm>
            <a:off x="664668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sldNum" idx="5"/>
          </p:nvPr>
        </p:nvSpPr>
        <p:spPr/>
        <p:txBody>
          <a:bodyPr/>
          <a:p>
            <a:fld id="{EF487AA3-9D2A-43D6-AE0A-EFA0FA586E69}"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sldNum" idx="5"/>
          </p:nvPr>
        </p:nvSpPr>
        <p:spPr/>
        <p:txBody>
          <a:bodyPr/>
          <a:p>
            <a:fld id="{BE833247-DB76-46D9-AA39-F50B7607CE7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2" name="PlaceHolder 2"/>
          <p:cNvSpPr>
            <a:spLocks noGrp="1"/>
          </p:cNvSpPr>
          <p:nvPr>
            <p:ph/>
          </p:nvPr>
        </p:nvSpPr>
        <p:spPr>
          <a:xfrm>
            <a:off x="650160" y="2281680"/>
            <a:ext cx="11702520" cy="565560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B4E7F2E-214F-49B5-8BF9-18023FB0ECDB}" type="slidenum">
              <a:t>&lt;#&gt;</a:t>
            </a:fld>
          </a:p>
        </p:txBody>
      </p:sp>
      <p:sp>
        <p:nvSpPr>
          <p:cNvPr id="6" name="PlaceHolder 5"/>
          <p:cNvSpPr>
            <a:spLocks noGrp="1"/>
          </p:cNvSpPr>
          <p:nvPr>
            <p:ph type="dt" idx="3"/>
          </p:nvPr>
        </p:nvSpPr>
        <p:spPr/>
        <p:txBody>
          <a:bodyPr/>
          <a:p>
            <a:r>
              <a:rPr lang="en-SG"/>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50160" y="388800"/>
            <a:ext cx="11702520" cy="754740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sldNum" idx="5"/>
          </p:nvPr>
        </p:nvSpPr>
        <p:spPr/>
        <p:txBody>
          <a:bodyPr/>
          <a:p>
            <a:fld id="{B9B550C8-B9FB-4F8A-AEDB-419069666EC9}"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3" name="PlaceHolder 2"/>
          <p:cNvSpPr>
            <a:spLocks noGrp="1"/>
          </p:cNvSpPr>
          <p:nvPr>
            <p:ph/>
          </p:nvPr>
        </p:nvSpPr>
        <p:spPr>
          <a:xfrm>
            <a:off x="65016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04" name="PlaceHolder 3"/>
          <p:cNvSpPr>
            <a:spLocks noGrp="1"/>
          </p:cNvSpPr>
          <p:nvPr>
            <p:ph/>
          </p:nvPr>
        </p:nvSpPr>
        <p:spPr>
          <a:xfrm>
            <a:off x="664668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105" name="PlaceHolder 4"/>
          <p:cNvSpPr>
            <a:spLocks noGrp="1"/>
          </p:cNvSpPr>
          <p:nvPr>
            <p:ph/>
          </p:nvPr>
        </p:nvSpPr>
        <p:spPr>
          <a:xfrm>
            <a:off x="65016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sldNum" idx="5"/>
          </p:nvPr>
        </p:nvSpPr>
        <p:spPr/>
        <p:txBody>
          <a:bodyPr/>
          <a:p>
            <a:fld id="{30888D41-3002-4BBD-92FF-4DB55C303682}"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7" name="PlaceHolder 2"/>
          <p:cNvSpPr>
            <a:spLocks noGrp="1"/>
          </p:cNvSpPr>
          <p:nvPr>
            <p:ph/>
          </p:nvPr>
        </p:nvSpPr>
        <p:spPr>
          <a:xfrm>
            <a:off x="65016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108" name="PlaceHolder 3"/>
          <p:cNvSpPr>
            <a:spLocks noGrp="1"/>
          </p:cNvSpPr>
          <p:nvPr>
            <p:ph/>
          </p:nvPr>
        </p:nvSpPr>
        <p:spPr>
          <a:xfrm>
            <a:off x="664668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09" name="PlaceHolder 4"/>
          <p:cNvSpPr>
            <a:spLocks noGrp="1"/>
          </p:cNvSpPr>
          <p:nvPr>
            <p:ph/>
          </p:nvPr>
        </p:nvSpPr>
        <p:spPr>
          <a:xfrm>
            <a:off x="664668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sldNum" idx="5"/>
          </p:nvPr>
        </p:nvSpPr>
        <p:spPr/>
        <p:txBody>
          <a:bodyPr/>
          <a:p>
            <a:fld id="{765AA7B2-D1FD-4F33-8F29-4E2B8A5BC65B}"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1" name="PlaceHolder 2"/>
          <p:cNvSpPr>
            <a:spLocks noGrp="1"/>
          </p:cNvSpPr>
          <p:nvPr>
            <p:ph/>
          </p:nvPr>
        </p:nvSpPr>
        <p:spPr>
          <a:xfrm>
            <a:off x="65016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12" name="PlaceHolder 3"/>
          <p:cNvSpPr>
            <a:spLocks noGrp="1"/>
          </p:cNvSpPr>
          <p:nvPr>
            <p:ph/>
          </p:nvPr>
        </p:nvSpPr>
        <p:spPr>
          <a:xfrm>
            <a:off x="664668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13" name="PlaceHolder 4"/>
          <p:cNvSpPr>
            <a:spLocks noGrp="1"/>
          </p:cNvSpPr>
          <p:nvPr>
            <p:ph/>
          </p:nvPr>
        </p:nvSpPr>
        <p:spPr>
          <a:xfrm>
            <a:off x="650160" y="5235840"/>
            <a:ext cx="117025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sldNum" idx="5"/>
          </p:nvPr>
        </p:nvSpPr>
        <p:spPr/>
        <p:txBody>
          <a:bodyPr/>
          <a:p>
            <a:fld id="{4787885D-F7F3-4180-9F12-EA7AB26F20DD}"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5" name="PlaceHolder 2"/>
          <p:cNvSpPr>
            <a:spLocks noGrp="1"/>
          </p:cNvSpPr>
          <p:nvPr>
            <p:ph/>
          </p:nvPr>
        </p:nvSpPr>
        <p:spPr>
          <a:xfrm>
            <a:off x="650160" y="2281680"/>
            <a:ext cx="117025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16" name="PlaceHolder 3"/>
          <p:cNvSpPr>
            <a:spLocks noGrp="1"/>
          </p:cNvSpPr>
          <p:nvPr>
            <p:ph/>
          </p:nvPr>
        </p:nvSpPr>
        <p:spPr>
          <a:xfrm>
            <a:off x="650160" y="5235840"/>
            <a:ext cx="117025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sldNum" idx="5"/>
          </p:nvPr>
        </p:nvSpPr>
        <p:spPr/>
        <p:txBody>
          <a:bodyPr/>
          <a:p>
            <a:fld id="{6EC55D66-528B-4E54-A3DE-7BFFB18C7C04}"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18" name="PlaceHolder 2"/>
          <p:cNvSpPr>
            <a:spLocks noGrp="1"/>
          </p:cNvSpPr>
          <p:nvPr>
            <p:ph/>
          </p:nvPr>
        </p:nvSpPr>
        <p:spPr>
          <a:xfrm>
            <a:off x="65016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19" name="PlaceHolder 3"/>
          <p:cNvSpPr>
            <a:spLocks noGrp="1"/>
          </p:cNvSpPr>
          <p:nvPr>
            <p:ph/>
          </p:nvPr>
        </p:nvSpPr>
        <p:spPr>
          <a:xfrm>
            <a:off x="664668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20" name="PlaceHolder 4"/>
          <p:cNvSpPr>
            <a:spLocks noGrp="1"/>
          </p:cNvSpPr>
          <p:nvPr>
            <p:ph/>
          </p:nvPr>
        </p:nvSpPr>
        <p:spPr>
          <a:xfrm>
            <a:off x="65016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21" name="PlaceHolder 5"/>
          <p:cNvSpPr>
            <a:spLocks noGrp="1"/>
          </p:cNvSpPr>
          <p:nvPr>
            <p:ph/>
          </p:nvPr>
        </p:nvSpPr>
        <p:spPr>
          <a:xfrm>
            <a:off x="664668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sldNum" idx="5"/>
          </p:nvPr>
        </p:nvSpPr>
        <p:spPr/>
        <p:txBody>
          <a:bodyPr/>
          <a:p>
            <a:fld id="{53B7D8A1-B873-4207-8F44-F2BF5F4A98AD}"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23" name="PlaceHolder 2"/>
          <p:cNvSpPr>
            <a:spLocks noGrp="1"/>
          </p:cNvSpPr>
          <p:nvPr>
            <p:ph/>
          </p:nvPr>
        </p:nvSpPr>
        <p:spPr>
          <a:xfrm>
            <a:off x="650160" y="228168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24" name="PlaceHolder 3"/>
          <p:cNvSpPr>
            <a:spLocks noGrp="1"/>
          </p:cNvSpPr>
          <p:nvPr>
            <p:ph/>
          </p:nvPr>
        </p:nvSpPr>
        <p:spPr>
          <a:xfrm>
            <a:off x="4606920" y="228168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25" name="PlaceHolder 4"/>
          <p:cNvSpPr>
            <a:spLocks noGrp="1"/>
          </p:cNvSpPr>
          <p:nvPr>
            <p:ph/>
          </p:nvPr>
        </p:nvSpPr>
        <p:spPr>
          <a:xfrm>
            <a:off x="8564040" y="228168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26" name="PlaceHolder 5"/>
          <p:cNvSpPr>
            <a:spLocks noGrp="1"/>
          </p:cNvSpPr>
          <p:nvPr>
            <p:ph/>
          </p:nvPr>
        </p:nvSpPr>
        <p:spPr>
          <a:xfrm>
            <a:off x="650160" y="523584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27" name="PlaceHolder 6"/>
          <p:cNvSpPr>
            <a:spLocks noGrp="1"/>
          </p:cNvSpPr>
          <p:nvPr>
            <p:ph/>
          </p:nvPr>
        </p:nvSpPr>
        <p:spPr>
          <a:xfrm>
            <a:off x="4606920" y="523584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128" name="PlaceHolder 7"/>
          <p:cNvSpPr>
            <a:spLocks noGrp="1"/>
          </p:cNvSpPr>
          <p:nvPr>
            <p:ph/>
          </p:nvPr>
        </p:nvSpPr>
        <p:spPr>
          <a:xfrm>
            <a:off x="8564040" y="5235840"/>
            <a:ext cx="37681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sldNum" idx="5"/>
          </p:nvPr>
        </p:nvSpPr>
        <p:spPr/>
        <p:txBody>
          <a:bodyPr/>
          <a:p>
            <a:fld id="{75510897-34DF-4028-A54E-570C46C2AB9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4" name="PlaceHolder 2"/>
          <p:cNvSpPr>
            <a:spLocks noGrp="1"/>
          </p:cNvSpPr>
          <p:nvPr>
            <p:ph/>
          </p:nvPr>
        </p:nvSpPr>
        <p:spPr>
          <a:xfrm>
            <a:off x="65016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15" name="PlaceHolder 3"/>
          <p:cNvSpPr>
            <a:spLocks noGrp="1"/>
          </p:cNvSpPr>
          <p:nvPr>
            <p:ph/>
          </p:nvPr>
        </p:nvSpPr>
        <p:spPr>
          <a:xfrm>
            <a:off x="664668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A00990F-375C-489A-9276-35E4FA5EC341}" type="slidenum">
              <a:t>&lt;#&gt;</a:t>
            </a:fld>
          </a:p>
        </p:txBody>
      </p:sp>
      <p:sp>
        <p:nvSpPr>
          <p:cNvPr id="7" name="PlaceHolder 6"/>
          <p:cNvSpPr>
            <a:spLocks noGrp="1"/>
          </p:cNvSpPr>
          <p:nvPr>
            <p:ph type="dt" idx="3"/>
          </p:nvPr>
        </p:nvSpPr>
        <p:spPr/>
        <p:txBody>
          <a:bodyPr/>
          <a:p>
            <a:r>
              <a:rPr lang="en-S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5844483-D39A-4B8B-A29B-1F46E1D27BFE}" type="slidenum">
              <a:t>&lt;#&gt;</a:t>
            </a:fld>
          </a:p>
        </p:txBody>
      </p:sp>
      <p:sp>
        <p:nvSpPr>
          <p:cNvPr id="5" name="PlaceHolder 4"/>
          <p:cNvSpPr>
            <a:spLocks noGrp="1"/>
          </p:cNvSpPr>
          <p:nvPr>
            <p:ph type="dt" idx="3"/>
          </p:nvPr>
        </p:nvSpPr>
        <p:spPr/>
        <p:txBody>
          <a:bodyPr/>
          <a:p>
            <a:r>
              <a:rPr lang="en-S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50160" y="388800"/>
            <a:ext cx="11702520" cy="754740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FBCDD15-E1CB-4358-BC26-642DFF578C3A}" type="slidenum">
              <a:t>&lt;#&gt;</a:t>
            </a:fld>
          </a:p>
        </p:txBody>
      </p:sp>
      <p:sp>
        <p:nvSpPr>
          <p:cNvPr id="5" name="PlaceHolder 4"/>
          <p:cNvSpPr>
            <a:spLocks noGrp="1"/>
          </p:cNvSpPr>
          <p:nvPr>
            <p:ph type="dt" idx="3"/>
          </p:nvPr>
        </p:nvSpPr>
        <p:spPr/>
        <p:txBody>
          <a:bodyPr/>
          <a:p>
            <a:r>
              <a:rPr lang="en-S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9" name="PlaceHolder 2"/>
          <p:cNvSpPr>
            <a:spLocks noGrp="1"/>
          </p:cNvSpPr>
          <p:nvPr>
            <p:ph/>
          </p:nvPr>
        </p:nvSpPr>
        <p:spPr>
          <a:xfrm>
            <a:off x="65016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20" name="PlaceHolder 3"/>
          <p:cNvSpPr>
            <a:spLocks noGrp="1"/>
          </p:cNvSpPr>
          <p:nvPr>
            <p:ph/>
          </p:nvPr>
        </p:nvSpPr>
        <p:spPr>
          <a:xfrm>
            <a:off x="664668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21" name="PlaceHolder 4"/>
          <p:cNvSpPr>
            <a:spLocks noGrp="1"/>
          </p:cNvSpPr>
          <p:nvPr>
            <p:ph/>
          </p:nvPr>
        </p:nvSpPr>
        <p:spPr>
          <a:xfrm>
            <a:off x="65016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9735F72-0A45-40EA-8B53-261C262DE9A4}" type="slidenum">
              <a:t>&lt;#&gt;</a:t>
            </a:fld>
          </a:p>
        </p:txBody>
      </p:sp>
      <p:sp>
        <p:nvSpPr>
          <p:cNvPr id="8" name="PlaceHolder 7"/>
          <p:cNvSpPr>
            <a:spLocks noGrp="1"/>
          </p:cNvSpPr>
          <p:nvPr>
            <p:ph type="dt" idx="3"/>
          </p:nvPr>
        </p:nvSpPr>
        <p:spPr/>
        <p:txBody>
          <a:bodyPr/>
          <a:p>
            <a:r>
              <a:rPr lang="en-S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3" name="PlaceHolder 2"/>
          <p:cNvSpPr>
            <a:spLocks noGrp="1"/>
          </p:cNvSpPr>
          <p:nvPr>
            <p:ph/>
          </p:nvPr>
        </p:nvSpPr>
        <p:spPr>
          <a:xfrm>
            <a:off x="650160" y="2281680"/>
            <a:ext cx="5710680" cy="5655600"/>
          </a:xfrm>
          <a:prstGeom prst="rect">
            <a:avLst/>
          </a:prstGeom>
          <a:noFill/>
          <a:ln w="0">
            <a:noFill/>
          </a:ln>
        </p:spPr>
        <p:txBody>
          <a:bodyPr lIns="0" rIns="0" tIns="0" bIns="0" anchor="t">
            <a:normAutofit/>
          </a:bodyPr>
          <a:p>
            <a:endParaRPr b="0" lang="en-SG" sz="3200" spc="-1" strike="noStrike">
              <a:latin typeface="Arial"/>
            </a:endParaRPr>
          </a:p>
        </p:txBody>
      </p:sp>
      <p:sp>
        <p:nvSpPr>
          <p:cNvPr id="24" name="PlaceHolder 3"/>
          <p:cNvSpPr>
            <a:spLocks noGrp="1"/>
          </p:cNvSpPr>
          <p:nvPr>
            <p:ph/>
          </p:nvPr>
        </p:nvSpPr>
        <p:spPr>
          <a:xfrm>
            <a:off x="664668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25" name="PlaceHolder 4"/>
          <p:cNvSpPr>
            <a:spLocks noGrp="1"/>
          </p:cNvSpPr>
          <p:nvPr>
            <p:ph/>
          </p:nvPr>
        </p:nvSpPr>
        <p:spPr>
          <a:xfrm>
            <a:off x="6646680" y="523584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1B40E2E-7EE8-43B6-B077-E20267770659}" type="slidenum">
              <a:t>&lt;#&gt;</a:t>
            </a:fld>
          </a:p>
        </p:txBody>
      </p:sp>
      <p:sp>
        <p:nvSpPr>
          <p:cNvPr id="8" name="PlaceHolder 7"/>
          <p:cNvSpPr>
            <a:spLocks noGrp="1"/>
          </p:cNvSpPr>
          <p:nvPr>
            <p:ph type="dt" idx="3"/>
          </p:nvPr>
        </p:nvSpPr>
        <p:spPr/>
        <p:txBody>
          <a:bodyPr/>
          <a:p>
            <a:r>
              <a:rPr lang="en-S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7" name="PlaceHolder 2"/>
          <p:cNvSpPr>
            <a:spLocks noGrp="1"/>
          </p:cNvSpPr>
          <p:nvPr>
            <p:ph/>
          </p:nvPr>
        </p:nvSpPr>
        <p:spPr>
          <a:xfrm>
            <a:off x="65016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28" name="PlaceHolder 3"/>
          <p:cNvSpPr>
            <a:spLocks noGrp="1"/>
          </p:cNvSpPr>
          <p:nvPr>
            <p:ph/>
          </p:nvPr>
        </p:nvSpPr>
        <p:spPr>
          <a:xfrm>
            <a:off x="6646680" y="2281680"/>
            <a:ext cx="5710680" cy="2697480"/>
          </a:xfrm>
          <a:prstGeom prst="rect">
            <a:avLst/>
          </a:prstGeom>
          <a:noFill/>
          <a:ln w="0">
            <a:noFill/>
          </a:ln>
        </p:spPr>
        <p:txBody>
          <a:bodyPr lIns="0" rIns="0" tIns="0" bIns="0" anchor="t">
            <a:normAutofit/>
          </a:bodyPr>
          <a:p>
            <a:endParaRPr b="0" lang="en-SG" sz="3200" spc="-1" strike="noStrike">
              <a:latin typeface="Arial"/>
            </a:endParaRPr>
          </a:p>
        </p:txBody>
      </p:sp>
      <p:sp>
        <p:nvSpPr>
          <p:cNvPr id="29" name="PlaceHolder 4"/>
          <p:cNvSpPr>
            <a:spLocks noGrp="1"/>
          </p:cNvSpPr>
          <p:nvPr>
            <p:ph/>
          </p:nvPr>
        </p:nvSpPr>
        <p:spPr>
          <a:xfrm>
            <a:off x="650160" y="5235840"/>
            <a:ext cx="11702520" cy="269748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C63673D-DF52-4125-91E6-BBF7D27B6D03}" type="slidenum">
              <a:t>&lt;#&gt;</a:t>
            </a:fld>
          </a:p>
        </p:txBody>
      </p:sp>
      <p:sp>
        <p:nvSpPr>
          <p:cNvPr id="8" name="PlaceHolder 7"/>
          <p:cNvSpPr>
            <a:spLocks noGrp="1"/>
          </p:cNvSpPr>
          <p:nvPr>
            <p:ph type="dt" idx="3"/>
          </p:nvPr>
        </p:nvSpPr>
        <p:spPr/>
        <p:txBody>
          <a:bodyPr/>
          <a:p>
            <a:r>
              <a:rPr lang="en-S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0" y="0"/>
            <a:ext cx="12994560" cy="9748080"/>
          </a:xfrm>
          <a:prstGeom prst="rect">
            <a:avLst/>
          </a:prstGeom>
          <a:ln w="0">
            <a:noFill/>
          </a:ln>
        </p:spPr>
      </p:pic>
      <p:sp>
        <p:nvSpPr>
          <p:cNvPr id="1" name="Date Placeholder 3"/>
          <p:cNvSpPr/>
          <p:nvPr/>
        </p:nvSpPr>
        <p:spPr>
          <a:xfrm>
            <a:off x="1534320" y="9072360"/>
            <a:ext cx="2921760" cy="5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Celebrating 50 years of </a:t>
            </a:r>
            <a:endParaRPr b="0" lang="en-SG" sz="1200" spc="-1" strike="noStrike">
              <a:latin typeface="Arial"/>
            </a:endParaRPr>
          </a:p>
          <a:p>
            <a:pPr>
              <a:lnSpc>
                <a:spcPct val="100000"/>
              </a:lnSpc>
              <a:buNone/>
            </a:pPr>
            <a:r>
              <a:rPr b="0" lang="en-US" sz="1200" spc="-1" strike="noStrike">
                <a:solidFill>
                  <a:srgbClr val="ffffff"/>
                </a:solidFill>
                <a:latin typeface="Arial"/>
                <a:ea typeface="DejaVu Sans"/>
              </a:rPr>
              <a:t>Defence Science &amp; Technology</a:t>
            </a:r>
            <a:endParaRPr b="0" lang="en-SG" sz="1200" spc="-1" strike="noStrike">
              <a:latin typeface="Arial"/>
            </a:endParaRPr>
          </a:p>
        </p:txBody>
      </p:sp>
      <p:sp>
        <p:nvSpPr>
          <p:cNvPr id="2" name="Date Placeholder 3"/>
          <p:cNvSpPr/>
          <p:nvPr/>
        </p:nvSpPr>
        <p:spPr>
          <a:xfrm>
            <a:off x="4700520" y="9072360"/>
            <a:ext cx="2921760" cy="5151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SG" sz="1500" spc="-1" strike="noStrike">
                <a:solidFill>
                  <a:srgbClr val="ffffff"/>
                </a:solidFill>
                <a:latin typeface="Arial"/>
                <a:ea typeface="DejaVu Sans"/>
              </a:rPr>
              <a:t>UNCLASSIFIED</a:t>
            </a:r>
            <a:endParaRPr b="0" lang="en-SG" sz="1500" spc="-1" strike="noStrike">
              <a:latin typeface="Arial"/>
            </a:endParaRPr>
          </a:p>
        </p:txBody>
      </p:sp>
      <p:pic>
        <p:nvPicPr>
          <p:cNvPr id="3" name="Picture 2" descr=""/>
          <p:cNvPicPr/>
          <p:nvPr/>
        </p:nvPicPr>
        <p:blipFill>
          <a:blip r:embed="rId3"/>
          <a:stretch/>
        </p:blipFill>
        <p:spPr>
          <a:xfrm>
            <a:off x="2520" y="0"/>
            <a:ext cx="12994560" cy="9748080"/>
          </a:xfrm>
          <a:prstGeom prst="rect">
            <a:avLst/>
          </a:prstGeom>
          <a:ln w="0">
            <a:noFill/>
          </a:ln>
        </p:spPr>
      </p:pic>
      <p:sp>
        <p:nvSpPr>
          <p:cNvPr id="4" name="PlaceHolder 1"/>
          <p:cNvSpPr>
            <a:spLocks noGrp="1"/>
          </p:cNvSpPr>
          <p:nvPr>
            <p:ph type="ftr" idx="1"/>
          </p:nvPr>
        </p:nvSpPr>
        <p:spPr>
          <a:xfrm>
            <a:off x="4307040" y="9039240"/>
            <a:ext cx="4385520" cy="515160"/>
          </a:xfrm>
          <a:prstGeom prst="rect">
            <a:avLst/>
          </a:prstGeom>
          <a:noFill/>
          <a:ln w="0">
            <a:noFill/>
          </a:ln>
        </p:spPr>
        <p:txBody>
          <a:bodyPr lIns="90000" rIns="90000" tIns="45000" bIns="45000" anchor="t">
            <a:noAutofit/>
          </a:bodyPr>
          <a:lstStyle>
            <a:lvl1pPr algn="ctr">
              <a:lnSpc>
                <a:spcPct val="100000"/>
              </a:lnSpc>
              <a:buNone/>
              <a:defRPr b="0" lang="en-SG" sz="1400" spc="-1" strike="noStrike">
                <a:latin typeface="Times New Roman"/>
              </a:defRPr>
            </a:lvl1pPr>
          </a:lstStyle>
          <a:p>
            <a:pPr algn="ctr">
              <a:lnSpc>
                <a:spcPct val="100000"/>
              </a:lnSpc>
              <a:buNone/>
            </a:pPr>
            <a:r>
              <a:rPr b="0" lang="en-SG" sz="1400" spc="-1" strike="noStrike">
                <a:latin typeface="Times New Roman"/>
              </a:rPr>
              <a:t> </a:t>
            </a:r>
            <a:endParaRPr b="0" lang="en-SG" sz="1400" spc="-1" strike="noStrike">
              <a:latin typeface="Times New Roman"/>
            </a:endParaRPr>
          </a:p>
        </p:txBody>
      </p:sp>
      <p:sp>
        <p:nvSpPr>
          <p:cNvPr id="5" name="PlaceHolder 2"/>
          <p:cNvSpPr>
            <a:spLocks noGrp="1"/>
          </p:cNvSpPr>
          <p:nvPr>
            <p:ph type="sldNum" idx="2"/>
          </p:nvPr>
        </p:nvSpPr>
        <p:spPr>
          <a:xfrm>
            <a:off x="9774360" y="9211320"/>
            <a:ext cx="2921760" cy="515160"/>
          </a:xfrm>
          <a:prstGeom prst="rect">
            <a:avLst/>
          </a:prstGeom>
          <a:noFill/>
          <a:ln w="0">
            <a:noFill/>
          </a:ln>
        </p:spPr>
        <p:txBody>
          <a:bodyPr lIns="90000" rIns="90000" tIns="45000" bIns="45000" anchor="ctr">
            <a:noAutofit/>
          </a:bodyPr>
          <a:lstStyle>
            <a:lvl1pPr algn="r">
              <a:lnSpc>
                <a:spcPct val="100000"/>
              </a:lnSpc>
              <a:buNone/>
              <a:defRPr b="1" lang="en-US" sz="1200" spc="-1" strike="noStrike">
                <a:solidFill>
                  <a:srgbClr val="ffffff"/>
                </a:solidFill>
                <a:latin typeface="Arial"/>
              </a:defRPr>
            </a:lvl1pPr>
          </a:lstStyle>
          <a:p>
            <a:pPr algn="r">
              <a:lnSpc>
                <a:spcPct val="100000"/>
              </a:lnSpc>
              <a:buNone/>
            </a:pPr>
            <a:fld id="{34B24557-6084-462B-BF5A-91CCBA542707}" type="slidenum">
              <a:rPr b="1" lang="en-US" sz="1200" spc="-1" strike="noStrike">
                <a:solidFill>
                  <a:srgbClr val="ffffff"/>
                </a:solidFill>
                <a:latin typeface="Arial"/>
              </a:rPr>
              <a:t>1</a:t>
            </a:fld>
            <a:endParaRPr b="0" lang="en-SG" sz="1200" spc="-1" strike="noStrike">
              <a:latin typeface="Times New Roman"/>
            </a:endParaRPr>
          </a:p>
        </p:txBody>
      </p:sp>
      <p:sp>
        <p:nvSpPr>
          <p:cNvPr id="6" name="PlaceHolder 3"/>
          <p:cNvSpPr>
            <a:spLocks noGrp="1"/>
          </p:cNvSpPr>
          <p:nvPr>
            <p:ph type="dt" idx="3"/>
          </p:nvPr>
        </p:nvSpPr>
        <p:spPr>
          <a:xfrm>
            <a:off x="893880" y="9039240"/>
            <a:ext cx="2921760" cy="515160"/>
          </a:xfrm>
          <a:prstGeom prst="rect">
            <a:avLst/>
          </a:prstGeom>
          <a:noFill/>
          <a:ln w="0">
            <a:noFill/>
          </a:ln>
        </p:spPr>
        <p:txBody>
          <a:bodyPr lIns="90000" rIns="90000" tIns="45000" bIns="45000" anchor="t">
            <a:noAutofit/>
          </a:bodyPr>
          <a:lstStyle>
            <a:lvl1pPr>
              <a:defRPr b="0" lang="en-SG" sz="1400" spc="-1" strike="noStrike">
                <a:latin typeface="Times New Roman"/>
              </a:defRPr>
            </a:lvl1pPr>
          </a:lstStyle>
          <a:p>
            <a:r>
              <a:rPr b="0" lang="en-SG" sz="1400" spc="-1" strike="noStrike">
                <a:latin typeface="Times New Roman"/>
              </a:rPr>
              <a:t> </a:t>
            </a:r>
            <a:endParaRPr b="0" lang="en-SG" sz="1400" spc="-1" strike="noStrike">
              <a:latin typeface="Times New Roman"/>
            </a:endParaRPr>
          </a:p>
        </p:txBody>
      </p:sp>
      <p:sp>
        <p:nvSpPr>
          <p:cNvPr id="7" name="PlaceHolder 4"/>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8" name="PlaceHolder 5"/>
          <p:cNvSpPr>
            <a:spLocks noGrp="1"/>
          </p:cNvSpPr>
          <p:nvPr>
            <p:ph type="body"/>
          </p:nvPr>
        </p:nvSpPr>
        <p:spPr>
          <a:xfrm>
            <a:off x="650160" y="2281680"/>
            <a:ext cx="11702520" cy="5655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 name="Picture 3" descr=""/>
          <p:cNvPicPr/>
          <p:nvPr/>
        </p:nvPicPr>
        <p:blipFill>
          <a:blip r:embed="rId2"/>
          <a:stretch/>
        </p:blipFill>
        <p:spPr>
          <a:xfrm>
            <a:off x="0" y="0"/>
            <a:ext cx="12994560" cy="9748080"/>
          </a:xfrm>
          <a:prstGeom prst="rect">
            <a:avLst/>
          </a:prstGeom>
          <a:ln w="0">
            <a:noFill/>
          </a:ln>
        </p:spPr>
      </p:pic>
      <p:sp>
        <p:nvSpPr>
          <p:cNvPr id="46" name="Date Placeholder 3"/>
          <p:cNvSpPr/>
          <p:nvPr/>
        </p:nvSpPr>
        <p:spPr>
          <a:xfrm>
            <a:off x="1534320" y="9072360"/>
            <a:ext cx="2921760" cy="5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Celebrating 50 years of </a:t>
            </a:r>
            <a:endParaRPr b="0" lang="en-SG" sz="1200" spc="-1" strike="noStrike">
              <a:latin typeface="Arial"/>
            </a:endParaRPr>
          </a:p>
          <a:p>
            <a:pPr>
              <a:lnSpc>
                <a:spcPct val="100000"/>
              </a:lnSpc>
              <a:buNone/>
            </a:pPr>
            <a:r>
              <a:rPr b="0" lang="en-US" sz="1200" spc="-1" strike="noStrike">
                <a:solidFill>
                  <a:srgbClr val="ffffff"/>
                </a:solidFill>
                <a:latin typeface="Arial"/>
                <a:ea typeface="DejaVu Sans"/>
              </a:rPr>
              <a:t>Defence Science &amp; Technology</a:t>
            </a:r>
            <a:endParaRPr b="0" lang="en-SG" sz="1200" spc="-1" strike="noStrike">
              <a:latin typeface="Arial"/>
            </a:endParaRPr>
          </a:p>
        </p:txBody>
      </p:sp>
      <p:sp>
        <p:nvSpPr>
          <p:cNvPr id="47" name="Date Placeholder 3"/>
          <p:cNvSpPr/>
          <p:nvPr/>
        </p:nvSpPr>
        <p:spPr>
          <a:xfrm>
            <a:off x="4700520" y="9072360"/>
            <a:ext cx="2921760" cy="5151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SG" sz="1500" spc="-1" strike="noStrike">
                <a:solidFill>
                  <a:srgbClr val="ffffff"/>
                </a:solidFill>
                <a:latin typeface="Arial"/>
                <a:ea typeface="DejaVu Sans"/>
              </a:rPr>
              <a:t>UNCLASSIFIED</a:t>
            </a:r>
            <a:endParaRPr b="0" lang="en-SG" sz="1500" spc="-1" strike="noStrike">
              <a:latin typeface="Arial"/>
            </a:endParaRPr>
          </a:p>
        </p:txBody>
      </p:sp>
      <p:sp>
        <p:nvSpPr>
          <p:cNvPr id="48" name="PlaceHolder 1"/>
          <p:cNvSpPr>
            <a:spLocks noGrp="1"/>
          </p:cNvSpPr>
          <p:nvPr>
            <p:ph type="sldNum" idx="4"/>
          </p:nvPr>
        </p:nvSpPr>
        <p:spPr>
          <a:xfrm>
            <a:off x="9824040" y="9227160"/>
            <a:ext cx="2921760" cy="515160"/>
          </a:xfrm>
          <a:prstGeom prst="rect">
            <a:avLst/>
          </a:prstGeom>
          <a:noFill/>
          <a:ln w="0">
            <a:noFill/>
          </a:ln>
        </p:spPr>
        <p:txBody>
          <a:bodyPr lIns="90000" rIns="90000" tIns="45000" bIns="45000" anchor="ctr">
            <a:noAutofit/>
          </a:bodyPr>
          <a:lstStyle>
            <a:lvl1pPr algn="r">
              <a:lnSpc>
                <a:spcPct val="100000"/>
              </a:lnSpc>
              <a:buNone/>
              <a:defRPr b="1" lang="en-US" sz="1200" spc="-1" strike="noStrike">
                <a:solidFill>
                  <a:srgbClr val="ffffff"/>
                </a:solidFill>
                <a:latin typeface="Arial"/>
              </a:defRPr>
            </a:lvl1pPr>
          </a:lstStyle>
          <a:p>
            <a:pPr algn="r">
              <a:lnSpc>
                <a:spcPct val="100000"/>
              </a:lnSpc>
              <a:buNone/>
            </a:pPr>
            <a:fld id="{32F61C14-C937-4A7B-AF43-AA7C542F58AC}" type="slidenum">
              <a:rPr b="1" lang="en-US" sz="1200" spc="-1" strike="noStrike">
                <a:solidFill>
                  <a:srgbClr val="ffffff"/>
                </a:solidFill>
                <a:latin typeface="Arial"/>
              </a:rPr>
              <a:t>&lt;number&gt;</a:t>
            </a:fld>
            <a:endParaRPr b="0" lang="en-SG" sz="1200" spc="-1" strike="noStrike">
              <a:latin typeface="Times New Roman"/>
            </a:endParaRPr>
          </a:p>
        </p:txBody>
      </p:sp>
      <p:sp>
        <p:nvSpPr>
          <p:cNvPr id="49" name="PlaceHolder 2"/>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50" name="PlaceHolder 3"/>
          <p:cNvSpPr>
            <a:spLocks noGrp="1"/>
          </p:cNvSpPr>
          <p:nvPr>
            <p:ph type="body"/>
          </p:nvPr>
        </p:nvSpPr>
        <p:spPr>
          <a:xfrm>
            <a:off x="650160" y="2281680"/>
            <a:ext cx="11702520" cy="5655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7" name="Picture 3" descr=""/>
          <p:cNvPicPr/>
          <p:nvPr/>
        </p:nvPicPr>
        <p:blipFill>
          <a:blip r:embed="rId2"/>
          <a:stretch/>
        </p:blipFill>
        <p:spPr>
          <a:xfrm>
            <a:off x="0" y="0"/>
            <a:ext cx="12994560" cy="9748080"/>
          </a:xfrm>
          <a:prstGeom prst="rect">
            <a:avLst/>
          </a:prstGeom>
          <a:ln w="0">
            <a:noFill/>
          </a:ln>
        </p:spPr>
      </p:pic>
      <p:sp>
        <p:nvSpPr>
          <p:cNvPr id="88" name="Date Placeholder 3"/>
          <p:cNvSpPr/>
          <p:nvPr/>
        </p:nvSpPr>
        <p:spPr>
          <a:xfrm>
            <a:off x="1534320" y="9072360"/>
            <a:ext cx="2921760" cy="5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Celebrating 50 years of </a:t>
            </a:r>
            <a:endParaRPr b="0" lang="en-SG" sz="1200" spc="-1" strike="noStrike">
              <a:latin typeface="Arial"/>
            </a:endParaRPr>
          </a:p>
          <a:p>
            <a:pPr>
              <a:lnSpc>
                <a:spcPct val="100000"/>
              </a:lnSpc>
              <a:buNone/>
            </a:pPr>
            <a:r>
              <a:rPr b="0" lang="en-US" sz="1200" spc="-1" strike="noStrike">
                <a:solidFill>
                  <a:srgbClr val="ffffff"/>
                </a:solidFill>
                <a:latin typeface="Arial"/>
                <a:ea typeface="DejaVu Sans"/>
              </a:rPr>
              <a:t>Defence Science &amp; Technology</a:t>
            </a:r>
            <a:endParaRPr b="0" lang="en-SG" sz="1200" spc="-1" strike="noStrike">
              <a:latin typeface="Arial"/>
            </a:endParaRPr>
          </a:p>
        </p:txBody>
      </p:sp>
      <p:sp>
        <p:nvSpPr>
          <p:cNvPr id="89" name="Date Placeholder 3"/>
          <p:cNvSpPr/>
          <p:nvPr/>
        </p:nvSpPr>
        <p:spPr>
          <a:xfrm>
            <a:off x="4700520" y="9072360"/>
            <a:ext cx="2921760" cy="5151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SG" sz="1500" spc="-1" strike="noStrike">
                <a:solidFill>
                  <a:srgbClr val="ffffff"/>
                </a:solidFill>
                <a:latin typeface="Arial"/>
                <a:ea typeface="DejaVu Sans"/>
              </a:rPr>
              <a:t>UNCLASSIFIED</a:t>
            </a:r>
            <a:endParaRPr b="0" lang="en-SG" sz="1500" spc="-1" strike="noStrike">
              <a:latin typeface="Arial"/>
            </a:endParaRPr>
          </a:p>
        </p:txBody>
      </p:sp>
      <p:sp>
        <p:nvSpPr>
          <p:cNvPr id="90" name="PlaceHolder 1"/>
          <p:cNvSpPr>
            <a:spLocks noGrp="1"/>
          </p:cNvSpPr>
          <p:nvPr>
            <p:ph type="sldNum" idx="5"/>
          </p:nvPr>
        </p:nvSpPr>
        <p:spPr>
          <a:xfrm>
            <a:off x="9774360" y="9211320"/>
            <a:ext cx="2921760" cy="515160"/>
          </a:xfrm>
          <a:prstGeom prst="rect">
            <a:avLst/>
          </a:prstGeom>
          <a:noFill/>
          <a:ln w="0">
            <a:noFill/>
          </a:ln>
        </p:spPr>
        <p:txBody>
          <a:bodyPr lIns="90000" rIns="90000" tIns="45000" bIns="45000" anchor="ctr">
            <a:noAutofit/>
          </a:bodyPr>
          <a:lstStyle>
            <a:lvl1pPr algn="r">
              <a:lnSpc>
                <a:spcPct val="100000"/>
              </a:lnSpc>
              <a:buNone/>
              <a:defRPr b="1" lang="en-US" sz="1200" spc="-1" strike="noStrike">
                <a:solidFill>
                  <a:srgbClr val="ffffff"/>
                </a:solidFill>
                <a:latin typeface="Arial"/>
              </a:defRPr>
            </a:lvl1pPr>
          </a:lstStyle>
          <a:p>
            <a:pPr algn="r">
              <a:lnSpc>
                <a:spcPct val="100000"/>
              </a:lnSpc>
              <a:buNone/>
            </a:pPr>
            <a:fld id="{0E659D98-708F-4C0B-A4D2-245C4FC009E1}" type="slidenum">
              <a:rPr b="1" lang="en-US" sz="1200" spc="-1" strike="noStrike">
                <a:solidFill>
                  <a:srgbClr val="ffffff"/>
                </a:solidFill>
                <a:latin typeface="Arial"/>
              </a:rPr>
              <a:t>&lt;number&gt;</a:t>
            </a:fld>
            <a:endParaRPr b="0" lang="en-SG" sz="1200" spc="-1" strike="noStrike">
              <a:latin typeface="Times New Roman"/>
            </a:endParaRPr>
          </a:p>
        </p:txBody>
      </p:sp>
      <p:sp>
        <p:nvSpPr>
          <p:cNvPr id="91" name="PlaceHolder 2"/>
          <p:cNvSpPr>
            <a:spLocks noGrp="1"/>
          </p:cNvSpPr>
          <p:nvPr>
            <p:ph type="title"/>
          </p:nvPr>
        </p:nvSpPr>
        <p:spPr>
          <a:xfrm>
            <a:off x="650160" y="388800"/>
            <a:ext cx="11702520" cy="162792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92" name="PlaceHolder 3"/>
          <p:cNvSpPr>
            <a:spLocks noGrp="1"/>
          </p:cNvSpPr>
          <p:nvPr>
            <p:ph type="body"/>
          </p:nvPr>
        </p:nvSpPr>
        <p:spPr>
          <a:xfrm>
            <a:off x="650160" y="2281680"/>
            <a:ext cx="11702520" cy="5655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www.ultimatewindowssecurity.com/securitylog/encyclopedia/default.aspx?i=j" TargetMode="External"/><Relationship Id="rId2" Type="http://schemas.openxmlformats.org/officeDocument/2006/relationships/hyperlink" Target="https://www.ultimatewindowssecurity.com/securitylog/encyclopedia/default.aspx?i=j" TargetMode="External"/><Relationship Id="rId3" Type="http://schemas.openxmlformats.org/officeDocument/2006/relationships/hyperlink" Target="https://www.ultimatewindowssecurity.com/securitylog/encyclopedia/default.aspx?i=j" TargetMode="External"/><Relationship Id="rId4" Type="http://schemas.openxmlformats.org/officeDocument/2006/relationships/slideLayout" Target="../slideLayouts/slideLayout13.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hyperlink" Target="https://jupyter5.dart.com.sg/" TargetMode="External"/><Relationship Id="rId2" Type="http://schemas.openxmlformats.org/officeDocument/2006/relationships/hyperlink" Target="https://jupyter2.dart.com.sg/" TargetMode="External"/><Relationship Id="rId3" Type="http://schemas.openxmlformats.org/officeDocument/2006/relationships/hyperlink" Target="https://jupyter4.dart.com.sg/" TargetMode="External"/><Relationship Id="rId4" Type="http://schemas.openxmlformats.org/officeDocument/2006/relationships/slideLayout" Target="../slideLayouts/slideLayout13.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s://github.com/mathscantor/Sentinel" TargetMode="External"/><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www.froth.ly/"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developers.whatismybrowser.com/useragents/parse/" TargetMode="External"/><Relationship Id="rId2" Type="http://schemas.openxmlformats.org/officeDocument/2006/relationships/hyperlink" Target="https://developers.whatismybrowser.com/useragents/parse/"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147560" y="827640"/>
            <a:ext cx="7958160" cy="1017000"/>
          </a:xfrm>
          <a:prstGeom prst="rect">
            <a:avLst/>
          </a:prstGeom>
          <a:noFill/>
          <a:ln w="0">
            <a:noFill/>
          </a:ln>
        </p:spPr>
        <p:txBody>
          <a:bodyPr lIns="90000" rIns="90000" tIns="45000" bIns="45000" anchor="ctr">
            <a:noAutofit/>
          </a:bodyPr>
          <a:p>
            <a:pPr algn="ctr">
              <a:lnSpc>
                <a:spcPct val="90000"/>
              </a:lnSpc>
              <a:buNone/>
            </a:pPr>
            <a:r>
              <a:rPr b="1" lang="en-AU" sz="5400" spc="-1" strike="noStrike">
                <a:solidFill>
                  <a:srgbClr val="ffffff"/>
                </a:solidFill>
                <a:latin typeface="Arial"/>
                <a:ea typeface="Arial"/>
              </a:rPr>
              <a:t>Sentinel Program 2023</a:t>
            </a:r>
            <a:endParaRPr b="0" lang="en-SG" sz="5400" spc="-1" strike="noStrike">
              <a:latin typeface="Arial"/>
            </a:endParaRPr>
          </a:p>
        </p:txBody>
      </p:sp>
      <p:sp>
        <p:nvSpPr>
          <p:cNvPr id="136" name="PlaceHolder 2"/>
          <p:cNvSpPr>
            <a:spLocks noGrp="1"/>
          </p:cNvSpPr>
          <p:nvPr>
            <p:ph/>
          </p:nvPr>
        </p:nvSpPr>
        <p:spPr>
          <a:xfrm>
            <a:off x="5257800" y="1828800"/>
            <a:ext cx="4074840" cy="14648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AU" sz="2400" spc="-1" strike="noStrike">
                <a:solidFill>
                  <a:srgbClr val="ffffff"/>
                </a:solidFill>
                <a:latin typeface="Arial"/>
                <a:ea typeface="Arial"/>
              </a:rPr>
              <a:t>Gerald Lim Wee Koon</a:t>
            </a:r>
            <a:endParaRPr b="0" lang="en-SG" sz="2400" spc="-1" strike="noStrike">
              <a:latin typeface="Arial"/>
            </a:endParaRPr>
          </a:p>
          <a:p>
            <a:pPr>
              <a:lnSpc>
                <a:spcPct val="90000"/>
              </a:lnSpc>
              <a:spcBef>
                <a:spcPts val="1001"/>
              </a:spcBef>
              <a:buNone/>
              <a:tabLst>
                <a:tab algn="l" pos="0"/>
              </a:tabLst>
            </a:pPr>
            <a:r>
              <a:rPr b="0" lang="en-AU" sz="2400" spc="-1" strike="noStrike">
                <a:solidFill>
                  <a:srgbClr val="ffffff"/>
                </a:solidFill>
                <a:latin typeface="Arial"/>
                <a:ea typeface="Arial"/>
              </a:rPr>
              <a:t>Keith Sim Jun Jie</a:t>
            </a:r>
            <a:endParaRPr b="0" lang="en-SG" sz="2400" spc="-1" strike="noStrike">
              <a:latin typeface="Arial"/>
            </a:endParaRPr>
          </a:p>
          <a:p>
            <a:pPr>
              <a:lnSpc>
                <a:spcPct val="90000"/>
              </a:lnSpc>
              <a:spcBef>
                <a:spcPts val="1001"/>
              </a:spcBef>
              <a:buNone/>
              <a:tabLst>
                <a:tab algn="l" pos="0"/>
              </a:tabLst>
            </a:pPr>
            <a:r>
              <a:rPr b="0" lang="en-AU" sz="2400" spc="-1" strike="noStrike">
                <a:solidFill>
                  <a:srgbClr val="ffffff"/>
                </a:solidFill>
                <a:latin typeface="Arial"/>
                <a:ea typeface="Arial"/>
              </a:rPr>
              <a:t>Phyllis Poh</a:t>
            </a:r>
            <a:endParaRPr b="0" lang="en-SG" sz="2400" spc="-1" strike="noStrike">
              <a:latin typeface="Arial"/>
            </a:endParaRPr>
          </a:p>
          <a:p>
            <a:pPr>
              <a:lnSpc>
                <a:spcPct val="90000"/>
              </a:lnSpc>
              <a:spcBef>
                <a:spcPts val="1001"/>
              </a:spcBef>
              <a:buNone/>
              <a:tabLst>
                <a:tab algn="l" pos="0"/>
              </a:tabLst>
            </a:pPr>
            <a:r>
              <a:rPr b="0" lang="en-AU" sz="2400" spc="-1" strike="noStrike">
                <a:solidFill>
                  <a:srgbClr val="ffffff"/>
                </a:solidFill>
                <a:latin typeface="Arial"/>
                <a:ea typeface="Arial"/>
              </a:rPr>
              <a:t>Chua Zhe Xuan</a:t>
            </a:r>
            <a:endParaRPr b="0" lang="en-SG" sz="2400" spc="-1" strike="noStrike">
              <a:latin typeface="Arial"/>
            </a:endParaRPr>
          </a:p>
        </p:txBody>
      </p:sp>
      <p:sp>
        <p:nvSpPr>
          <p:cNvPr id="137" name="PlaceHolder 3"/>
          <p:cNvSpPr>
            <a:spLocks noGrp="1"/>
          </p:cNvSpPr>
          <p:nvPr>
            <p:ph/>
          </p:nvPr>
        </p:nvSpPr>
        <p:spPr>
          <a:xfrm>
            <a:off x="890640" y="9252720"/>
            <a:ext cx="11217960" cy="35424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0" lang="en-AU" sz="2400" spc="-1" strike="noStrike">
                <a:solidFill>
                  <a:srgbClr val="ffffff"/>
                </a:solidFill>
                <a:latin typeface="Arial"/>
                <a:ea typeface="Arial"/>
              </a:rPr>
              <a:t>UNCLASSIFIED</a:t>
            </a:r>
            <a:endParaRPr b="0" lang="en-SG"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SG" sz="3600" spc="-1" strike="noStrike">
                <a:solidFill>
                  <a:srgbClr val="000000"/>
                </a:solidFill>
                <a:latin typeface="Arial"/>
                <a:ea typeface="Arial"/>
              </a:rPr>
              <a:t>How do we detect attacker’s activity?</a:t>
            </a:r>
            <a:endParaRPr b="0" lang="en-SG" sz="3600" spc="-1" strike="noStrike">
              <a:latin typeface="Arial"/>
            </a:endParaRPr>
          </a:p>
        </p:txBody>
      </p:sp>
      <p:sp>
        <p:nvSpPr>
          <p:cNvPr id="198" name="PlaceHolder 2"/>
          <p:cNvSpPr>
            <a:spLocks noGrp="1"/>
          </p:cNvSpPr>
          <p:nvPr>
            <p:ph/>
          </p:nvPr>
        </p:nvSpPr>
        <p:spPr>
          <a:xfrm>
            <a:off x="1016280" y="1868760"/>
            <a:ext cx="11049840" cy="681696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400" spc="-1" strike="noStrike">
                <a:solidFill>
                  <a:srgbClr val="000000"/>
                </a:solidFill>
                <a:latin typeface="Arial"/>
                <a:ea typeface="Arial"/>
              </a:rPr>
              <a:t>Machine Learning Aproach:</a:t>
            </a:r>
            <a:endParaRPr b="0" lang="en-SG" sz="2400" spc="-1" strike="noStrike">
              <a:latin typeface="Arial"/>
            </a:endParaRPr>
          </a:p>
          <a:p>
            <a:pPr lvl="1" marL="800280" indent="-343080">
              <a:lnSpc>
                <a:spcPct val="90000"/>
              </a:lnSpc>
              <a:spcBef>
                <a:spcPts val="499"/>
              </a:spcBef>
              <a:buClr>
                <a:srgbClr val="000000"/>
              </a:buClr>
              <a:buFont typeface="Arial"/>
              <a:buChar char="•"/>
              <a:tabLst>
                <a:tab algn="l" pos="0"/>
              </a:tabLst>
            </a:pPr>
            <a:r>
              <a:rPr b="0" lang="en-US" sz="2400" spc="-1" strike="noStrike">
                <a:solidFill>
                  <a:srgbClr val="000000"/>
                </a:solidFill>
                <a:latin typeface="Arial"/>
                <a:ea typeface="Arial"/>
              </a:rPr>
              <a:t>Anomalous IP Addresses?</a:t>
            </a:r>
            <a:endParaRPr b="0" lang="en-SG" sz="2400" spc="-1" strike="noStrike">
              <a:latin typeface="Arial"/>
            </a:endParaRPr>
          </a:p>
          <a:p>
            <a:pPr lvl="1" marL="800280" indent="-343080">
              <a:lnSpc>
                <a:spcPct val="90000"/>
              </a:lnSpc>
              <a:spcBef>
                <a:spcPts val="499"/>
              </a:spcBef>
              <a:buClr>
                <a:srgbClr val="000000"/>
              </a:buClr>
              <a:buFont typeface="Arial"/>
              <a:buChar char="•"/>
              <a:tabLst>
                <a:tab algn="l" pos="0"/>
              </a:tabLst>
            </a:pPr>
            <a:r>
              <a:rPr b="0" lang="en-US" sz="2400" spc="-1" strike="noStrike">
                <a:solidFill>
                  <a:srgbClr val="000000"/>
                </a:solidFill>
                <a:latin typeface="Arial"/>
                <a:ea typeface="Arial"/>
              </a:rPr>
              <a:t>Anomalous looking JNDI queries?</a:t>
            </a:r>
            <a:endParaRPr b="0" lang="en-SG" sz="2400" spc="-1" strike="noStrike">
              <a:latin typeface="Arial"/>
            </a:endParaRPr>
          </a:p>
          <a:p>
            <a:pPr lvl="1" marL="800280" indent="-343080">
              <a:lnSpc>
                <a:spcPct val="90000"/>
              </a:lnSpc>
              <a:spcBef>
                <a:spcPts val="499"/>
              </a:spcBef>
              <a:buClr>
                <a:srgbClr val="000000"/>
              </a:buClr>
              <a:buFont typeface="Arial"/>
              <a:buChar char="•"/>
              <a:tabLst>
                <a:tab algn="l" pos="0"/>
              </a:tabLst>
            </a:pPr>
            <a:r>
              <a:rPr b="0" lang="en-US" sz="2400" spc="-1" strike="noStrike">
                <a:solidFill>
                  <a:srgbClr val="000000"/>
                </a:solidFill>
                <a:latin typeface="Arial"/>
                <a:ea typeface="Arial"/>
              </a:rPr>
              <a:t>Popular models for anomaly detection: </a:t>
            </a:r>
            <a:endParaRPr b="0" lang="en-SG" sz="2400" spc="-1" strike="noStrike">
              <a:latin typeface="Arial"/>
            </a:endParaRPr>
          </a:p>
          <a:p>
            <a:pPr lvl="2" marL="1247760" indent="-343080">
              <a:lnSpc>
                <a:spcPct val="90000"/>
              </a:lnSpc>
              <a:spcBef>
                <a:spcPts val="499"/>
              </a:spcBef>
              <a:buClr>
                <a:srgbClr val="000000"/>
              </a:buClr>
              <a:buFont typeface="Wingdings" charset="2"/>
              <a:buChar char=""/>
              <a:tabLst>
                <a:tab algn="l" pos="0"/>
              </a:tabLst>
            </a:pPr>
            <a:r>
              <a:rPr b="0" lang="en-US" sz="2000" spc="-1" strike="noStrike">
                <a:solidFill>
                  <a:srgbClr val="000000"/>
                </a:solidFill>
                <a:latin typeface="Arial"/>
                <a:ea typeface="Arial"/>
              </a:rPr>
              <a:t>Auto Encoder</a:t>
            </a:r>
            <a:endParaRPr b="0" lang="en-SG" sz="2000" spc="-1" strike="noStrike">
              <a:latin typeface="Arial"/>
            </a:endParaRPr>
          </a:p>
          <a:p>
            <a:pPr lvl="2" marL="1247760" indent="-343080">
              <a:lnSpc>
                <a:spcPct val="90000"/>
              </a:lnSpc>
              <a:spcBef>
                <a:spcPts val="499"/>
              </a:spcBef>
              <a:buClr>
                <a:srgbClr val="000000"/>
              </a:buClr>
              <a:buFont typeface="Wingdings" charset="2"/>
              <a:buChar char=""/>
              <a:tabLst>
                <a:tab algn="l" pos="0"/>
              </a:tabLst>
            </a:pPr>
            <a:r>
              <a:rPr b="0" lang="en-US" sz="2000" spc="-1" strike="noStrike">
                <a:solidFill>
                  <a:srgbClr val="000000"/>
                </a:solidFill>
                <a:latin typeface="Arial"/>
                <a:ea typeface="Arial"/>
              </a:rPr>
              <a:t>Isolation Forest</a:t>
            </a:r>
            <a:endParaRPr b="0" lang="en-SG" sz="2000" spc="-1" strike="noStrike">
              <a:latin typeface="Arial"/>
            </a:endParaRPr>
          </a:p>
          <a:p>
            <a:pPr lvl="2" marL="1247760" indent="-343080">
              <a:lnSpc>
                <a:spcPct val="90000"/>
              </a:lnSpc>
              <a:spcBef>
                <a:spcPts val="499"/>
              </a:spcBef>
              <a:buClr>
                <a:srgbClr val="000000"/>
              </a:buClr>
              <a:buFont typeface="Wingdings" charset="2"/>
              <a:buChar char=""/>
              <a:tabLst>
                <a:tab algn="l" pos="0"/>
              </a:tabLst>
            </a:pPr>
            <a:r>
              <a:rPr b="0" lang="en-SG" sz="2000" spc="-1" strike="noStrike">
                <a:solidFill>
                  <a:srgbClr val="000000"/>
                </a:solidFill>
                <a:latin typeface="Arial"/>
                <a:ea typeface="Arial"/>
              </a:rPr>
              <a:t>One Class SVM</a:t>
            </a:r>
            <a:endParaRPr b="0" lang="en-SG" sz="2000" spc="-1" strike="noStrike">
              <a:latin typeface="Arial"/>
            </a:endParaRPr>
          </a:p>
          <a:p>
            <a:pPr>
              <a:lnSpc>
                <a:spcPct val="90000"/>
              </a:lnSpc>
              <a:spcBef>
                <a:spcPts val="1001"/>
              </a:spcBef>
              <a:buNone/>
              <a:tabLst>
                <a:tab algn="l" pos="0"/>
              </a:tabLst>
            </a:pPr>
            <a:endParaRPr b="0" lang="en-SG"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ea typeface="Arial"/>
              </a:rPr>
              <a:t>Heuristics Approach:</a:t>
            </a:r>
            <a:endParaRPr b="0" lang="en-SG" sz="2400" spc="-1" strike="noStrike">
              <a:latin typeface="Arial"/>
            </a:endParaRPr>
          </a:p>
          <a:p>
            <a:pPr lvl="1" marL="800280" indent="-343080">
              <a:lnSpc>
                <a:spcPct val="90000"/>
              </a:lnSpc>
              <a:spcBef>
                <a:spcPts val="499"/>
              </a:spcBef>
              <a:buClr>
                <a:srgbClr val="000000"/>
              </a:buClr>
              <a:buFont typeface="Arial"/>
              <a:buChar char="•"/>
              <a:tabLst>
                <a:tab algn="l" pos="0"/>
              </a:tabLst>
            </a:pPr>
            <a:r>
              <a:rPr b="0" lang="en-US" sz="2400" spc="-1" strike="noStrike">
                <a:solidFill>
                  <a:srgbClr val="000000"/>
                </a:solidFill>
                <a:latin typeface="Arial"/>
                <a:ea typeface="Arial"/>
              </a:rPr>
              <a:t>YARA rules (based on regex)</a:t>
            </a:r>
            <a:endParaRPr b="0" lang="en-SG" sz="2400" spc="-1" strike="noStrike">
              <a:latin typeface="Arial"/>
            </a:endParaRPr>
          </a:p>
          <a:p>
            <a:pPr lvl="2" marL="1247760" indent="-343080">
              <a:lnSpc>
                <a:spcPct val="90000"/>
              </a:lnSpc>
              <a:spcBef>
                <a:spcPts val="499"/>
              </a:spcBef>
              <a:buClr>
                <a:srgbClr val="000000"/>
              </a:buClr>
              <a:buFont typeface="Wingdings" charset="2"/>
              <a:buChar char=""/>
              <a:tabLst>
                <a:tab algn="l" pos="0"/>
              </a:tabLst>
            </a:pPr>
            <a:r>
              <a:rPr b="0" lang="en-US" sz="2000" spc="-1" strike="noStrike">
                <a:solidFill>
                  <a:srgbClr val="000000"/>
                </a:solidFill>
                <a:latin typeface="Arial"/>
                <a:ea typeface="Arial"/>
              </a:rPr>
              <a:t>Eg. Check for </a:t>
            </a:r>
            <a:r>
              <a:rPr b="0" lang="en-US" sz="2000" spc="-1" strike="noStrike">
                <a:solidFill>
                  <a:srgbClr val="000000"/>
                </a:solidFill>
                <a:latin typeface="Consolas"/>
                <a:ea typeface="Arial"/>
              </a:rPr>
              <a:t>\${jndi:ldap:\/\/.*}. </a:t>
            </a:r>
            <a:r>
              <a:rPr b="0" lang="en-US" sz="2000" spc="-1" strike="noStrike">
                <a:solidFill>
                  <a:srgbClr val="000000"/>
                </a:solidFill>
                <a:latin typeface="arial"/>
                <a:ea typeface="Arial"/>
              </a:rPr>
              <a:t>However, there may be false positives as there are legitimate uses of jndi.</a:t>
            </a:r>
            <a:endParaRPr b="0" lang="en-SG" sz="2000" spc="-1" strike="noStrike">
              <a:latin typeface="Arial"/>
            </a:endParaRPr>
          </a:p>
          <a:p>
            <a:pPr lvl="2" marL="1247760" indent="-343080">
              <a:lnSpc>
                <a:spcPct val="90000"/>
              </a:lnSpc>
              <a:spcBef>
                <a:spcPts val="499"/>
              </a:spcBef>
              <a:buClr>
                <a:srgbClr val="000000"/>
              </a:buClr>
              <a:buFont typeface="Wingdings" charset="2"/>
              <a:buChar char=""/>
              <a:tabLst>
                <a:tab algn="l" pos="0"/>
              </a:tabLst>
            </a:pPr>
            <a:r>
              <a:rPr b="0" lang="en-US" sz="2000" spc="-1" strike="noStrike">
                <a:solidFill>
                  <a:srgbClr val="000000"/>
                </a:solidFill>
                <a:latin typeface="arial"/>
                <a:ea typeface="Arial"/>
              </a:rPr>
              <a:t>Need to account for obfuscated jndi strings such as </a:t>
            </a:r>
            <a:endParaRPr b="0" lang="en-SG" sz="2000" spc="-1" strike="noStrike">
              <a:latin typeface="Arial"/>
            </a:endParaRPr>
          </a:p>
          <a:p>
            <a:pPr lvl="3" marL="1728000" indent="-216000">
              <a:lnSpc>
                <a:spcPct val="90000"/>
              </a:lnSpc>
              <a:spcBef>
                <a:spcPts val="567"/>
              </a:spcBef>
              <a:buClr>
                <a:srgbClr val="000000"/>
              </a:buClr>
              <a:buSzPct val="75000"/>
              <a:buFont typeface="Symbol"/>
              <a:buChar char=""/>
              <a:tabLst>
                <a:tab algn="l" pos="0"/>
              </a:tabLst>
            </a:pPr>
            <a:r>
              <a:rPr b="0" lang="en-US" sz="2000" spc="-1" strike="noStrike">
                <a:solidFill>
                  <a:srgbClr val="000000"/>
                </a:solidFill>
                <a:latin typeface="arial"/>
                <a:ea typeface="Arial"/>
              </a:rPr>
              <a:t>$%7Bjndi:</a:t>
            </a:r>
            <a:endParaRPr b="0" lang="en-SG" sz="2000" spc="-1" strike="noStrike">
              <a:latin typeface="Arial"/>
            </a:endParaRPr>
          </a:p>
          <a:p>
            <a:pPr lvl="3" marL="1728000" indent="-216000">
              <a:lnSpc>
                <a:spcPct val="90000"/>
              </a:lnSpc>
              <a:spcBef>
                <a:spcPts val="567"/>
              </a:spcBef>
              <a:buClr>
                <a:srgbClr val="000000"/>
              </a:buClr>
              <a:buSzPct val="75000"/>
              <a:buFont typeface="Symbol"/>
              <a:buChar char=""/>
              <a:tabLst>
                <a:tab algn="l" pos="0"/>
              </a:tabLst>
            </a:pPr>
            <a:r>
              <a:rPr b="0" lang="en-US" sz="2000" spc="-1" strike="noStrike">
                <a:solidFill>
                  <a:srgbClr val="000000"/>
                </a:solidFill>
                <a:latin typeface="arial"/>
                <a:ea typeface="Arial"/>
              </a:rPr>
              <a:t>${jndi:${lower:</a:t>
            </a:r>
            <a:endParaRPr b="0" lang="en-SG" sz="2000" spc="-1" strike="noStrike">
              <a:latin typeface="Arial"/>
            </a:endParaRPr>
          </a:p>
          <a:p>
            <a:pPr lvl="3" marL="1728000" indent="-216000">
              <a:lnSpc>
                <a:spcPct val="90000"/>
              </a:lnSpc>
              <a:spcBef>
                <a:spcPts val="567"/>
              </a:spcBef>
              <a:buClr>
                <a:srgbClr val="000000"/>
              </a:buClr>
              <a:buSzPct val="75000"/>
              <a:buFont typeface="Symbol"/>
              <a:buChar char=""/>
              <a:tabLst>
                <a:tab algn="l" pos="0"/>
              </a:tabLst>
            </a:pPr>
            <a:r>
              <a:rPr b="0" lang="en-US" sz="2000" spc="-1" strike="noStrike">
                <a:solidFill>
                  <a:srgbClr val="000000"/>
                </a:solidFill>
                <a:latin typeface="arial"/>
                <a:ea typeface="Arial"/>
              </a:rPr>
              <a:t>${base64:JhtqbmRp</a:t>
            </a:r>
            <a:endParaRPr b="0" lang="en-SG" sz="2000" spc="-1" strike="noStrike">
              <a:latin typeface="Arial"/>
            </a:endParaRPr>
          </a:p>
        </p:txBody>
      </p:sp>
      <p:sp>
        <p:nvSpPr>
          <p:cNvPr id="4" name="PlaceHolder 3"/>
          <p:cNvSpPr>
            <a:spLocks noGrp="1"/>
          </p:cNvSpPr>
          <p:nvPr>
            <p:ph type="sldNum" idx="4"/>
          </p:nvPr>
        </p:nvSpPr>
        <p:spPr/>
        <p:txBody>
          <a:bodyPr/>
          <a:p>
            <a:fld id="{B820A345-D661-4508-8C81-531A864076A2}" type="slidenum">
              <a:t>10</a:t>
            </a:fld>
          </a:p>
        </p:txBody>
      </p:sp>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childTnLst>
                  <p:par>
                    <p:cTn id="104" fill="hold">
                      <p:stCondLst>
                        <p:cond delay="indefinite"/>
                      </p:stCondLst>
                      <p:childTnLst>
                        <p:par>
                          <p:cTn id="105" fill="hold">
                            <p:stCondLst>
                              <p:cond delay="0"/>
                            </p:stCondLst>
                            <p:childTnLst>
                              <p:par>
                                <p:cTn id="106" nodeType="clickEffect" fill="hold" presetClass="entr" presetID="1">
                                  <p:stCondLst>
                                    <p:cond delay="0"/>
                                  </p:stCondLst>
                                  <p:childTnLst>
                                    <p:set>
                                      <p:cBhvr>
                                        <p:cTn id="107" dur="1" fill="hold">
                                          <p:stCondLst>
                                            <p:cond delay="0"/>
                                          </p:stCondLst>
                                        </p:cTn>
                                        <p:tgtEl>
                                          <p:spTgt spid="198">
                                            <p:txEl>
                                              <p:pRg st="0" end="0"/>
                                            </p:txEl>
                                          </p:spTgt>
                                        </p:tgtEl>
                                        <p:attrNameLst>
                                          <p:attrName>style.visibility</p:attrName>
                                        </p:attrNameLst>
                                      </p:cBhvr>
                                      <p:to>
                                        <p:strVal val="visible"/>
                                      </p:to>
                                    </p:set>
                                  </p:childTnLst>
                                </p:cTn>
                              </p:par>
                              <p:par>
                                <p:cTn id="108" nodeType="withEffect" fill="hold" presetClass="entr" presetID="1">
                                  <p:stCondLst>
                                    <p:cond delay="0"/>
                                  </p:stCondLst>
                                  <p:childTnLst>
                                    <p:set>
                                      <p:cBhvr>
                                        <p:cTn id="109" dur="1" fill="hold">
                                          <p:stCondLst>
                                            <p:cond delay="0"/>
                                          </p:stCondLst>
                                        </p:cTn>
                                        <p:tgtEl>
                                          <p:spTgt spid="198">
                                            <p:txEl>
                                              <p:pRg st="1" end="1"/>
                                            </p:txEl>
                                          </p:spTgt>
                                        </p:tgtEl>
                                        <p:attrNameLst>
                                          <p:attrName>style.visibility</p:attrName>
                                        </p:attrNameLst>
                                      </p:cBhvr>
                                      <p:to>
                                        <p:strVal val="visible"/>
                                      </p:to>
                                    </p:set>
                                  </p:childTnLst>
                                </p:cTn>
                              </p:par>
                              <p:par>
                                <p:cTn id="110" nodeType="withEffect" fill="hold" presetClass="entr" presetID="1">
                                  <p:stCondLst>
                                    <p:cond delay="0"/>
                                  </p:stCondLst>
                                  <p:childTnLst>
                                    <p:set>
                                      <p:cBhvr>
                                        <p:cTn id="111" dur="1" fill="hold">
                                          <p:stCondLst>
                                            <p:cond delay="0"/>
                                          </p:stCondLst>
                                        </p:cTn>
                                        <p:tgtEl>
                                          <p:spTgt spid="198">
                                            <p:txEl>
                                              <p:pRg st="2" end="2"/>
                                            </p:txEl>
                                          </p:spTgt>
                                        </p:tgtEl>
                                        <p:attrNameLst>
                                          <p:attrName>style.visibility</p:attrName>
                                        </p:attrNameLst>
                                      </p:cBhvr>
                                      <p:to>
                                        <p:strVal val="visible"/>
                                      </p:to>
                                    </p:set>
                                  </p:childTnLst>
                                </p:cTn>
                              </p:par>
                              <p:par>
                                <p:cTn id="112" nodeType="withEffect" fill="hold" presetClass="entr" presetID="1">
                                  <p:stCondLst>
                                    <p:cond delay="0"/>
                                  </p:stCondLst>
                                  <p:childTnLst>
                                    <p:set>
                                      <p:cBhvr>
                                        <p:cTn id="113" dur="1" fill="hold">
                                          <p:stCondLst>
                                            <p:cond delay="0"/>
                                          </p:stCondLst>
                                        </p:cTn>
                                        <p:tgtEl>
                                          <p:spTgt spid="198">
                                            <p:txEl>
                                              <p:pRg st="3" end="3"/>
                                            </p:txEl>
                                          </p:spTgt>
                                        </p:tgtEl>
                                        <p:attrNameLst>
                                          <p:attrName>style.visibility</p:attrName>
                                        </p:attrNameLst>
                                      </p:cBhvr>
                                      <p:to>
                                        <p:strVal val="visible"/>
                                      </p:to>
                                    </p:set>
                                  </p:childTnLst>
                                </p:cTn>
                              </p:par>
                              <p:par>
                                <p:cTn id="114" nodeType="withEffect" fill="hold" presetClass="entr" presetID="1">
                                  <p:stCondLst>
                                    <p:cond delay="0"/>
                                  </p:stCondLst>
                                  <p:childTnLst>
                                    <p:set>
                                      <p:cBhvr>
                                        <p:cTn id="115" dur="1" fill="hold">
                                          <p:stCondLst>
                                            <p:cond delay="0"/>
                                          </p:stCondLst>
                                        </p:cTn>
                                        <p:tgtEl>
                                          <p:spTgt spid="198">
                                            <p:txEl>
                                              <p:pRg st="4" end="4"/>
                                            </p:txEl>
                                          </p:spTgt>
                                        </p:tgtEl>
                                        <p:attrNameLst>
                                          <p:attrName>style.visibility</p:attrName>
                                        </p:attrNameLst>
                                      </p:cBhvr>
                                      <p:to>
                                        <p:strVal val="visible"/>
                                      </p:to>
                                    </p:set>
                                  </p:childTnLst>
                                </p:cTn>
                              </p:par>
                              <p:par>
                                <p:cTn id="116" nodeType="withEffect" fill="hold" presetClass="entr" presetID="1">
                                  <p:stCondLst>
                                    <p:cond delay="0"/>
                                  </p:stCondLst>
                                  <p:childTnLst>
                                    <p:set>
                                      <p:cBhvr>
                                        <p:cTn id="117" dur="1" fill="hold">
                                          <p:stCondLst>
                                            <p:cond delay="0"/>
                                          </p:stCondLst>
                                        </p:cTn>
                                        <p:tgtEl>
                                          <p:spTgt spid="198">
                                            <p:txEl>
                                              <p:pRg st="5" end="5"/>
                                            </p:txEl>
                                          </p:spTgt>
                                        </p:tgtEl>
                                        <p:attrNameLst>
                                          <p:attrName>style.visibility</p:attrName>
                                        </p:attrNameLst>
                                      </p:cBhvr>
                                      <p:to>
                                        <p:strVal val="visible"/>
                                      </p:to>
                                    </p:set>
                                  </p:childTnLst>
                                </p:cTn>
                              </p:par>
                              <p:par>
                                <p:cTn id="118" nodeType="withEffect" fill="hold" presetClass="entr" presetID="1">
                                  <p:stCondLst>
                                    <p:cond delay="0"/>
                                  </p:stCondLst>
                                  <p:childTnLst>
                                    <p:set>
                                      <p:cBhvr>
                                        <p:cTn id="119" dur="1" fill="hold">
                                          <p:stCondLst>
                                            <p:cond delay="0"/>
                                          </p:stCondLst>
                                        </p:cTn>
                                        <p:tgtEl>
                                          <p:spTgt spid="198">
                                            <p:txEl>
                                              <p:pRg st="6" end="6"/>
                                            </p:txEl>
                                          </p:spTgt>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1">
                                  <p:stCondLst>
                                    <p:cond delay="0"/>
                                  </p:stCondLst>
                                  <p:childTnLst>
                                    <p:set>
                                      <p:cBhvr>
                                        <p:cTn id="123" dur="1" fill="hold">
                                          <p:stCondLst>
                                            <p:cond delay="0"/>
                                          </p:stCondLst>
                                        </p:cTn>
                                        <p:tgtEl>
                                          <p:spTgt spid="198">
                                            <p:txEl>
                                              <p:pRg st="8" end="8"/>
                                            </p:txEl>
                                          </p:spTgt>
                                        </p:tgtEl>
                                        <p:attrNameLst>
                                          <p:attrName>style.visibility</p:attrName>
                                        </p:attrNameLst>
                                      </p:cBhvr>
                                      <p:to>
                                        <p:strVal val="visible"/>
                                      </p:to>
                                    </p:set>
                                  </p:childTnLst>
                                </p:cTn>
                              </p:par>
                              <p:par>
                                <p:cTn id="124" nodeType="withEffect" fill="hold" presetClass="entr" presetID="1">
                                  <p:stCondLst>
                                    <p:cond delay="0"/>
                                  </p:stCondLst>
                                  <p:childTnLst>
                                    <p:set>
                                      <p:cBhvr>
                                        <p:cTn id="125" dur="1" fill="hold">
                                          <p:stCondLst>
                                            <p:cond delay="0"/>
                                          </p:stCondLst>
                                        </p:cTn>
                                        <p:tgtEl>
                                          <p:spTgt spid="198">
                                            <p:txEl>
                                              <p:pRg st="9" end="9"/>
                                            </p:txEl>
                                          </p:spTgt>
                                        </p:tgtEl>
                                        <p:attrNameLst>
                                          <p:attrName>style.visibility</p:attrName>
                                        </p:attrNameLst>
                                      </p:cBhvr>
                                      <p:to>
                                        <p:strVal val="visible"/>
                                      </p:to>
                                    </p:set>
                                  </p:childTnLst>
                                </p:cTn>
                              </p:par>
                              <p:par>
                                <p:cTn id="126" nodeType="withEffect" fill="hold" presetClass="entr" presetID="1">
                                  <p:stCondLst>
                                    <p:cond delay="0"/>
                                  </p:stCondLst>
                                  <p:childTnLst>
                                    <p:set>
                                      <p:cBhvr>
                                        <p:cTn id="127" dur="1" fill="hold">
                                          <p:stCondLst>
                                            <p:cond delay="0"/>
                                          </p:stCondLst>
                                        </p:cTn>
                                        <p:tgtEl>
                                          <p:spTgt spid="198">
                                            <p:txEl>
                                              <p:pRg st="10" end="10"/>
                                            </p:txEl>
                                          </p:spTgt>
                                        </p:tgtEl>
                                        <p:attrNameLst>
                                          <p:attrName>style.visibility</p:attrName>
                                        </p:attrNameLst>
                                      </p:cBhvr>
                                      <p:to>
                                        <p:strVal val="visible"/>
                                      </p:to>
                                    </p:set>
                                  </p:childTnLst>
                                </p:cTn>
                              </p:par>
                              <p:par>
                                <p:cTn id="128" nodeType="withEffect" fill="hold" presetClass="entr" presetID="1">
                                  <p:stCondLst>
                                    <p:cond delay="0"/>
                                  </p:stCondLst>
                                  <p:childTnLst>
                                    <p:set>
                                      <p:cBhvr>
                                        <p:cTn id="129" dur="1" fill="hold">
                                          <p:stCondLst>
                                            <p:cond delay="0"/>
                                          </p:stCondLst>
                                        </p:cTn>
                                        <p:tgtEl>
                                          <p:spTgt spid="198">
                                            <p:txEl>
                                              <p:pRg st="11" end="11"/>
                                            </p:txEl>
                                          </p:spTgt>
                                        </p:tgtEl>
                                        <p:attrNameLst>
                                          <p:attrName>style.visibility</p:attrName>
                                        </p:attrNameLst>
                                      </p:cBhvr>
                                      <p:to>
                                        <p:strVal val="visible"/>
                                      </p:to>
                                    </p:set>
                                  </p:childTnLst>
                                </p:cTn>
                              </p:par>
                              <p:par>
                                <p:cTn id="130" nodeType="withEffect" fill="hold" presetClass="entr" presetID="1">
                                  <p:stCondLst>
                                    <p:cond delay="0"/>
                                  </p:stCondLst>
                                  <p:childTnLst>
                                    <p:set>
                                      <p:cBhvr>
                                        <p:cTn id="131" dur="1" fill="hold">
                                          <p:stCondLst>
                                            <p:cond delay="0"/>
                                          </p:stCondLst>
                                        </p:cTn>
                                        <p:tgtEl>
                                          <p:spTgt spid="198">
                                            <p:txEl>
                                              <p:pRg st="12" end="12"/>
                                            </p:txEl>
                                          </p:spTgt>
                                        </p:tgtEl>
                                        <p:attrNameLst>
                                          <p:attrName>style.visibility</p:attrName>
                                        </p:attrNameLst>
                                      </p:cBhvr>
                                      <p:to>
                                        <p:strVal val="visible"/>
                                      </p:to>
                                    </p:set>
                                  </p:childTnLst>
                                </p:cTn>
                              </p:par>
                              <p:par>
                                <p:cTn id="132" nodeType="withEffect" fill="hold" presetClass="entr" presetID="1">
                                  <p:stCondLst>
                                    <p:cond delay="0"/>
                                  </p:stCondLst>
                                  <p:childTnLst>
                                    <p:set>
                                      <p:cBhvr>
                                        <p:cTn id="133" dur="1" fill="hold">
                                          <p:stCondLst>
                                            <p:cond delay="0"/>
                                          </p:stCondLst>
                                        </p:cTn>
                                        <p:tgtEl>
                                          <p:spTgt spid="198">
                                            <p:txEl>
                                              <p:pRg st="13" end="13"/>
                                            </p:txEl>
                                          </p:spTgt>
                                        </p:tgtEl>
                                        <p:attrNameLst>
                                          <p:attrName>style.visibility</p:attrName>
                                        </p:attrNameLst>
                                      </p:cBhvr>
                                      <p:to>
                                        <p:strVal val="visible"/>
                                      </p:to>
                                    </p:set>
                                  </p:childTnLst>
                                </p:cTn>
                              </p:par>
                              <p:par>
                                <p:cTn id="134" nodeType="withEffect" fill="hold" presetClass="entr" presetID="1">
                                  <p:stCondLst>
                                    <p:cond delay="0"/>
                                  </p:stCondLst>
                                  <p:childTnLst>
                                    <p:set>
                                      <p:cBhvr>
                                        <p:cTn id="135" dur="1" fill="hold">
                                          <p:stCondLst>
                                            <p:cond delay="0"/>
                                          </p:stCondLst>
                                        </p:cTn>
                                        <p:tgtEl>
                                          <p:spTgt spid="198">
                                            <p:txEl>
                                              <p:pRg st="14" end="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Windows Event Logs</a:t>
            </a:r>
            <a:endParaRPr b="0" lang="en-SG" sz="3600" spc="-1" strike="noStrike">
              <a:latin typeface="Arial"/>
            </a:endParaRPr>
          </a:p>
        </p:txBody>
      </p:sp>
      <p:pic>
        <p:nvPicPr>
          <p:cNvPr id="200" name="Picture 2" descr=""/>
          <p:cNvPicPr/>
          <p:nvPr/>
        </p:nvPicPr>
        <p:blipFill>
          <a:blip r:embed="rId1"/>
          <a:stretch/>
        </p:blipFill>
        <p:spPr>
          <a:xfrm>
            <a:off x="195120" y="1037160"/>
            <a:ext cx="12445200" cy="4785480"/>
          </a:xfrm>
          <a:prstGeom prst="rect">
            <a:avLst/>
          </a:prstGeom>
          <a:ln w="0">
            <a:noFill/>
          </a:ln>
        </p:spPr>
      </p:pic>
      <p:sp>
        <p:nvSpPr>
          <p:cNvPr id="201" name="TextBox 3"/>
          <p:cNvSpPr/>
          <p:nvPr/>
        </p:nvSpPr>
        <p:spPr>
          <a:xfrm>
            <a:off x="2414880" y="5935320"/>
            <a:ext cx="8260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SG" sz="2400" spc="-1" strike="noStrike">
                <a:solidFill>
                  <a:srgbClr val="000000"/>
                </a:solidFill>
                <a:latin typeface="Arial"/>
                <a:ea typeface="DejaVu Sans"/>
              </a:rPr>
              <a:t>Action  &gt; Open Saved Log &gt; [File in datasets\windows\evtx]</a:t>
            </a:r>
            <a:endParaRPr b="0" lang="en-SG" sz="2400" spc="-1" strike="noStrike">
              <a:latin typeface="Arial"/>
            </a:endParaRPr>
          </a:p>
        </p:txBody>
      </p:sp>
      <p:pic>
        <p:nvPicPr>
          <p:cNvPr id="202" name="Picture 4" descr=""/>
          <p:cNvPicPr/>
          <p:nvPr/>
        </p:nvPicPr>
        <p:blipFill>
          <a:blip r:embed="rId2"/>
          <a:stretch/>
        </p:blipFill>
        <p:spPr>
          <a:xfrm>
            <a:off x="2073600" y="6594120"/>
            <a:ext cx="2850120" cy="2085480"/>
          </a:xfrm>
          <a:prstGeom prst="rect">
            <a:avLst/>
          </a:prstGeom>
          <a:ln w="0">
            <a:noFill/>
          </a:ln>
        </p:spPr>
      </p:pic>
      <p:pic>
        <p:nvPicPr>
          <p:cNvPr id="203" name="Picture 5" descr=""/>
          <p:cNvPicPr/>
          <p:nvPr/>
        </p:nvPicPr>
        <p:blipFill>
          <a:blip r:embed="rId3"/>
          <a:stretch/>
        </p:blipFill>
        <p:spPr>
          <a:xfrm>
            <a:off x="7059240" y="6594120"/>
            <a:ext cx="4390200" cy="1886760"/>
          </a:xfrm>
          <a:prstGeom prst="rect">
            <a:avLst/>
          </a:prstGeom>
          <a:ln w="0">
            <a:noFill/>
          </a:ln>
        </p:spPr>
      </p:pic>
      <p:sp>
        <p:nvSpPr>
          <p:cNvPr id="3" name="PlaceHolder 2"/>
          <p:cNvSpPr>
            <a:spLocks noGrp="1"/>
          </p:cNvSpPr>
          <p:nvPr>
            <p:ph type="sldNum" idx="4"/>
          </p:nvPr>
        </p:nvSpPr>
        <p:spPr/>
        <p:txBody>
          <a:bodyPr/>
          <a:p>
            <a:fld id="{1AD80B54-BC0E-4AA5-BC66-FB6E692422A7}"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Windows Event Logs</a:t>
            </a:r>
            <a:endParaRPr b="0" lang="en-SG" sz="3600" spc="-1" strike="noStrike">
              <a:latin typeface="Arial"/>
            </a:endParaRPr>
          </a:p>
        </p:txBody>
      </p:sp>
      <p:sp>
        <p:nvSpPr>
          <p:cNvPr id="205" name="PlaceHolder 2"/>
          <p:cNvSpPr>
            <a:spLocks noGrp="1"/>
          </p:cNvSpPr>
          <p:nvPr>
            <p:ph/>
          </p:nvPr>
        </p:nvSpPr>
        <p:spPr>
          <a:xfrm>
            <a:off x="1016280" y="1787400"/>
            <a:ext cx="11049840" cy="64382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SG" sz="2400" spc="-1" strike="noStrike">
                <a:solidFill>
                  <a:srgbClr val="000000"/>
                </a:solidFill>
                <a:latin typeface="Arial"/>
                <a:ea typeface="Arial"/>
              </a:rPr>
              <a:t>Each Event Log has an associated Event ID</a:t>
            </a:r>
            <a:endParaRPr b="0" lang="en-SG"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SG" sz="2000" spc="-1" strike="noStrike" u="sng">
                <a:solidFill>
                  <a:srgbClr val="0563c1"/>
                </a:solidFill>
                <a:uFillTx/>
                <a:latin typeface="Arial"/>
                <a:ea typeface="Arial"/>
                <a:hlinkClick r:id="rId1"/>
              </a:rPr>
              <a:t>https</a:t>
            </a:r>
            <a:r>
              <a:rPr b="0" lang="en-SG" sz="2000" spc="-1" strike="noStrike" u="sng">
                <a:solidFill>
                  <a:srgbClr val="0563c1"/>
                </a:solidFill>
                <a:uFillTx/>
                <a:latin typeface="Arial"/>
                <a:ea typeface="Arial"/>
                <a:hlinkClick r:id="rId2"/>
              </a:rPr>
              <a:t>://</a:t>
            </a:r>
            <a:r>
              <a:rPr b="0" lang="en-SG" sz="2000" spc="-1" strike="noStrike" u="sng">
                <a:solidFill>
                  <a:srgbClr val="0563c1"/>
                </a:solidFill>
                <a:uFillTx/>
                <a:latin typeface="Arial"/>
                <a:ea typeface="Arial"/>
                <a:hlinkClick r:id="rId3"/>
              </a:rPr>
              <a:t>www.ultimatewindowssecurity.com/securitylog/encyclopedia/default.aspx?i=j</a:t>
            </a:r>
            <a:r>
              <a:rPr b="0" lang="en-SG" sz="2000" spc="-1" strike="noStrike">
                <a:solidFill>
                  <a:srgbClr val="000000"/>
                </a:solidFill>
                <a:latin typeface="Arial"/>
                <a:ea typeface="Arial"/>
              </a:rPr>
              <a:t> </a:t>
            </a:r>
            <a:endParaRPr b="0" lang="en-SG" sz="2000" spc="-1" strike="noStrike">
              <a:latin typeface="Arial"/>
            </a:endParaRPr>
          </a:p>
          <a:p>
            <a:pPr>
              <a:lnSpc>
                <a:spcPct val="90000"/>
              </a:lnSpc>
              <a:spcBef>
                <a:spcPts val="1001"/>
              </a:spcBef>
              <a:buNone/>
              <a:tabLst>
                <a:tab algn="l" pos="0"/>
              </a:tabLst>
            </a:pPr>
            <a:endParaRPr b="0" lang="en-SG" sz="2000" spc="-1" strike="noStrike">
              <a:latin typeface="Arial"/>
            </a:endParaRPr>
          </a:p>
          <a:p>
            <a:pPr>
              <a:lnSpc>
                <a:spcPct val="90000"/>
              </a:lnSpc>
              <a:spcBef>
                <a:spcPts val="1001"/>
              </a:spcBef>
              <a:buNone/>
              <a:tabLst>
                <a:tab algn="l" pos="0"/>
              </a:tabLst>
            </a:pPr>
            <a:r>
              <a:rPr b="0" lang="en-SG" sz="2400" spc="-1" strike="noStrike">
                <a:solidFill>
                  <a:srgbClr val="000000"/>
                </a:solidFill>
                <a:latin typeface="Arial"/>
                <a:ea typeface="Arial"/>
              </a:rPr>
              <a:t>Some useful Event IDs</a:t>
            </a:r>
            <a:endParaRPr b="0" lang="en-SG" sz="2400" spc="-1" strike="noStrike">
              <a:latin typeface="Arial"/>
            </a:endParaRPr>
          </a:p>
          <a:p>
            <a:pPr lvl="1" marL="800280" indent="-343080">
              <a:lnSpc>
                <a:spcPct val="90000"/>
              </a:lnSpc>
              <a:spcBef>
                <a:spcPts val="499"/>
              </a:spcBef>
              <a:buClr>
                <a:srgbClr val="000000"/>
              </a:buClr>
              <a:buFont typeface="Arial"/>
              <a:buChar char="•"/>
              <a:tabLst>
                <a:tab algn="l" pos="0"/>
              </a:tabLst>
            </a:pPr>
            <a:r>
              <a:rPr b="1" lang="en-SG" sz="2400" spc="-1" strike="noStrike">
                <a:solidFill>
                  <a:srgbClr val="000000"/>
                </a:solidFill>
                <a:latin typeface="Arial"/>
                <a:ea typeface="Arial"/>
              </a:rPr>
              <a:t>4611</a:t>
            </a:r>
            <a:r>
              <a:rPr b="0" lang="en-SG" sz="2400" spc="-1" strike="noStrike">
                <a:solidFill>
                  <a:srgbClr val="000000"/>
                </a:solidFill>
                <a:latin typeface="Arial"/>
                <a:ea typeface="Arial"/>
              </a:rPr>
              <a:t>: Trusted Logon</a:t>
            </a:r>
            <a:endParaRPr b="0" lang="en-SG" sz="2400" spc="-1" strike="noStrike">
              <a:latin typeface="Arial"/>
            </a:endParaRPr>
          </a:p>
          <a:p>
            <a:pPr lvl="1" marL="800280" indent="-343080">
              <a:lnSpc>
                <a:spcPct val="90000"/>
              </a:lnSpc>
              <a:spcBef>
                <a:spcPts val="499"/>
              </a:spcBef>
              <a:buClr>
                <a:srgbClr val="000000"/>
              </a:buClr>
              <a:buFont typeface="Arial"/>
              <a:buChar char="•"/>
              <a:tabLst>
                <a:tab algn="l" pos="0"/>
              </a:tabLst>
            </a:pPr>
            <a:r>
              <a:rPr b="1" lang="en-SG" sz="2400" spc="-1" strike="noStrike">
                <a:solidFill>
                  <a:srgbClr val="000000"/>
                </a:solidFill>
                <a:latin typeface="Arial"/>
                <a:ea typeface="Arial"/>
              </a:rPr>
              <a:t>4624</a:t>
            </a:r>
            <a:r>
              <a:rPr b="0" lang="en-SG" sz="2400" spc="-1" strike="noStrike">
                <a:solidFill>
                  <a:srgbClr val="000000"/>
                </a:solidFill>
                <a:latin typeface="Arial"/>
                <a:ea typeface="Arial"/>
              </a:rPr>
              <a:t>: Successful Account Logon</a:t>
            </a:r>
            <a:endParaRPr b="0" lang="en-SG" sz="2400" spc="-1" strike="noStrike">
              <a:latin typeface="Arial"/>
            </a:endParaRPr>
          </a:p>
          <a:p>
            <a:pPr lvl="1" marL="800280" indent="-343080">
              <a:lnSpc>
                <a:spcPct val="90000"/>
              </a:lnSpc>
              <a:spcBef>
                <a:spcPts val="499"/>
              </a:spcBef>
              <a:buClr>
                <a:srgbClr val="000000"/>
              </a:buClr>
              <a:buFont typeface="Arial"/>
              <a:buChar char="•"/>
              <a:tabLst>
                <a:tab algn="l" pos="0"/>
              </a:tabLst>
            </a:pPr>
            <a:r>
              <a:rPr b="1" lang="en-SG" sz="2400" spc="-1" strike="noStrike">
                <a:solidFill>
                  <a:srgbClr val="000000"/>
                </a:solidFill>
                <a:latin typeface="Arial"/>
                <a:ea typeface="Arial"/>
              </a:rPr>
              <a:t>4673</a:t>
            </a:r>
            <a:r>
              <a:rPr b="0" lang="en-SG" sz="2400" spc="-1" strike="noStrike">
                <a:solidFill>
                  <a:srgbClr val="000000"/>
                </a:solidFill>
                <a:latin typeface="Arial"/>
                <a:ea typeface="Arial"/>
              </a:rPr>
              <a:t>: Privilege Service was called</a:t>
            </a:r>
            <a:endParaRPr b="0" lang="en-SG" sz="2400" spc="-1" strike="noStrike">
              <a:latin typeface="Arial"/>
            </a:endParaRPr>
          </a:p>
          <a:p>
            <a:pPr lvl="1" marL="800280" indent="-343080">
              <a:lnSpc>
                <a:spcPct val="90000"/>
              </a:lnSpc>
              <a:spcBef>
                <a:spcPts val="499"/>
              </a:spcBef>
              <a:buClr>
                <a:srgbClr val="000000"/>
              </a:buClr>
              <a:buFont typeface="Arial"/>
              <a:buChar char="•"/>
              <a:tabLst>
                <a:tab algn="l" pos="0"/>
              </a:tabLst>
            </a:pPr>
            <a:r>
              <a:rPr b="1" lang="en-SG" sz="2400" spc="-1" strike="noStrike">
                <a:solidFill>
                  <a:srgbClr val="000000"/>
                </a:solidFill>
                <a:latin typeface="Arial"/>
                <a:ea typeface="Arial"/>
              </a:rPr>
              <a:t>4698: </a:t>
            </a:r>
            <a:r>
              <a:rPr b="0" lang="en-SG" sz="2400" spc="-1" strike="noStrike">
                <a:solidFill>
                  <a:srgbClr val="000000"/>
                </a:solidFill>
                <a:latin typeface="Arial"/>
                <a:ea typeface="Arial"/>
              </a:rPr>
              <a:t>Scheduled Task was created</a:t>
            </a:r>
            <a:endParaRPr b="0" lang="en-SG" sz="2400" spc="-1" strike="noStrike">
              <a:latin typeface="Arial"/>
            </a:endParaRPr>
          </a:p>
        </p:txBody>
      </p:sp>
      <p:sp>
        <p:nvSpPr>
          <p:cNvPr id="4" name="PlaceHolder 3"/>
          <p:cNvSpPr>
            <a:spLocks noGrp="1"/>
          </p:cNvSpPr>
          <p:nvPr>
            <p:ph type="sldNum" idx="4"/>
          </p:nvPr>
        </p:nvSpPr>
        <p:spPr/>
        <p:txBody>
          <a:bodyPr/>
          <a:p>
            <a:fld id="{017EF1AB-B387-49A2-A50F-0813C1C87C97}"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Converting EVTX to CSV</a:t>
            </a:r>
            <a:endParaRPr b="0" lang="en-SG" sz="3600" spc="-1" strike="noStrike">
              <a:latin typeface="Arial"/>
            </a:endParaRPr>
          </a:p>
        </p:txBody>
      </p:sp>
      <p:sp>
        <p:nvSpPr>
          <p:cNvPr id="207" name=""/>
          <p:cNvSpPr/>
          <p:nvPr/>
        </p:nvSpPr>
        <p:spPr>
          <a:xfrm>
            <a:off x="4800600" y="1600200"/>
            <a:ext cx="2970720" cy="913320"/>
          </a:xfrm>
          <a:prstGeom prst="rect">
            <a:avLst/>
          </a:prstGeom>
          <a:solidFill>
            <a:srgbClr val="b2b2b2"/>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SG" sz="1800" spc="-1" strike="noStrike">
                <a:solidFill>
                  <a:srgbClr val="000000"/>
                </a:solidFill>
                <a:latin typeface="Arial"/>
                <a:ea typeface="DejaVu Sans"/>
              </a:rPr>
              <a:t>EVTX</a:t>
            </a:r>
            <a:endParaRPr b="0" lang="en-SG" sz="1800" spc="-1" strike="noStrike">
              <a:latin typeface="Arial"/>
            </a:endParaRPr>
          </a:p>
        </p:txBody>
      </p:sp>
      <p:sp>
        <p:nvSpPr>
          <p:cNvPr id="208" name=""/>
          <p:cNvSpPr/>
          <p:nvPr/>
        </p:nvSpPr>
        <p:spPr>
          <a:xfrm>
            <a:off x="4800600" y="3429000"/>
            <a:ext cx="2970720" cy="913320"/>
          </a:xfrm>
          <a:prstGeom prst="rect">
            <a:avLst/>
          </a:prstGeom>
          <a:solidFill>
            <a:srgbClr val="ffaa95"/>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SG" sz="1800" spc="-1" strike="noStrike">
                <a:solidFill>
                  <a:srgbClr val="000000"/>
                </a:solidFill>
                <a:latin typeface="Arial"/>
                <a:ea typeface="DejaVu Sans"/>
              </a:rPr>
              <a:t>evtxdump</a:t>
            </a:r>
            <a:endParaRPr b="0" lang="en-SG" sz="1800" spc="-1" strike="noStrike">
              <a:latin typeface="Arial"/>
            </a:endParaRPr>
          </a:p>
        </p:txBody>
      </p:sp>
      <p:sp>
        <p:nvSpPr>
          <p:cNvPr id="209" name=""/>
          <p:cNvSpPr/>
          <p:nvPr/>
        </p:nvSpPr>
        <p:spPr>
          <a:xfrm>
            <a:off x="1828800" y="5257800"/>
            <a:ext cx="2970720" cy="913320"/>
          </a:xfrm>
          <a:prstGeom prst="rect">
            <a:avLst/>
          </a:prstGeom>
          <a:solidFill>
            <a:srgbClr val="bf819e"/>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SG" sz="1800" spc="-1" strike="noStrike">
                <a:solidFill>
                  <a:srgbClr val="000000"/>
                </a:solidFill>
                <a:latin typeface="Arial"/>
                <a:ea typeface="DejaVu Sans"/>
              </a:rPr>
              <a:t>XML</a:t>
            </a:r>
            <a:endParaRPr b="0" lang="en-SG" sz="1800" spc="-1" strike="noStrike">
              <a:latin typeface="Arial"/>
            </a:endParaRPr>
          </a:p>
        </p:txBody>
      </p:sp>
      <p:sp>
        <p:nvSpPr>
          <p:cNvPr id="210" name=""/>
          <p:cNvSpPr/>
          <p:nvPr/>
        </p:nvSpPr>
        <p:spPr>
          <a:xfrm>
            <a:off x="7772400" y="5257800"/>
            <a:ext cx="2970720" cy="913320"/>
          </a:xfrm>
          <a:prstGeom prst="rect">
            <a:avLst/>
          </a:prstGeom>
          <a:solidFill>
            <a:srgbClr val="b4c7dc"/>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SG" sz="1800" spc="-1" strike="noStrike">
                <a:solidFill>
                  <a:srgbClr val="000000"/>
                </a:solidFill>
                <a:latin typeface="Arial"/>
                <a:ea typeface="DejaVu Sans"/>
              </a:rPr>
              <a:t>JSON</a:t>
            </a:r>
            <a:endParaRPr b="0" lang="en-SG" sz="1800" spc="-1" strike="noStrike">
              <a:latin typeface="Arial"/>
            </a:endParaRPr>
          </a:p>
        </p:txBody>
      </p:sp>
      <p:sp>
        <p:nvSpPr>
          <p:cNvPr id="211" name=""/>
          <p:cNvSpPr/>
          <p:nvPr/>
        </p:nvSpPr>
        <p:spPr>
          <a:xfrm>
            <a:off x="4800600" y="7315200"/>
            <a:ext cx="2970720" cy="913320"/>
          </a:xfrm>
          <a:prstGeom prst="rect">
            <a:avLst/>
          </a:prstGeom>
          <a:solidFill>
            <a:srgbClr val="e8f2a1"/>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SG" sz="1800" spc="-1" strike="noStrike">
                <a:solidFill>
                  <a:srgbClr val="000000"/>
                </a:solidFill>
                <a:latin typeface="Arial"/>
                <a:ea typeface="DejaVu Sans"/>
              </a:rPr>
              <a:t>CSV</a:t>
            </a:r>
            <a:endParaRPr b="0" lang="en-SG" sz="1800" spc="-1" strike="noStrike">
              <a:latin typeface="Arial"/>
            </a:endParaRPr>
          </a:p>
        </p:txBody>
      </p:sp>
      <p:sp>
        <p:nvSpPr>
          <p:cNvPr id="212" name=""/>
          <p:cNvSpPr/>
          <p:nvPr/>
        </p:nvSpPr>
        <p:spPr>
          <a:xfrm>
            <a:off x="6286320" y="2514600"/>
            <a:ext cx="360" cy="913680"/>
          </a:xfrm>
          <a:custGeom>
            <a:avLst/>
            <a:gdLst/>
            <a:ahLst/>
            <a:rect l="l" t="t" r="r" b="b"/>
            <a:pathLst>
              <a:path w="21600" h="21600">
                <a:moveTo>
                  <a:pt x="0" y="0"/>
                </a:moveTo>
                <a:lnTo>
                  <a:pt x="21600" y="21600"/>
                </a:lnTo>
              </a:path>
            </a:pathLst>
          </a:custGeom>
          <a:noFill/>
          <a:ln w="0">
            <a:solidFill>
              <a:srgbClr val="3465a4"/>
            </a:solidFill>
            <a:tailEnd len="med" type="triangle" w="med"/>
          </a:ln>
        </p:spPr>
        <p:style>
          <a:lnRef idx="0"/>
          <a:fillRef idx="0"/>
          <a:effectRef idx="0"/>
          <a:fontRef idx="minor"/>
        </p:style>
      </p:sp>
      <p:sp>
        <p:nvSpPr>
          <p:cNvPr id="213" name=""/>
          <p:cNvSpPr/>
          <p:nvPr/>
        </p:nvSpPr>
        <p:spPr>
          <a:xfrm flipH="1">
            <a:off x="3313080" y="4343400"/>
            <a:ext cx="2971080" cy="913680"/>
          </a:xfrm>
          <a:custGeom>
            <a:avLst/>
            <a:gdLst/>
            <a:ahLst/>
            <a:rect l="l" t="t" r="r" b="b"/>
            <a:pathLst>
              <a:path w="21600" h="21600">
                <a:moveTo>
                  <a:pt x="0" y="0"/>
                </a:moveTo>
                <a:lnTo>
                  <a:pt x="21600" y="21600"/>
                </a:lnTo>
              </a:path>
            </a:pathLst>
          </a:custGeom>
          <a:noFill/>
          <a:ln w="0">
            <a:solidFill>
              <a:srgbClr val="3465a4"/>
            </a:solidFill>
            <a:tailEnd len="med" type="triangle" w="med"/>
          </a:ln>
        </p:spPr>
        <p:style>
          <a:lnRef idx="0"/>
          <a:fillRef idx="0"/>
          <a:effectRef idx="0"/>
          <a:fontRef idx="minor"/>
        </p:style>
      </p:sp>
      <p:sp>
        <p:nvSpPr>
          <p:cNvPr id="214" name=""/>
          <p:cNvSpPr/>
          <p:nvPr/>
        </p:nvSpPr>
        <p:spPr>
          <a:xfrm>
            <a:off x="6286320" y="4343400"/>
            <a:ext cx="2971080" cy="913680"/>
          </a:xfrm>
          <a:custGeom>
            <a:avLst/>
            <a:gdLst/>
            <a:ahLst/>
            <a:rect l="l" t="t" r="r" b="b"/>
            <a:pathLst>
              <a:path w="21600" h="21600">
                <a:moveTo>
                  <a:pt x="0" y="0"/>
                </a:moveTo>
                <a:lnTo>
                  <a:pt x="21600" y="21600"/>
                </a:lnTo>
              </a:path>
            </a:pathLst>
          </a:custGeom>
          <a:noFill/>
          <a:ln w="0">
            <a:solidFill>
              <a:srgbClr val="3465a4"/>
            </a:solidFill>
            <a:tailEnd len="med" type="triangle" w="med"/>
          </a:ln>
        </p:spPr>
        <p:style>
          <a:lnRef idx="0"/>
          <a:fillRef idx="0"/>
          <a:effectRef idx="0"/>
          <a:fontRef idx="minor"/>
        </p:style>
      </p:sp>
      <p:sp>
        <p:nvSpPr>
          <p:cNvPr id="215" name=""/>
          <p:cNvSpPr/>
          <p:nvPr/>
        </p:nvSpPr>
        <p:spPr>
          <a:xfrm flipH="1">
            <a:off x="6284880" y="6172200"/>
            <a:ext cx="2971080" cy="1142280"/>
          </a:xfrm>
          <a:custGeom>
            <a:avLst/>
            <a:gdLst/>
            <a:ahLst/>
            <a:rect l="l" t="t" r="r" b="b"/>
            <a:pathLst>
              <a:path w="21600" h="21600">
                <a:moveTo>
                  <a:pt x="0" y="0"/>
                </a:moveTo>
                <a:lnTo>
                  <a:pt x="21600" y="21600"/>
                </a:lnTo>
              </a:path>
            </a:pathLst>
          </a:custGeom>
          <a:noFill/>
          <a:ln w="0">
            <a:solidFill>
              <a:srgbClr val="3465a4"/>
            </a:solidFill>
            <a:tailEnd len="med" type="triangle" w="med"/>
          </a:ln>
        </p:spPr>
        <p:style>
          <a:lnRef idx="0"/>
          <a:fillRef idx="0"/>
          <a:effectRef idx="0"/>
          <a:fontRef idx="minor"/>
        </p:style>
      </p:sp>
      <p:sp>
        <p:nvSpPr>
          <p:cNvPr id="3" name="PlaceHolder 2"/>
          <p:cNvSpPr>
            <a:spLocks noGrp="1"/>
          </p:cNvSpPr>
          <p:nvPr>
            <p:ph type="sldNum" idx="4"/>
          </p:nvPr>
        </p:nvSpPr>
        <p:spPr/>
        <p:txBody>
          <a:bodyPr/>
          <a:p>
            <a:fld id="{AF50BE9D-64A0-4599-9DDE-E8762A9B3A22}"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SG" sz="3600" spc="-1" strike="noStrike">
                <a:solidFill>
                  <a:srgbClr val="000000"/>
                </a:solidFill>
                <a:latin typeface="Arial"/>
                <a:ea typeface="Arial"/>
              </a:rPr>
              <a:t>Threat Hunting with Python!</a:t>
            </a:r>
            <a:endParaRPr b="0" lang="en-SG" sz="3600" spc="-1" strike="noStrike">
              <a:latin typeface="Arial"/>
            </a:endParaRPr>
          </a:p>
        </p:txBody>
      </p:sp>
      <p:sp>
        <p:nvSpPr>
          <p:cNvPr id="217" name="PlaceHolder 2"/>
          <p:cNvSpPr>
            <a:spLocks noGrp="1"/>
          </p:cNvSpPr>
          <p:nvPr>
            <p:ph/>
          </p:nvPr>
        </p:nvSpPr>
        <p:spPr>
          <a:xfrm>
            <a:off x="1016280" y="1600200"/>
            <a:ext cx="11049840" cy="6438240"/>
          </a:xfrm>
          <a:prstGeom prst="rect">
            <a:avLst/>
          </a:prstGeom>
          <a:noFill/>
          <a:ln w="0">
            <a:noFill/>
          </a:ln>
        </p:spPr>
        <p:txBody>
          <a:bodyPr lIns="90000" rIns="90000" tIns="45000" bIns="45000" anchor="t">
            <a:noAutofit/>
          </a:bodyPr>
          <a:p>
            <a:pPr marL="457200" indent="-457200">
              <a:lnSpc>
                <a:spcPct val="90000"/>
              </a:lnSpc>
              <a:spcBef>
                <a:spcPts val="1001"/>
              </a:spcBef>
              <a:buClr>
                <a:srgbClr val="000000"/>
              </a:buClr>
              <a:buFont typeface="Arial"/>
              <a:buAutoNum type="arabicPeriod"/>
            </a:pPr>
            <a:r>
              <a:rPr b="0" lang="en-SG" sz="2000" spc="-1" strike="noStrike">
                <a:solidFill>
                  <a:srgbClr val="000000"/>
                </a:solidFill>
                <a:latin typeface="Arial"/>
                <a:ea typeface="Arial"/>
              </a:rPr>
              <a:t>Login to </a:t>
            </a:r>
            <a:r>
              <a:rPr b="0" lang="en-SG" sz="2000" spc="-1" strike="noStrike">
                <a:solidFill>
                  <a:srgbClr val="3465a4"/>
                </a:solidFill>
                <a:latin typeface="Arial"/>
                <a:ea typeface="Arial"/>
              </a:rPr>
              <a:t>jupyter</a:t>
            </a:r>
            <a:r>
              <a:rPr b="0" lang="en-SG" sz="2000" spc="-1" strike="noStrike">
                <a:solidFill>
                  <a:srgbClr val="000000"/>
                </a:solidFill>
                <a:latin typeface="Arial"/>
                <a:ea typeface="Arial"/>
              </a:rPr>
              <a:t> with your given credentials and navigate to your personal folder.</a:t>
            </a:r>
            <a:endParaRPr b="0" lang="en-SG" sz="2000" spc="-1" strike="noStrike">
              <a:latin typeface="Arial"/>
            </a:endParaRPr>
          </a:p>
          <a:p>
            <a:pPr lvl="1" marL="864000" indent="-324000">
              <a:lnSpc>
                <a:spcPct val="90000"/>
              </a:lnSpc>
              <a:spcBef>
                <a:spcPts val="1134"/>
              </a:spcBef>
              <a:buClr>
                <a:srgbClr val="000000"/>
              </a:buClr>
              <a:buSzPct val="75000"/>
              <a:buFont typeface="Symbol"/>
              <a:buChar char=""/>
            </a:pPr>
            <a:r>
              <a:rPr b="0" lang="en-SG" sz="2000" spc="-1" strike="noStrike">
                <a:solidFill>
                  <a:srgbClr val="000000"/>
                </a:solidFill>
                <a:latin typeface="Arial"/>
                <a:ea typeface="Arial"/>
              </a:rPr>
              <a:t>Seats 1-30: </a:t>
            </a:r>
            <a:r>
              <a:rPr b="0" lang="en-SG" sz="2000" spc="-1" strike="noStrike" u="sng">
                <a:solidFill>
                  <a:srgbClr val="0563c1"/>
                </a:solidFill>
                <a:uFillTx/>
                <a:latin typeface="Arial"/>
                <a:ea typeface="Arial"/>
                <a:hlinkClick r:id="rId1"/>
              </a:rPr>
              <a:t>https://jupyter5.dart.com.sg</a:t>
            </a:r>
            <a:endParaRPr b="0" lang="en-SG" sz="2000" spc="-1" strike="noStrike">
              <a:latin typeface="Arial"/>
            </a:endParaRPr>
          </a:p>
          <a:p>
            <a:pPr lvl="1" marL="864000" indent="-324000">
              <a:lnSpc>
                <a:spcPct val="90000"/>
              </a:lnSpc>
              <a:spcBef>
                <a:spcPts val="1134"/>
              </a:spcBef>
              <a:buClr>
                <a:srgbClr val="000000"/>
              </a:buClr>
              <a:buSzPct val="75000"/>
              <a:buFont typeface="Symbol"/>
              <a:buChar char=""/>
            </a:pPr>
            <a:r>
              <a:rPr b="0" lang="en-SG" sz="2000" spc="-1" strike="noStrike">
                <a:solidFill>
                  <a:srgbClr val="000000"/>
                </a:solidFill>
                <a:latin typeface="Arial"/>
                <a:ea typeface="Arial"/>
              </a:rPr>
              <a:t>Seats 31-60: </a:t>
            </a:r>
            <a:r>
              <a:rPr b="0" lang="en-SG" sz="2000" spc="-1" strike="noStrike" u="sng">
                <a:solidFill>
                  <a:srgbClr val="0563c1"/>
                </a:solidFill>
                <a:uFillTx/>
                <a:latin typeface="Arial"/>
                <a:ea typeface="Arial"/>
                <a:hlinkClick r:id="rId2"/>
              </a:rPr>
              <a:t>https://jupyter2.dart.com.sg</a:t>
            </a:r>
            <a:endParaRPr b="0" lang="en-SG" sz="2000" spc="-1" strike="noStrike">
              <a:latin typeface="Arial"/>
            </a:endParaRPr>
          </a:p>
          <a:p>
            <a:pPr lvl="1" marL="864000" indent="-324000">
              <a:lnSpc>
                <a:spcPct val="90000"/>
              </a:lnSpc>
              <a:spcBef>
                <a:spcPts val="1134"/>
              </a:spcBef>
              <a:buClr>
                <a:srgbClr val="000000"/>
              </a:buClr>
              <a:buSzPct val="75000"/>
              <a:buFont typeface="Symbol"/>
              <a:buChar char=""/>
            </a:pPr>
            <a:r>
              <a:rPr b="0" lang="en-SG" sz="2000" spc="-1" strike="noStrike">
                <a:solidFill>
                  <a:srgbClr val="000000"/>
                </a:solidFill>
                <a:latin typeface="Arial"/>
                <a:ea typeface="Arial"/>
              </a:rPr>
              <a:t>Seats 61-90: </a:t>
            </a:r>
            <a:r>
              <a:rPr b="0" lang="en-SG" sz="2000" spc="-1" strike="noStrike" u="sng">
                <a:solidFill>
                  <a:srgbClr val="0563c1"/>
                </a:solidFill>
                <a:uFillTx/>
                <a:latin typeface="Arial"/>
                <a:ea typeface="Arial"/>
                <a:hlinkClick r:id="rId3"/>
              </a:rPr>
              <a:t>https://jupyter4.dart.com.sg</a:t>
            </a:r>
            <a:endParaRPr b="0" lang="en-SG" sz="2000" spc="-1" strike="noStrike">
              <a:latin typeface="Arial"/>
            </a:endParaRPr>
          </a:p>
          <a:p>
            <a:pPr marL="457200" indent="-457200">
              <a:lnSpc>
                <a:spcPct val="90000"/>
              </a:lnSpc>
              <a:spcBef>
                <a:spcPts val="1417"/>
              </a:spcBef>
              <a:buClr>
                <a:srgbClr val="000000"/>
              </a:buClr>
              <a:buFont typeface="Arial"/>
              <a:buAutoNum type="arabicPeriod"/>
            </a:pPr>
            <a:r>
              <a:rPr b="0" lang="en-SG" sz="2000" spc="-1" strike="noStrike">
                <a:solidFill>
                  <a:srgbClr val="000000"/>
                </a:solidFill>
                <a:latin typeface="Arial"/>
                <a:ea typeface="Arial"/>
              </a:rPr>
              <a:t>Username: user# (# refers to your seat number)</a:t>
            </a:r>
            <a:endParaRPr b="0" lang="en-SG" sz="2000" spc="-1" strike="noStrike">
              <a:latin typeface="Arial"/>
            </a:endParaRPr>
          </a:p>
          <a:p>
            <a:pPr marL="457200" indent="-457200">
              <a:lnSpc>
                <a:spcPct val="90000"/>
              </a:lnSpc>
              <a:spcBef>
                <a:spcPts val="1417"/>
              </a:spcBef>
              <a:buClr>
                <a:srgbClr val="000000"/>
              </a:buClr>
              <a:buFont typeface="Arial"/>
              <a:buAutoNum type="arabicPeriod"/>
            </a:pPr>
            <a:r>
              <a:rPr b="0" lang="en-SG" sz="2000" spc="-1" strike="noStrike">
                <a:solidFill>
                  <a:srgbClr val="000000"/>
                </a:solidFill>
                <a:latin typeface="Arial"/>
                <a:ea typeface="Arial"/>
              </a:rPr>
              <a:t>Password: password#</a:t>
            </a:r>
            <a:endParaRPr b="0" lang="en-SG" sz="2000" spc="-1" strike="noStrike">
              <a:latin typeface="Arial"/>
            </a:endParaRPr>
          </a:p>
          <a:p>
            <a:pPr>
              <a:lnSpc>
                <a:spcPct val="90000"/>
              </a:lnSpc>
              <a:spcBef>
                <a:spcPts val="1001"/>
              </a:spcBef>
              <a:buNone/>
            </a:pPr>
            <a:endParaRPr b="0" lang="en-SG" sz="2000" spc="-1" strike="noStrike">
              <a:latin typeface="Arial"/>
            </a:endParaRPr>
          </a:p>
          <a:p>
            <a:pPr marL="457200" indent="-457200">
              <a:lnSpc>
                <a:spcPct val="90000"/>
              </a:lnSpc>
              <a:spcBef>
                <a:spcPts val="1001"/>
              </a:spcBef>
              <a:buClr>
                <a:srgbClr val="000000"/>
              </a:buClr>
              <a:buFont typeface="Arial"/>
              <a:buAutoNum type="arabicPeriod"/>
            </a:pPr>
            <a:r>
              <a:rPr b="0" lang="en-SG" sz="2000" spc="-1" strike="noStrike">
                <a:solidFill>
                  <a:srgbClr val="000000"/>
                </a:solidFill>
                <a:latin typeface="Arial"/>
                <a:ea typeface="Arial"/>
              </a:rPr>
              <a:t>All EVTX files have been converted to XML, JSON and CSV formats. However, you may choose to rerun </a:t>
            </a:r>
            <a:r>
              <a:rPr b="1" lang="en-SG" sz="1800" spc="-1" strike="noStrike">
                <a:solidFill>
                  <a:srgbClr val="000000"/>
                </a:solidFill>
                <a:latin typeface="Consolas"/>
                <a:ea typeface="Arial"/>
              </a:rPr>
              <a:t>evtx_converter.py</a:t>
            </a:r>
            <a:endParaRPr b="0" lang="en-SG" sz="1800" spc="-1" strike="noStrike">
              <a:latin typeface="Arial"/>
            </a:endParaRPr>
          </a:p>
          <a:p>
            <a:pPr>
              <a:lnSpc>
                <a:spcPct val="90000"/>
              </a:lnSpc>
              <a:spcBef>
                <a:spcPts val="1001"/>
              </a:spcBef>
              <a:buNone/>
            </a:pPr>
            <a:endParaRPr b="0" lang="en-SG" sz="2000" spc="-1" strike="noStrike">
              <a:latin typeface="Arial"/>
            </a:endParaRPr>
          </a:p>
          <a:p>
            <a:pPr marL="457200" indent="-457200">
              <a:lnSpc>
                <a:spcPct val="90000"/>
              </a:lnSpc>
              <a:spcBef>
                <a:spcPts val="1001"/>
              </a:spcBef>
              <a:buClr>
                <a:srgbClr val="000000"/>
              </a:buClr>
              <a:buFont typeface="Arial"/>
              <a:buAutoNum type="arabicPeriod"/>
            </a:pPr>
            <a:r>
              <a:rPr b="0" lang="en-SG" sz="2000" spc="-1" strike="noStrike">
                <a:solidFill>
                  <a:srgbClr val="000000"/>
                </a:solidFill>
                <a:latin typeface="Arial"/>
                <a:ea typeface="Arial"/>
              </a:rPr>
              <a:t>Open up your python notebooks and open </a:t>
            </a:r>
            <a:r>
              <a:rPr b="1" lang="en-SG" sz="1800" spc="-1" strike="noStrike">
                <a:solidFill>
                  <a:srgbClr val="000000"/>
                </a:solidFill>
                <a:latin typeface="Consolas"/>
                <a:ea typeface="Arial"/>
              </a:rPr>
              <a:t>student_notebooks/1_Context.ipynb</a:t>
            </a:r>
            <a:endParaRPr b="0" lang="en-SG" sz="1800" spc="-1" strike="noStrike">
              <a:latin typeface="Arial"/>
            </a:endParaRPr>
          </a:p>
          <a:p>
            <a:pPr>
              <a:lnSpc>
                <a:spcPct val="90000"/>
              </a:lnSpc>
              <a:spcBef>
                <a:spcPts val="1001"/>
              </a:spcBef>
              <a:buNone/>
            </a:pPr>
            <a:r>
              <a:rPr b="0" lang="en-SG" sz="2400" spc="-1" strike="noStrike">
                <a:solidFill>
                  <a:srgbClr val="000000"/>
                </a:solidFill>
                <a:latin typeface="Arial"/>
                <a:ea typeface="Arial"/>
              </a:rPr>
              <a:t> </a:t>
            </a:r>
            <a:endParaRPr b="0" lang="en-SG" sz="2400" spc="-1" strike="noStrike">
              <a:latin typeface="Arial"/>
            </a:endParaRPr>
          </a:p>
          <a:p>
            <a:pPr>
              <a:lnSpc>
                <a:spcPct val="90000"/>
              </a:lnSpc>
              <a:spcBef>
                <a:spcPts val="1001"/>
              </a:spcBef>
              <a:buNone/>
            </a:pPr>
            <a:endParaRPr b="0" lang="en-SG" sz="2400" spc="-1" strike="noStrike">
              <a:latin typeface="Arial"/>
            </a:endParaRPr>
          </a:p>
        </p:txBody>
      </p:sp>
      <p:sp>
        <p:nvSpPr>
          <p:cNvPr id="4" name="PlaceHolder 3"/>
          <p:cNvSpPr>
            <a:spLocks noGrp="1"/>
          </p:cNvSpPr>
          <p:nvPr>
            <p:ph type="sldNum" idx="4"/>
          </p:nvPr>
        </p:nvSpPr>
        <p:spPr/>
        <p:txBody>
          <a:bodyPr/>
          <a:p>
            <a:fld id="{DE92E92B-E620-4103-94F5-A45D129A46CB}"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6"/>
          <p:cNvSpPr/>
          <p:nvPr/>
        </p:nvSpPr>
        <p:spPr>
          <a:xfrm>
            <a:off x="1534320" y="147600"/>
            <a:ext cx="11211840" cy="67824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3600" spc="-1" strike="noStrike">
                <a:solidFill>
                  <a:srgbClr val="000000"/>
                </a:solidFill>
                <a:latin typeface="Arial"/>
                <a:ea typeface="Arial"/>
              </a:rPr>
              <a:t>Have fun!</a:t>
            </a:r>
            <a:endParaRPr b="0" lang="en-SG" sz="3600" spc="-1" strike="noStrike">
              <a:latin typeface="Arial"/>
            </a:endParaRPr>
          </a:p>
        </p:txBody>
      </p:sp>
      <p:sp>
        <p:nvSpPr>
          <p:cNvPr id="219" name="PlaceHolder 7"/>
          <p:cNvSpPr/>
          <p:nvPr/>
        </p:nvSpPr>
        <p:spPr>
          <a:xfrm>
            <a:off x="1016280" y="1143000"/>
            <a:ext cx="11049840" cy="754272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1001"/>
              </a:spcBef>
              <a:buNone/>
            </a:pPr>
            <a:endParaRPr b="0" lang="en-SG" sz="2400" spc="-1" strike="noStrike">
              <a:latin typeface="Arial"/>
            </a:endParaRPr>
          </a:p>
          <a:p>
            <a:pPr>
              <a:lnSpc>
                <a:spcPct val="90000"/>
              </a:lnSpc>
              <a:spcBef>
                <a:spcPts val="1001"/>
              </a:spcBef>
              <a:buNone/>
            </a:pPr>
            <a:endParaRPr b="0" lang="en-SG" sz="1800" spc="-1" strike="noStrike">
              <a:latin typeface="Arial"/>
            </a:endParaRPr>
          </a:p>
          <a:p>
            <a:pPr marL="457200" indent="-457200">
              <a:lnSpc>
                <a:spcPct val="90000"/>
              </a:lnSpc>
              <a:spcBef>
                <a:spcPts val="1001"/>
              </a:spcBef>
              <a:buClr>
                <a:srgbClr val="000000"/>
              </a:buClr>
              <a:buFont typeface="StarSymbol"/>
              <a:buAutoNum type="arabicParenR"/>
            </a:pPr>
            <a:r>
              <a:rPr b="0" lang="en-SG" sz="2000" spc="-1" strike="noStrike">
                <a:solidFill>
                  <a:srgbClr val="000000"/>
                </a:solidFill>
                <a:latin typeface="Arial"/>
                <a:ea typeface="Arial"/>
              </a:rPr>
              <a:t>If you want a copy of the resource locally, you could go to my github repository to download one for yourself</a:t>
            </a:r>
            <a:endParaRPr b="0" lang="en-SG" sz="2000" spc="-1" strike="noStrike">
              <a:latin typeface="Arial"/>
            </a:endParaRPr>
          </a:p>
          <a:p>
            <a:pPr marL="457200" indent="-457200">
              <a:lnSpc>
                <a:spcPct val="90000"/>
              </a:lnSpc>
              <a:spcBef>
                <a:spcPts val="1001"/>
              </a:spcBef>
              <a:buClr>
                <a:srgbClr val="000000"/>
              </a:buClr>
              <a:buFont typeface="StarSymbol"/>
              <a:buAutoNum type="arabicParenR"/>
            </a:pPr>
            <a:r>
              <a:rPr b="0" lang="en-SG" sz="2000" spc="-1" strike="noStrike" u="sng">
                <a:solidFill>
                  <a:srgbClr val="0563c1"/>
                </a:solidFill>
                <a:uFillTx/>
                <a:latin typeface="Arial"/>
                <a:ea typeface="Arial"/>
                <a:hlinkClick r:id="rId1"/>
              </a:rPr>
              <a:t>https://github.com/mathscantor/Sentinel</a:t>
            </a:r>
            <a:endParaRPr b="0" lang="en-SG" sz="2000" spc="-1" strike="noStrike">
              <a:latin typeface="Arial"/>
            </a:endParaRPr>
          </a:p>
          <a:p>
            <a:pPr>
              <a:lnSpc>
                <a:spcPct val="90000"/>
              </a:lnSpc>
              <a:spcBef>
                <a:spcPts val="1001"/>
              </a:spcBef>
              <a:buNone/>
            </a:pPr>
            <a:endParaRPr b="0" lang="en-SG" sz="2000" spc="-1" strike="noStrike">
              <a:latin typeface="Arial"/>
            </a:endParaRPr>
          </a:p>
          <a:p>
            <a:pPr marL="457200" indent="-457200">
              <a:lnSpc>
                <a:spcPct val="90000"/>
              </a:lnSpc>
              <a:spcBef>
                <a:spcPts val="1001"/>
              </a:spcBef>
              <a:buClr>
                <a:srgbClr val="000000"/>
              </a:buClr>
              <a:buFont typeface="StarSymbol"/>
              <a:buAutoNum type="arabicParenR"/>
            </a:pPr>
            <a:r>
              <a:rPr b="0" lang="en-SG" sz="2000" spc="-1" strike="noStrike">
                <a:solidFill>
                  <a:srgbClr val="000000"/>
                </a:solidFill>
                <a:latin typeface="Arial"/>
                <a:ea typeface="Arial"/>
              </a:rPr>
              <a:t>45 Minutes to play around with the data. Put your answers in </a:t>
            </a:r>
            <a:r>
              <a:rPr b="1" lang="en-SG" sz="2000" spc="-1" strike="noStrike">
                <a:solidFill>
                  <a:srgbClr val="000000"/>
                </a:solidFill>
                <a:latin typeface="Arial"/>
                <a:ea typeface="Arial"/>
              </a:rPr>
              <a:t>Worksheet.ipynb</a:t>
            </a:r>
            <a:endParaRPr b="0" lang="en-SG" sz="2000" spc="-1" strike="noStrike">
              <a:latin typeface="Arial"/>
            </a:endParaRPr>
          </a:p>
          <a:p>
            <a:pPr>
              <a:lnSpc>
                <a:spcPct val="90000"/>
              </a:lnSpc>
              <a:spcBef>
                <a:spcPts val="1001"/>
              </a:spcBef>
              <a:buNone/>
            </a:pPr>
            <a:endParaRPr b="0" lang="en-SG" sz="2000" spc="-1" strike="noStrike">
              <a:latin typeface="Arial"/>
            </a:endParaRPr>
          </a:p>
          <a:p>
            <a:pPr marL="457200" indent="-457200">
              <a:lnSpc>
                <a:spcPct val="90000"/>
              </a:lnSpc>
              <a:spcBef>
                <a:spcPts val="1001"/>
              </a:spcBef>
              <a:buClr>
                <a:srgbClr val="000000"/>
              </a:buClr>
              <a:buFont typeface="StarSymbol"/>
              <a:buAutoNum type="arabicParenR"/>
            </a:pPr>
            <a:r>
              <a:rPr b="0" lang="en-SG" sz="2000" spc="-1" strike="noStrike">
                <a:solidFill>
                  <a:srgbClr val="000000"/>
                </a:solidFill>
                <a:latin typeface="Arial"/>
                <a:ea typeface="Arial"/>
              </a:rPr>
              <a:t>If you have any questions, or if you run into some errors, please raise your hands and we will go over to help you.</a:t>
            </a:r>
            <a:endParaRPr b="0" lang="en-SG" sz="2000" spc="-1" strike="noStrike">
              <a:latin typeface="Arial"/>
            </a:endParaRPr>
          </a:p>
          <a:p>
            <a:pPr>
              <a:lnSpc>
                <a:spcPct val="90000"/>
              </a:lnSpc>
              <a:spcBef>
                <a:spcPts val="1001"/>
              </a:spcBef>
              <a:buNone/>
            </a:pPr>
            <a:endParaRPr b="0" lang="en-SG" sz="2000" spc="-1" strike="noStrike">
              <a:latin typeface="Arial"/>
            </a:endParaRPr>
          </a:p>
          <a:p>
            <a:pPr marL="457200" indent="-457200">
              <a:lnSpc>
                <a:spcPct val="90000"/>
              </a:lnSpc>
              <a:spcBef>
                <a:spcPts val="1001"/>
              </a:spcBef>
              <a:buClr>
                <a:srgbClr val="000000"/>
              </a:buClr>
              <a:buFont typeface="StarSymbol"/>
              <a:buAutoNum type="arabicParenR"/>
            </a:pPr>
            <a:r>
              <a:rPr b="0" lang="en-SG" sz="2000" spc="-1" strike="noStrike">
                <a:solidFill>
                  <a:srgbClr val="000000"/>
                </a:solidFill>
                <a:latin typeface="Arial"/>
                <a:ea typeface="Arial"/>
              </a:rPr>
              <a:t>Answers are case sensitive so please bear in mind. </a:t>
            </a:r>
            <a:endParaRPr b="0" lang="en-SG" sz="2000" spc="-1" strike="noStrike">
              <a:latin typeface="Arial"/>
            </a:endParaRPr>
          </a:p>
          <a:p>
            <a:pPr>
              <a:lnSpc>
                <a:spcPct val="90000"/>
              </a:lnSpc>
              <a:spcBef>
                <a:spcPts val="1001"/>
              </a:spcBef>
              <a:buNone/>
            </a:pPr>
            <a:endParaRPr b="0" lang="en-SG" sz="2000" spc="-1" strike="noStrike">
              <a:latin typeface="Arial"/>
            </a:endParaRPr>
          </a:p>
          <a:p>
            <a:pPr marL="457200" indent="-457200">
              <a:lnSpc>
                <a:spcPct val="90000"/>
              </a:lnSpc>
              <a:spcBef>
                <a:spcPts val="1001"/>
              </a:spcBef>
              <a:buClr>
                <a:srgbClr val="000000"/>
              </a:buClr>
              <a:buFont typeface="StarSymbol"/>
              <a:buAutoNum type="arabicParenR"/>
            </a:pPr>
            <a:r>
              <a:rPr b="0" lang="en-SG" sz="2000" spc="-1" strike="noStrike">
                <a:solidFill>
                  <a:srgbClr val="000000"/>
                </a:solidFill>
                <a:latin typeface="Arial"/>
                <a:ea typeface="Arial"/>
              </a:rPr>
              <a:t>I will do a quick walkthrough of how I get the answers at the end.</a:t>
            </a:r>
            <a:endParaRPr b="0" lang="en-SG" sz="2000" spc="-1" strike="noStrike">
              <a:latin typeface="Arial"/>
            </a:endParaRPr>
          </a:p>
          <a:p>
            <a:pPr>
              <a:lnSpc>
                <a:spcPct val="90000"/>
              </a:lnSpc>
              <a:spcBef>
                <a:spcPts val="1001"/>
              </a:spcBef>
              <a:buNone/>
            </a:pPr>
            <a:endParaRPr b="0" lang="en-SG" sz="2000" spc="-1" strike="noStrike">
              <a:latin typeface="Arial"/>
            </a:endParaRPr>
          </a:p>
          <a:p>
            <a:pPr marL="457200" indent="-457200">
              <a:lnSpc>
                <a:spcPct val="90000"/>
              </a:lnSpc>
              <a:spcBef>
                <a:spcPts val="1001"/>
              </a:spcBef>
              <a:buClr>
                <a:srgbClr val="000000"/>
              </a:buClr>
              <a:buFont typeface="StarSymbol"/>
              <a:buAutoNum type="arabicParenR"/>
            </a:pPr>
            <a:r>
              <a:rPr b="0" lang="en-SG" sz="2000" spc="-1" strike="noStrike">
                <a:solidFill>
                  <a:srgbClr val="000000"/>
                </a:solidFill>
                <a:latin typeface="Arial"/>
                <a:ea typeface="Arial"/>
              </a:rPr>
              <a:t>For students who managed to </a:t>
            </a:r>
            <a:r>
              <a:rPr b="1" lang="en-SG" sz="2000" spc="-1" strike="noStrike">
                <a:solidFill>
                  <a:srgbClr val="000000"/>
                </a:solidFill>
                <a:latin typeface="Arial"/>
                <a:ea typeface="Arial"/>
              </a:rPr>
              <a:t>solve all 12 questions correctly</a:t>
            </a:r>
            <a:r>
              <a:rPr b="0" lang="en-SG" sz="2000" spc="-1" strike="noStrike">
                <a:solidFill>
                  <a:srgbClr val="000000"/>
                </a:solidFill>
                <a:latin typeface="Arial"/>
                <a:ea typeface="Arial"/>
              </a:rPr>
              <a:t>, please bring down your laptop for instructors to verify and you will receive a </a:t>
            </a:r>
            <a:r>
              <a:rPr b="1" lang="en-SG" sz="2000" spc="-1" strike="noStrike">
                <a:solidFill>
                  <a:srgbClr val="000000"/>
                </a:solidFill>
                <a:latin typeface="Arial"/>
                <a:ea typeface="Arial"/>
              </a:rPr>
              <a:t>prize</a:t>
            </a:r>
            <a:r>
              <a:rPr b="0" lang="en-SG" sz="2000" spc="-1" strike="noStrike">
                <a:solidFill>
                  <a:srgbClr val="000000"/>
                </a:solidFill>
                <a:latin typeface="Arial"/>
                <a:ea typeface="Arial"/>
              </a:rPr>
              <a:t>!</a:t>
            </a:r>
            <a:endParaRPr b="0" lang="en-SG" sz="2000" spc="-1" strike="noStrike">
              <a:latin typeface="Arial"/>
            </a:endParaRPr>
          </a:p>
          <a:p>
            <a:pPr>
              <a:lnSpc>
                <a:spcPct val="90000"/>
              </a:lnSpc>
              <a:spcBef>
                <a:spcPts val="1001"/>
              </a:spcBef>
              <a:buNone/>
            </a:pPr>
            <a:endParaRPr b="0" lang="en-SG" sz="2400" spc="-1" strike="noStrike">
              <a:latin typeface="Arial"/>
            </a:endParaRPr>
          </a:p>
          <a:p>
            <a:pPr>
              <a:lnSpc>
                <a:spcPct val="90000"/>
              </a:lnSpc>
              <a:spcBef>
                <a:spcPts val="1001"/>
              </a:spcBef>
              <a:buNone/>
            </a:pPr>
            <a:endParaRPr b="0" lang="en-SG" sz="2400" spc="-1" strike="noStrike">
              <a:latin typeface="Arial"/>
            </a:endParaRPr>
          </a:p>
        </p:txBody>
      </p:sp>
      <p:sp>
        <p:nvSpPr>
          <p:cNvPr id="2" name="PlaceHolder 1"/>
          <p:cNvSpPr>
            <a:spLocks noGrp="1"/>
          </p:cNvSpPr>
          <p:nvPr>
            <p:ph type="sldNum" idx="4"/>
          </p:nvPr>
        </p:nvSpPr>
        <p:spPr/>
        <p:txBody>
          <a:bodyPr/>
          <a:p>
            <a:fld id="{968F8E77-1782-4345-AA47-ACFADD62E9C8}"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SPLUNK</a:t>
            </a:r>
            <a:endParaRPr b="0" lang="en-SG" sz="3600" spc="-1" strike="noStrike">
              <a:latin typeface="Arial"/>
            </a:endParaRPr>
          </a:p>
        </p:txBody>
      </p:sp>
      <p:sp>
        <p:nvSpPr>
          <p:cNvPr id="221" name="PlaceHolder 2"/>
          <p:cNvSpPr>
            <a:spLocks noGrp="1"/>
          </p:cNvSpPr>
          <p:nvPr>
            <p:ph/>
          </p:nvPr>
        </p:nvSpPr>
        <p:spPr>
          <a:xfrm>
            <a:off x="1016280" y="1787400"/>
            <a:ext cx="11049840" cy="64382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400" spc="-1" strike="noStrike">
                <a:solidFill>
                  <a:srgbClr val="000000"/>
                </a:solidFill>
                <a:latin typeface="Arial"/>
                <a:ea typeface="Arial"/>
              </a:rPr>
              <a:t>1. Software for searching, monitoring, and analyzing machine-generated data via a Web-style interface.</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ea typeface="Arial"/>
              </a:rPr>
              <a:t>2. All data is stored in particular indices. </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ea typeface="Arial"/>
              </a:rPr>
              <a:t>3. You can think of each index as a box which only store certain kinds of data.</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ea typeface="Arial"/>
              </a:rPr>
              <a:t> </a:t>
            </a:r>
            <a:endParaRPr b="0" lang="en-SG" sz="2400" spc="-1" strike="noStrike">
              <a:latin typeface="Arial"/>
            </a:endParaRPr>
          </a:p>
        </p:txBody>
      </p:sp>
      <p:sp>
        <p:nvSpPr>
          <p:cNvPr id="4" name="PlaceHolder 3"/>
          <p:cNvSpPr>
            <a:spLocks noGrp="1"/>
          </p:cNvSpPr>
          <p:nvPr>
            <p:ph type="sldNum" idx="4"/>
          </p:nvPr>
        </p:nvSpPr>
        <p:spPr/>
        <p:txBody>
          <a:bodyPr/>
          <a:p>
            <a:fld id="{09D6D7DF-CEE3-4156-83E9-12166BE27A89}"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SPLUNK – Lab Exercise (Reconnaisance)</a:t>
            </a:r>
            <a:endParaRPr b="0" lang="en-SG" sz="3600" spc="-1" strike="noStrike">
              <a:latin typeface="Arial"/>
            </a:endParaRPr>
          </a:p>
        </p:txBody>
      </p:sp>
      <p:sp>
        <p:nvSpPr>
          <p:cNvPr id="223" name="PlaceHolder 2"/>
          <p:cNvSpPr>
            <a:spLocks noGrp="1"/>
          </p:cNvSpPr>
          <p:nvPr>
            <p:ph/>
          </p:nvPr>
        </p:nvSpPr>
        <p:spPr>
          <a:xfrm>
            <a:off x="1016280" y="1787400"/>
            <a:ext cx="11049840" cy="64382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400" spc="-1" strike="noStrike">
                <a:solidFill>
                  <a:srgbClr val="000000"/>
                </a:solidFill>
                <a:latin typeface="Arial"/>
                <a:ea typeface="Arial"/>
              </a:rPr>
              <a:t>Context:</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marL="457200" indent="-45720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Arial"/>
                <a:ea typeface="Arial"/>
              </a:rPr>
              <a:t>Attack happened during August 2017</a:t>
            </a:r>
            <a:endParaRPr b="0" lang="en-SG" sz="2400" spc="-1" strike="noStrike">
              <a:latin typeface="Arial"/>
            </a:endParaRPr>
          </a:p>
          <a:p>
            <a:pPr marL="457200" indent="-45720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Arial"/>
                <a:ea typeface="Arial"/>
              </a:rPr>
              <a:t>Company name: Frothly</a:t>
            </a:r>
            <a:endParaRPr b="0" lang="en-SG" sz="2400" spc="-1" strike="noStrike">
              <a:latin typeface="Arial"/>
            </a:endParaRPr>
          </a:p>
          <a:p>
            <a:pPr marL="457200" indent="-45720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Arial"/>
                <a:ea typeface="Arial"/>
              </a:rPr>
              <a:t>Company Website: </a:t>
            </a:r>
            <a:r>
              <a:rPr b="0" lang="en-US" sz="2400" spc="-1" strike="noStrike" u="sng">
                <a:solidFill>
                  <a:srgbClr val="0563c1"/>
                </a:solidFill>
                <a:uFillTx/>
                <a:latin typeface="Arial"/>
                <a:ea typeface="Arial"/>
                <a:hlinkClick r:id="rId1"/>
              </a:rPr>
              <a:t>www.froth.ly</a:t>
            </a:r>
            <a:endParaRPr b="0" lang="en-SG" sz="2400" spc="-1" strike="noStrike">
              <a:latin typeface="Arial"/>
            </a:endParaRPr>
          </a:p>
          <a:p>
            <a:pPr marL="457200" indent="-45720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Arial"/>
                <a:ea typeface="Arial"/>
              </a:rPr>
              <a:t>Attacks most likely come from East Asia</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a:lnSpc>
                <a:spcPct val="90000"/>
              </a:lnSpc>
              <a:spcBef>
                <a:spcPts val="1001"/>
              </a:spcBef>
              <a:buNone/>
              <a:tabLst>
                <a:tab algn="l" pos="0"/>
              </a:tabLst>
            </a:pPr>
            <a:r>
              <a:rPr b="0" lang="en-SG" sz="2400" spc="-1" strike="noStrike">
                <a:solidFill>
                  <a:srgbClr val="000000"/>
                </a:solidFill>
                <a:latin typeface="Consolas"/>
                <a:ea typeface="Arial"/>
              </a:rPr>
              <a:t>SplunkServer: https://apthunting.splunk.show</a:t>
            </a:r>
            <a:endParaRPr b="0" lang="en-SG" sz="2400" spc="-1" strike="noStrike">
              <a:latin typeface="Arial"/>
            </a:endParaRPr>
          </a:p>
          <a:p>
            <a:pPr>
              <a:lnSpc>
                <a:spcPct val="90000"/>
              </a:lnSpc>
              <a:spcBef>
                <a:spcPts val="1001"/>
              </a:spcBef>
              <a:buNone/>
              <a:tabLst>
                <a:tab algn="l" pos="0"/>
              </a:tabLst>
            </a:pPr>
            <a:r>
              <a:rPr b="0" lang="en-SG" sz="2400" spc="-1" strike="noStrike">
                <a:solidFill>
                  <a:srgbClr val="000000"/>
                </a:solidFill>
                <a:latin typeface="Consolas"/>
                <a:ea typeface="Arial"/>
              </a:rPr>
              <a:t>User ID: user001-splk</a:t>
            </a:r>
            <a:endParaRPr b="0" lang="en-SG" sz="2400" spc="-1" strike="noStrike">
              <a:latin typeface="Arial"/>
            </a:endParaRPr>
          </a:p>
          <a:p>
            <a:pPr>
              <a:lnSpc>
                <a:spcPct val="90000"/>
              </a:lnSpc>
              <a:spcBef>
                <a:spcPts val="1001"/>
              </a:spcBef>
              <a:buNone/>
              <a:tabLst>
                <a:tab algn="l" pos="0"/>
              </a:tabLst>
            </a:pPr>
            <a:r>
              <a:rPr b="0" lang="en-SG" sz="2400" spc="-1" strike="noStrike">
                <a:solidFill>
                  <a:srgbClr val="000000"/>
                </a:solidFill>
                <a:latin typeface="Consolas"/>
                <a:ea typeface="Arial"/>
              </a:rPr>
              <a:t>Password: Splunk.5</a:t>
            </a:r>
            <a:endParaRPr b="0" lang="en-SG" sz="2400" spc="-1" strike="noStrike">
              <a:latin typeface="Arial"/>
            </a:endParaRPr>
          </a:p>
        </p:txBody>
      </p:sp>
      <p:sp>
        <p:nvSpPr>
          <p:cNvPr id="4" name="PlaceHolder 3"/>
          <p:cNvSpPr>
            <a:spLocks noGrp="1"/>
          </p:cNvSpPr>
          <p:nvPr>
            <p:ph type="sldNum" idx="4"/>
          </p:nvPr>
        </p:nvSpPr>
        <p:spPr/>
        <p:txBody>
          <a:bodyPr/>
          <a:p>
            <a:fld id="{6FFC7215-05B8-4C03-A9A1-26992ECDB492}"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SPLUNK – Lab Exercise (Reconnaisance)</a:t>
            </a:r>
            <a:endParaRPr b="0" lang="en-SG" sz="3600" spc="-1" strike="noStrike">
              <a:latin typeface="Arial"/>
            </a:endParaRPr>
          </a:p>
        </p:txBody>
      </p:sp>
      <p:sp>
        <p:nvSpPr>
          <p:cNvPr id="225" name="PlaceHolder 2"/>
          <p:cNvSpPr>
            <a:spLocks noGrp="1"/>
          </p:cNvSpPr>
          <p:nvPr>
            <p:ph/>
          </p:nvPr>
        </p:nvSpPr>
        <p:spPr>
          <a:xfrm>
            <a:off x="1016280" y="3430440"/>
            <a:ext cx="11049840" cy="1518840"/>
          </a:xfrm>
          <a:prstGeom prst="rect">
            <a:avLst/>
          </a:prstGeom>
          <a:noFill/>
          <a:ln w="0">
            <a:solidFill>
              <a:srgbClr val="000000"/>
            </a:solidFill>
          </a:ln>
        </p:spPr>
        <p:txBody>
          <a:bodyPr lIns="90000" rIns="90000" tIns="45000" bIns="45000" anchor="t">
            <a:noAutofit/>
          </a:bodyPr>
          <a:p>
            <a:pPr>
              <a:lnSpc>
                <a:spcPct val="90000"/>
              </a:lnSpc>
              <a:spcBef>
                <a:spcPts val="1001"/>
              </a:spcBef>
              <a:buNone/>
              <a:tabLst>
                <a:tab algn="l" pos="0"/>
              </a:tabLst>
            </a:pPr>
            <a:br>
              <a:rPr sz="2000"/>
            </a:br>
            <a:r>
              <a:rPr b="0" lang="en-US" sz="2000" spc="-1" strike="noStrike">
                <a:solidFill>
                  <a:srgbClr val="000000"/>
                </a:solidFill>
                <a:latin typeface="Consolas"/>
                <a:ea typeface="Arial"/>
              </a:rPr>
              <a:t>| </a:t>
            </a:r>
            <a:r>
              <a:rPr b="0" lang="en-US" sz="2000" spc="-1" strike="noStrike">
                <a:solidFill>
                  <a:srgbClr val="00b0f0"/>
                </a:solidFill>
                <a:latin typeface="Consolas"/>
                <a:ea typeface="Arial"/>
              </a:rPr>
              <a:t>metadata</a:t>
            </a:r>
            <a:r>
              <a:rPr b="0" lang="en-US" sz="2000" spc="-1" strike="noStrike">
                <a:solidFill>
                  <a:srgbClr val="000000"/>
                </a:solidFill>
                <a:latin typeface="Consolas"/>
                <a:ea typeface="Arial"/>
              </a:rPr>
              <a:t> </a:t>
            </a:r>
            <a:r>
              <a:rPr b="0" lang="en-US" sz="2000" spc="-1" strike="noStrike">
                <a:solidFill>
                  <a:srgbClr val="92d050"/>
                </a:solidFill>
                <a:latin typeface="Consolas"/>
                <a:ea typeface="Arial"/>
              </a:rPr>
              <a:t>type</a:t>
            </a:r>
            <a:r>
              <a:rPr b="0" lang="en-US" sz="2000" spc="-1" strike="noStrike">
                <a:solidFill>
                  <a:srgbClr val="000000"/>
                </a:solidFill>
                <a:latin typeface="Consolas"/>
                <a:ea typeface="Arial"/>
              </a:rPr>
              <a:t>=sourcetypes </a:t>
            </a:r>
            <a:r>
              <a:rPr b="0" lang="en-US" sz="2000" spc="-1" strike="noStrike">
                <a:solidFill>
                  <a:srgbClr val="92d050"/>
                </a:solidFill>
                <a:latin typeface="Consolas"/>
                <a:ea typeface="Arial"/>
              </a:rPr>
              <a:t>index</a:t>
            </a:r>
            <a:r>
              <a:rPr b="0" lang="en-US" sz="2000" spc="-1" strike="noStrike">
                <a:solidFill>
                  <a:srgbClr val="000000"/>
                </a:solidFill>
                <a:latin typeface="Consolas"/>
                <a:ea typeface="Arial"/>
              </a:rPr>
              <a:t>=botsv2</a:t>
            </a:r>
            <a:br>
              <a:rPr sz="2000"/>
            </a:br>
            <a:r>
              <a:rPr b="0" lang="en-US" sz="2000" spc="-1" strike="noStrike">
                <a:solidFill>
                  <a:srgbClr val="000000"/>
                </a:solidFill>
                <a:latin typeface="Consolas"/>
                <a:ea typeface="Arial"/>
              </a:rPr>
              <a:t>| FIELDS + sourcetype totalCount</a:t>
            </a:r>
            <a:br>
              <a:rPr sz="2000"/>
            </a:br>
            <a:r>
              <a:rPr b="0" lang="en-US" sz="2000" spc="-1" strike="noStrike">
                <a:solidFill>
                  <a:srgbClr val="000000"/>
                </a:solidFill>
                <a:latin typeface="Consolas"/>
                <a:ea typeface="Arial"/>
              </a:rPr>
              <a:t>| </a:t>
            </a:r>
            <a:r>
              <a:rPr b="0" lang="en-US" sz="2000" spc="-1" strike="noStrike">
                <a:solidFill>
                  <a:srgbClr val="00b0f0"/>
                </a:solidFill>
                <a:latin typeface="Consolas"/>
                <a:ea typeface="Arial"/>
              </a:rPr>
              <a:t>sort</a:t>
            </a:r>
            <a:r>
              <a:rPr b="0" lang="en-US" sz="2000" spc="-1" strike="noStrike">
                <a:solidFill>
                  <a:srgbClr val="000000"/>
                </a:solidFill>
                <a:latin typeface="Consolas"/>
                <a:ea typeface="Arial"/>
              </a:rPr>
              <a:t> - totalCount</a:t>
            </a:r>
            <a:endParaRPr b="0" lang="en-SG" sz="2000" spc="-1" strike="noStrike">
              <a:latin typeface="Arial"/>
            </a:endParaRPr>
          </a:p>
        </p:txBody>
      </p:sp>
      <p:sp>
        <p:nvSpPr>
          <p:cNvPr id="226" name="Content Placeholder 9"/>
          <p:cNvSpPr/>
          <p:nvPr/>
        </p:nvSpPr>
        <p:spPr>
          <a:xfrm>
            <a:off x="1016280" y="2409840"/>
            <a:ext cx="10943280" cy="77400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1001"/>
              </a:spcBef>
              <a:buNone/>
              <a:tabLst>
                <a:tab algn="l" pos="0"/>
              </a:tabLst>
            </a:pPr>
            <a:r>
              <a:rPr b="0" lang="en-US" sz="2400" spc="-1" strike="noStrike">
                <a:solidFill>
                  <a:srgbClr val="000000"/>
                </a:solidFill>
                <a:latin typeface="Arial"/>
                <a:ea typeface="Arial"/>
              </a:rPr>
              <a:t>Getting a feel of what the our sourcetypes are.</a:t>
            </a:r>
            <a:endParaRPr b="0" lang="en-SG" sz="2400" spc="-1" strike="noStrike">
              <a:latin typeface="Arial"/>
            </a:endParaRPr>
          </a:p>
        </p:txBody>
      </p:sp>
      <p:graphicFrame>
        <p:nvGraphicFramePr>
          <p:cNvPr id="227" name="Table 2"/>
          <p:cNvGraphicFramePr/>
          <p:nvPr/>
        </p:nvGraphicFramePr>
        <p:xfrm>
          <a:off x="1016280" y="5788080"/>
          <a:ext cx="11053080" cy="1888920"/>
        </p:xfrm>
        <a:graphic>
          <a:graphicData uri="http://schemas.openxmlformats.org/drawingml/2006/table">
            <a:tbl>
              <a:tblPr/>
              <a:tblGrid>
                <a:gridCol w="5526720"/>
                <a:gridCol w="5526720"/>
              </a:tblGrid>
              <a:tr h="406080">
                <a:tc>
                  <a:txBody>
                    <a:bodyPr lIns="9360" rIns="9360" anchor="b">
                      <a:noAutofit/>
                    </a:bodyPr>
                    <a:p>
                      <a:pPr algn="ctr">
                        <a:lnSpc>
                          <a:spcPct val="100000"/>
                        </a:lnSpc>
                        <a:buNone/>
                      </a:pPr>
                      <a:r>
                        <a:rPr b="0" lang="en-SG" sz="2800" spc="-1" strike="noStrike">
                          <a:solidFill>
                            <a:srgbClr val="ffffff"/>
                          </a:solidFill>
                          <a:latin typeface="Arial"/>
                        </a:rPr>
                        <a:t>sourcetype</a:t>
                      </a:r>
                      <a:endParaRPr b="0" lang="en-SG" sz="2800" spc="-1" strike="noStrike">
                        <a:latin typeface="Arial"/>
                      </a:endParaRPr>
                    </a:p>
                  </a:txBody>
                  <a:tcPr anchor="b"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anchor="b">
                      <a:noAutofit/>
                    </a:bodyPr>
                    <a:p>
                      <a:pPr algn="ctr">
                        <a:lnSpc>
                          <a:spcPct val="100000"/>
                        </a:lnSpc>
                        <a:buNone/>
                      </a:pPr>
                      <a:r>
                        <a:rPr b="0" lang="en-SG" sz="2800" spc="-1" strike="noStrike">
                          <a:solidFill>
                            <a:srgbClr val="ffffff"/>
                          </a:solidFill>
                          <a:latin typeface="Arial"/>
                        </a:rPr>
                        <a:t>totalCount</a:t>
                      </a:r>
                      <a:endParaRPr b="0" lang="en-SG" sz="2800" spc="-1" strike="noStrike">
                        <a:latin typeface="Arial"/>
                      </a:endParaRPr>
                    </a:p>
                  </a:txBody>
                  <a:tcPr anchor="b"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70800">
                <a:tc>
                  <a:txBody>
                    <a:bodyPr lIns="9360" rIns="9360" anchor="b">
                      <a:noAutofit/>
                    </a:bodyPr>
                    <a:p>
                      <a:pPr algn="ctr">
                        <a:lnSpc>
                          <a:spcPct val="100000"/>
                        </a:lnSpc>
                        <a:buNone/>
                      </a:pPr>
                      <a:r>
                        <a:rPr b="0" lang="en-SG" sz="2400" spc="-1" strike="noStrike">
                          <a:solidFill>
                            <a:srgbClr val="000000"/>
                          </a:solidFill>
                          <a:latin typeface="Arial"/>
                        </a:rPr>
                        <a:t>WinRegistry</a:t>
                      </a:r>
                      <a:endParaRPr b="0" lang="en-SG" sz="2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anchor="b">
                      <a:noAutofit/>
                    </a:bodyPr>
                    <a:p>
                      <a:pPr algn="ctr">
                        <a:lnSpc>
                          <a:spcPct val="100000"/>
                        </a:lnSpc>
                        <a:buNone/>
                      </a:pPr>
                      <a:r>
                        <a:rPr b="0" lang="en-SG" sz="2400" spc="-1" strike="noStrike">
                          <a:solidFill>
                            <a:srgbClr val="000000"/>
                          </a:solidFill>
                          <a:latin typeface="Arial"/>
                        </a:rPr>
                        <a:t>55528820</a:t>
                      </a:r>
                      <a:endParaRPr b="0" lang="en-SG" sz="2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70800">
                <a:tc>
                  <a:txBody>
                    <a:bodyPr lIns="9360" rIns="9360" anchor="b">
                      <a:noAutofit/>
                    </a:bodyPr>
                    <a:p>
                      <a:pPr algn="ctr">
                        <a:lnSpc>
                          <a:spcPct val="100000"/>
                        </a:lnSpc>
                        <a:buNone/>
                      </a:pPr>
                      <a:r>
                        <a:rPr b="0" lang="en-SG" sz="2400" spc="-1" strike="noStrike">
                          <a:solidFill>
                            <a:srgbClr val="000000"/>
                          </a:solidFill>
                          <a:latin typeface="Arial"/>
                        </a:rPr>
                        <a:t>Perfmon:Process</a:t>
                      </a:r>
                      <a:endParaRPr b="0" lang="en-SG" sz="2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nchor="b">
                      <a:noAutofit/>
                    </a:bodyPr>
                    <a:p>
                      <a:pPr algn="ctr">
                        <a:lnSpc>
                          <a:spcPct val="100000"/>
                        </a:lnSpc>
                        <a:buNone/>
                      </a:pPr>
                      <a:r>
                        <a:rPr b="0" lang="en-SG" sz="2400" spc="-1" strike="noStrike">
                          <a:solidFill>
                            <a:srgbClr val="000000"/>
                          </a:solidFill>
                          <a:latin typeface="Arial"/>
                        </a:rPr>
                        <a:t>49343467</a:t>
                      </a:r>
                      <a:endParaRPr b="0" lang="en-SG" sz="2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70800">
                <a:tc>
                  <a:txBody>
                    <a:bodyPr lIns="9360" rIns="9360" anchor="b">
                      <a:noAutofit/>
                    </a:bodyPr>
                    <a:p>
                      <a:pPr algn="ctr">
                        <a:lnSpc>
                          <a:spcPct val="100000"/>
                        </a:lnSpc>
                        <a:buNone/>
                      </a:pPr>
                      <a:r>
                        <a:rPr b="0" lang="en-SG" sz="2400" spc="-1" strike="noStrike">
                          <a:solidFill>
                            <a:srgbClr val="000000"/>
                          </a:solidFill>
                          <a:latin typeface="Arial"/>
                        </a:rPr>
                        <a:t>mysql:server:stats</a:t>
                      </a:r>
                      <a:endParaRPr b="0" lang="en-SG" sz="2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anchor="b">
                      <a:noAutofit/>
                    </a:bodyPr>
                    <a:p>
                      <a:pPr algn="ctr">
                        <a:lnSpc>
                          <a:spcPct val="100000"/>
                        </a:lnSpc>
                        <a:buNone/>
                      </a:pPr>
                      <a:r>
                        <a:rPr b="0" lang="en-SG" sz="2400" spc="-1" strike="noStrike">
                          <a:solidFill>
                            <a:srgbClr val="000000"/>
                          </a:solidFill>
                          <a:latin typeface="Arial"/>
                        </a:rPr>
                        <a:t>26926873</a:t>
                      </a:r>
                      <a:endParaRPr b="0" lang="en-SG" sz="2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70800">
                <a:tc>
                  <a:txBody>
                    <a:bodyPr lIns="9360" rIns="9360" anchor="b">
                      <a:noAutofit/>
                    </a:bodyPr>
                    <a:p>
                      <a:pPr algn="ctr">
                        <a:lnSpc>
                          <a:spcPct val="100000"/>
                        </a:lnSpc>
                        <a:buNone/>
                      </a:pPr>
                      <a:r>
                        <a:rPr b="0" lang="en-SG" sz="2400" spc="-1" strike="noStrike">
                          <a:solidFill>
                            <a:srgbClr val="000000"/>
                          </a:solidFill>
                          <a:latin typeface="Arial"/>
                        </a:rPr>
                        <a:t>mysql:transaction:details</a:t>
                      </a:r>
                      <a:endParaRPr b="0" lang="en-SG" sz="2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nchor="b">
                      <a:noAutofit/>
                    </a:bodyPr>
                    <a:p>
                      <a:pPr algn="ctr">
                        <a:lnSpc>
                          <a:spcPct val="100000"/>
                        </a:lnSpc>
                        <a:buNone/>
                      </a:pPr>
                      <a:r>
                        <a:rPr b="0" lang="en-SG" sz="2400" spc="-1" strike="noStrike">
                          <a:solidFill>
                            <a:srgbClr val="000000"/>
                          </a:solidFill>
                          <a:latin typeface="Arial"/>
                        </a:rPr>
                        <a:t>26756085</a:t>
                      </a:r>
                      <a:endParaRPr b="0" lang="en-SG" sz="2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
        <p:nvSpPr>
          <p:cNvPr id="4" name="PlaceHolder 3"/>
          <p:cNvSpPr>
            <a:spLocks noGrp="1"/>
          </p:cNvSpPr>
          <p:nvPr>
            <p:ph type="sldNum" idx="4"/>
          </p:nvPr>
        </p:nvSpPr>
        <p:spPr/>
        <p:txBody>
          <a:bodyPr/>
          <a:p>
            <a:fld id="{DCAB8781-E37C-4C2B-BBC4-18201E5DEDE8}"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SPLUNK – Lab Exercise (Reconnaisance)</a:t>
            </a:r>
            <a:endParaRPr b="0" lang="en-SG" sz="3600" spc="-1" strike="noStrike">
              <a:latin typeface="Arial"/>
            </a:endParaRPr>
          </a:p>
        </p:txBody>
      </p:sp>
      <p:sp>
        <p:nvSpPr>
          <p:cNvPr id="229" name="PlaceHolder 2"/>
          <p:cNvSpPr>
            <a:spLocks noGrp="1"/>
          </p:cNvSpPr>
          <p:nvPr>
            <p:ph/>
          </p:nvPr>
        </p:nvSpPr>
        <p:spPr>
          <a:xfrm>
            <a:off x="1016280" y="4106160"/>
            <a:ext cx="11049840" cy="1380240"/>
          </a:xfrm>
          <a:prstGeom prst="rect">
            <a:avLst/>
          </a:prstGeom>
          <a:noFill/>
          <a:ln w="0">
            <a:solidFill>
              <a:srgbClr val="000000"/>
            </a:solidFill>
          </a:ln>
        </p:spPr>
        <p:txBody>
          <a:bodyPr lIns="90000" rIns="90000" tIns="45000" bIns="45000" anchor="t">
            <a:noAutofit/>
          </a:bodyPr>
          <a:p>
            <a:pPr>
              <a:lnSpc>
                <a:spcPct val="90000"/>
              </a:lnSpc>
              <a:spcBef>
                <a:spcPts val="1001"/>
              </a:spcBef>
              <a:buNone/>
              <a:tabLst>
                <a:tab algn="l" pos="0"/>
              </a:tabLst>
            </a:pPr>
            <a:r>
              <a:rPr b="0" lang="en-US" sz="2000" spc="-1" strike="noStrike">
                <a:solidFill>
                  <a:srgbClr val="000000"/>
                </a:solidFill>
                <a:latin typeface="Consolas"/>
                <a:ea typeface="Arial"/>
              </a:rPr>
              <a:t>index=botsv2 sourcetype=stream:http site=www.froth.ly</a:t>
            </a:r>
            <a:endParaRPr b="0" lang="en-SG"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onsolas"/>
                <a:ea typeface="Arial"/>
              </a:rPr>
              <a:t>| </a:t>
            </a:r>
            <a:r>
              <a:rPr b="0" lang="en-US" sz="2000" spc="-1" strike="noStrike">
                <a:solidFill>
                  <a:srgbClr val="00b0f0"/>
                </a:solidFill>
                <a:latin typeface="Consolas"/>
                <a:ea typeface="Arial"/>
              </a:rPr>
              <a:t>stats</a:t>
            </a:r>
            <a:r>
              <a:rPr b="0" lang="en-US" sz="2000" spc="-1" strike="noStrike">
                <a:solidFill>
                  <a:srgbClr val="000000"/>
                </a:solidFill>
                <a:latin typeface="Consolas"/>
                <a:ea typeface="Arial"/>
              </a:rPr>
              <a:t> </a:t>
            </a:r>
            <a:r>
              <a:rPr b="0" lang="en-US" sz="2000" spc="-1" strike="noStrike">
                <a:solidFill>
                  <a:srgbClr val="ff66cc"/>
                </a:solidFill>
                <a:latin typeface="Consolas"/>
                <a:ea typeface="Arial"/>
              </a:rPr>
              <a:t>count</a:t>
            </a:r>
            <a:r>
              <a:rPr b="0" lang="en-US" sz="2000" spc="-1" strike="noStrike">
                <a:solidFill>
                  <a:srgbClr val="000000"/>
                </a:solidFill>
                <a:latin typeface="Consolas"/>
                <a:ea typeface="Arial"/>
              </a:rPr>
              <a:t> </a:t>
            </a:r>
            <a:r>
              <a:rPr b="0" lang="en-US" sz="2000" spc="-1" strike="noStrike">
                <a:solidFill>
                  <a:srgbClr val="ed7d31"/>
                </a:solidFill>
                <a:latin typeface="Consolas"/>
                <a:ea typeface="Arial"/>
              </a:rPr>
              <a:t>by</a:t>
            </a:r>
            <a:r>
              <a:rPr b="0" lang="en-US" sz="2000" spc="-1" strike="noStrike">
                <a:solidFill>
                  <a:srgbClr val="000000"/>
                </a:solidFill>
                <a:latin typeface="Consolas"/>
                <a:ea typeface="Arial"/>
              </a:rPr>
              <a:t> http_user_agent</a:t>
            </a:r>
            <a:endParaRPr b="0" lang="en-SG"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onsolas"/>
                <a:ea typeface="Arial"/>
              </a:rPr>
              <a:t>| </a:t>
            </a:r>
            <a:r>
              <a:rPr b="0" lang="en-US" sz="2000" spc="-1" strike="noStrike">
                <a:solidFill>
                  <a:srgbClr val="00b0f0"/>
                </a:solidFill>
                <a:latin typeface="Consolas"/>
                <a:ea typeface="Arial"/>
              </a:rPr>
              <a:t>sort</a:t>
            </a:r>
            <a:r>
              <a:rPr b="0" lang="en-US" sz="2000" spc="-1" strike="noStrike">
                <a:solidFill>
                  <a:srgbClr val="000000"/>
                </a:solidFill>
                <a:latin typeface="Consolas"/>
                <a:ea typeface="Arial"/>
              </a:rPr>
              <a:t> - count</a:t>
            </a:r>
            <a:endParaRPr b="0" lang="en-SG" sz="2000" spc="-1" strike="noStrike">
              <a:latin typeface="Arial"/>
            </a:endParaRPr>
          </a:p>
        </p:txBody>
      </p:sp>
      <p:sp>
        <p:nvSpPr>
          <p:cNvPr id="230" name="TextBox 1"/>
          <p:cNvSpPr/>
          <p:nvPr/>
        </p:nvSpPr>
        <p:spPr>
          <a:xfrm>
            <a:off x="1016280" y="6208560"/>
            <a:ext cx="111463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SG" sz="2400" spc="-1" strike="noStrike" u="sng">
                <a:solidFill>
                  <a:srgbClr val="0563c1"/>
                </a:solidFill>
                <a:uFillTx/>
                <a:latin typeface="Arial"/>
                <a:ea typeface="DejaVu Sans"/>
                <a:hlinkClick r:id="rId1"/>
              </a:rPr>
              <a:t>https://developers.whatismybrowser.com/useragents/parse</a:t>
            </a:r>
            <a:r>
              <a:rPr b="0" lang="en-SG" sz="2400" spc="-1" strike="noStrike" u="sng">
                <a:solidFill>
                  <a:srgbClr val="0563c1"/>
                </a:solidFill>
                <a:uFillTx/>
                <a:latin typeface="Arial"/>
                <a:ea typeface="DejaVu Sans"/>
                <a:hlinkClick r:id="rId2"/>
              </a:rPr>
              <a:t>/</a:t>
            </a:r>
            <a:endParaRPr b="0" lang="en-SG" sz="2400" spc="-1" strike="noStrike">
              <a:latin typeface="Arial"/>
            </a:endParaRPr>
          </a:p>
          <a:p>
            <a:pPr>
              <a:lnSpc>
                <a:spcPct val="100000"/>
              </a:lnSpc>
              <a:buNone/>
            </a:pPr>
            <a:endParaRPr b="0" lang="en-SG" sz="2400" spc="-1" strike="noStrike">
              <a:latin typeface="Arial"/>
            </a:endParaRPr>
          </a:p>
          <a:p>
            <a:pPr>
              <a:lnSpc>
                <a:spcPct val="100000"/>
              </a:lnSpc>
              <a:buNone/>
            </a:pPr>
            <a:r>
              <a:rPr b="0" lang="en-US" sz="2400" spc="-1" strike="noStrike">
                <a:solidFill>
                  <a:srgbClr val="000000"/>
                </a:solidFill>
                <a:latin typeface="Arial"/>
                <a:ea typeface="DejaVu Sans"/>
              </a:rPr>
              <a:t>Or you could writer a simple parser and loop through each http_user_agent</a:t>
            </a:r>
            <a:endParaRPr b="0" lang="en-SG" sz="2400" spc="-1" strike="noStrike">
              <a:latin typeface="Arial"/>
            </a:endParaRPr>
          </a:p>
        </p:txBody>
      </p:sp>
      <p:sp>
        <p:nvSpPr>
          <p:cNvPr id="231" name="Rectangle 2"/>
          <p:cNvSpPr/>
          <p:nvPr/>
        </p:nvSpPr>
        <p:spPr>
          <a:xfrm>
            <a:off x="1065240" y="2022120"/>
            <a:ext cx="10856880" cy="1398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150" spc="-1" strike="noStrike">
                <a:solidFill>
                  <a:srgbClr val="000000"/>
                </a:solidFill>
                <a:latin typeface="Arial"/>
                <a:ea typeface="DejaVu Sans"/>
              </a:rPr>
              <a:t>Hypothesis:</a:t>
            </a:r>
            <a:endParaRPr b="0" lang="en-SG" sz="2150" spc="-1" strike="noStrike">
              <a:latin typeface="Arial"/>
            </a:endParaRPr>
          </a:p>
          <a:p>
            <a:pPr>
              <a:lnSpc>
                <a:spcPct val="100000"/>
              </a:lnSpc>
              <a:buNone/>
            </a:pPr>
            <a:r>
              <a:rPr b="0" lang="en-US" sz="2150" spc="-1" strike="noStrike">
                <a:solidFill>
                  <a:srgbClr val="000000"/>
                </a:solidFill>
                <a:latin typeface="Arial"/>
                <a:ea typeface="DejaVu Sans"/>
              </a:rPr>
              <a:t> </a:t>
            </a:r>
            <a:endParaRPr b="0" lang="en-SG" sz="2150" spc="-1" strike="noStrike">
              <a:latin typeface="Arial"/>
            </a:endParaRPr>
          </a:p>
          <a:p>
            <a:pPr>
              <a:lnSpc>
                <a:spcPct val="100000"/>
              </a:lnSpc>
              <a:buNone/>
            </a:pPr>
            <a:r>
              <a:rPr b="0" lang="en-US" sz="2150" spc="-1" strike="noStrike">
                <a:solidFill>
                  <a:srgbClr val="000000"/>
                </a:solidFill>
                <a:latin typeface="Arial"/>
                <a:ea typeface="DejaVu Sans"/>
              </a:rPr>
              <a:t>Attacker might be sloppy and forget to change the user agent field and thus, we may be </a:t>
            </a:r>
            <a:endParaRPr b="0" lang="en-SG" sz="2150" spc="-1" strike="noStrike">
              <a:latin typeface="Arial"/>
            </a:endParaRPr>
          </a:p>
          <a:p>
            <a:pPr>
              <a:lnSpc>
                <a:spcPct val="100000"/>
              </a:lnSpc>
              <a:buNone/>
            </a:pPr>
            <a:r>
              <a:rPr b="0" lang="en-US" sz="2150" spc="-1" strike="noStrike">
                <a:solidFill>
                  <a:srgbClr val="000000"/>
                </a:solidFill>
                <a:latin typeface="Arial"/>
                <a:ea typeface="DejaVu Sans"/>
              </a:rPr>
              <a:t>able to gather interesting information there.</a:t>
            </a:r>
            <a:endParaRPr b="0" lang="en-SG" sz="2150" spc="-1" strike="noStrike">
              <a:latin typeface="Arial"/>
            </a:endParaRPr>
          </a:p>
        </p:txBody>
      </p:sp>
      <p:sp>
        <p:nvSpPr>
          <p:cNvPr id="4" name="PlaceHolder 3"/>
          <p:cNvSpPr>
            <a:spLocks noGrp="1"/>
          </p:cNvSpPr>
          <p:nvPr>
            <p:ph type="sldNum" idx="4"/>
          </p:nvPr>
        </p:nvSpPr>
        <p:spPr/>
        <p:txBody>
          <a:bodyPr/>
          <a:p>
            <a:fld id="{FA7D1935-CF65-4C8B-9D32-8F9F63452A40}"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About Us</a:t>
            </a:r>
            <a:endParaRPr b="0" lang="en-SG" sz="3600" spc="-1" strike="noStrike">
              <a:latin typeface="Arial"/>
            </a:endParaRPr>
          </a:p>
        </p:txBody>
      </p:sp>
      <p:grpSp>
        <p:nvGrpSpPr>
          <p:cNvPr id="139" name=""/>
          <p:cNvGrpSpPr/>
          <p:nvPr/>
        </p:nvGrpSpPr>
        <p:grpSpPr>
          <a:xfrm>
            <a:off x="1248840" y="3200400"/>
            <a:ext cx="2511360" cy="3067560"/>
            <a:chOff x="1248840" y="3200400"/>
            <a:chExt cx="2511360" cy="3067560"/>
          </a:xfrm>
        </p:grpSpPr>
        <p:pic>
          <p:nvPicPr>
            <p:cNvPr id="140" name="Picture 2" descr="https://avatars.githubusercontent.com/u/52091976?v=4"/>
            <p:cNvPicPr/>
            <p:nvPr/>
          </p:nvPicPr>
          <p:blipFill>
            <a:blip r:embed="rId1"/>
            <a:stretch/>
          </p:blipFill>
          <p:spPr>
            <a:xfrm>
              <a:off x="1248840" y="3200400"/>
              <a:ext cx="2511360" cy="2511360"/>
            </a:xfrm>
            <a:prstGeom prst="rect">
              <a:avLst/>
            </a:prstGeom>
            <a:ln w="0">
              <a:noFill/>
            </a:ln>
          </p:spPr>
        </p:pic>
        <p:sp>
          <p:nvSpPr>
            <p:cNvPr id="141" name="TextBox 5"/>
            <p:cNvSpPr/>
            <p:nvPr/>
          </p:nvSpPr>
          <p:spPr>
            <a:xfrm>
              <a:off x="1583280" y="5873400"/>
              <a:ext cx="1831320" cy="394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000" spc="-1" strike="noStrike">
                  <a:solidFill>
                    <a:srgbClr val="000000"/>
                  </a:solidFill>
                  <a:latin typeface="Arial"/>
                  <a:ea typeface="DejaVu Sans"/>
                </a:rPr>
                <a:t>Gerald</a:t>
              </a:r>
              <a:endParaRPr b="0" lang="en-SG" sz="2000" spc="-1" strike="noStrike">
                <a:latin typeface="Arial"/>
              </a:endParaRPr>
            </a:p>
          </p:txBody>
        </p:sp>
      </p:grpSp>
      <p:pic>
        <p:nvPicPr>
          <p:cNvPr id="142" name="Picture 8" descr=""/>
          <p:cNvPicPr/>
          <p:nvPr/>
        </p:nvPicPr>
        <p:blipFill>
          <a:blip r:embed="rId2"/>
          <a:stretch/>
        </p:blipFill>
        <p:spPr>
          <a:xfrm>
            <a:off x="4343400" y="3213000"/>
            <a:ext cx="1919160" cy="2511360"/>
          </a:xfrm>
          <a:prstGeom prst="rect">
            <a:avLst/>
          </a:prstGeom>
          <a:ln w="0">
            <a:noFill/>
          </a:ln>
        </p:spPr>
      </p:pic>
      <p:sp>
        <p:nvSpPr>
          <p:cNvPr id="143" name="TextBox 6"/>
          <p:cNvSpPr/>
          <p:nvPr/>
        </p:nvSpPr>
        <p:spPr>
          <a:xfrm>
            <a:off x="9826200" y="5810760"/>
            <a:ext cx="1831320" cy="394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000" spc="-1" strike="noStrike">
                <a:solidFill>
                  <a:srgbClr val="000000"/>
                </a:solidFill>
                <a:latin typeface="Arial"/>
                <a:ea typeface="DejaVu Sans"/>
              </a:rPr>
              <a:t>Zhe Xuan</a:t>
            </a:r>
            <a:endParaRPr b="0" lang="en-SG" sz="2000" spc="-1" strike="noStrike">
              <a:latin typeface="Arial"/>
            </a:endParaRPr>
          </a:p>
        </p:txBody>
      </p:sp>
      <p:pic>
        <p:nvPicPr>
          <p:cNvPr id="144" name="" descr=""/>
          <p:cNvPicPr/>
          <p:nvPr/>
        </p:nvPicPr>
        <p:blipFill>
          <a:blip r:embed="rId3"/>
          <a:stretch/>
        </p:blipFill>
        <p:spPr>
          <a:xfrm>
            <a:off x="9372600" y="3204720"/>
            <a:ext cx="2513520" cy="2513520"/>
          </a:xfrm>
          <a:prstGeom prst="rect">
            <a:avLst/>
          </a:prstGeom>
          <a:ln w="0">
            <a:noFill/>
          </a:ln>
        </p:spPr>
      </p:pic>
      <p:pic>
        <p:nvPicPr>
          <p:cNvPr id="145" name="" descr=""/>
          <p:cNvPicPr/>
          <p:nvPr/>
        </p:nvPicPr>
        <p:blipFill>
          <a:blip r:embed="rId4"/>
          <a:srcRect l="0" t="21003" r="10" b="5"/>
          <a:stretch/>
        </p:blipFill>
        <p:spPr>
          <a:xfrm>
            <a:off x="6861600" y="3224520"/>
            <a:ext cx="1919160" cy="2513520"/>
          </a:xfrm>
          <a:prstGeom prst="rect">
            <a:avLst/>
          </a:prstGeom>
          <a:ln w="0">
            <a:noFill/>
          </a:ln>
        </p:spPr>
      </p:pic>
      <p:sp>
        <p:nvSpPr>
          <p:cNvPr id="146" name="TextBox 7"/>
          <p:cNvSpPr/>
          <p:nvPr/>
        </p:nvSpPr>
        <p:spPr>
          <a:xfrm>
            <a:off x="6858000" y="5810760"/>
            <a:ext cx="1831320" cy="394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000" spc="-1" strike="noStrike">
                <a:solidFill>
                  <a:srgbClr val="000000"/>
                </a:solidFill>
                <a:latin typeface="Arial"/>
                <a:ea typeface="DejaVu Sans"/>
              </a:rPr>
              <a:t>Phyllis</a:t>
            </a:r>
            <a:endParaRPr b="0" lang="en-SG" sz="2000" spc="-1" strike="noStrike">
              <a:latin typeface="Arial"/>
            </a:endParaRPr>
          </a:p>
        </p:txBody>
      </p:sp>
      <p:sp>
        <p:nvSpPr>
          <p:cNvPr id="147" name="TextBox 9"/>
          <p:cNvSpPr/>
          <p:nvPr/>
        </p:nvSpPr>
        <p:spPr>
          <a:xfrm>
            <a:off x="4359600" y="5789520"/>
            <a:ext cx="1831320" cy="394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000" spc="-1" strike="noStrike">
                <a:solidFill>
                  <a:srgbClr val="000000"/>
                </a:solidFill>
                <a:latin typeface="Arial"/>
                <a:ea typeface="DejaVu Sans"/>
              </a:rPr>
              <a:t>Keith</a:t>
            </a:r>
            <a:endParaRPr b="0" lang="en-SG" sz="2000" spc="-1" strike="noStrike">
              <a:latin typeface="Arial"/>
            </a:endParaRPr>
          </a:p>
        </p:txBody>
      </p:sp>
      <p:sp>
        <p:nvSpPr>
          <p:cNvPr id="148" name="TextBox 10"/>
          <p:cNvSpPr/>
          <p:nvPr/>
        </p:nvSpPr>
        <p:spPr>
          <a:xfrm>
            <a:off x="4114800" y="1600200"/>
            <a:ext cx="457452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4000" spc="-1" strike="noStrike">
                <a:solidFill>
                  <a:srgbClr val="000000"/>
                </a:solidFill>
                <a:latin typeface="Arial"/>
                <a:ea typeface="DejaVu Sans"/>
              </a:rPr>
              <a:t>Team DSO</a:t>
            </a:r>
            <a:endParaRPr b="0" lang="en-SG" sz="4000" spc="-1" strike="noStrike">
              <a:latin typeface="Arial"/>
            </a:endParaRPr>
          </a:p>
        </p:txBody>
      </p:sp>
      <p:sp>
        <p:nvSpPr>
          <p:cNvPr id="3" name="PlaceHolder 2"/>
          <p:cNvSpPr>
            <a:spLocks noGrp="1"/>
          </p:cNvSpPr>
          <p:nvPr>
            <p:ph type="sldNum" idx="4"/>
          </p:nvPr>
        </p:nvSpPr>
        <p:spPr/>
        <p:txBody>
          <a:bodyPr/>
          <a:p>
            <a:fld id="{3E52BFD9-85DE-4D34-B012-7D81F9AF0494}"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SPLUNK – Lab Exercise (Reconnaisance)</a:t>
            </a:r>
            <a:endParaRPr b="0" lang="en-SG" sz="3600" spc="-1" strike="noStrike">
              <a:latin typeface="Arial"/>
            </a:endParaRPr>
          </a:p>
        </p:txBody>
      </p:sp>
      <p:sp>
        <p:nvSpPr>
          <p:cNvPr id="233" name="PlaceHolder 2"/>
          <p:cNvSpPr>
            <a:spLocks noGrp="1"/>
          </p:cNvSpPr>
          <p:nvPr>
            <p:ph/>
          </p:nvPr>
        </p:nvSpPr>
        <p:spPr>
          <a:xfrm>
            <a:off x="1016280" y="1787400"/>
            <a:ext cx="11049840" cy="6438240"/>
          </a:xfrm>
          <a:prstGeom prst="rect">
            <a:avLst/>
          </a:prstGeom>
          <a:noFill/>
          <a:ln w="0">
            <a:noFill/>
          </a:ln>
        </p:spPr>
        <p:txBody>
          <a:bodyPr lIns="90000" rIns="90000" tIns="45000" bIns="45000" anchor="t">
            <a:noAutofit/>
          </a:bodyPr>
          <a:p>
            <a:pPr marL="457200" indent="-457200">
              <a:lnSpc>
                <a:spcPct val="90000"/>
              </a:lnSpc>
              <a:spcBef>
                <a:spcPts val="1001"/>
              </a:spcBef>
              <a:buClr>
                <a:srgbClr val="000000"/>
              </a:buClr>
              <a:buFont typeface="Arial"/>
              <a:buAutoNum type="arabicPeriod"/>
            </a:pPr>
            <a:r>
              <a:rPr b="0" lang="en-US" sz="2400" spc="-1" strike="noStrike">
                <a:solidFill>
                  <a:srgbClr val="000000"/>
                </a:solidFill>
                <a:latin typeface="Arial"/>
                <a:ea typeface="Arial"/>
              </a:rPr>
              <a:t>What are the different browser types that you saw?</a:t>
            </a:r>
            <a:endParaRPr b="0" lang="en-SG" sz="2400" spc="-1" strike="noStrike">
              <a:latin typeface="Arial"/>
            </a:endParaRPr>
          </a:p>
          <a:p>
            <a:pPr>
              <a:lnSpc>
                <a:spcPct val="90000"/>
              </a:lnSpc>
              <a:spcBef>
                <a:spcPts val="1001"/>
              </a:spcBef>
              <a:buNone/>
            </a:pPr>
            <a:endParaRPr b="0" lang="en-SG" sz="2400" spc="-1" strike="noStrike">
              <a:latin typeface="Arial"/>
            </a:endParaRPr>
          </a:p>
          <a:p>
            <a:pPr marL="457200" indent="-457200">
              <a:lnSpc>
                <a:spcPct val="90000"/>
              </a:lnSpc>
              <a:spcBef>
                <a:spcPts val="1001"/>
              </a:spcBef>
              <a:buClr>
                <a:srgbClr val="000000"/>
              </a:buClr>
              <a:buFont typeface="Arial"/>
              <a:buAutoNum type="arabicPeriod"/>
            </a:pPr>
            <a:r>
              <a:rPr b="0" lang="en-US" sz="2400" spc="-1" strike="noStrike">
                <a:solidFill>
                  <a:srgbClr val="000000"/>
                </a:solidFill>
                <a:latin typeface="Arial"/>
                <a:ea typeface="Arial"/>
              </a:rPr>
              <a:t>What were the different Operating Systems that you saw?</a:t>
            </a:r>
            <a:endParaRPr b="0" lang="en-SG" sz="2400" spc="-1" strike="noStrike">
              <a:latin typeface="Arial"/>
            </a:endParaRPr>
          </a:p>
          <a:p>
            <a:pPr>
              <a:lnSpc>
                <a:spcPct val="90000"/>
              </a:lnSpc>
              <a:spcBef>
                <a:spcPts val="1001"/>
              </a:spcBef>
              <a:buNone/>
            </a:pPr>
            <a:endParaRPr b="0" lang="en-SG" sz="2400" spc="-1" strike="noStrike">
              <a:latin typeface="Arial"/>
            </a:endParaRPr>
          </a:p>
          <a:p>
            <a:pPr marL="457200" indent="-457200">
              <a:lnSpc>
                <a:spcPct val="90000"/>
              </a:lnSpc>
              <a:spcBef>
                <a:spcPts val="1001"/>
              </a:spcBef>
              <a:buClr>
                <a:srgbClr val="000000"/>
              </a:buClr>
              <a:buFont typeface="Arial"/>
              <a:buAutoNum type="arabicPeriod"/>
            </a:pPr>
            <a:r>
              <a:rPr b="0" lang="en-US" sz="2400" spc="-1" strike="noStrike">
                <a:solidFill>
                  <a:srgbClr val="000000"/>
                </a:solidFill>
                <a:latin typeface="Arial"/>
                <a:ea typeface="Arial"/>
              </a:rPr>
              <a:t>Did you find any browsers out of the ordinary and why?</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p:txBody>
      </p:sp>
      <p:sp>
        <p:nvSpPr>
          <p:cNvPr id="4" name="PlaceHolder 3"/>
          <p:cNvSpPr>
            <a:spLocks noGrp="1"/>
          </p:cNvSpPr>
          <p:nvPr>
            <p:ph type="sldNum" idx="4"/>
          </p:nvPr>
        </p:nvSpPr>
        <p:spPr/>
        <p:txBody>
          <a:bodyPr/>
          <a:p>
            <a:fld id="{46EDFF47-8C0F-4955-8EBA-5CCFF6CD63DD}"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SPLUNK – Lab Exercise (Reconnaisance)</a:t>
            </a:r>
            <a:endParaRPr b="0" lang="en-SG" sz="3600" spc="-1" strike="noStrike">
              <a:latin typeface="Arial"/>
            </a:endParaRPr>
          </a:p>
        </p:txBody>
      </p:sp>
      <p:sp>
        <p:nvSpPr>
          <p:cNvPr id="235" name="Content Placeholder 9"/>
          <p:cNvSpPr/>
          <p:nvPr/>
        </p:nvSpPr>
        <p:spPr>
          <a:xfrm>
            <a:off x="558720" y="4159440"/>
            <a:ext cx="11697840" cy="1380240"/>
          </a:xfrm>
          <a:prstGeom prst="rect">
            <a:avLst/>
          </a:prstGeom>
          <a:noFill/>
          <a:ln w="0">
            <a:solidFill>
              <a:srgbClr val="000000"/>
            </a:solidFill>
          </a:ln>
        </p:spPr>
        <p:style>
          <a:lnRef idx="0"/>
          <a:fillRef idx="0"/>
          <a:effectRef idx="0"/>
          <a:fontRef idx="minor"/>
        </p:style>
        <p:txBody>
          <a:bodyPr lIns="90000" rIns="90000" tIns="45000" bIns="45000" anchor="t">
            <a:noAutofit/>
          </a:bodyPr>
          <a:p>
            <a:pPr>
              <a:lnSpc>
                <a:spcPct val="90000"/>
              </a:lnSpc>
              <a:spcBef>
                <a:spcPts val="1001"/>
              </a:spcBef>
              <a:buNone/>
              <a:tabLst>
                <a:tab algn="l" pos="0"/>
              </a:tabLst>
            </a:pPr>
            <a:r>
              <a:rPr b="0" lang="en-US" sz="2000" spc="-1" strike="noStrike">
                <a:solidFill>
                  <a:srgbClr val="000000"/>
                </a:solidFill>
                <a:latin typeface="Consolas"/>
                <a:ea typeface="Arial"/>
              </a:rPr>
              <a:t>index=botsv2 sourcetype=stream:http site=www.froth.ly http_user_agent="Mozilla/5.0 (X11; U; Linux i686; ko-KP; rv: 19.1br) Gecko/20130508 Fedora/1.9.1-2.5.rs3.0 NaenaraBrowser/3.5b4“</a:t>
            </a:r>
            <a:endParaRPr b="0" lang="en-SG"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onsolas"/>
                <a:ea typeface="Arial"/>
              </a:rPr>
              <a:t>| </a:t>
            </a:r>
            <a:r>
              <a:rPr b="0" lang="en-US" sz="2000" spc="-1" strike="noStrike">
                <a:solidFill>
                  <a:srgbClr val="00b0f0"/>
                </a:solidFill>
                <a:latin typeface="Consolas"/>
                <a:ea typeface="Arial"/>
              </a:rPr>
              <a:t>stats</a:t>
            </a:r>
            <a:r>
              <a:rPr b="0" lang="en-US" sz="2000" spc="-1" strike="noStrike">
                <a:solidFill>
                  <a:srgbClr val="000000"/>
                </a:solidFill>
                <a:latin typeface="Consolas"/>
                <a:ea typeface="Arial"/>
              </a:rPr>
              <a:t> </a:t>
            </a:r>
            <a:r>
              <a:rPr b="0" lang="en-US" sz="2000" spc="-1" strike="noStrike">
                <a:solidFill>
                  <a:srgbClr val="ff66cc"/>
                </a:solidFill>
                <a:latin typeface="Consolas"/>
                <a:ea typeface="Arial"/>
              </a:rPr>
              <a:t>count</a:t>
            </a:r>
            <a:r>
              <a:rPr b="0" lang="en-US" sz="2000" spc="-1" strike="noStrike">
                <a:solidFill>
                  <a:srgbClr val="000000"/>
                </a:solidFill>
                <a:latin typeface="Consolas"/>
                <a:ea typeface="Arial"/>
              </a:rPr>
              <a:t> </a:t>
            </a:r>
            <a:r>
              <a:rPr b="0" lang="en-US" sz="2000" spc="-1" strike="noStrike">
                <a:solidFill>
                  <a:srgbClr val="ed7d31"/>
                </a:solidFill>
                <a:latin typeface="Consolas"/>
                <a:ea typeface="Arial"/>
              </a:rPr>
              <a:t>by</a:t>
            </a:r>
            <a:r>
              <a:rPr b="0" lang="en-US" sz="2000" spc="-1" strike="noStrike">
                <a:solidFill>
                  <a:srgbClr val="000000"/>
                </a:solidFill>
                <a:latin typeface="Consolas"/>
                <a:ea typeface="Arial"/>
              </a:rPr>
              <a:t> src_ip dest_ip</a:t>
            </a:r>
            <a:endParaRPr b="0" lang="en-SG" sz="2000" spc="-1" strike="noStrike">
              <a:latin typeface="Arial"/>
            </a:endParaRPr>
          </a:p>
        </p:txBody>
      </p:sp>
      <p:graphicFrame>
        <p:nvGraphicFramePr>
          <p:cNvPr id="236" name="Table 1"/>
          <p:cNvGraphicFramePr/>
          <p:nvPr/>
        </p:nvGraphicFramePr>
        <p:xfrm>
          <a:off x="558720" y="6167520"/>
          <a:ext cx="11701080" cy="741240"/>
        </p:xfrm>
        <a:graphic>
          <a:graphicData uri="http://schemas.openxmlformats.org/drawingml/2006/table">
            <a:tbl>
              <a:tblPr/>
              <a:tblGrid>
                <a:gridCol w="3900240"/>
                <a:gridCol w="3900240"/>
                <a:gridCol w="3900960"/>
              </a:tblGrid>
              <a:tr h="370800">
                <a:tc>
                  <a:txBody>
                    <a:bodyPr anchor="t">
                      <a:noAutofit/>
                    </a:bodyPr>
                    <a:p>
                      <a:pPr algn="ctr">
                        <a:lnSpc>
                          <a:spcPct val="100000"/>
                        </a:lnSpc>
                        <a:buNone/>
                      </a:pPr>
                      <a:r>
                        <a:rPr b="1" lang="en-US" sz="1800" spc="-1" strike="noStrike">
                          <a:solidFill>
                            <a:srgbClr val="ffffff"/>
                          </a:solidFill>
                          <a:latin typeface="Arial"/>
                        </a:rPr>
                        <a:t>src_ip</a:t>
                      </a:r>
                      <a:endParaRPr b="0" lang="en-SG"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gn="ctr">
                        <a:lnSpc>
                          <a:spcPct val="100000"/>
                        </a:lnSpc>
                        <a:buNone/>
                      </a:pPr>
                      <a:r>
                        <a:rPr b="1" lang="en-US" sz="1800" spc="-1" strike="noStrike">
                          <a:solidFill>
                            <a:srgbClr val="ffffff"/>
                          </a:solidFill>
                          <a:latin typeface="Arial"/>
                        </a:rPr>
                        <a:t>dest_ip</a:t>
                      </a:r>
                      <a:endParaRPr b="0" lang="en-SG"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gn="ctr">
                        <a:lnSpc>
                          <a:spcPct val="100000"/>
                        </a:lnSpc>
                        <a:buNone/>
                      </a:pPr>
                      <a:r>
                        <a:rPr b="1" lang="en-US" sz="1800" spc="-1" strike="noStrike">
                          <a:solidFill>
                            <a:srgbClr val="ffffff"/>
                          </a:solidFill>
                          <a:latin typeface="Arial"/>
                        </a:rPr>
                        <a:t>count</a:t>
                      </a:r>
                      <a:endParaRPr b="0" lang="en-SG"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70800">
                <a:tc>
                  <a:txBody>
                    <a:bodyPr anchor="t">
                      <a:noAutofit/>
                    </a:bodyPr>
                    <a:p>
                      <a:pPr algn="ctr">
                        <a:lnSpc>
                          <a:spcPct val="100000"/>
                        </a:lnSpc>
                        <a:buNone/>
                      </a:pPr>
                      <a:r>
                        <a:rPr b="0" lang="en-US" sz="1800" spc="-1" strike="noStrike">
                          <a:solidFill>
                            <a:srgbClr val="000000"/>
                          </a:solidFill>
                          <a:latin typeface="Arial"/>
                        </a:rPr>
                        <a:t>85.203.47.86</a:t>
                      </a:r>
                      <a:endParaRPr b="0" lang="en-SG"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gn="ctr">
                        <a:lnSpc>
                          <a:spcPct val="100000"/>
                        </a:lnSpc>
                        <a:buNone/>
                      </a:pPr>
                      <a:r>
                        <a:rPr b="0" lang="en-US" sz="1800" spc="-1" strike="noStrike">
                          <a:solidFill>
                            <a:srgbClr val="000000"/>
                          </a:solidFill>
                          <a:latin typeface="Arial"/>
                        </a:rPr>
                        <a:t>172.31.6.251</a:t>
                      </a:r>
                      <a:endParaRPr b="0" lang="en-SG"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gn="ctr">
                        <a:lnSpc>
                          <a:spcPct val="100000"/>
                        </a:lnSpc>
                        <a:buNone/>
                      </a:pPr>
                      <a:r>
                        <a:rPr b="0" lang="en-US" sz="1800" spc="-1" strike="noStrike">
                          <a:solidFill>
                            <a:srgbClr val="000000"/>
                          </a:solidFill>
                          <a:latin typeface="Arial"/>
                        </a:rPr>
                        <a:t>51</a:t>
                      </a:r>
                      <a:endParaRPr b="0" lang="en-SG"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237" name="Rectangle 9"/>
          <p:cNvSpPr/>
          <p:nvPr/>
        </p:nvSpPr>
        <p:spPr>
          <a:xfrm>
            <a:off x="612360" y="2450520"/>
            <a:ext cx="11777400" cy="10713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150" spc="-1" strike="noStrike">
                <a:solidFill>
                  <a:srgbClr val="000000"/>
                </a:solidFill>
                <a:latin typeface="Arial"/>
                <a:ea typeface="DejaVu Sans"/>
              </a:rPr>
              <a:t>Tightening the search:</a:t>
            </a:r>
            <a:endParaRPr b="0" lang="en-SG" sz="2150" spc="-1" strike="noStrike">
              <a:latin typeface="Arial"/>
            </a:endParaRPr>
          </a:p>
          <a:p>
            <a:pPr>
              <a:lnSpc>
                <a:spcPct val="100000"/>
              </a:lnSpc>
              <a:buNone/>
            </a:pPr>
            <a:endParaRPr b="0" lang="en-SG" sz="2150" spc="-1" strike="noStrike">
              <a:latin typeface="Arial"/>
            </a:endParaRPr>
          </a:p>
          <a:p>
            <a:pPr>
              <a:lnSpc>
                <a:spcPct val="100000"/>
              </a:lnSpc>
              <a:buNone/>
            </a:pPr>
            <a:r>
              <a:rPr b="0" lang="en-US" sz="2150" spc="-1" strike="noStrike">
                <a:solidFill>
                  <a:srgbClr val="000000"/>
                </a:solidFill>
                <a:latin typeface="Arial"/>
                <a:ea typeface="DejaVu Sans"/>
              </a:rPr>
              <a:t>We want to narrow down on  the user agent and see what are its source IPs and destination IPs</a:t>
            </a:r>
            <a:endParaRPr b="0" lang="en-SG" sz="2150" spc="-1" strike="noStrike">
              <a:latin typeface="Arial"/>
            </a:endParaRPr>
          </a:p>
        </p:txBody>
      </p:sp>
      <p:sp>
        <p:nvSpPr>
          <p:cNvPr id="3" name="PlaceHolder 2"/>
          <p:cNvSpPr>
            <a:spLocks noGrp="1"/>
          </p:cNvSpPr>
          <p:nvPr>
            <p:ph type="sldNum" idx="4"/>
          </p:nvPr>
        </p:nvSpPr>
        <p:spPr/>
        <p:txBody>
          <a:bodyPr/>
          <a:p>
            <a:fld id="{11A755A3-9726-4DA2-9DF4-534E14F47CED}"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SPLUNK – Lab Exercise (Reconnaisance)</a:t>
            </a:r>
            <a:endParaRPr b="0" lang="en-SG" sz="3600" spc="-1" strike="noStrike">
              <a:latin typeface="Arial"/>
            </a:endParaRPr>
          </a:p>
        </p:txBody>
      </p:sp>
      <p:sp>
        <p:nvSpPr>
          <p:cNvPr id="239" name="Content Placeholder 9"/>
          <p:cNvSpPr/>
          <p:nvPr/>
        </p:nvSpPr>
        <p:spPr>
          <a:xfrm>
            <a:off x="558720" y="1829160"/>
            <a:ext cx="11159280" cy="1640520"/>
          </a:xfrm>
          <a:prstGeom prst="rect">
            <a:avLst/>
          </a:prstGeom>
          <a:noFill/>
          <a:ln w="0">
            <a:solidFill>
              <a:srgbClr val="000000"/>
            </a:solidFill>
          </a:ln>
        </p:spPr>
        <p:style>
          <a:lnRef idx="0"/>
          <a:fillRef idx="0"/>
          <a:effectRef idx="0"/>
          <a:fontRef idx="minor"/>
        </p:style>
        <p:txBody>
          <a:bodyPr lIns="90000" rIns="90000" tIns="45000" bIns="45000" anchor="t">
            <a:noAutofit/>
          </a:bodyPr>
          <a:p>
            <a:pPr>
              <a:lnSpc>
                <a:spcPct val="90000"/>
              </a:lnSpc>
              <a:spcBef>
                <a:spcPts val="1001"/>
              </a:spcBef>
              <a:buNone/>
              <a:tabLst>
                <a:tab algn="l" pos="0"/>
              </a:tabLst>
            </a:pPr>
            <a:r>
              <a:rPr b="0" lang="en-US" sz="2000" spc="-1" strike="noStrike">
                <a:solidFill>
                  <a:srgbClr val="000000"/>
                </a:solidFill>
                <a:latin typeface="Consolas"/>
                <a:ea typeface="Arial"/>
              </a:rPr>
              <a:t>index=botsv2 sourcetype=stream:http site=www.froth.ly http_user_agent=" Mozilla/5.0 (X11; U; Linux i686; ko-KP; rv: 19.1br) Gecko/20130508 Fedora/1.9.1-2.5.rs3.0 NaenaraBrowser/3.5b4”</a:t>
            </a:r>
            <a:endParaRPr b="0" lang="en-SG"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onsolas"/>
                <a:ea typeface="Arial"/>
              </a:rPr>
              <a:t>| </a:t>
            </a:r>
            <a:r>
              <a:rPr b="0" lang="en-US" sz="2000" spc="-1" strike="noStrike">
                <a:solidFill>
                  <a:srgbClr val="00b0f0"/>
                </a:solidFill>
                <a:latin typeface="Consolas"/>
                <a:ea typeface="Arial"/>
              </a:rPr>
              <a:t>stats</a:t>
            </a:r>
            <a:r>
              <a:rPr b="0" lang="en-US" sz="2000" spc="-1" strike="noStrike">
                <a:solidFill>
                  <a:srgbClr val="000000"/>
                </a:solidFill>
                <a:latin typeface="Consolas"/>
                <a:ea typeface="Arial"/>
              </a:rPr>
              <a:t> </a:t>
            </a:r>
            <a:r>
              <a:rPr b="0" lang="en-US" sz="2000" spc="-1" strike="noStrike">
                <a:solidFill>
                  <a:srgbClr val="ff66cc"/>
                </a:solidFill>
                <a:latin typeface="Consolas"/>
                <a:ea typeface="Arial"/>
              </a:rPr>
              <a:t>count</a:t>
            </a:r>
            <a:r>
              <a:rPr b="0" lang="en-US" sz="2000" spc="-1" strike="noStrike">
                <a:solidFill>
                  <a:srgbClr val="000000"/>
                </a:solidFill>
                <a:latin typeface="Consolas"/>
                <a:ea typeface="Arial"/>
              </a:rPr>
              <a:t> </a:t>
            </a:r>
            <a:r>
              <a:rPr b="0" lang="en-US" sz="2000" spc="-1" strike="noStrike">
                <a:solidFill>
                  <a:srgbClr val="ed7d31"/>
                </a:solidFill>
                <a:latin typeface="Consolas"/>
                <a:ea typeface="Arial"/>
              </a:rPr>
              <a:t>by</a:t>
            </a:r>
            <a:r>
              <a:rPr b="0" lang="en-US" sz="2000" spc="-1" strike="noStrike">
                <a:solidFill>
                  <a:srgbClr val="000000"/>
                </a:solidFill>
                <a:latin typeface="Consolas"/>
                <a:ea typeface="Arial"/>
              </a:rPr>
              <a:t> uri_path</a:t>
            </a:r>
            <a:endParaRPr b="0" lang="en-SG" sz="2000" spc="-1" strike="noStrike">
              <a:latin typeface="Arial"/>
            </a:endParaRPr>
          </a:p>
        </p:txBody>
      </p:sp>
      <p:sp>
        <p:nvSpPr>
          <p:cNvPr id="240" name="Rectangle 7"/>
          <p:cNvSpPr/>
          <p:nvPr/>
        </p:nvSpPr>
        <p:spPr>
          <a:xfrm>
            <a:off x="588960" y="4279320"/>
            <a:ext cx="6699240" cy="416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150" spc="-1" strike="noStrike">
                <a:solidFill>
                  <a:srgbClr val="000000"/>
                </a:solidFill>
                <a:latin typeface="Arial"/>
                <a:ea typeface="DejaVu Sans"/>
              </a:rPr>
              <a:t>Did you spot any uri_path that stands out? If so, why?</a:t>
            </a:r>
            <a:endParaRPr b="0" lang="en-SG" sz="2150" spc="-1" strike="noStrike">
              <a:latin typeface="Arial"/>
            </a:endParaRPr>
          </a:p>
        </p:txBody>
      </p:sp>
      <p:sp>
        <p:nvSpPr>
          <p:cNvPr id="3" name="PlaceHolder 2"/>
          <p:cNvSpPr>
            <a:spLocks noGrp="1"/>
          </p:cNvSpPr>
          <p:nvPr>
            <p:ph type="sldNum" idx="4"/>
          </p:nvPr>
        </p:nvSpPr>
        <p:spPr/>
        <p:txBody>
          <a:bodyPr/>
          <a:p>
            <a:fld id="{9192A508-DA2D-4416-A303-E6DDD9B59508}"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SPLUNK – Lab Exercise (Reconnaisance)</a:t>
            </a:r>
            <a:endParaRPr b="0" lang="en-SG" sz="3600" spc="-1" strike="noStrike">
              <a:latin typeface="Arial"/>
            </a:endParaRPr>
          </a:p>
        </p:txBody>
      </p:sp>
      <p:sp>
        <p:nvSpPr>
          <p:cNvPr id="242" name="PlaceHolder 2"/>
          <p:cNvSpPr>
            <a:spLocks noGrp="1"/>
          </p:cNvSpPr>
          <p:nvPr>
            <p:ph/>
          </p:nvPr>
        </p:nvSpPr>
        <p:spPr>
          <a:xfrm>
            <a:off x="1016280" y="1787400"/>
            <a:ext cx="11049840" cy="62136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400" spc="-1" strike="noStrike">
                <a:solidFill>
                  <a:srgbClr val="000000"/>
                </a:solidFill>
                <a:latin typeface="Arial"/>
                <a:ea typeface="Arial"/>
              </a:rPr>
              <a:t>Bonus command:</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p:txBody>
      </p:sp>
      <p:sp>
        <p:nvSpPr>
          <p:cNvPr id="243" name="Content Placeholder 9"/>
          <p:cNvSpPr/>
          <p:nvPr/>
        </p:nvSpPr>
        <p:spPr>
          <a:xfrm>
            <a:off x="1016280" y="2718000"/>
            <a:ext cx="11049840" cy="1367280"/>
          </a:xfrm>
          <a:prstGeom prst="rect">
            <a:avLst/>
          </a:prstGeom>
          <a:noFill/>
          <a:ln w="0">
            <a:solidFill>
              <a:srgbClr val="000000"/>
            </a:solidFill>
          </a:ln>
        </p:spPr>
        <p:style>
          <a:lnRef idx="0"/>
          <a:fillRef idx="0"/>
          <a:effectRef idx="0"/>
          <a:fontRef idx="minor"/>
        </p:style>
        <p:txBody>
          <a:bodyPr lIns="90000" rIns="90000" tIns="45000" bIns="45000" anchor="t">
            <a:noAutofit/>
          </a:bodyPr>
          <a:p>
            <a:pPr>
              <a:lnSpc>
                <a:spcPct val="90000"/>
              </a:lnSpc>
              <a:spcBef>
                <a:spcPts val="1001"/>
              </a:spcBef>
              <a:buNone/>
              <a:tabLst>
                <a:tab algn="l" pos="0"/>
              </a:tabLst>
            </a:pPr>
            <a:r>
              <a:rPr b="0" lang="en-US" sz="2000" spc="-1" strike="noStrike">
                <a:solidFill>
                  <a:srgbClr val="000000"/>
                </a:solidFill>
                <a:latin typeface="Consolas"/>
                <a:ea typeface="Arial"/>
              </a:rPr>
              <a:t>index=botsv2 sourcetype=stream:http site=www.froth.ly</a:t>
            </a:r>
            <a:endParaRPr b="0" lang="en-SG"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onsolas"/>
                <a:ea typeface="Arial"/>
              </a:rPr>
              <a:t>| </a:t>
            </a:r>
            <a:r>
              <a:rPr b="0" lang="en-US" sz="2000" spc="-1" strike="noStrike">
                <a:solidFill>
                  <a:srgbClr val="00b0f0"/>
                </a:solidFill>
                <a:latin typeface="Consolas"/>
                <a:ea typeface="Arial"/>
              </a:rPr>
              <a:t>anomalydetection</a:t>
            </a:r>
            <a:r>
              <a:rPr b="0" lang="en-US" sz="2000" spc="-1" strike="noStrike">
                <a:solidFill>
                  <a:srgbClr val="000000"/>
                </a:solidFill>
                <a:latin typeface="Consolas"/>
                <a:ea typeface="Arial"/>
              </a:rPr>
              <a:t> </a:t>
            </a:r>
            <a:r>
              <a:rPr b="0" lang="en-US" sz="2000" spc="-1" strike="noStrike">
                <a:solidFill>
                  <a:srgbClr val="00b050"/>
                </a:solidFill>
                <a:latin typeface="Consolas"/>
                <a:ea typeface="Arial"/>
              </a:rPr>
              <a:t>method</a:t>
            </a:r>
            <a:r>
              <a:rPr b="0" lang="en-US" sz="2000" spc="-1" strike="noStrike">
                <a:solidFill>
                  <a:srgbClr val="000000"/>
                </a:solidFill>
                <a:latin typeface="Consolas"/>
                <a:ea typeface="Arial"/>
              </a:rPr>
              <a:t>=zscore </a:t>
            </a:r>
            <a:r>
              <a:rPr b="0" lang="en-US" sz="2000" spc="-1" strike="noStrike">
                <a:solidFill>
                  <a:srgbClr val="00b050"/>
                </a:solidFill>
                <a:latin typeface="Consolas"/>
                <a:ea typeface="Arial"/>
              </a:rPr>
              <a:t>action</a:t>
            </a:r>
            <a:r>
              <a:rPr b="0" lang="en-US" sz="2000" spc="-1" strike="noStrike">
                <a:solidFill>
                  <a:srgbClr val="000000"/>
                </a:solidFill>
                <a:latin typeface="Consolas"/>
                <a:ea typeface="Arial"/>
              </a:rPr>
              <a:t>=filter </a:t>
            </a:r>
            <a:r>
              <a:rPr b="0" lang="en-US" sz="2000" spc="-1" strike="noStrike">
                <a:solidFill>
                  <a:srgbClr val="00b050"/>
                </a:solidFill>
                <a:latin typeface="Consolas"/>
                <a:ea typeface="Arial"/>
              </a:rPr>
              <a:t>pthresh</a:t>
            </a:r>
            <a:r>
              <a:rPr b="0" lang="en-US" sz="2000" spc="-1" strike="noStrike">
                <a:solidFill>
                  <a:srgbClr val="000000"/>
                </a:solidFill>
                <a:latin typeface="Consolas"/>
                <a:ea typeface="Arial"/>
              </a:rPr>
              <a:t>=0.05</a:t>
            </a:r>
            <a:endParaRPr b="0" lang="en-SG"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onsolas"/>
                <a:ea typeface="Arial"/>
              </a:rPr>
              <a:t>| </a:t>
            </a:r>
            <a:r>
              <a:rPr b="0" lang="en-US" sz="2000" spc="-1" strike="noStrike">
                <a:solidFill>
                  <a:srgbClr val="00b0f0"/>
                </a:solidFill>
                <a:latin typeface="Consolas"/>
                <a:ea typeface="Arial"/>
              </a:rPr>
              <a:t>stats</a:t>
            </a:r>
            <a:r>
              <a:rPr b="0" lang="en-US" sz="2000" spc="-1" strike="noStrike">
                <a:solidFill>
                  <a:srgbClr val="000000"/>
                </a:solidFill>
                <a:latin typeface="Consolas"/>
                <a:ea typeface="Arial"/>
              </a:rPr>
              <a:t> </a:t>
            </a:r>
            <a:r>
              <a:rPr b="0" lang="en-US" sz="2000" spc="-1" strike="noStrike">
                <a:solidFill>
                  <a:srgbClr val="ff66cc"/>
                </a:solidFill>
                <a:latin typeface="Consolas"/>
                <a:ea typeface="Arial"/>
              </a:rPr>
              <a:t>count</a:t>
            </a:r>
            <a:r>
              <a:rPr b="0" lang="en-US" sz="2000" spc="-1" strike="noStrike">
                <a:solidFill>
                  <a:srgbClr val="000000"/>
                </a:solidFill>
                <a:latin typeface="Consolas"/>
                <a:ea typeface="Arial"/>
              </a:rPr>
              <a:t> </a:t>
            </a:r>
            <a:r>
              <a:rPr b="0" lang="en-US" sz="2000" spc="-1" strike="noStrike">
                <a:solidFill>
                  <a:srgbClr val="ed7d31"/>
                </a:solidFill>
                <a:latin typeface="Consolas"/>
                <a:ea typeface="Arial"/>
              </a:rPr>
              <a:t>by</a:t>
            </a:r>
            <a:r>
              <a:rPr b="0" lang="en-US" sz="2000" spc="-1" strike="noStrike">
                <a:solidFill>
                  <a:srgbClr val="000000"/>
                </a:solidFill>
                <a:latin typeface="Consolas"/>
                <a:ea typeface="Arial"/>
              </a:rPr>
              <a:t> http_user_agent, uri_path</a:t>
            </a:r>
            <a:endParaRPr b="0" lang="en-SG" sz="2000" spc="-1" strike="noStrike">
              <a:latin typeface="Arial"/>
            </a:endParaRPr>
          </a:p>
        </p:txBody>
      </p:sp>
      <p:sp>
        <p:nvSpPr>
          <p:cNvPr id="4" name="PlaceHolder 3"/>
          <p:cNvSpPr>
            <a:spLocks noGrp="1"/>
          </p:cNvSpPr>
          <p:nvPr>
            <p:ph type="sldNum" idx="4"/>
          </p:nvPr>
        </p:nvSpPr>
        <p:spPr/>
        <p:txBody>
          <a:bodyPr/>
          <a:p>
            <a:fld id="{416255BA-5093-40D2-A7D3-1DA95508BDE6}"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SPLUNK – Lab Exercise (Reconnaisance)</a:t>
            </a:r>
            <a:endParaRPr b="0" lang="en-SG" sz="3600" spc="-1" strike="noStrike">
              <a:latin typeface="Arial"/>
            </a:endParaRPr>
          </a:p>
        </p:txBody>
      </p:sp>
      <p:sp>
        <p:nvSpPr>
          <p:cNvPr id="245" name="PlaceHolder 2"/>
          <p:cNvSpPr>
            <a:spLocks noGrp="1"/>
          </p:cNvSpPr>
          <p:nvPr>
            <p:ph/>
          </p:nvPr>
        </p:nvSpPr>
        <p:spPr>
          <a:xfrm>
            <a:off x="1016280" y="1787400"/>
            <a:ext cx="11049840" cy="27932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400" spc="-1" strike="noStrike">
                <a:solidFill>
                  <a:srgbClr val="000000"/>
                </a:solidFill>
                <a:latin typeface="Arial"/>
                <a:ea typeface="Arial"/>
              </a:rPr>
              <a:t>Bonus Questions:</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marL="457200" indent="-45720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Arial"/>
                <a:ea typeface="Arial"/>
              </a:rPr>
              <a:t>What is NMAP?</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marL="457200" indent="-45720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Arial"/>
                <a:ea typeface="Arial"/>
              </a:rPr>
              <a:t>Did the attacker do NMAP?</a:t>
            </a:r>
            <a:endParaRPr b="0" lang="en-SG" sz="2400" spc="-1" strike="noStrike">
              <a:latin typeface="Arial"/>
            </a:endParaRPr>
          </a:p>
        </p:txBody>
      </p:sp>
      <p:sp>
        <p:nvSpPr>
          <p:cNvPr id="246" name="Content Placeholder 9"/>
          <p:cNvSpPr/>
          <p:nvPr/>
        </p:nvSpPr>
        <p:spPr>
          <a:xfrm>
            <a:off x="1101960" y="4505400"/>
            <a:ext cx="11018880" cy="963000"/>
          </a:xfrm>
          <a:prstGeom prst="rect">
            <a:avLst/>
          </a:prstGeom>
          <a:noFill/>
          <a:ln w="0">
            <a:solidFill>
              <a:srgbClr val="000000"/>
            </a:solidFill>
          </a:ln>
        </p:spPr>
        <p:style>
          <a:lnRef idx="0"/>
          <a:fillRef idx="0"/>
          <a:effectRef idx="0"/>
          <a:fontRef idx="minor"/>
        </p:style>
        <p:txBody>
          <a:bodyPr lIns="90000" rIns="90000" tIns="45000" bIns="45000" anchor="t">
            <a:noAutofit/>
          </a:bodyPr>
          <a:p>
            <a:pPr>
              <a:lnSpc>
                <a:spcPct val="90000"/>
              </a:lnSpc>
              <a:spcBef>
                <a:spcPts val="1001"/>
              </a:spcBef>
              <a:buNone/>
              <a:tabLst>
                <a:tab algn="l" pos="0"/>
              </a:tabLst>
            </a:pPr>
            <a:r>
              <a:rPr b="0" lang="en-US" sz="2000" spc="-1" strike="noStrike">
                <a:solidFill>
                  <a:srgbClr val="000000"/>
                </a:solidFill>
                <a:latin typeface="Consolas"/>
                <a:ea typeface="Arial"/>
              </a:rPr>
              <a:t>index=botsv2 src_ip=85.203.47.86</a:t>
            </a:r>
            <a:endParaRPr b="0" lang="en-SG"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onsolas"/>
                <a:ea typeface="Arial"/>
              </a:rPr>
              <a:t>| </a:t>
            </a:r>
            <a:r>
              <a:rPr b="0" lang="en-US" sz="2000" spc="-1" strike="noStrike">
                <a:solidFill>
                  <a:srgbClr val="00b0f0"/>
                </a:solidFill>
                <a:latin typeface="Consolas"/>
                <a:ea typeface="Arial"/>
              </a:rPr>
              <a:t>stats</a:t>
            </a:r>
            <a:r>
              <a:rPr b="0" lang="en-US" sz="2000" spc="-1" strike="noStrike">
                <a:solidFill>
                  <a:srgbClr val="000000"/>
                </a:solidFill>
                <a:latin typeface="Consolas"/>
                <a:ea typeface="Arial"/>
              </a:rPr>
              <a:t> </a:t>
            </a:r>
            <a:r>
              <a:rPr b="0" lang="en-US" sz="2000" spc="-1" strike="noStrike">
                <a:solidFill>
                  <a:srgbClr val="ff66cc"/>
                </a:solidFill>
                <a:latin typeface="Consolas"/>
                <a:ea typeface="Arial"/>
              </a:rPr>
              <a:t>count</a:t>
            </a:r>
            <a:r>
              <a:rPr b="0" lang="en-US" sz="2000" spc="-1" strike="noStrike">
                <a:solidFill>
                  <a:srgbClr val="000000"/>
                </a:solidFill>
                <a:latin typeface="Consolas"/>
                <a:ea typeface="Arial"/>
              </a:rPr>
              <a:t> </a:t>
            </a:r>
            <a:r>
              <a:rPr b="0" lang="en-US" sz="2000" spc="-1" strike="noStrike">
                <a:solidFill>
                  <a:srgbClr val="ed7d31"/>
                </a:solidFill>
                <a:latin typeface="Consolas"/>
                <a:ea typeface="Arial"/>
              </a:rPr>
              <a:t>by</a:t>
            </a:r>
            <a:r>
              <a:rPr b="0" lang="en-US" sz="2000" spc="-1" strike="noStrike">
                <a:solidFill>
                  <a:srgbClr val="000000"/>
                </a:solidFill>
                <a:latin typeface="Consolas"/>
                <a:ea typeface="Arial"/>
              </a:rPr>
              <a:t> dest_ip, dest_port</a:t>
            </a:r>
            <a:endParaRPr b="0" lang="en-SG" sz="2000" spc="-1" strike="noStrike">
              <a:latin typeface="Arial"/>
            </a:endParaRPr>
          </a:p>
        </p:txBody>
      </p:sp>
      <p:sp>
        <p:nvSpPr>
          <p:cNvPr id="4" name="PlaceHolder 3"/>
          <p:cNvSpPr>
            <a:spLocks noGrp="1"/>
          </p:cNvSpPr>
          <p:nvPr>
            <p:ph type="sldNum" idx="4"/>
          </p:nvPr>
        </p:nvSpPr>
        <p:spPr/>
        <p:txBody>
          <a:bodyPr/>
          <a:p>
            <a:fld id="{42D4697D-64B1-408A-BE4F-899AA839920D}"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000000"/>
                </a:solidFill>
                <a:latin typeface="Arial"/>
                <a:ea typeface="Arial"/>
              </a:rPr>
              <a:t>SPLUNK – Lab Exercise (Reconnaisance)</a:t>
            </a:r>
            <a:endParaRPr b="0" lang="en-SG" sz="3600" spc="-1" strike="noStrike">
              <a:latin typeface="Arial"/>
            </a:endParaRPr>
          </a:p>
        </p:txBody>
      </p:sp>
      <p:pic>
        <p:nvPicPr>
          <p:cNvPr id="248" name="Picture 4" descr=""/>
          <p:cNvPicPr/>
          <p:nvPr/>
        </p:nvPicPr>
        <p:blipFill>
          <a:blip r:embed="rId1"/>
          <a:stretch/>
        </p:blipFill>
        <p:spPr>
          <a:xfrm>
            <a:off x="421560" y="3735720"/>
            <a:ext cx="12129840" cy="2581560"/>
          </a:xfrm>
          <a:prstGeom prst="rect">
            <a:avLst/>
          </a:prstGeom>
          <a:ln w="0">
            <a:noFill/>
          </a:ln>
        </p:spPr>
      </p:pic>
      <p:sp>
        <p:nvSpPr>
          <p:cNvPr id="3" name="PlaceHolder 2"/>
          <p:cNvSpPr>
            <a:spLocks noGrp="1"/>
          </p:cNvSpPr>
          <p:nvPr>
            <p:ph type="sldNum" idx="4"/>
          </p:nvPr>
        </p:nvSpPr>
        <p:spPr/>
        <p:txBody>
          <a:bodyPr/>
          <a:p>
            <a:fld id="{D70F2C45-9DE5-4E31-816B-F04863F71490}" type="slidenum">
              <a:t>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SG" sz="3600" spc="-1" strike="noStrike">
                <a:solidFill>
                  <a:srgbClr val="000000"/>
                </a:solidFill>
                <a:latin typeface="Arial"/>
                <a:ea typeface="Arial"/>
              </a:rPr>
              <a:t>Contents</a:t>
            </a:r>
            <a:endParaRPr b="0" lang="en-SG" sz="3600" spc="-1" strike="noStrike">
              <a:latin typeface="Arial"/>
            </a:endParaRPr>
          </a:p>
        </p:txBody>
      </p:sp>
      <p:sp>
        <p:nvSpPr>
          <p:cNvPr id="150" name="Google Shape;293;p28"/>
          <p:cNvSpPr/>
          <p:nvPr/>
        </p:nvSpPr>
        <p:spPr>
          <a:xfrm>
            <a:off x="5217840" y="2513160"/>
            <a:ext cx="1188360" cy="786240"/>
          </a:xfrm>
          <a:prstGeom prst="rect">
            <a:avLst/>
          </a:prstGeom>
          <a:noFill/>
          <a:ln w="0">
            <a:noFill/>
          </a:ln>
        </p:spPr>
        <p:style>
          <a:lnRef idx="0"/>
          <a:fillRef idx="0"/>
          <a:effectRef idx="0"/>
          <a:fontRef idx="minor"/>
        </p:style>
        <p:txBody>
          <a:bodyPr lIns="90000" rIns="90000" tIns="91440" bIns="91440" anchor="ctr">
            <a:noAutofit/>
          </a:bodyPr>
          <a:p>
            <a:pPr>
              <a:lnSpc>
                <a:spcPct val="90000"/>
              </a:lnSpc>
              <a:buNone/>
            </a:pPr>
            <a:r>
              <a:rPr b="1" lang="en" sz="2400" spc="-1" strike="noStrike">
                <a:solidFill>
                  <a:srgbClr val="000000"/>
                </a:solidFill>
                <a:latin typeface="Arial"/>
                <a:ea typeface="Arial"/>
              </a:rPr>
              <a:t>01</a:t>
            </a:r>
            <a:endParaRPr b="0" lang="en-SG" sz="2400" spc="-1" strike="noStrike">
              <a:latin typeface="Arial"/>
            </a:endParaRPr>
          </a:p>
        </p:txBody>
      </p:sp>
      <p:sp>
        <p:nvSpPr>
          <p:cNvPr id="151" name="Google Shape;294;p28"/>
          <p:cNvSpPr/>
          <p:nvPr/>
        </p:nvSpPr>
        <p:spPr>
          <a:xfrm>
            <a:off x="6412680" y="1805400"/>
            <a:ext cx="360" cy="5517720"/>
          </a:xfrm>
          <a:custGeom>
            <a:avLst/>
            <a:gdLst/>
            <a:ahLst/>
            <a:rect l="l" t="t" r="r" b="b"/>
            <a:pathLst>
              <a:path w="21600" h="21600">
                <a:moveTo>
                  <a:pt x="0" y="0"/>
                </a:moveTo>
                <a:lnTo>
                  <a:pt x="21600" y="21600"/>
                </a:lnTo>
              </a:path>
            </a:pathLst>
          </a:custGeom>
          <a:noFill/>
          <a:ln w="19050">
            <a:solidFill>
              <a:srgbClr val="000000"/>
            </a:solidFill>
            <a:round/>
            <a:headEnd len="med" type="oval" w="med"/>
            <a:tailEnd len="med" type="oval" w="med"/>
          </a:ln>
        </p:spPr>
        <p:style>
          <a:lnRef idx="0"/>
          <a:fillRef idx="0"/>
          <a:effectRef idx="0"/>
          <a:fontRef idx="minor"/>
        </p:style>
      </p:sp>
      <p:sp>
        <p:nvSpPr>
          <p:cNvPr id="152" name="Google Shape;295;p28"/>
          <p:cNvSpPr/>
          <p:nvPr/>
        </p:nvSpPr>
        <p:spPr>
          <a:xfrm>
            <a:off x="2354400" y="2833560"/>
            <a:ext cx="2725200" cy="454320"/>
          </a:xfrm>
          <a:prstGeom prst="rect">
            <a:avLst/>
          </a:prstGeom>
          <a:noFill/>
          <a:ln w="0">
            <a:noFill/>
          </a:ln>
        </p:spPr>
        <p:style>
          <a:lnRef idx="0"/>
          <a:fillRef idx="0"/>
          <a:effectRef idx="0"/>
          <a:fontRef idx="minor"/>
        </p:style>
        <p:txBody>
          <a:bodyPr lIns="90000" rIns="90000" tIns="91440" bIns="91440" anchor="b">
            <a:noAutofit/>
          </a:bodyPr>
          <a:p>
            <a:pPr algn="r">
              <a:lnSpc>
                <a:spcPct val="90000"/>
              </a:lnSpc>
              <a:buNone/>
            </a:pPr>
            <a:r>
              <a:rPr b="0" lang="en-SG" sz="2400" spc="-1" strike="noStrike">
                <a:solidFill>
                  <a:srgbClr val="000000"/>
                </a:solidFill>
                <a:latin typeface="Arial"/>
                <a:ea typeface="Arial"/>
              </a:rPr>
              <a:t>Learning </a:t>
            </a:r>
            <a:endParaRPr b="0" lang="en-SG" sz="2400" spc="-1" strike="noStrike">
              <a:latin typeface="Arial"/>
            </a:endParaRPr>
          </a:p>
          <a:p>
            <a:pPr algn="r">
              <a:lnSpc>
                <a:spcPct val="90000"/>
              </a:lnSpc>
              <a:buNone/>
            </a:pPr>
            <a:r>
              <a:rPr b="0" lang="en-SG" sz="2400" spc="-1" strike="noStrike">
                <a:solidFill>
                  <a:srgbClr val="000000"/>
                </a:solidFill>
                <a:latin typeface="Arial"/>
                <a:ea typeface="Arial"/>
              </a:rPr>
              <a:t>Objectives</a:t>
            </a:r>
            <a:endParaRPr b="0" lang="en-SG" sz="2400" spc="-1" strike="noStrike">
              <a:latin typeface="Arial"/>
            </a:endParaRPr>
          </a:p>
        </p:txBody>
      </p:sp>
      <p:sp>
        <p:nvSpPr>
          <p:cNvPr id="153" name="Google Shape;296;p28"/>
          <p:cNvSpPr/>
          <p:nvPr/>
        </p:nvSpPr>
        <p:spPr>
          <a:xfrm>
            <a:off x="2412360" y="2786400"/>
            <a:ext cx="2725200" cy="631080"/>
          </a:xfrm>
          <a:prstGeom prst="rect">
            <a:avLst/>
          </a:prstGeom>
          <a:noFill/>
          <a:ln w="0">
            <a:noFill/>
          </a:ln>
        </p:spPr>
        <p:style>
          <a:lnRef idx="0"/>
          <a:fillRef idx="0"/>
          <a:effectRef idx="0"/>
          <a:fontRef idx="minor"/>
        </p:style>
      </p:sp>
      <p:sp>
        <p:nvSpPr>
          <p:cNvPr id="154" name="Google Shape;297;p28"/>
          <p:cNvSpPr/>
          <p:nvPr/>
        </p:nvSpPr>
        <p:spPr>
          <a:xfrm>
            <a:off x="1125360" y="4323600"/>
            <a:ext cx="4012200" cy="619560"/>
          </a:xfrm>
          <a:prstGeom prst="rect">
            <a:avLst/>
          </a:prstGeom>
          <a:noFill/>
          <a:ln w="0">
            <a:noFill/>
          </a:ln>
        </p:spPr>
        <p:style>
          <a:lnRef idx="0"/>
          <a:fillRef idx="0"/>
          <a:effectRef idx="0"/>
          <a:fontRef idx="minor"/>
        </p:style>
        <p:txBody>
          <a:bodyPr lIns="90000" rIns="90000" tIns="91440" bIns="91440" anchor="b">
            <a:noAutofit/>
          </a:bodyPr>
          <a:p>
            <a:pPr algn="r">
              <a:lnSpc>
                <a:spcPct val="90000"/>
              </a:lnSpc>
              <a:buNone/>
            </a:pPr>
            <a:r>
              <a:rPr b="0" lang="en-SG" sz="2400" spc="-1" strike="noStrike">
                <a:solidFill>
                  <a:srgbClr val="000000"/>
                </a:solidFill>
                <a:latin typeface="Arial"/>
                <a:ea typeface="Arial"/>
              </a:rPr>
              <a:t>Machine Learning </a:t>
            </a:r>
            <a:endParaRPr b="0" lang="en-SG" sz="2400" spc="-1" strike="noStrike">
              <a:latin typeface="Arial"/>
            </a:endParaRPr>
          </a:p>
          <a:p>
            <a:pPr algn="r">
              <a:lnSpc>
                <a:spcPct val="90000"/>
              </a:lnSpc>
              <a:buNone/>
            </a:pPr>
            <a:r>
              <a:rPr b="0" lang="en-SG" sz="2400" spc="-1" strike="noStrike">
                <a:solidFill>
                  <a:srgbClr val="000000"/>
                </a:solidFill>
                <a:latin typeface="Arial"/>
                <a:ea typeface="Arial"/>
              </a:rPr>
              <a:t>VS</a:t>
            </a:r>
            <a:endParaRPr b="0" lang="en-SG" sz="2400" spc="-1" strike="noStrike">
              <a:latin typeface="Arial"/>
            </a:endParaRPr>
          </a:p>
          <a:p>
            <a:pPr algn="r">
              <a:lnSpc>
                <a:spcPct val="90000"/>
              </a:lnSpc>
              <a:buNone/>
            </a:pPr>
            <a:r>
              <a:rPr b="0" lang="en-SG" sz="2400" spc="-1" strike="noStrike">
                <a:solidFill>
                  <a:srgbClr val="000000"/>
                </a:solidFill>
                <a:latin typeface="Arial"/>
                <a:ea typeface="Arial"/>
              </a:rPr>
              <a:t>Heuristics</a:t>
            </a:r>
            <a:endParaRPr b="0" lang="en-SG" sz="2400" spc="-1" strike="noStrike">
              <a:latin typeface="Arial"/>
            </a:endParaRPr>
          </a:p>
        </p:txBody>
      </p:sp>
      <p:sp>
        <p:nvSpPr>
          <p:cNvPr id="155" name="Google Shape;301;p28"/>
          <p:cNvSpPr/>
          <p:nvPr/>
        </p:nvSpPr>
        <p:spPr>
          <a:xfrm>
            <a:off x="5217840" y="3950280"/>
            <a:ext cx="1188360" cy="786240"/>
          </a:xfrm>
          <a:prstGeom prst="rect">
            <a:avLst/>
          </a:prstGeom>
          <a:noFill/>
          <a:ln w="0">
            <a:noFill/>
          </a:ln>
        </p:spPr>
        <p:style>
          <a:lnRef idx="0"/>
          <a:fillRef idx="0"/>
          <a:effectRef idx="0"/>
          <a:fontRef idx="minor"/>
        </p:style>
        <p:txBody>
          <a:bodyPr lIns="90000" rIns="90000" tIns="91440" bIns="91440" anchor="ctr">
            <a:noAutofit/>
          </a:bodyPr>
          <a:p>
            <a:pPr>
              <a:lnSpc>
                <a:spcPct val="90000"/>
              </a:lnSpc>
              <a:buNone/>
            </a:pPr>
            <a:r>
              <a:rPr b="1" lang="en" sz="2400" spc="-1" strike="noStrike">
                <a:solidFill>
                  <a:srgbClr val="000000"/>
                </a:solidFill>
                <a:latin typeface="Arial"/>
                <a:ea typeface="Arial"/>
              </a:rPr>
              <a:t>02</a:t>
            </a:r>
            <a:endParaRPr b="0" lang="en-SG" sz="2400" spc="-1" strike="noStrike">
              <a:latin typeface="Arial"/>
            </a:endParaRPr>
          </a:p>
        </p:txBody>
      </p:sp>
      <p:sp>
        <p:nvSpPr>
          <p:cNvPr id="156" name="Google Shape;302;p28"/>
          <p:cNvSpPr/>
          <p:nvPr/>
        </p:nvSpPr>
        <p:spPr>
          <a:xfrm>
            <a:off x="5217840" y="5387040"/>
            <a:ext cx="1188360" cy="786240"/>
          </a:xfrm>
          <a:prstGeom prst="rect">
            <a:avLst/>
          </a:prstGeom>
          <a:noFill/>
          <a:ln w="0">
            <a:noFill/>
          </a:ln>
        </p:spPr>
        <p:style>
          <a:lnRef idx="0"/>
          <a:fillRef idx="0"/>
          <a:effectRef idx="0"/>
          <a:fontRef idx="minor"/>
        </p:style>
        <p:txBody>
          <a:bodyPr lIns="90000" rIns="90000" tIns="91440" bIns="91440" anchor="ctr">
            <a:noAutofit/>
          </a:bodyPr>
          <a:p>
            <a:pPr>
              <a:lnSpc>
                <a:spcPct val="90000"/>
              </a:lnSpc>
              <a:buNone/>
            </a:pPr>
            <a:r>
              <a:rPr b="1" lang="en" sz="2400" spc="-1" strike="noStrike">
                <a:solidFill>
                  <a:srgbClr val="000000"/>
                </a:solidFill>
                <a:latin typeface="Arial"/>
                <a:ea typeface="Arial"/>
              </a:rPr>
              <a:t>03</a:t>
            </a:r>
            <a:endParaRPr b="0" lang="en-SG" sz="2400" spc="-1" strike="noStrike">
              <a:latin typeface="Arial"/>
            </a:endParaRPr>
          </a:p>
        </p:txBody>
      </p:sp>
      <p:sp>
        <p:nvSpPr>
          <p:cNvPr id="157" name="Google Shape;303;p28"/>
          <p:cNvSpPr/>
          <p:nvPr/>
        </p:nvSpPr>
        <p:spPr>
          <a:xfrm>
            <a:off x="6415200" y="2513160"/>
            <a:ext cx="1188360" cy="786240"/>
          </a:xfrm>
          <a:prstGeom prst="rect">
            <a:avLst/>
          </a:prstGeom>
          <a:noFill/>
          <a:ln w="0">
            <a:noFill/>
          </a:ln>
        </p:spPr>
        <p:style>
          <a:lnRef idx="0"/>
          <a:fillRef idx="0"/>
          <a:effectRef idx="0"/>
          <a:fontRef idx="minor"/>
        </p:style>
        <p:txBody>
          <a:bodyPr lIns="90000" rIns="90000" tIns="91440" bIns="91440" anchor="ctr">
            <a:noAutofit/>
          </a:bodyPr>
          <a:p>
            <a:pPr algn="r">
              <a:lnSpc>
                <a:spcPct val="90000"/>
              </a:lnSpc>
              <a:buNone/>
            </a:pPr>
            <a:r>
              <a:rPr b="1" lang="en" sz="2400" spc="-1" strike="noStrike">
                <a:solidFill>
                  <a:srgbClr val="000000"/>
                </a:solidFill>
                <a:latin typeface="Arial"/>
                <a:ea typeface="Arial"/>
              </a:rPr>
              <a:t>04</a:t>
            </a:r>
            <a:endParaRPr b="0" lang="en-SG" sz="2400" spc="-1" strike="noStrike">
              <a:latin typeface="Arial"/>
            </a:endParaRPr>
          </a:p>
        </p:txBody>
      </p:sp>
      <p:sp>
        <p:nvSpPr>
          <p:cNvPr id="158" name="Google Shape;304;p28"/>
          <p:cNvSpPr/>
          <p:nvPr/>
        </p:nvSpPr>
        <p:spPr>
          <a:xfrm>
            <a:off x="6415200" y="3950280"/>
            <a:ext cx="1188360" cy="786240"/>
          </a:xfrm>
          <a:prstGeom prst="rect">
            <a:avLst/>
          </a:prstGeom>
          <a:noFill/>
          <a:ln w="0">
            <a:noFill/>
          </a:ln>
        </p:spPr>
        <p:style>
          <a:lnRef idx="0"/>
          <a:fillRef idx="0"/>
          <a:effectRef idx="0"/>
          <a:fontRef idx="minor"/>
        </p:style>
        <p:txBody>
          <a:bodyPr lIns="90000" rIns="90000" tIns="91440" bIns="91440" anchor="ctr">
            <a:noAutofit/>
          </a:bodyPr>
          <a:p>
            <a:pPr algn="r">
              <a:lnSpc>
                <a:spcPct val="90000"/>
              </a:lnSpc>
              <a:buNone/>
            </a:pPr>
            <a:r>
              <a:rPr b="1" lang="en" sz="2400" spc="-1" strike="noStrike">
                <a:solidFill>
                  <a:srgbClr val="000000"/>
                </a:solidFill>
                <a:latin typeface="Arial"/>
                <a:ea typeface="Arial"/>
              </a:rPr>
              <a:t>05</a:t>
            </a:r>
            <a:endParaRPr b="0" lang="en-SG" sz="2400" spc="-1" strike="noStrike">
              <a:latin typeface="Arial"/>
            </a:endParaRPr>
          </a:p>
        </p:txBody>
      </p:sp>
      <p:sp>
        <p:nvSpPr>
          <p:cNvPr id="159" name="Google Shape;305;p28"/>
          <p:cNvSpPr/>
          <p:nvPr/>
        </p:nvSpPr>
        <p:spPr>
          <a:xfrm>
            <a:off x="6415200" y="5387040"/>
            <a:ext cx="1188360" cy="786240"/>
          </a:xfrm>
          <a:prstGeom prst="rect">
            <a:avLst/>
          </a:prstGeom>
          <a:noFill/>
          <a:ln w="0">
            <a:noFill/>
          </a:ln>
        </p:spPr>
        <p:style>
          <a:lnRef idx="0"/>
          <a:fillRef idx="0"/>
          <a:effectRef idx="0"/>
          <a:fontRef idx="minor"/>
        </p:style>
        <p:txBody>
          <a:bodyPr lIns="90000" rIns="90000" tIns="91440" bIns="91440" anchor="ctr">
            <a:noAutofit/>
          </a:bodyPr>
          <a:p>
            <a:pPr algn="r">
              <a:lnSpc>
                <a:spcPct val="90000"/>
              </a:lnSpc>
              <a:buNone/>
            </a:pPr>
            <a:r>
              <a:rPr b="1" lang="en" sz="2400" spc="-1" strike="noStrike">
                <a:solidFill>
                  <a:srgbClr val="000000"/>
                </a:solidFill>
                <a:latin typeface="Arial"/>
                <a:ea typeface="Arial"/>
              </a:rPr>
              <a:t>06</a:t>
            </a:r>
            <a:endParaRPr b="0" lang="en-SG" sz="2400" spc="-1" strike="noStrike">
              <a:latin typeface="Arial"/>
            </a:endParaRPr>
          </a:p>
        </p:txBody>
      </p:sp>
      <p:sp>
        <p:nvSpPr>
          <p:cNvPr id="160" name="Google Shape;306;p28"/>
          <p:cNvSpPr/>
          <p:nvPr/>
        </p:nvSpPr>
        <p:spPr>
          <a:xfrm>
            <a:off x="7680960" y="2679120"/>
            <a:ext cx="3036960" cy="454320"/>
          </a:xfrm>
          <a:prstGeom prst="rect">
            <a:avLst/>
          </a:prstGeom>
          <a:noFill/>
          <a:ln w="0">
            <a:noFill/>
          </a:ln>
        </p:spPr>
        <p:style>
          <a:lnRef idx="0"/>
          <a:fillRef idx="0"/>
          <a:effectRef idx="0"/>
          <a:fontRef idx="minor"/>
        </p:style>
        <p:txBody>
          <a:bodyPr lIns="90000" rIns="90000" tIns="91440" bIns="91440" anchor="b">
            <a:noAutofit/>
          </a:bodyPr>
          <a:p>
            <a:pPr>
              <a:lnSpc>
                <a:spcPct val="90000"/>
              </a:lnSpc>
              <a:buNone/>
            </a:pPr>
            <a:r>
              <a:rPr b="0" lang="en-SG" sz="2400" spc="-1" strike="noStrike">
                <a:solidFill>
                  <a:srgbClr val="000000"/>
                </a:solidFill>
                <a:latin typeface="Arial"/>
                <a:ea typeface="Arial"/>
              </a:rPr>
              <a:t>Window Event Logs</a:t>
            </a:r>
            <a:endParaRPr b="0" lang="en-SG" sz="2400" spc="-1" strike="noStrike">
              <a:latin typeface="Arial"/>
            </a:endParaRPr>
          </a:p>
        </p:txBody>
      </p:sp>
      <p:sp>
        <p:nvSpPr>
          <p:cNvPr id="161" name="Google Shape;310;p28"/>
          <p:cNvSpPr/>
          <p:nvPr/>
        </p:nvSpPr>
        <p:spPr>
          <a:xfrm>
            <a:off x="7683480" y="5715000"/>
            <a:ext cx="3179880" cy="454320"/>
          </a:xfrm>
          <a:prstGeom prst="rect">
            <a:avLst/>
          </a:prstGeom>
          <a:noFill/>
          <a:ln w="0">
            <a:noFill/>
          </a:ln>
        </p:spPr>
        <p:style>
          <a:lnRef idx="0"/>
          <a:fillRef idx="0"/>
          <a:effectRef idx="0"/>
          <a:fontRef idx="minor"/>
        </p:style>
        <p:txBody>
          <a:bodyPr lIns="90000" rIns="90000" tIns="91440" bIns="91440" anchor="b">
            <a:noAutofit/>
          </a:bodyPr>
          <a:p>
            <a:pPr>
              <a:lnSpc>
                <a:spcPct val="90000"/>
              </a:lnSpc>
              <a:buNone/>
            </a:pPr>
            <a:r>
              <a:rPr b="0" lang="en-SG" sz="2400" spc="-1" strike="noStrike">
                <a:solidFill>
                  <a:srgbClr val="000000"/>
                </a:solidFill>
                <a:latin typeface="Arial"/>
                <a:ea typeface="Arial"/>
              </a:rPr>
              <a:t>SPLUNK (OPTIONAL)</a:t>
            </a:r>
            <a:endParaRPr b="0" lang="en-SG" sz="2400" spc="-1" strike="noStrike">
              <a:latin typeface="Arial"/>
            </a:endParaRPr>
          </a:p>
        </p:txBody>
      </p:sp>
      <p:sp>
        <p:nvSpPr>
          <p:cNvPr id="162" name="Google Shape;311;p28"/>
          <p:cNvSpPr/>
          <p:nvPr/>
        </p:nvSpPr>
        <p:spPr>
          <a:xfrm>
            <a:off x="7683480" y="5667120"/>
            <a:ext cx="2725200" cy="631080"/>
          </a:xfrm>
          <a:prstGeom prst="rect">
            <a:avLst/>
          </a:prstGeom>
          <a:noFill/>
          <a:ln w="0">
            <a:noFill/>
          </a:ln>
        </p:spPr>
        <p:style>
          <a:lnRef idx="0"/>
          <a:fillRef idx="0"/>
          <a:effectRef idx="0"/>
          <a:fontRef idx="minor"/>
        </p:style>
      </p:sp>
      <p:sp>
        <p:nvSpPr>
          <p:cNvPr id="163" name="Google Shape;312;p28"/>
          <p:cNvSpPr/>
          <p:nvPr/>
        </p:nvSpPr>
        <p:spPr>
          <a:xfrm>
            <a:off x="832320" y="3630600"/>
            <a:ext cx="11320560" cy="360"/>
          </a:xfrm>
          <a:custGeom>
            <a:avLst/>
            <a:gdLst/>
            <a:ahLst/>
            <a:rect l="l" t="t" r="r" b="b"/>
            <a:pathLst>
              <a:path w="21600" h="21600">
                <a:moveTo>
                  <a:pt x="0" y="0"/>
                </a:moveTo>
                <a:lnTo>
                  <a:pt x="21600" y="21600"/>
                </a:lnTo>
              </a:path>
            </a:pathLst>
          </a:custGeom>
          <a:noFill/>
          <a:ln w="19050">
            <a:solidFill>
              <a:srgbClr val="000000"/>
            </a:solidFill>
            <a:round/>
            <a:headEnd len="med" type="oval" w="med"/>
            <a:tailEnd len="med" type="oval" w="med"/>
          </a:ln>
        </p:spPr>
        <p:style>
          <a:lnRef idx="0"/>
          <a:fillRef idx="0"/>
          <a:effectRef idx="0"/>
          <a:fontRef idx="minor"/>
        </p:style>
      </p:sp>
      <p:sp>
        <p:nvSpPr>
          <p:cNvPr id="164" name="Google Shape;313;p28"/>
          <p:cNvSpPr/>
          <p:nvPr/>
        </p:nvSpPr>
        <p:spPr>
          <a:xfrm>
            <a:off x="832320" y="5249880"/>
            <a:ext cx="11320560" cy="360"/>
          </a:xfrm>
          <a:custGeom>
            <a:avLst/>
            <a:gdLst/>
            <a:ahLst/>
            <a:rect l="l" t="t" r="r" b="b"/>
            <a:pathLst>
              <a:path w="21600" h="21600">
                <a:moveTo>
                  <a:pt x="0" y="0"/>
                </a:moveTo>
                <a:lnTo>
                  <a:pt x="21600" y="21600"/>
                </a:lnTo>
              </a:path>
            </a:pathLst>
          </a:custGeom>
          <a:noFill/>
          <a:ln w="19050">
            <a:solidFill>
              <a:srgbClr val="000000"/>
            </a:solidFill>
            <a:round/>
            <a:headEnd len="med" type="oval" w="med"/>
            <a:tailEnd len="med" type="oval" w="med"/>
          </a:ln>
        </p:spPr>
        <p:style>
          <a:lnRef idx="0"/>
          <a:fillRef idx="0"/>
          <a:effectRef idx="0"/>
          <a:fontRef idx="minor"/>
        </p:style>
      </p:sp>
      <p:sp>
        <p:nvSpPr>
          <p:cNvPr id="165" name="Google Shape;306;p28"/>
          <p:cNvSpPr/>
          <p:nvPr/>
        </p:nvSpPr>
        <p:spPr>
          <a:xfrm>
            <a:off x="7672320" y="3886200"/>
            <a:ext cx="4211640" cy="911160"/>
          </a:xfrm>
          <a:prstGeom prst="rect">
            <a:avLst/>
          </a:prstGeom>
          <a:noFill/>
          <a:ln w="0">
            <a:noFill/>
          </a:ln>
        </p:spPr>
        <p:style>
          <a:lnRef idx="0"/>
          <a:fillRef idx="0"/>
          <a:effectRef idx="0"/>
          <a:fontRef idx="minor"/>
        </p:style>
        <p:txBody>
          <a:bodyPr lIns="90000" rIns="90000" tIns="91440" bIns="91440" anchor="b">
            <a:noAutofit/>
          </a:bodyPr>
          <a:p>
            <a:pPr>
              <a:lnSpc>
                <a:spcPct val="90000"/>
              </a:lnSpc>
              <a:buNone/>
            </a:pPr>
            <a:r>
              <a:rPr b="0" lang="en-SG" sz="2400" spc="-1" strike="noStrike">
                <a:solidFill>
                  <a:srgbClr val="000000"/>
                </a:solidFill>
                <a:latin typeface="Arial"/>
                <a:ea typeface="Arial"/>
              </a:rPr>
              <a:t>Threat Hunting </a:t>
            </a:r>
            <a:endParaRPr b="0" lang="en-SG" sz="2400" spc="-1" strike="noStrike">
              <a:latin typeface="Arial"/>
            </a:endParaRPr>
          </a:p>
          <a:p>
            <a:pPr>
              <a:lnSpc>
                <a:spcPct val="90000"/>
              </a:lnSpc>
              <a:buNone/>
            </a:pPr>
            <a:r>
              <a:rPr b="0" lang="en-SG" sz="2400" spc="-1" strike="noStrike">
                <a:solidFill>
                  <a:srgbClr val="000000"/>
                </a:solidFill>
                <a:latin typeface="Arial"/>
                <a:ea typeface="Arial"/>
              </a:rPr>
              <a:t>with Python</a:t>
            </a:r>
            <a:endParaRPr b="0" lang="en-SG" sz="2400" spc="-1" strike="noStrike">
              <a:latin typeface="Arial"/>
            </a:endParaRPr>
          </a:p>
        </p:txBody>
      </p:sp>
      <p:sp>
        <p:nvSpPr>
          <p:cNvPr id="166" name="Google Shape;297;p28"/>
          <p:cNvSpPr/>
          <p:nvPr/>
        </p:nvSpPr>
        <p:spPr>
          <a:xfrm>
            <a:off x="1125360" y="5553000"/>
            <a:ext cx="4012200" cy="454320"/>
          </a:xfrm>
          <a:prstGeom prst="rect">
            <a:avLst/>
          </a:prstGeom>
          <a:noFill/>
          <a:ln w="0">
            <a:noFill/>
          </a:ln>
        </p:spPr>
        <p:style>
          <a:lnRef idx="0"/>
          <a:fillRef idx="0"/>
          <a:effectRef idx="0"/>
          <a:fontRef idx="minor"/>
        </p:style>
        <p:txBody>
          <a:bodyPr lIns="90000" rIns="90000" tIns="91440" bIns="91440" anchor="b">
            <a:noAutofit/>
          </a:bodyPr>
          <a:p>
            <a:pPr algn="r">
              <a:lnSpc>
                <a:spcPct val="90000"/>
              </a:lnSpc>
              <a:buNone/>
            </a:pPr>
            <a:r>
              <a:rPr b="0" lang="en-SG" sz="2400" spc="-1" strike="noStrike">
                <a:solidFill>
                  <a:srgbClr val="000000"/>
                </a:solidFill>
                <a:latin typeface="Arial"/>
                <a:ea typeface="Arial"/>
              </a:rPr>
              <a:t>Case Studies</a:t>
            </a:r>
            <a:endParaRPr b="0" lang="en-SG" sz="2400" spc="-1" strike="noStrike">
              <a:latin typeface="Arial"/>
            </a:endParaRPr>
          </a:p>
        </p:txBody>
      </p:sp>
      <p:sp>
        <p:nvSpPr>
          <p:cNvPr id="3" name="PlaceHolder 2"/>
          <p:cNvSpPr>
            <a:spLocks noGrp="1"/>
          </p:cNvSpPr>
          <p:nvPr>
            <p:ph type="sldNum" idx="4"/>
          </p:nvPr>
        </p:nvSpPr>
        <p:spPr/>
        <p:txBody>
          <a:bodyPr/>
          <a:p>
            <a:fld id="{26AA37DD-D4FC-4FE0-947D-6704A8945557}"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SG" sz="3600" spc="-1" strike="noStrike">
                <a:solidFill>
                  <a:srgbClr val="000000"/>
                </a:solidFill>
                <a:latin typeface="Arial"/>
                <a:ea typeface="Arial"/>
              </a:rPr>
              <a:t>Learning Objectives</a:t>
            </a:r>
            <a:endParaRPr b="0" lang="en-SG" sz="3600" spc="-1" strike="noStrike">
              <a:latin typeface="Arial"/>
            </a:endParaRPr>
          </a:p>
        </p:txBody>
      </p:sp>
      <p:sp>
        <p:nvSpPr>
          <p:cNvPr id="168" name="PlaceHolder 2"/>
          <p:cNvSpPr>
            <a:spLocks noGrp="1"/>
          </p:cNvSpPr>
          <p:nvPr>
            <p:ph/>
          </p:nvPr>
        </p:nvSpPr>
        <p:spPr>
          <a:xfrm>
            <a:off x="1016280" y="1787400"/>
            <a:ext cx="11049840" cy="6438240"/>
          </a:xfrm>
          <a:prstGeom prst="rect">
            <a:avLst/>
          </a:prstGeom>
          <a:noFill/>
          <a:ln w="0">
            <a:noFill/>
          </a:ln>
        </p:spPr>
        <p:txBody>
          <a:bodyPr lIns="90000" rIns="90000" tIns="45000" bIns="45000" anchor="t">
            <a:noAutofit/>
          </a:bodyPr>
          <a:p>
            <a:pPr marL="343080" indent="-343080">
              <a:lnSpc>
                <a:spcPct val="90000"/>
              </a:lnSpc>
              <a:spcBef>
                <a:spcPts val="1001"/>
              </a:spcBef>
              <a:buClr>
                <a:srgbClr val="000000"/>
              </a:buClr>
              <a:buFont typeface="Arial"/>
              <a:buChar char="•"/>
            </a:pPr>
            <a:r>
              <a:rPr b="0" lang="en-SG" sz="2400" spc="-1" strike="noStrike">
                <a:solidFill>
                  <a:srgbClr val="000000"/>
                </a:solidFill>
                <a:latin typeface="Arial"/>
                <a:ea typeface="Arial"/>
              </a:rPr>
              <a:t>Learn different methods for Heuristics and Machine Learning approaches.</a:t>
            </a:r>
            <a:endParaRPr b="0" lang="en-SG" sz="2400" spc="-1" strike="noStrike">
              <a:latin typeface="Arial"/>
            </a:endParaRPr>
          </a:p>
          <a:p>
            <a:pPr>
              <a:lnSpc>
                <a:spcPct val="90000"/>
              </a:lnSpc>
              <a:spcBef>
                <a:spcPts val="1001"/>
              </a:spcBef>
              <a:buNone/>
            </a:pPr>
            <a:endParaRPr b="0" lang="en-SG" sz="2400" spc="-1" strike="noStrike">
              <a:latin typeface="Arial"/>
            </a:endParaRPr>
          </a:p>
          <a:p>
            <a:pPr marL="343080" indent="-343080">
              <a:lnSpc>
                <a:spcPct val="90000"/>
              </a:lnSpc>
              <a:spcBef>
                <a:spcPts val="1001"/>
              </a:spcBef>
              <a:buClr>
                <a:srgbClr val="000000"/>
              </a:buClr>
              <a:buFont typeface="Arial"/>
              <a:buChar char="•"/>
            </a:pPr>
            <a:r>
              <a:rPr b="0" lang="en-SG" sz="2400" spc="-1" strike="noStrike">
                <a:solidFill>
                  <a:srgbClr val="000000"/>
                </a:solidFill>
                <a:latin typeface="Arial"/>
                <a:ea typeface="Arial"/>
              </a:rPr>
              <a:t>Learning how to convert evtx files into easily digestable csv, json and xml formats.</a:t>
            </a:r>
            <a:endParaRPr b="0" lang="en-SG" sz="2400" spc="-1" strike="noStrike">
              <a:latin typeface="Arial"/>
            </a:endParaRPr>
          </a:p>
          <a:p>
            <a:pPr>
              <a:lnSpc>
                <a:spcPct val="90000"/>
              </a:lnSpc>
              <a:spcBef>
                <a:spcPts val="1001"/>
              </a:spcBef>
              <a:buNone/>
            </a:pPr>
            <a:endParaRPr b="0" lang="en-SG" sz="2400" spc="-1" strike="noStrike">
              <a:latin typeface="Arial"/>
            </a:endParaRPr>
          </a:p>
          <a:p>
            <a:pPr marL="343080" indent="-343080">
              <a:lnSpc>
                <a:spcPct val="90000"/>
              </a:lnSpc>
              <a:spcBef>
                <a:spcPts val="1001"/>
              </a:spcBef>
              <a:buClr>
                <a:srgbClr val="000000"/>
              </a:buClr>
              <a:buFont typeface="Arial"/>
              <a:buChar char="•"/>
            </a:pPr>
            <a:r>
              <a:rPr b="0" lang="en-US" sz="2400" spc="-1" strike="noStrike">
                <a:solidFill>
                  <a:srgbClr val="000000"/>
                </a:solidFill>
                <a:latin typeface="Arial"/>
                <a:ea typeface="Arial"/>
              </a:rPr>
              <a:t>Learning how to filter and manipulate data using a pandas data frame to do threat hunting.</a:t>
            </a:r>
            <a:endParaRPr b="0" lang="en-SG" sz="2400" spc="-1" strike="noStrike">
              <a:latin typeface="Arial"/>
            </a:endParaRPr>
          </a:p>
          <a:p>
            <a:pPr>
              <a:lnSpc>
                <a:spcPct val="90000"/>
              </a:lnSpc>
              <a:spcBef>
                <a:spcPts val="1001"/>
              </a:spcBef>
              <a:buNone/>
            </a:pPr>
            <a:endParaRPr b="0" lang="en-SG"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SG" sz="2400" spc="-1" strike="noStrike">
                <a:solidFill>
                  <a:srgbClr val="000000"/>
                </a:solidFill>
                <a:latin typeface="Arial"/>
                <a:ea typeface="Arial"/>
              </a:rPr>
              <a:t>(OPTIONAL) Learn how to use SPLUNK and commands use to gather statistics </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p:txBody>
      </p:sp>
      <p:sp>
        <p:nvSpPr>
          <p:cNvPr id="4" name="PlaceHolder 3"/>
          <p:cNvSpPr>
            <a:spLocks noGrp="1"/>
          </p:cNvSpPr>
          <p:nvPr>
            <p:ph type="sldNum" idx="4"/>
          </p:nvPr>
        </p:nvSpPr>
        <p:spPr/>
        <p:txBody>
          <a:bodyPr/>
          <a:p>
            <a:fld id="{EA9C1222-3A06-4624-ABD0-04A9988243DB}"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95320" y="1111680"/>
            <a:ext cx="11211840" cy="1158840"/>
          </a:xfrm>
          <a:prstGeom prst="rect">
            <a:avLst/>
          </a:prstGeom>
          <a:noFill/>
          <a:ln w="0">
            <a:noFill/>
          </a:ln>
        </p:spPr>
        <p:txBody>
          <a:bodyPr lIns="90000" rIns="90000" tIns="45000" bIns="45000" anchor="ctr">
            <a:normAutofit/>
          </a:bodyPr>
          <a:p>
            <a:pPr algn="ctr">
              <a:lnSpc>
                <a:spcPct val="90000"/>
              </a:lnSpc>
              <a:buNone/>
            </a:pPr>
            <a:r>
              <a:rPr b="1" lang="en-SG" sz="2800" spc="-1" strike="noStrike">
                <a:solidFill>
                  <a:srgbClr val="000000"/>
                </a:solidFill>
                <a:latin typeface="Arial"/>
                <a:ea typeface="Arial"/>
              </a:rPr>
              <a:t>Data Analytics Approach</a:t>
            </a:r>
            <a:endParaRPr b="0" lang="en-SG" sz="2800" spc="-1" strike="noStrike">
              <a:latin typeface="Arial"/>
            </a:endParaRPr>
          </a:p>
        </p:txBody>
      </p:sp>
      <p:sp>
        <p:nvSpPr>
          <p:cNvPr id="170" name="PlaceHolder 2"/>
          <p:cNvSpPr>
            <a:spLocks noGrp="1"/>
          </p:cNvSpPr>
          <p:nvPr>
            <p:ph/>
          </p:nvPr>
        </p:nvSpPr>
        <p:spPr>
          <a:xfrm>
            <a:off x="895320" y="2274480"/>
            <a:ext cx="5496840" cy="498600"/>
          </a:xfrm>
          <a:prstGeom prst="rect">
            <a:avLst/>
          </a:prstGeom>
          <a:noFill/>
          <a:ln w="0">
            <a:solidFill>
              <a:srgbClr val="000000"/>
            </a:solidFill>
          </a:ln>
        </p:spPr>
        <p:txBody>
          <a:bodyPr lIns="90000" rIns="90000" tIns="45000" bIns="45000" anchor="b">
            <a:noAutofit/>
          </a:bodyPr>
          <a:p>
            <a:pPr algn="ctr">
              <a:lnSpc>
                <a:spcPct val="90000"/>
              </a:lnSpc>
              <a:spcBef>
                <a:spcPts val="1001"/>
              </a:spcBef>
              <a:buNone/>
              <a:tabLst>
                <a:tab algn="l" pos="0"/>
              </a:tabLst>
            </a:pPr>
            <a:r>
              <a:rPr b="1" lang="en-SG" sz="2400" spc="-1" strike="noStrike">
                <a:solidFill>
                  <a:srgbClr val="000000"/>
                </a:solidFill>
                <a:latin typeface="Arial"/>
                <a:ea typeface="Arial"/>
              </a:rPr>
              <a:t>Machine Learning</a:t>
            </a:r>
            <a:endParaRPr b="0" lang="en-SG" sz="2400" spc="-1" strike="noStrike">
              <a:latin typeface="Arial"/>
            </a:endParaRPr>
          </a:p>
        </p:txBody>
      </p:sp>
      <p:sp>
        <p:nvSpPr>
          <p:cNvPr id="171" name="PlaceHolder 3"/>
          <p:cNvSpPr>
            <a:spLocks noGrp="1"/>
          </p:cNvSpPr>
          <p:nvPr>
            <p:ph/>
          </p:nvPr>
        </p:nvSpPr>
        <p:spPr>
          <a:xfrm>
            <a:off x="6583320" y="2274480"/>
            <a:ext cx="5523840" cy="498600"/>
          </a:xfrm>
          <a:prstGeom prst="rect">
            <a:avLst/>
          </a:prstGeom>
          <a:noFill/>
          <a:ln w="0">
            <a:solidFill>
              <a:srgbClr val="000000"/>
            </a:solidFill>
          </a:ln>
        </p:spPr>
        <p:txBody>
          <a:bodyPr lIns="90000" rIns="90000" tIns="45000" bIns="45000" anchor="b">
            <a:noAutofit/>
          </a:bodyPr>
          <a:p>
            <a:pPr algn="ctr">
              <a:lnSpc>
                <a:spcPct val="90000"/>
              </a:lnSpc>
              <a:spcBef>
                <a:spcPts val="1001"/>
              </a:spcBef>
              <a:buNone/>
              <a:tabLst>
                <a:tab algn="l" pos="0"/>
              </a:tabLst>
            </a:pPr>
            <a:r>
              <a:rPr b="1" lang="en-SG" sz="2400" spc="-1" strike="noStrike">
                <a:solidFill>
                  <a:srgbClr val="000000"/>
                </a:solidFill>
                <a:latin typeface="Arial"/>
                <a:ea typeface="Arial"/>
              </a:rPr>
              <a:t>Heuristics</a:t>
            </a:r>
            <a:endParaRPr b="0" lang="en-SG" sz="2400" spc="-1" strike="noStrike">
              <a:latin typeface="Arial"/>
            </a:endParaRPr>
          </a:p>
        </p:txBody>
      </p:sp>
      <p:sp>
        <p:nvSpPr>
          <p:cNvPr id="172" name="PlaceHolder 4"/>
          <p:cNvSpPr>
            <a:spLocks noGrp="1"/>
          </p:cNvSpPr>
          <p:nvPr>
            <p:ph/>
          </p:nvPr>
        </p:nvSpPr>
        <p:spPr>
          <a:xfrm>
            <a:off x="1539720" y="168480"/>
            <a:ext cx="8514720" cy="645120"/>
          </a:xfrm>
          <a:prstGeom prst="rect">
            <a:avLst/>
          </a:prstGeom>
          <a:noFill/>
          <a:ln w="0">
            <a:noFill/>
          </a:ln>
        </p:spPr>
        <p:txBody>
          <a:bodyPr lIns="90000" rIns="90000" tIns="45000" bIns="45000" anchor="ctr">
            <a:noAutofit/>
          </a:bodyPr>
          <a:p>
            <a:pPr>
              <a:lnSpc>
                <a:spcPct val="90000"/>
              </a:lnSpc>
              <a:spcBef>
                <a:spcPts val="1001"/>
              </a:spcBef>
              <a:buNone/>
              <a:tabLst>
                <a:tab algn="l" pos="0"/>
              </a:tabLst>
            </a:pPr>
            <a:r>
              <a:rPr b="1" lang="en-SG" sz="3600" spc="-1" strike="noStrike">
                <a:solidFill>
                  <a:srgbClr val="000000"/>
                </a:solidFill>
                <a:latin typeface="Arial"/>
                <a:ea typeface="Arial"/>
              </a:rPr>
              <a:t>Machine Learning VS Heuristics</a:t>
            </a:r>
            <a:endParaRPr b="0" lang="en-SG" sz="3600" spc="-1" strike="noStrike">
              <a:latin typeface="Arial"/>
            </a:endParaRPr>
          </a:p>
        </p:txBody>
      </p:sp>
      <p:sp>
        <p:nvSpPr>
          <p:cNvPr id="173" name="PlaceHolder 5"/>
          <p:cNvSpPr/>
          <p:nvPr/>
        </p:nvSpPr>
        <p:spPr>
          <a:xfrm>
            <a:off x="6583320" y="2776320"/>
            <a:ext cx="5529240" cy="5612760"/>
          </a:xfrm>
          <a:prstGeom prst="rect">
            <a:avLst/>
          </a:prstGeom>
          <a:noFill/>
          <a:ln w="0">
            <a:solidFill>
              <a:srgbClr val="000000"/>
            </a:solidFill>
          </a:ln>
        </p:spPr>
        <p:style>
          <a:lnRef idx="0"/>
          <a:fillRef idx="0"/>
          <a:effectRef idx="0"/>
          <a:fontRef idx="minor"/>
        </p:style>
        <p:txBody>
          <a:bodyPr lIns="90000" rIns="90000" tIns="45000" bIns="45000" anchor="t">
            <a:noAutofit/>
          </a:bodyPr>
          <a:p>
            <a:pPr>
              <a:lnSpc>
                <a:spcPct val="90000"/>
              </a:lnSpc>
              <a:spcBef>
                <a:spcPts val="1001"/>
              </a:spcBef>
              <a:buNone/>
            </a:pPr>
            <a:endParaRPr b="0" lang="en-SG" sz="1800" spc="-1" strike="noStrike">
              <a:latin typeface="Arial"/>
            </a:endParaRPr>
          </a:p>
          <a:p>
            <a:pPr lvl="1" marL="432000" indent="-216000">
              <a:lnSpc>
                <a:spcPct val="90000"/>
              </a:lnSpc>
              <a:spcBef>
                <a:spcPts val="1134"/>
              </a:spcBef>
              <a:buClr>
                <a:srgbClr val="000000"/>
              </a:buClr>
              <a:buSzPct val="45000"/>
              <a:buFont typeface="Wingdings" charset="2"/>
              <a:buChar char=""/>
            </a:pPr>
            <a:r>
              <a:rPr b="0" lang="en-US" sz="1800" spc="-1" strike="noStrike">
                <a:solidFill>
                  <a:srgbClr val="000000"/>
                </a:solidFill>
                <a:latin typeface="Arial"/>
                <a:ea typeface="Arial"/>
              </a:rPr>
              <a:t>Requires analyst to know existing attack patterns</a:t>
            </a:r>
            <a:endParaRPr b="0" lang="en-SG" sz="1800" spc="-1" strike="noStrike">
              <a:latin typeface="Arial"/>
            </a:endParaRPr>
          </a:p>
          <a:p>
            <a:pPr>
              <a:lnSpc>
                <a:spcPct val="90000"/>
              </a:lnSpc>
              <a:spcBef>
                <a:spcPts val="1134"/>
              </a:spcBef>
              <a:buNone/>
            </a:pPr>
            <a:endParaRPr b="0" lang="en-SG" sz="1800" spc="-1" strike="noStrike">
              <a:latin typeface="Arial"/>
            </a:endParaRPr>
          </a:p>
          <a:p>
            <a:pPr lvl="1" marL="432000" indent="-216000">
              <a:lnSpc>
                <a:spcPct val="90000"/>
              </a:lnSpc>
              <a:spcBef>
                <a:spcPts val="1134"/>
              </a:spcBef>
              <a:buClr>
                <a:srgbClr val="000000"/>
              </a:buClr>
              <a:buSzPct val="45000"/>
              <a:buFont typeface="Wingdings" charset="2"/>
              <a:buChar char=""/>
            </a:pPr>
            <a:r>
              <a:rPr b="0" lang="en-US" sz="1800" spc="-1" strike="noStrike">
                <a:solidFill>
                  <a:srgbClr val="000000"/>
                </a:solidFill>
                <a:latin typeface="Arial"/>
                <a:ea typeface="Arial"/>
              </a:rPr>
              <a:t>Rule Based</a:t>
            </a:r>
            <a:endParaRPr b="0" lang="en-SG" sz="1800" spc="-1" strike="noStrike">
              <a:latin typeface="Arial"/>
            </a:endParaRPr>
          </a:p>
          <a:p>
            <a:pPr lvl="3" marL="864000" indent="-216000">
              <a:lnSpc>
                <a:spcPct val="90000"/>
              </a:lnSpc>
              <a:spcBef>
                <a:spcPts val="567"/>
              </a:spcBef>
              <a:buClr>
                <a:srgbClr val="000000"/>
              </a:buClr>
              <a:buFont typeface="StarSymbol"/>
              <a:buAutoNum type="arabicParenR"/>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Binary Signatures</a:t>
            </a:r>
            <a:endParaRPr b="0" lang="en-SG" sz="1800" spc="-1" strike="noStrike">
              <a:latin typeface="Arial"/>
            </a:endParaRPr>
          </a:p>
          <a:p>
            <a:pPr lvl="3" marL="864000" indent="-216000">
              <a:lnSpc>
                <a:spcPct val="90000"/>
              </a:lnSpc>
              <a:spcBef>
                <a:spcPts val="567"/>
              </a:spcBef>
              <a:buClr>
                <a:srgbClr val="000000"/>
              </a:buClr>
              <a:buFont typeface="StarSymbol"/>
              <a:buAutoNum type="arabicParenR"/>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Regex Signatures</a:t>
            </a:r>
            <a:endParaRPr b="0" lang="en-SG" sz="1800" spc="-1" strike="noStrike">
              <a:latin typeface="Arial"/>
            </a:endParaRPr>
          </a:p>
          <a:p>
            <a:pPr lvl="3" marL="864000" indent="-216000">
              <a:lnSpc>
                <a:spcPct val="90000"/>
              </a:lnSpc>
              <a:spcBef>
                <a:spcPts val="567"/>
              </a:spcBef>
              <a:buClr>
                <a:srgbClr val="000000"/>
              </a:buClr>
              <a:buFont typeface="StarSymbol"/>
              <a:buAutoNum type="arabicParenR"/>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Notable Window Events / Sysmon Events</a:t>
            </a:r>
            <a:endParaRPr b="0" lang="en-SG" sz="1800" spc="-1" strike="noStrike">
              <a:latin typeface="Arial"/>
            </a:endParaRPr>
          </a:p>
          <a:p>
            <a:pPr>
              <a:lnSpc>
                <a:spcPct val="90000"/>
              </a:lnSpc>
              <a:spcBef>
                <a:spcPts val="1134"/>
              </a:spcBef>
              <a:buNone/>
            </a:pPr>
            <a:endParaRPr b="0" lang="en-SG" sz="1800" spc="-1" strike="noStrike">
              <a:latin typeface="Arial"/>
            </a:endParaRPr>
          </a:p>
          <a:p>
            <a:pPr lvl="1" marL="432000" indent="-216000">
              <a:lnSpc>
                <a:spcPct val="90000"/>
              </a:lnSpc>
              <a:spcBef>
                <a:spcPts val="1134"/>
              </a:spcBef>
              <a:buClr>
                <a:srgbClr val="000000"/>
              </a:buClr>
              <a:buSzPct val="45000"/>
              <a:buFont typeface="Wingdings" charset="2"/>
              <a:buChar char=""/>
            </a:pPr>
            <a:r>
              <a:rPr b="0" lang="en-US" sz="1800" spc="-1" strike="noStrike">
                <a:solidFill>
                  <a:srgbClr val="000000"/>
                </a:solidFill>
                <a:latin typeface="Arial"/>
                <a:ea typeface="Arial"/>
              </a:rPr>
              <a:t>Hit or miss</a:t>
            </a:r>
            <a:endParaRPr b="0" lang="en-SG" sz="1800" spc="-1" strike="noStrike">
              <a:latin typeface="Arial"/>
            </a:endParaRPr>
          </a:p>
        </p:txBody>
      </p:sp>
      <p:sp>
        <p:nvSpPr>
          <p:cNvPr id="174" name="PlaceHolder 8"/>
          <p:cNvSpPr/>
          <p:nvPr/>
        </p:nvSpPr>
        <p:spPr>
          <a:xfrm>
            <a:off x="895320" y="2775600"/>
            <a:ext cx="5502960" cy="5612760"/>
          </a:xfrm>
          <a:prstGeom prst="rect">
            <a:avLst/>
          </a:prstGeom>
          <a:noFill/>
          <a:ln w="0">
            <a:solidFill>
              <a:srgbClr val="000000"/>
            </a:solidFill>
          </a:ln>
        </p:spPr>
        <p:style>
          <a:lnRef idx="0"/>
          <a:fillRef idx="0"/>
          <a:effectRef idx="0"/>
          <a:fontRef idx="minor"/>
        </p:style>
        <p:txBody>
          <a:bodyPr lIns="90000" rIns="90000" tIns="45000" bIns="45000" anchor="t">
            <a:noAutofit/>
          </a:bodyPr>
          <a:p>
            <a:pPr>
              <a:lnSpc>
                <a:spcPct val="90000"/>
              </a:lnSpc>
              <a:spcBef>
                <a:spcPts val="1001"/>
              </a:spcBef>
              <a:buNone/>
            </a:pPr>
            <a:endParaRPr b="0" lang="en-SG" sz="1800" spc="-1" strike="noStrike">
              <a:latin typeface="Arial"/>
            </a:endParaRPr>
          </a:p>
          <a:p>
            <a:pPr lvl="1" marL="432000" indent="-216000">
              <a:lnSpc>
                <a:spcPct val="90000"/>
              </a:lnSpc>
              <a:spcBef>
                <a:spcPts val="1134"/>
              </a:spcBef>
              <a:buClr>
                <a:srgbClr val="000000"/>
              </a:buClr>
              <a:buSzPct val="45000"/>
              <a:buFont typeface="Wingdings" charset="2"/>
              <a:buChar char=""/>
            </a:pPr>
            <a:r>
              <a:rPr b="0" lang="en-US" sz="1800" spc="-1" strike="noStrike">
                <a:solidFill>
                  <a:srgbClr val="000000"/>
                </a:solidFill>
                <a:latin typeface="Arial"/>
                <a:ea typeface="Arial"/>
              </a:rPr>
              <a:t>Requires a huge dataset for training</a:t>
            </a:r>
            <a:endParaRPr b="0" lang="en-SG" sz="1800" spc="-1" strike="noStrike">
              <a:latin typeface="Arial"/>
            </a:endParaRPr>
          </a:p>
          <a:p>
            <a:pPr>
              <a:lnSpc>
                <a:spcPct val="90000"/>
              </a:lnSpc>
              <a:spcBef>
                <a:spcPts val="1134"/>
              </a:spcBef>
              <a:buNone/>
            </a:pPr>
            <a:endParaRPr b="0" lang="en-SG" sz="1800" spc="-1" strike="noStrike">
              <a:latin typeface="Arial"/>
            </a:endParaRPr>
          </a:p>
          <a:p>
            <a:pPr lvl="1" marL="432000" indent="-216000">
              <a:lnSpc>
                <a:spcPct val="90000"/>
              </a:lnSpc>
              <a:spcBef>
                <a:spcPts val="1134"/>
              </a:spcBef>
              <a:buClr>
                <a:srgbClr val="000000"/>
              </a:buClr>
              <a:buSzPct val="45000"/>
              <a:buFont typeface="Wingdings" charset="2"/>
              <a:buChar char=""/>
            </a:pPr>
            <a:r>
              <a:rPr b="0" lang="en-US" sz="1800" spc="-1" strike="noStrike">
                <a:solidFill>
                  <a:srgbClr val="000000"/>
                </a:solidFill>
                <a:latin typeface="Arial"/>
                <a:ea typeface="Arial"/>
              </a:rPr>
              <a:t>Training dataset may be labelled or unlabelled. However, results would be better if labelled</a:t>
            </a:r>
            <a:endParaRPr b="0" lang="en-SG" sz="1800" spc="-1" strike="noStrike">
              <a:latin typeface="Arial"/>
            </a:endParaRPr>
          </a:p>
          <a:p>
            <a:pPr>
              <a:lnSpc>
                <a:spcPct val="90000"/>
              </a:lnSpc>
              <a:spcBef>
                <a:spcPts val="1134"/>
              </a:spcBef>
              <a:buNone/>
            </a:pPr>
            <a:endParaRPr b="0" lang="en-SG" sz="1800" spc="-1" strike="noStrike">
              <a:latin typeface="Arial"/>
            </a:endParaRPr>
          </a:p>
          <a:p>
            <a:pPr lvl="1" marL="432000" indent="-216000">
              <a:lnSpc>
                <a:spcPct val="90000"/>
              </a:lnSpc>
              <a:spcBef>
                <a:spcPts val="1134"/>
              </a:spcBef>
              <a:buClr>
                <a:srgbClr val="000000"/>
              </a:buClr>
              <a:buSzPct val="45000"/>
              <a:buFont typeface="Wingdings" charset="2"/>
              <a:buChar char=""/>
            </a:pPr>
            <a:r>
              <a:rPr b="0" lang="en-US" sz="1800" spc="-1" strike="noStrike">
                <a:solidFill>
                  <a:srgbClr val="000000"/>
                </a:solidFill>
                <a:latin typeface="Arial"/>
                <a:ea typeface="Arial"/>
              </a:rPr>
              <a:t>No one-size-fit-all solution:</a:t>
            </a:r>
            <a:endParaRPr b="0" lang="en-SG" sz="1800" spc="-1" strike="noStrike">
              <a:latin typeface="Arial"/>
            </a:endParaRPr>
          </a:p>
          <a:p>
            <a:pPr lvl="2" marL="648000" indent="-216000">
              <a:lnSpc>
                <a:spcPct val="90000"/>
              </a:lnSpc>
              <a:spcBef>
                <a:spcPts val="1134"/>
              </a:spcBef>
              <a:buClr>
                <a:srgbClr val="000000"/>
              </a:buClr>
              <a:buFont typeface="StarSymbol"/>
              <a:buAutoNum type="arabicParenR"/>
            </a:pPr>
            <a:r>
              <a:rPr b="0" lang="en-US" sz="1800" spc="-1" strike="noStrike">
                <a:solidFill>
                  <a:srgbClr val="000000"/>
                </a:solidFill>
                <a:latin typeface="Arial"/>
                <a:ea typeface="Arial"/>
              </a:rPr>
              <a:t>Neural Networks</a:t>
            </a:r>
            <a:endParaRPr b="0" lang="en-SG" sz="1800" spc="-1" strike="noStrike">
              <a:latin typeface="Arial"/>
            </a:endParaRPr>
          </a:p>
          <a:p>
            <a:pPr lvl="2" marL="648000" indent="-216000">
              <a:lnSpc>
                <a:spcPct val="90000"/>
              </a:lnSpc>
              <a:spcBef>
                <a:spcPts val="1134"/>
              </a:spcBef>
              <a:buClr>
                <a:srgbClr val="000000"/>
              </a:buClr>
              <a:buFont typeface="StarSymbol"/>
              <a:buAutoNum type="arabicParenR"/>
            </a:pPr>
            <a:r>
              <a:rPr b="0" lang="en-US" sz="1800" spc="-1" strike="noStrike">
                <a:solidFill>
                  <a:srgbClr val="000000"/>
                </a:solidFill>
                <a:latin typeface="Arial"/>
                <a:ea typeface="Arial"/>
              </a:rPr>
              <a:t>Naive Bayes Classifier</a:t>
            </a:r>
            <a:endParaRPr b="0" lang="en-SG" sz="1800" spc="-1" strike="noStrike">
              <a:latin typeface="Arial"/>
            </a:endParaRPr>
          </a:p>
          <a:p>
            <a:pPr lvl="2" marL="648000" indent="-216000">
              <a:lnSpc>
                <a:spcPct val="90000"/>
              </a:lnSpc>
              <a:spcBef>
                <a:spcPts val="1134"/>
              </a:spcBef>
              <a:buClr>
                <a:srgbClr val="000000"/>
              </a:buClr>
              <a:buFont typeface="StarSymbol"/>
              <a:buAutoNum type="arabicParenR"/>
            </a:pPr>
            <a:r>
              <a:rPr b="0" lang="en-US" sz="1800" spc="-1" strike="noStrike">
                <a:solidFill>
                  <a:srgbClr val="000000"/>
                </a:solidFill>
                <a:latin typeface="Arial"/>
                <a:ea typeface="Arial"/>
              </a:rPr>
              <a:t>Tree-Based Algorithms (Random Forest, Decision Tree, Adaptive-Boosted Tree)</a:t>
            </a:r>
            <a:endParaRPr b="0" lang="en-SG" sz="1800" spc="-1" strike="noStrike">
              <a:latin typeface="Arial"/>
            </a:endParaRPr>
          </a:p>
          <a:p>
            <a:pPr>
              <a:lnSpc>
                <a:spcPct val="90000"/>
              </a:lnSpc>
              <a:spcBef>
                <a:spcPts val="1134"/>
              </a:spcBef>
              <a:buNone/>
            </a:pPr>
            <a:endParaRPr b="0" lang="en-SG" sz="1800" spc="-1" strike="noStrike">
              <a:latin typeface="Arial"/>
            </a:endParaRPr>
          </a:p>
          <a:p>
            <a:pPr lvl="1" marL="432000" indent="-216000">
              <a:lnSpc>
                <a:spcPct val="90000"/>
              </a:lnSpc>
              <a:spcBef>
                <a:spcPts val="1134"/>
              </a:spcBef>
              <a:buClr>
                <a:srgbClr val="000000"/>
              </a:buClr>
              <a:buSzPct val="45000"/>
              <a:buFont typeface="Wingdings" charset="2"/>
              <a:buChar char=""/>
            </a:pPr>
            <a:r>
              <a:rPr b="0" lang="en-US" sz="1800" spc="-1" strike="noStrike">
                <a:solidFill>
                  <a:srgbClr val="000000"/>
                </a:solidFill>
                <a:latin typeface="Arial"/>
                <a:ea typeface="Arial"/>
              </a:rPr>
              <a:t>Takes time to do training and fine tuning</a:t>
            </a:r>
            <a:endParaRPr b="0" lang="en-SG" sz="1800" spc="-1" strike="noStrike">
              <a:latin typeface="Arial"/>
            </a:endParaRPr>
          </a:p>
          <a:p>
            <a:pPr>
              <a:lnSpc>
                <a:spcPct val="90000"/>
              </a:lnSpc>
              <a:spcBef>
                <a:spcPts val="1134"/>
              </a:spcBef>
              <a:buNone/>
            </a:pPr>
            <a:endParaRPr b="0" lang="en-SG" sz="1800" spc="-1" strike="noStrike">
              <a:latin typeface="Arial"/>
            </a:endParaRPr>
          </a:p>
          <a:p>
            <a:pPr lvl="1" marL="432000" indent="-216000">
              <a:lnSpc>
                <a:spcPct val="90000"/>
              </a:lnSpc>
              <a:spcBef>
                <a:spcPts val="1134"/>
              </a:spcBef>
              <a:buClr>
                <a:srgbClr val="000000"/>
              </a:buClr>
              <a:buSzPct val="45000"/>
              <a:buFont typeface="Wingdings" charset="2"/>
              <a:buChar char=""/>
            </a:pPr>
            <a:r>
              <a:rPr b="0" lang="en-US" sz="1800" spc="-1" strike="noStrike">
                <a:solidFill>
                  <a:srgbClr val="000000"/>
                </a:solidFill>
                <a:latin typeface="Arial"/>
                <a:ea typeface="Arial"/>
              </a:rPr>
              <a:t>Probability scoring</a:t>
            </a:r>
            <a:endParaRPr b="0" lang="en-SG" sz="1800" spc="-1" strike="noStrike">
              <a:latin typeface="Arial"/>
            </a:endParaRPr>
          </a:p>
        </p:txBody>
      </p:sp>
      <p:sp>
        <p:nvSpPr>
          <p:cNvPr id="6" name="PlaceHolder 5"/>
          <p:cNvSpPr>
            <a:spLocks noGrp="1"/>
          </p:cNvSpPr>
          <p:nvPr>
            <p:ph type="sldNum" idx="5"/>
          </p:nvPr>
        </p:nvSpPr>
        <p:spPr/>
        <p:txBody>
          <a:bodyPr/>
          <a:p>
            <a:fld id="{E5BB814E-AC45-46EF-A827-690908D003A8}" type="slidenum">
              <a:t>5</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4">
                                            <p:txEl>
                                              <p:pRg st="1" end="1"/>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74">
                                            <p:txEl>
                                              <p:pRg st="3" end="3"/>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174">
                                            <p:txEl>
                                              <p:pRg st="5" end="5"/>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74">
                                            <p:txEl>
                                              <p:pRg st="6" end="6"/>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174">
                                            <p:txEl>
                                              <p:pRg st="7" end="7"/>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174">
                                            <p:txEl>
                                              <p:pRg st="8" end="8"/>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174">
                                            <p:txEl>
                                              <p:pRg st="10" end="10"/>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74">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73">
                                            <p:txEl>
                                              <p:pRg st="1" end="1"/>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173">
                                            <p:txEl>
                                              <p:pRg st="3" end="3"/>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73">
                                            <p:txEl>
                                              <p:pRg st="4" end="4"/>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73">
                                            <p:txEl>
                                              <p:pRg st="5" end="5"/>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73">
                                            <p:txEl>
                                              <p:pRg st="6" end="6"/>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17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9"/>
          <p:cNvSpPr/>
          <p:nvPr/>
        </p:nvSpPr>
        <p:spPr>
          <a:xfrm>
            <a:off x="1540080" y="168840"/>
            <a:ext cx="8514720" cy="645120"/>
          </a:xfrm>
          <a:prstGeom prst="rect">
            <a:avLst/>
          </a:prstGeom>
          <a:noFill/>
          <a:ln w="0">
            <a:noFill/>
          </a:ln>
        </p:spPr>
        <p:style>
          <a:lnRef idx="0"/>
          <a:fillRef idx="0"/>
          <a:effectRef idx="0"/>
          <a:fontRef idx="minor"/>
        </p:style>
        <p:txBody>
          <a:bodyPr lIns="90000" rIns="90000" tIns="45000" bIns="45000" anchor="ctr">
            <a:noAutofit/>
          </a:bodyPr>
          <a:p>
            <a:pPr>
              <a:lnSpc>
                <a:spcPct val="90000"/>
              </a:lnSpc>
              <a:spcBef>
                <a:spcPts val="1001"/>
              </a:spcBef>
              <a:buNone/>
              <a:tabLst>
                <a:tab algn="l" pos="0"/>
              </a:tabLst>
            </a:pPr>
            <a:r>
              <a:rPr b="1" lang="en-SG" sz="3600" spc="-1" strike="noStrike">
                <a:solidFill>
                  <a:srgbClr val="000000"/>
                </a:solidFill>
                <a:latin typeface="Arial"/>
                <a:ea typeface="Arial"/>
              </a:rPr>
              <a:t>Case Study – Log4j Vulnerability</a:t>
            </a:r>
            <a:endParaRPr b="0" lang="en-SG" sz="3600" spc="-1" strike="noStrike">
              <a:latin typeface="Arial"/>
            </a:endParaRPr>
          </a:p>
        </p:txBody>
      </p:sp>
      <p:sp>
        <p:nvSpPr>
          <p:cNvPr id="176" name="PlaceHolder 10"/>
          <p:cNvSpPr/>
          <p:nvPr/>
        </p:nvSpPr>
        <p:spPr>
          <a:xfrm>
            <a:off x="1016640" y="2172240"/>
            <a:ext cx="11049840" cy="171144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1001"/>
              </a:spcBef>
              <a:buNone/>
              <a:tabLst>
                <a:tab algn="l" pos="0"/>
              </a:tabLst>
            </a:pPr>
            <a:r>
              <a:rPr b="0" lang="en-US" sz="2400" spc="-1" strike="noStrike">
                <a:solidFill>
                  <a:srgbClr val="000000"/>
                </a:solidFill>
                <a:latin typeface="Arial"/>
                <a:ea typeface="Arial"/>
              </a:rPr>
              <a:t>JNDI (Java Naming and Directory Interface)</a:t>
            </a:r>
            <a:endParaRPr b="0" lang="en-SG" sz="2400" spc="-1" strike="noStrike">
              <a:latin typeface="Arial"/>
            </a:endParaRPr>
          </a:p>
          <a:p>
            <a:pPr lvl="1" marL="432000" indent="-216000">
              <a:lnSpc>
                <a:spcPct val="90000"/>
              </a:lnSpc>
              <a:spcBef>
                <a:spcPts val="1134"/>
              </a:spcBef>
              <a:buClr>
                <a:srgbClr val="000000"/>
              </a:buClr>
              <a:buSzPct val="45000"/>
              <a:buFont typeface="Wingdings" charset="2"/>
              <a:buChar char=""/>
              <a:tabLst>
                <a:tab algn="l" pos="0"/>
              </a:tabLst>
            </a:pPr>
            <a:r>
              <a:rPr b="0" lang="en-US" sz="2400" spc="-1" strike="noStrike">
                <a:solidFill>
                  <a:srgbClr val="000000"/>
                </a:solidFill>
                <a:latin typeface="Arial"/>
                <a:ea typeface="Arial"/>
              </a:rPr>
              <a:t>Application Programming Interface (API)</a:t>
            </a:r>
            <a:endParaRPr b="0" lang="en-SG" sz="2400" spc="-1" strike="noStrike">
              <a:latin typeface="Arial"/>
            </a:endParaRPr>
          </a:p>
          <a:p>
            <a:pPr lvl="1" marL="432000" indent="-216000">
              <a:lnSpc>
                <a:spcPct val="90000"/>
              </a:lnSpc>
              <a:spcBef>
                <a:spcPts val="1134"/>
              </a:spcBef>
              <a:buClr>
                <a:srgbClr val="000000"/>
              </a:buClr>
              <a:buSzPct val="45000"/>
              <a:buFont typeface="Wingdings" charset="2"/>
              <a:buChar char=""/>
              <a:tabLst>
                <a:tab algn="l" pos="0"/>
              </a:tabLst>
            </a:pPr>
            <a:r>
              <a:rPr b="0" lang="en-US" sz="2400" spc="-1" strike="noStrike">
                <a:solidFill>
                  <a:srgbClr val="000000"/>
                </a:solidFill>
                <a:latin typeface="Arial"/>
                <a:ea typeface="Arial"/>
              </a:rPr>
              <a:t>Allows distributed applications to look up services in an abstract, resource-independent way.</a:t>
            </a: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a:p>
            <a:pPr>
              <a:lnSpc>
                <a:spcPct val="90000"/>
              </a:lnSpc>
              <a:spcBef>
                <a:spcPts val="1001"/>
              </a:spcBef>
              <a:buNone/>
              <a:tabLst>
                <a:tab algn="l" pos="0"/>
              </a:tabLst>
            </a:pPr>
            <a:endParaRPr b="0" lang="en-SG" sz="2400" spc="-1" strike="noStrike">
              <a:latin typeface="Arial"/>
            </a:endParaRPr>
          </a:p>
        </p:txBody>
      </p:sp>
      <p:sp>
        <p:nvSpPr>
          <p:cNvPr id="177" name=""/>
          <p:cNvSpPr/>
          <p:nvPr/>
        </p:nvSpPr>
        <p:spPr>
          <a:xfrm>
            <a:off x="685800" y="5313960"/>
            <a:ext cx="3197880" cy="18262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SG" sz="1800" spc="-1" strike="noStrike">
                <a:solidFill>
                  <a:srgbClr val="000000"/>
                </a:solidFill>
                <a:latin typeface="Arial"/>
                <a:ea typeface="DejaVu Sans"/>
              </a:rPr>
              <a:t>frontend.example.com</a:t>
            </a:r>
            <a:endParaRPr b="0" lang="en-SG" sz="1800" spc="-1" strike="noStrike">
              <a:latin typeface="Arial"/>
            </a:endParaRPr>
          </a:p>
        </p:txBody>
      </p:sp>
      <p:sp>
        <p:nvSpPr>
          <p:cNvPr id="178" name=""/>
          <p:cNvSpPr/>
          <p:nvPr/>
        </p:nvSpPr>
        <p:spPr>
          <a:xfrm>
            <a:off x="6858000" y="5313960"/>
            <a:ext cx="3197880" cy="18262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SG" sz="1800" spc="-1" strike="noStrike">
                <a:solidFill>
                  <a:srgbClr val="000000"/>
                </a:solidFill>
                <a:latin typeface="Arial"/>
                <a:ea typeface="DejaVu Sans"/>
              </a:rPr>
              <a:t>backend.example.com</a:t>
            </a:r>
            <a:endParaRPr b="0" lang="en-SG" sz="1800" spc="-1" strike="noStrike">
              <a:latin typeface="Arial"/>
            </a:endParaRPr>
          </a:p>
        </p:txBody>
      </p:sp>
      <p:sp>
        <p:nvSpPr>
          <p:cNvPr id="179" name=""/>
          <p:cNvSpPr/>
          <p:nvPr/>
        </p:nvSpPr>
        <p:spPr>
          <a:xfrm flipV="1">
            <a:off x="4114800" y="5311440"/>
            <a:ext cx="2512080" cy="4543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80" name=""/>
          <p:cNvSpPr/>
          <p:nvPr/>
        </p:nvSpPr>
        <p:spPr>
          <a:xfrm flipH="1" flipV="1">
            <a:off x="4112280" y="6683040"/>
            <a:ext cx="2512080" cy="4543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81" name=""/>
          <p:cNvSpPr/>
          <p:nvPr/>
        </p:nvSpPr>
        <p:spPr>
          <a:xfrm>
            <a:off x="3657600" y="4684320"/>
            <a:ext cx="3883680" cy="398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SG" sz="1800" spc="-1" strike="noStrike">
                <a:solidFill>
                  <a:srgbClr val="000000"/>
                </a:solidFill>
                <a:latin typeface="Arial"/>
                <a:ea typeface="DejaVu Sans"/>
              </a:rPr>
              <a:t>jndi:ldap//backend.example.com/a</a:t>
            </a:r>
            <a:endParaRPr b="0" lang="en-SG" sz="1800" spc="-1" strike="noStrike">
              <a:latin typeface="Arial"/>
            </a:endParaRPr>
          </a:p>
        </p:txBody>
      </p:sp>
      <p:sp>
        <p:nvSpPr>
          <p:cNvPr id="182" name=""/>
          <p:cNvSpPr/>
          <p:nvPr/>
        </p:nvSpPr>
        <p:spPr>
          <a:xfrm>
            <a:off x="4343400" y="7371360"/>
            <a:ext cx="2283480" cy="398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SG" sz="1800" spc="-1" strike="noStrike">
                <a:solidFill>
                  <a:srgbClr val="000000"/>
                </a:solidFill>
                <a:latin typeface="Arial"/>
                <a:ea typeface="DejaVu Sans"/>
              </a:rPr>
              <a:t>ValidateCreds.class</a:t>
            </a:r>
            <a:endParaRPr b="0" lang="en-SG" sz="1800" spc="-1" strike="noStrike">
              <a:latin typeface="Arial"/>
            </a:endParaRPr>
          </a:p>
        </p:txBody>
      </p:sp>
      <p:sp>
        <p:nvSpPr>
          <p:cNvPr id="183" name=""/>
          <p:cNvSpPr/>
          <p:nvPr/>
        </p:nvSpPr>
        <p:spPr>
          <a:xfrm>
            <a:off x="10058400" y="5460480"/>
            <a:ext cx="2969280" cy="1623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SG" sz="1800" spc="-1" strike="noStrike">
                <a:solidFill>
                  <a:srgbClr val="000000"/>
                </a:solidFill>
                <a:latin typeface="Arial"/>
                <a:ea typeface="DejaVu Sans"/>
              </a:rPr>
              <a:t>Bindings:</a:t>
            </a:r>
            <a:endParaRPr b="0" lang="en-SG" sz="1800" spc="-1" strike="noStrike">
              <a:latin typeface="Arial"/>
            </a:endParaRPr>
          </a:p>
          <a:p>
            <a:pPr>
              <a:lnSpc>
                <a:spcPct val="100000"/>
              </a:lnSpc>
              <a:buNone/>
            </a:pPr>
            <a:endParaRPr b="0" lang="en-SG" sz="1800" spc="-1" strike="noStrike">
              <a:latin typeface="Arial"/>
            </a:endParaRPr>
          </a:p>
          <a:p>
            <a:pPr>
              <a:lnSpc>
                <a:spcPct val="100000"/>
              </a:lnSpc>
              <a:buNone/>
            </a:pPr>
            <a:r>
              <a:rPr b="0" lang="en-SG" sz="1800" spc="-1" strike="noStrike">
                <a:solidFill>
                  <a:srgbClr val="000000"/>
                </a:solidFill>
                <a:latin typeface="Arial"/>
                <a:ea typeface="DejaVu Sans"/>
              </a:rPr>
              <a:t>a: ValidateCreds.class</a:t>
            </a:r>
            <a:endParaRPr b="0" lang="en-SG" sz="1800" spc="-1" strike="noStrike">
              <a:latin typeface="Arial"/>
            </a:endParaRPr>
          </a:p>
          <a:p>
            <a:pPr>
              <a:lnSpc>
                <a:spcPct val="100000"/>
              </a:lnSpc>
              <a:buNone/>
            </a:pPr>
            <a:r>
              <a:rPr b="0" lang="en-SG" sz="1800" spc="-1" strike="noStrike">
                <a:solidFill>
                  <a:srgbClr val="000000"/>
                </a:solidFill>
                <a:latin typeface="Arial"/>
                <a:ea typeface="DejaVu Sans"/>
              </a:rPr>
              <a:t>b: GetDatabase.class</a:t>
            </a:r>
            <a:endParaRPr b="0" lang="en-SG" sz="1800" spc="-1" strike="noStrike">
              <a:latin typeface="Arial"/>
            </a:endParaRPr>
          </a:p>
          <a:p>
            <a:pPr>
              <a:lnSpc>
                <a:spcPct val="100000"/>
              </a:lnSpc>
              <a:buNone/>
            </a:pPr>
            <a:r>
              <a:rPr b="0" lang="en-SG" sz="1800" spc="-1" strike="noStrike">
                <a:solidFill>
                  <a:srgbClr val="000000"/>
                </a:solidFill>
                <a:latin typeface="Arial"/>
                <a:ea typeface="DejaVu Sans"/>
              </a:rPr>
              <a:t>c: CheckUserActivity.class</a:t>
            </a:r>
            <a:endParaRPr b="0" lang="en-SG" sz="1800" spc="-1" strike="noStrike">
              <a:latin typeface="Arial"/>
            </a:endParaRPr>
          </a:p>
          <a:p>
            <a:pPr>
              <a:lnSpc>
                <a:spcPct val="100000"/>
              </a:lnSpc>
              <a:buNone/>
            </a:pPr>
            <a:endParaRPr b="0" lang="en-SG" sz="1800" spc="-1" strike="noStrike">
              <a:latin typeface="Arial"/>
            </a:endParaRPr>
          </a:p>
        </p:txBody>
      </p:sp>
      <p:sp>
        <p:nvSpPr>
          <p:cNvPr id="2" name="PlaceHolder 1"/>
          <p:cNvSpPr>
            <a:spLocks noGrp="1"/>
          </p:cNvSpPr>
          <p:nvPr>
            <p:ph type="sldNum" idx="5"/>
          </p:nvPr>
        </p:nvSpPr>
        <p:spPr/>
        <p:txBody>
          <a:bodyPr/>
          <a:p>
            <a:fld id="{C4F87AC4-2806-4613-80AF-DE6D91C023D3}" type="slidenum">
              <a:t>6</a:t>
            </a:fld>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76">
                                            <p:txEl>
                                              <p:pRg st="0" end="0"/>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176">
                                            <p:txEl>
                                              <p:pRg st="1" end="1"/>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77"/>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1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79"/>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18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83">
                                            <p:txEl>
                                              <p:pRg st="0" end="0"/>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83">
                                            <p:txEl>
                                              <p:pRg st="2" end="2"/>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183">
                                            <p:txEl>
                                              <p:pRg st="3" end="3"/>
                                            </p:txEl>
                                          </p:spTgt>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183">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80"/>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SG" sz="3600" spc="-1" strike="noStrike">
                <a:solidFill>
                  <a:srgbClr val="000000"/>
                </a:solidFill>
                <a:latin typeface="Arial"/>
                <a:ea typeface="Arial"/>
              </a:rPr>
              <a:t>Case Study – Log4j Vulnerability</a:t>
            </a:r>
            <a:endParaRPr b="0" lang="en-SG" sz="3600" spc="-1" strike="noStrike">
              <a:latin typeface="Arial"/>
            </a:endParaRPr>
          </a:p>
        </p:txBody>
      </p:sp>
      <p:pic>
        <p:nvPicPr>
          <p:cNvPr id="185" name="Picture 1" descr=""/>
          <p:cNvPicPr/>
          <p:nvPr/>
        </p:nvPicPr>
        <p:blipFill>
          <a:blip r:embed="rId1"/>
          <a:stretch/>
        </p:blipFill>
        <p:spPr>
          <a:xfrm>
            <a:off x="510480" y="1480320"/>
            <a:ext cx="11743920" cy="6326280"/>
          </a:xfrm>
          <a:prstGeom prst="rect">
            <a:avLst/>
          </a:prstGeom>
          <a:ln w="0">
            <a:noFill/>
          </a:ln>
        </p:spPr>
      </p:pic>
      <p:sp>
        <p:nvSpPr>
          <p:cNvPr id="186" name="Elbow Connector 3"/>
          <p:cNvSpPr/>
          <p:nvPr/>
        </p:nvSpPr>
        <p:spPr>
          <a:xfrm flipV="1">
            <a:off x="2525400" y="2666160"/>
            <a:ext cx="1549080" cy="823320"/>
          </a:xfrm>
          <a:prstGeom prst="bentConnector3">
            <a:avLst>
              <a:gd name="adj1" fmla="val 39720"/>
            </a:avLst>
          </a:prstGeom>
          <a:noFill/>
          <a:ln w="38100">
            <a:solidFill>
              <a:srgbClr val="ff0000"/>
            </a:solidFill>
            <a:tailEnd len="med" type="triangle" w="med"/>
          </a:ln>
        </p:spPr>
        <p:style>
          <a:lnRef idx="1">
            <a:schemeClr val="accent1"/>
          </a:lnRef>
          <a:fillRef idx="0">
            <a:schemeClr val="accent1"/>
          </a:fillRef>
          <a:effectRef idx="0">
            <a:schemeClr val="accent1"/>
          </a:effectRef>
          <a:fontRef idx="minor"/>
        </p:style>
      </p:sp>
      <p:sp>
        <p:nvSpPr>
          <p:cNvPr id="187" name="Elbow Connector 10"/>
          <p:cNvSpPr/>
          <p:nvPr/>
        </p:nvSpPr>
        <p:spPr>
          <a:xfrm>
            <a:off x="8726760" y="2670480"/>
            <a:ext cx="2021040" cy="883800"/>
          </a:xfrm>
          <a:prstGeom prst="bentConnector3">
            <a:avLst>
              <a:gd name="adj1" fmla="val 100045"/>
            </a:avLst>
          </a:prstGeom>
          <a:noFill/>
          <a:ln w="38100">
            <a:solidFill>
              <a:srgbClr val="ff0000"/>
            </a:solidFill>
            <a:tailEnd len="med" type="triangle" w="med"/>
          </a:ln>
        </p:spPr>
        <p:style>
          <a:lnRef idx="1">
            <a:schemeClr val="accent1"/>
          </a:lnRef>
          <a:fillRef idx="0">
            <a:schemeClr val="accent1"/>
          </a:fillRef>
          <a:effectRef idx="0">
            <a:schemeClr val="accent1"/>
          </a:effectRef>
          <a:fontRef idx="minor"/>
        </p:style>
      </p:sp>
      <p:sp>
        <p:nvSpPr>
          <p:cNvPr id="188" name="Straight Connector 21"/>
          <p:cNvSpPr/>
          <p:nvPr/>
        </p:nvSpPr>
        <p:spPr>
          <a:xfrm>
            <a:off x="8183880" y="4129920"/>
            <a:ext cx="195804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89" name="Straight Arrow Connector 23"/>
          <p:cNvSpPr/>
          <p:nvPr/>
        </p:nvSpPr>
        <p:spPr>
          <a:xfrm flipH="1">
            <a:off x="5376240" y="4129920"/>
            <a:ext cx="1542960" cy="360"/>
          </a:xfrm>
          <a:custGeom>
            <a:avLst/>
            <a:gdLst/>
            <a:ahLst/>
            <a:rect l="l" t="t" r="r" b="b"/>
            <a:pathLst>
              <a:path w="21600" h="21600">
                <a:moveTo>
                  <a:pt x="0" y="0"/>
                </a:moveTo>
                <a:lnTo>
                  <a:pt x="21600" y="21600"/>
                </a:lnTo>
              </a:path>
            </a:pathLst>
          </a:custGeom>
          <a:noFill/>
          <a:ln w="38100">
            <a:solidFill>
              <a:srgbClr val="ff0000"/>
            </a:solidFill>
            <a:tailEnd len="med" type="triangle" w="med"/>
          </a:ln>
        </p:spPr>
        <p:style>
          <a:lnRef idx="1">
            <a:schemeClr val="accent1"/>
          </a:lnRef>
          <a:fillRef idx="0">
            <a:schemeClr val="accent1"/>
          </a:fillRef>
          <a:effectRef idx="0">
            <a:schemeClr val="accent1"/>
          </a:effectRef>
          <a:fontRef idx="minor"/>
        </p:style>
      </p:sp>
      <p:sp>
        <p:nvSpPr>
          <p:cNvPr id="190" name="Elbow Connector 26"/>
          <p:cNvSpPr/>
          <p:nvPr/>
        </p:nvSpPr>
        <p:spPr>
          <a:xfrm flipH="1" rot="16200000">
            <a:off x="5261040" y="4613760"/>
            <a:ext cx="1245600" cy="857160"/>
          </a:xfrm>
          <a:prstGeom prst="bentConnector3">
            <a:avLst>
              <a:gd name="adj1" fmla="val 610"/>
            </a:avLst>
          </a:prstGeom>
          <a:noFill/>
          <a:ln w="38100">
            <a:solidFill>
              <a:srgbClr val="ff0000"/>
            </a:solidFill>
          </a:ln>
        </p:spPr>
        <p:style>
          <a:lnRef idx="1">
            <a:schemeClr val="accent1"/>
          </a:lnRef>
          <a:fillRef idx="0">
            <a:schemeClr val="accent1"/>
          </a:fillRef>
          <a:effectRef idx="0">
            <a:schemeClr val="accent1"/>
          </a:effectRef>
          <a:fontRef idx="minor"/>
        </p:style>
      </p:sp>
      <p:sp>
        <p:nvSpPr>
          <p:cNvPr id="191" name="Straight Connector 30"/>
          <p:cNvSpPr/>
          <p:nvPr/>
        </p:nvSpPr>
        <p:spPr>
          <a:xfrm flipV="1">
            <a:off x="8663760" y="6598800"/>
            <a:ext cx="1303200" cy="75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92" name="Straight Arrow Connector 1024"/>
          <p:cNvSpPr/>
          <p:nvPr/>
        </p:nvSpPr>
        <p:spPr>
          <a:xfrm flipV="1">
            <a:off x="10746720" y="5292360"/>
            <a:ext cx="360" cy="1047600"/>
          </a:xfrm>
          <a:custGeom>
            <a:avLst/>
            <a:gdLst/>
            <a:ahLst/>
            <a:rect l="l" t="t" r="r" b="b"/>
            <a:pathLst>
              <a:path w="21600" h="21600">
                <a:moveTo>
                  <a:pt x="0" y="0"/>
                </a:moveTo>
                <a:lnTo>
                  <a:pt x="21600" y="21600"/>
                </a:lnTo>
              </a:path>
            </a:pathLst>
          </a:custGeom>
          <a:noFill/>
          <a:ln w="38100">
            <a:solidFill>
              <a:srgbClr val="ff0000"/>
            </a:solidFill>
            <a:tailEnd len="med" type="triangle" w="med"/>
          </a:ln>
        </p:spPr>
        <p:style>
          <a:lnRef idx="1">
            <a:schemeClr val="accent1"/>
          </a:lnRef>
          <a:fillRef idx="0">
            <a:schemeClr val="accent1"/>
          </a:fillRef>
          <a:effectRef idx="0">
            <a:schemeClr val="accent1"/>
          </a:effectRef>
          <a:fontRef idx="minor"/>
        </p:style>
      </p:sp>
      <p:sp>
        <p:nvSpPr>
          <p:cNvPr id="3" name="PlaceHolder 2"/>
          <p:cNvSpPr>
            <a:spLocks noGrp="1"/>
          </p:cNvSpPr>
          <p:nvPr>
            <p:ph type="sldNum" idx="4"/>
          </p:nvPr>
        </p:nvSpPr>
        <p:spPr/>
        <p:txBody>
          <a:bodyPr/>
          <a:p>
            <a:fld id="{34FD3211-330B-4281-97A6-750377E5D650}" type="slidenum">
              <a:t>7</a:t>
            </a:fld>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186"/>
                                        </p:tgtEl>
                                        <p:attrNameLst>
                                          <p:attrName>style.visibility</p:attrName>
                                        </p:attrNameLst>
                                      </p:cBhvr>
                                      <p:to>
                                        <p:strVal val="visible"/>
                                      </p:to>
                                    </p:set>
                                    <p:animEffect filter="fade" transition="in">
                                      <p:cBhvr additive="repl">
                                        <p:cTn id="79" dur="500"/>
                                        <p:tgtEl>
                                          <p:spTgt spid="186"/>
                                        </p:tgtEl>
                                      </p:cBhvr>
                                    </p:animEffect>
                                  </p:childTnLst>
                                </p:cTn>
                              </p:par>
                              <p:par>
                                <p:cTn id="80" nodeType="withEffect" fill="hold" presetClass="entr" presetID="10">
                                  <p:stCondLst>
                                    <p:cond delay="0"/>
                                  </p:stCondLst>
                                  <p:childTnLst>
                                    <p:set>
                                      <p:cBhvr>
                                        <p:cTn id="81" dur="1" fill="hold">
                                          <p:stCondLst>
                                            <p:cond delay="0"/>
                                          </p:stCondLst>
                                        </p:cTn>
                                        <p:tgtEl>
                                          <p:spTgt spid="187"/>
                                        </p:tgtEl>
                                        <p:attrNameLst>
                                          <p:attrName>style.visibility</p:attrName>
                                        </p:attrNameLst>
                                      </p:cBhvr>
                                      <p:to>
                                        <p:strVal val="visible"/>
                                      </p:to>
                                    </p:set>
                                    <p:animEffect filter="fade" transition="in">
                                      <p:cBhvr additive="repl">
                                        <p:cTn id="82" dur="500"/>
                                        <p:tgtEl>
                                          <p:spTgt spid="187"/>
                                        </p:tgtEl>
                                      </p:cBhvr>
                                    </p:animEffec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0">
                                  <p:stCondLst>
                                    <p:cond delay="0"/>
                                  </p:stCondLst>
                                  <p:childTnLst>
                                    <p:set>
                                      <p:cBhvr>
                                        <p:cTn id="86" dur="1" fill="hold">
                                          <p:stCondLst>
                                            <p:cond delay="0"/>
                                          </p:stCondLst>
                                        </p:cTn>
                                        <p:tgtEl>
                                          <p:spTgt spid="188"/>
                                        </p:tgtEl>
                                        <p:attrNameLst>
                                          <p:attrName>style.visibility</p:attrName>
                                        </p:attrNameLst>
                                      </p:cBhvr>
                                      <p:to>
                                        <p:strVal val="visible"/>
                                      </p:to>
                                    </p:set>
                                    <p:animEffect filter="fade" transition="in">
                                      <p:cBhvr additive="repl">
                                        <p:cTn id="87" dur="500"/>
                                        <p:tgtEl>
                                          <p:spTgt spid="188"/>
                                        </p:tgtEl>
                                      </p:cBhvr>
                                    </p:animEffect>
                                  </p:childTnLst>
                                </p:cTn>
                              </p:par>
                              <p:par>
                                <p:cTn id="88" nodeType="withEffect" fill="hold" presetClass="entr" presetID="10">
                                  <p:stCondLst>
                                    <p:cond delay="0"/>
                                  </p:stCondLst>
                                  <p:childTnLst>
                                    <p:set>
                                      <p:cBhvr>
                                        <p:cTn id="89" dur="1" fill="hold">
                                          <p:stCondLst>
                                            <p:cond delay="0"/>
                                          </p:stCondLst>
                                        </p:cTn>
                                        <p:tgtEl>
                                          <p:spTgt spid="189"/>
                                        </p:tgtEl>
                                        <p:attrNameLst>
                                          <p:attrName>style.visibility</p:attrName>
                                        </p:attrNameLst>
                                      </p:cBhvr>
                                      <p:to>
                                        <p:strVal val="visible"/>
                                      </p:to>
                                    </p:set>
                                    <p:animEffect filter="fade" transition="in">
                                      <p:cBhvr additive="repl">
                                        <p:cTn id="90" dur="500"/>
                                        <p:tgtEl>
                                          <p:spTgt spid="189"/>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0">
                                  <p:stCondLst>
                                    <p:cond delay="0"/>
                                  </p:stCondLst>
                                  <p:childTnLst>
                                    <p:set>
                                      <p:cBhvr>
                                        <p:cTn id="94" dur="1" fill="hold">
                                          <p:stCondLst>
                                            <p:cond delay="0"/>
                                          </p:stCondLst>
                                        </p:cTn>
                                        <p:tgtEl>
                                          <p:spTgt spid="190"/>
                                        </p:tgtEl>
                                        <p:attrNameLst>
                                          <p:attrName>style.visibility</p:attrName>
                                        </p:attrNameLst>
                                      </p:cBhvr>
                                      <p:to>
                                        <p:strVal val="visible"/>
                                      </p:to>
                                    </p:set>
                                    <p:animEffect filter="fade" transition="in">
                                      <p:cBhvr additive="repl">
                                        <p:cTn id="95" dur="500"/>
                                        <p:tgtEl>
                                          <p:spTgt spid="190"/>
                                        </p:tgtEl>
                                      </p:cBhvr>
                                    </p:animEffect>
                                  </p:childTnLst>
                                </p:cTn>
                              </p:par>
                              <p:par>
                                <p:cTn id="96" nodeType="withEffect" fill="hold" presetClass="entr" presetID="10">
                                  <p:stCondLst>
                                    <p:cond delay="0"/>
                                  </p:stCondLst>
                                  <p:childTnLst>
                                    <p:set>
                                      <p:cBhvr>
                                        <p:cTn id="97" dur="1" fill="hold">
                                          <p:stCondLst>
                                            <p:cond delay="0"/>
                                          </p:stCondLst>
                                        </p:cTn>
                                        <p:tgtEl>
                                          <p:spTgt spid="191"/>
                                        </p:tgtEl>
                                        <p:attrNameLst>
                                          <p:attrName>style.visibility</p:attrName>
                                        </p:attrNameLst>
                                      </p:cBhvr>
                                      <p:to>
                                        <p:strVal val="visible"/>
                                      </p:to>
                                    </p:set>
                                    <p:animEffect filter="fade" transition="in">
                                      <p:cBhvr additive="repl">
                                        <p:cTn id="98" dur="500"/>
                                        <p:tgtEl>
                                          <p:spTgt spid="191"/>
                                        </p:tgtEl>
                                      </p:cBhvr>
                                    </p:animEffect>
                                  </p:childTnLst>
                                </p:cTn>
                              </p:par>
                              <p:par>
                                <p:cTn id="99" nodeType="withEffect" fill="hold" presetClass="entr" presetID="10">
                                  <p:stCondLst>
                                    <p:cond delay="0"/>
                                  </p:stCondLst>
                                  <p:childTnLst>
                                    <p:set>
                                      <p:cBhvr>
                                        <p:cTn id="100" dur="1" fill="hold">
                                          <p:stCondLst>
                                            <p:cond delay="0"/>
                                          </p:stCondLst>
                                        </p:cTn>
                                        <p:tgtEl>
                                          <p:spTgt spid="192"/>
                                        </p:tgtEl>
                                        <p:attrNameLst>
                                          <p:attrName>style.visibility</p:attrName>
                                        </p:attrNameLst>
                                      </p:cBhvr>
                                      <p:to>
                                        <p:strVal val="visible"/>
                                      </p:to>
                                    </p:set>
                                    <p:animEffect filter="fade" transition="in">
                                      <p:cBhvr additive="repl">
                                        <p:cTn id="101"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SG" sz="3600" spc="-1" strike="noStrike">
                <a:solidFill>
                  <a:srgbClr val="000000"/>
                </a:solidFill>
                <a:latin typeface="Arial"/>
                <a:ea typeface="Arial"/>
              </a:rPr>
              <a:t>Case Study – Log4j Vulnerability</a:t>
            </a:r>
            <a:endParaRPr b="0" lang="en-SG" sz="3600" spc="-1" strike="noStrike">
              <a:latin typeface="Arial"/>
            </a:endParaRPr>
          </a:p>
        </p:txBody>
      </p:sp>
      <p:pic>
        <p:nvPicPr>
          <p:cNvPr id="194" name="Picture 2" descr=""/>
          <p:cNvPicPr/>
          <p:nvPr/>
        </p:nvPicPr>
        <p:blipFill>
          <a:blip r:embed="rId1"/>
          <a:stretch/>
        </p:blipFill>
        <p:spPr>
          <a:xfrm>
            <a:off x="333720" y="1567440"/>
            <a:ext cx="12279240" cy="4020120"/>
          </a:xfrm>
          <a:prstGeom prst="rect">
            <a:avLst/>
          </a:prstGeom>
          <a:ln w="0">
            <a:noFill/>
          </a:ln>
        </p:spPr>
      </p:pic>
      <p:sp>
        <p:nvSpPr>
          <p:cNvPr id="3" name="PlaceHolder 2"/>
          <p:cNvSpPr>
            <a:spLocks noGrp="1"/>
          </p:cNvSpPr>
          <p:nvPr>
            <p:ph type="sldNum" idx="4"/>
          </p:nvPr>
        </p:nvSpPr>
        <p:spPr/>
        <p:txBody>
          <a:bodyPr/>
          <a:p>
            <a:fld id="{228472E0-72B3-4319-9664-DF30B9C01986}"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1534320" y="147600"/>
            <a:ext cx="11211840" cy="678240"/>
          </a:xfrm>
          <a:prstGeom prst="rect">
            <a:avLst/>
          </a:prstGeom>
          <a:noFill/>
          <a:ln w="0">
            <a:noFill/>
          </a:ln>
        </p:spPr>
        <p:txBody>
          <a:bodyPr lIns="90000" rIns="90000" tIns="45000" bIns="45000" anchor="ctr">
            <a:noAutofit/>
          </a:bodyPr>
          <a:p>
            <a:pPr>
              <a:lnSpc>
                <a:spcPct val="90000"/>
              </a:lnSpc>
              <a:buNone/>
            </a:pPr>
            <a:r>
              <a:rPr b="1" lang="en-SG" sz="3600" spc="-1" strike="noStrike">
                <a:solidFill>
                  <a:srgbClr val="000000"/>
                </a:solidFill>
                <a:latin typeface="Arial"/>
                <a:ea typeface="Arial"/>
              </a:rPr>
              <a:t>Case Study – Log4j Vulnerability</a:t>
            </a:r>
            <a:endParaRPr b="0" lang="en-SG" sz="3600" spc="-1" strike="noStrike">
              <a:latin typeface="Arial"/>
            </a:endParaRPr>
          </a:p>
        </p:txBody>
      </p:sp>
      <p:sp>
        <p:nvSpPr>
          <p:cNvPr id="196" name="PlaceHolder 2"/>
          <p:cNvSpPr>
            <a:spLocks noGrp="1"/>
          </p:cNvSpPr>
          <p:nvPr>
            <p:ph/>
          </p:nvPr>
        </p:nvSpPr>
        <p:spPr>
          <a:xfrm>
            <a:off x="1016280" y="4096800"/>
            <a:ext cx="11049840" cy="74088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0" lang="en-US" sz="5000" spc="-1" strike="noStrike">
                <a:solidFill>
                  <a:srgbClr val="000000"/>
                </a:solidFill>
                <a:latin typeface="Arial"/>
                <a:ea typeface="Arial"/>
              </a:rPr>
              <a:t>DEMO TIME</a:t>
            </a:r>
            <a:endParaRPr b="0" lang="en-SG" sz="5000" spc="-1" strike="noStrike">
              <a:latin typeface="Arial"/>
            </a:endParaRPr>
          </a:p>
        </p:txBody>
      </p:sp>
      <p:sp>
        <p:nvSpPr>
          <p:cNvPr id="4" name="PlaceHolder 3"/>
          <p:cNvSpPr>
            <a:spLocks noGrp="1"/>
          </p:cNvSpPr>
          <p:nvPr>
            <p:ph type="sldNum" idx="4"/>
          </p:nvPr>
        </p:nvSpPr>
        <p:spPr/>
        <p:txBody>
          <a:bodyPr/>
          <a:p>
            <a:fld id="{F1A6B32E-56A5-41C4-B62A-4C030D63F733}"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0B0D422158CF418ED063E9BF0B66A9" ma:contentTypeVersion="0" ma:contentTypeDescription="Create a new document." ma:contentTypeScope="" ma:versionID="c2762a4afbd35453b9ce661ac380dde9">
  <xsd:schema xmlns:xsd="http://www.w3.org/2001/XMLSchema" xmlns:xs="http://www.w3.org/2001/XMLSchema" xmlns:p="http://schemas.microsoft.com/office/2006/metadata/properties" targetNamespace="http://schemas.microsoft.com/office/2006/metadata/properties" ma:root="true" ma:fieldsID="10eeb6f07342a896e4d7fad0df0cd2a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51E24A-5FCB-4849-9D7E-B824C8E504A5}">
  <ds:schemaRefs>
    <ds:schemaRef ds:uri="http://schemas.microsoft.com/sharepoint/v3/contenttype/forms"/>
  </ds:schemaRefs>
</ds:datastoreItem>
</file>

<file path=customXml/itemProps2.xml><?xml version="1.0" encoding="utf-8"?>
<ds:datastoreItem xmlns:ds="http://schemas.openxmlformats.org/officeDocument/2006/customXml" ds:itemID="{5DCC40C3-757E-4889-AF9C-EEE89A8794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83A8CAA-AB46-4F0B-90AD-B4D9230D4BA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Unclassified</Template>
  <TotalTime>1253</TotalTime>
  <Application>LibreOffice/7.3.7.2$Linux_X86_64 LibreOffice_project/30$Build-2</Application>
  <AppVersion>15.0000</AppVersion>
  <Words>803</Words>
  <Paragraphs>210</Paragraphs>
  <Company>DSO National Laboratoties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2018-11-21T07:06:28Z</dcterms:created>
  <dc:creator>Yong Chan Yao Edwin (TEMP)</dc:creator>
  <dc:description/>
  <dc:language>en-SG</dc:language>
  <cp:lastModifiedBy/>
  <dcterms:modified xsi:type="dcterms:W3CDTF">2023-03-14T14:21:10Z</dcterms:modified>
  <cp:revision>194</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0x010100DB0B0D422158CF418ED063E9BF0B66A9</vt:lpwstr>
  </property>
  <property fmtid="{D5CDD505-2E9C-101B-9397-08002B2CF9AE}" pid="3" name="IsMyDocuments">
    <vt:bool>1</vt:bool>
  </property>
  <property fmtid="{D5CDD505-2E9C-101B-9397-08002B2CF9AE}" pid="4" name="PresentationFormat">
    <vt:lpwstr>Custom</vt:lpwstr>
  </property>
  <property fmtid="{D5CDD505-2E9C-101B-9397-08002B2CF9AE}" pid="5" name="Slides">
    <vt:i4>24</vt:i4>
  </property>
</Properties>
</file>