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3.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6.xml" ContentType="application/vnd.openxmlformats-officedocument.theme+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7.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8.xml" ContentType="application/vnd.openxmlformats-officedocument.theme+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9.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theme/theme11.xml" ContentType="application/vnd.openxmlformats-officedocument.theme+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2.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theme/theme13.xml" ContentType="application/vnd.openxmlformats-officedocument.theme+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theme/themeOverride7.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heme/themeOverride8.xml" ContentType="application/vnd.openxmlformats-officedocument.themeOverr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5" r:id="rId1"/>
    <p:sldMasterId id="2147483701" r:id="rId2"/>
    <p:sldMasterId id="2147483789" r:id="rId3"/>
    <p:sldMasterId id="2147483798" r:id="rId4"/>
    <p:sldMasterId id="2147483807" r:id="rId5"/>
    <p:sldMasterId id="2147483816" r:id="rId6"/>
    <p:sldMasterId id="2147483825" r:id="rId7"/>
    <p:sldMasterId id="2147483834" r:id="rId8"/>
    <p:sldMasterId id="2147483879" r:id="rId9"/>
    <p:sldMasterId id="2147483960" r:id="rId10"/>
    <p:sldMasterId id="2147483978" r:id="rId11"/>
    <p:sldMasterId id="2147484050" r:id="rId12"/>
    <p:sldMasterId id="2147484059" r:id="rId13"/>
    <p:sldMasterId id="2147484149" r:id="rId14"/>
  </p:sldMasterIdLst>
  <p:notesMasterIdLst>
    <p:notesMasterId r:id="rId43"/>
  </p:notesMasterIdLst>
  <p:handoutMasterIdLst>
    <p:handoutMasterId r:id="rId44"/>
  </p:handoutMasterIdLst>
  <p:sldIdLst>
    <p:sldId id="256" r:id="rId15"/>
    <p:sldId id="257" r:id="rId16"/>
    <p:sldId id="344" r:id="rId17"/>
    <p:sldId id="318" r:id="rId18"/>
    <p:sldId id="262" r:id="rId19"/>
    <p:sldId id="263" r:id="rId20"/>
    <p:sldId id="345" r:id="rId21"/>
    <p:sldId id="444" r:id="rId22"/>
    <p:sldId id="445" r:id="rId23"/>
    <p:sldId id="446" r:id="rId24"/>
    <p:sldId id="340" r:id="rId25"/>
    <p:sldId id="451" r:id="rId26"/>
    <p:sldId id="452" r:id="rId27"/>
    <p:sldId id="453" r:id="rId28"/>
    <p:sldId id="458" r:id="rId29"/>
    <p:sldId id="459" r:id="rId30"/>
    <p:sldId id="460" r:id="rId31"/>
    <p:sldId id="461" r:id="rId32"/>
    <p:sldId id="462" r:id="rId33"/>
    <p:sldId id="463" r:id="rId34"/>
    <p:sldId id="381" r:id="rId35"/>
    <p:sldId id="464" r:id="rId36"/>
    <p:sldId id="467" r:id="rId37"/>
    <p:sldId id="432" r:id="rId38"/>
    <p:sldId id="466" r:id="rId39"/>
    <p:sldId id="468" r:id="rId40"/>
    <p:sldId id="347" r:id="rId41"/>
    <p:sldId id="434" r:id="rId42"/>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Garamond" pitchFamily="18" charset="0"/>
        <a:ea typeface="+mn-ea"/>
        <a:cs typeface="+mn-cs"/>
      </a:defRPr>
    </a:lvl1pPr>
    <a:lvl2pPr marL="457200" algn="l" rtl="0" eaLnBrk="0" fontAlgn="base" hangingPunct="0">
      <a:spcBef>
        <a:spcPct val="0"/>
      </a:spcBef>
      <a:spcAft>
        <a:spcPct val="0"/>
      </a:spcAft>
      <a:defRPr kern="1200">
        <a:solidFill>
          <a:schemeClr val="tx1"/>
        </a:solidFill>
        <a:latin typeface="Garamond" pitchFamily="18" charset="0"/>
        <a:ea typeface="+mn-ea"/>
        <a:cs typeface="+mn-cs"/>
      </a:defRPr>
    </a:lvl2pPr>
    <a:lvl3pPr marL="914400" algn="l" rtl="0" eaLnBrk="0" fontAlgn="base" hangingPunct="0">
      <a:spcBef>
        <a:spcPct val="0"/>
      </a:spcBef>
      <a:spcAft>
        <a:spcPct val="0"/>
      </a:spcAft>
      <a:defRPr kern="1200">
        <a:solidFill>
          <a:schemeClr val="tx1"/>
        </a:solidFill>
        <a:latin typeface="Garamond" pitchFamily="18" charset="0"/>
        <a:ea typeface="+mn-ea"/>
        <a:cs typeface="+mn-cs"/>
      </a:defRPr>
    </a:lvl3pPr>
    <a:lvl4pPr marL="1371600" algn="l" rtl="0" eaLnBrk="0" fontAlgn="base" hangingPunct="0">
      <a:spcBef>
        <a:spcPct val="0"/>
      </a:spcBef>
      <a:spcAft>
        <a:spcPct val="0"/>
      </a:spcAft>
      <a:defRPr kern="1200">
        <a:solidFill>
          <a:schemeClr val="tx1"/>
        </a:solidFill>
        <a:latin typeface="Garamond" pitchFamily="18" charset="0"/>
        <a:ea typeface="+mn-ea"/>
        <a:cs typeface="+mn-cs"/>
      </a:defRPr>
    </a:lvl4pPr>
    <a:lvl5pPr marL="1828800" algn="l" rtl="0" eaLnBrk="0" fontAlgn="base" hangingPunct="0">
      <a:spcBef>
        <a:spcPct val="0"/>
      </a:spcBef>
      <a:spcAft>
        <a:spcPct val="0"/>
      </a:spcAft>
      <a:defRPr kern="1200">
        <a:solidFill>
          <a:schemeClr val="tx1"/>
        </a:solidFill>
        <a:latin typeface="Garamond" pitchFamily="18" charset="0"/>
        <a:ea typeface="+mn-ea"/>
        <a:cs typeface="+mn-cs"/>
      </a:defRPr>
    </a:lvl5pPr>
    <a:lvl6pPr marL="2286000" algn="l" defTabSz="914400" rtl="0" eaLnBrk="1" latinLnBrk="0" hangingPunct="1">
      <a:defRPr kern="1200">
        <a:solidFill>
          <a:schemeClr val="tx1"/>
        </a:solidFill>
        <a:latin typeface="Garamond" pitchFamily="18" charset="0"/>
        <a:ea typeface="+mn-ea"/>
        <a:cs typeface="+mn-cs"/>
      </a:defRPr>
    </a:lvl6pPr>
    <a:lvl7pPr marL="2743200" algn="l" defTabSz="914400" rtl="0" eaLnBrk="1" latinLnBrk="0" hangingPunct="1">
      <a:defRPr kern="1200">
        <a:solidFill>
          <a:schemeClr val="tx1"/>
        </a:solidFill>
        <a:latin typeface="Garamond" pitchFamily="18" charset="0"/>
        <a:ea typeface="+mn-ea"/>
        <a:cs typeface="+mn-cs"/>
      </a:defRPr>
    </a:lvl7pPr>
    <a:lvl8pPr marL="3200400" algn="l" defTabSz="914400" rtl="0" eaLnBrk="1" latinLnBrk="0" hangingPunct="1">
      <a:defRPr kern="1200">
        <a:solidFill>
          <a:schemeClr val="tx1"/>
        </a:solidFill>
        <a:latin typeface="Garamond" pitchFamily="18" charset="0"/>
        <a:ea typeface="+mn-ea"/>
        <a:cs typeface="+mn-cs"/>
      </a:defRPr>
    </a:lvl8pPr>
    <a:lvl9pPr marL="3657600" algn="l" defTabSz="914400" rtl="0" eaLnBrk="1" latinLnBrk="0" hangingPunct="1">
      <a:defRPr kern="1200">
        <a:solidFill>
          <a:schemeClr val="tx1"/>
        </a:solidFill>
        <a:latin typeface="Garamond" pitchFamily="18"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B315"/>
    <a:srgbClr val="005093"/>
    <a:srgbClr val="001C1D"/>
    <a:srgbClr val="5C5D60"/>
    <a:srgbClr val="001C59"/>
    <a:srgbClr val="0072BC"/>
    <a:srgbClr val="FFCD2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03" autoAdjust="0"/>
    <p:restoredTop sz="77462" autoAdjust="0"/>
  </p:normalViewPr>
  <p:slideViewPr>
    <p:cSldViewPr>
      <p:cViewPr varScale="1">
        <p:scale>
          <a:sx n="68" d="100"/>
          <a:sy n="68" d="100"/>
        </p:scale>
        <p:origin x="-1699"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400"/>
    </p:cViewPr>
  </p:sorterViewPr>
  <p:notesViewPr>
    <p:cSldViewPr>
      <p:cViewPr varScale="1">
        <p:scale>
          <a:sx n="85" d="100"/>
          <a:sy n="85" d="100"/>
        </p:scale>
        <p:origin x="-3150"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Master" Target="slideMasters/slideMaster13.xml"/><Relationship Id="rId18" Type="http://schemas.openxmlformats.org/officeDocument/2006/relationships/slide" Target="slides/slide4.xml"/><Relationship Id="rId26" Type="http://schemas.openxmlformats.org/officeDocument/2006/relationships/slide" Target="slides/slide12.xml"/><Relationship Id="rId39" Type="http://schemas.openxmlformats.org/officeDocument/2006/relationships/slide" Target="slides/slide25.xml"/><Relationship Id="rId3" Type="http://schemas.openxmlformats.org/officeDocument/2006/relationships/slideMaster" Target="slideMasters/slideMaster3.xml"/><Relationship Id="rId21" Type="http://schemas.openxmlformats.org/officeDocument/2006/relationships/slide" Target="slides/slide7.xml"/><Relationship Id="rId34" Type="http://schemas.openxmlformats.org/officeDocument/2006/relationships/slide" Target="slides/slide20.xml"/><Relationship Id="rId42" Type="http://schemas.openxmlformats.org/officeDocument/2006/relationships/slide" Target="slides/slide28.xml"/><Relationship Id="rId47" Type="http://schemas.openxmlformats.org/officeDocument/2006/relationships/theme" Target="theme/theme1.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 Target="slides/slide3.xml"/><Relationship Id="rId25" Type="http://schemas.openxmlformats.org/officeDocument/2006/relationships/slide" Target="slides/slide11.xml"/><Relationship Id="rId33" Type="http://schemas.openxmlformats.org/officeDocument/2006/relationships/slide" Target="slides/slide19.xml"/><Relationship Id="rId38" Type="http://schemas.openxmlformats.org/officeDocument/2006/relationships/slide" Target="slides/slide24.xml"/><Relationship Id="rId46"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2.xml"/><Relationship Id="rId20" Type="http://schemas.openxmlformats.org/officeDocument/2006/relationships/slide" Target="slides/slide6.xml"/><Relationship Id="rId29" Type="http://schemas.openxmlformats.org/officeDocument/2006/relationships/slide" Target="slides/slide15.xml"/><Relationship Id="rId41"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0.xml"/><Relationship Id="rId32" Type="http://schemas.openxmlformats.org/officeDocument/2006/relationships/slide" Target="slides/slide18.xml"/><Relationship Id="rId37" Type="http://schemas.openxmlformats.org/officeDocument/2006/relationships/slide" Target="slides/slide23.xml"/><Relationship Id="rId40" Type="http://schemas.openxmlformats.org/officeDocument/2006/relationships/slide" Target="slides/slide26.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1.xml"/><Relationship Id="rId23" Type="http://schemas.openxmlformats.org/officeDocument/2006/relationships/slide" Target="slides/slide9.xml"/><Relationship Id="rId28" Type="http://schemas.openxmlformats.org/officeDocument/2006/relationships/slide" Target="slides/slide14.xml"/><Relationship Id="rId36" Type="http://schemas.openxmlformats.org/officeDocument/2006/relationships/slide" Target="slides/slide22.xml"/><Relationship Id="rId10" Type="http://schemas.openxmlformats.org/officeDocument/2006/relationships/slideMaster" Target="slideMasters/slideMaster10.xml"/><Relationship Id="rId19" Type="http://schemas.openxmlformats.org/officeDocument/2006/relationships/slide" Target="slides/slide5.xml"/><Relationship Id="rId31" Type="http://schemas.openxmlformats.org/officeDocument/2006/relationships/slide" Target="slides/slide17.xml"/><Relationship Id="rId44" Type="http://schemas.openxmlformats.org/officeDocument/2006/relationships/handoutMaster" Target="handoutMasters/handout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8.xml"/><Relationship Id="rId27" Type="http://schemas.openxmlformats.org/officeDocument/2006/relationships/slide" Target="slides/slide13.xml"/><Relationship Id="rId30" Type="http://schemas.openxmlformats.org/officeDocument/2006/relationships/slide" Target="slides/slide16.xml"/><Relationship Id="rId35" Type="http://schemas.openxmlformats.org/officeDocument/2006/relationships/slide" Target="slides/slide21.xml"/><Relationship Id="rId43" Type="http://schemas.openxmlformats.org/officeDocument/2006/relationships/notesMaster" Target="notesMasters/notesMaster1.xml"/><Relationship Id="rId4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Column1</c:v>
                </c:pt>
              </c:strCache>
            </c:strRef>
          </c:tx>
          <c:spPr>
            <a:ln w="25400">
              <a:solidFill>
                <a:schemeClr val="bg1"/>
              </a:solidFill>
            </a:ln>
          </c:spPr>
          <c:dPt>
            <c:idx val="0"/>
            <c:bubble3D val="0"/>
            <c:spPr>
              <a:solidFill>
                <a:schemeClr val="accent1"/>
              </a:solidFill>
              <a:ln w="25400">
                <a:solidFill>
                  <a:schemeClr val="bg1"/>
                </a:solidFill>
              </a:ln>
            </c:spPr>
            <c:extLst xmlns:c16r2="http://schemas.microsoft.com/office/drawing/2015/06/chart">
              <c:ext xmlns:c16="http://schemas.microsoft.com/office/drawing/2014/chart" uri="{C3380CC4-5D6E-409C-BE32-E72D297353CC}">
                <c16:uniqueId val="{00000001-0D3B-4775-90B4-21F32324E9A5}"/>
              </c:ext>
            </c:extLst>
          </c:dPt>
          <c:dPt>
            <c:idx val="1"/>
            <c:bubble3D val="0"/>
            <c:spPr>
              <a:solidFill>
                <a:schemeClr val="accent2"/>
              </a:solidFill>
              <a:ln w="25400">
                <a:solidFill>
                  <a:schemeClr val="bg1"/>
                </a:solidFill>
              </a:ln>
            </c:spPr>
            <c:extLst xmlns:c16r2="http://schemas.microsoft.com/office/drawing/2015/06/chart">
              <c:ext xmlns:c16="http://schemas.microsoft.com/office/drawing/2014/chart" uri="{C3380CC4-5D6E-409C-BE32-E72D297353CC}">
                <c16:uniqueId val="{00000003-0D3B-4775-90B4-21F32324E9A5}"/>
              </c:ext>
            </c:extLst>
          </c:dPt>
          <c:dPt>
            <c:idx val="2"/>
            <c:bubble3D val="0"/>
            <c:spPr>
              <a:solidFill>
                <a:schemeClr val="accent3"/>
              </a:solidFill>
              <a:ln w="25400">
                <a:solidFill>
                  <a:schemeClr val="bg1"/>
                </a:solidFill>
              </a:ln>
            </c:spPr>
            <c:extLst xmlns:c16r2="http://schemas.microsoft.com/office/drawing/2015/06/chart">
              <c:ext xmlns:c16="http://schemas.microsoft.com/office/drawing/2014/chart" uri="{C3380CC4-5D6E-409C-BE32-E72D297353CC}">
                <c16:uniqueId val="{00000005-0D3B-4775-90B4-21F32324E9A5}"/>
              </c:ext>
            </c:extLst>
          </c:dPt>
          <c:dPt>
            <c:idx val="4"/>
            <c:bubble3D val="0"/>
            <c:spPr>
              <a:solidFill>
                <a:schemeClr val="accent1">
                  <a:lumMod val="60000"/>
                  <a:lumOff val="40000"/>
                </a:schemeClr>
              </a:solidFill>
              <a:ln w="25400">
                <a:solidFill>
                  <a:schemeClr val="bg1"/>
                </a:solidFill>
              </a:ln>
            </c:spPr>
            <c:extLst xmlns:c16r2="http://schemas.microsoft.com/office/drawing/2015/06/chart">
              <c:ext xmlns:c16="http://schemas.microsoft.com/office/drawing/2014/chart" uri="{C3380CC4-5D6E-409C-BE32-E72D297353CC}">
                <c16:uniqueId val="{00000007-0D3B-4775-90B4-21F32324E9A5}"/>
              </c:ext>
            </c:extLst>
          </c:dPt>
          <c:dPt>
            <c:idx val="5"/>
            <c:bubble3D val="0"/>
            <c:spPr>
              <a:solidFill>
                <a:srgbClr val="00B050"/>
              </a:solidFill>
              <a:ln w="25400">
                <a:solidFill>
                  <a:schemeClr val="bg1"/>
                </a:solidFill>
              </a:ln>
            </c:spPr>
            <c:extLst xmlns:c16r2="http://schemas.microsoft.com/office/drawing/2015/06/chart">
              <c:ext xmlns:c16="http://schemas.microsoft.com/office/drawing/2014/chart" uri="{C3380CC4-5D6E-409C-BE32-E72D297353CC}">
                <c16:uniqueId val="{00000009-0D3B-4775-90B4-21F32324E9A5}"/>
              </c:ext>
            </c:extLst>
          </c:dPt>
          <c:dPt>
            <c:idx val="6"/>
            <c:bubble3D val="0"/>
            <c:spPr>
              <a:solidFill>
                <a:schemeClr val="bg1">
                  <a:lumMod val="75000"/>
                </a:schemeClr>
              </a:solidFill>
              <a:ln w="25400">
                <a:solidFill>
                  <a:schemeClr val="bg1"/>
                </a:solidFill>
              </a:ln>
            </c:spPr>
            <c:extLst xmlns:c16r2="http://schemas.microsoft.com/office/drawing/2015/06/chart">
              <c:ext xmlns:c16="http://schemas.microsoft.com/office/drawing/2014/chart" uri="{C3380CC4-5D6E-409C-BE32-E72D297353CC}">
                <c16:uniqueId val="{0000000B-0D3B-4775-90B4-21F32324E9A5}"/>
              </c:ext>
            </c:extLst>
          </c:dPt>
          <c:dPt>
            <c:idx val="7"/>
            <c:bubble3D val="0"/>
            <c:spPr>
              <a:solidFill>
                <a:srgbClr val="B17ED8"/>
              </a:solidFill>
              <a:ln w="25400">
                <a:solidFill>
                  <a:schemeClr val="bg1"/>
                </a:solidFill>
              </a:ln>
            </c:spPr>
            <c:extLst xmlns:c16r2="http://schemas.microsoft.com/office/drawing/2015/06/chart">
              <c:ext xmlns:c16="http://schemas.microsoft.com/office/drawing/2014/chart" uri="{C3380CC4-5D6E-409C-BE32-E72D297353CC}">
                <c16:uniqueId val="{0000000D-0D3B-4775-90B4-21F32324E9A5}"/>
              </c:ext>
            </c:extLst>
          </c:dPt>
          <c:dPt>
            <c:idx val="8"/>
            <c:bubble3D val="0"/>
            <c:spPr>
              <a:solidFill>
                <a:schemeClr val="tx2"/>
              </a:solidFill>
              <a:ln w="25400">
                <a:solidFill>
                  <a:schemeClr val="bg1"/>
                </a:solidFill>
              </a:ln>
            </c:spPr>
            <c:extLst xmlns:c16r2="http://schemas.microsoft.com/office/drawing/2015/06/chart">
              <c:ext xmlns:c16="http://schemas.microsoft.com/office/drawing/2014/chart" uri="{C3380CC4-5D6E-409C-BE32-E72D297353CC}">
                <c16:uniqueId val="{0000000F-0D3B-4775-90B4-21F32324E9A5}"/>
              </c:ext>
            </c:extLst>
          </c:dPt>
          <c:dLbls>
            <c:dLbl>
              <c:idx val="0"/>
              <c:layout>
                <c:manualLayout>
                  <c:x val="0.16769479374779694"/>
                  <c:y val="8.0582868362533699E-2"/>
                </c:manualLayout>
              </c:layout>
              <c:spPr/>
              <c:txPr>
                <a:bodyPr/>
                <a:lstStyle/>
                <a:p>
                  <a:pPr>
                    <a:defRPr sz="1600">
                      <a:solidFill>
                        <a:schemeClr val="bg1"/>
                      </a:solidFill>
                      <a:latin typeface="Arial" pitchFamily="34" charset="0"/>
                      <a:cs typeface="Arial" pitchFamily="34"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1-0D3B-4775-90B4-21F32324E9A5}"/>
                </c:ext>
                <c:ext xmlns:c15="http://schemas.microsoft.com/office/drawing/2012/chart" uri="{CE6537A1-D6FC-4f65-9D91-7224C49458BB}">
                  <c15:layout/>
                </c:ext>
              </c:extLst>
            </c:dLbl>
            <c:dLbl>
              <c:idx val="1"/>
              <c:layout>
                <c:manualLayout>
                  <c:x val="-0.10449700317311092"/>
                  <c:y val="0.13180344639144889"/>
                </c:manualLayout>
              </c:layout>
              <c:spPr>
                <a:noFill/>
                <a:ln>
                  <a:noFill/>
                </a:ln>
                <a:effectLst/>
              </c:spPr>
              <c:txPr>
                <a:bodyPr/>
                <a:lstStyle/>
                <a:p>
                  <a:pPr>
                    <a:defRPr sz="1600">
                      <a:solidFill>
                        <a:schemeClr val="bg1"/>
                      </a:solidFill>
                      <a:latin typeface="Arial" pitchFamily="34" charset="0"/>
                      <a:cs typeface="Arial" pitchFamily="34"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3-0D3B-4775-90B4-21F32324E9A5}"/>
                </c:ext>
                <c:ext xmlns:c15="http://schemas.microsoft.com/office/drawing/2012/chart" uri="{CE6537A1-D6FC-4f65-9D91-7224C49458BB}">
                  <c15:layout/>
                </c:ext>
              </c:extLst>
            </c:dLbl>
            <c:dLbl>
              <c:idx val="2"/>
              <c:layout>
                <c:manualLayout>
                  <c:x val="-0.13831511732675217"/>
                  <c:y val="9.1178514176638234E-3"/>
                </c:manualLayout>
              </c:layout>
              <c:spPr/>
              <c:txPr>
                <a:bodyPr/>
                <a:lstStyle/>
                <a:p>
                  <a:pPr>
                    <a:defRPr sz="1600">
                      <a:solidFill>
                        <a:schemeClr val="bg1"/>
                      </a:solidFill>
                      <a:latin typeface="Arial" pitchFamily="34" charset="0"/>
                      <a:cs typeface="Arial" pitchFamily="34"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5-0D3B-4775-90B4-21F32324E9A5}"/>
                </c:ext>
                <c:ext xmlns:c15="http://schemas.microsoft.com/office/drawing/2012/chart" uri="{CE6537A1-D6FC-4f65-9D91-7224C49458BB}">
                  <c15:layout/>
                </c:ext>
              </c:extLst>
            </c:dLbl>
            <c:dLbl>
              <c:idx val="3"/>
              <c:spPr/>
              <c:txPr>
                <a:bodyPr/>
                <a:lstStyle/>
                <a:p>
                  <a:pPr>
                    <a:defRPr sz="1600">
                      <a:solidFill>
                        <a:schemeClr val="bg1"/>
                      </a:solidFill>
                      <a:latin typeface="Arial" pitchFamily="34" charset="0"/>
                      <a:cs typeface="Arial" pitchFamily="34" charset="0"/>
                    </a:defRPr>
                  </a:pPr>
                  <a:endParaRPr lang="en-US"/>
                </a:p>
              </c:txPr>
              <c:dLblPos val="bestFit"/>
              <c:showLegendKey val="0"/>
              <c:showVal val="0"/>
              <c:showCatName val="1"/>
              <c:showSerName val="0"/>
              <c:showPercent val="0"/>
              <c:showBubbleSize val="0"/>
            </c:dLbl>
            <c:dLbl>
              <c:idx val="5"/>
              <c:layout>
                <c:manualLayout>
                  <c:x val="0.21302013554275856"/>
                  <c:y val="-3.4070847855399225E-2"/>
                </c:manualLayout>
              </c:layout>
              <c:tx>
                <c:rich>
                  <a:bodyPr/>
                  <a:lstStyle/>
                  <a:p>
                    <a:r>
                      <a:rPr lang="en-US" dirty="0" smtClean="0">
                        <a:latin typeface="Arial" pitchFamily="34" charset="0"/>
                        <a:cs typeface="Arial" pitchFamily="34" charset="0"/>
                      </a:rPr>
                      <a:t>G</a:t>
                    </a:r>
                    <a:r>
                      <a:rPr lang="en-US" dirty="0" smtClean="0"/>
                      <a:t>overnment</a:t>
                    </a:r>
                    <a:endParaRPr lang="en-US" dirty="0"/>
                  </a:p>
                </c:rich>
              </c:tx>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9-0D3B-4775-90B4-21F32324E9A5}"/>
                </c:ext>
                <c:ext xmlns:c15="http://schemas.microsoft.com/office/drawing/2012/chart" uri="{CE6537A1-D6FC-4f65-9D91-7224C49458BB}">
                  <c15:layout/>
                </c:ext>
              </c:extLst>
            </c:dLbl>
            <c:dLbl>
              <c:idx val="6"/>
              <c:layout>
                <c:manualLayout>
                  <c:x val="3.025492615661839E-2"/>
                  <c:y val="-1.818094989528719E-2"/>
                </c:manualLayout>
              </c:layout>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B-0D3B-4775-90B4-21F32324E9A5}"/>
                </c:ext>
                <c:ext xmlns:c15="http://schemas.microsoft.com/office/drawing/2012/chart" uri="{CE6537A1-D6FC-4f65-9D91-7224C49458BB}">
                  <c15:layout/>
                </c:ext>
              </c:extLst>
            </c:dLbl>
            <c:dLbl>
              <c:idx val="7"/>
              <c:layout>
                <c:manualLayout>
                  <c:x val="8.7321267677361227E-3"/>
                  <c:y val="-0.10756731113034558"/>
                </c:manualLayout>
              </c:layout>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D-0D3B-4775-90B4-21F32324E9A5}"/>
                </c:ext>
                <c:ext xmlns:c15="http://schemas.microsoft.com/office/drawing/2012/chart" uri="{CE6537A1-D6FC-4f65-9D91-7224C49458BB}">
                  <c15:layout/>
                </c:ext>
              </c:extLst>
            </c:dLbl>
            <c:dLbl>
              <c:idx val="8"/>
              <c:layout>
                <c:manualLayout>
                  <c:x val="4.4663689426881294E-2"/>
                  <c:y val="-7.9164704540540615E-2"/>
                </c:manualLayout>
              </c:layout>
              <c:spPr/>
              <c:txPr>
                <a:bodyPr/>
                <a:lstStyle/>
                <a:p>
                  <a:pPr>
                    <a:defRPr sz="1600">
                      <a:solidFill>
                        <a:schemeClr val="bg1"/>
                      </a:solidFill>
                      <a:latin typeface="Arial" pitchFamily="34" charset="0"/>
                      <a:cs typeface="Arial" pitchFamily="34" charset="0"/>
                    </a:defRPr>
                  </a:pPr>
                  <a:endParaRPr lang="en-US"/>
                </a:p>
              </c:txPr>
              <c:dLblPos val="bestFit"/>
              <c:showLegendKey val="0"/>
              <c:showVal val="0"/>
              <c:showCatName val="1"/>
              <c:showSerName val="0"/>
              <c:showPercent val="0"/>
              <c:showBubbleSize val="0"/>
              <c:extLst xmlns:c16r2="http://schemas.microsoft.com/office/drawing/2015/06/chart">
                <c:ext xmlns:c16="http://schemas.microsoft.com/office/drawing/2014/chart" uri="{C3380CC4-5D6E-409C-BE32-E72D297353CC}">
                  <c16:uniqueId val="{0000000F-0D3B-4775-90B4-21F32324E9A5}"/>
                </c:ext>
                <c:ext xmlns:c15="http://schemas.microsoft.com/office/drawing/2012/chart" uri="{CE6537A1-D6FC-4f65-9D91-7224C49458BB}">
                  <c15:layout/>
                </c:ext>
              </c:extLst>
            </c:dLbl>
            <c:spPr>
              <a:noFill/>
              <a:ln>
                <a:noFill/>
              </a:ln>
              <a:effectLst/>
            </c:spPr>
            <c:txPr>
              <a:bodyPr/>
              <a:lstStyle/>
              <a:p>
                <a:pPr>
                  <a:defRPr sz="1600">
                    <a:latin typeface="Arial" pitchFamily="34" charset="0"/>
                    <a:cs typeface="Arial" pitchFamily="34" charset="0"/>
                  </a:defRPr>
                </a:pPr>
                <a:endParaRPr lang="en-US"/>
              </a:p>
            </c:txPr>
            <c:dLblPos val="bestFit"/>
            <c:showLegendKey val="0"/>
            <c:showVal val="0"/>
            <c:showCatName val="1"/>
            <c:showSerName val="0"/>
            <c:showPercent val="0"/>
            <c:showBubbleSize val="0"/>
            <c:showLeaderLines val="1"/>
            <c:extLst xmlns:c16r2="http://schemas.microsoft.com/office/drawing/2015/06/chart">
              <c:ext xmlns:c15="http://schemas.microsoft.com/office/drawing/2012/chart" uri="{CE6537A1-D6FC-4f65-9D91-7224C49458BB}">
                <c15:layout/>
              </c:ext>
            </c:extLst>
          </c:dLbls>
          <c:cat>
            <c:strRef>
              <c:f>Sheet1!$A$2:$A$10</c:f>
              <c:strCache>
                <c:ptCount val="9"/>
                <c:pt idx="0">
                  <c:v>P&amp;C Insurers</c:v>
                </c:pt>
                <c:pt idx="1">
                  <c:v>Consultants</c:v>
                </c:pt>
                <c:pt idx="2">
                  <c:v>Reinsurance</c:v>
                </c:pt>
                <c:pt idx="3">
                  <c:v>Service Org's</c:v>
                </c:pt>
                <c:pt idx="4">
                  <c:v>Brokers &amp; Agents</c:v>
                </c:pt>
                <c:pt idx="5">
                  <c:v>Govt.</c:v>
                </c:pt>
                <c:pt idx="6">
                  <c:v>Academic</c:v>
                </c:pt>
                <c:pt idx="7">
                  <c:v>Retired</c:v>
                </c:pt>
                <c:pt idx="8">
                  <c:v>Other</c:v>
                </c:pt>
              </c:strCache>
            </c:strRef>
          </c:cat>
          <c:val>
            <c:numRef>
              <c:f>Sheet1!$B$2:$B$10</c:f>
              <c:numCache>
                <c:formatCode>General</c:formatCode>
                <c:ptCount val="9"/>
                <c:pt idx="0">
                  <c:v>0.48</c:v>
                </c:pt>
                <c:pt idx="1">
                  <c:v>0.14000000000000001</c:v>
                </c:pt>
                <c:pt idx="2">
                  <c:v>0.08</c:v>
                </c:pt>
                <c:pt idx="3">
                  <c:v>0.11</c:v>
                </c:pt>
                <c:pt idx="4">
                  <c:v>0.02</c:v>
                </c:pt>
                <c:pt idx="5">
                  <c:v>0.02</c:v>
                </c:pt>
                <c:pt idx="6">
                  <c:v>0.03</c:v>
                </c:pt>
                <c:pt idx="7">
                  <c:v>0.08</c:v>
                </c:pt>
                <c:pt idx="8">
                  <c:v>0.04</c:v>
                </c:pt>
              </c:numCache>
            </c:numRef>
          </c:val>
          <c:extLst xmlns:c16r2="http://schemas.microsoft.com/office/drawing/2015/06/chart">
            <c:ext xmlns:c16="http://schemas.microsoft.com/office/drawing/2014/chart" uri="{C3380CC4-5D6E-409C-BE32-E72D297353CC}">
              <c16:uniqueId val="{00000011-0D3B-4775-90B4-21F32324E9A5}"/>
            </c:ext>
          </c:extLst>
        </c:ser>
        <c:dLbls>
          <c:showLegendKey val="0"/>
          <c:showVal val="0"/>
          <c:showCatName val="0"/>
          <c:showSerName val="0"/>
          <c:showPercent val="0"/>
          <c:showBubbleSize val="0"/>
          <c:showLeaderLines val="1"/>
        </c:dLbls>
        <c:firstSliceAng val="213"/>
      </c:pieChart>
    </c:plotArea>
    <c:plotVisOnly val="1"/>
    <c:dispBlanksAs val="zero"/>
    <c:showDLblsOverMax val="0"/>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E97B46-3EF7-459F-9288-37453D5F9F37}" type="datetimeFigureOut">
              <a:rPr lang="en-US" smtClean="0"/>
              <a:t>9/25/2018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D0CE5DF-9EDD-4D79-9AAA-8CAF46588F1C}" type="slidenum">
              <a:rPr lang="en-US" smtClean="0"/>
              <a:t>‹#›</a:t>
            </a:fld>
            <a:endParaRPr lang="en-US" dirty="0"/>
          </a:p>
        </p:txBody>
      </p:sp>
    </p:spTree>
    <p:extLst>
      <p:ext uri="{BB962C8B-B14F-4D97-AF65-F5344CB8AC3E}">
        <p14:creationId xmlns:p14="http://schemas.microsoft.com/office/powerpoint/2010/main" val="222672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6349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276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349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349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6349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C4EBB1CB-BD5B-41B6-9B64-6D8E27B64016}" type="slidenum">
              <a:rPr lang="en-US"/>
              <a:pPr>
                <a:defRPr/>
              </a:pPr>
              <a:t>‹#›</a:t>
            </a:fld>
            <a:endParaRPr lang="en-US" dirty="0"/>
          </a:p>
        </p:txBody>
      </p:sp>
    </p:spTree>
    <p:extLst>
      <p:ext uri="{BB962C8B-B14F-4D97-AF65-F5344CB8AC3E}">
        <p14:creationId xmlns:p14="http://schemas.microsoft.com/office/powerpoint/2010/main" val="285944053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D8555FC-9E6F-49DC-8FC6-1411B4C66C76}" type="slidenum">
              <a:rPr lang="en-US" smtClean="0"/>
              <a:pPr/>
              <a:t>1</a:t>
            </a:fld>
            <a:endParaRPr lang="en-US" dirty="0"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eaLnBrk="1" hangingPunct="1"/>
            <a:endParaRPr lang="en-US" dirty="0" smtClean="0"/>
          </a:p>
          <a:p>
            <a:pPr eaLnBrk="1" hangingPunct="1"/>
            <a:endParaRPr lang="en-US" dirty="0" smtClean="0"/>
          </a:p>
        </p:txBody>
      </p:sp>
    </p:spTree>
    <p:extLst>
      <p:ext uri="{BB962C8B-B14F-4D97-AF65-F5344CB8AC3E}">
        <p14:creationId xmlns:p14="http://schemas.microsoft.com/office/powerpoint/2010/main" val="3705626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Garamond" pitchFamily="18" charset="0"/>
              </a:defRPr>
            </a:lvl1pPr>
            <a:lvl2pPr marL="742810" indent="-285696">
              <a:defRPr>
                <a:solidFill>
                  <a:schemeClr val="tx1"/>
                </a:solidFill>
                <a:latin typeface="Garamond" pitchFamily="18" charset="0"/>
              </a:defRPr>
            </a:lvl2pPr>
            <a:lvl3pPr marL="1142785" indent="-228556">
              <a:defRPr>
                <a:solidFill>
                  <a:schemeClr val="tx1"/>
                </a:solidFill>
                <a:latin typeface="Garamond" pitchFamily="18" charset="0"/>
              </a:defRPr>
            </a:lvl3pPr>
            <a:lvl4pPr marL="1599899" indent="-228556">
              <a:defRPr>
                <a:solidFill>
                  <a:schemeClr val="tx1"/>
                </a:solidFill>
                <a:latin typeface="Garamond" pitchFamily="18" charset="0"/>
              </a:defRPr>
            </a:lvl4pPr>
            <a:lvl5pPr marL="2057013" indent="-228556">
              <a:defRPr>
                <a:solidFill>
                  <a:schemeClr val="tx1"/>
                </a:solidFill>
                <a:latin typeface="Garamond" pitchFamily="18" charset="0"/>
              </a:defRPr>
            </a:lvl5pPr>
            <a:lvl6pPr marL="2514127" indent="-228556" eaLnBrk="0" fontAlgn="base" hangingPunct="0">
              <a:spcBef>
                <a:spcPct val="0"/>
              </a:spcBef>
              <a:spcAft>
                <a:spcPct val="0"/>
              </a:spcAft>
              <a:defRPr>
                <a:solidFill>
                  <a:schemeClr val="tx1"/>
                </a:solidFill>
                <a:latin typeface="Garamond" pitchFamily="18" charset="0"/>
              </a:defRPr>
            </a:lvl6pPr>
            <a:lvl7pPr marL="2971240" indent="-228556" eaLnBrk="0" fontAlgn="base" hangingPunct="0">
              <a:spcBef>
                <a:spcPct val="0"/>
              </a:spcBef>
              <a:spcAft>
                <a:spcPct val="0"/>
              </a:spcAft>
              <a:defRPr>
                <a:solidFill>
                  <a:schemeClr val="tx1"/>
                </a:solidFill>
                <a:latin typeface="Garamond" pitchFamily="18" charset="0"/>
              </a:defRPr>
            </a:lvl7pPr>
            <a:lvl8pPr marL="3428354" indent="-228556" eaLnBrk="0" fontAlgn="base" hangingPunct="0">
              <a:spcBef>
                <a:spcPct val="0"/>
              </a:spcBef>
              <a:spcAft>
                <a:spcPct val="0"/>
              </a:spcAft>
              <a:defRPr>
                <a:solidFill>
                  <a:schemeClr val="tx1"/>
                </a:solidFill>
                <a:latin typeface="Garamond" pitchFamily="18" charset="0"/>
              </a:defRPr>
            </a:lvl8pPr>
            <a:lvl9pPr marL="3885469" indent="-228556" eaLnBrk="0" fontAlgn="base" hangingPunct="0">
              <a:spcBef>
                <a:spcPct val="0"/>
              </a:spcBef>
              <a:spcAft>
                <a:spcPct val="0"/>
              </a:spcAft>
              <a:defRPr>
                <a:solidFill>
                  <a:schemeClr val="tx1"/>
                </a:solidFill>
                <a:latin typeface="Garamond" pitchFamily="18" charset="0"/>
              </a:defRPr>
            </a:lvl9pPr>
          </a:lstStyle>
          <a:p>
            <a:fld id="{AF7FA673-D90D-4D33-B455-966E89FE1A62}" type="slidenum">
              <a:rPr lang="en-US" smtClean="0">
                <a:solidFill>
                  <a:srgbClr val="000000"/>
                </a:solidFill>
                <a:latin typeface="Arial" pitchFamily="34" charset="0"/>
              </a:rPr>
              <a:pPr/>
              <a:t>10</a:t>
            </a:fld>
            <a:endParaRPr lang="en-US" dirty="0" smtClean="0">
              <a:solidFill>
                <a:srgbClr val="000000"/>
              </a:solidFill>
              <a:latin typeface="Arial" pitchFamily="34"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smtClean="0">
              <a:latin typeface="Arial" pitchFamily="34" charset="0"/>
            </a:endParaRPr>
          </a:p>
        </p:txBody>
      </p:sp>
    </p:spTree>
    <p:extLst>
      <p:ext uri="{BB962C8B-B14F-4D97-AF65-F5344CB8AC3E}">
        <p14:creationId xmlns:p14="http://schemas.microsoft.com/office/powerpoint/2010/main" val="2031177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2195C9-5D24-4596-9E54-35964013953D}" type="slidenum">
              <a:rPr lang="en-US" smtClean="0"/>
              <a:pPr/>
              <a:t>11</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dirty="0" smtClean="0"/>
          </a:p>
          <a:p>
            <a:pPr eaLnBrk="1" hangingPunct="1"/>
            <a:endParaRPr lang="en-US" dirty="0" smtClean="0"/>
          </a:p>
        </p:txBody>
      </p:sp>
    </p:spTree>
    <p:extLst>
      <p:ext uri="{BB962C8B-B14F-4D97-AF65-F5344CB8AC3E}">
        <p14:creationId xmlns:p14="http://schemas.microsoft.com/office/powerpoint/2010/main" val="15910418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2070">
              <a:defRPr>
                <a:solidFill>
                  <a:schemeClr val="tx1"/>
                </a:solidFill>
                <a:latin typeface="Garamond" pitchFamily="18" charset="0"/>
              </a:defRPr>
            </a:lvl1pPr>
            <a:lvl2pPr marL="742862" indent="-285716" defTabSz="892070">
              <a:defRPr>
                <a:solidFill>
                  <a:schemeClr val="tx1"/>
                </a:solidFill>
                <a:latin typeface="Garamond" pitchFamily="18" charset="0"/>
              </a:defRPr>
            </a:lvl2pPr>
            <a:lvl3pPr marL="1142865" indent="-228573" defTabSz="892070">
              <a:defRPr>
                <a:solidFill>
                  <a:schemeClr val="tx1"/>
                </a:solidFill>
                <a:latin typeface="Garamond" pitchFamily="18" charset="0"/>
              </a:defRPr>
            </a:lvl3pPr>
            <a:lvl4pPr marL="1600011" indent="-228573" defTabSz="892070">
              <a:defRPr>
                <a:solidFill>
                  <a:schemeClr val="tx1"/>
                </a:solidFill>
                <a:latin typeface="Garamond" pitchFamily="18" charset="0"/>
              </a:defRPr>
            </a:lvl4pPr>
            <a:lvl5pPr marL="2057156" indent="-228573" defTabSz="892070">
              <a:defRPr>
                <a:solidFill>
                  <a:schemeClr val="tx1"/>
                </a:solidFill>
                <a:latin typeface="Garamond" pitchFamily="18" charset="0"/>
              </a:defRPr>
            </a:lvl5pPr>
            <a:lvl6pPr marL="2514303" indent="-228573" defTabSz="892070" eaLnBrk="0" fontAlgn="base" hangingPunct="0">
              <a:spcBef>
                <a:spcPct val="0"/>
              </a:spcBef>
              <a:spcAft>
                <a:spcPct val="0"/>
              </a:spcAft>
              <a:defRPr>
                <a:solidFill>
                  <a:schemeClr val="tx1"/>
                </a:solidFill>
                <a:latin typeface="Garamond" pitchFamily="18" charset="0"/>
              </a:defRPr>
            </a:lvl6pPr>
            <a:lvl7pPr marL="2971449" indent="-228573" defTabSz="892070" eaLnBrk="0" fontAlgn="base" hangingPunct="0">
              <a:spcBef>
                <a:spcPct val="0"/>
              </a:spcBef>
              <a:spcAft>
                <a:spcPct val="0"/>
              </a:spcAft>
              <a:defRPr>
                <a:solidFill>
                  <a:schemeClr val="tx1"/>
                </a:solidFill>
                <a:latin typeface="Garamond" pitchFamily="18" charset="0"/>
              </a:defRPr>
            </a:lvl7pPr>
            <a:lvl8pPr marL="3428594" indent="-228573" defTabSz="892070" eaLnBrk="0" fontAlgn="base" hangingPunct="0">
              <a:spcBef>
                <a:spcPct val="0"/>
              </a:spcBef>
              <a:spcAft>
                <a:spcPct val="0"/>
              </a:spcAft>
              <a:defRPr>
                <a:solidFill>
                  <a:schemeClr val="tx1"/>
                </a:solidFill>
                <a:latin typeface="Garamond" pitchFamily="18" charset="0"/>
              </a:defRPr>
            </a:lvl8pPr>
            <a:lvl9pPr marL="3885741" indent="-228573" defTabSz="892070" eaLnBrk="0" fontAlgn="base" hangingPunct="0">
              <a:spcBef>
                <a:spcPct val="0"/>
              </a:spcBef>
              <a:spcAft>
                <a:spcPct val="0"/>
              </a:spcAft>
              <a:defRPr>
                <a:solidFill>
                  <a:schemeClr val="tx1"/>
                </a:solidFill>
                <a:latin typeface="Garamond" pitchFamily="18" charset="0"/>
              </a:defRPr>
            </a:lvl9pPr>
          </a:lstStyle>
          <a:p>
            <a:fld id="{74EB5B6D-06AA-4313-BA76-247934066609}" type="slidenum">
              <a:rPr lang="en-US" smtClean="0">
                <a:solidFill>
                  <a:srgbClr val="000000"/>
                </a:solidFill>
                <a:latin typeface="Arial" charset="0"/>
              </a:rPr>
              <a:pPr/>
              <a:t>13</a:t>
            </a:fld>
            <a:endParaRPr lang="en-US" smtClean="0">
              <a:solidFill>
                <a:srgbClr val="000000"/>
              </a:solidFill>
              <a:latin typeface="Arial" charset="0"/>
            </a:endParaRPr>
          </a:p>
        </p:txBody>
      </p:sp>
    </p:spTree>
    <p:extLst>
      <p:ext uri="{BB962C8B-B14F-4D97-AF65-F5344CB8AC3E}">
        <p14:creationId xmlns:p14="http://schemas.microsoft.com/office/powerpoint/2010/main" val="331652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6FD19F6F-F04A-49D9-AF2F-49CA3F6FFB74}" type="slidenum">
              <a:rPr lang="en-US" smtClean="0">
                <a:latin typeface="Arial" charset="0"/>
              </a:rPr>
              <a:pPr/>
              <a:t>14</a:t>
            </a:fld>
            <a:endParaRPr lang="en-US" smtClean="0">
              <a:latin typeface="Arial"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dirty="0" smtClean="0"/>
              <a:t>Let’s talk about E(L). How would you go about coming up with an expected value of future losses for a personal auto policy? What variables do you think would factor into determining your auto premium?</a:t>
            </a:r>
          </a:p>
          <a:p>
            <a:pPr eaLnBrk="1" hangingPunct="1"/>
            <a:endParaRPr lang="en-US" dirty="0" smtClean="0"/>
          </a:p>
          <a:p>
            <a:pPr eaLnBrk="1" hangingPunct="1"/>
            <a:r>
              <a:rPr lang="en-US" dirty="0" smtClean="0"/>
              <a:t>(age,</a:t>
            </a:r>
            <a:r>
              <a:rPr lang="en-US" baseline="0" dirty="0" smtClean="0"/>
              <a:t> miles driven, make/model of vehicle, location of residence)</a:t>
            </a:r>
            <a:endParaRPr lang="en-US" dirty="0" smtClean="0"/>
          </a:p>
        </p:txBody>
      </p:sp>
    </p:spTree>
    <p:extLst>
      <p:ext uri="{BB962C8B-B14F-4D97-AF65-F5344CB8AC3E}">
        <p14:creationId xmlns:p14="http://schemas.microsoft.com/office/powerpoint/2010/main" val="14975015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p>
            <a:fld id="{A833F4EC-977C-454B-894A-82BB6A19DD86}" type="slidenum">
              <a:rPr lang="en-US" smtClean="0">
                <a:latin typeface="Arial" charset="0"/>
              </a:rPr>
              <a:pPr/>
              <a:t>15</a:t>
            </a:fld>
            <a:endParaRPr lang="en-US" smtClean="0">
              <a:latin typeface="Arial" charset="0"/>
            </a:endParaRPr>
          </a:p>
        </p:txBody>
      </p:sp>
      <p:sp>
        <p:nvSpPr>
          <p:cNvPr id="24579" name="Rectangle 2"/>
          <p:cNvSpPr>
            <a:spLocks noGrp="1" noRot="1" noChangeAspect="1" noChangeArrowheads="1" noTextEdit="1"/>
          </p:cNvSpPr>
          <p:nvPr>
            <p:ph type="sldImg"/>
          </p:nvPr>
        </p:nvSpPr>
        <p:spPr>
          <a:ln/>
        </p:spPr>
      </p:sp>
      <p:sp>
        <p:nvSpPr>
          <p:cNvPr id="24580" name="Rectangle 3"/>
          <p:cNvSpPr>
            <a:spLocks noGrp="1" noChangeArrowheads="1"/>
          </p:cNvSpPr>
          <p:nvPr>
            <p:ph type="body" idx="1"/>
          </p:nvPr>
        </p:nvSpPr>
        <p:spPr>
          <a:noFill/>
          <a:ln/>
        </p:spPr>
        <p:txBody>
          <a:bodyPr/>
          <a:lstStyle/>
          <a:p>
            <a:pPr eaLnBrk="1" hangingPunct="1"/>
            <a:r>
              <a:rPr lang="en-US" dirty="0" smtClean="0"/>
              <a:t>How would you slice and dice</a:t>
            </a:r>
            <a:r>
              <a:rPr lang="en-US" baseline="0" dirty="0" smtClean="0"/>
              <a:t> the data to refine how this rate change should be implemented? Do you think the actuary should apply a 10% increase to everyone in the state of IL, or could they look at the data more granularly to come up with a more meaningful and fair rate change proposal?</a:t>
            </a:r>
            <a:endParaRPr lang="en-US" dirty="0" smtClean="0"/>
          </a:p>
        </p:txBody>
      </p:sp>
    </p:spTree>
    <p:extLst>
      <p:ext uri="{BB962C8B-B14F-4D97-AF65-F5344CB8AC3E}">
        <p14:creationId xmlns:p14="http://schemas.microsoft.com/office/powerpoint/2010/main" val="1234449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F209C751-EE9E-444C-9CBE-815542FC6F05}" type="slidenum">
              <a:rPr lang="en-US" smtClean="0">
                <a:latin typeface="Arial" charset="0"/>
              </a:rPr>
              <a:pPr/>
              <a:t>16</a:t>
            </a:fld>
            <a:endParaRPr lang="en-US" smtClean="0">
              <a:latin typeface="Arial"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751245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29EDC9EB-E360-4B8D-A844-067056BD91E1}" type="slidenum">
              <a:rPr lang="en-US" smtClean="0">
                <a:latin typeface="Arial" charset="0"/>
              </a:rPr>
              <a:pPr/>
              <a:t>17</a:t>
            </a:fld>
            <a:endParaRPr lang="en-US" smtClean="0">
              <a:latin typeface="Arial"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507889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p>
            <a:fld id="{858D8604-D174-4932-86F0-4E49587DADC3}" type="slidenum">
              <a:rPr lang="en-US" smtClean="0">
                <a:latin typeface="Arial" charset="0"/>
              </a:rPr>
              <a:pPr/>
              <a:t>18</a:t>
            </a:fld>
            <a:endParaRPr lang="en-US" smtClean="0">
              <a:latin typeface="Arial"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p:spPr>
        <p:txBody>
          <a:bodyPr/>
          <a:lstStyle/>
          <a:p>
            <a:pPr eaLnBrk="1" hangingPunct="1"/>
            <a:endParaRPr lang="en-US" smtClean="0"/>
          </a:p>
        </p:txBody>
      </p:sp>
    </p:spTree>
    <p:extLst>
      <p:ext uri="{BB962C8B-B14F-4D97-AF65-F5344CB8AC3E}">
        <p14:creationId xmlns:p14="http://schemas.microsoft.com/office/powerpoint/2010/main" val="22601784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5838" eaLnBrk="1" hangingPunct="1">
              <a:defRPr/>
            </a:pPr>
            <a:r>
              <a:rPr lang="en-US" b="0" i="0" dirty="0" smtClean="0">
                <a:solidFill>
                  <a:schemeClr val="accent4"/>
                </a:solidFill>
              </a:rPr>
              <a:t>Replace Slide 30</a:t>
            </a:r>
            <a:endParaRPr lang="en-US" b="0" i="0" baseline="0" dirty="0" smtClean="0">
              <a:solidFill>
                <a:schemeClr val="accent4"/>
              </a:solidFill>
            </a:endParaRPr>
          </a:p>
          <a:p>
            <a:pPr defTabSz="895838" eaLnBrk="1" hangingPunct="1">
              <a:defRPr/>
            </a:pPr>
            <a:endParaRPr lang="en-US" b="1" i="1" baseline="0" dirty="0" smtClean="0">
              <a:solidFill>
                <a:schemeClr val="accent4"/>
              </a:solidFill>
            </a:endParaRPr>
          </a:p>
          <a:p>
            <a:pPr defTabSz="895838" eaLnBrk="1" hangingPunct="1">
              <a:defRPr/>
            </a:pPr>
            <a:r>
              <a:rPr lang="en-US" b="1" i="1" dirty="0" smtClean="0">
                <a:solidFill>
                  <a:schemeClr val="accent4"/>
                </a:solidFill>
              </a:rPr>
              <a:t>There’s </a:t>
            </a:r>
            <a:r>
              <a:rPr lang="en-US" b="1" i="1" dirty="0">
                <a:solidFill>
                  <a:schemeClr val="accent4"/>
                </a:solidFill>
              </a:rPr>
              <a:t>always new stuff to insure… and people are always coming up with new and inventive ways to sue each other!</a:t>
            </a:r>
          </a:p>
          <a:p>
            <a:endParaRPr lang="en-US" dirty="0"/>
          </a:p>
        </p:txBody>
      </p:sp>
      <p:sp>
        <p:nvSpPr>
          <p:cNvPr id="4" name="Slide Number Placeholder 3"/>
          <p:cNvSpPr>
            <a:spLocks noGrp="1"/>
          </p:cNvSpPr>
          <p:nvPr>
            <p:ph type="sldNum" sz="quarter" idx="10"/>
          </p:nvPr>
        </p:nvSpPr>
        <p:spPr/>
        <p:txBody>
          <a:bodyPr/>
          <a:lstStyle/>
          <a:p>
            <a:fld id="{B071385B-D6F2-42F4-9560-DDAAB26E7B7A}" type="slidenum">
              <a:rPr lang="en-US" smtClean="0"/>
              <a:pPr/>
              <a:t>19</a:t>
            </a:fld>
            <a:endParaRPr lang="en-US"/>
          </a:p>
        </p:txBody>
      </p:sp>
    </p:spTree>
    <p:extLst>
      <p:ext uri="{BB962C8B-B14F-4D97-AF65-F5344CB8AC3E}">
        <p14:creationId xmlns:p14="http://schemas.microsoft.com/office/powerpoint/2010/main" val="26541859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2195C9-5D24-4596-9E54-35964013953D}" type="slidenum">
              <a:rPr lang="en-US" smtClean="0"/>
              <a:pPr/>
              <a:t>21</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dirty="0" smtClean="0"/>
          </a:p>
          <a:p>
            <a:pPr eaLnBrk="1" hangingPunct="1"/>
            <a:endParaRPr lang="en-US" dirty="0" smtClean="0"/>
          </a:p>
        </p:txBody>
      </p:sp>
    </p:spTree>
    <p:extLst>
      <p:ext uri="{BB962C8B-B14F-4D97-AF65-F5344CB8AC3E}">
        <p14:creationId xmlns:p14="http://schemas.microsoft.com/office/powerpoint/2010/main" val="663086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2195C9-5D24-4596-9E54-35964013953D}" type="slidenum">
              <a:rPr lang="en-US" smtClean="0"/>
              <a:pPr/>
              <a:t>2</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r>
              <a:rPr lang="en-US" sz="1200" b="1" kern="1200" dirty="0" smtClean="0">
                <a:solidFill>
                  <a:schemeClr val="tx1"/>
                </a:solidFill>
                <a:effectLst/>
                <a:latin typeface="Arial" charset="0"/>
                <a:ea typeface="+mn-ea"/>
                <a:cs typeface="+mn-cs"/>
              </a:rPr>
              <a:t>Notes to Presenter: </a:t>
            </a:r>
            <a:r>
              <a:rPr lang="en-US" sz="1200" kern="1200" dirty="0" smtClean="0">
                <a:solidFill>
                  <a:schemeClr val="tx1"/>
                </a:solidFill>
                <a:effectLst/>
                <a:latin typeface="Arial" charset="0"/>
                <a:ea typeface="+mn-ea"/>
                <a:cs typeface="+mn-cs"/>
              </a:rPr>
              <a:t>There are 50 slides within this presentation that span across audiences with varying levels of actuarial knowledge. We recommend that you review the slides and make adjustments to the presentation based on the expected level of the audience and time allotted. There are slides that will be relevant to students with little-to-no actuarial knowledge that won’t be as relevant to actuarial majors, and vice versa. We have provided some guidance below regarding the recommended audience level for specific slides. You are welcome to update this presentation any way you see fit. You can remove slides and add additional slides of your own. </a:t>
            </a:r>
          </a:p>
          <a:p>
            <a:r>
              <a:rPr lang="en-US" sz="1200" b="1" u="sng" kern="1200" dirty="0" smtClean="0">
                <a:solidFill>
                  <a:schemeClr val="tx1"/>
                </a:solidFill>
                <a:effectLst/>
                <a:latin typeface="Arial" charset="0"/>
                <a:ea typeface="+mn-ea"/>
                <a:cs typeface="+mn-cs"/>
              </a:rPr>
              <a:t>Slide Guidance: </a:t>
            </a:r>
            <a:endParaRPr lang="en-US" sz="1200" kern="1200" dirty="0" smtClean="0">
              <a:solidFill>
                <a:schemeClr val="tx1"/>
              </a:solidFill>
              <a:effectLst/>
              <a:latin typeface="Arial" charset="0"/>
              <a:ea typeface="+mn-ea"/>
              <a:cs typeface="+mn-cs"/>
            </a:endParaRPr>
          </a:p>
          <a:p>
            <a:pPr lvl="0"/>
            <a:r>
              <a:rPr lang="en-US" sz="1200" kern="1200" dirty="0" smtClean="0">
                <a:solidFill>
                  <a:schemeClr val="tx1"/>
                </a:solidFill>
                <a:effectLst/>
                <a:latin typeface="Arial" charset="0"/>
                <a:ea typeface="+mn-ea"/>
                <a:cs typeface="+mn-cs"/>
              </a:rPr>
              <a:t>Slides 3-10: The early slides covering the first two bullets are most appropriate for presentations to non-actuarial majors who are seeking to learn about the actuarial career. These slides can be consolidated or eliminated for students already studying actuarial science. </a:t>
            </a:r>
          </a:p>
          <a:p>
            <a:endParaRPr lang="en-US" b="1" dirty="0" smtClean="0">
              <a:solidFill>
                <a:schemeClr val="tx1"/>
              </a:solidFill>
            </a:endParaRPr>
          </a:p>
        </p:txBody>
      </p:sp>
    </p:spTree>
    <p:extLst>
      <p:ext uri="{BB962C8B-B14F-4D97-AF65-F5344CB8AC3E}">
        <p14:creationId xmlns:p14="http://schemas.microsoft.com/office/powerpoint/2010/main" val="11535469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FC375594-B638-4E29-A9C3-F7DC8D7BD744}" type="slidenum">
              <a:rPr lang="en-US" smtClean="0"/>
              <a:pPr/>
              <a:t>22</a:t>
            </a:fld>
            <a:endParaRPr lang="en-US" dirty="0" smtClean="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36692833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2195C9-5D24-4596-9E54-35964013953D}" type="slidenum">
              <a:rPr lang="en-US" smtClean="0"/>
              <a:pPr/>
              <a:t>23</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dirty="0" smtClean="0"/>
          </a:p>
          <a:p>
            <a:pPr eaLnBrk="1" hangingPunct="1"/>
            <a:endParaRPr lang="en-US" dirty="0" smtClean="0"/>
          </a:p>
        </p:txBody>
      </p:sp>
    </p:spTree>
    <p:extLst>
      <p:ext uri="{BB962C8B-B14F-4D97-AF65-F5344CB8AC3E}">
        <p14:creationId xmlns:p14="http://schemas.microsoft.com/office/powerpoint/2010/main" val="6630868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p:spPr>
        <p:txBody>
          <a:bodyPr/>
          <a:lstStyle/>
          <a:p>
            <a:pPr defTabSz="914366"/>
            <a:endParaRPr lang="en-US" dirty="0" smtClean="0"/>
          </a:p>
        </p:txBody>
      </p:sp>
      <p:sp>
        <p:nvSpPr>
          <p:cNvPr id="95236" name="Slide Number Placeholder 3"/>
          <p:cNvSpPr>
            <a:spLocks noGrp="1"/>
          </p:cNvSpPr>
          <p:nvPr>
            <p:ph type="sldNum" sz="quarter" idx="5"/>
          </p:nvPr>
        </p:nvSpPr>
        <p:spPr>
          <a:noFill/>
        </p:spPr>
        <p:txBody>
          <a:bodyPr/>
          <a:lstStyle/>
          <a:p>
            <a:fld id="{73195B97-DC8D-4E43-A64E-5CC0187DF467}" type="slidenum">
              <a:rPr lang="en-US">
                <a:solidFill>
                  <a:srgbClr val="000000"/>
                </a:solidFill>
                <a:latin typeface="Arial" charset="0"/>
              </a:rPr>
              <a:pPr/>
              <a:t>24</a:t>
            </a:fld>
            <a:endParaRPr lang="en-US" dirty="0">
              <a:solidFill>
                <a:srgbClr val="000000"/>
              </a:solidFill>
              <a:latin typeface="Arial" charset="0"/>
            </a:endParaRPr>
          </a:p>
        </p:txBody>
      </p:sp>
    </p:spTree>
    <p:extLst>
      <p:ext uri="{BB962C8B-B14F-4D97-AF65-F5344CB8AC3E}">
        <p14:creationId xmlns:p14="http://schemas.microsoft.com/office/powerpoint/2010/main" val="6046724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AD12CC74-AFB1-46B7-9739-8E9B1C489DC3}" type="slidenum">
              <a:rPr lang="en-US" smtClean="0"/>
              <a:pPr/>
              <a:t>25</a:t>
            </a:fld>
            <a:endParaRPr lang="en-US" dirty="0"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r>
              <a:rPr lang="en-US" dirty="0" smtClean="0"/>
              <a:t>Varies by co.</a:t>
            </a:r>
          </a:p>
          <a:p>
            <a:endParaRPr lang="en-US" dirty="0" smtClean="0"/>
          </a:p>
        </p:txBody>
      </p:sp>
    </p:spTree>
    <p:extLst>
      <p:ext uri="{BB962C8B-B14F-4D97-AF65-F5344CB8AC3E}">
        <p14:creationId xmlns:p14="http://schemas.microsoft.com/office/powerpoint/2010/main" val="9646915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2195C9-5D24-4596-9E54-35964013953D}" type="slidenum">
              <a:rPr lang="en-US" smtClean="0"/>
              <a:pPr/>
              <a:t>27</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dirty="0" smtClean="0"/>
          </a:p>
          <a:p>
            <a:pPr eaLnBrk="1" hangingPunct="1"/>
            <a:endParaRPr lang="en-US" dirty="0" smtClean="0"/>
          </a:p>
        </p:txBody>
      </p:sp>
    </p:spTree>
    <p:extLst>
      <p:ext uri="{BB962C8B-B14F-4D97-AF65-F5344CB8AC3E}">
        <p14:creationId xmlns:p14="http://schemas.microsoft.com/office/powerpoint/2010/main" val="38722519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r>
              <a:rPr lang="en-US" dirty="0" smtClean="0"/>
              <a:t>CAS launched a student member program for university students called CAS Student Central. </a:t>
            </a:r>
          </a:p>
          <a:p>
            <a:endParaRPr lang="en-US" dirty="0" smtClean="0"/>
          </a:p>
          <a:p>
            <a:r>
              <a:rPr lang="en-US" dirty="0" smtClean="0"/>
              <a:t>CAS Student Central is devoted to giving you - the next generation of casualty actuaries - the tools and expertise you will need to make the transition from classroom to career.</a:t>
            </a:r>
          </a:p>
          <a:p>
            <a:endParaRPr lang="en-US" dirty="0" smtClean="0"/>
          </a:p>
          <a:p>
            <a:r>
              <a:rPr lang="en-US" dirty="0" smtClean="0"/>
              <a:t>Your future starts here. For 100 years strong, CAS has been the bedrock of the property and casualty actuarial profession. We are now proud to offer our uncompromising standards of unmatched expertise and professional integrity to the many students around the world who have made the decision to be an actuary. </a:t>
            </a:r>
          </a:p>
          <a:p>
            <a:endParaRPr lang="en-US" dirty="0" smtClean="0"/>
          </a:p>
          <a:p>
            <a:r>
              <a:rPr lang="en-US" dirty="0" smtClean="0"/>
              <a:t>CAS Student Central exemplifies our deep commitment to you and our resolve to mentor and guide you through the maze of curricula and rigorous exams that ultimately lead to a challenging and rewarding career.</a:t>
            </a:r>
          </a:p>
          <a:p>
            <a:endParaRPr lang="en-US" dirty="0" smtClean="0"/>
          </a:p>
          <a:p>
            <a:r>
              <a:rPr lang="en-US" dirty="0" smtClean="0"/>
              <a:t>But you only have access if you join, and I encourage everyone to go online and join today at CASStudentCentral.org.</a:t>
            </a:r>
          </a:p>
          <a:p>
            <a:endParaRPr lang="en-US" dirty="0" smtClean="0"/>
          </a:p>
          <a:p>
            <a:r>
              <a:rPr lang="en-US" dirty="0" smtClean="0"/>
              <a:t>CAS cares about your career. We know you take your career seriously, and so do we. We know you’re striving for excellence and distinction </a:t>
            </a:r>
            <a:r>
              <a:rPr lang="en-US" u="sng" dirty="0" smtClean="0"/>
              <a:t>now</a:t>
            </a:r>
            <a:r>
              <a:rPr lang="en-US" dirty="0" smtClean="0"/>
              <a:t> to position yourself for a strong start.</a:t>
            </a:r>
          </a:p>
          <a:p>
            <a:endParaRPr lang="en-US" dirty="0" smtClean="0"/>
          </a:p>
          <a:p>
            <a:r>
              <a:rPr lang="en-US" dirty="0" smtClean="0"/>
              <a:t>As the gold standard for casualty actuaries, CAS wants to nurture the next generation and help jumpstart your success. From skill-building and support preparing for the rigorous exams to providing networking opportunities with professionals in the field around the globe, </a:t>
            </a:r>
            <a:r>
              <a:rPr lang="en-US" i="1" dirty="0" smtClean="0"/>
              <a:t>we are here for you</a:t>
            </a:r>
            <a:r>
              <a:rPr lang="en-US" dirty="0" smtClean="0"/>
              <a:t>, and we look forward to welcoming you into our community.</a:t>
            </a:r>
          </a:p>
          <a:p>
            <a:endParaRPr lang="en-US" dirty="0" smtClean="0"/>
          </a:p>
          <a:p>
            <a:r>
              <a:rPr lang="en-US" dirty="0" smtClean="0"/>
              <a:t>Thank you!</a:t>
            </a:r>
          </a:p>
          <a:p>
            <a:endParaRPr lang="en-US" dirty="0" smtClean="0"/>
          </a:p>
        </p:txBody>
      </p:sp>
      <p:sp>
        <p:nvSpPr>
          <p:cNvPr id="28676" name="Slide Number Placeholder 3"/>
          <p:cNvSpPr>
            <a:spLocks noGrp="1"/>
          </p:cNvSpPr>
          <p:nvPr>
            <p:ph type="sldNum" sz="quarter" idx="5"/>
          </p:nvPr>
        </p:nvSpPr>
        <p:spPr>
          <a:noFill/>
        </p:spPr>
        <p:txBody>
          <a:bodyPr/>
          <a:lstStyle/>
          <a:p>
            <a:fld id="{1970D028-7B7E-4094-BCAD-6212ECC80850}" type="slidenum">
              <a:rPr lang="en-US" smtClean="0">
                <a:latin typeface="Arial" charset="0"/>
              </a:rPr>
              <a:pPr/>
              <a:t>28</a:t>
            </a:fld>
            <a:endParaRPr lang="en-US" smtClean="0">
              <a:latin typeface="Arial" charset="0"/>
            </a:endParaRPr>
          </a:p>
        </p:txBody>
      </p:sp>
    </p:spTree>
    <p:extLst>
      <p:ext uri="{BB962C8B-B14F-4D97-AF65-F5344CB8AC3E}">
        <p14:creationId xmlns:p14="http://schemas.microsoft.com/office/powerpoint/2010/main" val="565645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2195C9-5D24-4596-9E54-35964013953D}" type="slidenum">
              <a:rPr lang="en-US" smtClean="0"/>
              <a:pPr/>
              <a:t>3</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dirty="0" smtClean="0"/>
          </a:p>
          <a:p>
            <a:pPr eaLnBrk="1" hangingPunct="1"/>
            <a:endParaRPr lang="en-US" dirty="0" smtClean="0"/>
          </a:p>
        </p:txBody>
      </p:sp>
    </p:spTree>
    <p:extLst>
      <p:ext uri="{BB962C8B-B14F-4D97-AF65-F5344CB8AC3E}">
        <p14:creationId xmlns:p14="http://schemas.microsoft.com/office/powerpoint/2010/main" val="2859782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232CAAF5-0183-40F7-9CCB-BEBDB7C5066D}" type="slidenum">
              <a:rPr lang="en-US" smtClean="0"/>
              <a:pPr/>
              <a:t>4</a:t>
            </a:fld>
            <a:endParaRPr lang="en-US" dirty="0" smtClean="0"/>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endParaRPr lang="en-US" dirty="0" smtClean="0"/>
          </a:p>
          <a:p>
            <a:pPr eaLnBrk="1" hangingPunct="1"/>
            <a:endParaRPr lang="en-US" dirty="0" smtClean="0"/>
          </a:p>
        </p:txBody>
      </p:sp>
    </p:spTree>
    <p:extLst>
      <p:ext uri="{BB962C8B-B14F-4D97-AF65-F5344CB8AC3E}">
        <p14:creationId xmlns:p14="http://schemas.microsoft.com/office/powerpoint/2010/main" val="2009509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2B7A9269-267C-4DB0-BFAB-FEC9073D4606}" type="slidenum">
              <a:rPr lang="en-US" smtClean="0"/>
              <a:pPr/>
              <a:t>5</a:t>
            </a:fld>
            <a:endParaRPr lang="en-US" dirty="0"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eaLnBrk="1" hangingPunct="1"/>
            <a:r>
              <a:rPr lang="en-US" dirty="0" smtClean="0"/>
              <a:t>Most actuaries work in the insurance industry? Why do you</a:t>
            </a:r>
            <a:r>
              <a:rPr lang="en-US" baseline="0" dirty="0" smtClean="0"/>
              <a:t> think that is? What makes insurance a more risky business than other industries, for example technology manufacturing?</a:t>
            </a:r>
          </a:p>
          <a:p>
            <a:pPr eaLnBrk="1" hangingPunct="1"/>
            <a:endParaRPr lang="en-US" baseline="0" dirty="0" smtClean="0"/>
          </a:p>
          <a:p>
            <a:pPr eaLnBrk="1" hangingPunct="1"/>
            <a:r>
              <a:rPr lang="en-US" baseline="0" dirty="0" smtClean="0"/>
              <a:t>In insurance, we are selling a product (a promise to indemnify insureds when unforeseen circumstances cause them financial strain) before we know the cost of goods sold. In almost every other industry, you know how much it costs to manufacture and sell the good and can price accordingly. There is far more uncertainty in how much insurance should cost, and that’s where actuaries help out.</a:t>
            </a:r>
            <a:endParaRPr lang="en-US" dirty="0" smtClean="0"/>
          </a:p>
        </p:txBody>
      </p:sp>
    </p:spTree>
    <p:extLst>
      <p:ext uri="{BB962C8B-B14F-4D97-AF65-F5344CB8AC3E}">
        <p14:creationId xmlns:p14="http://schemas.microsoft.com/office/powerpoint/2010/main" val="38328313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D500B640-3ABE-4D28-83E1-CB97F5B980CA}" type="slidenum">
              <a:rPr lang="en-US" smtClean="0"/>
              <a:pPr/>
              <a:t>6</a:t>
            </a:fld>
            <a:endParaRPr lang="en-US" dirty="0"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p:spPr>
        <p:txBody>
          <a:bodyPr/>
          <a:lstStyle/>
          <a:p>
            <a:pPr eaLnBrk="1" hangingPunct="1"/>
            <a:endParaRPr lang="en-US" dirty="0" smtClean="0"/>
          </a:p>
        </p:txBody>
      </p:sp>
    </p:spTree>
    <p:extLst>
      <p:ext uri="{BB962C8B-B14F-4D97-AF65-F5344CB8AC3E}">
        <p14:creationId xmlns:p14="http://schemas.microsoft.com/office/powerpoint/2010/main" val="1823494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7C2195C9-5D24-4596-9E54-35964013953D}" type="slidenum">
              <a:rPr lang="en-US" smtClean="0"/>
              <a:pPr/>
              <a:t>7</a:t>
            </a:fld>
            <a:endParaRPr lang="en-US" dirty="0" smtClean="0"/>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n-US" dirty="0" smtClean="0"/>
          </a:p>
          <a:p>
            <a:pPr eaLnBrk="1" hangingPunct="1"/>
            <a:endParaRPr lang="en-US" dirty="0" smtClean="0"/>
          </a:p>
        </p:txBody>
      </p:sp>
    </p:spTree>
    <p:extLst>
      <p:ext uri="{BB962C8B-B14F-4D97-AF65-F5344CB8AC3E}">
        <p14:creationId xmlns:p14="http://schemas.microsoft.com/office/powerpoint/2010/main" val="3847724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5308D5AC-EB87-412E-880D-1DD4C7C0EE2D}" type="slidenum">
              <a:rPr lang="en-US" smtClean="0"/>
              <a:pPr/>
              <a:t>8</a:t>
            </a:fld>
            <a:endParaRPr lang="en-US" dirty="0"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endParaRPr lang="en-US" dirty="0" smtClean="0"/>
          </a:p>
        </p:txBody>
      </p:sp>
    </p:spTree>
    <p:extLst>
      <p:ext uri="{BB962C8B-B14F-4D97-AF65-F5344CB8AC3E}">
        <p14:creationId xmlns:p14="http://schemas.microsoft.com/office/powerpoint/2010/main" val="29344749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B071385B-D6F2-42F4-9560-DDAAB26E7B7A}" type="slidenum">
              <a:rPr lang="en-US" smtClean="0"/>
              <a:pPr/>
              <a:t>9</a:t>
            </a:fld>
            <a:endParaRPr lang="en-US" dirty="0"/>
          </a:p>
        </p:txBody>
      </p:sp>
    </p:spTree>
    <p:extLst>
      <p:ext uri="{BB962C8B-B14F-4D97-AF65-F5344CB8AC3E}">
        <p14:creationId xmlns:p14="http://schemas.microsoft.com/office/powerpoint/2010/main" val="367971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0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3A759FA-F7C5-416C-AEF3-99EAC03A8F95}"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6341F70-9C2D-4F61-BB93-491B2DFE2C91}" type="slidenum">
              <a:rPr lang="en-US"/>
              <a:pPr>
                <a:defRPr/>
              </a:pPr>
              <a:t>‹#›</a:t>
            </a:fld>
            <a:endParaRPr lang="en-US" dirty="0"/>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pic>
        <p:nvPicPr>
          <p:cNvPr id="1026" name="Picture 2"/>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5323"/>
          <a:stretch/>
        </p:blipFill>
        <p:spPr bwMode="auto">
          <a:xfrm>
            <a:off x="-55032" y="2362199"/>
            <a:ext cx="9262532" cy="1773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D269E1C6-7651-47F7-80FC-142223452F1E}" type="slidenum">
              <a:rPr lang="en-US" smtClean="0"/>
              <a:pPr>
                <a:defRPr/>
              </a:pPr>
              <a:t>‹#›</a:t>
            </a:fld>
            <a:endParaRPr lang="en-US" dirty="0"/>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6000"/>
            <a:ext cx="9144000" cy="762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userDrawn="1"/>
        </p:nvSpPr>
        <p:spPr>
          <a:xfrm>
            <a:off x="5715000" y="6248400"/>
            <a:ext cx="3200400" cy="369332"/>
          </a:xfrm>
          <a:prstGeom prst="rect">
            <a:avLst/>
          </a:prstGeom>
          <a:noFill/>
        </p:spPr>
        <p:txBody>
          <a:bodyPr wrap="square" rtlCol="0">
            <a:spAutoFit/>
          </a:bodyPr>
          <a:lstStyle/>
          <a:p>
            <a:r>
              <a:rPr lang="en-US" dirty="0" smtClean="0"/>
              <a:t>www.casact.org</a:t>
            </a:r>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BEBD720E-AD15-4B13-9D1F-25E1A4CA37A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4E4E06E-FED5-46D0-BC29-662DD26A1E1F}"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21301C-0088-40D8-88AD-97AF2277A11E}"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877845AF-EFB4-43ED-BAF2-A1C86D1D0354}"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FB638B18-B1BB-43BB-AB07-2FED780022C4}"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68853E5-E90D-42D6-88AA-E261BFD75BA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FB638B18-B1BB-43BB-AB07-2FED780022C4}" type="slidenum">
              <a:rPr lang="en-US" smtClean="0"/>
              <a:pPr>
                <a:defRPr/>
              </a:pPr>
              <a:t>‹#›</a:t>
            </a:fld>
            <a:endParaRPr lang="en-US" dirty="0"/>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extLst>
      <p:ext uri="{BB962C8B-B14F-4D97-AF65-F5344CB8AC3E}">
        <p14:creationId xmlns:p14="http://schemas.microsoft.com/office/powerpoint/2010/main" val="1682703859"/>
      </p:ext>
    </p:extLst>
  </p:cSld>
  <p:clrMapOvr>
    <a:masterClrMapping/>
  </p:clrMapOvr>
  <p:timing>
    <p:tnLst>
      <p:par>
        <p:cTn id="1" dur="indefinite" restart="never" nodeType="tmRoot"/>
      </p:par>
    </p:tnLst>
  </p:timing>
</p:sldLayout>
</file>

<file path=ppt/slideLayouts/slideLayout1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75"/>
              </a:spcBef>
              <a:defRPr>
                <a:latin typeface="Arial" pitchFamily="34" charset="0"/>
                <a:cs typeface="Arial" pitchFamily="34" charset="0"/>
              </a:defRPr>
            </a:lvl1pPr>
            <a:lvl2pPr>
              <a:spcBef>
                <a:spcPts val="25"/>
              </a:spcBef>
              <a:defRPr>
                <a:latin typeface="Arial" pitchFamily="34" charset="0"/>
                <a:cs typeface="Arial" pitchFamily="34" charset="0"/>
              </a:defRPr>
            </a:lvl2pPr>
            <a:lvl3pPr>
              <a:spcBef>
                <a:spcPts val="15"/>
              </a:spcBef>
              <a:defRPr>
                <a:latin typeface="Arial" pitchFamily="34" charset="0"/>
                <a:cs typeface="Arial" pitchFamily="34" charset="0"/>
              </a:defRPr>
            </a:lvl3pPr>
            <a:lvl4pPr>
              <a:spcBef>
                <a:spcPts val="15"/>
              </a:spcBef>
              <a:defRPr>
                <a:latin typeface="Arial" pitchFamily="34" charset="0"/>
                <a:cs typeface="Arial" pitchFamily="34" charset="0"/>
              </a:defRPr>
            </a:lvl4pPr>
            <a:lvl5pPr>
              <a:spcBef>
                <a:spcPts val="15"/>
              </a:spcBef>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A829C8AA-6FAF-4405-8FFD-46F128582588}"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4013807291"/>
      </p:ext>
    </p:extLst>
  </p:cSld>
  <p:clrMapOvr>
    <a:masterClrMapping/>
  </p:clrMapOvr>
  <p:timing>
    <p:tnLst>
      <p:par>
        <p:cTn id="1" dur="indefinite" restart="never" nodeType="tmRoot"/>
      </p:par>
    </p:tnLst>
  </p:timing>
</p:sldLayout>
</file>

<file path=ppt/slideLayouts/slideLayout1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8BEE3D42-191A-4E86-8419-3F15144E367F}"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787876880"/>
      </p:ext>
    </p:extLst>
  </p:cSld>
  <p:clrMapOvr>
    <a:masterClrMapping/>
  </p:clrMapOvr>
  <p:timing>
    <p:tnLst>
      <p:par>
        <p:cTn id="1" dur="indefinite" restart="never" nodeType="tmRoot"/>
      </p:par>
    </p:tnLst>
  </p:timing>
</p:sldLayout>
</file>

<file path=ppt/slideLayouts/slideLayout1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68C0460C-E024-4DC2-85E4-06AE02B0C80D}"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2185055287"/>
      </p:ext>
    </p:extLst>
  </p:cSld>
  <p:clrMapOvr>
    <a:masterClrMapping/>
  </p:clrMapOvr>
  <p:timing>
    <p:tnLst>
      <p:par>
        <p:cTn id="1" dur="indefinite" restart="never" nodeType="tmRoot"/>
      </p:par>
    </p:tnLst>
  </p:timing>
</p:sldLayout>
</file>

<file path=ppt/slideLayouts/slideLayout1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D14722E-6F8B-4A9A-9A2E-826E40C12DF7}"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775505460"/>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DE867DD8-E158-4254-A2C0-3144F3FBB815}"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101240208"/>
      </p:ext>
    </p:extLst>
  </p:cSld>
  <p:clrMapOvr>
    <a:masterClrMapping/>
  </p:clrMapOvr>
  <p:timing>
    <p:tnLst>
      <p:par>
        <p:cTn id="1" dur="indefinite" restart="never" nodeType="tmRoot"/>
      </p:par>
    </p:tnLst>
  </p:timing>
</p:sldLayout>
</file>

<file path=ppt/slideLayouts/slideLayout11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BBDBE054-86D2-47C3-B23F-D956222591DB}"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072700423"/>
      </p:ext>
    </p:extLst>
  </p:cSld>
  <p:clrMapOvr>
    <a:masterClrMapping/>
  </p:clrMapOvr>
  <p:timing>
    <p:tnLst>
      <p:par>
        <p:cTn id="1" dur="indefinite" restart="never" nodeType="tmRoot"/>
      </p:par>
    </p:tnLst>
  </p:timing>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BBDBE054-86D2-47C3-B23F-D956222591DB}" type="slidenum">
              <a:rPr lang="en-US" smtClean="0">
                <a:solidFill>
                  <a:srgbClr val="FFFFFF"/>
                </a:solidFill>
              </a:rPr>
              <a:pPr>
                <a:defRPr/>
              </a:pPr>
              <a:t>‹#›</a:t>
            </a:fld>
            <a:endParaRPr lang="en-US" dirty="0">
              <a:solidFill>
                <a:srgbClr val="FFFFFF"/>
              </a:solidFill>
            </a:endParaRPr>
          </a:p>
        </p:txBody>
      </p:sp>
    </p:spTree>
    <p:extLst>
      <p:ext uri="{BB962C8B-B14F-4D97-AF65-F5344CB8AC3E}">
        <p14:creationId xmlns:p14="http://schemas.microsoft.com/office/powerpoint/2010/main" val="1278829631"/>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F9BC6F81-88B1-4D58-893D-29909CA06929}"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678D69C5-FF24-4005-BCF9-69893F849817}"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1EE4CF-63E4-4E53-AAC1-37CB3715AB34}"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2E84735E-BA65-4473-B442-3A2384BFEBF8}" type="slidenum">
              <a:rPr lang="en-US"/>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633754F4-1C38-4712-B3D6-538AF19A243E}" type="slidenum">
              <a:rPr lang="en-US"/>
              <a:pPr>
                <a:defRPr/>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2FCEA666-E92B-41DC-BE15-0100401AFDAD}" type="slidenum">
              <a:rPr lang="en-US"/>
              <a:pPr>
                <a:defRPr/>
              </a:pPr>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EA85C61C-797D-4607-875D-5DED79BDFBD3}"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6BA1F3B-4E52-41A7-86A9-D5329E3E7D1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D0D5428F-E7FF-41A0-AFD7-507150BF45A2}"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0FD69104-CCDB-4D5D-ABC5-53370A9CC822}"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A99A27B-92CB-49E0-ADDC-1D11C0F9EB96}"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A2EB36C9-8324-4245-968E-B76A1E8F6993}"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4122275021"/>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0E409D24-5BFF-4F72-B2B2-D1F7857CE603}"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spcBef>
                <a:spcPts val="75"/>
              </a:spcBef>
              <a:defRPr>
                <a:latin typeface="Arial" pitchFamily="34" charset="0"/>
                <a:cs typeface="Arial" pitchFamily="34" charset="0"/>
              </a:defRPr>
            </a:lvl1pPr>
            <a:lvl2pPr>
              <a:spcBef>
                <a:spcPts val="25"/>
              </a:spcBef>
              <a:defRPr>
                <a:latin typeface="Arial" pitchFamily="34" charset="0"/>
                <a:cs typeface="Arial" pitchFamily="34" charset="0"/>
              </a:defRPr>
            </a:lvl2pPr>
            <a:lvl3pPr>
              <a:spcBef>
                <a:spcPts val="15"/>
              </a:spcBef>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1CFE95B-BC2E-43A0-8B91-B50EA2B81BFB}" type="slidenum">
              <a:rPr lang="en-US"/>
              <a:pPr>
                <a:defRPr/>
              </a:pPr>
              <a:t>‹#›</a:t>
            </a:fld>
            <a:endParaRPr lang="en-US" dirty="0"/>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457200" y="1600200"/>
            <a:ext cx="8477250" cy="4448175"/>
          </a:xfrm>
        </p:spPr>
        <p:txBody>
          <a:bodyPr/>
          <a:lstStyle>
            <a:lvl1pPr>
              <a:spcBef>
                <a:spcPts val="75"/>
              </a:spcBef>
              <a:defRPr>
                <a:latin typeface="Arial" pitchFamily="34" charset="0"/>
                <a:cs typeface="Arial" pitchFamily="34" charset="0"/>
              </a:defRPr>
            </a:lvl1pPr>
            <a:lvl2pPr>
              <a:spcBef>
                <a:spcPts val="25"/>
              </a:spcBef>
              <a:defRPr>
                <a:latin typeface="Arial" pitchFamily="34" charset="0"/>
                <a:cs typeface="Arial" pitchFamily="34" charset="0"/>
              </a:defRPr>
            </a:lvl2pPr>
            <a:lvl3pPr>
              <a:spcBef>
                <a:spcPts val="15"/>
              </a:spcBef>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0553DF6D-57AC-4726-83EE-5EAF2090E768}"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DCF58B4-DE50-46D3-A220-AAB06DE0001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3F2225FD-95AE-44F9-87FF-A73704BD2FBA}"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37314F51-C8FF-40F9-8F2F-DCF97033294B}"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timing>
    <p:tnLst>
      <p:par>
        <p:cTn id="1" dur="indefinite" restart="never" nodeType="tmRoot"/>
      </p:par>
    </p:tnLst>
  </p:timing>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5C2303BD-8814-4D43-A6BB-0F8CBB43E045}" type="slidenum">
              <a:rPr lang="en-US"/>
              <a:pPr>
                <a:defRPr/>
              </a:pPr>
              <a:t>‹#›</a:t>
            </a:fld>
            <a:endParaRPr lang="en-US" dirty="0"/>
          </a:p>
        </p:txBody>
      </p:sp>
    </p:spTree>
  </p:cSld>
  <p:clrMapOvr>
    <a:masterClrMapping/>
  </p:clrMapOvr>
  <p:timing>
    <p:tnLst>
      <p:par>
        <p:cTn id="1" dur="indefinite" restart="never" nodeType="tmRoot"/>
      </p:par>
    </p:tnLst>
  </p:timing>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a:lvl1pPr>
          </a:lstStyle>
          <a:p>
            <a:pPr>
              <a:defRPr/>
            </a:pPr>
            <a:fld id="{C135FE2A-7D22-41BA-9151-F071DE75E261}" type="slidenum">
              <a:rPr lang="en-US" smtClean="0"/>
              <a:pPr>
                <a:defRPr/>
              </a:pPr>
              <a:t>‹#›</a:t>
            </a:fld>
            <a:endParaRPr lang="en-US" dirty="0"/>
          </a:p>
        </p:txBody>
      </p:sp>
    </p:spTree>
    <p:extLst>
      <p:ext uri="{BB962C8B-B14F-4D97-AF65-F5344CB8AC3E}">
        <p14:creationId xmlns:p14="http://schemas.microsoft.com/office/powerpoint/2010/main" val="384315355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86775"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171950" cy="4524375"/>
          </a:xfrm>
        </p:spPr>
        <p:txBody>
          <a:bodyPr/>
          <a:lstStyle>
            <a:lvl1pPr>
              <a:defRPr sz="220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lipArt Placeholder 3"/>
          <p:cNvSpPr>
            <a:spLocks noGrp="1"/>
          </p:cNvSpPr>
          <p:nvPr>
            <p:ph type="clipArt" sz="half" idx="2"/>
          </p:nvPr>
        </p:nvSpPr>
        <p:spPr>
          <a:xfrm>
            <a:off x="4776788" y="1600200"/>
            <a:ext cx="4176712" cy="4486275"/>
          </a:xfrm>
        </p:spPr>
        <p:txBody>
          <a:bodyPr/>
          <a:lstStyle/>
          <a:p>
            <a:endParaRPr lang="en-US" dirty="0"/>
          </a:p>
        </p:txBody>
      </p:sp>
      <p:sp>
        <p:nvSpPr>
          <p:cNvPr id="5" name="Slide Number Placeholder 4"/>
          <p:cNvSpPr>
            <a:spLocks noGrp="1"/>
          </p:cNvSpPr>
          <p:nvPr>
            <p:ph type="sldNum" sz="quarter" idx="10"/>
          </p:nvPr>
        </p:nvSpPr>
        <p:spPr>
          <a:xfrm>
            <a:off x="8574088" y="6664327"/>
            <a:ext cx="509587" cy="236537"/>
          </a:xfrm>
        </p:spPr>
        <p:txBody>
          <a:bodyPr/>
          <a:lstStyle>
            <a:lvl1pPr>
              <a:defRPr/>
            </a:lvl1pPr>
          </a:lstStyle>
          <a:p>
            <a:pPr>
              <a:defRPr/>
            </a:pPr>
            <a:fld id="{965B4166-0156-4A97-B4BC-B3D917CD3DB3}" type="slidenum">
              <a:rPr lang="en-US" smtClean="0"/>
              <a:pPr>
                <a:defRPr/>
              </a:pPr>
              <a:t>‹#›</a:t>
            </a:fld>
            <a:endParaRPr lang="en-US" dirty="0"/>
          </a:p>
        </p:txBody>
      </p:sp>
    </p:spTree>
    <p:extLst>
      <p:ext uri="{BB962C8B-B14F-4D97-AF65-F5344CB8AC3E}">
        <p14:creationId xmlns:p14="http://schemas.microsoft.com/office/powerpoint/2010/main" val="2438116937"/>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p>
            <a:pPr>
              <a:defRPr/>
            </a:pPr>
            <a:fld id="{965B4166-0156-4A97-B4BC-B3D917CD3DB3}" type="slidenum">
              <a:rPr lang="en-US" smtClean="0"/>
              <a:pPr>
                <a:defRPr/>
              </a:pPr>
              <a:t>‹#›</a:t>
            </a:fld>
            <a:endParaRPr lang="en-US" dirty="0"/>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 preserve="1">
  <p:cSld name="Title Slide">
    <p:bg bwMode="gray">
      <p:bgPr>
        <a:solidFill>
          <a:schemeClr val="bg1"/>
        </a:solidFill>
        <a:effectLst/>
      </p:bgPr>
    </p:bg>
    <p:spTree>
      <p:nvGrpSpPr>
        <p:cNvPr id="1" name=""/>
        <p:cNvGrpSpPr/>
        <p:nvPr/>
      </p:nvGrpSpPr>
      <p:grpSpPr>
        <a:xfrm>
          <a:off x="0" y="0"/>
          <a:ext cx="0" cy="0"/>
          <a:chOff x="0" y="0"/>
          <a:chExt cx="0" cy="0"/>
        </a:xfrm>
      </p:grpSpPr>
      <p:pic>
        <p:nvPicPr>
          <p:cNvPr id="5" name="Picture 4" descr="BG with CAS SC Logo.jp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033" y="-63500"/>
            <a:ext cx="9262533" cy="6946900"/>
          </a:xfrm>
          <a:prstGeom prst="rect">
            <a:avLst/>
          </a:prstGeom>
        </p:spPr>
      </p:pic>
      <p:sp>
        <p:nvSpPr>
          <p:cNvPr id="3074" name="Rectangle 2"/>
          <p:cNvSpPr>
            <a:spLocks noGrp="1" noChangeArrowheads="1"/>
          </p:cNvSpPr>
          <p:nvPr>
            <p:ph type="ctrTitle" hasCustomPrompt="1"/>
          </p:nvPr>
        </p:nvSpPr>
        <p:spPr bwMode="gray">
          <a:xfrm>
            <a:off x="1257300" y="4311651"/>
            <a:ext cx="6643688" cy="1244600"/>
          </a:xfrm>
        </p:spPr>
        <p:txBody>
          <a:bodyPr/>
          <a:lstStyle>
            <a:lvl1pPr algn="ctr">
              <a:defRPr sz="3600" b="1" baseline="0">
                <a:solidFill>
                  <a:schemeClr val="bg1"/>
                </a:solidFill>
                <a:latin typeface="Arial" pitchFamily="34" charset="0"/>
                <a:cs typeface="Arial" pitchFamily="34" charset="0"/>
              </a:defRPr>
            </a:lvl1pPr>
          </a:lstStyle>
          <a:p>
            <a:pPr lvl="0"/>
            <a:r>
              <a:rPr lang="en-US" noProof="0" dirty="0" smtClean="0"/>
              <a:t>Click to edit master title</a:t>
            </a:r>
            <a:br>
              <a:rPr lang="en-US" noProof="0" dirty="0" smtClean="0"/>
            </a:br>
            <a:endParaRPr lang="en-US" noProof="0" dirty="0" smtClean="0"/>
          </a:p>
        </p:txBody>
      </p:sp>
      <p:sp>
        <p:nvSpPr>
          <p:cNvPr id="3075" name="Rectangle 3"/>
          <p:cNvSpPr>
            <a:spLocks noGrp="1" noChangeArrowheads="1"/>
          </p:cNvSpPr>
          <p:nvPr>
            <p:ph type="subTitle" idx="1" hasCustomPrompt="1"/>
          </p:nvPr>
        </p:nvSpPr>
        <p:spPr bwMode="gray">
          <a:xfrm>
            <a:off x="1371600" y="5676900"/>
            <a:ext cx="6400800" cy="919163"/>
          </a:xfrm>
        </p:spPr>
        <p:txBody>
          <a:bodyPr/>
          <a:lstStyle>
            <a:lvl1pPr marL="0" indent="0" algn="ctr">
              <a:spcBef>
                <a:spcPct val="0"/>
              </a:spcBef>
              <a:buFontTx/>
              <a:buNone/>
              <a:defRPr sz="2000">
                <a:solidFill>
                  <a:schemeClr val="bg1"/>
                </a:solidFill>
                <a:latin typeface="Arial" pitchFamily="34" charset="0"/>
                <a:cs typeface="Arial" pitchFamily="34" charset="0"/>
              </a:defRPr>
            </a:lvl1pPr>
          </a:lstStyle>
          <a:p>
            <a:pPr lvl="0"/>
            <a:r>
              <a:rPr lang="en-US" noProof="0" dirty="0" smtClean="0"/>
              <a:t>Click to edit master subtitle style</a:t>
            </a: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Arial" pitchFamily="34" charset="0"/>
                <a:cs typeface="Arial"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lvl1pPr>
          </a:lstStyle>
          <a:p>
            <a:pPr>
              <a:defRPr/>
            </a:pPr>
            <a:fld id="{3D590F14-D6FA-4B89-956D-283FE6547E99}" type="slidenum">
              <a:rPr lang="en-US" smtClean="0"/>
              <a:pPr>
                <a:defRPr/>
              </a:pPr>
              <a:t>‹#›</a:t>
            </a:fld>
            <a:endParaRPr lang="en-US" dirty="0"/>
          </a:p>
        </p:txBody>
      </p:sp>
    </p:spTree>
    <p:extLst>
      <p:ext uri="{BB962C8B-B14F-4D97-AF65-F5344CB8AC3E}">
        <p14:creationId xmlns:p14="http://schemas.microsoft.com/office/powerpoint/2010/main" val="412227502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162425"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76789" y="1600200"/>
            <a:ext cx="4100512"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p:txBody>
          <a:bodyPr/>
          <a:lstStyle>
            <a:lvl1pPr>
              <a:defRPr/>
            </a:lvl1pPr>
          </a:lstStyle>
          <a:p>
            <a:pPr>
              <a:defRPr/>
            </a:pPr>
            <a:fld id="{32390B39-9BE4-43BF-BA3B-EA7BA872C74E}" type="slidenum">
              <a:rPr lang="en-US" smtClean="0"/>
              <a:pPr>
                <a:defRPr/>
              </a:pPr>
              <a:t>‹#›</a:t>
            </a:fld>
            <a:endParaRPr lang="en-US" dirty="0"/>
          </a:p>
        </p:txBody>
      </p:sp>
    </p:spTree>
    <p:extLst>
      <p:ext uri="{BB962C8B-B14F-4D97-AF65-F5344CB8AC3E}">
        <p14:creationId xmlns:p14="http://schemas.microsoft.com/office/powerpoint/2010/main" val="266399937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10"/>
          </p:nvPr>
        </p:nvSpPr>
        <p:spPr/>
        <p:txBody>
          <a:bodyPr/>
          <a:lstStyle>
            <a:lvl1pPr>
              <a:defRPr/>
            </a:lvl1pPr>
          </a:lstStyle>
          <a:p>
            <a:pPr>
              <a:defRPr/>
            </a:pPr>
            <a:fld id="{205435A4-C965-49C8-8AD7-E85D0E896D93}" type="slidenum">
              <a:rPr lang="en-US" smtClean="0"/>
              <a:pPr>
                <a:defRPr/>
              </a:pPr>
              <a:t>‹#›</a:t>
            </a:fld>
            <a:endParaRPr lang="en-US" dirty="0"/>
          </a:p>
        </p:txBody>
      </p:sp>
    </p:spTree>
    <p:extLst>
      <p:ext uri="{BB962C8B-B14F-4D97-AF65-F5344CB8AC3E}">
        <p14:creationId xmlns:p14="http://schemas.microsoft.com/office/powerpoint/2010/main" val="477079984"/>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Slide Number Placeholder 2"/>
          <p:cNvSpPr>
            <a:spLocks noGrp="1"/>
          </p:cNvSpPr>
          <p:nvPr>
            <p:ph type="sldNum" sz="quarter" idx="10"/>
          </p:nvPr>
        </p:nvSpPr>
        <p:spPr/>
        <p:txBody>
          <a:bodyPr/>
          <a:lstStyle>
            <a:lvl1pPr>
              <a:defRPr/>
            </a:lvl1pPr>
          </a:lstStyle>
          <a:p>
            <a:pPr>
              <a:defRPr/>
            </a:pPr>
            <a:fld id="{96888EEE-85D9-4F4A-A437-C76B048656CB}" type="slidenum">
              <a:rPr lang="en-US" smtClean="0"/>
              <a:pPr>
                <a:defRPr/>
              </a:pPr>
              <a:t>‹#›</a:t>
            </a:fld>
            <a:endParaRPr lang="en-US" dirty="0"/>
          </a:p>
        </p:txBody>
      </p:sp>
    </p:spTree>
    <p:extLst>
      <p:ext uri="{BB962C8B-B14F-4D97-AF65-F5344CB8AC3E}">
        <p14:creationId xmlns:p14="http://schemas.microsoft.com/office/powerpoint/2010/main" val="3954501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5" Type="http://schemas.openxmlformats.org/officeDocument/2006/relationships/slideLayout" Target="../slideLayouts/slideLayout83.xml"/><Relationship Id="rId10" Type="http://schemas.openxmlformats.org/officeDocument/2006/relationships/image" Target="../media/image3.jpeg"/><Relationship Id="rId4" Type="http://schemas.openxmlformats.org/officeDocument/2006/relationships/slideLayout" Target="../slideLayouts/slideLayout82.xml"/><Relationship Id="rId9"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94.xml"/><Relationship Id="rId3" Type="http://schemas.openxmlformats.org/officeDocument/2006/relationships/slideLayout" Target="../slideLayouts/slideLayout89.xml"/><Relationship Id="rId7" Type="http://schemas.openxmlformats.org/officeDocument/2006/relationships/slideLayout" Target="../slideLayouts/slideLayout93.xml"/><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slideLayout" Target="../slideLayouts/slideLayout92.xml"/><Relationship Id="rId5" Type="http://schemas.openxmlformats.org/officeDocument/2006/relationships/slideLayout" Target="../slideLayouts/slideLayout91.xml"/><Relationship Id="rId10" Type="http://schemas.openxmlformats.org/officeDocument/2006/relationships/image" Target="../media/image3.jpeg"/><Relationship Id="rId4" Type="http://schemas.openxmlformats.org/officeDocument/2006/relationships/slideLayout" Target="../slideLayouts/slideLayout90.xml"/><Relationship Id="rId9"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02.xml"/><Relationship Id="rId3" Type="http://schemas.openxmlformats.org/officeDocument/2006/relationships/slideLayout" Target="../slideLayouts/slideLayout97.xml"/><Relationship Id="rId7" Type="http://schemas.openxmlformats.org/officeDocument/2006/relationships/slideLayout" Target="../slideLayouts/slideLayout101.xml"/><Relationship Id="rId2" Type="http://schemas.openxmlformats.org/officeDocument/2006/relationships/slideLayout" Target="../slideLayouts/slideLayout96.xml"/><Relationship Id="rId1" Type="http://schemas.openxmlformats.org/officeDocument/2006/relationships/slideLayout" Target="../slideLayouts/slideLayout95.xml"/><Relationship Id="rId6" Type="http://schemas.openxmlformats.org/officeDocument/2006/relationships/slideLayout" Target="../slideLayouts/slideLayout100.xml"/><Relationship Id="rId5" Type="http://schemas.openxmlformats.org/officeDocument/2006/relationships/slideLayout" Target="../slideLayouts/slideLayout99.xml"/><Relationship Id="rId10" Type="http://schemas.openxmlformats.org/officeDocument/2006/relationships/image" Target="../media/image3.jpeg"/><Relationship Id="rId4" Type="http://schemas.openxmlformats.org/officeDocument/2006/relationships/slideLayout" Target="../slideLayouts/slideLayout98.xml"/><Relationship Id="rId9"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5" Type="http://schemas.openxmlformats.org/officeDocument/2006/relationships/slideLayout" Target="../slideLayouts/slideLayout107.xml"/><Relationship Id="rId10" Type="http://schemas.openxmlformats.org/officeDocument/2006/relationships/image" Target="../media/image3.jpeg"/><Relationship Id="rId4" Type="http://schemas.openxmlformats.org/officeDocument/2006/relationships/slideLayout" Target="../slideLayouts/slideLayout106.xml"/><Relationship Id="rId9"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18.xml"/><Relationship Id="rId3" Type="http://schemas.openxmlformats.org/officeDocument/2006/relationships/slideLayout" Target="../slideLayouts/slideLayout113.xml"/><Relationship Id="rId7" Type="http://schemas.openxmlformats.org/officeDocument/2006/relationships/slideLayout" Target="../slideLayouts/slideLayout117.xml"/><Relationship Id="rId2" Type="http://schemas.openxmlformats.org/officeDocument/2006/relationships/slideLayout" Target="../slideLayouts/slideLayout112.xml"/><Relationship Id="rId1" Type="http://schemas.openxmlformats.org/officeDocument/2006/relationships/slideLayout" Target="../slideLayouts/slideLayout111.xml"/><Relationship Id="rId6" Type="http://schemas.openxmlformats.org/officeDocument/2006/relationships/slideLayout" Target="../slideLayouts/slideLayout116.xml"/><Relationship Id="rId5" Type="http://schemas.openxmlformats.org/officeDocument/2006/relationships/slideLayout" Target="../slideLayouts/slideLayout115.xml"/><Relationship Id="rId10" Type="http://schemas.openxmlformats.org/officeDocument/2006/relationships/image" Target="../media/image3.jpeg"/><Relationship Id="rId4" Type="http://schemas.openxmlformats.org/officeDocument/2006/relationships/slideLayout" Target="../slideLayouts/slideLayout114.xml"/><Relationship Id="rId9" Type="http://schemas.openxmlformats.org/officeDocument/2006/relationships/theme" Target="../theme/theme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3.jpeg"/><Relationship Id="rId4" Type="http://schemas.openxmlformats.org/officeDocument/2006/relationships/slideLayout" Target="../slideLayouts/slideLayout26.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8.xml"/><Relationship Id="rId3" Type="http://schemas.openxmlformats.org/officeDocument/2006/relationships/slideLayout" Target="../slideLayouts/slideLayout33.xml"/><Relationship Id="rId7" Type="http://schemas.openxmlformats.org/officeDocument/2006/relationships/slideLayout" Target="../slideLayouts/slideLayout37.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5" Type="http://schemas.openxmlformats.org/officeDocument/2006/relationships/slideLayout" Target="../slideLayouts/slideLayout35.xml"/><Relationship Id="rId10" Type="http://schemas.openxmlformats.org/officeDocument/2006/relationships/image" Target="../media/image3.jpeg"/><Relationship Id="rId4" Type="http://schemas.openxmlformats.org/officeDocument/2006/relationships/slideLayout" Target="../slideLayouts/slideLayout34.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6.xml"/><Relationship Id="rId3" Type="http://schemas.openxmlformats.org/officeDocument/2006/relationships/slideLayout" Target="../slideLayouts/slideLayout41.xml"/><Relationship Id="rId7" Type="http://schemas.openxmlformats.org/officeDocument/2006/relationships/slideLayout" Target="../slideLayouts/slideLayout45.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10" Type="http://schemas.openxmlformats.org/officeDocument/2006/relationships/image" Target="../media/image3.jpeg"/><Relationship Id="rId4" Type="http://schemas.openxmlformats.org/officeDocument/2006/relationships/slideLayout" Target="../slideLayouts/slideLayout42.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4.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10" Type="http://schemas.openxmlformats.org/officeDocument/2006/relationships/image" Target="../media/image3.jpeg"/><Relationship Id="rId4" Type="http://schemas.openxmlformats.org/officeDocument/2006/relationships/slideLayout" Target="../slideLayouts/slideLayout50.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62.xml"/><Relationship Id="rId3" Type="http://schemas.openxmlformats.org/officeDocument/2006/relationships/slideLayout" Target="../slideLayouts/slideLayout57.xml"/><Relationship Id="rId7" Type="http://schemas.openxmlformats.org/officeDocument/2006/relationships/slideLayout" Target="../slideLayouts/slideLayout61.xml"/><Relationship Id="rId2" Type="http://schemas.openxmlformats.org/officeDocument/2006/relationships/slideLayout" Target="../slideLayouts/slideLayout56.xml"/><Relationship Id="rId1" Type="http://schemas.openxmlformats.org/officeDocument/2006/relationships/slideLayout" Target="../slideLayouts/slideLayout55.xml"/><Relationship Id="rId6" Type="http://schemas.openxmlformats.org/officeDocument/2006/relationships/slideLayout" Target="../slideLayouts/slideLayout60.xml"/><Relationship Id="rId5" Type="http://schemas.openxmlformats.org/officeDocument/2006/relationships/slideLayout" Target="../slideLayouts/slideLayout59.xml"/><Relationship Id="rId10" Type="http://schemas.openxmlformats.org/officeDocument/2006/relationships/image" Target="../media/image3.jpeg"/><Relationship Id="rId4" Type="http://schemas.openxmlformats.org/officeDocument/2006/relationships/slideLayout" Target="../slideLayouts/slideLayout58.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5" Type="http://schemas.openxmlformats.org/officeDocument/2006/relationships/slideLayout" Target="../slideLayouts/slideLayout67.xml"/><Relationship Id="rId10" Type="http://schemas.openxmlformats.org/officeDocument/2006/relationships/image" Target="../media/image3.jpeg"/><Relationship Id="rId4" Type="http://schemas.openxmlformats.org/officeDocument/2006/relationships/slideLayout" Target="../slideLayouts/slideLayout66.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8.xml"/><Relationship Id="rId3" Type="http://schemas.openxmlformats.org/officeDocument/2006/relationships/slideLayout" Target="../slideLayouts/slideLayout73.xml"/><Relationship Id="rId7" Type="http://schemas.openxmlformats.org/officeDocument/2006/relationships/slideLayout" Target="../slideLayouts/slideLayout77.xml"/><Relationship Id="rId2" Type="http://schemas.openxmlformats.org/officeDocument/2006/relationships/slideLayout" Target="../slideLayouts/slideLayout72.xml"/><Relationship Id="rId1" Type="http://schemas.openxmlformats.org/officeDocument/2006/relationships/slideLayout" Target="../slideLayouts/slideLayout71.xml"/><Relationship Id="rId6" Type="http://schemas.openxmlformats.org/officeDocument/2006/relationships/slideLayout" Target="../slideLayouts/slideLayout76.xml"/><Relationship Id="rId5" Type="http://schemas.openxmlformats.org/officeDocument/2006/relationships/slideLayout" Target="../slideLayouts/slideLayout75.xml"/><Relationship Id="rId10" Type="http://schemas.openxmlformats.org/officeDocument/2006/relationships/image" Target="../media/image3.jpeg"/><Relationship Id="rId4" Type="http://schemas.openxmlformats.org/officeDocument/2006/relationships/slideLayout" Target="../slideLayouts/slideLayout74.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3074"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3075"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56BBF393-BEAB-4D01-B983-3929746E1F49}"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58" r:id="rId1"/>
    <p:sldLayoutId id="2147483759" r:id="rId2"/>
    <p:sldLayoutId id="2147483760" r:id="rId3"/>
    <p:sldLayoutId id="2147483761" r:id="rId4"/>
    <p:sldLayoutId id="2147483762" r:id="rId5"/>
    <p:sldLayoutId id="2147483763" r:id="rId6"/>
    <p:sldLayoutId id="2147483764" r:id="rId7"/>
    <p:sldLayoutId id="2147483765" r:id="rId8"/>
    <p:sldLayoutId id="2147483766" r:id="rId9"/>
    <p:sldLayoutId id="2147483767" r:id="rId10"/>
    <p:sldLayoutId id="2147483768"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rgbClr val="001C59"/>
          </a:solidFill>
          <a:latin typeface="Arial" pitchFamily="34" charset="0"/>
          <a:ea typeface="+mj-ea"/>
          <a:cs typeface="Arial" pitchFamily="34" charset="0"/>
        </a:defRPr>
      </a:lvl1pPr>
      <a:lvl2pPr algn="l" rtl="0" eaLnBrk="0" fontAlgn="base" hangingPunct="0">
        <a:spcBef>
          <a:spcPct val="0"/>
        </a:spcBef>
        <a:spcAft>
          <a:spcPct val="0"/>
        </a:spcAft>
        <a:defRPr sz="4400">
          <a:solidFill>
            <a:srgbClr val="001C59"/>
          </a:solidFill>
          <a:latin typeface="Arial" charset="0"/>
          <a:cs typeface="Arial" charset="0"/>
        </a:defRPr>
      </a:lvl2pPr>
      <a:lvl3pPr algn="l" rtl="0" eaLnBrk="0" fontAlgn="base" hangingPunct="0">
        <a:spcBef>
          <a:spcPct val="0"/>
        </a:spcBef>
        <a:spcAft>
          <a:spcPct val="0"/>
        </a:spcAft>
        <a:defRPr sz="4400">
          <a:solidFill>
            <a:srgbClr val="001C59"/>
          </a:solidFill>
          <a:latin typeface="Arial" charset="0"/>
          <a:cs typeface="Arial" charset="0"/>
        </a:defRPr>
      </a:lvl3pPr>
      <a:lvl4pPr algn="l" rtl="0" eaLnBrk="0" fontAlgn="base" hangingPunct="0">
        <a:spcBef>
          <a:spcPct val="0"/>
        </a:spcBef>
        <a:spcAft>
          <a:spcPct val="0"/>
        </a:spcAft>
        <a:defRPr sz="4400">
          <a:solidFill>
            <a:srgbClr val="001C59"/>
          </a:solidFill>
          <a:latin typeface="Arial" charset="0"/>
          <a:cs typeface="Arial" charset="0"/>
        </a:defRPr>
      </a:lvl4pPr>
      <a:lvl5pPr algn="l" rtl="0" eaLnBrk="0" fontAlgn="base" hangingPunct="0">
        <a:spcBef>
          <a:spcPct val="0"/>
        </a:spcBef>
        <a:spcAft>
          <a:spcPct val="0"/>
        </a:spcAft>
        <a:defRPr sz="4400">
          <a:solidFill>
            <a:srgbClr val="001C59"/>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4"/>
        </a:buBlip>
        <a:defRPr sz="3200" kern="1200">
          <a:solidFill>
            <a:srgbClr val="0072BC"/>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rgbClr val="001C59"/>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rgbClr val="001C59"/>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rgbClr val="001C59"/>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051" r:id="rId1"/>
    <p:sldLayoutId id="2147484052" r:id="rId2"/>
    <p:sldLayoutId id="2147484053" r:id="rId3"/>
    <p:sldLayoutId id="2147484054" r:id="rId4"/>
    <p:sldLayoutId id="2147484055" r:id="rId5"/>
    <p:sldLayoutId id="2147484056" r:id="rId6"/>
    <p:sldLayoutId id="2147484057" r:id="rId7"/>
    <p:sldLayoutId id="2147484058"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4060" r:id="rId1"/>
    <p:sldLayoutId id="2147484061" r:id="rId2"/>
    <p:sldLayoutId id="2147484062" r:id="rId3"/>
    <p:sldLayoutId id="2147484063" r:id="rId4"/>
    <p:sldLayoutId id="2147484064" r:id="rId5"/>
    <p:sldLayoutId id="2147484065" r:id="rId6"/>
    <p:sldLayoutId id="2147484066" r:id="rId7"/>
    <p:sldLayoutId id="2147484067"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651585" y="6605059"/>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E4C1D5E-5A18-466D-A985-2A47FF4DDDFD}" type="slidenum">
              <a:rPr lang="en-US" smtClean="0">
                <a:solidFill>
                  <a:srgbClr val="FFFFFF"/>
                </a:solidFill>
              </a:rPr>
              <a:pPr>
                <a:defRPr/>
              </a:pPr>
              <a:t>‹#›</a:t>
            </a:fld>
            <a:endParaRPr lang="en-US" dirty="0">
              <a:solidFill>
                <a:srgbClr val="FFFFFF"/>
              </a:solidFill>
            </a:endParaRPr>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extLst>
      <p:ext uri="{BB962C8B-B14F-4D97-AF65-F5344CB8AC3E}">
        <p14:creationId xmlns:p14="http://schemas.microsoft.com/office/powerpoint/2010/main" val="3317435895"/>
      </p:ext>
    </p:extLst>
  </p:cSld>
  <p:clrMap bg1="lt1" tx1="dk1" bg2="lt2" tx2="dk2" accent1="accent1" accent2="accent2" accent3="accent3" accent4="accent4" accent5="accent5" accent6="accent6" hlink="hlink" folHlink="folHlink"/>
  <p:sldLayoutIdLst>
    <p:sldLayoutId id="2147484150" r:id="rId1"/>
    <p:sldLayoutId id="2147484151" r:id="rId2"/>
    <p:sldLayoutId id="2147484152" r:id="rId3"/>
    <p:sldLayoutId id="2147484153" r:id="rId4"/>
    <p:sldLayoutId id="2147484154" r:id="rId5"/>
    <p:sldLayoutId id="2147484155" r:id="rId6"/>
    <p:sldLayoutId id="2147484156" r:id="rId7"/>
    <p:sldLayoutId id="2147484157"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0072BC"/>
            </a:gs>
            <a:gs pos="100000">
              <a:srgbClr val="001C5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098"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4099"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D054E73-2EF4-492C-B22B-CFFDCBB4F317}"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sz="4400" kern="1200">
          <a:solidFill>
            <a:schemeClr val="bg1"/>
          </a:solidFill>
          <a:latin typeface="Arial" pitchFamily="34" charset="0"/>
          <a:ea typeface="+mj-ea"/>
          <a:cs typeface="Arial" pitchFamily="34" charset="0"/>
        </a:defRPr>
      </a:lvl1pPr>
      <a:lvl2pPr algn="l" rtl="0" eaLnBrk="0" fontAlgn="base" hangingPunct="0">
        <a:spcBef>
          <a:spcPct val="0"/>
        </a:spcBef>
        <a:spcAft>
          <a:spcPct val="0"/>
        </a:spcAft>
        <a:defRPr sz="4400">
          <a:solidFill>
            <a:schemeClr val="bg1"/>
          </a:solidFill>
          <a:latin typeface="Arial" charset="0"/>
          <a:cs typeface="Arial" charset="0"/>
        </a:defRPr>
      </a:lvl2pPr>
      <a:lvl3pPr algn="l" rtl="0" eaLnBrk="0" fontAlgn="base" hangingPunct="0">
        <a:spcBef>
          <a:spcPct val="0"/>
        </a:spcBef>
        <a:spcAft>
          <a:spcPct val="0"/>
        </a:spcAft>
        <a:defRPr sz="4400">
          <a:solidFill>
            <a:schemeClr val="bg1"/>
          </a:solidFill>
          <a:latin typeface="Arial" charset="0"/>
          <a:cs typeface="Arial" charset="0"/>
        </a:defRPr>
      </a:lvl3pPr>
      <a:lvl4pPr algn="l" rtl="0" eaLnBrk="0" fontAlgn="base" hangingPunct="0">
        <a:spcBef>
          <a:spcPct val="0"/>
        </a:spcBef>
        <a:spcAft>
          <a:spcPct val="0"/>
        </a:spcAft>
        <a:defRPr sz="4400">
          <a:solidFill>
            <a:schemeClr val="bg1"/>
          </a:solidFill>
          <a:latin typeface="Arial" charset="0"/>
          <a:cs typeface="Arial" charset="0"/>
        </a:defRPr>
      </a:lvl4pPr>
      <a:lvl5pPr algn="l" rtl="0" eaLnBrk="0" fontAlgn="base" hangingPunct="0">
        <a:spcBef>
          <a:spcPct val="0"/>
        </a:spcBef>
        <a:spcAft>
          <a:spcPct val="0"/>
        </a:spcAft>
        <a:defRPr sz="4400">
          <a:solidFill>
            <a:schemeClr val="bg1"/>
          </a:solidFill>
          <a:latin typeface="Arial" charset="0"/>
          <a:cs typeface="Arial"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SzPct val="60000"/>
        <a:buBlip>
          <a:blip r:embed="rId13"/>
        </a:buBlip>
        <a:defRPr sz="3200" kern="1200">
          <a:solidFill>
            <a:schemeClr val="bg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bg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bg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bg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808" r:id="rId1"/>
    <p:sldLayoutId id="2147483809" r:id="rId2"/>
    <p:sldLayoutId id="2147483810" r:id="rId3"/>
    <p:sldLayoutId id="2147483811" r:id="rId4"/>
    <p:sldLayoutId id="2147483812" r:id="rId5"/>
    <p:sldLayoutId id="2147483813" r:id="rId6"/>
    <p:sldLayoutId id="2147483814" r:id="rId7"/>
    <p:sldLayoutId id="2147483815"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826" r:id="rId1"/>
    <p:sldLayoutId id="2147483827" r:id="rId2"/>
    <p:sldLayoutId id="2147483828" r:id="rId3"/>
    <p:sldLayoutId id="2147483829" r:id="rId4"/>
    <p:sldLayoutId id="2147483830" r:id="rId5"/>
    <p:sldLayoutId id="2147483831" r:id="rId6"/>
    <p:sldLayoutId id="2147483832" r:id="rId7"/>
    <p:sldLayoutId id="2147483833"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835" r:id="rId1"/>
    <p:sldLayoutId id="2147483836" r:id="rId2"/>
    <p:sldLayoutId id="2147483837" r:id="rId3"/>
    <p:sldLayoutId id="2147483838" r:id="rId4"/>
    <p:sldLayoutId id="2147483839" r:id="rId5"/>
    <p:sldLayoutId id="2147483840" r:id="rId6"/>
    <p:sldLayoutId id="2147483841" r:id="rId7"/>
    <p:sldLayoutId id="2147483842"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econd pages bottom ID.jpg"/>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026" name="Rectangle 2"/>
          <p:cNvSpPr>
            <a:spLocks noGrp="1" noChangeArrowheads="1"/>
          </p:cNvSpPr>
          <p:nvPr>
            <p:ph type="title"/>
          </p:nvPr>
        </p:nvSpPr>
        <p:spPr bwMode="black">
          <a:xfrm>
            <a:off x="457200" y="274638"/>
            <a:ext cx="8486775"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black">
          <a:xfrm>
            <a:off x="457201" y="1600200"/>
            <a:ext cx="8477250"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30" name="Rectangle 6"/>
          <p:cNvSpPr>
            <a:spLocks noGrp="1" noChangeArrowheads="1"/>
          </p:cNvSpPr>
          <p:nvPr>
            <p:ph type="sldNum" sz="quarter" idx="4"/>
          </p:nvPr>
        </p:nvSpPr>
        <p:spPr bwMode="gray">
          <a:xfrm>
            <a:off x="8574088" y="6664327"/>
            <a:ext cx="509587" cy="236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solidFill>
                  <a:schemeClr val="bg1"/>
                </a:solidFill>
              </a:defRPr>
            </a:lvl1pPr>
          </a:lstStyle>
          <a:p>
            <a:pPr>
              <a:defRPr/>
            </a:pPr>
            <a:fld id="{FB638B18-B1BB-43BB-AB07-2FED780022C4}" type="slidenum">
              <a:rPr lang="en-US" smtClean="0"/>
              <a:pPr>
                <a:defRPr/>
              </a:pPr>
              <a:t>‹#›</a:t>
            </a:fld>
            <a:endParaRPr lang="en-US" dirty="0"/>
          </a:p>
        </p:txBody>
      </p:sp>
      <p:sp>
        <p:nvSpPr>
          <p:cNvPr id="6" name="TextBox 5"/>
          <p:cNvSpPr txBox="1"/>
          <p:nvPr/>
        </p:nvSpPr>
        <p:spPr>
          <a:xfrm>
            <a:off x="257175" y="6362700"/>
            <a:ext cx="184731" cy="338554"/>
          </a:xfrm>
          <a:prstGeom prst="rect">
            <a:avLst/>
          </a:prstGeom>
          <a:noFill/>
        </p:spPr>
        <p:txBody>
          <a:bodyPr wrap="none" rtlCol="0">
            <a:spAutoFit/>
          </a:bodyPr>
          <a:lstStyle/>
          <a:p>
            <a:endParaRPr lang="en-US" sz="1600" b="1" dirty="0">
              <a:solidFill>
                <a:srgbClr val="FCB315"/>
              </a:solidFill>
              <a:latin typeface="Arial" pitchFamily="34" charset="0"/>
              <a:cs typeface="Arial" pitchFamily="34" charset="0"/>
            </a:endParaRPr>
          </a:p>
        </p:txBody>
      </p:sp>
      <p:sp>
        <p:nvSpPr>
          <p:cNvPr id="7" name="TextBox 6"/>
          <p:cNvSpPr txBox="1"/>
          <p:nvPr/>
        </p:nvSpPr>
        <p:spPr>
          <a:xfrm>
            <a:off x="476250" y="6334125"/>
            <a:ext cx="2417650" cy="338554"/>
          </a:xfrm>
          <a:prstGeom prst="rect">
            <a:avLst/>
          </a:prstGeom>
          <a:noFill/>
        </p:spPr>
        <p:txBody>
          <a:bodyPr wrap="none" rtlCol="0">
            <a:spAutoFit/>
          </a:bodyPr>
          <a:lstStyle/>
          <a:p>
            <a:r>
              <a:rPr lang="en-US" sz="1600" b="1" dirty="0" smtClean="0">
                <a:solidFill>
                  <a:srgbClr val="FCB315"/>
                </a:solidFill>
                <a:latin typeface="Arial" pitchFamily="34" charset="0"/>
                <a:cs typeface="Arial" pitchFamily="34" charset="0"/>
              </a:rPr>
              <a:t>CASstudentcentral.org</a:t>
            </a:r>
            <a:endParaRPr lang="en-US" sz="1600" b="1" dirty="0">
              <a:solidFill>
                <a:srgbClr val="FCB315"/>
              </a:solidFill>
              <a:latin typeface="Arial" pitchFamily="34" charset="0"/>
              <a:cs typeface="Arial" pitchFamily="34" charset="0"/>
            </a:endParaRPr>
          </a:p>
        </p:txBody>
      </p:sp>
    </p:spTree>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Lst>
  <p:timing>
    <p:tnLst>
      <p:par>
        <p:cTn id="1" dur="indefinite" restart="never" nodeType="tmRoot"/>
      </p:par>
    </p:tnLst>
  </p:timing>
  <p:hf hdr="0" ftr="0" dt="0"/>
  <p:txStyles>
    <p:titleStyle>
      <a:lvl1pPr algn="l" rtl="0" fontAlgn="base">
        <a:spcBef>
          <a:spcPct val="0"/>
        </a:spcBef>
        <a:spcAft>
          <a:spcPct val="0"/>
        </a:spcAft>
        <a:defRPr sz="3400" b="1">
          <a:solidFill>
            <a:schemeClr val="tx1"/>
          </a:solidFill>
          <a:latin typeface="Arial" pitchFamily="34" charset="0"/>
          <a:ea typeface="+mj-ea"/>
          <a:cs typeface="Arial" pitchFamily="34" charset="0"/>
        </a:defRPr>
      </a:lvl1pPr>
      <a:lvl2pPr algn="l" rtl="0" fontAlgn="base">
        <a:spcBef>
          <a:spcPct val="0"/>
        </a:spcBef>
        <a:spcAft>
          <a:spcPct val="0"/>
        </a:spcAft>
        <a:defRPr sz="3400">
          <a:solidFill>
            <a:schemeClr val="tx1"/>
          </a:solidFill>
          <a:latin typeface="Calibri" pitchFamily="34" charset="0"/>
        </a:defRPr>
      </a:lvl2pPr>
      <a:lvl3pPr algn="l" rtl="0" fontAlgn="base">
        <a:spcBef>
          <a:spcPct val="0"/>
        </a:spcBef>
        <a:spcAft>
          <a:spcPct val="0"/>
        </a:spcAft>
        <a:defRPr sz="3400">
          <a:solidFill>
            <a:schemeClr val="tx1"/>
          </a:solidFill>
          <a:latin typeface="Calibri" pitchFamily="34" charset="0"/>
        </a:defRPr>
      </a:lvl3pPr>
      <a:lvl4pPr algn="l" rtl="0" fontAlgn="base">
        <a:spcBef>
          <a:spcPct val="0"/>
        </a:spcBef>
        <a:spcAft>
          <a:spcPct val="0"/>
        </a:spcAft>
        <a:defRPr sz="3400">
          <a:solidFill>
            <a:schemeClr val="tx1"/>
          </a:solidFill>
          <a:latin typeface="Calibri" pitchFamily="34" charset="0"/>
        </a:defRPr>
      </a:lvl4pPr>
      <a:lvl5pPr algn="l" rtl="0" fontAlgn="base">
        <a:spcBef>
          <a:spcPct val="0"/>
        </a:spcBef>
        <a:spcAft>
          <a:spcPct val="0"/>
        </a:spcAft>
        <a:defRPr sz="3400">
          <a:solidFill>
            <a:schemeClr val="tx1"/>
          </a:solidFill>
          <a:latin typeface="Calibri" pitchFamily="34" charset="0"/>
        </a:defRPr>
      </a:lvl5pPr>
      <a:lvl6pPr marL="457200" algn="l" rtl="0" fontAlgn="base">
        <a:spcBef>
          <a:spcPct val="0"/>
        </a:spcBef>
        <a:spcAft>
          <a:spcPct val="0"/>
        </a:spcAft>
        <a:defRPr sz="3400">
          <a:solidFill>
            <a:schemeClr val="tx1"/>
          </a:solidFill>
          <a:latin typeface="Calibri" pitchFamily="34" charset="0"/>
        </a:defRPr>
      </a:lvl6pPr>
      <a:lvl7pPr marL="914400" algn="l" rtl="0" fontAlgn="base">
        <a:spcBef>
          <a:spcPct val="0"/>
        </a:spcBef>
        <a:spcAft>
          <a:spcPct val="0"/>
        </a:spcAft>
        <a:defRPr sz="3400">
          <a:solidFill>
            <a:schemeClr val="tx1"/>
          </a:solidFill>
          <a:latin typeface="Calibri" pitchFamily="34" charset="0"/>
        </a:defRPr>
      </a:lvl7pPr>
      <a:lvl8pPr marL="1371600" algn="l" rtl="0" fontAlgn="base">
        <a:spcBef>
          <a:spcPct val="0"/>
        </a:spcBef>
        <a:spcAft>
          <a:spcPct val="0"/>
        </a:spcAft>
        <a:defRPr sz="3400">
          <a:solidFill>
            <a:schemeClr val="tx1"/>
          </a:solidFill>
          <a:latin typeface="Calibri" pitchFamily="34" charset="0"/>
        </a:defRPr>
      </a:lvl8pPr>
      <a:lvl9pPr marL="1828800" algn="l" rtl="0" fontAlgn="base">
        <a:spcBef>
          <a:spcPct val="0"/>
        </a:spcBef>
        <a:spcAft>
          <a:spcPct val="0"/>
        </a:spcAft>
        <a:defRPr sz="3400">
          <a:solidFill>
            <a:schemeClr val="tx1"/>
          </a:solidFill>
          <a:latin typeface="Calibri" pitchFamily="34" charset="0"/>
        </a:defRPr>
      </a:lvl9pPr>
    </p:titleStyle>
    <p:bodyStyle>
      <a:lvl1pPr marL="257175" indent="-257175" algn="l" rtl="0" fontAlgn="base">
        <a:spcBef>
          <a:spcPct val="75000"/>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ct val="25000"/>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ct val="15000"/>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ct val="10000"/>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03.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6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2.xml"/><Relationship Id="rId1" Type="http://schemas.openxmlformats.org/officeDocument/2006/relationships/themeOverride" Target="../theme/themeOverride7.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3.xml"/><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96.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9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80.xml"/><Relationship Id="rId1" Type="http://schemas.openxmlformats.org/officeDocument/2006/relationships/themeOverride" Target="../theme/themeOverride8.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0.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0.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8.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6.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295400" y="1524000"/>
            <a:ext cx="6643688" cy="1244600"/>
          </a:xfrm>
        </p:spPr>
        <p:txBody>
          <a:bodyPr/>
          <a:lstStyle/>
          <a:p>
            <a:pPr algn="ctr" eaLnBrk="1" hangingPunct="1"/>
            <a:r>
              <a:rPr lang="en-US" sz="3200" b="1" dirty="0" smtClean="0"/>
              <a:t/>
            </a:r>
            <a:br>
              <a:rPr lang="en-US" sz="3200" b="1" dirty="0" smtClean="0"/>
            </a:br>
            <a:r>
              <a:rPr lang="en-US" sz="1200" dirty="0" smtClean="0"/>
              <a:t/>
            </a:r>
            <a:br>
              <a:rPr lang="en-US" sz="1200" dirty="0" smtClean="0"/>
            </a:br>
            <a:r>
              <a:rPr lang="en-US" sz="3200" b="1" dirty="0" smtClean="0"/>
              <a:t>An Introduction to the Actuarial Profession</a:t>
            </a:r>
          </a:p>
        </p:txBody>
      </p:sp>
      <p:sp>
        <p:nvSpPr>
          <p:cNvPr id="5123" name="Rectangle 3"/>
          <p:cNvSpPr>
            <a:spLocks noGrp="1" noChangeArrowheads="1"/>
          </p:cNvSpPr>
          <p:nvPr>
            <p:ph type="subTitle" idx="1"/>
          </p:nvPr>
        </p:nvSpPr>
        <p:spPr>
          <a:xfrm>
            <a:off x="1447800" y="4419600"/>
            <a:ext cx="6400800" cy="919163"/>
          </a:xfrm>
        </p:spPr>
        <p:txBody>
          <a:bodyPr/>
          <a:lstStyle/>
          <a:p>
            <a:pPr algn="ctr" eaLnBrk="1" hangingPunct="1">
              <a:lnSpc>
                <a:spcPct val="80000"/>
              </a:lnSpc>
            </a:pPr>
            <a:r>
              <a:rPr lang="en-US" dirty="0" smtClean="0">
                <a:solidFill>
                  <a:srgbClr val="FCB315"/>
                </a:solidFill>
              </a:rPr>
              <a:t>September 27, 2018</a:t>
            </a:r>
          </a:p>
          <a:p>
            <a:pPr algn="ctr" eaLnBrk="1" hangingPunct="1">
              <a:lnSpc>
                <a:spcPct val="80000"/>
              </a:lnSpc>
            </a:pPr>
            <a:endParaRPr lang="en-US" dirty="0" smtClean="0">
              <a:solidFill>
                <a:srgbClr val="FCB315"/>
              </a:solidFill>
            </a:endParaRPr>
          </a:p>
          <a:p>
            <a:pPr algn="ctr" eaLnBrk="1" hangingPunct="1">
              <a:lnSpc>
                <a:spcPct val="80000"/>
              </a:lnSpc>
            </a:pPr>
            <a:r>
              <a:rPr lang="en-US" dirty="0" smtClean="0">
                <a:solidFill>
                  <a:srgbClr val="FCB315"/>
                </a:solidFill>
              </a:rPr>
              <a:t>Erin Campbell Wagner, FCAS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nchor="ctr" anchorCtr="0"/>
          <a:lstStyle/>
          <a:p>
            <a:r>
              <a:rPr lang="en-US" dirty="0" smtClean="0"/>
              <a:t>CAS Members by Type of Employment</a:t>
            </a:r>
          </a:p>
        </p:txBody>
      </p:sp>
      <p:graphicFrame>
        <p:nvGraphicFramePr>
          <p:cNvPr id="4" name="Content Placeholder 3"/>
          <p:cNvGraphicFramePr>
            <a:graphicFrameLocks noGrp="1"/>
          </p:cNvGraphicFramePr>
          <p:nvPr>
            <p:ph idx="4294967295"/>
            <p:extLst/>
          </p:nvPr>
        </p:nvGraphicFramePr>
        <p:xfrm>
          <a:off x="-1066800" y="714233"/>
          <a:ext cx="10210800" cy="57165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449726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Outline</a:t>
            </a:r>
          </a:p>
        </p:txBody>
      </p:sp>
      <p:sp>
        <p:nvSpPr>
          <p:cNvPr id="6147" name="Rectangle 3"/>
          <p:cNvSpPr>
            <a:spLocks noGrp="1" noChangeArrowheads="1"/>
          </p:cNvSpPr>
          <p:nvPr>
            <p:ph idx="1"/>
          </p:nvPr>
        </p:nvSpPr>
        <p:spPr>
          <a:xfrm>
            <a:off x="457200" y="1447800"/>
            <a:ext cx="8077200" cy="3810000"/>
          </a:xfrm>
        </p:spPr>
        <p:txBody>
          <a:bodyPr/>
          <a:lstStyle/>
          <a:p>
            <a:pPr>
              <a:spcBef>
                <a:spcPts val="75"/>
              </a:spcBef>
            </a:pPr>
            <a:r>
              <a:rPr lang="en-US" dirty="0">
                <a:solidFill>
                  <a:schemeClr val="bg1">
                    <a:lumMod val="65000"/>
                  </a:schemeClr>
                </a:solidFill>
                <a:latin typeface="Arial" charset="0"/>
                <a:cs typeface="Arial" charset="0"/>
              </a:rPr>
              <a:t>What is an Actuary? </a:t>
            </a:r>
          </a:p>
          <a:p>
            <a:pPr>
              <a:spcBef>
                <a:spcPts val="75"/>
              </a:spcBef>
            </a:pPr>
            <a:r>
              <a:rPr lang="en-US" dirty="0">
                <a:solidFill>
                  <a:schemeClr val="bg1">
                    <a:lumMod val="65000"/>
                  </a:schemeClr>
                </a:solidFill>
                <a:latin typeface="Arial" charset="0"/>
                <a:cs typeface="Arial" charset="0"/>
              </a:rPr>
              <a:t>What is the difference – CAS and SOA?</a:t>
            </a:r>
          </a:p>
          <a:p>
            <a:pPr>
              <a:spcBef>
                <a:spcPts val="75"/>
              </a:spcBef>
            </a:pPr>
            <a:r>
              <a:rPr lang="en-US" dirty="0">
                <a:latin typeface="Arial" charset="0"/>
                <a:cs typeface="Arial" charset="0"/>
              </a:rPr>
              <a:t>What do Property/Casualty Actuaries do?</a:t>
            </a:r>
          </a:p>
          <a:p>
            <a:pPr>
              <a:spcBef>
                <a:spcPts val="75"/>
              </a:spcBef>
            </a:pPr>
            <a:r>
              <a:rPr lang="en-US" dirty="0">
                <a:solidFill>
                  <a:schemeClr val="bg1">
                    <a:lumMod val="65000"/>
                  </a:schemeClr>
                </a:solidFill>
                <a:latin typeface="Arial" charset="0"/>
                <a:cs typeface="Arial" charset="0"/>
              </a:rPr>
              <a:t>Why be an Actuary?</a:t>
            </a:r>
          </a:p>
          <a:p>
            <a:pPr>
              <a:spcBef>
                <a:spcPts val="75"/>
              </a:spcBef>
            </a:pPr>
            <a:r>
              <a:rPr lang="en-US" dirty="0">
                <a:solidFill>
                  <a:schemeClr val="bg1">
                    <a:lumMod val="65000"/>
                  </a:schemeClr>
                </a:solidFill>
                <a:latin typeface="Arial" charset="0"/>
                <a:cs typeface="Arial" charset="0"/>
              </a:rPr>
              <a:t>How do you become an Actuary?</a:t>
            </a:r>
          </a:p>
          <a:p>
            <a:pPr>
              <a:spcBef>
                <a:spcPts val="75"/>
              </a:spcBef>
            </a:pPr>
            <a:r>
              <a:rPr lang="en-US" dirty="0">
                <a:solidFill>
                  <a:schemeClr val="bg1">
                    <a:lumMod val="65000"/>
                  </a:schemeClr>
                </a:solidFill>
                <a:latin typeface="Arial" charset="0"/>
                <a:cs typeface="Arial" charset="0"/>
              </a:rPr>
              <a:t>How can I find out more?</a:t>
            </a:r>
          </a:p>
          <a:p>
            <a:pPr algn="ctr">
              <a:buFontTx/>
              <a:buNone/>
            </a:pPr>
            <a:endParaRPr lang="en-US" sz="4400" dirty="0" smtClean="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839200" cy="1143000"/>
          </a:xfrm>
        </p:spPr>
        <p:txBody>
          <a:bodyPr anchor="ctr" anchorCtr="0"/>
          <a:lstStyle/>
          <a:p>
            <a:r>
              <a:rPr lang="en-US" dirty="0" smtClean="0"/>
              <a:t>What do Property/Casualty Actuaries do?</a:t>
            </a:r>
            <a:endParaRPr lang="en-US" dirty="0"/>
          </a:p>
        </p:txBody>
      </p:sp>
      <p:sp>
        <p:nvSpPr>
          <p:cNvPr id="4" name="Content Placeholder 3"/>
          <p:cNvSpPr>
            <a:spLocks noGrp="1"/>
          </p:cNvSpPr>
          <p:nvPr>
            <p:ph sz="half" idx="2"/>
          </p:nvPr>
        </p:nvSpPr>
        <p:spPr>
          <a:xfrm>
            <a:off x="4419600" y="1600201"/>
            <a:ext cx="4648200" cy="3810000"/>
          </a:xfrm>
        </p:spPr>
        <p:txBody>
          <a:bodyPr/>
          <a:lstStyle/>
          <a:p>
            <a:pPr>
              <a:buClr>
                <a:srgbClr val="FCB315"/>
              </a:buClr>
            </a:pPr>
            <a:r>
              <a:rPr lang="en-US" sz="2600" dirty="0"/>
              <a:t>Ratemaking</a:t>
            </a:r>
          </a:p>
          <a:p>
            <a:pPr>
              <a:buClr>
                <a:srgbClr val="FCB315"/>
              </a:buClr>
            </a:pPr>
            <a:r>
              <a:rPr lang="en-US" sz="2600" dirty="0"/>
              <a:t>Reserving</a:t>
            </a:r>
          </a:p>
          <a:p>
            <a:pPr>
              <a:buClr>
                <a:srgbClr val="FCB315"/>
              </a:buClr>
            </a:pPr>
            <a:r>
              <a:rPr lang="en-US" sz="2600" dirty="0"/>
              <a:t>Predictive modeling</a:t>
            </a:r>
          </a:p>
          <a:p>
            <a:pPr>
              <a:buClr>
                <a:srgbClr val="FCB315"/>
              </a:buClr>
            </a:pPr>
            <a:r>
              <a:rPr lang="en-US" sz="2600" dirty="0" smtClean="0"/>
              <a:t>Reinsurance</a:t>
            </a:r>
          </a:p>
          <a:p>
            <a:pPr>
              <a:buClr>
                <a:srgbClr val="FCB315"/>
              </a:buClr>
            </a:pPr>
            <a:r>
              <a:rPr lang="en-US" sz="2600" dirty="0" smtClean="0"/>
              <a:t>ERM</a:t>
            </a:r>
            <a:endParaRPr lang="en-US" sz="2600" dirty="0"/>
          </a:p>
          <a:p>
            <a:pPr>
              <a:lnSpc>
                <a:spcPct val="125000"/>
              </a:lnSpc>
            </a:pPr>
            <a:endParaRPr lang="en-US" sz="3600" dirty="0"/>
          </a:p>
        </p:txBody>
      </p:sp>
      <p:pic>
        <p:nvPicPr>
          <p:cNvPr id="25602" name="Picture 2"/>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415508" y="1531963"/>
            <a:ext cx="1544970" cy="2011680"/>
          </a:xfrm>
          <a:prstGeom prst="rect">
            <a:avLst/>
          </a:prstGeom>
          <a:noFill/>
        </p:spPr>
      </p:pic>
      <p:pic>
        <p:nvPicPr>
          <p:cNvPr id="25604" name="Picture 4"/>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24063" y="1550404"/>
            <a:ext cx="1559052" cy="1995263"/>
          </a:xfrm>
          <a:prstGeom prst="rect">
            <a:avLst/>
          </a:prstGeom>
          <a:noFill/>
        </p:spPr>
      </p:pic>
      <p:pic>
        <p:nvPicPr>
          <p:cNvPr id="25606" name="Picture 6"/>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2421103" y="3812060"/>
            <a:ext cx="1548994" cy="2003009"/>
          </a:xfrm>
          <a:prstGeom prst="rect">
            <a:avLst/>
          </a:prstGeom>
          <a:noFill/>
        </p:spPr>
      </p:pic>
      <p:pic>
        <p:nvPicPr>
          <p:cNvPr id="25608" name="Picture 8"/>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524063" y="3814560"/>
            <a:ext cx="1559052" cy="2000509"/>
          </a:xfrm>
          <a:prstGeom prst="rect">
            <a:avLst/>
          </a:prstGeom>
          <a:noFill/>
        </p:spPr>
      </p:pic>
    </p:spTree>
    <p:extLst>
      <p:ext uri="{BB962C8B-B14F-4D97-AF65-F5344CB8AC3E}">
        <p14:creationId xmlns:p14="http://schemas.microsoft.com/office/powerpoint/2010/main" val="39916349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nchor="b" anchorCtr="0"/>
          <a:lstStyle/>
          <a:p>
            <a:r>
              <a:rPr lang="en-US" dirty="0" smtClean="0"/>
              <a:t>Ratemaking / Pricing</a:t>
            </a:r>
          </a:p>
        </p:txBody>
      </p:sp>
      <p:sp>
        <p:nvSpPr>
          <p:cNvPr id="30723" name="Content Placeholder 2"/>
          <p:cNvSpPr>
            <a:spLocks noGrp="1"/>
          </p:cNvSpPr>
          <p:nvPr>
            <p:ph idx="1"/>
          </p:nvPr>
        </p:nvSpPr>
        <p:spPr/>
        <p:txBody>
          <a:bodyPr/>
          <a:lstStyle/>
          <a:p>
            <a:pPr>
              <a:buClr>
                <a:schemeClr val="bg2"/>
              </a:buClr>
            </a:pPr>
            <a:r>
              <a:rPr lang="en-US" dirty="0" smtClean="0"/>
              <a:t>Are current rates meeting our objectives?</a:t>
            </a:r>
          </a:p>
          <a:p>
            <a:pPr>
              <a:buClr>
                <a:schemeClr val="bg2"/>
              </a:buClr>
            </a:pPr>
            <a:r>
              <a:rPr lang="en-US" dirty="0" smtClean="0"/>
              <a:t>Are some classes performing better or worse than others?</a:t>
            </a:r>
          </a:p>
          <a:p>
            <a:pPr>
              <a:buClr>
                <a:schemeClr val="bg2"/>
              </a:buClr>
            </a:pPr>
            <a:r>
              <a:rPr lang="en-US" dirty="0" smtClean="0"/>
              <a:t>How do driving patterns influence risk of loss?</a:t>
            </a:r>
          </a:p>
          <a:p>
            <a:pPr>
              <a:buClr>
                <a:schemeClr val="bg2"/>
              </a:buClr>
            </a:pPr>
            <a:r>
              <a:rPr lang="en-US" dirty="0" smtClean="0"/>
              <a:t>How does an insured’s loss experience influence its premium?</a:t>
            </a:r>
          </a:p>
        </p:txBody>
      </p:sp>
    </p:spTree>
    <p:extLst>
      <p:ext uri="{BB962C8B-B14F-4D97-AF65-F5344CB8AC3E}">
        <p14:creationId xmlns:p14="http://schemas.microsoft.com/office/powerpoint/2010/main" val="417725281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a:xfrm>
            <a:off x="457200" y="381000"/>
            <a:ext cx="8486775" cy="1143000"/>
          </a:xfrm>
        </p:spPr>
        <p:txBody>
          <a:bodyPr/>
          <a:lstStyle/>
          <a:p>
            <a:pPr eaLnBrk="1" hangingPunct="1"/>
            <a:r>
              <a:rPr lang="en-US" b="1" dirty="0" smtClean="0">
                <a:latin typeface="Arial" charset="0"/>
                <a:cs typeface="Arial" charset="0"/>
              </a:rPr>
              <a:t>The Ratemaking Equation</a:t>
            </a:r>
          </a:p>
        </p:txBody>
      </p:sp>
      <p:sp>
        <p:nvSpPr>
          <p:cNvPr id="6147" name="Rectangle 3"/>
          <p:cNvSpPr>
            <a:spLocks noGrp="1" noChangeArrowheads="1"/>
          </p:cNvSpPr>
          <p:nvPr>
            <p:ph idx="1"/>
          </p:nvPr>
        </p:nvSpPr>
        <p:spPr>
          <a:xfrm>
            <a:off x="457200" y="1905000"/>
            <a:ext cx="8229600" cy="838200"/>
          </a:xfrm>
        </p:spPr>
        <p:txBody>
          <a:bodyPr/>
          <a:lstStyle/>
          <a:p>
            <a:pPr algn="ctr">
              <a:buFontTx/>
              <a:buNone/>
            </a:pPr>
            <a:r>
              <a:rPr lang="en-US" sz="4400" dirty="0" smtClean="0">
                <a:latin typeface="Arial" charset="0"/>
                <a:cs typeface="Arial" charset="0"/>
              </a:rPr>
              <a:t>E(P) = E(L) + E(Exp) + </a:t>
            </a:r>
            <a:r>
              <a:rPr lang="el-GR" sz="4400" dirty="0" smtClean="0">
                <a:latin typeface="Arial" charset="0"/>
                <a:cs typeface="Arial" charset="0"/>
              </a:rPr>
              <a:t>Π</a:t>
            </a:r>
            <a:endParaRPr lang="en-US" sz="4400" dirty="0" smtClean="0">
              <a:latin typeface="Arial" charset="0"/>
              <a:cs typeface="Arial" charset="0"/>
            </a:endParaRPr>
          </a:p>
        </p:txBody>
      </p:sp>
      <p:sp>
        <p:nvSpPr>
          <p:cNvPr id="6148" name="TextBox 4"/>
          <p:cNvSpPr txBox="1">
            <a:spLocks noChangeArrowheads="1"/>
          </p:cNvSpPr>
          <p:nvPr/>
        </p:nvSpPr>
        <p:spPr bwMode="auto">
          <a:xfrm>
            <a:off x="152400" y="3048000"/>
            <a:ext cx="8839200" cy="2209836"/>
          </a:xfrm>
          <a:prstGeom prst="rect">
            <a:avLst/>
          </a:prstGeom>
          <a:noFill/>
          <a:ln w="9525">
            <a:noFill/>
            <a:miter lim="800000"/>
            <a:headEnd/>
            <a:tailEnd/>
          </a:ln>
        </p:spPr>
        <p:txBody>
          <a:bodyPr>
            <a:spAutoFit/>
          </a:bodyPr>
          <a:lstStyle/>
          <a:p>
            <a:pPr marL="342900" indent="-342900" eaLnBrk="1" hangingPunct="1">
              <a:spcBef>
                <a:spcPct val="20000"/>
              </a:spcBef>
              <a:buFont typeface="Arial" charset="0"/>
              <a:buNone/>
            </a:pPr>
            <a:r>
              <a:rPr lang="en-US" sz="2600" dirty="0">
                <a:latin typeface="Arial" pitchFamily="34" charset="0"/>
                <a:cs typeface="Arial" pitchFamily="34" charset="0"/>
              </a:rPr>
              <a:t>    P = premiums</a:t>
            </a:r>
          </a:p>
          <a:p>
            <a:pPr marL="342900" indent="-342900" eaLnBrk="1" hangingPunct="1">
              <a:spcBef>
                <a:spcPct val="20000"/>
              </a:spcBef>
              <a:buFont typeface="Arial" charset="0"/>
              <a:buNone/>
            </a:pPr>
            <a:r>
              <a:rPr lang="en-US" sz="2600" dirty="0">
                <a:latin typeface="Arial" pitchFamily="34" charset="0"/>
                <a:cs typeface="Arial" pitchFamily="34" charset="0"/>
              </a:rPr>
              <a:t>				L = losses</a:t>
            </a:r>
          </a:p>
          <a:p>
            <a:pPr marL="342900" indent="-342900" eaLnBrk="1" hangingPunct="1">
              <a:spcBef>
                <a:spcPct val="20000"/>
              </a:spcBef>
              <a:buFont typeface="Arial" charset="0"/>
              <a:buNone/>
            </a:pPr>
            <a:r>
              <a:rPr lang="en-US" sz="2600" dirty="0">
                <a:latin typeface="Arial" pitchFamily="34" charset="0"/>
                <a:cs typeface="Arial" pitchFamily="34" charset="0"/>
              </a:rPr>
              <a:t>						Exp = expenses</a:t>
            </a:r>
          </a:p>
          <a:p>
            <a:pPr marL="342900" indent="-342900" eaLnBrk="1" hangingPunct="1">
              <a:spcBef>
                <a:spcPct val="20000"/>
              </a:spcBef>
              <a:buFont typeface="Arial" charset="0"/>
              <a:buNone/>
            </a:pPr>
            <a:r>
              <a:rPr lang="en-US" sz="2600" dirty="0">
                <a:latin typeface="Arial" pitchFamily="34" charset="0"/>
                <a:cs typeface="Arial" pitchFamily="34" charset="0"/>
              </a:rPr>
              <a:t>								        Π = profit</a:t>
            </a:r>
          </a:p>
          <a:p>
            <a:pPr marL="342900" indent="-342900"/>
            <a:endParaRPr lang="en-US" dirty="0"/>
          </a:p>
        </p:txBody>
      </p:sp>
      <p:sp>
        <p:nvSpPr>
          <p:cNvPr id="6" name="TextBox 5"/>
          <p:cNvSpPr txBox="1"/>
          <p:nvPr/>
        </p:nvSpPr>
        <p:spPr>
          <a:xfrm>
            <a:off x="228600" y="5334000"/>
            <a:ext cx="8458200" cy="738664"/>
          </a:xfrm>
          <a:prstGeom prst="rect">
            <a:avLst/>
          </a:prstGeom>
          <a:noFill/>
        </p:spPr>
        <p:txBody>
          <a:bodyPr wrap="square">
            <a:spAutoFit/>
          </a:bodyPr>
          <a:lstStyle/>
          <a:p>
            <a:pPr>
              <a:defRPr/>
            </a:pPr>
            <a:r>
              <a:rPr lang="en-US" sz="2400" dirty="0">
                <a:latin typeface="Arial" pitchFamily="34" charset="0"/>
                <a:ea typeface="+mn-ea"/>
                <a:cs typeface="Arial" pitchFamily="34" charset="0"/>
              </a:rPr>
              <a:t>A </a:t>
            </a:r>
            <a:r>
              <a:rPr lang="en-US" sz="2400" i="1" dirty="0">
                <a:latin typeface="Arial" pitchFamily="34" charset="0"/>
                <a:ea typeface="+mn-ea"/>
                <a:cs typeface="Arial" pitchFamily="34" charset="0"/>
              </a:rPr>
              <a:t>rate is an estimate of the expected value of future costs.</a:t>
            </a:r>
            <a:endParaRPr lang="en-US" sz="2400" dirty="0">
              <a:latin typeface="Arial" pitchFamily="34" charset="0"/>
              <a:ea typeface="+mn-ea"/>
              <a:cs typeface="Arial" pitchFamily="34" charset="0"/>
            </a:endParaRPr>
          </a:p>
          <a:p>
            <a:pPr>
              <a:defRPr/>
            </a:pPr>
            <a:endParaRPr lang="en-US" dirty="0">
              <a:ea typeface="+mn-ea"/>
            </a:endParaRPr>
          </a:p>
        </p:txBody>
      </p:sp>
    </p:spTree>
    <p:extLst>
      <p:ext uri="{BB962C8B-B14F-4D97-AF65-F5344CB8AC3E}">
        <p14:creationId xmlns:p14="http://schemas.microsoft.com/office/powerpoint/2010/main" val="21847641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a:xfrm>
            <a:off x="18585" y="228600"/>
            <a:ext cx="8486775" cy="1143000"/>
          </a:xfrm>
        </p:spPr>
        <p:txBody>
          <a:bodyPr/>
          <a:lstStyle/>
          <a:p>
            <a:pPr eaLnBrk="1" hangingPunct="1"/>
            <a:r>
              <a:rPr lang="en-US" b="1" dirty="0" smtClean="0">
                <a:latin typeface="Arial" charset="0"/>
                <a:cs typeface="Arial" charset="0"/>
              </a:rPr>
              <a:t>Rate Level Indication</a:t>
            </a:r>
          </a:p>
        </p:txBody>
      </p:sp>
      <p:sp>
        <p:nvSpPr>
          <p:cNvPr id="11267" name="Rectangle 3"/>
          <p:cNvSpPr>
            <a:spLocks noGrp="1" noChangeArrowheads="1"/>
          </p:cNvSpPr>
          <p:nvPr>
            <p:ph idx="1"/>
          </p:nvPr>
        </p:nvSpPr>
        <p:spPr>
          <a:xfrm>
            <a:off x="381000" y="1676400"/>
            <a:ext cx="8001000" cy="4191000"/>
          </a:xfrm>
        </p:spPr>
        <p:txBody>
          <a:bodyPr/>
          <a:lstStyle/>
          <a:p>
            <a:pPr>
              <a:lnSpc>
                <a:spcPct val="80000"/>
              </a:lnSpc>
            </a:pPr>
            <a:r>
              <a:rPr lang="en-US" sz="2400" dirty="0" smtClean="0">
                <a:latin typeface="Arial" charset="0"/>
                <a:cs typeface="Arial" charset="0"/>
              </a:rPr>
              <a:t>Recall:  E(P) = E(L) + E(Exp) + </a:t>
            </a:r>
            <a:r>
              <a:rPr lang="el-GR" sz="2400" dirty="0" smtClean="0">
                <a:latin typeface="Arial" charset="0"/>
                <a:cs typeface="Arial" charset="0"/>
              </a:rPr>
              <a:t>Π</a:t>
            </a:r>
            <a:endParaRPr lang="en-US" sz="2400" dirty="0" smtClean="0">
              <a:latin typeface="Arial" charset="0"/>
              <a:cs typeface="Arial" charset="0"/>
            </a:endParaRPr>
          </a:p>
          <a:p>
            <a:pPr lvl="1">
              <a:lnSpc>
                <a:spcPct val="80000"/>
              </a:lnSpc>
            </a:pPr>
            <a:r>
              <a:rPr lang="en-US" sz="2000" dirty="0" smtClean="0">
                <a:latin typeface="Arial" charset="0"/>
                <a:cs typeface="Arial" charset="0"/>
              </a:rPr>
              <a:t>Assume the following for Personal Auto in Illinois:</a:t>
            </a:r>
          </a:p>
          <a:p>
            <a:pPr lvl="2">
              <a:lnSpc>
                <a:spcPct val="80000"/>
              </a:lnSpc>
            </a:pPr>
            <a:r>
              <a:rPr lang="en-US" dirty="0" smtClean="0">
                <a:latin typeface="Arial" charset="0"/>
                <a:cs typeface="Arial" charset="0"/>
              </a:rPr>
              <a:t>E(P) is $909</a:t>
            </a:r>
          </a:p>
          <a:p>
            <a:pPr lvl="2">
              <a:lnSpc>
                <a:spcPct val="80000"/>
              </a:lnSpc>
            </a:pPr>
            <a:r>
              <a:rPr lang="en-US" dirty="0" smtClean="0">
                <a:latin typeface="Arial" charset="0"/>
                <a:cs typeface="Arial" charset="0"/>
              </a:rPr>
              <a:t>E(L) is $600</a:t>
            </a:r>
          </a:p>
          <a:p>
            <a:pPr lvl="2">
              <a:lnSpc>
                <a:spcPct val="80000"/>
              </a:lnSpc>
            </a:pPr>
            <a:r>
              <a:rPr lang="en-US" dirty="0" smtClean="0">
                <a:latin typeface="Arial" charset="0"/>
                <a:cs typeface="Arial" charset="0"/>
              </a:rPr>
              <a:t>E(Exp) is $300</a:t>
            </a:r>
          </a:p>
          <a:p>
            <a:pPr lvl="2">
              <a:lnSpc>
                <a:spcPct val="80000"/>
              </a:lnSpc>
            </a:pPr>
            <a:r>
              <a:rPr lang="en-US" dirty="0" smtClean="0">
                <a:latin typeface="Arial" charset="0"/>
                <a:cs typeface="Arial" charset="0"/>
              </a:rPr>
              <a:t>Π is $100</a:t>
            </a:r>
          </a:p>
          <a:p>
            <a:pPr>
              <a:lnSpc>
                <a:spcPct val="80000"/>
              </a:lnSpc>
            </a:pPr>
            <a:r>
              <a:rPr lang="en-US" sz="2400" dirty="0" smtClean="0">
                <a:latin typeface="Arial" charset="0"/>
                <a:cs typeface="Arial" charset="0"/>
              </a:rPr>
              <a:t>The equation above does NOT balance meaning that the expected premiums in the future are not enough to cover expected losses, expenses and leave a profit.</a:t>
            </a:r>
          </a:p>
          <a:p>
            <a:pPr>
              <a:lnSpc>
                <a:spcPct val="80000"/>
              </a:lnSpc>
            </a:pPr>
            <a:r>
              <a:rPr lang="en-US" sz="2400" dirty="0" smtClean="0">
                <a:latin typeface="Arial" charset="0"/>
                <a:cs typeface="Arial" charset="0"/>
              </a:rPr>
              <a:t>This would imply that premiums need to go up by 10%, across the book, to balance the equation.</a:t>
            </a:r>
          </a:p>
          <a:p>
            <a:pPr>
              <a:lnSpc>
                <a:spcPct val="80000"/>
              </a:lnSpc>
            </a:pPr>
            <a:r>
              <a:rPr lang="en-US" sz="2400" dirty="0" smtClean="0">
                <a:latin typeface="Arial" charset="0"/>
                <a:cs typeface="Arial" charset="0"/>
              </a:rPr>
              <a:t>In other words, there is a +10% rate level indication.</a:t>
            </a:r>
            <a:endParaRPr lang="en-US" sz="2800" dirty="0" smtClean="0">
              <a:latin typeface="Arial" charset="0"/>
              <a:cs typeface="Arial" charset="0"/>
            </a:endParaRPr>
          </a:p>
        </p:txBody>
      </p:sp>
    </p:spTree>
    <p:extLst>
      <p:ext uri="{BB962C8B-B14F-4D97-AF65-F5344CB8AC3E}">
        <p14:creationId xmlns:p14="http://schemas.microsoft.com/office/powerpoint/2010/main" val="11595161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Rot="1" noChangeArrowheads="1"/>
          </p:cNvSpPr>
          <p:nvPr>
            <p:ph type="title"/>
          </p:nvPr>
        </p:nvSpPr>
        <p:spPr>
          <a:xfrm>
            <a:off x="0" y="228600"/>
            <a:ext cx="8486775" cy="1143000"/>
          </a:xfrm>
        </p:spPr>
        <p:txBody>
          <a:bodyPr/>
          <a:lstStyle/>
          <a:p>
            <a:pPr eaLnBrk="1" hangingPunct="1"/>
            <a:r>
              <a:rPr lang="en-US" b="1" dirty="0" smtClean="0">
                <a:latin typeface="Arial" charset="0"/>
                <a:cs typeface="Arial" charset="0"/>
              </a:rPr>
              <a:t>Spreading the Rate Increase</a:t>
            </a:r>
          </a:p>
        </p:txBody>
      </p:sp>
      <p:sp>
        <p:nvSpPr>
          <p:cNvPr id="12291" name="Rectangle 3"/>
          <p:cNvSpPr>
            <a:spLocks noGrp="1" noChangeArrowheads="1"/>
          </p:cNvSpPr>
          <p:nvPr>
            <p:ph idx="1"/>
          </p:nvPr>
        </p:nvSpPr>
        <p:spPr>
          <a:xfrm>
            <a:off x="304800" y="1676400"/>
            <a:ext cx="7924800" cy="4114800"/>
          </a:xfrm>
        </p:spPr>
        <p:txBody>
          <a:bodyPr/>
          <a:lstStyle/>
          <a:p>
            <a:pPr>
              <a:lnSpc>
                <a:spcPct val="90000"/>
              </a:lnSpc>
            </a:pPr>
            <a:r>
              <a:rPr lang="en-US" sz="2400" dirty="0" smtClean="0"/>
              <a:t>One way to achieve increasing premiums by 10% is to do so by raising </a:t>
            </a:r>
            <a:r>
              <a:rPr lang="en-US" sz="2400" i="1" dirty="0" smtClean="0"/>
              <a:t>every policyholder</a:t>
            </a:r>
            <a:r>
              <a:rPr lang="ja-JP" altLang="en-US" sz="2400" i="1" dirty="0" smtClean="0"/>
              <a:t>’</a:t>
            </a:r>
            <a:r>
              <a:rPr lang="en-US" altLang="ja-JP" sz="2400" i="1" dirty="0" smtClean="0"/>
              <a:t>s </a:t>
            </a:r>
            <a:r>
              <a:rPr lang="en-US" altLang="ja-JP" sz="2400" dirty="0" smtClean="0"/>
              <a:t>premium by 10%.</a:t>
            </a:r>
          </a:p>
          <a:p>
            <a:pPr>
              <a:lnSpc>
                <a:spcPct val="90000"/>
              </a:lnSpc>
            </a:pPr>
            <a:r>
              <a:rPr lang="en-US" sz="2400" dirty="0" smtClean="0"/>
              <a:t>Actuaries are equipped with skills to understand how to spread the 10% rate increase to those customers who are driving the rate need.</a:t>
            </a:r>
          </a:p>
          <a:p>
            <a:pPr>
              <a:lnSpc>
                <a:spcPct val="90000"/>
              </a:lnSpc>
            </a:pPr>
            <a:r>
              <a:rPr lang="en-US" sz="2400" dirty="0" smtClean="0"/>
              <a:t>Assume the actuary discovered that rates for drivers in Chicago need to go up by 20% and that  drivers in the rest of the state do not need a rate increase. Assume a 50/50 population split.</a:t>
            </a:r>
          </a:p>
          <a:p>
            <a:pPr lvl="1">
              <a:lnSpc>
                <a:spcPct val="90000"/>
              </a:lnSpc>
            </a:pPr>
            <a:r>
              <a:rPr lang="en-US" sz="2000" dirty="0" smtClean="0">
                <a:latin typeface="Arial" charset="0"/>
                <a:cs typeface="Arial" charset="0"/>
              </a:rPr>
              <a:t>Spreading the rate in this way still balances back to 10% overall.</a:t>
            </a:r>
          </a:p>
        </p:txBody>
      </p:sp>
    </p:spTree>
    <p:extLst>
      <p:ext uri="{BB962C8B-B14F-4D97-AF65-F5344CB8AC3E}">
        <p14:creationId xmlns:p14="http://schemas.microsoft.com/office/powerpoint/2010/main" val="4939155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title"/>
          </p:nvPr>
        </p:nvSpPr>
        <p:spPr/>
        <p:txBody>
          <a:bodyPr/>
          <a:lstStyle/>
          <a:p>
            <a:pPr eaLnBrk="1" hangingPunct="1"/>
            <a:r>
              <a:rPr lang="en-US" sz="4000" b="1" smtClean="0">
                <a:latin typeface="Arial" charset="0"/>
                <a:cs typeface="Arial" charset="0"/>
              </a:rPr>
              <a:t>Spreading the Rate Increase:  Additional Distinctions</a:t>
            </a:r>
          </a:p>
        </p:txBody>
      </p:sp>
      <p:sp>
        <p:nvSpPr>
          <p:cNvPr id="13315" name="Rectangle 3"/>
          <p:cNvSpPr>
            <a:spLocks noGrp="1" noChangeArrowheads="1"/>
          </p:cNvSpPr>
          <p:nvPr>
            <p:ph idx="1"/>
          </p:nvPr>
        </p:nvSpPr>
        <p:spPr>
          <a:xfrm>
            <a:off x="457200" y="1600200"/>
            <a:ext cx="7467600" cy="5257800"/>
          </a:xfrm>
        </p:spPr>
        <p:txBody>
          <a:bodyPr/>
          <a:lstStyle/>
          <a:p>
            <a:pPr>
              <a:lnSpc>
                <a:spcPct val="90000"/>
              </a:lnSpc>
            </a:pPr>
            <a:r>
              <a:rPr lang="en-US" sz="2400" dirty="0" smtClean="0">
                <a:latin typeface="Arial" charset="0"/>
                <a:cs typeface="Arial" charset="0"/>
              </a:rPr>
              <a:t>10% Overall Rate Need:</a:t>
            </a:r>
          </a:p>
          <a:p>
            <a:pPr lvl="1">
              <a:buFont typeface="Wingdings" pitchFamily="2" charset="2"/>
              <a:buChar char="§"/>
            </a:pPr>
            <a:r>
              <a:rPr lang="en-US" sz="2400" dirty="0" smtClean="0">
                <a:latin typeface="Arial" charset="0"/>
                <a:cs typeface="Arial" charset="0"/>
              </a:rPr>
              <a:t>20% Rate Need for Chicago Drivers:</a:t>
            </a:r>
          </a:p>
          <a:p>
            <a:pPr lvl="2">
              <a:buFont typeface="Wingdings" pitchFamily="2" charset="2"/>
              <a:buChar char="§"/>
            </a:pPr>
            <a:r>
              <a:rPr lang="en-US" sz="2200" dirty="0" smtClean="0">
                <a:latin typeface="Arial" charset="0"/>
                <a:cs typeface="Arial" charset="0"/>
              </a:rPr>
              <a:t>15% Rate Need for Married Chicago Drivers</a:t>
            </a:r>
          </a:p>
          <a:p>
            <a:pPr lvl="2">
              <a:buFont typeface="Wingdings" pitchFamily="2" charset="2"/>
              <a:buChar char="§"/>
            </a:pPr>
            <a:r>
              <a:rPr lang="en-US" sz="2200" dirty="0" smtClean="0">
                <a:latin typeface="Arial" charset="0"/>
                <a:cs typeface="Arial" charset="0"/>
              </a:rPr>
              <a:t>25% Rate Need for Single Chicago Drivers</a:t>
            </a:r>
          </a:p>
          <a:p>
            <a:pPr lvl="1">
              <a:buFont typeface="Wingdings" pitchFamily="2" charset="2"/>
              <a:buChar char="§"/>
            </a:pPr>
            <a:r>
              <a:rPr lang="en-US" sz="2400" dirty="0" smtClean="0">
                <a:latin typeface="Arial" charset="0"/>
                <a:cs typeface="Arial" charset="0"/>
              </a:rPr>
              <a:t>0% Rate Need for Rest-of-State Drivers:</a:t>
            </a:r>
          </a:p>
          <a:p>
            <a:pPr lvl="2">
              <a:buFont typeface="Wingdings" pitchFamily="2" charset="2"/>
              <a:buChar char="§"/>
            </a:pPr>
            <a:r>
              <a:rPr lang="en-US" sz="2200" dirty="0" smtClean="0">
                <a:latin typeface="Arial" charset="0"/>
                <a:cs typeface="Arial" charset="0"/>
              </a:rPr>
              <a:t>-10% Rate Need for Married Rest-of-State Drivers</a:t>
            </a:r>
          </a:p>
          <a:p>
            <a:pPr lvl="2">
              <a:buFont typeface="Wingdings" pitchFamily="2" charset="2"/>
              <a:buChar char="§"/>
            </a:pPr>
            <a:r>
              <a:rPr lang="en-US" sz="2200" dirty="0" smtClean="0">
                <a:latin typeface="Arial" charset="0"/>
                <a:cs typeface="Arial" charset="0"/>
              </a:rPr>
              <a:t>10% Rate Need for Single Rest-of-State Drivers</a:t>
            </a:r>
          </a:p>
          <a:p>
            <a:pPr>
              <a:lnSpc>
                <a:spcPct val="90000"/>
              </a:lnSpc>
            </a:pPr>
            <a:r>
              <a:rPr lang="en-US" sz="2400" dirty="0" smtClean="0">
                <a:latin typeface="Arial" charset="0"/>
                <a:cs typeface="Arial" charset="0"/>
              </a:rPr>
              <a:t>The rate change can be spread by numerous other rating variables.  The rate spread can get very complicated, but actuarial techniques help identify where the rate change should be spread.</a:t>
            </a:r>
          </a:p>
        </p:txBody>
      </p:sp>
    </p:spTree>
    <p:extLst>
      <p:ext uri="{BB962C8B-B14F-4D97-AF65-F5344CB8AC3E}">
        <p14:creationId xmlns:p14="http://schemas.microsoft.com/office/powerpoint/2010/main" val="359487404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a:xfrm>
            <a:off x="457200" y="381000"/>
            <a:ext cx="8486775" cy="1143000"/>
          </a:xfrm>
        </p:spPr>
        <p:txBody>
          <a:bodyPr/>
          <a:lstStyle/>
          <a:p>
            <a:pPr eaLnBrk="1" hangingPunct="1"/>
            <a:r>
              <a:rPr lang="en-US" b="1" dirty="0" smtClean="0">
                <a:latin typeface="Arial" charset="0"/>
                <a:cs typeface="Arial" charset="0"/>
              </a:rPr>
              <a:t/>
            </a:r>
            <a:br>
              <a:rPr lang="en-US" b="1" dirty="0" smtClean="0">
                <a:latin typeface="Arial" charset="0"/>
                <a:cs typeface="Arial" charset="0"/>
              </a:rPr>
            </a:br>
            <a:r>
              <a:rPr lang="en-US" b="1" dirty="0" smtClean="0">
                <a:latin typeface="Arial" charset="0"/>
                <a:cs typeface="Arial" charset="0"/>
              </a:rPr>
              <a:t>Differences between Commercial and Personal Lines</a:t>
            </a:r>
          </a:p>
        </p:txBody>
      </p:sp>
      <p:sp>
        <p:nvSpPr>
          <p:cNvPr id="14339" name="Rectangle 3"/>
          <p:cNvSpPr>
            <a:spLocks noGrp="1" noChangeArrowheads="1"/>
          </p:cNvSpPr>
          <p:nvPr>
            <p:ph idx="1"/>
          </p:nvPr>
        </p:nvSpPr>
        <p:spPr>
          <a:xfrm>
            <a:off x="533400" y="1828800"/>
            <a:ext cx="7696200" cy="4038600"/>
          </a:xfrm>
        </p:spPr>
        <p:txBody>
          <a:bodyPr/>
          <a:lstStyle/>
          <a:p>
            <a:r>
              <a:rPr lang="en-US" dirty="0" smtClean="0">
                <a:latin typeface="Arial" charset="0"/>
                <a:cs typeface="Arial" charset="0"/>
              </a:rPr>
              <a:t>Commercial products can be unique and therefore can have limited data for ratemaking.</a:t>
            </a:r>
          </a:p>
          <a:p>
            <a:pPr lvl="1"/>
            <a:r>
              <a:rPr lang="en-US" dirty="0" smtClean="0">
                <a:latin typeface="Arial" charset="0"/>
                <a:cs typeface="Arial" charset="0"/>
              </a:rPr>
              <a:t>More individual risk rating </a:t>
            </a:r>
          </a:p>
          <a:p>
            <a:r>
              <a:rPr lang="en-US" dirty="0" smtClean="0">
                <a:latin typeface="Arial" charset="0"/>
                <a:cs typeface="Arial" charset="0"/>
              </a:rPr>
              <a:t>Individual risk underwriting is more prominent in Commercial Lines, leading to more discretion.</a:t>
            </a:r>
          </a:p>
          <a:p>
            <a:r>
              <a:rPr lang="en-US" dirty="0" smtClean="0">
                <a:latin typeface="Arial" charset="0"/>
                <a:cs typeface="Arial" charset="0"/>
              </a:rPr>
              <a:t>Commercial Lines use additional rating techniques, such as schedule and experience rating.</a:t>
            </a:r>
          </a:p>
        </p:txBody>
      </p:sp>
    </p:spTree>
    <p:extLst>
      <p:ext uri="{BB962C8B-B14F-4D97-AF65-F5344CB8AC3E}">
        <p14:creationId xmlns:p14="http://schemas.microsoft.com/office/powerpoint/2010/main" val="10011473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4162" name="Rectangle 2"/>
          <p:cNvSpPr>
            <a:spLocks noGrp="1" noChangeArrowheads="1"/>
          </p:cNvSpPr>
          <p:nvPr>
            <p:ph type="title"/>
          </p:nvPr>
        </p:nvSpPr>
        <p:spPr/>
        <p:txBody>
          <a:bodyPr anchor="ctr" anchorCtr="0"/>
          <a:lstStyle/>
          <a:p>
            <a:r>
              <a:rPr lang="en-US" sz="2800" dirty="0" smtClean="0"/>
              <a:t>Many </a:t>
            </a:r>
            <a:r>
              <a:rPr lang="en-US" sz="2800" dirty="0"/>
              <a:t>T</a:t>
            </a:r>
            <a:r>
              <a:rPr lang="en-US" sz="2800" dirty="0" smtClean="0"/>
              <a:t>rends </a:t>
            </a:r>
            <a:r>
              <a:rPr lang="en-US" sz="2800" dirty="0"/>
              <a:t>A</a:t>
            </a:r>
            <a:r>
              <a:rPr lang="en-US" sz="2800" dirty="0" smtClean="0"/>
              <a:t>ffect </a:t>
            </a:r>
            <a:r>
              <a:rPr lang="en-US" sz="2800" dirty="0"/>
              <a:t>our </a:t>
            </a:r>
            <a:r>
              <a:rPr lang="en-US" sz="2800" dirty="0" smtClean="0"/>
              <a:t>Practice</a:t>
            </a:r>
            <a:endParaRPr lang="en-US" sz="2800" dirty="0"/>
          </a:p>
        </p:txBody>
      </p:sp>
      <p:sp>
        <p:nvSpPr>
          <p:cNvPr id="3164163" name="Rectangle 3"/>
          <p:cNvSpPr>
            <a:spLocks noGrp="1" noChangeArrowheads="1"/>
          </p:cNvSpPr>
          <p:nvPr>
            <p:ph type="body" idx="1"/>
          </p:nvPr>
        </p:nvSpPr>
        <p:spPr>
          <a:xfrm>
            <a:off x="0" y="1828800"/>
            <a:ext cx="4724400" cy="3581400"/>
          </a:xfrm>
        </p:spPr>
        <p:txBody>
          <a:bodyPr/>
          <a:lstStyle/>
          <a:p>
            <a:pPr>
              <a:spcBef>
                <a:spcPts val="0"/>
              </a:spcBef>
              <a:buClr>
                <a:schemeClr val="bg2"/>
              </a:buClr>
            </a:pPr>
            <a:r>
              <a:rPr lang="en-US" sz="2200" dirty="0"/>
              <a:t>Internet of things and “big data</a:t>
            </a:r>
            <a:r>
              <a:rPr lang="en-US" sz="2200" dirty="0" smtClean="0"/>
              <a:t>”</a:t>
            </a:r>
          </a:p>
          <a:p>
            <a:pPr marL="0" indent="0">
              <a:spcBef>
                <a:spcPts val="0"/>
              </a:spcBef>
              <a:buClr>
                <a:schemeClr val="bg2"/>
              </a:buClr>
              <a:buNone/>
            </a:pPr>
            <a:endParaRPr lang="en-US" sz="2200" dirty="0"/>
          </a:p>
          <a:p>
            <a:pPr>
              <a:spcBef>
                <a:spcPts val="0"/>
              </a:spcBef>
              <a:buClr>
                <a:schemeClr val="bg2"/>
              </a:buClr>
            </a:pPr>
            <a:r>
              <a:rPr lang="en-US" sz="2200" dirty="0"/>
              <a:t>Increasingly </a:t>
            </a:r>
            <a:r>
              <a:rPr lang="en-US" sz="2200" dirty="0" smtClean="0"/>
              <a:t>sophisticated predictive models</a:t>
            </a:r>
          </a:p>
          <a:p>
            <a:pPr marL="0" indent="0">
              <a:spcBef>
                <a:spcPts val="0"/>
              </a:spcBef>
              <a:buClr>
                <a:schemeClr val="bg2"/>
              </a:buClr>
              <a:buNone/>
            </a:pPr>
            <a:endParaRPr lang="en-US" sz="2200" dirty="0"/>
          </a:p>
          <a:p>
            <a:pPr>
              <a:spcBef>
                <a:spcPts val="0"/>
              </a:spcBef>
              <a:buClr>
                <a:schemeClr val="bg2"/>
              </a:buClr>
            </a:pPr>
            <a:r>
              <a:rPr lang="en-US" sz="2200" dirty="0"/>
              <a:t>Emerging risk, </a:t>
            </a:r>
            <a:r>
              <a:rPr lang="en-US" sz="2200" dirty="0" smtClean="0"/>
              <a:t>terrorism</a:t>
            </a:r>
          </a:p>
          <a:p>
            <a:pPr marL="0" indent="0">
              <a:spcBef>
                <a:spcPts val="0"/>
              </a:spcBef>
              <a:buClr>
                <a:schemeClr val="bg2"/>
              </a:buClr>
              <a:buNone/>
            </a:pPr>
            <a:endParaRPr lang="en-US" sz="2200" dirty="0"/>
          </a:p>
          <a:p>
            <a:pPr>
              <a:spcBef>
                <a:spcPts val="0"/>
              </a:spcBef>
              <a:buClr>
                <a:schemeClr val="bg2"/>
              </a:buClr>
            </a:pPr>
            <a:r>
              <a:rPr lang="en-US" sz="2200" dirty="0"/>
              <a:t>Globalization, international businesses and risks, such as global </a:t>
            </a:r>
            <a:r>
              <a:rPr lang="en-US" sz="2200" dirty="0" smtClean="0"/>
              <a:t>instability</a:t>
            </a:r>
            <a:endParaRPr lang="en-US" sz="2200" dirty="0"/>
          </a:p>
        </p:txBody>
      </p:sp>
      <p:sp>
        <p:nvSpPr>
          <p:cNvPr id="6" name="Rectangle 3"/>
          <p:cNvSpPr txBox="1">
            <a:spLocks noChangeArrowheads="1"/>
          </p:cNvSpPr>
          <p:nvPr/>
        </p:nvSpPr>
        <p:spPr bwMode="black">
          <a:xfrm>
            <a:off x="4953000" y="1752600"/>
            <a:ext cx="4191000"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fontAlgn="base">
              <a:spcBef>
                <a:spcPts val="75"/>
              </a:spcBef>
              <a:spcAft>
                <a:spcPct val="0"/>
              </a:spcAft>
              <a:buClr>
                <a:schemeClr val="accent5"/>
              </a:buClr>
              <a:buFont typeface="Wingdings" pitchFamily="2" charset="2"/>
              <a:buChar char="§"/>
              <a:defRPr sz="2600">
                <a:solidFill>
                  <a:schemeClr val="tx1"/>
                </a:solidFill>
                <a:latin typeface="Arial" pitchFamily="34" charset="0"/>
                <a:ea typeface="+mn-ea"/>
                <a:cs typeface="Arial" pitchFamily="34" charset="0"/>
              </a:defRPr>
            </a:lvl1pPr>
            <a:lvl2pPr marL="533400" indent="-274638" algn="l" rtl="0" fontAlgn="base">
              <a:spcBef>
                <a:spcPts val="25"/>
              </a:spcBef>
              <a:spcAft>
                <a:spcPct val="0"/>
              </a:spcAft>
              <a:buClr>
                <a:schemeClr val="accent5"/>
              </a:buClr>
              <a:buFont typeface="Wingdings" pitchFamily="2" charset="2"/>
              <a:buChar char="§"/>
              <a:defRPr sz="2200">
                <a:solidFill>
                  <a:schemeClr val="tx1"/>
                </a:solidFill>
                <a:latin typeface="Arial" pitchFamily="34" charset="0"/>
                <a:cs typeface="Arial" pitchFamily="34" charset="0"/>
              </a:defRPr>
            </a:lvl2pPr>
            <a:lvl3pPr marL="738188" indent="-203200" algn="l" rtl="0" fontAlgn="base">
              <a:spcBef>
                <a:spcPts val="15"/>
              </a:spcBef>
              <a:spcAft>
                <a:spcPct val="0"/>
              </a:spcAft>
              <a:buClr>
                <a:schemeClr val="accent5"/>
              </a:buClr>
              <a:buFont typeface="Wingdings" pitchFamily="2" charset="2"/>
              <a:buChar char="§"/>
              <a:defRPr>
                <a:solidFill>
                  <a:schemeClr val="tx1"/>
                </a:solidFill>
                <a:latin typeface="Arial" pitchFamily="34" charset="0"/>
                <a:cs typeface="Arial" pitchFamily="34" charset="0"/>
              </a:defRPr>
            </a:lvl3pPr>
            <a:lvl4pPr marL="942975" indent="-203200" algn="l" rtl="0" fontAlgn="base">
              <a:spcBef>
                <a:spcPts val="15"/>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4pPr>
            <a:lvl5pPr marL="1163638" indent="-219075" algn="l" rtl="0" fontAlgn="base">
              <a:spcBef>
                <a:spcPts val="15"/>
              </a:spcBef>
              <a:spcAft>
                <a:spcPct val="0"/>
              </a:spcAft>
              <a:buClr>
                <a:schemeClr val="accent5"/>
              </a:buClr>
              <a:buFont typeface="Wingdings" pitchFamily="2" charset="2"/>
              <a:buChar char="§"/>
              <a:defRPr sz="1600">
                <a:solidFill>
                  <a:schemeClr val="tx1"/>
                </a:solidFill>
                <a:latin typeface="Arial" pitchFamily="34" charset="0"/>
                <a:cs typeface="Arial" pitchFamily="34" charset="0"/>
              </a:defRPr>
            </a:lvl5pPr>
            <a:lvl6pPr marL="1620838" indent="-219075" algn="l" rtl="0" fontAlgn="base">
              <a:spcBef>
                <a:spcPct val="10000"/>
              </a:spcBef>
              <a:spcAft>
                <a:spcPct val="0"/>
              </a:spcAft>
              <a:buClr>
                <a:schemeClr val="tx1"/>
              </a:buClr>
              <a:buChar char="»"/>
              <a:defRPr sz="1600">
                <a:solidFill>
                  <a:schemeClr val="tx1"/>
                </a:solidFill>
                <a:latin typeface="+mn-lt"/>
              </a:defRPr>
            </a:lvl6pPr>
            <a:lvl7pPr marL="2078038" indent="-219075" algn="l" rtl="0" fontAlgn="base">
              <a:spcBef>
                <a:spcPct val="10000"/>
              </a:spcBef>
              <a:spcAft>
                <a:spcPct val="0"/>
              </a:spcAft>
              <a:buClr>
                <a:schemeClr val="tx1"/>
              </a:buClr>
              <a:buChar char="»"/>
              <a:defRPr sz="1600">
                <a:solidFill>
                  <a:schemeClr val="tx1"/>
                </a:solidFill>
                <a:latin typeface="+mn-lt"/>
              </a:defRPr>
            </a:lvl7pPr>
            <a:lvl8pPr marL="2535238" indent="-219075" algn="l" rtl="0" fontAlgn="base">
              <a:spcBef>
                <a:spcPct val="10000"/>
              </a:spcBef>
              <a:spcAft>
                <a:spcPct val="0"/>
              </a:spcAft>
              <a:buClr>
                <a:schemeClr val="tx1"/>
              </a:buClr>
              <a:buChar char="»"/>
              <a:defRPr sz="1600">
                <a:solidFill>
                  <a:schemeClr val="tx1"/>
                </a:solidFill>
                <a:latin typeface="+mn-lt"/>
              </a:defRPr>
            </a:lvl8pPr>
            <a:lvl9pPr marL="2992438" indent="-219075" algn="l" rtl="0" fontAlgn="base">
              <a:spcBef>
                <a:spcPct val="10000"/>
              </a:spcBef>
              <a:spcAft>
                <a:spcPct val="0"/>
              </a:spcAft>
              <a:buClr>
                <a:schemeClr val="tx1"/>
              </a:buClr>
              <a:buChar char="»"/>
              <a:defRPr sz="1600">
                <a:solidFill>
                  <a:schemeClr val="tx1"/>
                </a:solidFill>
                <a:latin typeface="+mn-lt"/>
              </a:defRPr>
            </a:lvl9pPr>
          </a:lstStyle>
          <a:p>
            <a:pPr eaLnBrk="1" hangingPunct="1">
              <a:spcBef>
                <a:spcPts val="0"/>
              </a:spcBef>
              <a:buClr>
                <a:schemeClr val="bg2"/>
              </a:buClr>
            </a:pPr>
            <a:r>
              <a:rPr lang="en-US" sz="2200" kern="0" dirty="0" smtClean="0"/>
              <a:t>Climate change, weather volatility</a:t>
            </a:r>
          </a:p>
          <a:p>
            <a:pPr marL="0" indent="0" eaLnBrk="1" hangingPunct="1">
              <a:spcBef>
                <a:spcPts val="0"/>
              </a:spcBef>
              <a:buClr>
                <a:schemeClr val="bg2"/>
              </a:buClr>
              <a:buNone/>
            </a:pPr>
            <a:endParaRPr lang="en-US" sz="2200" kern="0" dirty="0" smtClean="0"/>
          </a:p>
          <a:p>
            <a:pPr eaLnBrk="1" hangingPunct="1">
              <a:spcBef>
                <a:spcPts val="0"/>
              </a:spcBef>
              <a:buClr>
                <a:schemeClr val="bg2"/>
              </a:buClr>
            </a:pPr>
            <a:r>
              <a:rPr lang="en-US" sz="2200" kern="0" dirty="0" smtClean="0"/>
              <a:t>Population shifts, hazard prone areas</a:t>
            </a:r>
          </a:p>
          <a:p>
            <a:pPr marL="0" indent="0" eaLnBrk="1" hangingPunct="1">
              <a:spcBef>
                <a:spcPts val="0"/>
              </a:spcBef>
              <a:buClr>
                <a:schemeClr val="bg2"/>
              </a:buClr>
              <a:buNone/>
            </a:pPr>
            <a:endParaRPr lang="en-US" sz="2200" kern="0" dirty="0" smtClean="0"/>
          </a:p>
          <a:p>
            <a:pPr eaLnBrk="1" hangingPunct="1">
              <a:spcBef>
                <a:spcPts val="0"/>
              </a:spcBef>
              <a:buClr>
                <a:schemeClr val="bg2"/>
              </a:buClr>
            </a:pPr>
            <a:r>
              <a:rPr lang="en-US" sz="2200" kern="0" dirty="0" smtClean="0"/>
              <a:t>Social media, automated vehicles, healthcare</a:t>
            </a:r>
          </a:p>
          <a:p>
            <a:pPr marL="0" indent="0" eaLnBrk="1" hangingPunct="1">
              <a:spcBef>
                <a:spcPts val="0"/>
              </a:spcBef>
              <a:buClr>
                <a:schemeClr val="bg2"/>
              </a:buClr>
              <a:buNone/>
            </a:pPr>
            <a:endParaRPr lang="en-US" sz="2200" kern="0" dirty="0" smtClean="0"/>
          </a:p>
          <a:p>
            <a:pPr eaLnBrk="1" hangingPunct="1">
              <a:spcBef>
                <a:spcPts val="0"/>
              </a:spcBef>
              <a:buClr>
                <a:schemeClr val="bg2"/>
              </a:buClr>
            </a:pPr>
            <a:r>
              <a:rPr lang="en-US" sz="2200" kern="0" dirty="0" smtClean="0"/>
              <a:t>Drones, cyber liability, the aging population</a:t>
            </a:r>
            <a:endParaRPr lang="en-US" sz="2200" b="1" i="1" kern="0" dirty="0">
              <a:solidFill>
                <a:schemeClr val="accent4"/>
              </a:solidFill>
            </a:endParaRPr>
          </a:p>
        </p:txBody>
      </p:sp>
    </p:spTree>
    <p:extLst>
      <p:ext uri="{BB962C8B-B14F-4D97-AF65-F5344CB8AC3E}">
        <p14:creationId xmlns:p14="http://schemas.microsoft.com/office/powerpoint/2010/main" val="144157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Outline</a:t>
            </a:r>
          </a:p>
        </p:txBody>
      </p:sp>
      <p:sp>
        <p:nvSpPr>
          <p:cNvPr id="6147" name="Rectangle 3"/>
          <p:cNvSpPr>
            <a:spLocks noGrp="1" noChangeArrowheads="1"/>
          </p:cNvSpPr>
          <p:nvPr>
            <p:ph idx="1"/>
          </p:nvPr>
        </p:nvSpPr>
        <p:spPr>
          <a:xfrm>
            <a:off x="457200" y="1447800"/>
            <a:ext cx="8077200" cy="3810000"/>
          </a:xfrm>
        </p:spPr>
        <p:txBody>
          <a:bodyPr/>
          <a:lstStyle/>
          <a:p>
            <a:pPr>
              <a:spcBef>
                <a:spcPts val="75"/>
              </a:spcBef>
            </a:pPr>
            <a:r>
              <a:rPr lang="en-US" dirty="0" smtClean="0">
                <a:latin typeface="Arial" charset="0"/>
                <a:cs typeface="Arial" charset="0"/>
              </a:rPr>
              <a:t>What is an Actuary? </a:t>
            </a:r>
          </a:p>
          <a:p>
            <a:pPr>
              <a:spcBef>
                <a:spcPts val="75"/>
              </a:spcBef>
            </a:pPr>
            <a:r>
              <a:rPr lang="en-US" dirty="0">
                <a:latin typeface="Arial" charset="0"/>
                <a:cs typeface="Arial" charset="0"/>
              </a:rPr>
              <a:t>What is the difference – CAS and </a:t>
            </a:r>
            <a:r>
              <a:rPr lang="en-US" dirty="0" smtClean="0">
                <a:latin typeface="Arial" charset="0"/>
                <a:cs typeface="Arial" charset="0"/>
              </a:rPr>
              <a:t>SOA?</a:t>
            </a:r>
          </a:p>
          <a:p>
            <a:pPr>
              <a:spcBef>
                <a:spcPts val="75"/>
              </a:spcBef>
            </a:pPr>
            <a:r>
              <a:rPr lang="en-US" dirty="0">
                <a:latin typeface="Arial" charset="0"/>
                <a:cs typeface="Arial" charset="0"/>
              </a:rPr>
              <a:t>What do Property/Casualty Actuaries do</a:t>
            </a:r>
            <a:r>
              <a:rPr lang="en-US" dirty="0" smtClean="0">
                <a:latin typeface="Arial" charset="0"/>
                <a:cs typeface="Arial" charset="0"/>
              </a:rPr>
              <a:t>?</a:t>
            </a:r>
          </a:p>
          <a:p>
            <a:pPr>
              <a:spcBef>
                <a:spcPts val="75"/>
              </a:spcBef>
            </a:pPr>
            <a:r>
              <a:rPr lang="en-US" dirty="0" smtClean="0">
                <a:latin typeface="Arial" charset="0"/>
                <a:cs typeface="Arial" charset="0"/>
              </a:rPr>
              <a:t>Why be an Actuary?</a:t>
            </a:r>
            <a:endParaRPr lang="en-US" dirty="0">
              <a:latin typeface="Arial" charset="0"/>
              <a:cs typeface="Arial" charset="0"/>
            </a:endParaRPr>
          </a:p>
          <a:p>
            <a:pPr>
              <a:spcBef>
                <a:spcPts val="75"/>
              </a:spcBef>
            </a:pPr>
            <a:r>
              <a:rPr lang="en-US" dirty="0" smtClean="0">
                <a:latin typeface="Arial" charset="0"/>
                <a:cs typeface="Arial" charset="0"/>
              </a:rPr>
              <a:t>How do you become an Actuary?</a:t>
            </a:r>
          </a:p>
          <a:p>
            <a:pPr>
              <a:spcBef>
                <a:spcPts val="75"/>
              </a:spcBef>
            </a:pPr>
            <a:r>
              <a:rPr lang="en-US" dirty="0" smtClean="0">
                <a:latin typeface="Arial" charset="0"/>
                <a:cs typeface="Arial" charset="0"/>
              </a:rPr>
              <a:t>How can I find out more?</a:t>
            </a:r>
          </a:p>
          <a:p>
            <a:pPr algn="ctr">
              <a:buFontTx/>
              <a:buNone/>
            </a:pPr>
            <a:endParaRPr lang="en-US" sz="4400" dirty="0" smtClean="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2140" name="Line 28"/>
          <p:cNvSpPr>
            <a:spLocks noChangeShapeType="1"/>
          </p:cNvSpPr>
          <p:nvPr/>
        </p:nvSpPr>
        <p:spPr bwMode="auto">
          <a:xfrm flipV="1">
            <a:off x="2928938" y="2198688"/>
            <a:ext cx="3319462" cy="3321050"/>
          </a:xfrm>
          <a:prstGeom prst="line">
            <a:avLst/>
          </a:prstGeom>
          <a:noFill/>
          <a:ln w="38100">
            <a:solidFill>
              <a:srgbClr val="96969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3162139" name="Line 27"/>
          <p:cNvSpPr>
            <a:spLocks noChangeShapeType="1"/>
          </p:cNvSpPr>
          <p:nvPr/>
        </p:nvSpPr>
        <p:spPr bwMode="auto">
          <a:xfrm>
            <a:off x="2841625" y="2254250"/>
            <a:ext cx="3254375" cy="3265488"/>
          </a:xfrm>
          <a:prstGeom prst="line">
            <a:avLst/>
          </a:prstGeom>
          <a:noFill/>
          <a:ln w="38100">
            <a:solidFill>
              <a:srgbClr val="969696"/>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j-lt"/>
            </a:endParaRPr>
          </a:p>
        </p:txBody>
      </p:sp>
      <p:sp>
        <p:nvSpPr>
          <p:cNvPr id="3162114" name="Rectangle 2"/>
          <p:cNvSpPr>
            <a:spLocks noGrp="1" noChangeArrowheads="1"/>
          </p:cNvSpPr>
          <p:nvPr>
            <p:ph type="title"/>
          </p:nvPr>
        </p:nvSpPr>
        <p:spPr/>
        <p:txBody>
          <a:bodyPr anchor="b" anchorCtr="0"/>
          <a:lstStyle/>
          <a:p>
            <a:r>
              <a:rPr lang="en-US" dirty="0"/>
              <a:t>Many </a:t>
            </a:r>
            <a:r>
              <a:rPr lang="en-US" dirty="0" smtClean="0"/>
              <a:t>Paths </a:t>
            </a:r>
            <a:r>
              <a:rPr lang="en-US" dirty="0"/>
              <a:t>to </a:t>
            </a:r>
            <a:r>
              <a:rPr lang="en-US" dirty="0" smtClean="0"/>
              <a:t>Success</a:t>
            </a:r>
            <a:endParaRPr lang="en-US" dirty="0"/>
          </a:p>
        </p:txBody>
      </p:sp>
      <p:sp>
        <p:nvSpPr>
          <p:cNvPr id="3162121" name="Text Box 9"/>
          <p:cNvSpPr txBox="1">
            <a:spLocks noChangeArrowheads="1"/>
          </p:cNvSpPr>
          <p:nvPr/>
        </p:nvSpPr>
        <p:spPr bwMode="auto">
          <a:xfrm>
            <a:off x="914400" y="1971675"/>
            <a:ext cx="19589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i="1" dirty="0">
                <a:solidFill>
                  <a:schemeClr val="tx1"/>
                </a:solidFill>
                <a:latin typeface="+mj-lt"/>
              </a:rPr>
              <a:t>people oriented</a:t>
            </a:r>
          </a:p>
        </p:txBody>
      </p:sp>
      <p:sp>
        <p:nvSpPr>
          <p:cNvPr id="3162122" name="Text Box 10"/>
          <p:cNvSpPr txBox="1">
            <a:spLocks noChangeArrowheads="1"/>
          </p:cNvSpPr>
          <p:nvPr/>
        </p:nvSpPr>
        <p:spPr bwMode="auto">
          <a:xfrm>
            <a:off x="5834063" y="5611858"/>
            <a:ext cx="195897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200" i="1" dirty="0">
                <a:solidFill>
                  <a:schemeClr val="tx1"/>
                </a:solidFill>
                <a:latin typeface="+mj-lt"/>
              </a:rPr>
              <a:t>data intensive</a:t>
            </a:r>
          </a:p>
        </p:txBody>
      </p:sp>
      <p:sp>
        <p:nvSpPr>
          <p:cNvPr id="3162123" name="Text Box 11"/>
          <p:cNvSpPr txBox="1">
            <a:spLocks noChangeArrowheads="1"/>
          </p:cNvSpPr>
          <p:nvPr/>
        </p:nvSpPr>
        <p:spPr bwMode="auto">
          <a:xfrm>
            <a:off x="1012825" y="5604868"/>
            <a:ext cx="223534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200" i="1" dirty="0">
                <a:solidFill>
                  <a:schemeClr val="tx1"/>
                </a:solidFill>
                <a:latin typeface="+mj-lt"/>
              </a:rPr>
              <a:t>travel </a:t>
            </a:r>
            <a:r>
              <a:rPr lang="en-US" sz="2200" i="1" dirty="0" smtClean="0">
                <a:solidFill>
                  <a:schemeClr val="tx1"/>
                </a:solidFill>
                <a:latin typeface="+mj-lt"/>
              </a:rPr>
              <a:t>and </a:t>
            </a:r>
            <a:r>
              <a:rPr lang="en-US" sz="2200" i="1" dirty="0">
                <a:solidFill>
                  <a:schemeClr val="tx1"/>
                </a:solidFill>
                <a:latin typeface="+mj-lt"/>
              </a:rPr>
              <a:t>variety</a:t>
            </a:r>
          </a:p>
        </p:txBody>
      </p:sp>
      <p:sp>
        <p:nvSpPr>
          <p:cNvPr id="3162124" name="Text Box 12"/>
          <p:cNvSpPr txBox="1">
            <a:spLocks noChangeArrowheads="1"/>
          </p:cNvSpPr>
          <p:nvPr/>
        </p:nvSpPr>
        <p:spPr bwMode="auto">
          <a:xfrm>
            <a:off x="6291263" y="1916113"/>
            <a:ext cx="2115758"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200" i="1" dirty="0">
                <a:solidFill>
                  <a:schemeClr val="tx1"/>
                </a:solidFill>
                <a:latin typeface="+mj-lt"/>
              </a:rPr>
              <a:t>stable schedule</a:t>
            </a:r>
          </a:p>
        </p:txBody>
      </p:sp>
      <p:sp>
        <p:nvSpPr>
          <p:cNvPr id="3162129" name="Rectangle 17"/>
          <p:cNvSpPr>
            <a:spLocks noChangeArrowheads="1"/>
          </p:cNvSpPr>
          <p:nvPr/>
        </p:nvSpPr>
        <p:spPr bwMode="auto">
          <a:xfrm>
            <a:off x="7448550" y="3973513"/>
            <a:ext cx="1076325" cy="588962"/>
          </a:xfrm>
          <a:prstGeom prst="rect">
            <a:avLst/>
          </a:prstGeom>
          <a:solidFill>
            <a:schemeClr val="bg2">
              <a:lumMod val="50000"/>
            </a:schemeClr>
          </a:solidFill>
          <a:ln>
            <a:noFill/>
          </a:ln>
          <a:effectLst/>
          <a:extLst/>
        </p:spPr>
        <p:txBody>
          <a:bodyPr wrap="none" anchor="ctr"/>
          <a:lstStyle/>
          <a:p>
            <a:pPr algn="ctr"/>
            <a:r>
              <a:rPr lang="en-US" sz="1800" dirty="0">
                <a:solidFill>
                  <a:schemeClr val="bg1"/>
                </a:solidFill>
                <a:latin typeface="+mj-lt"/>
              </a:rPr>
              <a:t>service</a:t>
            </a:r>
          </a:p>
          <a:p>
            <a:pPr algn="ctr"/>
            <a:r>
              <a:rPr lang="en-US" sz="1800" dirty="0">
                <a:solidFill>
                  <a:schemeClr val="bg1"/>
                </a:solidFill>
                <a:latin typeface="+mj-lt"/>
              </a:rPr>
              <a:t>agency</a:t>
            </a:r>
          </a:p>
        </p:txBody>
      </p:sp>
      <p:sp>
        <p:nvSpPr>
          <p:cNvPr id="3162130" name="Rectangle 18"/>
          <p:cNvSpPr>
            <a:spLocks noChangeArrowheads="1"/>
          </p:cNvSpPr>
          <p:nvPr/>
        </p:nvSpPr>
        <p:spPr bwMode="auto">
          <a:xfrm>
            <a:off x="1625600" y="3649663"/>
            <a:ext cx="1131888" cy="642937"/>
          </a:xfrm>
          <a:prstGeom prst="rect">
            <a:avLst/>
          </a:prstGeom>
          <a:solidFill>
            <a:schemeClr val="accent2"/>
          </a:solidFill>
          <a:ln>
            <a:noFill/>
          </a:ln>
          <a:effectLst/>
          <a:extLst/>
        </p:spPr>
        <p:txBody>
          <a:bodyPr wrap="none" anchor="ctr"/>
          <a:lstStyle/>
          <a:p>
            <a:pPr algn="ctr"/>
            <a:r>
              <a:rPr lang="en-US" sz="1800">
                <a:latin typeface="+mj-lt"/>
              </a:rPr>
              <a:t>broking</a:t>
            </a:r>
          </a:p>
        </p:txBody>
      </p:sp>
      <p:sp>
        <p:nvSpPr>
          <p:cNvPr id="3162131" name="Rectangle 19"/>
          <p:cNvSpPr>
            <a:spLocks noChangeArrowheads="1"/>
          </p:cNvSpPr>
          <p:nvPr/>
        </p:nvSpPr>
        <p:spPr bwMode="auto">
          <a:xfrm>
            <a:off x="4432300" y="4632325"/>
            <a:ext cx="1217613" cy="642938"/>
          </a:xfrm>
          <a:prstGeom prst="rect">
            <a:avLst/>
          </a:prstGeom>
          <a:solidFill>
            <a:schemeClr val="tx2"/>
          </a:solidFill>
          <a:ln>
            <a:noFill/>
          </a:ln>
          <a:effectLst/>
          <a:extLst/>
        </p:spPr>
        <p:txBody>
          <a:bodyPr wrap="none" anchor="ctr"/>
          <a:lstStyle/>
          <a:p>
            <a:pPr algn="ctr"/>
            <a:r>
              <a:rPr lang="en-US" sz="1800">
                <a:solidFill>
                  <a:schemeClr val="bg1"/>
                </a:solidFill>
                <a:latin typeface="+mj-lt"/>
              </a:rPr>
              <a:t>banking/</a:t>
            </a:r>
          </a:p>
          <a:p>
            <a:pPr algn="ctr"/>
            <a:r>
              <a:rPr lang="en-US" sz="1800">
                <a:solidFill>
                  <a:schemeClr val="bg1"/>
                </a:solidFill>
                <a:latin typeface="+mj-lt"/>
              </a:rPr>
              <a:t>investment</a:t>
            </a:r>
          </a:p>
        </p:txBody>
      </p:sp>
      <p:sp>
        <p:nvSpPr>
          <p:cNvPr id="3162132" name="Rectangle 20"/>
          <p:cNvSpPr>
            <a:spLocks noChangeArrowheads="1"/>
          </p:cNvSpPr>
          <p:nvPr/>
        </p:nvSpPr>
        <p:spPr bwMode="auto">
          <a:xfrm>
            <a:off x="5006975" y="1782763"/>
            <a:ext cx="1131888" cy="479425"/>
          </a:xfrm>
          <a:prstGeom prst="rect">
            <a:avLst/>
          </a:prstGeom>
          <a:solidFill>
            <a:schemeClr val="accent5"/>
          </a:solidFill>
          <a:ln>
            <a:noFill/>
          </a:ln>
          <a:effectLst/>
          <a:extLst/>
        </p:spPr>
        <p:txBody>
          <a:bodyPr wrap="none" anchor="ctr"/>
          <a:lstStyle/>
          <a:p>
            <a:pPr algn="ctr"/>
            <a:r>
              <a:rPr lang="en-US" sz="1800" dirty="0">
                <a:solidFill>
                  <a:schemeClr val="tx1"/>
                </a:solidFill>
                <a:latin typeface="+mj-lt"/>
              </a:rPr>
              <a:t>regulator</a:t>
            </a:r>
          </a:p>
        </p:txBody>
      </p:sp>
      <p:sp>
        <p:nvSpPr>
          <p:cNvPr id="3162133" name="Rectangle 21"/>
          <p:cNvSpPr>
            <a:spLocks noChangeArrowheads="1"/>
          </p:cNvSpPr>
          <p:nvPr/>
        </p:nvSpPr>
        <p:spPr bwMode="auto">
          <a:xfrm>
            <a:off x="5451475" y="3775075"/>
            <a:ext cx="1230313" cy="642938"/>
          </a:xfrm>
          <a:prstGeom prst="rect">
            <a:avLst/>
          </a:prstGeom>
          <a:solidFill>
            <a:schemeClr val="accent1"/>
          </a:solidFill>
          <a:ln>
            <a:noFill/>
          </a:ln>
          <a:effectLst/>
          <a:extLst/>
        </p:spPr>
        <p:txBody>
          <a:bodyPr wrap="none" anchor="ctr"/>
          <a:lstStyle/>
          <a:p>
            <a:pPr algn="ctr"/>
            <a:r>
              <a:rPr lang="en-US" sz="1800">
                <a:solidFill>
                  <a:schemeClr val="bg1"/>
                </a:solidFill>
                <a:latin typeface="+mj-lt"/>
              </a:rPr>
              <a:t>insurance</a:t>
            </a:r>
          </a:p>
          <a:p>
            <a:pPr algn="ctr"/>
            <a:r>
              <a:rPr lang="en-US" sz="1800">
                <a:solidFill>
                  <a:schemeClr val="bg1"/>
                </a:solidFill>
                <a:latin typeface="+mj-lt"/>
              </a:rPr>
              <a:t>ratemaking</a:t>
            </a:r>
          </a:p>
        </p:txBody>
      </p:sp>
      <p:sp>
        <p:nvSpPr>
          <p:cNvPr id="3162135" name="Rectangle 23"/>
          <p:cNvSpPr>
            <a:spLocks noChangeArrowheads="1"/>
          </p:cNvSpPr>
          <p:nvPr/>
        </p:nvSpPr>
        <p:spPr bwMode="auto">
          <a:xfrm>
            <a:off x="5818188" y="2597150"/>
            <a:ext cx="1338262" cy="642938"/>
          </a:xfrm>
          <a:prstGeom prst="rect">
            <a:avLst/>
          </a:prstGeom>
          <a:solidFill>
            <a:schemeClr val="accent3"/>
          </a:solidFill>
          <a:ln>
            <a:noFill/>
          </a:ln>
          <a:effectLst/>
          <a:extLst/>
        </p:spPr>
        <p:txBody>
          <a:bodyPr wrap="none" anchor="ctr"/>
          <a:lstStyle/>
          <a:p>
            <a:pPr algn="ctr"/>
            <a:r>
              <a:rPr lang="en-US" sz="1800">
                <a:solidFill>
                  <a:schemeClr val="bg1"/>
                </a:solidFill>
                <a:latin typeface="+mj-lt"/>
              </a:rPr>
              <a:t>reinsurance</a:t>
            </a:r>
          </a:p>
          <a:p>
            <a:pPr algn="ctr"/>
            <a:r>
              <a:rPr lang="en-US" sz="1800">
                <a:solidFill>
                  <a:schemeClr val="bg1"/>
                </a:solidFill>
                <a:latin typeface="+mj-lt"/>
              </a:rPr>
              <a:t>reserving</a:t>
            </a:r>
          </a:p>
        </p:txBody>
      </p:sp>
      <p:sp>
        <p:nvSpPr>
          <p:cNvPr id="3162136" name="Rectangle 24"/>
          <p:cNvSpPr>
            <a:spLocks noChangeArrowheads="1"/>
          </p:cNvSpPr>
          <p:nvPr/>
        </p:nvSpPr>
        <p:spPr bwMode="auto">
          <a:xfrm>
            <a:off x="2301875" y="4341813"/>
            <a:ext cx="1131888" cy="642937"/>
          </a:xfrm>
          <a:prstGeom prst="rect">
            <a:avLst/>
          </a:prstGeom>
          <a:solidFill>
            <a:schemeClr val="accent5"/>
          </a:solidFill>
          <a:ln>
            <a:noFill/>
          </a:ln>
          <a:effectLst/>
          <a:extLst/>
        </p:spPr>
        <p:txBody>
          <a:bodyPr wrap="none" anchor="ctr"/>
          <a:lstStyle/>
          <a:p>
            <a:pPr algn="ctr"/>
            <a:r>
              <a:rPr lang="en-US" sz="1800" dirty="0">
                <a:solidFill>
                  <a:schemeClr val="tx1"/>
                </a:solidFill>
                <a:latin typeface="+mj-lt"/>
              </a:rPr>
              <a:t>consulting</a:t>
            </a:r>
          </a:p>
        </p:txBody>
      </p:sp>
      <p:sp>
        <p:nvSpPr>
          <p:cNvPr id="3162137" name="Rectangle 25"/>
          <p:cNvSpPr>
            <a:spLocks noChangeArrowheads="1"/>
          </p:cNvSpPr>
          <p:nvPr/>
        </p:nvSpPr>
        <p:spPr bwMode="auto">
          <a:xfrm>
            <a:off x="3965575" y="3141663"/>
            <a:ext cx="1131888" cy="642937"/>
          </a:xfrm>
          <a:prstGeom prst="rect">
            <a:avLst/>
          </a:prstGeom>
          <a:solidFill>
            <a:schemeClr val="tx2"/>
          </a:solidFill>
          <a:ln>
            <a:noFill/>
          </a:ln>
          <a:effectLst/>
          <a:extLst/>
        </p:spPr>
        <p:txBody>
          <a:bodyPr wrap="none" anchor="ctr"/>
          <a:lstStyle/>
          <a:p>
            <a:pPr algn="ctr"/>
            <a:r>
              <a:rPr lang="en-US" sz="1800">
                <a:solidFill>
                  <a:schemeClr val="bg1"/>
                </a:solidFill>
                <a:latin typeface="+mj-lt"/>
              </a:rPr>
              <a:t>ERM</a:t>
            </a:r>
          </a:p>
        </p:txBody>
      </p:sp>
      <p:sp>
        <p:nvSpPr>
          <p:cNvPr id="3162138" name="Rectangle 26"/>
          <p:cNvSpPr>
            <a:spLocks noChangeArrowheads="1"/>
          </p:cNvSpPr>
          <p:nvPr/>
        </p:nvSpPr>
        <p:spPr bwMode="auto">
          <a:xfrm>
            <a:off x="3484563" y="3863975"/>
            <a:ext cx="1360487" cy="642938"/>
          </a:xfrm>
          <a:prstGeom prst="rect">
            <a:avLst/>
          </a:prstGeom>
          <a:solidFill>
            <a:schemeClr val="accent3"/>
          </a:solidFill>
          <a:ln>
            <a:noFill/>
          </a:ln>
          <a:effectLst/>
          <a:extLst/>
        </p:spPr>
        <p:txBody>
          <a:bodyPr wrap="none" anchor="ctr"/>
          <a:lstStyle/>
          <a:p>
            <a:pPr algn="ctr"/>
            <a:r>
              <a:rPr lang="en-US" sz="1800" dirty="0">
                <a:solidFill>
                  <a:schemeClr val="bg1"/>
                </a:solidFill>
                <a:latin typeface="+mj-lt"/>
              </a:rPr>
              <a:t>reinsurance</a:t>
            </a:r>
          </a:p>
          <a:p>
            <a:pPr algn="ctr"/>
            <a:r>
              <a:rPr lang="en-US" sz="1800" dirty="0">
                <a:solidFill>
                  <a:schemeClr val="bg1"/>
                </a:solidFill>
                <a:latin typeface="+mj-lt"/>
              </a:rPr>
              <a:t>pricing</a:t>
            </a:r>
          </a:p>
        </p:txBody>
      </p:sp>
      <p:sp>
        <p:nvSpPr>
          <p:cNvPr id="3162141" name="Rectangle 29"/>
          <p:cNvSpPr>
            <a:spLocks noChangeArrowheads="1"/>
          </p:cNvSpPr>
          <p:nvPr/>
        </p:nvSpPr>
        <p:spPr bwMode="auto">
          <a:xfrm>
            <a:off x="2330450" y="2579688"/>
            <a:ext cx="1447800" cy="642937"/>
          </a:xfrm>
          <a:prstGeom prst="rect">
            <a:avLst/>
          </a:prstGeom>
          <a:solidFill>
            <a:schemeClr val="tx2"/>
          </a:solidFill>
          <a:ln>
            <a:noFill/>
          </a:ln>
          <a:effectLst/>
          <a:extLst/>
        </p:spPr>
        <p:txBody>
          <a:bodyPr wrap="none" anchor="ctr"/>
          <a:lstStyle/>
          <a:p>
            <a:pPr algn="ctr"/>
            <a:r>
              <a:rPr lang="en-US" sz="1800">
                <a:solidFill>
                  <a:schemeClr val="bg1"/>
                </a:solidFill>
                <a:latin typeface="+mj-lt"/>
              </a:rPr>
              <a:t>management</a:t>
            </a:r>
          </a:p>
        </p:txBody>
      </p:sp>
      <p:sp>
        <p:nvSpPr>
          <p:cNvPr id="3162134" name="Rectangle 22"/>
          <p:cNvSpPr>
            <a:spLocks noChangeArrowheads="1"/>
          </p:cNvSpPr>
          <p:nvPr/>
        </p:nvSpPr>
        <p:spPr bwMode="auto">
          <a:xfrm>
            <a:off x="6738938" y="3290888"/>
            <a:ext cx="1131887" cy="642937"/>
          </a:xfrm>
          <a:prstGeom prst="rect">
            <a:avLst/>
          </a:prstGeom>
          <a:solidFill>
            <a:schemeClr val="accent1"/>
          </a:solidFill>
          <a:ln>
            <a:noFill/>
          </a:ln>
          <a:effectLst/>
          <a:extLst/>
        </p:spPr>
        <p:txBody>
          <a:bodyPr wrap="none" anchor="ctr"/>
          <a:lstStyle/>
          <a:p>
            <a:pPr algn="ctr"/>
            <a:r>
              <a:rPr lang="en-US" sz="1800">
                <a:solidFill>
                  <a:schemeClr val="bg1"/>
                </a:solidFill>
                <a:latin typeface="+mj-lt"/>
              </a:rPr>
              <a:t>insurance</a:t>
            </a:r>
          </a:p>
          <a:p>
            <a:pPr algn="ctr"/>
            <a:r>
              <a:rPr lang="en-US" sz="1800">
                <a:solidFill>
                  <a:schemeClr val="bg1"/>
                </a:solidFill>
                <a:latin typeface="+mj-lt"/>
              </a:rPr>
              <a:t>reserving</a:t>
            </a:r>
          </a:p>
        </p:txBody>
      </p:sp>
      <p:sp>
        <p:nvSpPr>
          <p:cNvPr id="3162142" name="Rectangle 30"/>
          <p:cNvSpPr>
            <a:spLocks noChangeArrowheads="1"/>
          </p:cNvSpPr>
          <p:nvPr/>
        </p:nvSpPr>
        <p:spPr bwMode="auto">
          <a:xfrm>
            <a:off x="3724275" y="1574800"/>
            <a:ext cx="1131888" cy="403225"/>
          </a:xfrm>
          <a:prstGeom prst="rect">
            <a:avLst/>
          </a:prstGeom>
          <a:solidFill>
            <a:schemeClr val="bg1">
              <a:lumMod val="75000"/>
            </a:schemeClr>
          </a:solidFill>
          <a:ln>
            <a:noFill/>
          </a:ln>
          <a:effectLst/>
          <a:extLst/>
        </p:spPr>
        <p:txBody>
          <a:bodyPr wrap="none" anchor="ctr"/>
          <a:lstStyle/>
          <a:p>
            <a:pPr algn="ctr"/>
            <a:r>
              <a:rPr lang="en-US" sz="1800" dirty="0">
                <a:solidFill>
                  <a:schemeClr val="tx1"/>
                </a:solidFill>
                <a:latin typeface="+mj-lt"/>
              </a:rPr>
              <a:t>academic</a:t>
            </a:r>
          </a:p>
        </p:txBody>
      </p:sp>
    </p:spTree>
    <p:extLst>
      <p:ext uri="{BB962C8B-B14F-4D97-AF65-F5344CB8AC3E}">
        <p14:creationId xmlns:p14="http://schemas.microsoft.com/office/powerpoint/2010/main" val="304460651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Outline</a:t>
            </a:r>
          </a:p>
        </p:txBody>
      </p:sp>
      <p:sp>
        <p:nvSpPr>
          <p:cNvPr id="6147" name="Rectangle 3"/>
          <p:cNvSpPr>
            <a:spLocks noGrp="1" noChangeArrowheads="1"/>
          </p:cNvSpPr>
          <p:nvPr>
            <p:ph idx="1"/>
          </p:nvPr>
        </p:nvSpPr>
        <p:spPr>
          <a:xfrm>
            <a:off x="457200" y="1524000"/>
            <a:ext cx="8077200" cy="3810000"/>
          </a:xfrm>
        </p:spPr>
        <p:txBody>
          <a:bodyPr/>
          <a:lstStyle/>
          <a:p>
            <a:pPr>
              <a:spcBef>
                <a:spcPts val="75"/>
              </a:spcBef>
            </a:pPr>
            <a:r>
              <a:rPr lang="en-US" dirty="0">
                <a:solidFill>
                  <a:schemeClr val="bg1">
                    <a:lumMod val="65000"/>
                  </a:schemeClr>
                </a:solidFill>
                <a:latin typeface="Arial" charset="0"/>
                <a:cs typeface="Arial" charset="0"/>
              </a:rPr>
              <a:t>What is an Actuary? </a:t>
            </a:r>
          </a:p>
          <a:p>
            <a:pPr>
              <a:spcBef>
                <a:spcPts val="75"/>
              </a:spcBef>
            </a:pPr>
            <a:r>
              <a:rPr lang="en-US" dirty="0">
                <a:solidFill>
                  <a:schemeClr val="bg1">
                    <a:lumMod val="65000"/>
                  </a:schemeClr>
                </a:solidFill>
                <a:latin typeface="Arial" charset="0"/>
                <a:cs typeface="Arial" charset="0"/>
              </a:rPr>
              <a:t>What is the difference – CAS and SOA?</a:t>
            </a:r>
          </a:p>
          <a:p>
            <a:pPr>
              <a:spcBef>
                <a:spcPts val="75"/>
              </a:spcBef>
            </a:pPr>
            <a:r>
              <a:rPr lang="en-US" dirty="0">
                <a:solidFill>
                  <a:schemeClr val="bg1">
                    <a:lumMod val="65000"/>
                  </a:schemeClr>
                </a:solidFill>
                <a:latin typeface="Arial" charset="0"/>
                <a:cs typeface="Arial" charset="0"/>
              </a:rPr>
              <a:t>What do Property/Casualty Actuaries do?</a:t>
            </a:r>
          </a:p>
          <a:p>
            <a:pPr>
              <a:spcBef>
                <a:spcPts val="75"/>
              </a:spcBef>
            </a:pPr>
            <a:r>
              <a:rPr lang="en-US" dirty="0">
                <a:latin typeface="Arial" charset="0"/>
                <a:cs typeface="Arial" charset="0"/>
              </a:rPr>
              <a:t>Why be an Actuary?</a:t>
            </a:r>
          </a:p>
          <a:p>
            <a:pPr>
              <a:spcBef>
                <a:spcPts val="75"/>
              </a:spcBef>
            </a:pPr>
            <a:r>
              <a:rPr lang="en-US" dirty="0">
                <a:solidFill>
                  <a:schemeClr val="bg1">
                    <a:lumMod val="65000"/>
                  </a:schemeClr>
                </a:solidFill>
                <a:latin typeface="Arial" charset="0"/>
                <a:cs typeface="Arial" charset="0"/>
              </a:rPr>
              <a:t>How do you become an Actuary?</a:t>
            </a:r>
          </a:p>
          <a:p>
            <a:pPr>
              <a:spcBef>
                <a:spcPts val="75"/>
              </a:spcBef>
            </a:pPr>
            <a:r>
              <a:rPr lang="en-US" dirty="0">
                <a:solidFill>
                  <a:schemeClr val="bg1">
                    <a:lumMod val="65000"/>
                  </a:schemeClr>
                </a:solidFill>
                <a:latin typeface="Arial" charset="0"/>
                <a:cs typeface="Arial" charset="0"/>
              </a:rPr>
              <a:t>How can I find out more?</a:t>
            </a:r>
          </a:p>
          <a:p>
            <a:pPr algn="ctr">
              <a:buFontTx/>
              <a:buNone/>
            </a:pPr>
            <a:endParaRPr lang="en-US" sz="4400" dirty="0" smtClean="0">
              <a:latin typeface="Arial" charset="0"/>
              <a:cs typeface="Arial" charset="0"/>
            </a:endParaRPr>
          </a:p>
        </p:txBody>
      </p:sp>
    </p:spTree>
    <p:extLst>
      <p:ext uri="{BB962C8B-B14F-4D97-AF65-F5344CB8AC3E}">
        <p14:creationId xmlns:p14="http://schemas.microsoft.com/office/powerpoint/2010/main" val="1516539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457200" y="152400"/>
            <a:ext cx="8486775" cy="1143000"/>
          </a:xfrm>
        </p:spPr>
        <p:txBody>
          <a:bodyPr/>
          <a:lstStyle/>
          <a:p>
            <a:pPr eaLnBrk="1" hangingPunct="1"/>
            <a:r>
              <a:rPr lang="en-US" b="1" dirty="0" smtClean="0">
                <a:latin typeface="Arial" charset="0"/>
                <a:cs typeface="Arial" charset="0"/>
              </a:rPr>
              <a:t>Why be an Actuary?</a:t>
            </a:r>
          </a:p>
        </p:txBody>
      </p:sp>
      <p:sp>
        <p:nvSpPr>
          <p:cNvPr id="22531" name="Rectangle 3"/>
          <p:cNvSpPr>
            <a:spLocks noGrp="1" noChangeArrowheads="1"/>
          </p:cNvSpPr>
          <p:nvPr>
            <p:ph idx="1"/>
          </p:nvPr>
        </p:nvSpPr>
        <p:spPr>
          <a:xfrm>
            <a:off x="457200" y="1295400"/>
            <a:ext cx="8458200" cy="4876800"/>
          </a:xfrm>
        </p:spPr>
        <p:txBody>
          <a:bodyPr/>
          <a:lstStyle/>
          <a:p>
            <a:pPr>
              <a:spcBef>
                <a:spcPts val="75"/>
              </a:spcBef>
            </a:pPr>
            <a:r>
              <a:rPr lang="en-US" dirty="0" smtClean="0">
                <a:latin typeface="Arial" charset="0"/>
                <a:ea typeface="ＭＳ Ｐゴシック" pitchFamily="34" charset="-128"/>
                <a:cs typeface="Arial" charset="0"/>
              </a:rPr>
              <a:t>High earnings potential</a:t>
            </a:r>
          </a:p>
          <a:p>
            <a:pPr>
              <a:spcBef>
                <a:spcPts val="75"/>
              </a:spcBef>
            </a:pPr>
            <a:r>
              <a:rPr lang="en-US" dirty="0" smtClean="0">
                <a:latin typeface="Arial" charset="0"/>
                <a:ea typeface="ＭＳ Ｐゴシック" pitchFamily="34" charset="-128"/>
                <a:cs typeface="Arial" charset="0"/>
              </a:rPr>
              <a:t>Graduate school not required – no loans to repay</a:t>
            </a:r>
          </a:p>
          <a:p>
            <a:pPr>
              <a:spcBef>
                <a:spcPts val="75"/>
              </a:spcBef>
            </a:pPr>
            <a:r>
              <a:rPr lang="en-US" dirty="0" smtClean="0">
                <a:latin typeface="Arial" charset="0"/>
                <a:ea typeface="ＭＳ Ｐゴシック" pitchFamily="34" charset="-128"/>
                <a:cs typeface="Arial" charset="0"/>
              </a:rPr>
              <a:t>Advancement opportunities expand throughout career</a:t>
            </a:r>
          </a:p>
          <a:p>
            <a:pPr>
              <a:spcBef>
                <a:spcPts val="75"/>
              </a:spcBef>
            </a:pPr>
            <a:r>
              <a:rPr lang="en-US" dirty="0" smtClean="0">
                <a:latin typeface="Arial" charset="0"/>
                <a:ea typeface="ＭＳ Ｐゴシック" pitchFamily="34" charset="-128"/>
                <a:cs typeface="Arial" charset="0"/>
              </a:rPr>
              <a:t>Variety of avenues to choose</a:t>
            </a:r>
          </a:p>
          <a:p>
            <a:pPr>
              <a:spcBef>
                <a:spcPts val="75"/>
              </a:spcBef>
            </a:pPr>
            <a:r>
              <a:rPr lang="en-US" dirty="0" smtClean="0">
                <a:latin typeface="Arial" charset="0"/>
                <a:ea typeface="ＭＳ Ｐゴシック" pitchFamily="34" charset="-128"/>
                <a:cs typeface="Arial" charset="0"/>
              </a:rPr>
              <a:t>High demand – less sensitive to economic cycles</a:t>
            </a:r>
          </a:p>
          <a:p>
            <a:pPr>
              <a:spcBef>
                <a:spcPts val="75"/>
              </a:spcBef>
            </a:pPr>
            <a:r>
              <a:rPr lang="en-US" dirty="0" smtClean="0">
                <a:latin typeface="Arial" charset="0"/>
                <a:ea typeface="ＭＳ Ｐゴシック" pitchFamily="34" charset="-128"/>
                <a:cs typeface="Arial" charset="0"/>
              </a:rPr>
              <a:t>Job security</a:t>
            </a:r>
          </a:p>
          <a:p>
            <a:pPr>
              <a:spcBef>
                <a:spcPts val="75"/>
              </a:spcBef>
            </a:pPr>
            <a:r>
              <a:rPr lang="en-US" dirty="0" smtClean="0">
                <a:latin typeface="Arial" charset="0"/>
                <a:ea typeface="ＭＳ Ｐゴシック" pitchFamily="34" charset="-128"/>
                <a:cs typeface="Arial" charset="0"/>
              </a:rPr>
              <a:t>Overall, a highly ranked profession</a:t>
            </a:r>
          </a:p>
          <a:p>
            <a:pPr lvl="1">
              <a:spcBef>
                <a:spcPts val="75"/>
              </a:spcBef>
            </a:pPr>
            <a:r>
              <a:rPr lang="en-US" dirty="0" smtClean="0">
                <a:latin typeface="Arial" charset="0"/>
                <a:ea typeface="ＭＳ Ｐゴシック" pitchFamily="34" charset="-128"/>
                <a:cs typeface="Arial" charset="0"/>
              </a:rPr>
              <a:t>Actuary is continually rated as one of the top jobs in America.</a:t>
            </a:r>
          </a:p>
        </p:txBody>
      </p:sp>
    </p:spTree>
    <p:extLst>
      <p:ext uri="{BB962C8B-B14F-4D97-AF65-F5344CB8AC3E}">
        <p14:creationId xmlns:p14="http://schemas.microsoft.com/office/powerpoint/2010/main" val="189928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Outline</a:t>
            </a:r>
          </a:p>
        </p:txBody>
      </p:sp>
      <p:sp>
        <p:nvSpPr>
          <p:cNvPr id="6147" name="Rectangle 3"/>
          <p:cNvSpPr>
            <a:spLocks noGrp="1" noChangeArrowheads="1"/>
          </p:cNvSpPr>
          <p:nvPr>
            <p:ph idx="1"/>
          </p:nvPr>
        </p:nvSpPr>
        <p:spPr>
          <a:xfrm>
            <a:off x="457200" y="1524000"/>
            <a:ext cx="8077200" cy="3810000"/>
          </a:xfrm>
        </p:spPr>
        <p:txBody>
          <a:bodyPr/>
          <a:lstStyle/>
          <a:p>
            <a:pPr>
              <a:spcBef>
                <a:spcPts val="75"/>
              </a:spcBef>
            </a:pPr>
            <a:r>
              <a:rPr lang="en-US" dirty="0">
                <a:solidFill>
                  <a:schemeClr val="bg1">
                    <a:lumMod val="65000"/>
                  </a:schemeClr>
                </a:solidFill>
                <a:latin typeface="Arial" charset="0"/>
                <a:cs typeface="Arial" charset="0"/>
              </a:rPr>
              <a:t>What is an Actuary? </a:t>
            </a:r>
          </a:p>
          <a:p>
            <a:pPr>
              <a:spcBef>
                <a:spcPts val="75"/>
              </a:spcBef>
            </a:pPr>
            <a:r>
              <a:rPr lang="en-US" dirty="0">
                <a:solidFill>
                  <a:schemeClr val="bg1">
                    <a:lumMod val="65000"/>
                  </a:schemeClr>
                </a:solidFill>
                <a:latin typeface="Arial" charset="0"/>
                <a:cs typeface="Arial" charset="0"/>
              </a:rPr>
              <a:t>What is the difference – CAS and SOA?</a:t>
            </a:r>
          </a:p>
          <a:p>
            <a:pPr>
              <a:spcBef>
                <a:spcPts val="75"/>
              </a:spcBef>
            </a:pPr>
            <a:r>
              <a:rPr lang="en-US" dirty="0">
                <a:solidFill>
                  <a:schemeClr val="bg1">
                    <a:lumMod val="65000"/>
                  </a:schemeClr>
                </a:solidFill>
                <a:latin typeface="Arial" charset="0"/>
                <a:cs typeface="Arial" charset="0"/>
              </a:rPr>
              <a:t>What do Property/Casualty Actuaries do?</a:t>
            </a:r>
          </a:p>
          <a:p>
            <a:pPr>
              <a:spcBef>
                <a:spcPts val="75"/>
              </a:spcBef>
            </a:pPr>
            <a:r>
              <a:rPr lang="en-US" dirty="0">
                <a:solidFill>
                  <a:schemeClr val="bg1">
                    <a:lumMod val="65000"/>
                  </a:schemeClr>
                </a:solidFill>
                <a:latin typeface="Arial" charset="0"/>
                <a:cs typeface="Arial" charset="0"/>
              </a:rPr>
              <a:t>Why be an Actuary?</a:t>
            </a:r>
          </a:p>
          <a:p>
            <a:pPr>
              <a:spcBef>
                <a:spcPts val="75"/>
              </a:spcBef>
            </a:pPr>
            <a:r>
              <a:rPr lang="en-US" dirty="0">
                <a:latin typeface="Arial" charset="0"/>
                <a:cs typeface="Arial" charset="0"/>
              </a:rPr>
              <a:t>How do you become an Actuary?</a:t>
            </a:r>
          </a:p>
          <a:p>
            <a:pPr>
              <a:spcBef>
                <a:spcPts val="75"/>
              </a:spcBef>
            </a:pPr>
            <a:r>
              <a:rPr lang="en-US" dirty="0">
                <a:solidFill>
                  <a:schemeClr val="bg1">
                    <a:lumMod val="65000"/>
                  </a:schemeClr>
                </a:solidFill>
                <a:latin typeface="Arial" charset="0"/>
                <a:cs typeface="Arial" charset="0"/>
              </a:rPr>
              <a:t>How can I find out more?</a:t>
            </a:r>
          </a:p>
          <a:p>
            <a:pPr algn="ctr">
              <a:buFontTx/>
              <a:buNone/>
            </a:pPr>
            <a:endParaRPr lang="en-US" sz="4400" dirty="0" smtClean="0">
              <a:latin typeface="Arial" charset="0"/>
              <a:cs typeface="Arial" charset="0"/>
            </a:endParaRPr>
          </a:p>
        </p:txBody>
      </p:sp>
    </p:spTree>
    <p:extLst>
      <p:ext uri="{BB962C8B-B14F-4D97-AF65-F5344CB8AC3E}">
        <p14:creationId xmlns:p14="http://schemas.microsoft.com/office/powerpoint/2010/main" val="21730379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bwMode="gray">
          <a:xfrm>
            <a:off x="514601" y="207264"/>
            <a:ext cx="8091045" cy="700644"/>
          </a:xfrm>
        </p:spPr>
        <p:txBody>
          <a:bodyPr anchor="ctr">
            <a:noAutofit/>
          </a:bodyPr>
          <a:lstStyle/>
          <a:p>
            <a:r>
              <a:rPr lang="en-US" sz="3200" dirty="0"/>
              <a:t>2018 CAS </a:t>
            </a:r>
            <a:r>
              <a:rPr lang="en-US" sz="3200" dirty="0" smtClean="0"/>
              <a:t>Syllabus</a:t>
            </a:r>
            <a:endParaRPr lang="en-US" sz="3200" dirty="0"/>
          </a:p>
        </p:txBody>
      </p:sp>
      <p:pic>
        <p:nvPicPr>
          <p:cNvPr id="3" name="Picture 2"/>
          <p:cNvPicPr>
            <a:picLocks noChangeAspect="1"/>
          </p:cNvPicPr>
          <p:nvPr/>
        </p:nvPicPr>
        <p:blipFill>
          <a:blip r:embed="rId3"/>
          <a:stretch>
            <a:fillRect/>
          </a:stretch>
        </p:blipFill>
        <p:spPr>
          <a:xfrm>
            <a:off x="1464499" y="907908"/>
            <a:ext cx="6191250" cy="5172075"/>
          </a:xfrm>
          <a:prstGeom prst="rect">
            <a:avLst/>
          </a:prstGeom>
        </p:spPr>
      </p:pic>
    </p:spTree>
    <p:extLst>
      <p:ext uri="{BB962C8B-B14F-4D97-AF65-F5344CB8AC3E}">
        <p14:creationId xmlns:p14="http://schemas.microsoft.com/office/powerpoint/2010/main" val="56350469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p:txBody>
          <a:bodyPr/>
          <a:lstStyle/>
          <a:p>
            <a:pPr eaLnBrk="1" hangingPunct="1"/>
            <a:r>
              <a:rPr lang="en-US" b="1" dirty="0" smtClean="0">
                <a:latin typeface="Arial" charset="0"/>
                <a:cs typeface="Arial" charset="0"/>
              </a:rPr>
              <a:t>Study Benefits</a:t>
            </a:r>
          </a:p>
        </p:txBody>
      </p:sp>
      <p:sp>
        <p:nvSpPr>
          <p:cNvPr id="21507" name="Rectangle 3"/>
          <p:cNvSpPr>
            <a:spLocks noGrp="1" noChangeArrowheads="1"/>
          </p:cNvSpPr>
          <p:nvPr>
            <p:ph idx="1"/>
          </p:nvPr>
        </p:nvSpPr>
        <p:spPr>
          <a:xfrm>
            <a:off x="457200" y="1524000"/>
            <a:ext cx="7543800" cy="4876800"/>
          </a:xfrm>
        </p:spPr>
        <p:txBody>
          <a:bodyPr/>
          <a:lstStyle/>
          <a:p>
            <a:pPr>
              <a:spcBef>
                <a:spcPts val="75"/>
              </a:spcBef>
            </a:pPr>
            <a:r>
              <a:rPr lang="en-US" dirty="0" smtClean="0">
                <a:latin typeface="Arial" charset="0"/>
                <a:ea typeface="ＭＳ Ｐゴシック" pitchFamily="34" charset="-128"/>
                <a:cs typeface="Arial" charset="0"/>
              </a:rPr>
              <a:t>Paid Study Time (100 – 120 hours per exam is not uncommon)</a:t>
            </a:r>
          </a:p>
          <a:p>
            <a:pPr>
              <a:spcBef>
                <a:spcPts val="75"/>
              </a:spcBef>
            </a:pPr>
            <a:r>
              <a:rPr lang="en-US" dirty="0" smtClean="0">
                <a:latin typeface="Arial" charset="0"/>
                <a:ea typeface="ＭＳ Ｐゴシック" pitchFamily="34" charset="-128"/>
                <a:cs typeface="Arial" charset="0"/>
              </a:rPr>
              <a:t>Raises or bonuses for each exam ($2,000 - $5,000 range)</a:t>
            </a:r>
          </a:p>
          <a:p>
            <a:pPr>
              <a:spcBef>
                <a:spcPts val="75"/>
              </a:spcBef>
            </a:pPr>
            <a:r>
              <a:rPr lang="en-US" dirty="0" smtClean="0">
                <a:latin typeface="Arial" charset="0"/>
                <a:ea typeface="ＭＳ Ｐゴシック" pitchFamily="34" charset="-128"/>
                <a:cs typeface="Arial" charset="0"/>
              </a:rPr>
              <a:t>Company pays for exam materials, seminars, exam fees, etc.</a:t>
            </a:r>
          </a:p>
        </p:txBody>
      </p:sp>
    </p:spTree>
    <p:extLst>
      <p:ext uri="{BB962C8B-B14F-4D97-AF65-F5344CB8AC3E}">
        <p14:creationId xmlns:p14="http://schemas.microsoft.com/office/powerpoint/2010/main" val="232465321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8486775" cy="1143000"/>
          </a:xfrm>
        </p:spPr>
        <p:txBody>
          <a:bodyPr/>
          <a:lstStyle/>
          <a:p>
            <a:r>
              <a:rPr lang="en-US" dirty="0" smtClean="0"/>
              <a:t>Related Professions</a:t>
            </a:r>
            <a:endParaRPr lang="en-US" dirty="0"/>
          </a:p>
        </p:txBody>
      </p:sp>
      <p:sp>
        <p:nvSpPr>
          <p:cNvPr id="3" name="Content Placeholder 2"/>
          <p:cNvSpPr>
            <a:spLocks noGrp="1"/>
          </p:cNvSpPr>
          <p:nvPr>
            <p:ph idx="1"/>
          </p:nvPr>
        </p:nvSpPr>
        <p:spPr>
          <a:xfrm>
            <a:off x="457200" y="1219200"/>
            <a:ext cx="8477250" cy="4448175"/>
          </a:xfrm>
        </p:spPr>
        <p:txBody>
          <a:bodyPr/>
          <a:lstStyle/>
          <a:p>
            <a:r>
              <a:rPr lang="en-US" dirty="0" smtClean="0"/>
              <a:t>Does this type of work seem interesting, but you don’t want to spend years studying for exams? There are other options for you!</a:t>
            </a:r>
          </a:p>
          <a:p>
            <a:r>
              <a:rPr lang="en-US" dirty="0" smtClean="0"/>
              <a:t>Predictive Modeling</a:t>
            </a:r>
          </a:p>
          <a:p>
            <a:pPr lvl="1"/>
            <a:r>
              <a:rPr lang="en-US" dirty="0" smtClean="0"/>
              <a:t>usually requires Master’s degree in Statistics</a:t>
            </a:r>
          </a:p>
          <a:p>
            <a:r>
              <a:rPr lang="en-US" dirty="0" smtClean="0"/>
              <a:t>Insurance Product Management</a:t>
            </a:r>
          </a:p>
          <a:p>
            <a:r>
              <a:rPr lang="en-US" dirty="0" smtClean="0"/>
              <a:t>Data Science / Business Analytics</a:t>
            </a:r>
          </a:p>
          <a:p>
            <a:r>
              <a:rPr lang="en-US" dirty="0" smtClean="0"/>
              <a:t>Future Teachers: Please tell your students about actuarial science and related career paths!</a:t>
            </a:r>
            <a:endParaRPr lang="en-US" dirty="0"/>
          </a:p>
        </p:txBody>
      </p:sp>
      <p:sp>
        <p:nvSpPr>
          <p:cNvPr id="4" name="Slide Number Placeholder 3"/>
          <p:cNvSpPr>
            <a:spLocks noGrp="1"/>
          </p:cNvSpPr>
          <p:nvPr>
            <p:ph type="sldNum" sz="quarter" idx="10"/>
          </p:nvPr>
        </p:nvSpPr>
        <p:spPr/>
        <p:txBody>
          <a:bodyPr/>
          <a:lstStyle/>
          <a:p>
            <a:pPr>
              <a:defRPr/>
            </a:pPr>
            <a:fld id="{3D590F14-D6FA-4B89-956D-283FE6547E99}" type="slidenum">
              <a:rPr lang="en-US" smtClean="0"/>
              <a:pPr>
                <a:defRPr/>
              </a:pPr>
              <a:t>26</a:t>
            </a:fld>
            <a:endParaRPr lang="en-US" dirty="0"/>
          </a:p>
        </p:txBody>
      </p:sp>
    </p:spTree>
    <p:extLst>
      <p:ext uri="{BB962C8B-B14F-4D97-AF65-F5344CB8AC3E}">
        <p14:creationId xmlns:p14="http://schemas.microsoft.com/office/powerpoint/2010/main" val="42539538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Outline</a:t>
            </a:r>
          </a:p>
        </p:txBody>
      </p:sp>
      <p:sp>
        <p:nvSpPr>
          <p:cNvPr id="6147" name="Rectangle 3"/>
          <p:cNvSpPr>
            <a:spLocks noGrp="1" noChangeArrowheads="1"/>
          </p:cNvSpPr>
          <p:nvPr>
            <p:ph idx="1"/>
          </p:nvPr>
        </p:nvSpPr>
        <p:spPr>
          <a:xfrm>
            <a:off x="457200" y="1524000"/>
            <a:ext cx="8077200" cy="3810000"/>
          </a:xfrm>
        </p:spPr>
        <p:txBody>
          <a:bodyPr/>
          <a:lstStyle/>
          <a:p>
            <a:pPr>
              <a:spcBef>
                <a:spcPts val="75"/>
              </a:spcBef>
            </a:pPr>
            <a:r>
              <a:rPr lang="en-US" dirty="0">
                <a:solidFill>
                  <a:schemeClr val="bg1">
                    <a:lumMod val="65000"/>
                  </a:schemeClr>
                </a:solidFill>
                <a:latin typeface="Arial" charset="0"/>
                <a:cs typeface="Arial" charset="0"/>
              </a:rPr>
              <a:t>What is an Actuary? </a:t>
            </a:r>
          </a:p>
          <a:p>
            <a:pPr>
              <a:spcBef>
                <a:spcPts val="75"/>
              </a:spcBef>
            </a:pPr>
            <a:r>
              <a:rPr lang="en-US" dirty="0">
                <a:solidFill>
                  <a:schemeClr val="bg1">
                    <a:lumMod val="65000"/>
                  </a:schemeClr>
                </a:solidFill>
                <a:latin typeface="Arial" charset="0"/>
                <a:cs typeface="Arial" charset="0"/>
              </a:rPr>
              <a:t>What is the difference – CAS and SOA?</a:t>
            </a:r>
          </a:p>
          <a:p>
            <a:pPr>
              <a:spcBef>
                <a:spcPts val="75"/>
              </a:spcBef>
            </a:pPr>
            <a:r>
              <a:rPr lang="en-US" dirty="0">
                <a:solidFill>
                  <a:schemeClr val="bg1">
                    <a:lumMod val="65000"/>
                  </a:schemeClr>
                </a:solidFill>
                <a:latin typeface="Arial" charset="0"/>
                <a:cs typeface="Arial" charset="0"/>
              </a:rPr>
              <a:t>What do Property/Casualty Actuaries do?</a:t>
            </a:r>
          </a:p>
          <a:p>
            <a:pPr>
              <a:spcBef>
                <a:spcPts val="75"/>
              </a:spcBef>
            </a:pPr>
            <a:r>
              <a:rPr lang="en-US" dirty="0">
                <a:solidFill>
                  <a:schemeClr val="bg1">
                    <a:lumMod val="65000"/>
                  </a:schemeClr>
                </a:solidFill>
                <a:latin typeface="Arial" charset="0"/>
                <a:cs typeface="Arial" charset="0"/>
              </a:rPr>
              <a:t>Why be an Actuary?</a:t>
            </a:r>
          </a:p>
          <a:p>
            <a:pPr>
              <a:spcBef>
                <a:spcPts val="75"/>
              </a:spcBef>
            </a:pPr>
            <a:r>
              <a:rPr lang="en-US" dirty="0">
                <a:solidFill>
                  <a:schemeClr val="bg1">
                    <a:lumMod val="65000"/>
                  </a:schemeClr>
                </a:solidFill>
                <a:latin typeface="Arial" charset="0"/>
                <a:cs typeface="Arial" charset="0"/>
              </a:rPr>
              <a:t>How do you become an Actuary?</a:t>
            </a:r>
          </a:p>
          <a:p>
            <a:pPr>
              <a:spcBef>
                <a:spcPts val="75"/>
              </a:spcBef>
            </a:pPr>
            <a:r>
              <a:rPr lang="en-US" dirty="0">
                <a:latin typeface="Arial" charset="0"/>
                <a:cs typeface="Arial" charset="0"/>
              </a:rPr>
              <a:t>How can I find out more?</a:t>
            </a:r>
          </a:p>
          <a:p>
            <a:pPr algn="ctr">
              <a:buFontTx/>
              <a:buNone/>
            </a:pPr>
            <a:endParaRPr lang="en-US" sz="4400" dirty="0" smtClean="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227013"/>
            <a:ext cx="8486775" cy="1143000"/>
          </a:xfrm>
        </p:spPr>
        <p:txBody>
          <a:bodyPr/>
          <a:lstStyle/>
          <a:p>
            <a:r>
              <a:rPr lang="en-US" b="1" dirty="0" smtClean="0">
                <a:latin typeface="Arial" charset="0"/>
                <a:cs typeface="Arial" charset="0"/>
              </a:rPr>
              <a:t>You’re Invited…</a:t>
            </a:r>
          </a:p>
        </p:txBody>
      </p:sp>
      <p:pic>
        <p:nvPicPr>
          <p:cNvPr id="15364" name="Picture 4" descr="CAS Student Central Logo.jpg"/>
          <p:cNvPicPr>
            <a:picLocks noChangeAspect="1"/>
          </p:cNvPicPr>
          <p:nvPr/>
        </p:nvPicPr>
        <p:blipFill>
          <a:blip r:embed="rId3" cstate="print"/>
          <a:srcRect/>
          <a:stretch>
            <a:fillRect/>
          </a:stretch>
        </p:blipFill>
        <p:spPr bwMode="auto">
          <a:xfrm>
            <a:off x="484188" y="1962150"/>
            <a:ext cx="8191500" cy="1646238"/>
          </a:xfrm>
          <a:prstGeom prst="rect">
            <a:avLst/>
          </a:prstGeom>
          <a:noFill/>
          <a:ln w="9525">
            <a:noFill/>
            <a:miter lim="800000"/>
            <a:headEnd/>
            <a:tailEnd/>
          </a:ln>
        </p:spPr>
      </p:pic>
      <p:sp>
        <p:nvSpPr>
          <p:cNvPr id="6" name="TextBox 5"/>
          <p:cNvSpPr txBox="1"/>
          <p:nvPr/>
        </p:nvSpPr>
        <p:spPr>
          <a:xfrm>
            <a:off x="987425" y="4081463"/>
            <a:ext cx="7259638" cy="1323975"/>
          </a:xfrm>
          <a:prstGeom prst="rect">
            <a:avLst/>
          </a:prstGeom>
          <a:noFill/>
        </p:spPr>
        <p:txBody>
          <a:bodyPr>
            <a:spAutoFit/>
          </a:bodyPr>
          <a:lstStyle/>
          <a:p>
            <a:pPr algn="ctr">
              <a:defRPr/>
            </a:pPr>
            <a:r>
              <a:rPr lang="en-US" sz="4000" dirty="0">
                <a:solidFill>
                  <a:srgbClr val="001C59"/>
                </a:solidFill>
                <a:latin typeface="+mn-lt"/>
              </a:rPr>
              <a:t>join online today at </a:t>
            </a:r>
            <a:r>
              <a:rPr lang="en-US" sz="4000" b="1" dirty="0" smtClean="0">
                <a:solidFill>
                  <a:srgbClr val="001C59"/>
                </a:solidFill>
                <a:latin typeface="+mn-lt"/>
              </a:rPr>
              <a:t>CASstudentcentral.org</a:t>
            </a:r>
            <a:endParaRPr lang="en-US" sz="4000" b="1" dirty="0">
              <a:solidFill>
                <a:srgbClr val="001C59"/>
              </a:solidFill>
              <a:latin typeface="+mn-lt"/>
            </a:endParaRPr>
          </a:p>
        </p:txBody>
      </p:sp>
    </p:spTree>
    <p:extLst>
      <p:ext uri="{BB962C8B-B14F-4D97-AF65-F5344CB8AC3E}">
        <p14:creationId xmlns:p14="http://schemas.microsoft.com/office/powerpoint/2010/main" val="4117535516"/>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Outline</a:t>
            </a:r>
          </a:p>
        </p:txBody>
      </p:sp>
      <p:sp>
        <p:nvSpPr>
          <p:cNvPr id="6147" name="Rectangle 3"/>
          <p:cNvSpPr>
            <a:spLocks noGrp="1" noChangeArrowheads="1"/>
          </p:cNvSpPr>
          <p:nvPr>
            <p:ph idx="1"/>
          </p:nvPr>
        </p:nvSpPr>
        <p:spPr>
          <a:xfrm>
            <a:off x="457200" y="1447800"/>
            <a:ext cx="8077200" cy="3810000"/>
          </a:xfrm>
          <a:ln>
            <a:noFill/>
          </a:ln>
        </p:spPr>
        <p:txBody>
          <a:bodyPr/>
          <a:lstStyle/>
          <a:p>
            <a:pPr>
              <a:spcBef>
                <a:spcPts val="75"/>
              </a:spcBef>
            </a:pPr>
            <a:r>
              <a:rPr lang="en-US" dirty="0" smtClean="0">
                <a:latin typeface="Arial" charset="0"/>
                <a:cs typeface="Arial" charset="0"/>
              </a:rPr>
              <a:t>What is an Actuary? </a:t>
            </a:r>
          </a:p>
          <a:p>
            <a:pPr>
              <a:spcBef>
                <a:spcPts val="75"/>
              </a:spcBef>
            </a:pPr>
            <a:r>
              <a:rPr lang="en-US" dirty="0">
                <a:solidFill>
                  <a:schemeClr val="bg1">
                    <a:lumMod val="65000"/>
                  </a:schemeClr>
                </a:solidFill>
                <a:latin typeface="Arial" charset="0"/>
                <a:cs typeface="Arial" charset="0"/>
              </a:rPr>
              <a:t>What is the difference – CAS and SOA?</a:t>
            </a:r>
          </a:p>
          <a:p>
            <a:pPr>
              <a:spcBef>
                <a:spcPts val="75"/>
              </a:spcBef>
            </a:pPr>
            <a:r>
              <a:rPr lang="en-US" dirty="0">
                <a:solidFill>
                  <a:schemeClr val="bg1">
                    <a:lumMod val="65000"/>
                  </a:schemeClr>
                </a:solidFill>
                <a:latin typeface="Arial" charset="0"/>
                <a:cs typeface="Arial" charset="0"/>
              </a:rPr>
              <a:t>What do Property/Casualty Actuaries do?</a:t>
            </a:r>
          </a:p>
          <a:p>
            <a:pPr>
              <a:spcBef>
                <a:spcPts val="75"/>
              </a:spcBef>
            </a:pPr>
            <a:r>
              <a:rPr lang="en-US" dirty="0">
                <a:solidFill>
                  <a:schemeClr val="bg1">
                    <a:lumMod val="65000"/>
                  </a:schemeClr>
                </a:solidFill>
                <a:latin typeface="Arial" charset="0"/>
                <a:cs typeface="Arial" charset="0"/>
              </a:rPr>
              <a:t>Why be an Actuary?</a:t>
            </a:r>
          </a:p>
          <a:p>
            <a:pPr>
              <a:spcBef>
                <a:spcPts val="75"/>
              </a:spcBef>
            </a:pPr>
            <a:r>
              <a:rPr lang="en-US" dirty="0">
                <a:solidFill>
                  <a:schemeClr val="bg1">
                    <a:lumMod val="65000"/>
                  </a:schemeClr>
                </a:solidFill>
                <a:latin typeface="Arial" charset="0"/>
                <a:cs typeface="Arial" charset="0"/>
              </a:rPr>
              <a:t>How do you become an Actuary?</a:t>
            </a:r>
          </a:p>
          <a:p>
            <a:pPr>
              <a:spcBef>
                <a:spcPts val="75"/>
              </a:spcBef>
            </a:pPr>
            <a:r>
              <a:rPr lang="en-US" dirty="0">
                <a:solidFill>
                  <a:schemeClr val="bg1">
                    <a:lumMod val="65000"/>
                  </a:schemeClr>
                </a:solidFill>
                <a:latin typeface="Arial" charset="0"/>
                <a:cs typeface="Arial" charset="0"/>
              </a:rPr>
              <a:t>How can I find out more?</a:t>
            </a:r>
          </a:p>
          <a:p>
            <a:pPr algn="ctr">
              <a:buFontTx/>
              <a:buNone/>
            </a:pPr>
            <a:endParaRPr lang="en-US" sz="4400" dirty="0" smtClean="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p:txBody>
          <a:bodyPr/>
          <a:lstStyle/>
          <a:p>
            <a:pPr eaLnBrk="1" hangingPunct="1"/>
            <a:r>
              <a:rPr lang="en-US" b="1" dirty="0" smtClean="0">
                <a:latin typeface="Arial" charset="0"/>
                <a:cs typeface="Arial" charset="0"/>
              </a:rPr>
              <a:t>What is an Actuary?</a:t>
            </a:r>
          </a:p>
        </p:txBody>
      </p:sp>
      <p:sp>
        <p:nvSpPr>
          <p:cNvPr id="7171" name="Rectangle 3"/>
          <p:cNvSpPr>
            <a:spLocks noGrp="1" noChangeArrowheads="1"/>
          </p:cNvSpPr>
          <p:nvPr>
            <p:ph idx="1"/>
          </p:nvPr>
        </p:nvSpPr>
        <p:spPr>
          <a:xfrm>
            <a:off x="457200" y="1447800"/>
            <a:ext cx="7543800" cy="3048000"/>
          </a:xfrm>
        </p:spPr>
        <p:txBody>
          <a:bodyPr/>
          <a:lstStyle/>
          <a:p>
            <a:pPr>
              <a:spcBef>
                <a:spcPts val="75"/>
              </a:spcBef>
            </a:pPr>
            <a:r>
              <a:rPr lang="en-US" dirty="0" smtClean="0">
                <a:latin typeface="Arial" charset="0"/>
                <a:cs typeface="Arial" charset="0"/>
              </a:rPr>
              <a:t>A business professional who deals with the financial impact of risk and uncertainty</a:t>
            </a:r>
          </a:p>
          <a:p>
            <a:pPr>
              <a:spcBef>
                <a:spcPts val="75"/>
              </a:spcBef>
            </a:pPr>
            <a:r>
              <a:rPr lang="en-US" dirty="0" smtClean="0">
                <a:latin typeface="Arial" charset="0"/>
                <a:cs typeface="Arial" charset="0"/>
              </a:rPr>
              <a:t>Analyzes, manages and measures the financial implications of future risk</a:t>
            </a:r>
          </a:p>
          <a:p>
            <a:pPr>
              <a:spcBef>
                <a:spcPts val="75"/>
              </a:spcBef>
            </a:pPr>
            <a:r>
              <a:rPr lang="en-US" dirty="0" smtClean="0">
                <a:latin typeface="Arial" charset="0"/>
                <a:cs typeface="Arial" charset="0"/>
              </a:rPr>
              <a:t>Develops and validates models and communicate results to guide decision-making</a:t>
            </a:r>
          </a:p>
          <a:p>
            <a:pPr algn="ctr">
              <a:buFontTx/>
              <a:buNone/>
            </a:pPr>
            <a:endParaRPr lang="en-US" sz="4400" dirty="0" smtClean="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Rot="1" noChangeArrowheads="1"/>
          </p:cNvSpPr>
          <p:nvPr>
            <p:ph type="title"/>
          </p:nvPr>
        </p:nvSpPr>
        <p:spPr/>
        <p:txBody>
          <a:bodyPr/>
          <a:lstStyle/>
          <a:p>
            <a:pPr eaLnBrk="1" hangingPunct="1"/>
            <a:r>
              <a:rPr lang="en-US" b="1" dirty="0" smtClean="0">
                <a:latin typeface="Arial" charset="0"/>
                <a:cs typeface="Arial" charset="0"/>
              </a:rPr>
              <a:t>Areas of Work</a:t>
            </a:r>
          </a:p>
        </p:txBody>
      </p:sp>
      <p:sp>
        <p:nvSpPr>
          <p:cNvPr id="9219" name="Rectangle 3"/>
          <p:cNvSpPr>
            <a:spLocks noGrp="1" noChangeArrowheads="1"/>
          </p:cNvSpPr>
          <p:nvPr>
            <p:ph idx="1"/>
          </p:nvPr>
        </p:nvSpPr>
        <p:spPr>
          <a:xfrm>
            <a:off x="457200" y="1447800"/>
            <a:ext cx="8229600" cy="4419600"/>
          </a:xfrm>
        </p:spPr>
        <p:txBody>
          <a:bodyPr/>
          <a:lstStyle/>
          <a:p>
            <a:r>
              <a:rPr lang="en-US" dirty="0" smtClean="0">
                <a:latin typeface="Arial" charset="0"/>
                <a:cs typeface="Arial" charset="0"/>
              </a:rPr>
              <a:t>Insurance Industry</a:t>
            </a:r>
          </a:p>
          <a:p>
            <a:pPr lvl="1"/>
            <a:r>
              <a:rPr lang="en-US" dirty="0" smtClean="0">
                <a:latin typeface="Arial" charset="0"/>
                <a:cs typeface="Arial" charset="0"/>
              </a:rPr>
              <a:t>Property and casualty (P&amp;C)</a:t>
            </a:r>
          </a:p>
          <a:p>
            <a:pPr lvl="1"/>
            <a:r>
              <a:rPr lang="en-US" dirty="0" smtClean="0">
                <a:latin typeface="Arial" charset="0"/>
                <a:cs typeface="Arial" charset="0"/>
              </a:rPr>
              <a:t>Life and annuities</a:t>
            </a:r>
          </a:p>
          <a:p>
            <a:r>
              <a:rPr lang="en-US" dirty="0" smtClean="0">
                <a:latin typeface="Arial" charset="0"/>
                <a:cs typeface="Arial" charset="0"/>
              </a:rPr>
              <a:t>Employee Benefit Industry</a:t>
            </a:r>
          </a:p>
          <a:p>
            <a:pPr lvl="1"/>
            <a:r>
              <a:rPr lang="en-US" dirty="0" smtClean="0">
                <a:latin typeface="Arial" charset="0"/>
                <a:cs typeface="Arial" charset="0"/>
              </a:rPr>
              <a:t>Retirement benefits</a:t>
            </a:r>
          </a:p>
          <a:p>
            <a:pPr lvl="1"/>
            <a:r>
              <a:rPr lang="en-US" dirty="0" smtClean="0">
                <a:latin typeface="Arial" charset="0"/>
                <a:cs typeface="Arial" charset="0"/>
              </a:rPr>
              <a:t>Health benefits</a:t>
            </a:r>
          </a:p>
          <a:p>
            <a:r>
              <a:rPr lang="en-US" dirty="0" smtClean="0">
                <a:latin typeface="Arial" charset="0"/>
                <a:cs typeface="Arial" charset="0"/>
              </a:rPr>
              <a:t>Financial Services Industry</a:t>
            </a:r>
          </a:p>
          <a:p>
            <a:pPr lvl="1"/>
            <a:r>
              <a:rPr lang="en-US" dirty="0" smtClean="0">
                <a:latin typeface="Arial" charset="0"/>
                <a:cs typeface="Arial" charset="0"/>
              </a:rPr>
              <a:t>Banks, investments, risk management</a:t>
            </a:r>
          </a:p>
          <a:p>
            <a:pPr lvl="1"/>
            <a:r>
              <a:rPr lang="en-US" dirty="0" smtClean="0">
                <a:latin typeface="Arial" charset="0"/>
                <a:cs typeface="Arial" charset="0"/>
              </a:rPr>
              <a:t>Mergers &amp; Acquisitions</a:t>
            </a:r>
          </a:p>
          <a:p>
            <a:r>
              <a:rPr lang="en-US" dirty="0" smtClean="0">
                <a:latin typeface="Arial" charset="0"/>
                <a:cs typeface="Arial" charset="0"/>
              </a:rPr>
              <a:t>Government</a:t>
            </a:r>
          </a:p>
          <a:p>
            <a:pPr lvl="1"/>
            <a:r>
              <a:rPr lang="en-US" dirty="0" smtClean="0">
                <a:latin typeface="Arial" charset="0"/>
                <a:cs typeface="Arial" charset="0"/>
              </a:rPr>
              <a:t>Social Security</a:t>
            </a:r>
          </a:p>
          <a:p>
            <a:pPr lvl="1"/>
            <a:r>
              <a:rPr lang="en-US" dirty="0" smtClean="0">
                <a:latin typeface="Arial" charset="0"/>
                <a:cs typeface="Arial" charset="0"/>
              </a:rPr>
              <a:t>Regulation of insurance companies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lang="en-US" b="1" dirty="0" smtClean="0">
                <a:latin typeface="Arial" charset="0"/>
                <a:cs typeface="Arial" charset="0"/>
              </a:rPr>
              <a:t>Typical Actuarial Projects</a:t>
            </a:r>
          </a:p>
        </p:txBody>
      </p:sp>
      <p:sp>
        <p:nvSpPr>
          <p:cNvPr id="10243" name="Rectangle 3"/>
          <p:cNvSpPr>
            <a:spLocks noGrp="1" noChangeArrowheads="1"/>
          </p:cNvSpPr>
          <p:nvPr>
            <p:ph idx="1"/>
          </p:nvPr>
        </p:nvSpPr>
        <p:spPr>
          <a:xfrm>
            <a:off x="457200" y="1524000"/>
            <a:ext cx="8229600" cy="4114800"/>
          </a:xfrm>
        </p:spPr>
        <p:txBody>
          <a:bodyPr/>
          <a:lstStyle/>
          <a:p>
            <a:pPr>
              <a:buSzPct val="70000"/>
            </a:pPr>
            <a:r>
              <a:rPr lang="en-US" dirty="0" smtClean="0">
                <a:latin typeface="Arial" charset="0"/>
                <a:cs typeface="Arial" charset="0"/>
              </a:rPr>
              <a:t>Property/Casualty: Estimating the amount of money to be set aside for insurance claims that have not been paid</a:t>
            </a:r>
          </a:p>
          <a:p>
            <a:pPr>
              <a:buSzPct val="70000"/>
            </a:pPr>
            <a:r>
              <a:rPr lang="en-US" dirty="0" smtClean="0">
                <a:latin typeface="Arial" charset="0"/>
                <a:cs typeface="Arial" charset="0"/>
              </a:rPr>
              <a:t>Life Insurance: Designing and pricing life insurance products</a:t>
            </a:r>
          </a:p>
          <a:p>
            <a:pPr>
              <a:buSzPct val="70000"/>
            </a:pPr>
            <a:r>
              <a:rPr lang="en-US" dirty="0" smtClean="0">
                <a:latin typeface="Arial" charset="0"/>
                <a:cs typeface="Arial" charset="0"/>
              </a:rPr>
              <a:t>Health Benefits: Setting HMO premium rates.</a:t>
            </a:r>
          </a:p>
          <a:p>
            <a:pPr>
              <a:buSzPct val="70000"/>
            </a:pPr>
            <a:r>
              <a:rPr lang="en-US" dirty="0" smtClean="0">
                <a:latin typeface="Arial" charset="0"/>
                <a:cs typeface="Arial" charset="0"/>
              </a:rPr>
              <a:t>Retirement Systems: Pricing the cost of increasing retirement benefits</a:t>
            </a:r>
          </a:p>
          <a:p>
            <a:pPr>
              <a:buSzPct val="70000"/>
            </a:pPr>
            <a:r>
              <a:rPr lang="en-US" dirty="0" smtClean="0">
                <a:latin typeface="Arial" charset="0"/>
                <a:cs typeface="Arial" charset="0"/>
              </a:rPr>
              <a:t>Finance &amp; Investments: Portfolio diversification studies</a:t>
            </a: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lang="en-US" b="1" dirty="0" smtClean="0">
                <a:latin typeface="Arial" charset="0"/>
                <a:cs typeface="Arial" charset="0"/>
              </a:rPr>
              <a:t>Outline</a:t>
            </a:r>
          </a:p>
        </p:txBody>
      </p:sp>
      <p:sp>
        <p:nvSpPr>
          <p:cNvPr id="6147" name="Rectangle 3"/>
          <p:cNvSpPr>
            <a:spLocks noGrp="1" noChangeArrowheads="1"/>
          </p:cNvSpPr>
          <p:nvPr>
            <p:ph idx="1"/>
          </p:nvPr>
        </p:nvSpPr>
        <p:spPr>
          <a:xfrm>
            <a:off x="457200" y="1447800"/>
            <a:ext cx="8077200" cy="3810000"/>
          </a:xfrm>
        </p:spPr>
        <p:txBody>
          <a:bodyPr/>
          <a:lstStyle/>
          <a:p>
            <a:pPr>
              <a:spcBef>
                <a:spcPts val="75"/>
              </a:spcBef>
            </a:pPr>
            <a:r>
              <a:rPr lang="en-US" dirty="0">
                <a:solidFill>
                  <a:schemeClr val="bg1">
                    <a:lumMod val="65000"/>
                  </a:schemeClr>
                </a:solidFill>
                <a:latin typeface="Arial" charset="0"/>
                <a:cs typeface="Arial" charset="0"/>
              </a:rPr>
              <a:t>What is an Actuary? </a:t>
            </a:r>
          </a:p>
          <a:p>
            <a:pPr>
              <a:spcBef>
                <a:spcPts val="75"/>
              </a:spcBef>
            </a:pPr>
            <a:r>
              <a:rPr lang="en-US" dirty="0">
                <a:latin typeface="Arial" charset="0"/>
                <a:cs typeface="Arial" charset="0"/>
              </a:rPr>
              <a:t>What is the difference – CAS and SOA?</a:t>
            </a:r>
          </a:p>
          <a:p>
            <a:pPr>
              <a:spcBef>
                <a:spcPts val="75"/>
              </a:spcBef>
            </a:pPr>
            <a:r>
              <a:rPr lang="en-US" dirty="0">
                <a:solidFill>
                  <a:schemeClr val="bg1">
                    <a:lumMod val="65000"/>
                  </a:schemeClr>
                </a:solidFill>
                <a:latin typeface="Arial" charset="0"/>
                <a:cs typeface="Arial" charset="0"/>
              </a:rPr>
              <a:t>What do Property/Casualty Actuaries do?</a:t>
            </a:r>
          </a:p>
          <a:p>
            <a:pPr>
              <a:spcBef>
                <a:spcPts val="75"/>
              </a:spcBef>
            </a:pPr>
            <a:r>
              <a:rPr lang="en-US" dirty="0">
                <a:solidFill>
                  <a:schemeClr val="bg1">
                    <a:lumMod val="65000"/>
                  </a:schemeClr>
                </a:solidFill>
                <a:latin typeface="Arial" charset="0"/>
                <a:cs typeface="Arial" charset="0"/>
              </a:rPr>
              <a:t>Why be an Actuary?</a:t>
            </a:r>
          </a:p>
          <a:p>
            <a:pPr>
              <a:spcBef>
                <a:spcPts val="75"/>
              </a:spcBef>
            </a:pPr>
            <a:r>
              <a:rPr lang="en-US" dirty="0">
                <a:solidFill>
                  <a:schemeClr val="bg1">
                    <a:lumMod val="65000"/>
                  </a:schemeClr>
                </a:solidFill>
                <a:latin typeface="Arial" charset="0"/>
                <a:cs typeface="Arial" charset="0"/>
              </a:rPr>
              <a:t>How do you become an Actuary?</a:t>
            </a:r>
          </a:p>
          <a:p>
            <a:pPr>
              <a:spcBef>
                <a:spcPts val="75"/>
              </a:spcBef>
            </a:pPr>
            <a:r>
              <a:rPr lang="en-US" dirty="0">
                <a:solidFill>
                  <a:schemeClr val="bg1">
                    <a:lumMod val="65000"/>
                  </a:schemeClr>
                </a:solidFill>
                <a:latin typeface="Arial" charset="0"/>
                <a:cs typeface="Arial" charset="0"/>
              </a:rPr>
              <a:t>How can I find out more?</a:t>
            </a:r>
          </a:p>
          <a:p>
            <a:pPr algn="ctr">
              <a:buFontTx/>
              <a:buNone/>
            </a:pPr>
            <a:endParaRPr lang="en-US" sz="4400" dirty="0" smtClean="0">
              <a:latin typeface="Arial" charset="0"/>
              <a:cs typeface="Arial" charset="0"/>
            </a:endParaRPr>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rrowheads="1"/>
          </p:cNvSpPr>
          <p:nvPr>
            <p:ph type="title"/>
          </p:nvPr>
        </p:nvSpPr>
        <p:spPr/>
        <p:txBody>
          <a:bodyPr/>
          <a:lstStyle/>
          <a:p>
            <a:pPr eaLnBrk="1" hangingPunct="1"/>
            <a:r>
              <a:rPr lang="en-US" b="1" dirty="0" smtClean="0">
                <a:latin typeface="Arial" charset="0"/>
                <a:cs typeface="Arial" charset="0"/>
              </a:rPr>
              <a:t>CAS and SOA</a:t>
            </a:r>
          </a:p>
        </p:txBody>
      </p:sp>
      <p:sp>
        <p:nvSpPr>
          <p:cNvPr id="11267" name="Rectangle 3"/>
          <p:cNvSpPr>
            <a:spLocks noGrp="1" noChangeArrowheads="1"/>
          </p:cNvSpPr>
          <p:nvPr>
            <p:ph idx="1"/>
          </p:nvPr>
        </p:nvSpPr>
        <p:spPr>
          <a:xfrm>
            <a:off x="457200" y="1447800"/>
            <a:ext cx="8229600" cy="4876800"/>
          </a:xfrm>
        </p:spPr>
        <p:txBody>
          <a:bodyPr/>
          <a:lstStyle/>
          <a:p>
            <a:pPr>
              <a:spcBef>
                <a:spcPts val="75"/>
              </a:spcBef>
            </a:pPr>
            <a:r>
              <a:rPr lang="en-US" dirty="0" smtClean="0">
                <a:latin typeface="Arial" charset="0"/>
                <a:cs typeface="Arial" charset="0"/>
              </a:rPr>
              <a:t>Two learned bodies</a:t>
            </a:r>
          </a:p>
          <a:p>
            <a:pPr lvl="1">
              <a:spcBef>
                <a:spcPts val="25"/>
              </a:spcBef>
            </a:pPr>
            <a:r>
              <a:rPr lang="en-US" dirty="0" smtClean="0">
                <a:latin typeface="Arial" charset="0"/>
                <a:cs typeface="Arial" charset="0"/>
              </a:rPr>
              <a:t>Casualty Actuarial Society (CAS), focus on property/casualty</a:t>
            </a:r>
          </a:p>
          <a:p>
            <a:pPr lvl="1">
              <a:spcBef>
                <a:spcPts val="25"/>
              </a:spcBef>
            </a:pPr>
            <a:r>
              <a:rPr lang="en-US" dirty="0" smtClean="0">
                <a:latin typeface="Arial" charset="0"/>
                <a:cs typeface="Arial" charset="0"/>
              </a:rPr>
              <a:t>Society of Actuaries (SOA), traditional focus on life, health, and pensions</a:t>
            </a:r>
          </a:p>
          <a:p>
            <a:pPr>
              <a:spcBef>
                <a:spcPts val="75"/>
              </a:spcBef>
            </a:pPr>
            <a:r>
              <a:rPr lang="en-US" dirty="0" smtClean="0">
                <a:latin typeface="Arial" charset="0"/>
                <a:cs typeface="Arial" charset="0"/>
              </a:rPr>
              <a:t>Very different theoretical focus</a:t>
            </a:r>
          </a:p>
          <a:p>
            <a:pPr lvl="1">
              <a:spcBef>
                <a:spcPts val="25"/>
              </a:spcBef>
            </a:pPr>
            <a:r>
              <a:rPr lang="en-US" dirty="0" smtClean="0">
                <a:latin typeface="Arial" charset="0"/>
                <a:cs typeface="Arial" charset="0"/>
              </a:rPr>
              <a:t>P&amp;C – loss generation much less certain</a:t>
            </a:r>
          </a:p>
          <a:p>
            <a:pPr lvl="1">
              <a:spcBef>
                <a:spcPts val="25"/>
              </a:spcBef>
            </a:pPr>
            <a:r>
              <a:rPr lang="en-US" dirty="0" smtClean="0">
                <a:latin typeface="Arial" charset="0"/>
                <a:cs typeface="Arial" charset="0"/>
              </a:rPr>
              <a:t>Life – generally loss producing phenomenon reasonably known</a:t>
            </a:r>
          </a:p>
        </p:txBody>
      </p:sp>
    </p:spTree>
    <p:extLst>
      <p:ext uri="{BB962C8B-B14F-4D97-AF65-F5344CB8AC3E}">
        <p14:creationId xmlns:p14="http://schemas.microsoft.com/office/powerpoint/2010/main" val="10704114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8322" name="Rectangle 2"/>
          <p:cNvSpPr>
            <a:spLocks noGrp="1" noChangeArrowheads="1"/>
          </p:cNvSpPr>
          <p:nvPr>
            <p:ph type="title"/>
          </p:nvPr>
        </p:nvSpPr>
        <p:spPr/>
        <p:txBody>
          <a:bodyPr anchor="b" anchorCtr="0"/>
          <a:lstStyle/>
          <a:p>
            <a:r>
              <a:rPr lang="en-US" dirty="0" smtClean="0"/>
              <a:t>Casualty Actuarial Society</a:t>
            </a:r>
            <a:endParaRPr lang="en-US" dirty="0"/>
          </a:p>
        </p:txBody>
      </p:sp>
      <p:sp>
        <p:nvSpPr>
          <p:cNvPr id="3128323" name="Rectangle 3"/>
          <p:cNvSpPr>
            <a:spLocks noGrp="1" noChangeArrowheads="1"/>
          </p:cNvSpPr>
          <p:nvPr>
            <p:ph type="body" idx="1"/>
          </p:nvPr>
        </p:nvSpPr>
        <p:spPr/>
        <p:txBody>
          <a:bodyPr/>
          <a:lstStyle/>
          <a:p>
            <a:pPr>
              <a:spcBef>
                <a:spcPts val="0"/>
              </a:spcBef>
              <a:spcAft>
                <a:spcPts val="65"/>
              </a:spcAft>
            </a:pPr>
            <a:r>
              <a:rPr lang="en-US" dirty="0" smtClean="0"/>
              <a:t>World’s </a:t>
            </a:r>
            <a:r>
              <a:rPr lang="en-US" b="1" i="1" dirty="0" smtClean="0"/>
              <a:t>only</a:t>
            </a:r>
            <a:r>
              <a:rPr lang="en-US" dirty="0" smtClean="0"/>
              <a:t> actuarial organization focused exclusively on property and casualty risks</a:t>
            </a:r>
          </a:p>
          <a:p>
            <a:pPr>
              <a:spcBef>
                <a:spcPts val="0"/>
              </a:spcBef>
              <a:spcAft>
                <a:spcPts val="65"/>
              </a:spcAft>
            </a:pPr>
            <a:r>
              <a:rPr lang="en-US" dirty="0" smtClean="0"/>
              <a:t>100+ year track record in training property/casualty actuaries</a:t>
            </a:r>
          </a:p>
          <a:p>
            <a:pPr>
              <a:spcBef>
                <a:spcPts val="0"/>
              </a:spcBef>
              <a:spcAft>
                <a:spcPts val="65"/>
              </a:spcAft>
            </a:pPr>
            <a:r>
              <a:rPr lang="en-US" dirty="0" smtClean="0"/>
              <a:t>More than 8,000 members worldwide, and growing</a:t>
            </a:r>
          </a:p>
          <a:p>
            <a:pPr lvl="2">
              <a:spcBef>
                <a:spcPts val="0"/>
              </a:spcBef>
              <a:spcAft>
                <a:spcPts val="65"/>
              </a:spcAft>
            </a:pPr>
            <a:r>
              <a:rPr lang="en-US" dirty="0" smtClean="0"/>
              <a:t>20% of the overall actuarial community</a:t>
            </a:r>
          </a:p>
        </p:txBody>
      </p:sp>
    </p:spTree>
    <p:extLst>
      <p:ext uri="{BB962C8B-B14F-4D97-AF65-F5344CB8AC3E}">
        <p14:creationId xmlns:p14="http://schemas.microsoft.com/office/powerpoint/2010/main" val="611674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3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20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22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30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23_Master">
  <a:themeElements>
    <a:clrScheme name="CAS_SC">
      <a:dk1>
        <a:srgbClr val="000000"/>
      </a:dk1>
      <a:lt1>
        <a:srgbClr val="FFFFFF"/>
      </a:lt1>
      <a:dk2>
        <a:srgbClr val="000000"/>
      </a:dk2>
      <a:lt2>
        <a:srgbClr val="FCB315"/>
      </a:lt2>
      <a:accent1>
        <a:srgbClr val="001C59"/>
      </a:accent1>
      <a:accent2>
        <a:srgbClr val="005093"/>
      </a:accent2>
      <a:accent3>
        <a:srgbClr val="FCB315"/>
      </a:accent3>
      <a:accent4>
        <a:srgbClr val="E0861A"/>
      </a:accent4>
      <a:accent5>
        <a:srgbClr val="5C5D60"/>
      </a:accent5>
      <a:accent6>
        <a:srgbClr val="DFE5E5"/>
      </a:accent6>
      <a:hlink>
        <a:srgbClr val="005093"/>
      </a:hlink>
      <a:folHlink>
        <a:srgbClr val="001C59"/>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Master">
  <a:themeElements>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fontScheme name="OptionA_templat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bg1"/>
            </a:solidFill>
            <a:effectLst/>
            <a:latin typeface="Calibri" pitchFamily="34" charset="0"/>
          </a:defRPr>
        </a:defPPr>
      </a:lstStyle>
    </a:lnDef>
  </a:objectDefaults>
  <a:extraClrSchemeLst>
    <a:extraClrScheme>
      <a:clrScheme name="OptionA_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ptionA_templ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ptionA_templ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ptionA_templ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ptionA_templ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ptionA_templ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ptionA_templ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ptionA_templ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ptionA_templ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ptionA_templ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ptionA_templ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ptionA_templ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ptionA_template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D1CC"/>
        </a:hlink>
        <a:folHlink>
          <a:srgbClr val="99CC00"/>
        </a:folHlink>
      </a:clrScheme>
      <a:clrMap bg1="lt1" tx1="dk1" bg2="lt2" tx2="dk2" accent1="accent1" accent2="accent2" accent3="accent3" accent4="accent4" accent5="accent5" accent6="accent6" hlink="hlink" folHlink="folHlink"/>
    </a:extraClrScheme>
    <a:extraClrScheme>
      <a:clrScheme name="OptionA_template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9CC00"/>
        </a:folHlink>
      </a:clrScheme>
      <a:clrMap bg1="lt1" tx1="dk1" bg2="lt2" tx2="dk2" accent1="accent1" accent2="accent2" accent3="accent3" accent4="accent4" accent5="accent5" accent6="accent6" hlink="hlink" folHlink="folHlink"/>
    </a:extraClrScheme>
    <a:extraClrScheme>
      <a:clrScheme name="OptionA_template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638600"/>
        </a:folHlink>
      </a:clrScheme>
      <a:clrMap bg1="lt1" tx1="dk1" bg2="lt2" tx2="dk2" accent1="accent1" accent2="accent2" accent3="accent3" accent4="accent4" accent5="accent5" accent6="accent6" hlink="hlink" folHlink="folHlink"/>
    </a:extraClrScheme>
    <a:extraClrScheme>
      <a:clrScheme name="OptionA_template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7370"/>
        </a:hlink>
        <a:folHlink>
          <a:srgbClr val="9E2600"/>
        </a:folHlink>
      </a:clrScheme>
      <a:clrMap bg1="lt1" tx1="dk1" bg2="lt2" tx2="dk2" accent1="accent1" accent2="accent2" accent3="accent3" accent4="accent4" accent5="accent5" accent6="accent6" hlink="hlink" folHlink="folHlink"/>
    </a:extraClrScheme>
  </a:extraClrSchemeLst>
</a:theme>
</file>

<file path=ppt/theme/themeOverride1.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ppt/theme/themeOverride2.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ppt/theme/themeOverride3.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ppt/theme/themeOverride4.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ppt/theme/themeOverride5.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ppt/theme/themeOverride6.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ppt/theme/themeOverride7.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ppt/theme/themeOverride8.xml><?xml version="1.0" encoding="utf-8"?>
<a:themeOverride xmlns:a="http://schemas.openxmlformats.org/drawingml/2006/main">
  <a:clrScheme name="Custom 13">
    <a:dk1>
      <a:srgbClr val="000000"/>
    </a:dk1>
    <a:lt1>
      <a:srgbClr val="FFFFFF"/>
    </a:lt1>
    <a:dk2>
      <a:srgbClr val="000000"/>
    </a:dk2>
    <a:lt2>
      <a:srgbClr val="808080"/>
    </a:lt2>
    <a:accent1>
      <a:srgbClr val="0D204A"/>
    </a:accent1>
    <a:accent2>
      <a:srgbClr val="C9282D"/>
    </a:accent2>
    <a:accent3>
      <a:srgbClr val="004EBC"/>
    </a:accent3>
    <a:accent4>
      <a:srgbClr val="C8E2EA"/>
    </a:accent4>
    <a:accent5>
      <a:srgbClr val="FFC907"/>
    </a:accent5>
    <a:accent6>
      <a:srgbClr val="DFE5E5"/>
    </a:accent6>
    <a:hlink>
      <a:srgbClr val="004EBC"/>
    </a:hlink>
    <a:folHlink>
      <a:srgbClr val="0D204A"/>
    </a:folHlink>
  </a:clrScheme>
</a:themeOverride>
</file>

<file path=docProps/app.xml><?xml version="1.0" encoding="utf-8"?>
<Properties xmlns="http://schemas.openxmlformats.org/officeDocument/2006/extended-properties" xmlns:vt="http://schemas.openxmlformats.org/officeDocument/2006/docPropsVTypes">
  <Template/>
  <TotalTime>4222</TotalTime>
  <Words>1906</Words>
  <Application>Microsoft Office PowerPoint</Application>
  <PresentationFormat>On-screen Show (4:3)</PresentationFormat>
  <Paragraphs>260</Paragraphs>
  <Slides>28</Slides>
  <Notes>25</Notes>
  <HiddenSlides>0</HiddenSlides>
  <MMClips>0</MMClips>
  <ScaleCrop>false</ScaleCrop>
  <HeadingPairs>
    <vt:vector size="4" baseType="variant">
      <vt:variant>
        <vt:lpstr>Theme</vt:lpstr>
      </vt:variant>
      <vt:variant>
        <vt:i4>14</vt:i4>
      </vt:variant>
      <vt:variant>
        <vt:lpstr>Slide Titles</vt:lpstr>
      </vt:variant>
      <vt:variant>
        <vt:i4>28</vt:i4>
      </vt:variant>
    </vt:vector>
  </HeadingPairs>
  <TitlesOfParts>
    <vt:vector size="42" baseType="lpstr">
      <vt:lpstr>3_Custom Design</vt:lpstr>
      <vt:lpstr>2_Custom Design</vt:lpstr>
      <vt:lpstr>1_Master</vt:lpstr>
      <vt:lpstr>2_Master</vt:lpstr>
      <vt:lpstr>3_Master</vt:lpstr>
      <vt:lpstr>4_Master</vt:lpstr>
      <vt:lpstr>5_Master</vt:lpstr>
      <vt:lpstr>6_Master</vt:lpstr>
      <vt:lpstr>11_Master</vt:lpstr>
      <vt:lpstr>20_Master</vt:lpstr>
      <vt:lpstr>22_Master</vt:lpstr>
      <vt:lpstr>30_Master</vt:lpstr>
      <vt:lpstr>Master</vt:lpstr>
      <vt:lpstr>23_Master</vt:lpstr>
      <vt:lpstr>  An Introduction to the Actuarial Profession</vt:lpstr>
      <vt:lpstr>Outline</vt:lpstr>
      <vt:lpstr>Outline</vt:lpstr>
      <vt:lpstr>What is an Actuary?</vt:lpstr>
      <vt:lpstr>Areas of Work</vt:lpstr>
      <vt:lpstr>Typical Actuarial Projects</vt:lpstr>
      <vt:lpstr>Outline</vt:lpstr>
      <vt:lpstr>CAS and SOA</vt:lpstr>
      <vt:lpstr>Casualty Actuarial Society</vt:lpstr>
      <vt:lpstr>CAS Members by Type of Employment</vt:lpstr>
      <vt:lpstr>Outline</vt:lpstr>
      <vt:lpstr>What do Property/Casualty Actuaries do?</vt:lpstr>
      <vt:lpstr>Ratemaking / Pricing</vt:lpstr>
      <vt:lpstr>The Ratemaking Equation</vt:lpstr>
      <vt:lpstr>Rate Level Indication</vt:lpstr>
      <vt:lpstr>Spreading the Rate Increase</vt:lpstr>
      <vt:lpstr>Spreading the Rate Increase:  Additional Distinctions</vt:lpstr>
      <vt:lpstr> Differences between Commercial and Personal Lines</vt:lpstr>
      <vt:lpstr>Many Trends Affect our Practice</vt:lpstr>
      <vt:lpstr>Many Paths to Success</vt:lpstr>
      <vt:lpstr>Outline</vt:lpstr>
      <vt:lpstr>Why be an Actuary?</vt:lpstr>
      <vt:lpstr>Outline</vt:lpstr>
      <vt:lpstr>2018 CAS Syllabus</vt:lpstr>
      <vt:lpstr>Study Benefits</vt:lpstr>
      <vt:lpstr>Related Professions</vt:lpstr>
      <vt:lpstr>Outline</vt:lpstr>
      <vt:lpstr>You’re Invited…</vt:lpstr>
    </vt:vector>
  </TitlesOfParts>
  <Company>Cas Casualty Actuarial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Dan Magnolia</dc:creator>
  <cp:lastModifiedBy>CNA</cp:lastModifiedBy>
  <cp:revision>266</cp:revision>
  <cp:lastPrinted>2015-03-30T15:09:26Z</cp:lastPrinted>
  <dcterms:created xsi:type="dcterms:W3CDTF">2004-02-25T21:25:20Z</dcterms:created>
  <dcterms:modified xsi:type="dcterms:W3CDTF">2018-09-25T21:44:10Z</dcterms:modified>
</cp:coreProperties>
</file>