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61" r:id="rId2"/>
    <p:sldId id="262" r:id="rId3"/>
    <p:sldId id="263" r:id="rId4"/>
    <p:sldId id="268" r:id="rId5"/>
    <p:sldId id="264" r:id="rId6"/>
    <p:sldId id="265" r:id="rId7"/>
    <p:sldId id="269" r:id="rId8"/>
    <p:sldId id="270" r:id="rId9"/>
    <p:sldId id="274" r:id="rId10"/>
    <p:sldId id="279" r:id="rId11"/>
    <p:sldId id="277" r:id="rId12"/>
    <p:sldId id="271" r:id="rId13"/>
    <p:sldId id="272" r:id="rId14"/>
    <p:sldId id="273" r:id="rId15"/>
    <p:sldId id="275" r:id="rId16"/>
    <p:sldId id="276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orient="horz" pos="4054">
          <p15:clr>
            <a:srgbClr val="A4A3A4"/>
          </p15:clr>
        </p15:guide>
        <p15:guide id="8" pos="631">
          <p15:clr>
            <a:srgbClr val="A4A3A4"/>
          </p15:clr>
        </p15:guide>
        <p15:guide id="9" pos="1020">
          <p15:clr>
            <a:srgbClr val="A4A3A4"/>
          </p15:clr>
        </p15:guide>
        <p15:guide id="10" pos="5389">
          <p15:clr>
            <a:srgbClr val="A4A3A4"/>
          </p15:clr>
        </p15:guide>
        <p15:guide id="11" pos="3120">
          <p15:clr>
            <a:srgbClr val="A4A3A4"/>
          </p15:clr>
        </p15:guide>
        <p15:guide id="12" pos="219">
          <p15:clr>
            <a:srgbClr val="A4A3A4"/>
          </p15:clr>
        </p15:guide>
        <p15:guide id="13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0" y="72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14/05/2018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/>
              <a:t>KTH ROYAL INSTITUTE</a:t>
            </a:r>
            <a:br>
              <a:rPr lang="sv-SE" sz="1100" b="1" dirty="0"/>
            </a:br>
            <a:r>
              <a:rPr lang="sv-SE" sz="1100" b="1" dirty="0"/>
              <a:t>OF</a:t>
            </a:r>
            <a:r>
              <a:rPr lang="sv-SE" sz="1100" b="1" baseline="0" dirty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FCB38AA-14D0-4B67-BE5B-608C5A8A7489}" type="datetimeFigureOut">
              <a:rPr lang="sv-SE" smtClean="0"/>
              <a:pPr/>
              <a:t>2018-05-14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2018-05-14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2018-05-14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sv-SE"/>
              <a:t>Klicka på ikonen för att lägga till ett diagram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2018-05-14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2018-05-14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/>
              <a:t>Chapter</a:t>
            </a:r>
            <a:r>
              <a:rPr lang="sv-SE" dirty="0"/>
              <a:t> </a:t>
            </a:r>
            <a:r>
              <a:rPr lang="sv-SE" dirty="0" err="1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2018-05-14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2018-05-14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2018-05-14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CFCB38AA-14D0-4B67-BE5B-608C5A8A7489}" type="datetimeFigureOut">
              <a:rPr lang="en-GB" smtClean="0"/>
              <a:pPr algn="r">
                <a:lnSpc>
                  <a:spcPts val="900"/>
                </a:lnSpc>
              </a:pPr>
              <a:t>14/05/2018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68185" y="664224"/>
            <a:ext cx="6984337" cy="1043684"/>
          </a:xfrm>
        </p:spPr>
        <p:txBody>
          <a:bodyPr/>
          <a:lstStyle/>
          <a:p>
            <a:pPr algn="ctr"/>
            <a:r>
              <a:rPr lang="sv-SE" dirty="0"/>
              <a:t>EH2745 – </a:t>
            </a:r>
            <a:r>
              <a:rPr lang="sv-SE" dirty="0" err="1"/>
              <a:t>Assignment</a:t>
            </a:r>
            <a:r>
              <a:rPr lang="sv-SE" dirty="0"/>
              <a:t> n°1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67963" y="1968756"/>
            <a:ext cx="6987075" cy="1152128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AKPOBOME Samuel</a:t>
            </a:r>
          </a:p>
          <a:p>
            <a:pPr algn="ctr"/>
            <a:endParaRPr lang="sv-SE" dirty="0"/>
          </a:p>
          <a:p>
            <a:pPr algn="ctr"/>
            <a:r>
              <a:rPr lang="sv-SE" dirty="0"/>
              <a:t>GAULTIER Mathieu</a:t>
            </a:r>
          </a:p>
        </p:txBody>
      </p:sp>
    </p:spTree>
    <p:extLst>
      <p:ext uri="{BB962C8B-B14F-4D97-AF65-F5344CB8AC3E}">
        <p14:creationId xmlns:p14="http://schemas.microsoft.com/office/powerpoint/2010/main" val="65149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63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 err="1"/>
              <a:t>Solving</a:t>
            </a:r>
            <a:r>
              <a:rPr lang="fr-FR" sz="3200" i="1" u="sng" dirty="0"/>
              <a:t> the </a:t>
            </a:r>
            <a:r>
              <a:rPr lang="fr-FR" sz="3200" i="1" u="sng" dirty="0" err="1"/>
              <a:t>path</a:t>
            </a:r>
            <a:r>
              <a:rPr lang="fr-FR" sz="3200" i="1" u="sng" dirty="0"/>
              <a:t> :</a:t>
            </a:r>
            <a:r>
              <a:rPr lang="fr-FR" sz="3200" i="1" dirty="0"/>
              <a:t> update the </a:t>
            </a:r>
            <a:r>
              <a:rPr lang="fr-FR" sz="3200" i="1" dirty="0" err="1"/>
              <a:t>path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71BD6-2293-4D81-883B-6FAD32146157}"/>
              </a:ext>
            </a:extLst>
          </p:cNvPr>
          <p:cNvSpPr/>
          <p:nvPr/>
        </p:nvSpPr>
        <p:spPr>
          <a:xfrm>
            <a:off x="798657" y="1400540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E6CC454-49CC-47C7-890F-9A602C6B5C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902830" y="2095021"/>
            <a:ext cx="305961" cy="57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4C20D1-DE4D-4E63-8A81-4A31668807B3}"/>
              </a:ext>
            </a:extLst>
          </p:cNvPr>
          <p:cNvSpPr/>
          <p:nvPr/>
        </p:nvSpPr>
        <p:spPr>
          <a:xfrm>
            <a:off x="1208791" y="199084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BB1C98-69AF-4BE3-B21C-B3F332B51FA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35438" y="2100809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FFBB850-27A5-4271-9730-880605612789}"/>
              </a:ext>
            </a:extLst>
          </p:cNvPr>
          <p:cNvSpPr/>
          <p:nvPr/>
        </p:nvSpPr>
        <p:spPr>
          <a:xfrm>
            <a:off x="1775178" y="1875715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4FD9BB-0764-4CC2-BE87-BD6D03142A7F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 flipV="1">
            <a:off x="2180242" y="1558267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56EE2ED-D355-4E97-B41D-9AFE4D737B59}"/>
              </a:ext>
            </a:extLst>
          </p:cNvPr>
          <p:cNvSpPr/>
          <p:nvPr/>
        </p:nvSpPr>
        <p:spPr>
          <a:xfrm rot="17641230">
            <a:off x="2614742" y="140676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D7F73C-B2B1-4216-B5D5-F789630E8DBE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2249740" y="2105041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93305D4C-F8CD-40C2-95A7-75EA05A0C4C6}"/>
              </a:ext>
            </a:extLst>
          </p:cNvPr>
          <p:cNvSpPr/>
          <p:nvPr/>
        </p:nvSpPr>
        <p:spPr>
          <a:xfrm>
            <a:off x="2633984" y="199508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EC47917-F0F9-47F5-9042-179867710369}"/>
              </a:ext>
            </a:extLst>
          </p:cNvPr>
          <p:cNvSpPr/>
          <p:nvPr/>
        </p:nvSpPr>
        <p:spPr>
          <a:xfrm>
            <a:off x="2653573" y="2588324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C472311-8DB1-4113-BF2C-FAFF103D78D4}"/>
              </a:ext>
            </a:extLst>
          </p:cNvPr>
          <p:cNvCxnSpPr>
            <a:cxnSpLocks/>
            <a:stCxn id="10" idx="5"/>
            <a:endCxn id="31" idx="1"/>
          </p:cNvCxnSpPr>
          <p:nvPr/>
        </p:nvCxnSpPr>
        <p:spPr>
          <a:xfrm>
            <a:off x="2180242" y="2272908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446C96F-8C3F-4C68-B59C-405C7B352F2C}"/>
              </a:ext>
            </a:extLst>
          </p:cNvPr>
          <p:cNvSpPr/>
          <p:nvPr/>
        </p:nvSpPr>
        <p:spPr>
          <a:xfrm>
            <a:off x="3396908" y="1902223"/>
            <a:ext cx="1261641" cy="3855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F58563-2572-4D18-BEA6-8D89B87CD4F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83529" y="2089975"/>
            <a:ext cx="513379" cy="504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052023A-0EFC-4F8B-ACB8-AFBB0779041B}"/>
              </a:ext>
            </a:extLst>
          </p:cNvPr>
          <p:cNvSpPr txBox="1"/>
          <p:nvPr/>
        </p:nvSpPr>
        <p:spPr>
          <a:xfrm>
            <a:off x="6907047" y="6210698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200 - 210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E69ED0D-9C89-41D9-909B-44FA66AB9C90}"/>
              </a:ext>
            </a:extLst>
          </p:cNvPr>
          <p:cNvSpPr txBox="1"/>
          <p:nvPr/>
        </p:nvSpPr>
        <p:spPr>
          <a:xfrm>
            <a:off x="543173" y="3942390"/>
            <a:ext cx="8477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path.adm</a:t>
            </a:r>
            <a:r>
              <a:rPr lang="fr-FR" sz="2800" dirty="0"/>
              <a:t> -&gt; update(</a:t>
            </a:r>
            <a:r>
              <a:rPr lang="fr-FR" sz="2800" dirty="0" err="1"/>
              <a:t>former_adm</a:t>
            </a:r>
            <a:r>
              <a:rPr lang="fr-FR" sz="2800" dirty="0"/>
              <a:t>, </a:t>
            </a:r>
            <a:r>
              <a:rPr lang="fr-FR" sz="2800" dirty="0" err="1"/>
              <a:t>component_adm</a:t>
            </a:r>
            <a:r>
              <a:rPr lang="fr-FR" sz="2800" dirty="0"/>
              <a:t>);</a:t>
            </a:r>
          </a:p>
          <a:p>
            <a:r>
              <a:rPr lang="fr-FR" sz="2800" dirty="0" err="1"/>
              <a:t>path.test</a:t>
            </a:r>
            <a:r>
              <a:rPr lang="fr-FR" sz="2800" dirty="0"/>
              <a:t> -&gt; </a:t>
            </a:r>
            <a:r>
              <a:rPr lang="fr-FR" sz="2800" dirty="0" err="1"/>
              <a:t>true</a:t>
            </a:r>
            <a:r>
              <a:rPr lang="fr-FR" sz="2800" dirty="0"/>
              <a:t>;</a:t>
            </a:r>
          </a:p>
          <a:p>
            <a:r>
              <a:rPr lang="fr-FR" sz="2800" dirty="0" err="1"/>
              <a:t>path.endType</a:t>
            </a:r>
            <a:r>
              <a:rPr lang="fr-FR" sz="2800" dirty="0"/>
              <a:t> -&gt; 0; </a:t>
            </a:r>
          </a:p>
        </p:txBody>
      </p:sp>
    </p:spTree>
    <p:extLst>
      <p:ext uri="{BB962C8B-B14F-4D97-AF65-F5344CB8AC3E}">
        <p14:creationId xmlns:p14="http://schemas.microsoft.com/office/powerpoint/2010/main" val="213198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en-GB" dirty="0"/>
              <a:t>Electrical</a:t>
            </a:r>
            <a:r>
              <a:rPr lang="sv-SE" dirty="0"/>
              <a:t>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latshållare för innehåll 4"/>
              <p:cNvSpPr>
                <a:spLocks noGrp="1"/>
              </p:cNvSpPr>
              <p:nvPr>
                <p:ph idx="1"/>
              </p:nvPr>
            </p:nvSpPr>
            <p:spPr>
              <a:xfrm>
                <a:off x="1619250" y="1322363"/>
                <a:ext cx="6935788" cy="455793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1600" b="1" dirty="0"/>
                  <a:t>Electrical Load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𝑗𝑄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800" dirty="0"/>
              </a:p>
              <a:p>
                <a:endParaRPr lang="en-GB" sz="1600" b="1" dirty="0"/>
              </a:p>
              <a:p>
                <a:r>
                  <a:rPr lang="en-GB" sz="1600" b="1" dirty="0"/>
                  <a:t>Transmission Line (AC Line Segment)</a:t>
                </a:r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GB" sz="1600" dirty="0"/>
                  <a:t> is the length of line</a:t>
                </a:r>
                <a:endParaRPr lang="en-GB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𝑗𝑋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𝑗𝑋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  <a:p>
                <a:r>
                  <a:rPr lang="en-GB" sz="1700" b="0" dirty="0"/>
                  <a:t>Shunt parameters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1800" i="1" dirty="0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sz="1600" b="1" dirty="0"/>
              </a:p>
              <a:p>
                <a:r>
                  <a:rPr lang="en-GB" sz="1600" b="1" dirty="0"/>
                  <a:t>Synchronous Generator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r>
                  <a:rPr lang="en-GB" sz="1600" b="1" dirty="0"/>
                  <a:t>Power Transformer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𝑗𝑥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b="1" dirty="0"/>
              </a:p>
              <a:p>
                <a:r>
                  <a:rPr lang="en-GB" sz="1600" b="1" dirty="0"/>
                  <a:t>Shunt Compensator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Platshållare för innehåll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0" y="1322363"/>
                <a:ext cx="6935788" cy="4557932"/>
              </a:xfrm>
              <a:blipFill>
                <a:blip r:embed="rId2"/>
                <a:stretch>
                  <a:fillRect l="-1583" t="-1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61124F7D-10E8-4285-AC1C-418DAD4A3C12}"/>
              </a:ext>
            </a:extLst>
          </p:cNvPr>
          <p:cNvSpPr txBox="1"/>
          <p:nvPr/>
        </p:nvSpPr>
        <p:spPr>
          <a:xfrm>
            <a:off x="6907047" y="6210698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351 - 510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9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 err="1"/>
              <a:t>Solving</a:t>
            </a:r>
            <a:r>
              <a:rPr lang="fr-FR" sz="3200" i="1" u="sng" dirty="0"/>
              <a:t> the </a:t>
            </a:r>
            <a:r>
              <a:rPr lang="fr-FR" sz="3200" i="1" u="sng" dirty="0" err="1"/>
              <a:t>path</a:t>
            </a:r>
            <a:r>
              <a:rPr lang="fr-FR" sz="3200" i="1" u="sng" dirty="0"/>
              <a:t> :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71BD6-2293-4D81-883B-6FAD32146157}"/>
              </a:ext>
            </a:extLst>
          </p:cNvPr>
          <p:cNvSpPr/>
          <p:nvPr/>
        </p:nvSpPr>
        <p:spPr>
          <a:xfrm>
            <a:off x="798657" y="1400540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E6CC454-49CC-47C7-890F-9A602C6B5C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902830" y="2095021"/>
            <a:ext cx="305961" cy="57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4C20D1-DE4D-4E63-8A81-4A31668807B3}"/>
              </a:ext>
            </a:extLst>
          </p:cNvPr>
          <p:cNvSpPr/>
          <p:nvPr/>
        </p:nvSpPr>
        <p:spPr>
          <a:xfrm>
            <a:off x="1208791" y="199084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BB1C98-69AF-4BE3-B21C-B3F332B51FA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35438" y="2100809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FFBB850-27A5-4271-9730-880605612789}"/>
              </a:ext>
            </a:extLst>
          </p:cNvPr>
          <p:cNvSpPr/>
          <p:nvPr/>
        </p:nvSpPr>
        <p:spPr>
          <a:xfrm>
            <a:off x="1775178" y="1875715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4FD9BB-0764-4CC2-BE87-BD6D03142A7F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 flipV="1">
            <a:off x="2180242" y="1558267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56EE2ED-D355-4E97-B41D-9AFE4D737B59}"/>
              </a:ext>
            </a:extLst>
          </p:cNvPr>
          <p:cNvSpPr/>
          <p:nvPr/>
        </p:nvSpPr>
        <p:spPr>
          <a:xfrm rot="17641230">
            <a:off x="2614742" y="140676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D7F73C-B2B1-4216-B5D5-F789630E8DBE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2249740" y="2105041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93305D4C-F8CD-40C2-95A7-75EA05A0C4C6}"/>
              </a:ext>
            </a:extLst>
          </p:cNvPr>
          <p:cNvSpPr/>
          <p:nvPr/>
        </p:nvSpPr>
        <p:spPr>
          <a:xfrm>
            <a:off x="2633984" y="199508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EC47917-F0F9-47F5-9042-179867710369}"/>
              </a:ext>
            </a:extLst>
          </p:cNvPr>
          <p:cNvSpPr/>
          <p:nvPr/>
        </p:nvSpPr>
        <p:spPr>
          <a:xfrm>
            <a:off x="2653573" y="2588324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C472311-8DB1-4113-BF2C-FAFF103D78D4}"/>
              </a:ext>
            </a:extLst>
          </p:cNvPr>
          <p:cNvCxnSpPr>
            <a:cxnSpLocks/>
            <a:stCxn id="10" idx="5"/>
            <a:endCxn id="31" idx="1"/>
          </p:cNvCxnSpPr>
          <p:nvPr/>
        </p:nvCxnSpPr>
        <p:spPr>
          <a:xfrm>
            <a:off x="2180242" y="2272908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7215B01-08A2-43B7-B1F1-9EFAEF01634F}"/>
              </a:ext>
            </a:extLst>
          </p:cNvPr>
          <p:cNvSpPr txBox="1"/>
          <p:nvPr/>
        </p:nvSpPr>
        <p:spPr>
          <a:xfrm>
            <a:off x="543173" y="3942390"/>
            <a:ext cx="7985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Path not </a:t>
            </a:r>
            <a:r>
              <a:rPr lang="fr-FR" sz="2800" dirty="0" err="1"/>
              <a:t>ended</a:t>
            </a:r>
            <a:r>
              <a:rPr lang="fr-FR" sz="2800" dirty="0"/>
              <a:t> </a:t>
            </a:r>
            <a:r>
              <a:rPr lang="fr-FR" sz="2800" dirty="0" err="1"/>
              <a:t>yet</a:t>
            </a:r>
            <a:r>
              <a:rPr lang="fr-FR" sz="2800" dirty="0"/>
              <a:t>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2 </a:t>
            </a:r>
            <a:r>
              <a:rPr lang="fr-FR" sz="2800" dirty="0" err="1"/>
              <a:t>terminals</a:t>
            </a:r>
            <a:r>
              <a:rPr lang="fr-FR" sz="2800" dirty="0"/>
              <a:t> 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Component : Breaker, Transformer, </a:t>
            </a:r>
            <a:r>
              <a:rPr lang="fr-FR" sz="2800" dirty="0" err="1"/>
              <a:t>ACLine</a:t>
            </a:r>
            <a:endParaRPr lang="fr-FR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8A60-00BD-443A-9CCF-E2F86D4CB35C}"/>
              </a:ext>
            </a:extLst>
          </p:cNvPr>
          <p:cNvSpPr/>
          <p:nvPr/>
        </p:nvSpPr>
        <p:spPr>
          <a:xfrm>
            <a:off x="3345083" y="1287432"/>
            <a:ext cx="1261641" cy="3855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F31B0E6-A13F-402F-88E9-75A7B3DFA655}"/>
              </a:ext>
            </a:extLst>
          </p:cNvPr>
          <p:cNvCxnSpPr>
            <a:cxnSpLocks/>
            <a:stCxn id="12" idx="5"/>
            <a:endCxn id="2" idx="1"/>
          </p:cNvCxnSpPr>
          <p:nvPr/>
        </p:nvCxnSpPr>
        <p:spPr>
          <a:xfrm>
            <a:off x="2831704" y="1475184"/>
            <a:ext cx="513379" cy="504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6A9722C-0AC6-458B-B109-D9E0789B92DC}"/>
              </a:ext>
            </a:extLst>
          </p:cNvPr>
          <p:cNvCxnSpPr>
            <a:cxnSpLocks/>
            <a:stCxn id="2" idx="3"/>
            <a:endCxn id="26" idx="2"/>
          </p:cNvCxnSpPr>
          <p:nvPr/>
        </p:nvCxnSpPr>
        <p:spPr>
          <a:xfrm flipV="1">
            <a:off x="4606724" y="1472040"/>
            <a:ext cx="529079" cy="81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584BD04C-7C24-423F-951C-2DF1DF64F0FA}"/>
              </a:ext>
            </a:extLst>
          </p:cNvPr>
          <p:cNvSpPr/>
          <p:nvPr/>
        </p:nvSpPr>
        <p:spPr>
          <a:xfrm>
            <a:off x="5135803" y="1362080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73392F5-604C-4739-8A7A-B77D9B94130A}"/>
              </a:ext>
            </a:extLst>
          </p:cNvPr>
          <p:cNvSpPr txBox="1"/>
          <p:nvPr/>
        </p:nvSpPr>
        <p:spPr>
          <a:xfrm>
            <a:off x="6907047" y="6210698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217 - 246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7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 err="1"/>
              <a:t>Solving</a:t>
            </a:r>
            <a:r>
              <a:rPr lang="fr-FR" sz="3200" i="1" u="sng" dirty="0"/>
              <a:t> the </a:t>
            </a:r>
            <a:r>
              <a:rPr lang="fr-FR" sz="3200" i="1" u="sng" dirty="0" err="1"/>
              <a:t>path</a:t>
            </a:r>
            <a:r>
              <a:rPr lang="fr-FR" sz="3200" i="1" u="sng" dirty="0"/>
              <a:t> :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71BD6-2293-4D81-883B-6FAD32146157}"/>
              </a:ext>
            </a:extLst>
          </p:cNvPr>
          <p:cNvSpPr/>
          <p:nvPr/>
        </p:nvSpPr>
        <p:spPr>
          <a:xfrm>
            <a:off x="798657" y="1400540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E6CC454-49CC-47C7-890F-9A602C6B5C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902830" y="2095021"/>
            <a:ext cx="305961" cy="57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4C20D1-DE4D-4E63-8A81-4A31668807B3}"/>
              </a:ext>
            </a:extLst>
          </p:cNvPr>
          <p:cNvSpPr/>
          <p:nvPr/>
        </p:nvSpPr>
        <p:spPr>
          <a:xfrm>
            <a:off x="1208791" y="199084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BB1C98-69AF-4BE3-B21C-B3F332B51FA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35438" y="2100809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FFBB850-27A5-4271-9730-880605612789}"/>
              </a:ext>
            </a:extLst>
          </p:cNvPr>
          <p:cNvSpPr/>
          <p:nvPr/>
        </p:nvSpPr>
        <p:spPr>
          <a:xfrm>
            <a:off x="1775178" y="1875715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4FD9BB-0764-4CC2-BE87-BD6D03142A7F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 flipV="1">
            <a:off x="2180242" y="1558267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56EE2ED-D355-4E97-B41D-9AFE4D737B59}"/>
              </a:ext>
            </a:extLst>
          </p:cNvPr>
          <p:cNvSpPr/>
          <p:nvPr/>
        </p:nvSpPr>
        <p:spPr>
          <a:xfrm rot="17641230">
            <a:off x="2614742" y="140676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D7F73C-B2B1-4216-B5D5-F789630E8DBE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2249740" y="2105041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93305D4C-F8CD-40C2-95A7-75EA05A0C4C6}"/>
              </a:ext>
            </a:extLst>
          </p:cNvPr>
          <p:cNvSpPr/>
          <p:nvPr/>
        </p:nvSpPr>
        <p:spPr>
          <a:xfrm>
            <a:off x="2633984" y="199508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EC47917-F0F9-47F5-9042-179867710369}"/>
              </a:ext>
            </a:extLst>
          </p:cNvPr>
          <p:cNvSpPr/>
          <p:nvPr/>
        </p:nvSpPr>
        <p:spPr>
          <a:xfrm>
            <a:off x="2653573" y="2588324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C472311-8DB1-4113-BF2C-FAFF103D78D4}"/>
              </a:ext>
            </a:extLst>
          </p:cNvPr>
          <p:cNvCxnSpPr>
            <a:cxnSpLocks/>
            <a:stCxn id="10" idx="5"/>
            <a:endCxn id="31" idx="1"/>
          </p:cNvCxnSpPr>
          <p:nvPr/>
        </p:nvCxnSpPr>
        <p:spPr>
          <a:xfrm>
            <a:off x="2180242" y="2272908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7215B01-08A2-43B7-B1F1-9EFAEF01634F}"/>
              </a:ext>
            </a:extLst>
          </p:cNvPr>
          <p:cNvSpPr txBox="1"/>
          <p:nvPr/>
        </p:nvSpPr>
        <p:spPr>
          <a:xfrm>
            <a:off x="606993" y="3180396"/>
            <a:ext cx="71804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Path end test :  </a:t>
            </a:r>
            <a:r>
              <a:rPr lang="fr-FR" sz="2800" dirty="0" err="1"/>
              <a:t>Function</a:t>
            </a:r>
            <a:r>
              <a:rPr lang="fr-FR" sz="2800" dirty="0"/>
              <a:t> </a:t>
            </a:r>
            <a:r>
              <a:rPr lang="fr-FR" sz="2800" dirty="0" err="1"/>
              <a:t>isBusbar</a:t>
            </a:r>
            <a:r>
              <a:rPr lang="fr-FR" sz="2800" dirty="0"/>
              <a:t>(Terminal)</a:t>
            </a:r>
          </a:p>
          <a:p>
            <a:pPr lvl="1"/>
            <a:r>
              <a:rPr lang="fr-FR" sz="2800" dirty="0"/>
              <a:t>If (</a:t>
            </a:r>
            <a:r>
              <a:rPr lang="fr-FR" sz="2800" dirty="0" err="1"/>
              <a:t>isBubar</a:t>
            </a:r>
            <a:r>
              <a:rPr lang="fr-FR" sz="2800" dirty="0"/>
              <a:t>(Terminal) != 0) {</a:t>
            </a:r>
          </a:p>
          <a:p>
            <a:pPr lvl="1"/>
            <a:r>
              <a:rPr lang="fr-FR" sz="2800" dirty="0"/>
              <a:t>	-&gt;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end of the </a:t>
            </a:r>
            <a:r>
              <a:rPr lang="fr-FR" sz="2800" dirty="0" err="1"/>
              <a:t>path</a:t>
            </a:r>
            <a:endParaRPr lang="fr-FR" sz="2800" dirty="0"/>
          </a:p>
          <a:p>
            <a:pPr lvl="1"/>
            <a:r>
              <a:rPr lang="fr-FR" sz="2800" dirty="0"/>
              <a:t>} </a:t>
            </a:r>
            <a:r>
              <a:rPr lang="fr-FR" sz="2800" dirty="0" err="1"/>
              <a:t>else</a:t>
            </a:r>
            <a:r>
              <a:rPr lang="fr-FR" sz="2800" dirty="0"/>
              <a:t> {</a:t>
            </a:r>
          </a:p>
          <a:p>
            <a:pPr lvl="1"/>
            <a:r>
              <a:rPr lang="fr-FR" sz="2800" dirty="0"/>
              <a:t>	-&gt; the </a:t>
            </a:r>
            <a:r>
              <a:rPr lang="fr-FR" sz="2800" dirty="0" err="1"/>
              <a:t>path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not </a:t>
            </a:r>
            <a:r>
              <a:rPr lang="fr-FR" sz="2800" dirty="0" err="1"/>
              <a:t>ended</a:t>
            </a:r>
            <a:r>
              <a:rPr lang="fr-FR" sz="2800" dirty="0"/>
              <a:t> </a:t>
            </a:r>
            <a:r>
              <a:rPr lang="fr-FR" sz="2800" dirty="0" err="1"/>
              <a:t>yet</a:t>
            </a:r>
            <a:endParaRPr lang="fr-FR" sz="2800" dirty="0"/>
          </a:p>
          <a:p>
            <a:pPr lvl="1"/>
            <a:r>
              <a:rPr lang="fr-FR" sz="2800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838A60-00BD-443A-9CCF-E2F86D4CB35C}"/>
              </a:ext>
            </a:extLst>
          </p:cNvPr>
          <p:cNvSpPr/>
          <p:nvPr/>
        </p:nvSpPr>
        <p:spPr>
          <a:xfrm>
            <a:off x="3345083" y="1287432"/>
            <a:ext cx="1261641" cy="3855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F31B0E6-A13F-402F-88E9-75A7B3DFA655}"/>
              </a:ext>
            </a:extLst>
          </p:cNvPr>
          <p:cNvCxnSpPr>
            <a:cxnSpLocks/>
            <a:stCxn id="12" idx="5"/>
            <a:endCxn id="2" idx="1"/>
          </p:cNvCxnSpPr>
          <p:nvPr/>
        </p:nvCxnSpPr>
        <p:spPr>
          <a:xfrm>
            <a:off x="2831704" y="1475184"/>
            <a:ext cx="513379" cy="504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6A9722C-0AC6-458B-B109-D9E0789B92DC}"/>
              </a:ext>
            </a:extLst>
          </p:cNvPr>
          <p:cNvCxnSpPr>
            <a:cxnSpLocks/>
            <a:stCxn id="2" idx="3"/>
            <a:endCxn id="26" idx="2"/>
          </p:cNvCxnSpPr>
          <p:nvPr/>
        </p:nvCxnSpPr>
        <p:spPr>
          <a:xfrm flipV="1">
            <a:off x="4606724" y="1472040"/>
            <a:ext cx="529079" cy="81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584BD04C-7C24-423F-951C-2DF1DF64F0FA}"/>
              </a:ext>
            </a:extLst>
          </p:cNvPr>
          <p:cNvSpPr/>
          <p:nvPr/>
        </p:nvSpPr>
        <p:spPr>
          <a:xfrm>
            <a:off x="5135803" y="1362080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34370D8-9A6D-4353-88AC-7C859474ED7F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371483" y="1472654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6D7C0322-6827-4565-956F-F8E192B2FB52}"/>
              </a:ext>
            </a:extLst>
          </p:cNvPr>
          <p:cNvSpPr/>
          <p:nvPr/>
        </p:nvSpPr>
        <p:spPr>
          <a:xfrm>
            <a:off x="5711223" y="1247560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EAFBC04-D202-4A74-A156-349307223835}"/>
              </a:ext>
            </a:extLst>
          </p:cNvPr>
          <p:cNvCxnSpPr>
            <a:cxnSpLocks/>
            <a:stCxn id="29" idx="7"/>
            <a:endCxn id="33" idx="1"/>
          </p:cNvCxnSpPr>
          <p:nvPr/>
        </p:nvCxnSpPr>
        <p:spPr>
          <a:xfrm flipV="1">
            <a:off x="6116287" y="930112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B760A198-586C-49D6-85DF-CAA4A485353D}"/>
              </a:ext>
            </a:extLst>
          </p:cNvPr>
          <p:cNvSpPr/>
          <p:nvPr/>
        </p:nvSpPr>
        <p:spPr>
          <a:xfrm rot="17641230">
            <a:off x="6550787" y="77861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71F7818-A211-4B50-B288-FC4F8B1E98B7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 flipV="1">
            <a:off x="6185785" y="1476886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9E1D04B4-ACD7-4209-ACD3-F4D34C9ABD58}"/>
              </a:ext>
            </a:extLst>
          </p:cNvPr>
          <p:cNvSpPr/>
          <p:nvPr/>
        </p:nvSpPr>
        <p:spPr>
          <a:xfrm>
            <a:off x="6570029" y="136692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151DFCA2-566C-4F3B-AFFE-FE42B5891FEA}"/>
              </a:ext>
            </a:extLst>
          </p:cNvPr>
          <p:cNvSpPr/>
          <p:nvPr/>
        </p:nvSpPr>
        <p:spPr>
          <a:xfrm>
            <a:off x="6589618" y="196016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D24CF20-2064-4027-8728-895559037358}"/>
              </a:ext>
            </a:extLst>
          </p:cNvPr>
          <p:cNvCxnSpPr>
            <a:cxnSpLocks/>
            <a:stCxn id="29" idx="5"/>
            <a:endCxn id="36" idx="1"/>
          </p:cNvCxnSpPr>
          <p:nvPr/>
        </p:nvCxnSpPr>
        <p:spPr>
          <a:xfrm>
            <a:off x="6116287" y="1644753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68B07C4-204A-47DE-A3A3-A410B6080B56}"/>
              </a:ext>
            </a:extLst>
          </p:cNvPr>
          <p:cNvCxnSpPr>
            <a:cxnSpLocks/>
          </p:cNvCxnSpPr>
          <p:nvPr/>
        </p:nvCxnSpPr>
        <p:spPr>
          <a:xfrm flipV="1">
            <a:off x="6785895" y="852266"/>
            <a:ext cx="519797" cy="28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C54594D-65EF-40F7-8FF3-12192EC4A380}"/>
              </a:ext>
            </a:extLst>
          </p:cNvPr>
          <p:cNvSpPr/>
          <p:nvPr/>
        </p:nvSpPr>
        <p:spPr>
          <a:xfrm>
            <a:off x="7322882" y="154336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9F5D49A-F5CF-49E3-876E-EAE442D6178C}"/>
              </a:ext>
            </a:extLst>
          </p:cNvPr>
          <p:cNvSpPr txBox="1"/>
          <p:nvPr/>
        </p:nvSpPr>
        <p:spPr>
          <a:xfrm>
            <a:off x="7730779" y="68716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i="1" dirty="0">
                <a:solidFill>
                  <a:srgbClr val="FF0000"/>
                </a:solidFill>
              </a:rPr>
              <a:t>?</a:t>
            </a:r>
            <a:endParaRPr lang="en-GB" sz="2800" b="1" i="1" dirty="0">
              <a:solidFill>
                <a:srgbClr val="FF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1FD61E2-96BB-4512-8D11-EA50D8315D8D}"/>
              </a:ext>
            </a:extLst>
          </p:cNvPr>
          <p:cNvSpPr/>
          <p:nvPr/>
        </p:nvSpPr>
        <p:spPr>
          <a:xfrm>
            <a:off x="7035034" y="-46297"/>
            <a:ext cx="673528" cy="19683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E134590-1C0B-40D2-8D71-527B3E7C8711}"/>
              </a:ext>
            </a:extLst>
          </p:cNvPr>
          <p:cNvSpPr txBox="1"/>
          <p:nvPr/>
        </p:nvSpPr>
        <p:spPr>
          <a:xfrm>
            <a:off x="6907047" y="6210698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272 - 280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01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 err="1"/>
              <a:t>Solving</a:t>
            </a:r>
            <a:r>
              <a:rPr lang="fr-FR" sz="3200" i="1" u="sng" dirty="0"/>
              <a:t> the </a:t>
            </a:r>
            <a:r>
              <a:rPr lang="fr-FR" sz="3200" i="1" u="sng" dirty="0" err="1"/>
              <a:t>path</a:t>
            </a:r>
            <a:r>
              <a:rPr lang="fr-FR" sz="3200" i="1" u="sng" dirty="0"/>
              <a:t> :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71BD6-2293-4D81-883B-6FAD32146157}"/>
              </a:ext>
            </a:extLst>
          </p:cNvPr>
          <p:cNvSpPr/>
          <p:nvPr/>
        </p:nvSpPr>
        <p:spPr>
          <a:xfrm>
            <a:off x="798657" y="1400540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E6CC454-49CC-47C7-890F-9A602C6B5C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902830" y="2095021"/>
            <a:ext cx="305961" cy="57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4C20D1-DE4D-4E63-8A81-4A31668807B3}"/>
              </a:ext>
            </a:extLst>
          </p:cNvPr>
          <p:cNvSpPr/>
          <p:nvPr/>
        </p:nvSpPr>
        <p:spPr>
          <a:xfrm>
            <a:off x="1208791" y="199084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BB1C98-69AF-4BE3-B21C-B3F332B51FA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35438" y="2100809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FFBB850-27A5-4271-9730-880605612789}"/>
              </a:ext>
            </a:extLst>
          </p:cNvPr>
          <p:cNvSpPr/>
          <p:nvPr/>
        </p:nvSpPr>
        <p:spPr>
          <a:xfrm>
            <a:off x="1775178" y="1875715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4FD9BB-0764-4CC2-BE87-BD6D03142A7F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 flipV="1">
            <a:off x="2180242" y="1558267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56EE2ED-D355-4E97-B41D-9AFE4D737B59}"/>
              </a:ext>
            </a:extLst>
          </p:cNvPr>
          <p:cNvSpPr/>
          <p:nvPr/>
        </p:nvSpPr>
        <p:spPr>
          <a:xfrm rot="17641230">
            <a:off x="2614742" y="140676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D7F73C-B2B1-4216-B5D5-F789630E8DBE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2249740" y="2105041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93305D4C-F8CD-40C2-95A7-75EA05A0C4C6}"/>
              </a:ext>
            </a:extLst>
          </p:cNvPr>
          <p:cNvSpPr/>
          <p:nvPr/>
        </p:nvSpPr>
        <p:spPr>
          <a:xfrm>
            <a:off x="2633984" y="199508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EC47917-F0F9-47F5-9042-179867710369}"/>
              </a:ext>
            </a:extLst>
          </p:cNvPr>
          <p:cNvSpPr/>
          <p:nvPr/>
        </p:nvSpPr>
        <p:spPr>
          <a:xfrm>
            <a:off x="2653573" y="2588324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C472311-8DB1-4113-BF2C-FAFF103D78D4}"/>
              </a:ext>
            </a:extLst>
          </p:cNvPr>
          <p:cNvCxnSpPr>
            <a:cxnSpLocks/>
            <a:stCxn id="10" idx="5"/>
            <a:endCxn id="31" idx="1"/>
          </p:cNvCxnSpPr>
          <p:nvPr/>
        </p:nvCxnSpPr>
        <p:spPr>
          <a:xfrm>
            <a:off x="2180242" y="2272908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838A60-00BD-443A-9CCF-E2F86D4CB35C}"/>
              </a:ext>
            </a:extLst>
          </p:cNvPr>
          <p:cNvSpPr/>
          <p:nvPr/>
        </p:nvSpPr>
        <p:spPr>
          <a:xfrm>
            <a:off x="3345083" y="1287432"/>
            <a:ext cx="1261641" cy="3855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F31B0E6-A13F-402F-88E9-75A7B3DFA655}"/>
              </a:ext>
            </a:extLst>
          </p:cNvPr>
          <p:cNvCxnSpPr>
            <a:cxnSpLocks/>
            <a:stCxn id="12" idx="5"/>
            <a:endCxn id="2" idx="1"/>
          </p:cNvCxnSpPr>
          <p:nvPr/>
        </p:nvCxnSpPr>
        <p:spPr>
          <a:xfrm>
            <a:off x="2831704" y="1475184"/>
            <a:ext cx="513379" cy="504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6A9722C-0AC6-458B-B109-D9E0789B92DC}"/>
              </a:ext>
            </a:extLst>
          </p:cNvPr>
          <p:cNvCxnSpPr>
            <a:cxnSpLocks/>
            <a:stCxn id="2" idx="3"/>
            <a:endCxn id="26" idx="2"/>
          </p:cNvCxnSpPr>
          <p:nvPr/>
        </p:nvCxnSpPr>
        <p:spPr>
          <a:xfrm flipV="1">
            <a:off x="4606724" y="1472040"/>
            <a:ext cx="529079" cy="81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584BD04C-7C24-423F-951C-2DF1DF64F0FA}"/>
              </a:ext>
            </a:extLst>
          </p:cNvPr>
          <p:cNvSpPr/>
          <p:nvPr/>
        </p:nvSpPr>
        <p:spPr>
          <a:xfrm>
            <a:off x="5135803" y="1362080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34370D8-9A6D-4353-88AC-7C859474ED7F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371483" y="1472654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6D7C0322-6827-4565-956F-F8E192B2FB52}"/>
              </a:ext>
            </a:extLst>
          </p:cNvPr>
          <p:cNvSpPr/>
          <p:nvPr/>
        </p:nvSpPr>
        <p:spPr>
          <a:xfrm>
            <a:off x="5711223" y="1247560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EAFBC04-D202-4A74-A156-349307223835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6116287" y="930112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71F7818-A211-4B50-B288-FC4F8B1E98B7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 flipV="1">
            <a:off x="6185785" y="1476886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9E1D04B4-ACD7-4209-ACD3-F4D34C9ABD58}"/>
              </a:ext>
            </a:extLst>
          </p:cNvPr>
          <p:cNvSpPr/>
          <p:nvPr/>
        </p:nvSpPr>
        <p:spPr>
          <a:xfrm>
            <a:off x="6570029" y="136692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151DFCA2-566C-4F3B-AFFE-FE42B5891FEA}"/>
              </a:ext>
            </a:extLst>
          </p:cNvPr>
          <p:cNvSpPr/>
          <p:nvPr/>
        </p:nvSpPr>
        <p:spPr>
          <a:xfrm>
            <a:off x="6589618" y="196016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D24CF20-2064-4027-8728-895559037358}"/>
              </a:ext>
            </a:extLst>
          </p:cNvPr>
          <p:cNvCxnSpPr>
            <a:cxnSpLocks/>
            <a:stCxn id="29" idx="5"/>
            <a:endCxn id="36" idx="1"/>
          </p:cNvCxnSpPr>
          <p:nvPr/>
        </p:nvCxnSpPr>
        <p:spPr>
          <a:xfrm>
            <a:off x="6116287" y="1644753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429AE89E-3789-4063-9846-29F6E6EF4623}"/>
              </a:ext>
            </a:extLst>
          </p:cNvPr>
          <p:cNvSpPr/>
          <p:nvPr/>
        </p:nvSpPr>
        <p:spPr>
          <a:xfrm>
            <a:off x="6559248" y="74516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6C57D-3FC2-4086-9901-3676D923B85F}"/>
              </a:ext>
            </a:extLst>
          </p:cNvPr>
          <p:cNvSpPr/>
          <p:nvPr/>
        </p:nvSpPr>
        <p:spPr>
          <a:xfrm>
            <a:off x="7305692" y="559878"/>
            <a:ext cx="1354238" cy="584775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17E0975-6D29-4457-90A2-6D9252FD8F22}"/>
              </a:ext>
            </a:extLst>
          </p:cNvPr>
          <p:cNvCxnSpPr>
            <a:cxnSpLocks/>
            <a:stCxn id="38" idx="6"/>
            <a:endCxn id="13" idx="1"/>
          </p:cNvCxnSpPr>
          <p:nvPr/>
        </p:nvCxnSpPr>
        <p:spPr>
          <a:xfrm flipV="1">
            <a:off x="6785895" y="852266"/>
            <a:ext cx="519797" cy="28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A859C1A8-47CC-476E-95A8-3F08CDC5A8F2}"/>
              </a:ext>
            </a:extLst>
          </p:cNvPr>
          <p:cNvSpPr txBox="1"/>
          <p:nvPr/>
        </p:nvSpPr>
        <p:spPr>
          <a:xfrm>
            <a:off x="606993" y="3180396"/>
            <a:ext cx="84770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path.adm</a:t>
            </a:r>
            <a:r>
              <a:rPr lang="fr-FR" sz="2800" dirty="0"/>
              <a:t> -&gt; update(</a:t>
            </a:r>
            <a:r>
              <a:rPr lang="fr-FR" sz="2800" dirty="0" err="1"/>
              <a:t>former_adm</a:t>
            </a:r>
            <a:r>
              <a:rPr lang="fr-FR" sz="2800" dirty="0"/>
              <a:t>, </a:t>
            </a:r>
            <a:r>
              <a:rPr lang="fr-FR" sz="2800" dirty="0" err="1"/>
              <a:t>component_adm</a:t>
            </a:r>
            <a:r>
              <a:rPr lang="fr-FR" sz="2800" dirty="0"/>
              <a:t>);</a:t>
            </a:r>
          </a:p>
          <a:p>
            <a:r>
              <a:rPr lang="fr-FR" sz="2800" dirty="0"/>
              <a:t>if (</a:t>
            </a:r>
            <a:r>
              <a:rPr lang="fr-FR" sz="2800" dirty="0" err="1"/>
              <a:t>isBusbar</a:t>
            </a:r>
            <a:r>
              <a:rPr lang="fr-FR" sz="2800" dirty="0"/>
              <a:t>(terminal) != 0) {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path.test</a:t>
            </a:r>
            <a:r>
              <a:rPr lang="fr-FR" sz="2800" dirty="0"/>
              <a:t> -&gt; </a:t>
            </a:r>
            <a:r>
              <a:rPr lang="fr-FR" sz="2800" dirty="0" err="1"/>
              <a:t>true</a:t>
            </a:r>
            <a:r>
              <a:rPr lang="fr-FR" sz="2800" dirty="0"/>
              <a:t>;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path.endType</a:t>
            </a:r>
            <a:r>
              <a:rPr lang="fr-FR" sz="2800" dirty="0"/>
              <a:t> -&gt; </a:t>
            </a:r>
            <a:r>
              <a:rPr lang="fr-FR" sz="2800" dirty="0" err="1"/>
              <a:t>isBusbar</a:t>
            </a:r>
            <a:r>
              <a:rPr lang="fr-FR" sz="2800" dirty="0"/>
              <a:t>(terminal);</a:t>
            </a:r>
          </a:p>
          <a:p>
            <a:r>
              <a:rPr lang="fr-FR" sz="2800" dirty="0"/>
              <a:t>}</a:t>
            </a:r>
          </a:p>
          <a:p>
            <a:r>
              <a:rPr lang="fr-FR" sz="2800" dirty="0" err="1"/>
              <a:t>path.terminal</a:t>
            </a:r>
            <a:r>
              <a:rPr lang="fr-FR" sz="2800" dirty="0"/>
              <a:t> -&gt; update(terminal); 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7175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 err="1"/>
              <a:t>Solving</a:t>
            </a:r>
            <a:r>
              <a:rPr lang="fr-FR" sz="3200" i="1" u="sng" dirty="0"/>
              <a:t> the </a:t>
            </a:r>
            <a:r>
              <a:rPr lang="fr-FR" sz="3200" i="1" u="sng" dirty="0" err="1"/>
              <a:t>path</a:t>
            </a:r>
            <a:r>
              <a:rPr lang="fr-FR" sz="3200" i="1" u="sng" dirty="0"/>
              <a:t> :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71BD6-2293-4D81-883B-6FAD32146157}"/>
              </a:ext>
            </a:extLst>
          </p:cNvPr>
          <p:cNvSpPr/>
          <p:nvPr/>
        </p:nvSpPr>
        <p:spPr>
          <a:xfrm>
            <a:off x="798657" y="1400540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E6CC454-49CC-47C7-890F-9A602C6B5C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902830" y="2095021"/>
            <a:ext cx="305961" cy="57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4C20D1-DE4D-4E63-8A81-4A31668807B3}"/>
              </a:ext>
            </a:extLst>
          </p:cNvPr>
          <p:cNvSpPr/>
          <p:nvPr/>
        </p:nvSpPr>
        <p:spPr>
          <a:xfrm>
            <a:off x="1208791" y="199084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BB1C98-69AF-4BE3-B21C-B3F332B51FA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35438" y="2100809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FFBB850-27A5-4271-9730-880605612789}"/>
              </a:ext>
            </a:extLst>
          </p:cNvPr>
          <p:cNvSpPr/>
          <p:nvPr/>
        </p:nvSpPr>
        <p:spPr>
          <a:xfrm>
            <a:off x="1775178" y="1875715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4FD9BB-0764-4CC2-BE87-BD6D03142A7F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 flipV="1">
            <a:off x="2180242" y="1558267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56EE2ED-D355-4E97-B41D-9AFE4D737B59}"/>
              </a:ext>
            </a:extLst>
          </p:cNvPr>
          <p:cNvSpPr/>
          <p:nvPr/>
        </p:nvSpPr>
        <p:spPr>
          <a:xfrm rot="17641230">
            <a:off x="2614742" y="140676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D7F73C-B2B1-4216-B5D5-F789630E8DBE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2249740" y="2105041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93305D4C-F8CD-40C2-95A7-75EA05A0C4C6}"/>
              </a:ext>
            </a:extLst>
          </p:cNvPr>
          <p:cNvSpPr/>
          <p:nvPr/>
        </p:nvSpPr>
        <p:spPr>
          <a:xfrm>
            <a:off x="2633984" y="199508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EC47917-F0F9-47F5-9042-179867710369}"/>
              </a:ext>
            </a:extLst>
          </p:cNvPr>
          <p:cNvSpPr/>
          <p:nvPr/>
        </p:nvSpPr>
        <p:spPr>
          <a:xfrm>
            <a:off x="2653573" y="2588324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C472311-8DB1-4113-BF2C-FAFF103D78D4}"/>
              </a:ext>
            </a:extLst>
          </p:cNvPr>
          <p:cNvCxnSpPr>
            <a:cxnSpLocks/>
            <a:stCxn id="10" idx="5"/>
            <a:endCxn id="31" idx="1"/>
          </p:cNvCxnSpPr>
          <p:nvPr/>
        </p:nvCxnSpPr>
        <p:spPr>
          <a:xfrm>
            <a:off x="2180242" y="2272908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1838A60-00BD-443A-9CCF-E2F86D4CB35C}"/>
              </a:ext>
            </a:extLst>
          </p:cNvPr>
          <p:cNvSpPr/>
          <p:nvPr/>
        </p:nvSpPr>
        <p:spPr>
          <a:xfrm>
            <a:off x="3055715" y="1287432"/>
            <a:ext cx="1261641" cy="3855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F31B0E6-A13F-402F-88E9-75A7B3DFA655}"/>
              </a:ext>
            </a:extLst>
          </p:cNvPr>
          <p:cNvCxnSpPr>
            <a:cxnSpLocks/>
            <a:stCxn id="12" idx="5"/>
            <a:endCxn id="2" idx="1"/>
          </p:cNvCxnSpPr>
          <p:nvPr/>
        </p:nvCxnSpPr>
        <p:spPr>
          <a:xfrm>
            <a:off x="2831704" y="1475184"/>
            <a:ext cx="224011" cy="504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6A9722C-0AC6-458B-B109-D9E0789B92DC}"/>
              </a:ext>
            </a:extLst>
          </p:cNvPr>
          <p:cNvCxnSpPr>
            <a:cxnSpLocks/>
            <a:stCxn id="2" idx="3"/>
            <a:endCxn id="26" idx="2"/>
          </p:cNvCxnSpPr>
          <p:nvPr/>
        </p:nvCxnSpPr>
        <p:spPr>
          <a:xfrm flipV="1">
            <a:off x="4317356" y="1472040"/>
            <a:ext cx="332310" cy="81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584BD04C-7C24-423F-951C-2DF1DF64F0FA}"/>
              </a:ext>
            </a:extLst>
          </p:cNvPr>
          <p:cNvSpPr/>
          <p:nvPr/>
        </p:nvSpPr>
        <p:spPr>
          <a:xfrm>
            <a:off x="4649666" y="1362080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34370D8-9A6D-4353-88AC-7C859474ED7F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4876313" y="1472040"/>
            <a:ext cx="314048" cy="81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6D7C0322-6827-4565-956F-F8E192B2FB52}"/>
              </a:ext>
            </a:extLst>
          </p:cNvPr>
          <p:cNvSpPr/>
          <p:nvPr/>
        </p:nvSpPr>
        <p:spPr>
          <a:xfrm>
            <a:off x="5190361" y="1247560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71F7818-A211-4B50-B288-FC4F8B1E98B7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 flipV="1">
            <a:off x="5664923" y="1476886"/>
            <a:ext cx="256923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9E1D04B4-ACD7-4209-ACD3-F4D34C9ABD58}"/>
              </a:ext>
            </a:extLst>
          </p:cNvPr>
          <p:cNvSpPr/>
          <p:nvPr/>
        </p:nvSpPr>
        <p:spPr>
          <a:xfrm>
            <a:off x="5921846" y="136692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5C5B0-57FB-4D79-BD24-9D45FFBC69E5}"/>
              </a:ext>
            </a:extLst>
          </p:cNvPr>
          <p:cNvSpPr/>
          <p:nvPr/>
        </p:nvSpPr>
        <p:spPr>
          <a:xfrm>
            <a:off x="3094543" y="2505485"/>
            <a:ext cx="1261641" cy="3855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A5DCE35-0B66-441F-AAA2-398BE28AF6DC}"/>
              </a:ext>
            </a:extLst>
          </p:cNvPr>
          <p:cNvCxnSpPr>
            <a:cxnSpLocks/>
            <a:stCxn id="31" idx="6"/>
            <a:endCxn id="41" idx="1"/>
          </p:cNvCxnSpPr>
          <p:nvPr/>
        </p:nvCxnSpPr>
        <p:spPr>
          <a:xfrm flipV="1">
            <a:off x="2880220" y="2698283"/>
            <a:ext cx="214323" cy="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33746B-F2BB-44DF-820D-B3AB173F9B2A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6148493" y="1472040"/>
            <a:ext cx="493608" cy="484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A4E8-2801-474E-B313-C60AC7EBFE4E}"/>
              </a:ext>
            </a:extLst>
          </p:cNvPr>
          <p:cNvSpPr/>
          <p:nvPr/>
        </p:nvSpPr>
        <p:spPr>
          <a:xfrm>
            <a:off x="3172891" y="1941963"/>
            <a:ext cx="539523" cy="32526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C633AEF-BCEC-4C88-AA60-BEE79B318C80}"/>
              </a:ext>
            </a:extLst>
          </p:cNvPr>
          <p:cNvCxnSpPr>
            <a:cxnSpLocks/>
            <a:stCxn id="28" idx="6"/>
            <a:endCxn id="45" idx="1"/>
          </p:cNvCxnSpPr>
          <p:nvPr/>
        </p:nvCxnSpPr>
        <p:spPr>
          <a:xfrm flipV="1">
            <a:off x="2860631" y="2104597"/>
            <a:ext cx="312260" cy="4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24C0BE8-DC7A-4F53-A942-C00C45251B10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692364" y="2100502"/>
            <a:ext cx="332310" cy="819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90A1ABC5-F16F-4D35-8686-099DDFEE31F6}"/>
              </a:ext>
            </a:extLst>
          </p:cNvPr>
          <p:cNvSpPr/>
          <p:nvPr/>
        </p:nvSpPr>
        <p:spPr>
          <a:xfrm>
            <a:off x="4024674" y="1990542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98A3B99-AA2A-4268-A4B2-B3643DAE352C}"/>
              </a:ext>
            </a:extLst>
          </p:cNvPr>
          <p:cNvSpPr/>
          <p:nvPr/>
        </p:nvSpPr>
        <p:spPr>
          <a:xfrm>
            <a:off x="4635565" y="1862351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710F3BC-3DCC-4F13-92FC-18E9DFBE6E02}"/>
              </a:ext>
            </a:extLst>
          </p:cNvPr>
          <p:cNvSpPr/>
          <p:nvPr/>
        </p:nvSpPr>
        <p:spPr>
          <a:xfrm>
            <a:off x="5427642" y="1994637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9D4319-8BB6-4AFD-A2EE-FD29EA43AEEE}"/>
              </a:ext>
            </a:extLst>
          </p:cNvPr>
          <p:cNvSpPr/>
          <p:nvPr/>
        </p:nvSpPr>
        <p:spPr>
          <a:xfrm>
            <a:off x="6642101" y="1273482"/>
            <a:ext cx="1261641" cy="3855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F59DDD-B050-40C7-8376-A0366C736A6B}"/>
              </a:ext>
            </a:extLst>
          </p:cNvPr>
          <p:cNvSpPr/>
          <p:nvPr/>
        </p:nvSpPr>
        <p:spPr>
          <a:xfrm>
            <a:off x="5946391" y="1898866"/>
            <a:ext cx="832121" cy="391516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ED496E9-2787-485C-BE61-6B3900BCCC3E}"/>
              </a:ext>
            </a:extLst>
          </p:cNvPr>
          <p:cNvSpPr/>
          <p:nvPr/>
        </p:nvSpPr>
        <p:spPr>
          <a:xfrm>
            <a:off x="7078194" y="198506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99551F1-CAD0-4F46-8460-61F698A031D5}"/>
              </a:ext>
            </a:extLst>
          </p:cNvPr>
          <p:cNvSpPr/>
          <p:nvPr/>
        </p:nvSpPr>
        <p:spPr>
          <a:xfrm>
            <a:off x="7621075" y="1875715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26118E4-4C85-42A9-952C-01EEFABCF8A1}"/>
              </a:ext>
            </a:extLst>
          </p:cNvPr>
          <p:cNvSpPr/>
          <p:nvPr/>
        </p:nvSpPr>
        <p:spPr>
          <a:xfrm>
            <a:off x="8413152" y="200800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D14555-3F73-4D40-AFEC-4D39D029C9E2}"/>
              </a:ext>
            </a:extLst>
          </p:cNvPr>
          <p:cNvSpPr/>
          <p:nvPr/>
        </p:nvSpPr>
        <p:spPr>
          <a:xfrm>
            <a:off x="8957314" y="1411718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85ECDA8-8BAD-458B-9B98-7941B2F9BEE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 flipV="1">
            <a:off x="4251321" y="2095021"/>
            <a:ext cx="384244" cy="548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505F562-5531-4B42-94B3-4E9D1E272E85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5110127" y="2095021"/>
            <a:ext cx="317515" cy="9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2229F69-6973-453B-A32F-11A315CFD527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 flipV="1">
            <a:off x="5654289" y="2094624"/>
            <a:ext cx="292102" cy="997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AC0C9463-85A1-486B-97A4-4115DF1FC78C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>
            <a:off x="6778512" y="2094624"/>
            <a:ext cx="299682" cy="397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9D356F0F-7315-4535-9949-FD906170B293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>
            <a:off x="7304841" y="2095021"/>
            <a:ext cx="1108311" cy="2294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2FA5E81-289D-439F-A477-621ABFB63CA6}"/>
              </a:ext>
            </a:extLst>
          </p:cNvPr>
          <p:cNvCxnSpPr>
            <a:cxnSpLocks/>
            <a:stCxn id="55" idx="6"/>
            <a:endCxn id="56" idx="1"/>
          </p:cNvCxnSpPr>
          <p:nvPr/>
        </p:nvCxnSpPr>
        <p:spPr>
          <a:xfrm flipV="1">
            <a:off x="8639799" y="2106199"/>
            <a:ext cx="317515" cy="1176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53F37D4F-35DE-405F-A0DA-38B47F51CA3D}"/>
              </a:ext>
            </a:extLst>
          </p:cNvPr>
          <p:cNvSpPr txBox="1"/>
          <p:nvPr/>
        </p:nvSpPr>
        <p:spPr>
          <a:xfrm>
            <a:off x="543173" y="3942390"/>
            <a:ext cx="3515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All </a:t>
            </a:r>
            <a:r>
              <a:rPr lang="fr-FR" sz="2800" dirty="0" err="1"/>
              <a:t>path</a:t>
            </a:r>
            <a:r>
              <a:rPr lang="fr-FR" sz="2800" dirty="0"/>
              <a:t> </a:t>
            </a:r>
            <a:r>
              <a:rPr lang="fr-FR" sz="2800" dirty="0" err="1"/>
              <a:t>solved</a:t>
            </a:r>
            <a:r>
              <a:rPr lang="fr-FR" sz="2800" dirty="0"/>
              <a:t> :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path.test</a:t>
            </a:r>
            <a:r>
              <a:rPr lang="fr-FR" sz="2800" dirty="0"/>
              <a:t> = </a:t>
            </a:r>
            <a:r>
              <a:rPr lang="fr-FR" sz="2800" dirty="0" err="1"/>
              <a:t>true</a:t>
            </a:r>
            <a:endParaRPr lang="fr-FR" sz="2800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08054A2-6C01-4C7C-8202-42D0DDFA110E}"/>
              </a:ext>
            </a:extLst>
          </p:cNvPr>
          <p:cNvSpPr txBox="1"/>
          <p:nvPr/>
        </p:nvSpPr>
        <p:spPr>
          <a:xfrm>
            <a:off x="6907047" y="6210698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134 - 140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5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5574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/>
              <a:t>Update the </a:t>
            </a:r>
            <a:r>
              <a:rPr lang="fr-FR" sz="3200" i="1" u="sng" dirty="0" err="1"/>
              <a:t>Ymatrix</a:t>
            </a:r>
            <a:r>
              <a:rPr lang="fr-FR" sz="3200" i="1" u="sng" dirty="0"/>
              <a:t> line </a:t>
            </a:r>
            <a:r>
              <a:rPr lang="fr-FR" sz="3200" b="1" i="1" u="sng" dirty="0"/>
              <a:t>« j »</a:t>
            </a:r>
            <a:r>
              <a:rPr lang="fr-FR" sz="3200" i="1" u="sng" dirty="0"/>
              <a:t> :</a:t>
            </a:r>
            <a:endParaRPr lang="en-GB" sz="3200" i="1" u="sng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4D9C7B7-52BC-45B3-9D29-1F50500D6FC6}"/>
              </a:ext>
            </a:extLst>
          </p:cNvPr>
          <p:cNvSpPr txBox="1"/>
          <p:nvPr/>
        </p:nvSpPr>
        <p:spPr>
          <a:xfrm>
            <a:off x="556592" y="3523233"/>
            <a:ext cx="78368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For </a:t>
            </a:r>
            <a:r>
              <a:rPr lang="fr-FR" sz="2800" dirty="0" err="1"/>
              <a:t>each</a:t>
            </a:r>
            <a:r>
              <a:rPr lang="fr-FR" sz="2800" dirty="0"/>
              <a:t> </a:t>
            </a:r>
            <a:r>
              <a:rPr lang="fr-FR" sz="2800" dirty="0" err="1"/>
              <a:t>path</a:t>
            </a:r>
            <a:r>
              <a:rPr lang="fr-FR" sz="2800" dirty="0"/>
              <a:t> {</a:t>
            </a:r>
          </a:p>
          <a:p>
            <a:r>
              <a:rPr lang="fr-FR" sz="2800" dirty="0"/>
              <a:t>	if (</a:t>
            </a:r>
            <a:r>
              <a:rPr lang="fr-FR" sz="2800" dirty="0" err="1"/>
              <a:t>path.endType</a:t>
            </a:r>
            <a:r>
              <a:rPr lang="fr-FR" sz="2800" dirty="0"/>
              <a:t> != 0) {</a:t>
            </a:r>
          </a:p>
          <a:p>
            <a:r>
              <a:rPr lang="fr-FR" sz="2800" dirty="0"/>
              <a:t>		</a:t>
            </a:r>
            <a:r>
              <a:rPr lang="fr-FR" sz="2800" dirty="0" err="1"/>
              <a:t>Ymatrix</a:t>
            </a:r>
            <a:r>
              <a:rPr lang="fr-FR" sz="2800" dirty="0"/>
              <a:t>[j][</a:t>
            </a:r>
            <a:r>
              <a:rPr lang="fr-FR" sz="2800" dirty="0" err="1"/>
              <a:t>path.enType</a:t>
            </a:r>
            <a:r>
              <a:rPr lang="fr-FR" sz="2800" dirty="0"/>
              <a:t>] = </a:t>
            </a:r>
            <a:r>
              <a:rPr lang="fr-FR" sz="2800" dirty="0" err="1"/>
              <a:t>path.adm</a:t>
            </a:r>
            <a:r>
              <a:rPr lang="fr-FR" sz="2800" dirty="0"/>
              <a:t>;</a:t>
            </a:r>
          </a:p>
          <a:p>
            <a:r>
              <a:rPr lang="fr-FR" sz="2800" dirty="0"/>
              <a:t>	}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Ymatrix</a:t>
            </a:r>
            <a:r>
              <a:rPr lang="fr-FR" sz="2800" dirty="0"/>
              <a:t>[j][j] += </a:t>
            </a:r>
            <a:r>
              <a:rPr lang="fr-FR" sz="2800" dirty="0" err="1"/>
              <a:t>path.adm</a:t>
            </a:r>
            <a:r>
              <a:rPr lang="fr-FR" sz="2800" dirty="0"/>
              <a:t>;</a:t>
            </a:r>
          </a:p>
          <a:p>
            <a:r>
              <a:rPr lang="fr-FR" sz="2800" dirty="0"/>
              <a:t>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C851EC-1547-4351-9F43-5E447369EC69}"/>
              </a:ext>
            </a:extLst>
          </p:cNvPr>
          <p:cNvSpPr/>
          <p:nvPr/>
        </p:nvSpPr>
        <p:spPr>
          <a:xfrm>
            <a:off x="4472930" y="1403133"/>
            <a:ext cx="3969783" cy="2305878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6029F6-AD02-4B3A-AFA0-B80F4417FF76}"/>
              </a:ext>
            </a:extLst>
          </p:cNvPr>
          <p:cNvSpPr/>
          <p:nvPr/>
        </p:nvSpPr>
        <p:spPr>
          <a:xfrm>
            <a:off x="4593227" y="1108036"/>
            <a:ext cx="3800190" cy="2727096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26A9CC4-1D0A-4C90-9503-E5767CA5AEAA}"/>
              </a:ext>
            </a:extLst>
          </p:cNvPr>
          <p:cNvSpPr txBox="1"/>
          <p:nvPr/>
        </p:nvSpPr>
        <p:spPr>
          <a:xfrm>
            <a:off x="4045046" y="13808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489577B-56B8-46B1-8D69-C12A56F37093}"/>
              </a:ext>
            </a:extLst>
          </p:cNvPr>
          <p:cNvSpPr txBox="1"/>
          <p:nvPr/>
        </p:nvSpPr>
        <p:spPr>
          <a:xfrm>
            <a:off x="4047329" y="3216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endParaRPr lang="en-GB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F353DD91-CD23-4610-9721-B290C92F1EA3}"/>
              </a:ext>
            </a:extLst>
          </p:cNvPr>
          <p:cNvSpPr txBox="1"/>
          <p:nvPr/>
        </p:nvSpPr>
        <p:spPr>
          <a:xfrm>
            <a:off x="4880355" y="10114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961ED90-18CE-424B-9AC3-B8122D8CB656}"/>
              </a:ext>
            </a:extLst>
          </p:cNvPr>
          <p:cNvSpPr txBox="1"/>
          <p:nvPr/>
        </p:nvSpPr>
        <p:spPr>
          <a:xfrm>
            <a:off x="7685530" y="9883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endParaRPr lang="en-GB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DE9D460-1EEF-4748-B126-DE5500871C0A}"/>
              </a:ext>
            </a:extLst>
          </p:cNvPr>
          <p:cNvSpPr txBox="1"/>
          <p:nvPr/>
        </p:nvSpPr>
        <p:spPr>
          <a:xfrm>
            <a:off x="4880355" y="1374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BCB822E-ADF8-4D15-BDD9-5601E4F92BF2}"/>
              </a:ext>
            </a:extLst>
          </p:cNvPr>
          <p:cNvSpPr/>
          <p:nvPr/>
        </p:nvSpPr>
        <p:spPr>
          <a:xfrm>
            <a:off x="3883987" y="2255644"/>
            <a:ext cx="473965" cy="455738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1838A05-2F1E-4D77-B0DB-E3C8C3E666C2}"/>
              </a:ext>
            </a:extLst>
          </p:cNvPr>
          <p:cNvSpPr txBox="1"/>
          <p:nvPr/>
        </p:nvSpPr>
        <p:spPr>
          <a:xfrm>
            <a:off x="4028657" y="2294621"/>
            <a:ext cx="23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  <a:endParaRPr lang="en-GB" dirty="0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08D26812-DB82-4838-A288-E36368CDF387}"/>
              </a:ext>
            </a:extLst>
          </p:cNvPr>
          <p:cNvCxnSpPr>
            <a:cxnSpLocks/>
          </p:cNvCxnSpPr>
          <p:nvPr/>
        </p:nvCxnSpPr>
        <p:spPr>
          <a:xfrm>
            <a:off x="3195745" y="2481107"/>
            <a:ext cx="6367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7BE7E4B6-EBEF-4C8D-899F-23EFDBAED338}"/>
              </a:ext>
            </a:extLst>
          </p:cNvPr>
          <p:cNvSpPr txBox="1"/>
          <p:nvPr/>
        </p:nvSpPr>
        <p:spPr>
          <a:xfrm>
            <a:off x="1850156" y="229462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Busbar</a:t>
            </a:r>
            <a:r>
              <a:rPr lang="fr-FR" dirty="0"/>
              <a:t> n° j</a:t>
            </a:r>
            <a:endParaRPr lang="en-GB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2A20FC41-F9D4-46BA-8372-B5B85024AF94}"/>
              </a:ext>
            </a:extLst>
          </p:cNvPr>
          <p:cNvSpPr/>
          <p:nvPr/>
        </p:nvSpPr>
        <p:spPr>
          <a:xfrm>
            <a:off x="6204294" y="928883"/>
            <a:ext cx="473965" cy="455738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3D9BAAC-F0F5-4BFB-9979-CAB99CAD3E27}"/>
              </a:ext>
            </a:extLst>
          </p:cNvPr>
          <p:cNvSpPr txBox="1"/>
          <p:nvPr/>
        </p:nvSpPr>
        <p:spPr>
          <a:xfrm>
            <a:off x="6348964" y="967860"/>
            <a:ext cx="23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  <a:endParaRPr lang="en-GB" dirty="0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67503C74-AAAA-4E62-B49E-D1F816BDC952}"/>
              </a:ext>
            </a:extLst>
          </p:cNvPr>
          <p:cNvSpPr/>
          <p:nvPr/>
        </p:nvSpPr>
        <p:spPr>
          <a:xfrm>
            <a:off x="6716409" y="978119"/>
            <a:ext cx="1128294" cy="369332"/>
          </a:xfrm>
          <a:prstGeom prst="ellipse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endType</a:t>
            </a:r>
            <a:endParaRPr lang="en-GB" sz="1200" dirty="0" err="1">
              <a:solidFill>
                <a:schemeClr val="tx1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C857C2F-7023-496B-AE10-07AFBE2FEC0C}"/>
              </a:ext>
            </a:extLst>
          </p:cNvPr>
          <p:cNvCxnSpPr>
            <a:stCxn id="83" idx="6"/>
            <a:endCxn id="61" idx="3"/>
          </p:cNvCxnSpPr>
          <p:nvPr/>
        </p:nvCxnSpPr>
        <p:spPr>
          <a:xfrm flipV="1">
            <a:off x="4357952" y="2471584"/>
            <a:ext cx="4035465" cy="11929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7040C12-0131-4144-847E-7FDD0B898F44}"/>
              </a:ext>
            </a:extLst>
          </p:cNvPr>
          <p:cNvCxnSpPr>
            <a:cxnSpLocks/>
            <a:endCxn id="90" idx="4"/>
          </p:cNvCxnSpPr>
          <p:nvPr/>
        </p:nvCxnSpPr>
        <p:spPr>
          <a:xfrm flipV="1">
            <a:off x="6441276" y="1384621"/>
            <a:ext cx="1" cy="213861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FE59143-378A-4C42-88FA-7E137E32926B}"/>
              </a:ext>
            </a:extLst>
          </p:cNvPr>
          <p:cNvCxnSpPr>
            <a:cxnSpLocks/>
          </p:cNvCxnSpPr>
          <p:nvPr/>
        </p:nvCxnSpPr>
        <p:spPr>
          <a:xfrm flipV="1">
            <a:off x="7323251" y="1364375"/>
            <a:ext cx="1" cy="213861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64BB694-31CD-4D5D-86E8-6CDFE74EC39F}"/>
              </a:ext>
            </a:extLst>
          </p:cNvPr>
          <p:cNvSpPr txBox="1"/>
          <p:nvPr/>
        </p:nvSpPr>
        <p:spPr>
          <a:xfrm>
            <a:off x="6050520" y="6210698"/>
            <a:ext cx="309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128 &amp; 511 - 519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1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B898E-33A2-40B3-A987-BDA4B56CA349}"/>
              </a:ext>
            </a:extLst>
          </p:cNvPr>
          <p:cNvSpPr txBox="1"/>
          <p:nvPr/>
        </p:nvSpPr>
        <p:spPr>
          <a:xfrm>
            <a:off x="556592" y="1590261"/>
            <a:ext cx="3221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Two</a:t>
            </a:r>
            <a:r>
              <a:rPr lang="fr-FR" sz="2800" dirty="0"/>
              <a:t> main classes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4556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/>
              <a:t>Structure of the </a:t>
            </a:r>
            <a:r>
              <a:rPr lang="fr-FR" sz="3200" i="1" u="sng" dirty="0" err="1"/>
              <a:t>project</a:t>
            </a:r>
            <a:r>
              <a:rPr lang="fr-FR" sz="3200" i="1" u="sng" dirty="0"/>
              <a:t> :</a:t>
            </a:r>
            <a:endParaRPr lang="en-GB" sz="3200" i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37E5A9-205B-471B-9861-B27B21AF3966}"/>
              </a:ext>
            </a:extLst>
          </p:cNvPr>
          <p:cNvSpPr txBox="1"/>
          <p:nvPr/>
        </p:nvSpPr>
        <p:spPr>
          <a:xfrm>
            <a:off x="956630" y="2554352"/>
            <a:ext cx="76977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b="1" dirty="0"/>
              <a:t>XMLtoSQL.java</a:t>
            </a:r>
            <a:r>
              <a:rPr lang="fr-FR" sz="2400" dirty="0"/>
              <a:t>   -&gt;  </a:t>
            </a:r>
            <a:r>
              <a:rPr lang="fr-FR" sz="2400" dirty="0" err="1"/>
              <a:t>extract</a:t>
            </a:r>
            <a:r>
              <a:rPr lang="fr-FR" sz="2400" dirty="0"/>
              <a:t> the data to a SQL </a:t>
            </a:r>
          </a:p>
          <a:p>
            <a:r>
              <a:rPr lang="fr-FR" sz="2400" dirty="0"/>
              <a:t>				  </a:t>
            </a:r>
            <a:r>
              <a:rPr lang="fr-FR" sz="2400" dirty="0" err="1"/>
              <a:t>database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The </a:t>
            </a:r>
            <a:r>
              <a:rPr lang="fr-FR" sz="2400" b="1" dirty="0"/>
              <a:t>Ymatrix.java</a:t>
            </a:r>
            <a:r>
              <a:rPr lang="fr-FR" sz="2400" dirty="0"/>
              <a:t>   -&gt;  </a:t>
            </a:r>
            <a:r>
              <a:rPr lang="fr-FR" sz="2400" dirty="0" err="1"/>
              <a:t>compute</a:t>
            </a:r>
            <a:r>
              <a:rPr lang="fr-FR" sz="2400" dirty="0"/>
              <a:t> the </a:t>
            </a:r>
            <a:r>
              <a:rPr lang="fr-FR" sz="2400" dirty="0" err="1"/>
              <a:t>Ymatrix</a:t>
            </a:r>
            <a:r>
              <a:rPr lang="fr-FR" sz="2400" dirty="0"/>
              <a:t> </a:t>
            </a:r>
            <a:r>
              <a:rPr lang="fr-FR" sz="2400" dirty="0" err="1"/>
              <a:t>based</a:t>
            </a:r>
            <a:r>
              <a:rPr lang="fr-FR" sz="2400" dirty="0"/>
              <a:t> </a:t>
            </a:r>
          </a:p>
          <a:p>
            <a:r>
              <a:rPr lang="fr-FR" sz="2400" dirty="0"/>
              <a:t>			        on the </a:t>
            </a:r>
            <a:r>
              <a:rPr lang="fr-FR" sz="2400" dirty="0" err="1"/>
              <a:t>database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961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B898E-33A2-40B3-A987-BDA4B56CA349}"/>
              </a:ext>
            </a:extLst>
          </p:cNvPr>
          <p:cNvSpPr txBox="1"/>
          <p:nvPr/>
        </p:nvSpPr>
        <p:spPr>
          <a:xfrm>
            <a:off x="556592" y="1610139"/>
            <a:ext cx="759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Extract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‘</a:t>
            </a:r>
            <a:r>
              <a:rPr lang="fr-FR" sz="2400" i="1" dirty="0"/>
              <a:t>n’ </a:t>
            </a:r>
            <a:r>
              <a:rPr lang="fr-FR" sz="2400" dirty="0"/>
              <a:t>of Bus-Sections in the </a:t>
            </a:r>
            <a:r>
              <a:rPr lang="fr-FR" sz="2400" dirty="0" err="1"/>
              <a:t>database</a:t>
            </a: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4481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 err="1"/>
              <a:t>Creation</a:t>
            </a:r>
            <a:r>
              <a:rPr lang="fr-FR" sz="3200" i="1" u="sng" dirty="0"/>
              <a:t> of the </a:t>
            </a:r>
            <a:r>
              <a:rPr lang="fr-FR" sz="3200" i="1" u="sng" dirty="0" err="1"/>
              <a:t>Ymatrix</a:t>
            </a:r>
            <a:r>
              <a:rPr lang="fr-FR" sz="3200" i="1" u="sng" dirty="0"/>
              <a:t>:</a:t>
            </a:r>
            <a:endParaRPr lang="en-GB" sz="3200" i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182750-7F4C-457F-BD68-FDA099EC790D}"/>
              </a:ext>
            </a:extLst>
          </p:cNvPr>
          <p:cNvSpPr txBox="1"/>
          <p:nvPr/>
        </p:nvSpPr>
        <p:spPr>
          <a:xfrm>
            <a:off x="556592" y="2438400"/>
            <a:ext cx="669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Ymatrix</a:t>
            </a:r>
            <a:r>
              <a:rPr lang="fr-FR" sz="2400" dirty="0"/>
              <a:t> of </a:t>
            </a:r>
            <a:r>
              <a:rPr lang="fr-FR" sz="2400" i="1" dirty="0"/>
              <a:t>n x n of </a:t>
            </a:r>
            <a:r>
              <a:rPr lang="fr-FR" sz="2400" i="1" dirty="0" err="1"/>
              <a:t>zero</a:t>
            </a:r>
            <a:r>
              <a:rPr lang="fr-FR" sz="2400" i="1" dirty="0"/>
              <a:t> </a:t>
            </a:r>
            <a:r>
              <a:rPr lang="fr-FR" sz="2400" dirty="0" err="1"/>
              <a:t>complex</a:t>
            </a:r>
            <a:r>
              <a:rPr lang="fr-FR" sz="2400" dirty="0"/>
              <a:t> </a:t>
            </a:r>
            <a:r>
              <a:rPr lang="fr-FR" sz="2400" dirty="0" err="1"/>
              <a:t>terms</a:t>
            </a: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6E0E0-C96A-4F9E-A623-87710CD982ED}"/>
              </a:ext>
            </a:extLst>
          </p:cNvPr>
          <p:cNvSpPr/>
          <p:nvPr/>
        </p:nvSpPr>
        <p:spPr>
          <a:xfrm>
            <a:off x="2587108" y="3451857"/>
            <a:ext cx="3969783" cy="2305878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32AA3-A186-4DFA-80F6-1E99A437088D}"/>
              </a:ext>
            </a:extLst>
          </p:cNvPr>
          <p:cNvSpPr/>
          <p:nvPr/>
        </p:nvSpPr>
        <p:spPr>
          <a:xfrm>
            <a:off x="2707405" y="3156760"/>
            <a:ext cx="3800190" cy="2727096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6554F9-2D3D-4127-9E05-577D173E4085}"/>
              </a:ext>
            </a:extLst>
          </p:cNvPr>
          <p:cNvSpPr txBox="1"/>
          <p:nvPr/>
        </p:nvSpPr>
        <p:spPr>
          <a:xfrm>
            <a:off x="2159224" y="3429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5BD43B-B6EE-456A-81DC-CB4B407FCF65}"/>
              </a:ext>
            </a:extLst>
          </p:cNvPr>
          <p:cNvSpPr txBox="1"/>
          <p:nvPr/>
        </p:nvSpPr>
        <p:spPr>
          <a:xfrm>
            <a:off x="2175238" y="37988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9794B7-E755-4B5B-A9AC-47C356A67AF2}"/>
              </a:ext>
            </a:extLst>
          </p:cNvPr>
          <p:cNvSpPr txBox="1"/>
          <p:nvPr/>
        </p:nvSpPr>
        <p:spPr>
          <a:xfrm rot="5400000">
            <a:off x="1994389" y="43657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9691BC-E6B7-43A0-9DCB-3E3AC0DAEFAD}"/>
              </a:ext>
            </a:extLst>
          </p:cNvPr>
          <p:cNvSpPr txBox="1"/>
          <p:nvPr/>
        </p:nvSpPr>
        <p:spPr>
          <a:xfrm>
            <a:off x="2161507" y="52656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88AF8B-BD10-45E8-825C-27B4D3C95196}"/>
              </a:ext>
            </a:extLst>
          </p:cNvPr>
          <p:cNvSpPr txBox="1"/>
          <p:nvPr/>
        </p:nvSpPr>
        <p:spPr>
          <a:xfrm>
            <a:off x="2994533" y="3060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1B94F59-2CB4-4DB5-B6AE-0717947605EB}"/>
              </a:ext>
            </a:extLst>
          </p:cNvPr>
          <p:cNvSpPr txBox="1"/>
          <p:nvPr/>
        </p:nvSpPr>
        <p:spPr>
          <a:xfrm>
            <a:off x="3717736" y="3060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F14ED1-261F-44C7-9242-87EC4C737DDA}"/>
              </a:ext>
            </a:extLst>
          </p:cNvPr>
          <p:cNvSpPr txBox="1"/>
          <p:nvPr/>
        </p:nvSpPr>
        <p:spPr>
          <a:xfrm>
            <a:off x="4423234" y="28643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6A9344-F249-430D-8D32-E0BC2416D544}"/>
              </a:ext>
            </a:extLst>
          </p:cNvPr>
          <p:cNvSpPr txBox="1"/>
          <p:nvPr/>
        </p:nvSpPr>
        <p:spPr>
          <a:xfrm>
            <a:off x="5799708" y="3037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5CB2FA-30B8-420C-8FA8-106E803B15E1}"/>
              </a:ext>
            </a:extLst>
          </p:cNvPr>
          <p:cNvSpPr txBox="1"/>
          <p:nvPr/>
        </p:nvSpPr>
        <p:spPr>
          <a:xfrm>
            <a:off x="2994533" y="34232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1E1D3EA-5431-4CD5-B5C8-3FB7095698E1}"/>
              </a:ext>
            </a:extLst>
          </p:cNvPr>
          <p:cNvSpPr txBox="1"/>
          <p:nvPr/>
        </p:nvSpPr>
        <p:spPr>
          <a:xfrm>
            <a:off x="3717736" y="34259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13584CA-ED1A-42D1-9189-5130690E0706}"/>
              </a:ext>
            </a:extLst>
          </p:cNvPr>
          <p:cNvSpPr txBox="1"/>
          <p:nvPr/>
        </p:nvSpPr>
        <p:spPr>
          <a:xfrm>
            <a:off x="2996460" y="3807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57A501-7D2B-4FCF-B9AE-F41188B76F45}"/>
              </a:ext>
            </a:extLst>
          </p:cNvPr>
          <p:cNvSpPr txBox="1"/>
          <p:nvPr/>
        </p:nvSpPr>
        <p:spPr>
          <a:xfrm>
            <a:off x="3719663" y="3809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43C244-AE7D-414F-B917-6A0143BC5649}"/>
              </a:ext>
            </a:extLst>
          </p:cNvPr>
          <p:cNvSpPr txBox="1"/>
          <p:nvPr/>
        </p:nvSpPr>
        <p:spPr>
          <a:xfrm>
            <a:off x="4423234" y="35784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81E3828-FC4C-4361-9CEE-29657C6E852E}"/>
              </a:ext>
            </a:extLst>
          </p:cNvPr>
          <p:cNvSpPr txBox="1"/>
          <p:nvPr/>
        </p:nvSpPr>
        <p:spPr>
          <a:xfrm>
            <a:off x="4421307" y="32486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13EE42-952E-463C-8606-6BB6BA155E90}"/>
              </a:ext>
            </a:extLst>
          </p:cNvPr>
          <p:cNvSpPr txBox="1"/>
          <p:nvPr/>
        </p:nvSpPr>
        <p:spPr>
          <a:xfrm rot="5400000">
            <a:off x="2821308" y="43676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A0E0560-3C00-4F70-B19B-C8B7B2A49DCA}"/>
              </a:ext>
            </a:extLst>
          </p:cNvPr>
          <p:cNvSpPr txBox="1"/>
          <p:nvPr/>
        </p:nvSpPr>
        <p:spPr>
          <a:xfrm rot="5400000">
            <a:off x="3544512" y="43670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337FCB-91D4-48DF-AEA1-8146BC209255}"/>
              </a:ext>
            </a:extLst>
          </p:cNvPr>
          <p:cNvSpPr txBox="1"/>
          <p:nvPr/>
        </p:nvSpPr>
        <p:spPr>
          <a:xfrm>
            <a:off x="7219564" y="6210698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53 - 68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7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B898E-33A2-40B3-A987-BDA4B56CA349}"/>
              </a:ext>
            </a:extLst>
          </p:cNvPr>
          <p:cNvSpPr txBox="1"/>
          <p:nvPr/>
        </p:nvSpPr>
        <p:spPr>
          <a:xfrm>
            <a:off x="556592" y="1610139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Start </a:t>
            </a:r>
            <a:r>
              <a:rPr lang="fr-FR" sz="2400" dirty="0" err="1"/>
              <a:t>with</a:t>
            </a:r>
            <a:r>
              <a:rPr lang="fr-FR" sz="2400" dirty="0"/>
              <a:t> the line </a:t>
            </a:r>
            <a:r>
              <a:rPr lang="fr-FR" sz="2400" dirty="0" err="1"/>
              <a:t>number</a:t>
            </a:r>
            <a:r>
              <a:rPr lang="fr-FR" sz="2400" dirty="0"/>
              <a:t> 1 : </a:t>
            </a:r>
            <a:r>
              <a:rPr lang="fr-FR" sz="2400" dirty="0" err="1"/>
              <a:t>so</a:t>
            </a:r>
            <a:r>
              <a:rPr lang="fr-FR" sz="2400" dirty="0"/>
              <a:t> the </a:t>
            </a:r>
            <a:r>
              <a:rPr lang="fr-FR" sz="2400" dirty="0" err="1"/>
              <a:t>Busbar</a:t>
            </a:r>
            <a:r>
              <a:rPr lang="fr-FR" sz="2400" dirty="0"/>
              <a:t> n°1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582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/>
              <a:t>Fill </a:t>
            </a:r>
            <a:r>
              <a:rPr lang="fr-FR" sz="3200" i="1" u="sng" dirty="0" err="1"/>
              <a:t>it</a:t>
            </a:r>
            <a:r>
              <a:rPr lang="fr-FR" sz="3200" i="1" u="sng" dirty="0"/>
              <a:t> line by line of the </a:t>
            </a:r>
            <a:r>
              <a:rPr lang="fr-FR" sz="3200" i="1" u="sng" dirty="0" err="1"/>
              <a:t>Ymatrix</a:t>
            </a:r>
            <a:r>
              <a:rPr lang="fr-FR" sz="3200" i="1" u="sng" dirty="0"/>
              <a:t>: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6E0E0-C96A-4F9E-A623-87710CD982ED}"/>
              </a:ext>
            </a:extLst>
          </p:cNvPr>
          <p:cNvSpPr/>
          <p:nvPr/>
        </p:nvSpPr>
        <p:spPr>
          <a:xfrm>
            <a:off x="2587108" y="2954140"/>
            <a:ext cx="3969783" cy="2305878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32AA3-A186-4DFA-80F6-1E99A437088D}"/>
              </a:ext>
            </a:extLst>
          </p:cNvPr>
          <p:cNvSpPr/>
          <p:nvPr/>
        </p:nvSpPr>
        <p:spPr>
          <a:xfrm>
            <a:off x="2707405" y="2659043"/>
            <a:ext cx="3800190" cy="2727096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6554F9-2D3D-4127-9E05-577D173E4085}"/>
              </a:ext>
            </a:extLst>
          </p:cNvPr>
          <p:cNvSpPr txBox="1"/>
          <p:nvPr/>
        </p:nvSpPr>
        <p:spPr>
          <a:xfrm>
            <a:off x="2159224" y="29318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5BD43B-B6EE-456A-81DC-CB4B407FCF65}"/>
              </a:ext>
            </a:extLst>
          </p:cNvPr>
          <p:cNvSpPr txBox="1"/>
          <p:nvPr/>
        </p:nvSpPr>
        <p:spPr>
          <a:xfrm>
            <a:off x="2175238" y="3301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9794B7-E755-4B5B-A9AC-47C356A67AF2}"/>
              </a:ext>
            </a:extLst>
          </p:cNvPr>
          <p:cNvSpPr txBox="1"/>
          <p:nvPr/>
        </p:nvSpPr>
        <p:spPr>
          <a:xfrm rot="5400000">
            <a:off x="1994389" y="386806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9691BC-E6B7-43A0-9DCB-3E3AC0DAEFAD}"/>
              </a:ext>
            </a:extLst>
          </p:cNvPr>
          <p:cNvSpPr txBox="1"/>
          <p:nvPr/>
        </p:nvSpPr>
        <p:spPr>
          <a:xfrm>
            <a:off x="2161507" y="47678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endParaRPr lang="en-GB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88AF8B-BD10-45E8-825C-27B4D3C95196}"/>
              </a:ext>
            </a:extLst>
          </p:cNvPr>
          <p:cNvSpPr txBox="1"/>
          <p:nvPr/>
        </p:nvSpPr>
        <p:spPr>
          <a:xfrm>
            <a:off x="2994533" y="2562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1B94F59-2CB4-4DB5-B6AE-0717947605EB}"/>
              </a:ext>
            </a:extLst>
          </p:cNvPr>
          <p:cNvSpPr txBox="1"/>
          <p:nvPr/>
        </p:nvSpPr>
        <p:spPr>
          <a:xfrm>
            <a:off x="3717736" y="2562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F14ED1-261F-44C7-9242-87EC4C737DDA}"/>
              </a:ext>
            </a:extLst>
          </p:cNvPr>
          <p:cNvSpPr txBox="1"/>
          <p:nvPr/>
        </p:nvSpPr>
        <p:spPr>
          <a:xfrm>
            <a:off x="4423234" y="23666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6A9344-F249-430D-8D32-E0BC2416D544}"/>
              </a:ext>
            </a:extLst>
          </p:cNvPr>
          <p:cNvSpPr txBox="1"/>
          <p:nvPr/>
        </p:nvSpPr>
        <p:spPr>
          <a:xfrm>
            <a:off x="5799708" y="2539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5CB2FA-30B8-420C-8FA8-106E803B15E1}"/>
              </a:ext>
            </a:extLst>
          </p:cNvPr>
          <p:cNvSpPr txBox="1"/>
          <p:nvPr/>
        </p:nvSpPr>
        <p:spPr>
          <a:xfrm>
            <a:off x="2994533" y="29255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1E1D3EA-5431-4CD5-B5C8-3FB7095698E1}"/>
              </a:ext>
            </a:extLst>
          </p:cNvPr>
          <p:cNvSpPr txBox="1"/>
          <p:nvPr/>
        </p:nvSpPr>
        <p:spPr>
          <a:xfrm>
            <a:off x="3717736" y="29281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13584CA-ED1A-42D1-9189-5130690E0706}"/>
              </a:ext>
            </a:extLst>
          </p:cNvPr>
          <p:cNvSpPr txBox="1"/>
          <p:nvPr/>
        </p:nvSpPr>
        <p:spPr>
          <a:xfrm>
            <a:off x="2996460" y="3309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57A501-7D2B-4FCF-B9AE-F41188B76F45}"/>
              </a:ext>
            </a:extLst>
          </p:cNvPr>
          <p:cNvSpPr txBox="1"/>
          <p:nvPr/>
        </p:nvSpPr>
        <p:spPr>
          <a:xfrm>
            <a:off x="3719663" y="33120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43C244-AE7D-414F-B917-6A0143BC5649}"/>
              </a:ext>
            </a:extLst>
          </p:cNvPr>
          <p:cNvSpPr txBox="1"/>
          <p:nvPr/>
        </p:nvSpPr>
        <p:spPr>
          <a:xfrm>
            <a:off x="4423234" y="30807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81E3828-FC4C-4361-9CEE-29657C6E852E}"/>
              </a:ext>
            </a:extLst>
          </p:cNvPr>
          <p:cNvSpPr txBox="1"/>
          <p:nvPr/>
        </p:nvSpPr>
        <p:spPr>
          <a:xfrm>
            <a:off x="4421307" y="27509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13EE42-952E-463C-8606-6BB6BA155E90}"/>
              </a:ext>
            </a:extLst>
          </p:cNvPr>
          <p:cNvSpPr txBox="1"/>
          <p:nvPr/>
        </p:nvSpPr>
        <p:spPr>
          <a:xfrm rot="5400000">
            <a:off x="2821308" y="38699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A0E0560-3C00-4F70-B19B-C8B7B2A49DCA}"/>
              </a:ext>
            </a:extLst>
          </p:cNvPr>
          <p:cNvSpPr txBox="1"/>
          <p:nvPr/>
        </p:nvSpPr>
        <p:spPr>
          <a:xfrm rot="5400000">
            <a:off x="3544512" y="38693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……</a:t>
            </a:r>
            <a:endParaRPr lang="en-GB" sz="28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DD26B70-C963-48F6-91ED-EEB73DB6015D}"/>
              </a:ext>
            </a:extLst>
          </p:cNvPr>
          <p:cNvSpPr/>
          <p:nvPr/>
        </p:nvSpPr>
        <p:spPr>
          <a:xfrm>
            <a:off x="2071869" y="2874472"/>
            <a:ext cx="473965" cy="455738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9C287E6-A149-41E9-8533-3C9E26146B2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435100" y="3102341"/>
            <a:ext cx="6367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E653DA0-A560-4FB8-B648-FC21AAEB7EA4}"/>
              </a:ext>
            </a:extLst>
          </p:cNvPr>
          <p:cNvSpPr txBox="1"/>
          <p:nvPr/>
        </p:nvSpPr>
        <p:spPr>
          <a:xfrm>
            <a:off x="89511" y="291585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Busbar</a:t>
            </a:r>
            <a:r>
              <a:rPr lang="fr-FR" dirty="0"/>
              <a:t> n°1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C0C713F-B3B6-4F7E-91F7-27990B4952B1}"/>
              </a:ext>
            </a:extLst>
          </p:cNvPr>
          <p:cNvSpPr txBox="1"/>
          <p:nvPr/>
        </p:nvSpPr>
        <p:spPr>
          <a:xfrm>
            <a:off x="7219564" y="6210698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70 - 75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 err="1"/>
              <a:t>Reminder</a:t>
            </a:r>
            <a:r>
              <a:rPr lang="fr-FR" sz="3200" i="1" u="sng" dirty="0"/>
              <a:t> :</a:t>
            </a:r>
            <a:endParaRPr lang="en-GB" sz="3200" i="1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78FC3C-A897-4D4A-B633-CDEFFF4A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61" y="1157467"/>
            <a:ext cx="5542186" cy="47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B898E-33A2-40B3-A987-BDA4B56CA349}"/>
              </a:ext>
            </a:extLst>
          </p:cNvPr>
          <p:cNvSpPr txBox="1"/>
          <p:nvPr/>
        </p:nvSpPr>
        <p:spPr>
          <a:xfrm>
            <a:off x="543173" y="3537276"/>
            <a:ext cx="692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1)   </a:t>
            </a:r>
            <a:r>
              <a:rPr lang="fr-FR" sz="2800" dirty="0" err="1"/>
              <a:t>Find</a:t>
            </a:r>
            <a:r>
              <a:rPr lang="fr-FR" sz="2800" dirty="0"/>
              <a:t> the </a:t>
            </a:r>
            <a:r>
              <a:rPr lang="fr-FR" sz="2800" dirty="0" err="1"/>
              <a:t>corresponding</a:t>
            </a:r>
            <a:r>
              <a:rPr lang="fr-FR" sz="2800" dirty="0"/>
              <a:t> </a:t>
            </a:r>
            <a:r>
              <a:rPr lang="fr-FR" sz="2800" dirty="0" err="1"/>
              <a:t>BusbarSection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/>
              <a:t>Initialisation :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71BD6-2293-4D81-883B-6FAD32146157}"/>
              </a:ext>
            </a:extLst>
          </p:cNvPr>
          <p:cNvSpPr/>
          <p:nvPr/>
        </p:nvSpPr>
        <p:spPr>
          <a:xfrm>
            <a:off x="798657" y="1400540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E6CC454-49CC-47C7-890F-9A602C6B5C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902830" y="2095021"/>
            <a:ext cx="305961" cy="57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4C20D1-DE4D-4E63-8A81-4A31668807B3}"/>
              </a:ext>
            </a:extLst>
          </p:cNvPr>
          <p:cNvSpPr/>
          <p:nvPr/>
        </p:nvSpPr>
        <p:spPr>
          <a:xfrm>
            <a:off x="1208791" y="199084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345C3B5-B732-41E8-B354-C6E62E19D432}"/>
              </a:ext>
            </a:extLst>
          </p:cNvPr>
          <p:cNvSpPr txBox="1"/>
          <p:nvPr/>
        </p:nvSpPr>
        <p:spPr>
          <a:xfrm>
            <a:off x="543173" y="4196079"/>
            <a:ext cx="7122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2)   </a:t>
            </a:r>
            <a:r>
              <a:rPr lang="fr-FR" sz="2800" dirty="0" err="1"/>
              <a:t>Find</a:t>
            </a:r>
            <a:r>
              <a:rPr lang="fr-FR" sz="2800" dirty="0"/>
              <a:t> the </a:t>
            </a:r>
            <a:r>
              <a:rPr lang="fr-FR" sz="2800" dirty="0" err="1"/>
              <a:t>corresponding</a:t>
            </a:r>
            <a:r>
              <a:rPr lang="fr-FR" sz="2800" dirty="0"/>
              <a:t> terminal to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BusbarSection</a:t>
            </a:r>
            <a:endParaRPr lang="fr-FR" sz="28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93FEEA1-7F66-4650-A329-3577058FDC94}"/>
              </a:ext>
            </a:extLst>
          </p:cNvPr>
          <p:cNvSpPr txBox="1"/>
          <p:nvPr/>
        </p:nvSpPr>
        <p:spPr>
          <a:xfrm>
            <a:off x="7034369" y="621069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91 - 106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9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B898E-33A2-40B3-A987-BDA4B56CA349}"/>
              </a:ext>
            </a:extLst>
          </p:cNvPr>
          <p:cNvSpPr txBox="1"/>
          <p:nvPr/>
        </p:nvSpPr>
        <p:spPr>
          <a:xfrm>
            <a:off x="543173" y="3537276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1)   </a:t>
            </a:r>
            <a:r>
              <a:rPr lang="fr-FR" sz="2800" dirty="0" err="1"/>
              <a:t>Find</a:t>
            </a:r>
            <a:r>
              <a:rPr lang="fr-FR" sz="2800" dirty="0"/>
              <a:t> the </a:t>
            </a:r>
            <a:r>
              <a:rPr lang="fr-FR" sz="2800" dirty="0" err="1"/>
              <a:t>connectivity</a:t>
            </a:r>
            <a:r>
              <a:rPr lang="fr-FR" sz="2800" dirty="0"/>
              <a:t> Node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/>
              <a:t>Initialisation :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71BD6-2293-4D81-883B-6FAD32146157}"/>
              </a:ext>
            </a:extLst>
          </p:cNvPr>
          <p:cNvSpPr/>
          <p:nvPr/>
        </p:nvSpPr>
        <p:spPr>
          <a:xfrm>
            <a:off x="798657" y="1400540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E6CC454-49CC-47C7-890F-9A602C6B5C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902830" y="2095021"/>
            <a:ext cx="305961" cy="57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4C20D1-DE4D-4E63-8A81-4A31668807B3}"/>
              </a:ext>
            </a:extLst>
          </p:cNvPr>
          <p:cNvSpPr/>
          <p:nvPr/>
        </p:nvSpPr>
        <p:spPr>
          <a:xfrm>
            <a:off x="1208791" y="199084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BB1C98-69AF-4BE3-B21C-B3F332B51FA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35438" y="2100809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FFBB850-27A5-4271-9730-880605612789}"/>
              </a:ext>
            </a:extLst>
          </p:cNvPr>
          <p:cNvSpPr/>
          <p:nvPr/>
        </p:nvSpPr>
        <p:spPr>
          <a:xfrm>
            <a:off x="1775178" y="1875715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4FD9BB-0764-4CC2-BE87-BD6D03142A7F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 flipV="1">
            <a:off x="2180242" y="1558267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56EE2ED-D355-4E97-B41D-9AFE4D737B59}"/>
              </a:ext>
            </a:extLst>
          </p:cNvPr>
          <p:cNvSpPr/>
          <p:nvPr/>
        </p:nvSpPr>
        <p:spPr>
          <a:xfrm rot="17641230">
            <a:off x="2614742" y="140676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D7F73C-B2B1-4216-B5D5-F789630E8DBE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2249740" y="2105041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93305D4C-F8CD-40C2-95A7-75EA05A0C4C6}"/>
              </a:ext>
            </a:extLst>
          </p:cNvPr>
          <p:cNvSpPr/>
          <p:nvPr/>
        </p:nvSpPr>
        <p:spPr>
          <a:xfrm>
            <a:off x="2633984" y="199508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EC47917-F0F9-47F5-9042-179867710369}"/>
              </a:ext>
            </a:extLst>
          </p:cNvPr>
          <p:cNvSpPr/>
          <p:nvPr/>
        </p:nvSpPr>
        <p:spPr>
          <a:xfrm>
            <a:off x="2653573" y="2588324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C472311-8DB1-4113-BF2C-FAFF103D78D4}"/>
              </a:ext>
            </a:extLst>
          </p:cNvPr>
          <p:cNvCxnSpPr>
            <a:cxnSpLocks/>
            <a:stCxn id="10" idx="5"/>
            <a:endCxn id="31" idx="1"/>
          </p:cNvCxnSpPr>
          <p:nvPr/>
        </p:nvCxnSpPr>
        <p:spPr>
          <a:xfrm>
            <a:off x="2180242" y="2272908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4345C3B5-B732-41E8-B354-C6E62E19D432}"/>
              </a:ext>
            </a:extLst>
          </p:cNvPr>
          <p:cNvSpPr txBox="1"/>
          <p:nvPr/>
        </p:nvSpPr>
        <p:spPr>
          <a:xfrm>
            <a:off x="543173" y="4196079"/>
            <a:ext cx="69413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 startAt="2"/>
            </a:pPr>
            <a:r>
              <a:rPr lang="fr-FR" sz="2800" dirty="0" err="1"/>
              <a:t>Find</a:t>
            </a:r>
            <a:r>
              <a:rPr lang="fr-FR" sz="2800" dirty="0"/>
              <a:t> all the </a:t>
            </a:r>
            <a:r>
              <a:rPr lang="fr-FR" sz="2800" dirty="0" err="1"/>
              <a:t>terminals</a:t>
            </a:r>
            <a:r>
              <a:rPr lang="fr-FR" sz="2800" dirty="0"/>
              <a:t> </a:t>
            </a:r>
            <a:r>
              <a:rPr lang="fr-FR" sz="2800" dirty="0" err="1"/>
              <a:t>connected</a:t>
            </a:r>
            <a:r>
              <a:rPr lang="fr-FR" sz="2800" dirty="0"/>
              <a:t> to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connectivity</a:t>
            </a:r>
            <a:r>
              <a:rPr lang="fr-FR" sz="2800" dirty="0"/>
              <a:t> Node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C18B75-C057-4E74-91E1-6DF7D2DF82D9}"/>
              </a:ext>
            </a:extLst>
          </p:cNvPr>
          <p:cNvSpPr txBox="1"/>
          <p:nvPr/>
        </p:nvSpPr>
        <p:spPr>
          <a:xfrm>
            <a:off x="6907047" y="6210698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107 - 124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5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/>
              <a:t>Initialisation :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71BD6-2293-4D81-883B-6FAD32146157}"/>
              </a:ext>
            </a:extLst>
          </p:cNvPr>
          <p:cNvSpPr/>
          <p:nvPr/>
        </p:nvSpPr>
        <p:spPr>
          <a:xfrm>
            <a:off x="798657" y="1400540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E6CC454-49CC-47C7-890F-9A602C6B5C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902830" y="2095021"/>
            <a:ext cx="305961" cy="57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4C20D1-DE4D-4E63-8A81-4A31668807B3}"/>
              </a:ext>
            </a:extLst>
          </p:cNvPr>
          <p:cNvSpPr/>
          <p:nvPr/>
        </p:nvSpPr>
        <p:spPr>
          <a:xfrm>
            <a:off x="1208791" y="199084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BB1C98-69AF-4BE3-B21C-B3F332B51FA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35438" y="2100809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FFBB850-27A5-4271-9730-880605612789}"/>
              </a:ext>
            </a:extLst>
          </p:cNvPr>
          <p:cNvSpPr/>
          <p:nvPr/>
        </p:nvSpPr>
        <p:spPr>
          <a:xfrm>
            <a:off x="1775178" y="1875715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4FD9BB-0764-4CC2-BE87-BD6D03142A7F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 flipV="1">
            <a:off x="2180242" y="1558267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56EE2ED-D355-4E97-B41D-9AFE4D737B59}"/>
              </a:ext>
            </a:extLst>
          </p:cNvPr>
          <p:cNvSpPr/>
          <p:nvPr/>
        </p:nvSpPr>
        <p:spPr>
          <a:xfrm rot="17641230">
            <a:off x="2614742" y="140676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D7F73C-B2B1-4216-B5D5-F789630E8DBE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2249740" y="2105041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93305D4C-F8CD-40C2-95A7-75EA05A0C4C6}"/>
              </a:ext>
            </a:extLst>
          </p:cNvPr>
          <p:cNvSpPr/>
          <p:nvPr/>
        </p:nvSpPr>
        <p:spPr>
          <a:xfrm>
            <a:off x="2633984" y="199508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EC47917-F0F9-47F5-9042-179867710369}"/>
              </a:ext>
            </a:extLst>
          </p:cNvPr>
          <p:cNvSpPr/>
          <p:nvPr/>
        </p:nvSpPr>
        <p:spPr>
          <a:xfrm>
            <a:off x="2653573" y="2588324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C472311-8DB1-4113-BF2C-FAFF103D78D4}"/>
              </a:ext>
            </a:extLst>
          </p:cNvPr>
          <p:cNvCxnSpPr>
            <a:cxnSpLocks/>
            <a:stCxn id="10" idx="5"/>
            <a:endCxn id="31" idx="1"/>
          </p:cNvCxnSpPr>
          <p:nvPr/>
        </p:nvCxnSpPr>
        <p:spPr>
          <a:xfrm>
            <a:off x="2180242" y="2272908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8E1D6BD-643D-482D-AC18-C87B033AE208}"/>
              </a:ext>
            </a:extLst>
          </p:cNvPr>
          <p:cNvCxnSpPr/>
          <p:nvPr/>
        </p:nvCxnSpPr>
        <p:spPr>
          <a:xfrm>
            <a:off x="3078866" y="1493140"/>
            <a:ext cx="671331" cy="0"/>
          </a:xfrm>
          <a:prstGeom prst="line">
            <a:avLst/>
          </a:prstGeom>
          <a:ln w="31750">
            <a:solidFill>
              <a:schemeClr val="tx1">
                <a:alpha val="9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E4B4B6C-E822-46AF-A350-7A3071C7C4B7}"/>
              </a:ext>
            </a:extLst>
          </p:cNvPr>
          <p:cNvCxnSpPr/>
          <p:nvPr/>
        </p:nvCxnSpPr>
        <p:spPr>
          <a:xfrm>
            <a:off x="3078866" y="2095021"/>
            <a:ext cx="671331" cy="0"/>
          </a:xfrm>
          <a:prstGeom prst="line">
            <a:avLst/>
          </a:prstGeom>
          <a:ln w="31750">
            <a:solidFill>
              <a:schemeClr val="tx1">
                <a:alpha val="9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11820DF-2892-49AD-B7B8-5675B98884D4}"/>
              </a:ext>
            </a:extLst>
          </p:cNvPr>
          <p:cNvSpPr txBox="1"/>
          <p:nvPr/>
        </p:nvSpPr>
        <p:spPr>
          <a:xfrm>
            <a:off x="4005018" y="12956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path</a:t>
            </a:r>
            <a:r>
              <a:rPr lang="fr-FR" dirty="0"/>
              <a:t> 1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6ECE0B-50E5-4A97-909F-79C290AEB36D}"/>
              </a:ext>
            </a:extLst>
          </p:cNvPr>
          <p:cNvSpPr txBox="1"/>
          <p:nvPr/>
        </p:nvSpPr>
        <p:spPr>
          <a:xfrm>
            <a:off x="4005018" y="18757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path</a:t>
            </a:r>
            <a:r>
              <a:rPr lang="fr-FR" dirty="0"/>
              <a:t> 2</a:t>
            </a:r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7215B01-08A2-43B7-B1F1-9EFAEF01634F}"/>
              </a:ext>
            </a:extLst>
          </p:cNvPr>
          <p:cNvSpPr txBox="1"/>
          <p:nvPr/>
        </p:nvSpPr>
        <p:spPr>
          <a:xfrm>
            <a:off x="543173" y="3236336"/>
            <a:ext cx="81788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fr-FR" sz="2800" dirty="0" err="1"/>
              <a:t>Create</a:t>
            </a:r>
            <a:r>
              <a:rPr lang="fr-FR" sz="2800" dirty="0"/>
              <a:t> a </a:t>
            </a:r>
            <a:r>
              <a:rPr lang="fr-FR" sz="2800" dirty="0" err="1"/>
              <a:t>path</a:t>
            </a:r>
            <a:r>
              <a:rPr lang="fr-FR" sz="2800" dirty="0"/>
              <a:t> </a:t>
            </a:r>
            <a:r>
              <a:rPr lang="fr-FR" sz="2800" dirty="0" err="1"/>
              <a:t>list</a:t>
            </a:r>
            <a:r>
              <a:rPr lang="fr-FR" sz="2800" dirty="0"/>
              <a:t> out of all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terminals</a:t>
            </a:r>
            <a:r>
              <a:rPr lang="fr-FR" sz="2800" dirty="0"/>
              <a:t> : </a:t>
            </a:r>
            <a:r>
              <a:rPr lang="fr-FR" sz="2800" dirty="0" err="1"/>
              <a:t>each</a:t>
            </a:r>
            <a:endParaRPr lang="fr-FR" sz="2800" dirty="0"/>
          </a:p>
          <a:p>
            <a:r>
              <a:rPr lang="fr-FR" sz="2800" dirty="0"/>
              <a:t>	one correspond to one </a:t>
            </a:r>
            <a:r>
              <a:rPr lang="fr-FR" sz="2800" dirty="0" err="1"/>
              <a:t>path</a:t>
            </a:r>
            <a:endParaRPr lang="en-GB" sz="2800" dirty="0"/>
          </a:p>
          <a:p>
            <a:endParaRPr lang="fr-FR" sz="28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543D32-07DC-4E07-869F-4865700DA0CD}"/>
              </a:ext>
            </a:extLst>
          </p:cNvPr>
          <p:cNvSpPr txBox="1"/>
          <p:nvPr/>
        </p:nvSpPr>
        <p:spPr>
          <a:xfrm>
            <a:off x="543173" y="4144246"/>
            <a:ext cx="79159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 startAt="2"/>
            </a:pPr>
            <a:r>
              <a:rPr lang="fr-FR" sz="2800" dirty="0" err="1"/>
              <a:t>Initialize</a:t>
            </a:r>
            <a:r>
              <a:rPr lang="fr-FR" sz="2800" dirty="0"/>
              <a:t> </a:t>
            </a:r>
            <a:r>
              <a:rPr lang="fr-FR" sz="2800" dirty="0" err="1"/>
              <a:t>each</a:t>
            </a:r>
            <a:r>
              <a:rPr lang="fr-FR" sz="2800" dirty="0"/>
              <a:t> </a:t>
            </a:r>
            <a:r>
              <a:rPr lang="fr-FR" sz="2800" dirty="0" err="1"/>
              <a:t>path</a:t>
            </a:r>
            <a:r>
              <a:rPr lang="fr-FR" sz="2800" dirty="0"/>
              <a:t> as :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path.terminal</a:t>
            </a:r>
            <a:r>
              <a:rPr lang="fr-FR" sz="2800" dirty="0"/>
              <a:t> = terminal; (String)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path.startPoint</a:t>
            </a:r>
            <a:r>
              <a:rPr lang="fr-FR" sz="2800" dirty="0"/>
              <a:t> = </a:t>
            </a:r>
            <a:r>
              <a:rPr lang="fr-FR" sz="2800" dirty="0" err="1"/>
              <a:t>BusbarNumber</a:t>
            </a:r>
            <a:r>
              <a:rPr lang="fr-FR" sz="2800" dirty="0"/>
              <a:t>; (</a:t>
            </a:r>
            <a:r>
              <a:rPr lang="fr-FR" sz="2800" dirty="0" err="1"/>
              <a:t>number</a:t>
            </a:r>
            <a:r>
              <a:rPr lang="fr-FR" sz="2800" dirty="0"/>
              <a:t>)</a:t>
            </a:r>
          </a:p>
          <a:p>
            <a:r>
              <a:rPr lang="fr-FR" sz="2800" dirty="0"/>
              <a:t>	</a:t>
            </a:r>
            <a:r>
              <a:rPr lang="fr-FR" sz="2800" dirty="0" err="1"/>
              <a:t>path.admittance</a:t>
            </a:r>
            <a:r>
              <a:rPr lang="fr-FR" sz="2800" dirty="0"/>
              <a:t> = 0;</a:t>
            </a:r>
            <a:endParaRPr lang="en-GB" sz="2800" dirty="0"/>
          </a:p>
          <a:p>
            <a:endParaRPr lang="fr-FR" sz="2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C4CA830-C8BC-4963-8B61-FBE066C5422E}"/>
              </a:ext>
            </a:extLst>
          </p:cNvPr>
          <p:cNvSpPr txBox="1"/>
          <p:nvPr/>
        </p:nvSpPr>
        <p:spPr>
          <a:xfrm>
            <a:off x="3325023" y="6192671"/>
            <a:ext cx="5675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116 – 126 &amp; path.java &amp; 134 - 140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3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A48DC38-6BCF-42E4-A599-9175ED52BC37}"/>
              </a:ext>
            </a:extLst>
          </p:cNvPr>
          <p:cNvSpPr txBox="1"/>
          <p:nvPr/>
        </p:nvSpPr>
        <p:spPr>
          <a:xfrm>
            <a:off x="1451114" y="347867"/>
            <a:ext cx="6264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u="sng" dirty="0" err="1"/>
              <a:t>Solving</a:t>
            </a:r>
            <a:r>
              <a:rPr lang="fr-FR" sz="3200" i="1" u="sng" dirty="0"/>
              <a:t> the </a:t>
            </a:r>
            <a:r>
              <a:rPr lang="fr-FR" sz="3200" i="1" u="sng" dirty="0" err="1"/>
              <a:t>path</a:t>
            </a:r>
            <a:r>
              <a:rPr lang="fr-FR" sz="3200" i="1" u="sng" dirty="0"/>
              <a:t> :</a:t>
            </a:r>
            <a:r>
              <a:rPr lang="fr-FR" sz="3200" i="1" dirty="0"/>
              <a:t> </a:t>
            </a:r>
            <a:r>
              <a:rPr lang="fr-FR" sz="3200" i="1" dirty="0" err="1"/>
              <a:t>find</a:t>
            </a:r>
            <a:r>
              <a:rPr lang="fr-FR" sz="3200" i="1" dirty="0"/>
              <a:t> component</a:t>
            </a:r>
            <a:endParaRPr lang="en-GB" sz="3200" i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871BD6-2293-4D81-883B-6FAD32146157}"/>
              </a:ext>
            </a:extLst>
          </p:cNvPr>
          <p:cNvSpPr/>
          <p:nvPr/>
        </p:nvSpPr>
        <p:spPr>
          <a:xfrm>
            <a:off x="798657" y="1400540"/>
            <a:ext cx="104173" cy="1388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E6CC454-49CC-47C7-890F-9A602C6B5C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902830" y="2095021"/>
            <a:ext cx="305961" cy="5788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074C20D1-DE4D-4E63-8A81-4A31668807B3}"/>
              </a:ext>
            </a:extLst>
          </p:cNvPr>
          <p:cNvSpPr/>
          <p:nvPr/>
        </p:nvSpPr>
        <p:spPr>
          <a:xfrm>
            <a:off x="1208791" y="1990849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BB1C98-69AF-4BE3-B21C-B3F332B51FA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435438" y="2100809"/>
            <a:ext cx="339740" cy="757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FFBB850-27A5-4271-9730-880605612789}"/>
              </a:ext>
            </a:extLst>
          </p:cNvPr>
          <p:cNvSpPr/>
          <p:nvPr/>
        </p:nvSpPr>
        <p:spPr>
          <a:xfrm>
            <a:off x="1775178" y="1875715"/>
            <a:ext cx="474562" cy="46534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4FD9BB-0764-4CC2-BE87-BD6D03142A7F}"/>
              </a:ext>
            </a:extLst>
          </p:cNvPr>
          <p:cNvCxnSpPr>
            <a:cxnSpLocks/>
            <a:stCxn id="10" idx="7"/>
            <a:endCxn id="12" idx="1"/>
          </p:cNvCxnSpPr>
          <p:nvPr/>
        </p:nvCxnSpPr>
        <p:spPr>
          <a:xfrm flipV="1">
            <a:off x="2180242" y="1558267"/>
            <a:ext cx="444185" cy="38559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56EE2ED-D355-4E97-B41D-9AFE4D737B59}"/>
              </a:ext>
            </a:extLst>
          </p:cNvPr>
          <p:cNvSpPr/>
          <p:nvPr/>
        </p:nvSpPr>
        <p:spPr>
          <a:xfrm rot="17641230">
            <a:off x="2614742" y="1406766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D7F73C-B2B1-4216-B5D5-F789630E8DBE}"/>
              </a:ext>
            </a:extLst>
          </p:cNvPr>
          <p:cNvCxnSpPr>
            <a:cxnSpLocks/>
            <a:stCxn id="10" idx="6"/>
            <a:endCxn id="28" idx="2"/>
          </p:cNvCxnSpPr>
          <p:nvPr/>
        </p:nvCxnSpPr>
        <p:spPr>
          <a:xfrm flipV="1">
            <a:off x="2249740" y="2105041"/>
            <a:ext cx="384244" cy="334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93305D4C-F8CD-40C2-95A7-75EA05A0C4C6}"/>
              </a:ext>
            </a:extLst>
          </p:cNvPr>
          <p:cNvSpPr/>
          <p:nvPr/>
        </p:nvSpPr>
        <p:spPr>
          <a:xfrm>
            <a:off x="2633984" y="1995081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EC47917-F0F9-47F5-9042-179867710369}"/>
              </a:ext>
            </a:extLst>
          </p:cNvPr>
          <p:cNvSpPr/>
          <p:nvPr/>
        </p:nvSpPr>
        <p:spPr>
          <a:xfrm>
            <a:off x="2653573" y="2588324"/>
            <a:ext cx="226647" cy="219919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C472311-8DB1-4113-BF2C-FAFF103D78D4}"/>
              </a:ext>
            </a:extLst>
          </p:cNvPr>
          <p:cNvCxnSpPr>
            <a:cxnSpLocks/>
            <a:stCxn id="10" idx="5"/>
            <a:endCxn id="31" idx="1"/>
          </p:cNvCxnSpPr>
          <p:nvPr/>
        </p:nvCxnSpPr>
        <p:spPr>
          <a:xfrm>
            <a:off x="2180242" y="2272908"/>
            <a:ext cx="506523" cy="34762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446C96F-8C3F-4C68-B59C-405C7B352F2C}"/>
              </a:ext>
            </a:extLst>
          </p:cNvPr>
          <p:cNvSpPr/>
          <p:nvPr/>
        </p:nvSpPr>
        <p:spPr>
          <a:xfrm>
            <a:off x="3396908" y="1902223"/>
            <a:ext cx="1261641" cy="38559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F58563-2572-4D18-BEA6-8D89B87CD4F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883529" y="2089975"/>
            <a:ext cx="513379" cy="5046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8487A52-5C02-4F8B-90B3-96F6D1CAEAD2}"/>
              </a:ext>
            </a:extLst>
          </p:cNvPr>
          <p:cNvSpPr txBox="1"/>
          <p:nvPr/>
        </p:nvSpPr>
        <p:spPr>
          <a:xfrm>
            <a:off x="543173" y="3942390"/>
            <a:ext cx="79522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Path « </a:t>
            </a:r>
            <a:r>
              <a:rPr lang="fr-FR" sz="2800" dirty="0" err="1"/>
              <a:t>dead</a:t>
            </a:r>
            <a:r>
              <a:rPr lang="fr-FR" sz="2800" dirty="0"/>
              <a:t>-end »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1 terminal 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Component : Energy-Consumer, Shunt-</a:t>
            </a:r>
          </a:p>
          <a:p>
            <a:pPr lvl="1"/>
            <a:r>
              <a:rPr lang="fr-FR" sz="2800" dirty="0"/>
              <a:t>		</a:t>
            </a:r>
            <a:r>
              <a:rPr lang="fr-FR" sz="2800" dirty="0" err="1"/>
              <a:t>Compensator</a:t>
            </a:r>
            <a:r>
              <a:rPr lang="fr-FR" sz="2800" dirty="0"/>
              <a:t>, </a:t>
            </a:r>
            <a:r>
              <a:rPr lang="fr-FR" sz="2800" dirty="0" err="1"/>
              <a:t>Synchronous</a:t>
            </a:r>
            <a:r>
              <a:rPr lang="fr-FR" sz="2800" dirty="0"/>
              <a:t>-Machine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052023A-0EFC-4F8B-ACB8-AFBB0779041B}"/>
              </a:ext>
            </a:extLst>
          </p:cNvPr>
          <p:cNvSpPr txBox="1"/>
          <p:nvPr/>
        </p:nvSpPr>
        <p:spPr>
          <a:xfrm>
            <a:off x="6907047" y="6210698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Line 170 - 200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60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KTH_with colours and grafs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443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Template_KTH_with colours and grafs</vt:lpstr>
      <vt:lpstr>think-cell Slide</vt:lpstr>
      <vt:lpstr>EH2745 – Assignment n°1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 of Electrical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Annika Hansson</dc:creator>
  <cp:lastModifiedBy>Samuel Akpobome</cp:lastModifiedBy>
  <cp:revision>55</cp:revision>
  <cp:lastPrinted>2013-05-27T09:10:21Z</cp:lastPrinted>
  <dcterms:created xsi:type="dcterms:W3CDTF">2014-01-30T09:56:50Z</dcterms:created>
  <dcterms:modified xsi:type="dcterms:W3CDTF">2018-05-14T18:13:47Z</dcterms:modified>
</cp:coreProperties>
</file>