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
      <p:font typeface="Fira Code Medium"/>
      <p:regular r:id="rId34"/>
      <p:bold r:id="rId35"/>
    </p:embeddedFont>
    <p:embeddedFont>
      <p:font typeface="Proxima Nova Semibold"/>
      <p:regular r:id="rId36"/>
      <p:bold r:id="rId37"/>
      <p:boldItalic r:id="rId38"/>
    </p:embeddedFont>
    <p:embeddedFont>
      <p:font typeface="Fira Code"/>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Code-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FiraCodeMedium-bold.fntdata"/><Relationship Id="rId12" Type="http://schemas.openxmlformats.org/officeDocument/2006/relationships/slide" Target="slides/slide7.xml"/><Relationship Id="rId34" Type="http://schemas.openxmlformats.org/officeDocument/2006/relationships/font" Target="fonts/FiraCodeMedium-regular.fntdata"/><Relationship Id="rId15" Type="http://schemas.openxmlformats.org/officeDocument/2006/relationships/slide" Target="slides/slide10.xml"/><Relationship Id="rId37" Type="http://schemas.openxmlformats.org/officeDocument/2006/relationships/font" Target="fonts/ProximaNovaSemibold-bold.fntdata"/><Relationship Id="rId14" Type="http://schemas.openxmlformats.org/officeDocument/2006/relationships/slide" Target="slides/slide9.xml"/><Relationship Id="rId36" Type="http://schemas.openxmlformats.org/officeDocument/2006/relationships/font" Target="fonts/ProximaNovaSemibold-regular.fntdata"/><Relationship Id="rId17" Type="http://schemas.openxmlformats.org/officeDocument/2006/relationships/slide" Target="slides/slide12.xml"/><Relationship Id="rId39" Type="http://schemas.openxmlformats.org/officeDocument/2006/relationships/font" Target="fonts/FiraCode-regular.fntdata"/><Relationship Id="rId16" Type="http://schemas.openxmlformats.org/officeDocument/2006/relationships/slide" Target="slides/slide11.xml"/><Relationship Id="rId38" Type="http://schemas.openxmlformats.org/officeDocument/2006/relationships/font" Target="fonts/ProximaNovaSemibol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7b5133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e7b5133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2837fccf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2837fccf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e7f9c668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e7f9c668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2837fccf5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2837fccf5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2837fccf5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2837fccf5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2837fccf5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2837fccf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2837fccf5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2837fccf5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2837fccf5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2837fccf5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achieve that goal, we decided to implement dijkstra’s algorithm. So this simple picture explains well the dijkstra’s algorithm. There are unique vertex IDs, and essentially each vertex ID stores other vertex or nodes it is connecting to and weights. We stored the information in the form of adjacency matrix.</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2837fccf55_0_1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2837fccf55_0_1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2837fccf55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2837fccf55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2837fccf55_0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2837fccf55_0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7b3cc9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7b3cc9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2837fccf5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2837fccf5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e7f9c668d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e7f9c668d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2837fccf5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2837fccf5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2837fccf55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2837fccf55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e916184070_4_14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e916184070_4_14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7f9c668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7f9c668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7f9c668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7f9c668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2837fccf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2837fccf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2837fccf5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2837fccf5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2837fccf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2837fccf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837fccf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837fccf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2837fccf55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2837fccf55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0"/>
            <a:ext cx="4572000" cy="59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2" type="subTitle"/>
          </p:nvPr>
        </p:nvSpPr>
        <p:spPr>
          <a:xfrm>
            <a:off x="1788725" y="1761800"/>
            <a:ext cx="5788800" cy="4608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txBox="1"/>
          <p:nvPr>
            <p:ph hasCustomPrompt="1" type="title"/>
          </p:nvPr>
        </p:nvSpPr>
        <p:spPr>
          <a:xfrm>
            <a:off x="1084225" y="1311425"/>
            <a:ext cx="6379200" cy="1018500"/>
          </a:xfrm>
          <a:prstGeom prst="rect">
            <a:avLst/>
          </a:prstGeom>
        </p:spPr>
        <p:txBody>
          <a:bodyPr anchorCtr="0" anchor="ctr" bIns="91425" lIns="91425" spcFirstLastPara="1" rIns="91425" wrap="square" tIns="91425">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554225" y="2486925"/>
            <a:ext cx="6689100" cy="5280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800">
                <a:solidFill>
                  <a:schemeClr val="accent3"/>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69" name="Google Shape;169;p1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0" name="Google Shape;170;p1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1" name="Google Shape;171;p1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2" name="Google Shape;172;p1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3" name="Google Shape;173;p1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74" name="Google Shape;174;p1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75" name="Google Shape;175;p1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83" name="Shape 1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4" name="Shape 184"/>
        <p:cNvGrpSpPr/>
        <p:nvPr/>
      </p:nvGrpSpPr>
      <p:grpSpPr>
        <a:xfrm>
          <a:off x="0" y="0"/>
          <a:ext cx="0" cy="0"/>
          <a:chOff x="0" y="0"/>
          <a:chExt cx="0" cy="0"/>
        </a:xfrm>
      </p:grpSpPr>
      <p:sp>
        <p:nvSpPr>
          <p:cNvPr id="185" name="Google Shape;185;p1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txBox="1"/>
          <p:nvPr>
            <p:ph hasCustomPrompt="1" type="title"/>
          </p:nvPr>
        </p:nvSpPr>
        <p:spPr>
          <a:xfrm flipH="1">
            <a:off x="1460450" y="1436713"/>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88" name="Google Shape;188;p13"/>
          <p:cNvSpPr txBox="1"/>
          <p:nvPr>
            <p:ph idx="1" type="subTitle"/>
          </p:nvPr>
        </p:nvSpPr>
        <p:spPr>
          <a:xfrm>
            <a:off x="2332550" y="177511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89" name="Google Shape;189;p13"/>
          <p:cNvSpPr txBox="1"/>
          <p:nvPr>
            <p:ph idx="2" type="subTitle"/>
          </p:nvPr>
        </p:nvSpPr>
        <p:spPr>
          <a:xfrm>
            <a:off x="2332550" y="1436725"/>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accent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0" name="Google Shape;190;p13"/>
          <p:cNvSpPr txBox="1"/>
          <p:nvPr>
            <p:ph hasCustomPrompt="1" idx="3" type="title"/>
          </p:nvPr>
        </p:nvSpPr>
        <p:spPr>
          <a:xfrm flipH="1">
            <a:off x="2850125" y="241986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1" name="Google Shape;191;p13"/>
          <p:cNvSpPr txBox="1"/>
          <p:nvPr>
            <p:ph idx="4" type="subTitle"/>
          </p:nvPr>
        </p:nvSpPr>
        <p:spPr>
          <a:xfrm>
            <a:off x="3722225" y="275546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2" name="Google Shape;192;p13"/>
          <p:cNvSpPr txBox="1"/>
          <p:nvPr>
            <p:ph idx="5" type="subTitle"/>
          </p:nvPr>
        </p:nvSpPr>
        <p:spPr>
          <a:xfrm>
            <a:off x="3722225" y="241985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solidFill>
                  <a:schemeClr val="lt2"/>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3" name="Google Shape;193;p13"/>
          <p:cNvSpPr txBox="1"/>
          <p:nvPr>
            <p:ph hasCustomPrompt="1" idx="6" type="title"/>
          </p:nvPr>
        </p:nvSpPr>
        <p:spPr>
          <a:xfrm flipH="1">
            <a:off x="4242875" y="3400212"/>
            <a:ext cx="872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194" name="Google Shape;194;p13"/>
          <p:cNvSpPr txBox="1"/>
          <p:nvPr>
            <p:ph idx="7" type="subTitle"/>
          </p:nvPr>
        </p:nvSpPr>
        <p:spPr>
          <a:xfrm>
            <a:off x="5114975" y="3738593"/>
            <a:ext cx="3129000" cy="48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accent3"/>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195" name="Google Shape;195;p13"/>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1800"/>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196" name="Google Shape;196;p1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10" name="Google Shape;210;p13"/>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11" name="Shape 211"/>
        <p:cNvGrpSpPr/>
        <p:nvPr/>
      </p:nvGrpSpPr>
      <p:grpSpPr>
        <a:xfrm>
          <a:off x="0" y="0"/>
          <a:ext cx="0" cy="0"/>
          <a:chOff x="0" y="0"/>
          <a:chExt cx="0" cy="0"/>
        </a:xfrm>
      </p:grpSpPr>
      <p:sp>
        <p:nvSpPr>
          <p:cNvPr id="212" name="Google Shape;212;p1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txBox="1"/>
          <p:nvPr>
            <p:ph type="title"/>
          </p:nvPr>
        </p:nvSpPr>
        <p:spPr>
          <a:xfrm>
            <a:off x="1752950" y="3005100"/>
            <a:ext cx="6109200" cy="37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4200"/>
              <a:buNone/>
              <a:defRPr sz="1800">
                <a:solidFill>
                  <a:schemeClr val="dk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5" name="Google Shape;215;p14"/>
          <p:cNvSpPr txBox="1"/>
          <p:nvPr>
            <p:ph idx="1" type="subTitle"/>
          </p:nvPr>
        </p:nvSpPr>
        <p:spPr>
          <a:xfrm>
            <a:off x="1752950" y="1764900"/>
            <a:ext cx="6109200" cy="124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000">
                <a:solidFill>
                  <a:schemeClr val="accent3"/>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6" name="Google Shape;216;p1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7" name="Google Shape;227;p1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8" name="Google Shape;228;p1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9" name="Google Shape;229;p1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1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txBox="1"/>
          <p:nvPr>
            <p:ph idx="1" type="subTitle"/>
          </p:nvPr>
        </p:nvSpPr>
        <p:spPr>
          <a:xfrm>
            <a:off x="3443750" y="3621269"/>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4" name="Google Shape;234;p15"/>
          <p:cNvSpPr txBox="1"/>
          <p:nvPr>
            <p:ph idx="2" type="subTitle"/>
          </p:nvPr>
        </p:nvSpPr>
        <p:spPr>
          <a:xfrm>
            <a:off x="3051250" y="26383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5" name="Google Shape;235;p15"/>
          <p:cNvSpPr txBox="1"/>
          <p:nvPr>
            <p:ph idx="3" type="subTitle"/>
          </p:nvPr>
        </p:nvSpPr>
        <p:spPr>
          <a:xfrm>
            <a:off x="3051250" y="23304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6" name="Google Shape;236;p15"/>
          <p:cNvSpPr txBox="1"/>
          <p:nvPr>
            <p:ph idx="4" type="subTitle"/>
          </p:nvPr>
        </p:nvSpPr>
        <p:spPr>
          <a:xfrm>
            <a:off x="2624725" y="1655450"/>
            <a:ext cx="5010300" cy="57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37" name="Google Shape;237;p15"/>
          <p:cNvSpPr txBox="1"/>
          <p:nvPr>
            <p:ph idx="5" type="subTitle"/>
          </p:nvPr>
        </p:nvSpPr>
        <p:spPr>
          <a:xfrm>
            <a:off x="2624725" y="1347525"/>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8" name="Google Shape;238;p15"/>
          <p:cNvSpPr txBox="1"/>
          <p:nvPr>
            <p:ph idx="6" type="subTitle"/>
          </p:nvPr>
        </p:nvSpPr>
        <p:spPr>
          <a:xfrm>
            <a:off x="3443750" y="3313350"/>
            <a:ext cx="50103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39" name="Google Shape;239;p1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44" name="Google Shape;244;p1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45" name="Google Shape;245;p1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46" name="Google Shape;246;p1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47" name="Google Shape;247;p1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48" name="Google Shape;248;p1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9" name="Google Shape;249;p1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0" name="Google Shape;250;p1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51" name="Google Shape;251;p1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52" name="Google Shape;252;p1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53" name="Google Shape;253;p1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4"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
          <p:cNvSpPr txBox="1"/>
          <p:nvPr>
            <p:ph idx="1" type="subTitle"/>
          </p:nvPr>
        </p:nvSpPr>
        <p:spPr>
          <a:xfrm>
            <a:off x="5596231" y="1767554"/>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8" name="Google Shape;258;p16"/>
          <p:cNvSpPr txBox="1"/>
          <p:nvPr>
            <p:ph idx="2" type="subTitle"/>
          </p:nvPr>
        </p:nvSpPr>
        <p:spPr>
          <a:xfrm>
            <a:off x="2494725" y="1767558"/>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59" name="Google Shape;259;p16"/>
          <p:cNvSpPr txBox="1"/>
          <p:nvPr>
            <p:ph idx="3" type="subTitle"/>
          </p:nvPr>
        </p:nvSpPr>
        <p:spPr>
          <a:xfrm>
            <a:off x="24947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0" name="Google Shape;260;p16"/>
          <p:cNvSpPr txBox="1"/>
          <p:nvPr>
            <p:ph idx="4" type="subTitle"/>
          </p:nvPr>
        </p:nvSpPr>
        <p:spPr>
          <a:xfrm>
            <a:off x="5596225" y="1389663"/>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1" name="Google Shape;261;p16"/>
          <p:cNvSpPr txBox="1"/>
          <p:nvPr>
            <p:ph idx="5" type="subTitle"/>
          </p:nvPr>
        </p:nvSpPr>
        <p:spPr>
          <a:xfrm>
            <a:off x="6030031" y="3371329"/>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2" name="Google Shape;262;p16"/>
          <p:cNvSpPr txBox="1"/>
          <p:nvPr>
            <p:ph idx="6" type="subTitle"/>
          </p:nvPr>
        </p:nvSpPr>
        <p:spPr>
          <a:xfrm>
            <a:off x="2928525" y="3371333"/>
            <a:ext cx="2330700" cy="64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63" name="Google Shape;263;p16"/>
          <p:cNvSpPr txBox="1"/>
          <p:nvPr>
            <p:ph idx="7" type="subTitle"/>
          </p:nvPr>
        </p:nvSpPr>
        <p:spPr>
          <a:xfrm>
            <a:off x="29285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4" name="Google Shape;264;p16"/>
          <p:cNvSpPr txBox="1"/>
          <p:nvPr>
            <p:ph idx="8" type="subTitle"/>
          </p:nvPr>
        </p:nvSpPr>
        <p:spPr>
          <a:xfrm>
            <a:off x="6030025" y="2993438"/>
            <a:ext cx="23307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65" name="Google Shape;265;p1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66" name="Google Shape;266;p1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67" name="Google Shape;267;p1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68" name="Google Shape;268;p1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69" name="Google Shape;269;p1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70" name="Google Shape;270;p1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71" name="Google Shape;271;p1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72" name="Google Shape;272;p1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73" name="Google Shape;273;p1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74" name="Google Shape;274;p1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75" name="Google Shape;275;p1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76" name="Google Shape;276;p1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77" name="Google Shape;277;p1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8" name="Google Shape;278;p1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79" name="Google Shape;279;p1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80" name="Shape 280"/>
        <p:cNvGrpSpPr/>
        <p:nvPr/>
      </p:nvGrpSpPr>
      <p:grpSpPr>
        <a:xfrm>
          <a:off x="0" y="0"/>
          <a:ext cx="0" cy="0"/>
          <a:chOff x="0" y="0"/>
          <a:chExt cx="0" cy="0"/>
        </a:xfrm>
      </p:grpSpPr>
      <p:sp>
        <p:nvSpPr>
          <p:cNvPr id="281" name="Google Shape;281;p1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txBox="1"/>
          <p:nvPr>
            <p:ph idx="1" type="subTitle"/>
          </p:nvPr>
        </p:nvSpPr>
        <p:spPr>
          <a:xfrm>
            <a:off x="1679425" y="1587644"/>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4" name="Google Shape;284;p17"/>
          <p:cNvSpPr txBox="1"/>
          <p:nvPr>
            <p:ph idx="2" type="subTitle"/>
          </p:nvPr>
        </p:nvSpPr>
        <p:spPr>
          <a:xfrm>
            <a:off x="1679425" y="126990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5" name="Google Shape;285;p17"/>
          <p:cNvSpPr txBox="1"/>
          <p:nvPr>
            <p:ph idx="3" type="subTitle"/>
          </p:nvPr>
        </p:nvSpPr>
        <p:spPr>
          <a:xfrm>
            <a:off x="2536285" y="3541351"/>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6" name="Google Shape;286;p17"/>
          <p:cNvSpPr txBox="1"/>
          <p:nvPr>
            <p:ph idx="4" type="subTitle"/>
          </p:nvPr>
        </p:nvSpPr>
        <p:spPr>
          <a:xfrm>
            <a:off x="2536286" y="3221450"/>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7" name="Google Shape;287;p17"/>
          <p:cNvSpPr txBox="1"/>
          <p:nvPr>
            <p:ph idx="5" type="subTitle"/>
          </p:nvPr>
        </p:nvSpPr>
        <p:spPr>
          <a:xfrm>
            <a:off x="4994100" y="1577676"/>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88" name="Google Shape;288;p17"/>
          <p:cNvSpPr txBox="1"/>
          <p:nvPr>
            <p:ph idx="6" type="subTitle"/>
          </p:nvPr>
        </p:nvSpPr>
        <p:spPr>
          <a:xfrm>
            <a:off x="4994100" y="12577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89" name="Google Shape;289;p17"/>
          <p:cNvSpPr txBox="1"/>
          <p:nvPr>
            <p:ph idx="7" type="subTitle"/>
          </p:nvPr>
        </p:nvSpPr>
        <p:spPr>
          <a:xfrm>
            <a:off x="2099975"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0" name="Google Shape;290;p17"/>
          <p:cNvSpPr txBox="1"/>
          <p:nvPr>
            <p:ph idx="8" type="subTitle"/>
          </p:nvPr>
        </p:nvSpPr>
        <p:spPr>
          <a:xfrm>
            <a:off x="2099975"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1" name="Google Shape;291;p17"/>
          <p:cNvSpPr txBox="1"/>
          <p:nvPr>
            <p:ph idx="9" type="subTitle"/>
          </p:nvPr>
        </p:nvSpPr>
        <p:spPr>
          <a:xfrm>
            <a:off x="5414650" y="256449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2" name="Google Shape;292;p17"/>
          <p:cNvSpPr txBox="1"/>
          <p:nvPr>
            <p:ph idx="13" type="subTitle"/>
          </p:nvPr>
        </p:nvSpPr>
        <p:spPr>
          <a:xfrm>
            <a:off x="5414650" y="2244588"/>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3" name="Google Shape;293;p17"/>
          <p:cNvSpPr txBox="1"/>
          <p:nvPr>
            <p:ph idx="14" type="subTitle"/>
          </p:nvPr>
        </p:nvSpPr>
        <p:spPr>
          <a:xfrm>
            <a:off x="5846735" y="3551319"/>
            <a:ext cx="2508900" cy="53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294" name="Google Shape;294;p17"/>
          <p:cNvSpPr txBox="1"/>
          <p:nvPr>
            <p:ph idx="15" type="subTitle"/>
          </p:nvPr>
        </p:nvSpPr>
        <p:spPr>
          <a:xfrm>
            <a:off x="5846736" y="3233575"/>
            <a:ext cx="25089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95" name="Google Shape;295;p1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96" name="Google Shape;296;p1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97" name="Google Shape;297;p1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98" name="Google Shape;298;p1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99" name="Google Shape;299;p1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00" name="Google Shape;300;p1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01" name="Google Shape;301;p1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02" name="Google Shape;302;p1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03" name="Google Shape;303;p1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04" name="Google Shape;304;p1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05" name="Google Shape;305;p1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06" name="Google Shape;306;p1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07" name="Google Shape;307;p1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08" name="Google Shape;308;p1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09" name="Google Shape;309;p1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310" name="Shape 310"/>
        <p:cNvGrpSpPr/>
        <p:nvPr/>
      </p:nvGrpSpPr>
      <p:grpSpPr>
        <a:xfrm>
          <a:off x="0" y="0"/>
          <a:ext cx="0" cy="0"/>
          <a:chOff x="0" y="0"/>
          <a:chExt cx="0" cy="0"/>
        </a:xfrm>
      </p:grpSpPr>
      <p:sp>
        <p:nvSpPr>
          <p:cNvPr id="311" name="Google Shape;311;p1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hasCustomPrompt="1" type="title"/>
          </p:nvPr>
        </p:nvSpPr>
        <p:spPr>
          <a:xfrm>
            <a:off x="1134200" y="686250"/>
            <a:ext cx="5341200" cy="6375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5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14" name="Google Shape;314;p18"/>
          <p:cNvSpPr txBox="1"/>
          <p:nvPr>
            <p:ph idx="1" type="subTitle"/>
          </p:nvPr>
        </p:nvSpPr>
        <p:spPr>
          <a:xfrm>
            <a:off x="1664475" y="1323750"/>
            <a:ext cx="48108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8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15" name="Google Shape;315;p1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16" name="Google Shape;316;p1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17" name="Google Shape;317;p1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18" name="Google Shape;318;p1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19" name="Google Shape;319;p1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20" name="Google Shape;320;p1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21" name="Google Shape;321;p1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22" name="Google Shape;322;p1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23" name="Google Shape;323;p1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24" name="Google Shape;324;p1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25" name="Google Shape;325;p1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26" name="Google Shape;326;p1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27" name="Google Shape;327;p1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28" name="Google Shape;328;p1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29" name="Google Shape;329;p18"/>
          <p:cNvSpPr txBox="1"/>
          <p:nvPr>
            <p:ph hasCustomPrompt="1" idx="2" type="title"/>
          </p:nvPr>
        </p:nvSpPr>
        <p:spPr>
          <a:xfrm>
            <a:off x="2100875" y="2016175"/>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0" name="Google Shape;330;p18"/>
          <p:cNvSpPr txBox="1"/>
          <p:nvPr>
            <p:ph idx="3" type="subTitle"/>
          </p:nvPr>
        </p:nvSpPr>
        <p:spPr>
          <a:xfrm>
            <a:off x="2100875" y="2506366"/>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331" name="Google Shape;331;p18"/>
          <p:cNvSpPr txBox="1"/>
          <p:nvPr>
            <p:ph hasCustomPrompt="1" idx="4" type="title"/>
          </p:nvPr>
        </p:nvSpPr>
        <p:spPr>
          <a:xfrm>
            <a:off x="2100875" y="3013959"/>
            <a:ext cx="5106000" cy="490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2" name="Google Shape;332;p18"/>
          <p:cNvSpPr txBox="1"/>
          <p:nvPr>
            <p:ph idx="5" type="subTitle"/>
          </p:nvPr>
        </p:nvSpPr>
        <p:spPr>
          <a:xfrm>
            <a:off x="2100875" y="3504150"/>
            <a:ext cx="5106000" cy="398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400"/>
              <a:buNone/>
              <a:defRPr sz="1600">
                <a:solidFill>
                  <a:schemeClr val="accent3"/>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33" name="Shape 333"/>
        <p:cNvGrpSpPr/>
        <p:nvPr/>
      </p:nvGrpSpPr>
      <p:grpSpPr>
        <a:xfrm>
          <a:off x="0" y="0"/>
          <a:ext cx="0" cy="0"/>
          <a:chOff x="0" y="0"/>
          <a:chExt cx="0" cy="0"/>
        </a:xfrm>
      </p:grpSpPr>
      <p:sp>
        <p:nvSpPr>
          <p:cNvPr id="334" name="Google Shape;334;p1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txBox="1"/>
          <p:nvPr>
            <p:ph idx="1" type="body"/>
          </p:nvPr>
        </p:nvSpPr>
        <p:spPr>
          <a:xfrm>
            <a:off x="3306200" y="2227588"/>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37" name="Google Shape;337;p1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38" name="Google Shape;338;p1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39" name="Google Shape;339;p1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40" name="Google Shape;340;p1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41" name="Google Shape;341;p1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42" name="Google Shape;342;p1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43" name="Google Shape;343;p1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44" name="Google Shape;344;p1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45" name="Google Shape;345;p1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46" name="Google Shape;346;p1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47" name="Google Shape;347;p1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48" name="Google Shape;348;p1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49" name="Google Shape;349;p1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50" name="Google Shape;350;p1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51" name="Google Shape;351;p1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2" name="Google Shape;352;p19"/>
          <p:cNvSpPr txBox="1"/>
          <p:nvPr>
            <p:ph hasCustomPrompt="1" idx="2" type="title"/>
          </p:nvPr>
        </p:nvSpPr>
        <p:spPr>
          <a:xfrm flipH="1">
            <a:off x="2091200" y="2372263"/>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3" name="Google Shape;353;p19"/>
          <p:cNvSpPr txBox="1"/>
          <p:nvPr>
            <p:ph idx="3" type="body"/>
          </p:nvPr>
        </p:nvSpPr>
        <p:spPr>
          <a:xfrm>
            <a:off x="3739600" y="3164425"/>
            <a:ext cx="4694400" cy="7518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chemeClr val="accent1"/>
              </a:buClr>
              <a:buSzPts val="1200"/>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354" name="Google Shape;354;p19"/>
          <p:cNvSpPr txBox="1"/>
          <p:nvPr>
            <p:ph hasCustomPrompt="1" idx="4" type="title"/>
          </p:nvPr>
        </p:nvSpPr>
        <p:spPr>
          <a:xfrm flipH="1">
            <a:off x="2524600" y="3309175"/>
            <a:ext cx="1215000" cy="4623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accent2"/>
                </a:solidFill>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a:r>
              <a:t>xx%</a:t>
            </a:r>
          </a:p>
        </p:txBody>
      </p:sp>
      <p:sp>
        <p:nvSpPr>
          <p:cNvPr id="355" name="Google Shape;355;p19"/>
          <p:cNvSpPr txBox="1"/>
          <p:nvPr>
            <p:ph idx="5" type="subTitle"/>
          </p:nvPr>
        </p:nvSpPr>
        <p:spPr>
          <a:xfrm>
            <a:off x="1672200" y="1245150"/>
            <a:ext cx="5922000" cy="54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356" name="Shape 356"/>
        <p:cNvGrpSpPr/>
        <p:nvPr/>
      </p:nvGrpSpPr>
      <p:grpSpPr>
        <a:xfrm>
          <a:off x="0" y="0"/>
          <a:ext cx="0" cy="0"/>
          <a:chOff x="0" y="0"/>
          <a:chExt cx="0" cy="0"/>
        </a:xfrm>
      </p:grpSpPr>
      <p:sp>
        <p:nvSpPr>
          <p:cNvPr id="357" name="Google Shape;357;p20"/>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txBox="1"/>
          <p:nvPr>
            <p:ph idx="1" type="subTitle"/>
          </p:nvPr>
        </p:nvSpPr>
        <p:spPr>
          <a:xfrm>
            <a:off x="1667256" y="2355825"/>
            <a:ext cx="2891100" cy="1566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sz="1600">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360" name="Google Shape;360;p20"/>
          <p:cNvSpPr txBox="1"/>
          <p:nvPr>
            <p:ph type="title"/>
          </p:nvPr>
        </p:nvSpPr>
        <p:spPr>
          <a:xfrm>
            <a:off x="1121875" y="1183920"/>
            <a:ext cx="2891100" cy="1122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1" name="Google Shape;361;p20"/>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62" name="Google Shape;362;p20"/>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3" name="Google Shape;363;p20"/>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64" name="Google Shape;364;p20"/>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65" name="Google Shape;365;p20"/>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66" name="Google Shape;366;p20"/>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67" name="Google Shape;367;p20"/>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68" name="Google Shape;368;p20"/>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69" name="Google Shape;369;p20"/>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70" name="Google Shape;370;p20"/>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71" name="Google Shape;371;p20"/>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72" name="Google Shape;372;p20"/>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73" name="Google Shape;373;p20"/>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74" name="Google Shape;374;p20"/>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hasCustomPrompt="1" type="title"/>
          </p:nvPr>
        </p:nvSpPr>
        <p:spPr>
          <a:xfrm flipH="1">
            <a:off x="2054663" y="586975"/>
            <a:ext cx="1842300" cy="11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0000"/>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32" name="Google Shape;32;p3"/>
          <p:cNvSpPr txBox="1"/>
          <p:nvPr>
            <p:ph idx="2" type="title"/>
          </p:nvPr>
        </p:nvSpPr>
        <p:spPr>
          <a:xfrm>
            <a:off x="2605788" y="1846623"/>
            <a:ext cx="5377200" cy="5355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3038363" y="2448125"/>
            <a:ext cx="3960900" cy="783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solidFill>
                  <a:schemeClr val="accent3"/>
                </a:solidFill>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4" name="Google Shape;34;p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5" name="Google Shape;35;p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6" name="Google Shape;36;p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9" name="Google Shape;39;p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 name="Google Shape;40;p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3" name="Google Shape;43;p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 name="Google Shape;44;p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7" name="Google Shape;47;p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375" name="Shape 375"/>
        <p:cNvGrpSpPr/>
        <p:nvPr/>
      </p:nvGrpSpPr>
      <p:grpSpPr>
        <a:xfrm>
          <a:off x="0" y="0"/>
          <a:ext cx="0" cy="0"/>
          <a:chOff x="0" y="0"/>
          <a:chExt cx="0" cy="0"/>
        </a:xfrm>
      </p:grpSpPr>
      <p:sp>
        <p:nvSpPr>
          <p:cNvPr id="376" name="Google Shape;376;p21"/>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9" name="Google Shape;379;p21"/>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0" name="Google Shape;380;p21"/>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81" name="Google Shape;381;p21"/>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382" name="Google Shape;382;p21"/>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383" name="Google Shape;383;p21"/>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384" name="Google Shape;384;p21"/>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385" name="Google Shape;385;p21"/>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386" name="Google Shape;386;p21"/>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387" name="Google Shape;387;p21"/>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388" name="Google Shape;388;p21"/>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389" name="Google Shape;389;p21"/>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390" name="Google Shape;390;p21"/>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391" name="Google Shape;391;p21"/>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392" name="Google Shape;392;p21"/>
          <p:cNvSpPr txBox="1"/>
          <p:nvPr>
            <p:ph idx="1" type="body"/>
          </p:nvPr>
        </p:nvSpPr>
        <p:spPr>
          <a:xfrm>
            <a:off x="2090500" y="1956600"/>
            <a:ext cx="5111400" cy="210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3"/>
              </a:buClr>
              <a:buSzPts val="1400"/>
              <a:buChar char="∗"/>
              <a:defRPr sz="2000">
                <a:solidFill>
                  <a:schemeClr val="accent3"/>
                </a:solidFill>
              </a:defRPr>
            </a:lvl1pPr>
            <a:lvl2pPr indent="-330200" lvl="1" marL="914400" rtl="0">
              <a:lnSpc>
                <a:spcPct val="100000"/>
              </a:lnSpc>
              <a:spcBef>
                <a:spcPts val="0"/>
              </a:spcBef>
              <a:spcAft>
                <a:spcPts val="0"/>
              </a:spcAft>
              <a:buClr>
                <a:schemeClr val="accent3"/>
              </a:buClr>
              <a:buSzPts val="1600"/>
              <a:buFont typeface="Montserrat"/>
              <a:buChar char="○"/>
              <a:defRPr sz="1200">
                <a:solidFill>
                  <a:schemeClr val="accent3"/>
                </a:solidFill>
              </a:defRPr>
            </a:lvl2pPr>
            <a:lvl3pPr indent="-330200" lvl="2" marL="1371600" rtl="0">
              <a:spcBef>
                <a:spcPts val="0"/>
              </a:spcBef>
              <a:spcAft>
                <a:spcPts val="0"/>
              </a:spcAft>
              <a:buClr>
                <a:schemeClr val="accent3"/>
              </a:buClr>
              <a:buSzPts val="1600"/>
              <a:buFont typeface="Montserrat"/>
              <a:buChar char="■"/>
              <a:defRPr>
                <a:solidFill>
                  <a:schemeClr val="accent3"/>
                </a:solidFill>
              </a:defRPr>
            </a:lvl3pPr>
            <a:lvl4pPr indent="-330200" lvl="3" marL="1828800" rtl="0">
              <a:spcBef>
                <a:spcPts val="0"/>
              </a:spcBef>
              <a:spcAft>
                <a:spcPts val="0"/>
              </a:spcAft>
              <a:buClr>
                <a:schemeClr val="accent3"/>
              </a:buClr>
              <a:buSzPts val="1600"/>
              <a:buFont typeface="Montserrat"/>
              <a:buChar char="●"/>
              <a:defRPr>
                <a:solidFill>
                  <a:schemeClr val="accent3"/>
                </a:solidFill>
              </a:defRPr>
            </a:lvl4pPr>
            <a:lvl5pPr indent="-330200" lvl="4" marL="2286000" rtl="0">
              <a:spcBef>
                <a:spcPts val="0"/>
              </a:spcBef>
              <a:spcAft>
                <a:spcPts val="0"/>
              </a:spcAft>
              <a:buClr>
                <a:schemeClr val="accent3"/>
              </a:buClr>
              <a:buSzPts val="1600"/>
              <a:buFont typeface="Montserrat"/>
              <a:buChar char="○"/>
              <a:defRPr>
                <a:solidFill>
                  <a:schemeClr val="accent3"/>
                </a:solidFill>
              </a:defRPr>
            </a:lvl5pPr>
            <a:lvl6pPr indent="-330200" lvl="5" marL="2743200" rtl="0">
              <a:spcBef>
                <a:spcPts val="0"/>
              </a:spcBef>
              <a:spcAft>
                <a:spcPts val="0"/>
              </a:spcAft>
              <a:buClr>
                <a:schemeClr val="accent3"/>
              </a:buClr>
              <a:buSzPts val="1600"/>
              <a:buFont typeface="Montserrat"/>
              <a:buChar char="■"/>
              <a:defRPr>
                <a:solidFill>
                  <a:schemeClr val="accent3"/>
                </a:solidFill>
              </a:defRPr>
            </a:lvl6pPr>
            <a:lvl7pPr indent="-330200" lvl="6" marL="3200400" rtl="0">
              <a:spcBef>
                <a:spcPts val="0"/>
              </a:spcBef>
              <a:spcAft>
                <a:spcPts val="0"/>
              </a:spcAft>
              <a:buClr>
                <a:schemeClr val="accent3"/>
              </a:buClr>
              <a:buSzPts val="1600"/>
              <a:buFont typeface="Montserrat"/>
              <a:buChar char="●"/>
              <a:defRPr>
                <a:solidFill>
                  <a:schemeClr val="accent3"/>
                </a:solidFill>
              </a:defRPr>
            </a:lvl7pPr>
            <a:lvl8pPr indent="-330200" lvl="7" marL="3657600" rtl="0">
              <a:spcBef>
                <a:spcPts val="0"/>
              </a:spcBef>
              <a:spcAft>
                <a:spcPts val="0"/>
              </a:spcAft>
              <a:buClr>
                <a:schemeClr val="accent3"/>
              </a:buClr>
              <a:buSzPts val="1600"/>
              <a:buFont typeface="Montserrat"/>
              <a:buChar char="○"/>
              <a:defRPr>
                <a:solidFill>
                  <a:schemeClr val="accent3"/>
                </a:solidFill>
              </a:defRPr>
            </a:lvl8pPr>
            <a:lvl9pPr indent="-330200" lvl="8" marL="4114800" rtl="0">
              <a:spcBef>
                <a:spcPts val="0"/>
              </a:spcBef>
              <a:spcAft>
                <a:spcPts val="0"/>
              </a:spcAft>
              <a:buClr>
                <a:schemeClr val="accent3"/>
              </a:buClr>
              <a:buSzPts val="1600"/>
              <a:buFont typeface="Montserrat"/>
              <a:buChar char="■"/>
              <a:defRPr>
                <a:solidFill>
                  <a:schemeClr val="accent3"/>
                </a:solidFill>
              </a:defRPr>
            </a:lvl9pPr>
          </a:lstStyle>
          <a:p/>
        </p:txBody>
      </p:sp>
      <p:sp>
        <p:nvSpPr>
          <p:cNvPr id="393" name="Google Shape;393;p21"/>
          <p:cNvSpPr txBox="1"/>
          <p:nvPr>
            <p:ph idx="2" type="subTitle"/>
          </p:nvPr>
        </p:nvSpPr>
        <p:spPr>
          <a:xfrm>
            <a:off x="1676975" y="1309850"/>
            <a:ext cx="5450700" cy="460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2000"/>
              <a:buNone/>
              <a:defRPr>
                <a:solidFill>
                  <a:schemeClr val="accent3"/>
                </a:solidFill>
              </a:defRPr>
            </a:lvl1pPr>
            <a:lvl2pPr lvl="1" rtl="0" algn="ctr">
              <a:lnSpc>
                <a:spcPct val="100000"/>
              </a:lnSpc>
              <a:spcBef>
                <a:spcPts val="0"/>
              </a:spcBef>
              <a:spcAft>
                <a:spcPts val="0"/>
              </a:spcAft>
              <a:buClr>
                <a:schemeClr val="accent3"/>
              </a:buClr>
              <a:buSzPts val="2000"/>
              <a:buNone/>
              <a:defRPr b="1" sz="2000">
                <a:solidFill>
                  <a:schemeClr val="accent3"/>
                </a:solidFill>
              </a:defRPr>
            </a:lvl2pPr>
            <a:lvl3pPr lvl="2" rtl="0" algn="ctr">
              <a:lnSpc>
                <a:spcPct val="100000"/>
              </a:lnSpc>
              <a:spcBef>
                <a:spcPts val="0"/>
              </a:spcBef>
              <a:spcAft>
                <a:spcPts val="0"/>
              </a:spcAft>
              <a:buClr>
                <a:schemeClr val="accent3"/>
              </a:buClr>
              <a:buSzPts val="2000"/>
              <a:buNone/>
              <a:defRPr b="1" sz="2000">
                <a:solidFill>
                  <a:schemeClr val="accent3"/>
                </a:solidFill>
              </a:defRPr>
            </a:lvl3pPr>
            <a:lvl4pPr lvl="3" rtl="0" algn="ctr">
              <a:lnSpc>
                <a:spcPct val="100000"/>
              </a:lnSpc>
              <a:spcBef>
                <a:spcPts val="0"/>
              </a:spcBef>
              <a:spcAft>
                <a:spcPts val="0"/>
              </a:spcAft>
              <a:buClr>
                <a:schemeClr val="accent3"/>
              </a:buClr>
              <a:buSzPts val="2000"/>
              <a:buNone/>
              <a:defRPr b="1" sz="2000">
                <a:solidFill>
                  <a:schemeClr val="accent3"/>
                </a:solidFill>
              </a:defRPr>
            </a:lvl4pPr>
            <a:lvl5pPr lvl="4" rtl="0" algn="ctr">
              <a:lnSpc>
                <a:spcPct val="100000"/>
              </a:lnSpc>
              <a:spcBef>
                <a:spcPts val="0"/>
              </a:spcBef>
              <a:spcAft>
                <a:spcPts val="0"/>
              </a:spcAft>
              <a:buClr>
                <a:schemeClr val="accent3"/>
              </a:buClr>
              <a:buSzPts val="2000"/>
              <a:buNone/>
              <a:defRPr b="1" sz="2000">
                <a:solidFill>
                  <a:schemeClr val="accent3"/>
                </a:solidFill>
              </a:defRPr>
            </a:lvl5pPr>
            <a:lvl6pPr lvl="5" rtl="0" algn="ctr">
              <a:lnSpc>
                <a:spcPct val="100000"/>
              </a:lnSpc>
              <a:spcBef>
                <a:spcPts val="0"/>
              </a:spcBef>
              <a:spcAft>
                <a:spcPts val="0"/>
              </a:spcAft>
              <a:buClr>
                <a:schemeClr val="accent3"/>
              </a:buClr>
              <a:buSzPts val="2000"/>
              <a:buNone/>
              <a:defRPr b="1" sz="2000">
                <a:solidFill>
                  <a:schemeClr val="accent3"/>
                </a:solidFill>
              </a:defRPr>
            </a:lvl6pPr>
            <a:lvl7pPr lvl="6" rtl="0" algn="ctr">
              <a:lnSpc>
                <a:spcPct val="100000"/>
              </a:lnSpc>
              <a:spcBef>
                <a:spcPts val="0"/>
              </a:spcBef>
              <a:spcAft>
                <a:spcPts val="0"/>
              </a:spcAft>
              <a:buClr>
                <a:schemeClr val="accent3"/>
              </a:buClr>
              <a:buSzPts val="2000"/>
              <a:buNone/>
              <a:defRPr b="1" sz="2000">
                <a:solidFill>
                  <a:schemeClr val="accent3"/>
                </a:solidFill>
              </a:defRPr>
            </a:lvl7pPr>
            <a:lvl8pPr lvl="7" rtl="0" algn="ctr">
              <a:lnSpc>
                <a:spcPct val="100000"/>
              </a:lnSpc>
              <a:spcBef>
                <a:spcPts val="0"/>
              </a:spcBef>
              <a:spcAft>
                <a:spcPts val="0"/>
              </a:spcAft>
              <a:buClr>
                <a:schemeClr val="accent3"/>
              </a:buClr>
              <a:buSzPts val="2000"/>
              <a:buNone/>
              <a:defRPr b="1" sz="2000">
                <a:solidFill>
                  <a:schemeClr val="accent3"/>
                </a:solidFill>
              </a:defRPr>
            </a:lvl8pPr>
            <a:lvl9pPr lvl="8" rtl="0" algn="ctr">
              <a:lnSpc>
                <a:spcPct val="100000"/>
              </a:lnSpc>
              <a:spcBef>
                <a:spcPts val="0"/>
              </a:spcBef>
              <a:spcAft>
                <a:spcPts val="0"/>
              </a:spcAft>
              <a:buClr>
                <a:schemeClr val="accent3"/>
              </a:buClr>
              <a:buSzPts val="2000"/>
              <a:buNone/>
              <a:defRPr b="1" sz="2000">
                <a:solidFill>
                  <a:schemeClr val="accent3"/>
                </a:solidFill>
              </a:defRPr>
            </a:lvl9pPr>
          </a:lstStyle>
          <a:p/>
        </p:txBody>
      </p:sp>
      <p:sp>
        <p:nvSpPr>
          <p:cNvPr id="394" name="Google Shape;394;p2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395" name="Shape 395"/>
        <p:cNvGrpSpPr/>
        <p:nvPr/>
      </p:nvGrpSpPr>
      <p:grpSpPr>
        <a:xfrm>
          <a:off x="0" y="0"/>
          <a:ext cx="0" cy="0"/>
          <a:chOff x="0" y="0"/>
          <a:chExt cx="0" cy="0"/>
        </a:xfrm>
      </p:grpSpPr>
      <p:sp>
        <p:nvSpPr>
          <p:cNvPr id="396" name="Google Shape;396;p22"/>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txBox="1"/>
          <p:nvPr>
            <p:ph type="ctrTitle"/>
          </p:nvPr>
        </p:nvSpPr>
        <p:spPr>
          <a:xfrm>
            <a:off x="1139125" y="582056"/>
            <a:ext cx="3064500" cy="539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52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9" name="Google Shape;399;p22"/>
          <p:cNvSpPr txBox="1"/>
          <p:nvPr>
            <p:ph idx="1" type="subTitle"/>
          </p:nvPr>
        </p:nvSpPr>
        <p:spPr>
          <a:xfrm>
            <a:off x="2064825" y="1695725"/>
            <a:ext cx="3720600" cy="70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0" name="Google Shape;400;p22"/>
          <p:cNvSpPr txBox="1"/>
          <p:nvPr>
            <p:ph idx="2" type="subTitle"/>
          </p:nvPr>
        </p:nvSpPr>
        <p:spPr>
          <a:xfrm>
            <a:off x="1570575" y="1261025"/>
            <a:ext cx="4572000" cy="43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sz="2000">
                <a:solidFill>
                  <a:schemeClr val="accent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1" name="Google Shape;401;p22"/>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02" name="Google Shape;402;p22"/>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03" name="Google Shape;403;p22"/>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04" name="Google Shape;404;p22"/>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5" name="Google Shape;405;p22"/>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06" name="Google Shape;406;p22"/>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07" name="Google Shape;407;p22"/>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08" name="Google Shape;408;p22"/>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09" name="Google Shape;409;p22"/>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10" name="Google Shape;410;p22"/>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11" name="Google Shape;411;p22"/>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12" name="Google Shape;412;p22"/>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13" name="Google Shape;413;p22"/>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14" name="Google Shape;414;p22"/>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415" name="Google Shape;415;p22"/>
          <p:cNvSpPr txBox="1"/>
          <p:nvPr/>
        </p:nvSpPr>
        <p:spPr>
          <a:xfrm>
            <a:off x="2912425" y="3087263"/>
            <a:ext cx="4418100" cy="63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accent3"/>
                </a:solidFill>
                <a:latin typeface="Fira Code"/>
                <a:ea typeface="Fira Code"/>
                <a:cs typeface="Fira Code"/>
                <a:sym typeface="Fira Code"/>
              </a:rPr>
              <a:t>CREDITS: This presentation template was created by </a:t>
            </a:r>
            <a:r>
              <a:rPr b="1" lang="en" sz="1200">
                <a:solidFill>
                  <a:schemeClr val="accent3"/>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accent3"/>
                </a:solidFill>
                <a:latin typeface="Fira Code"/>
                <a:ea typeface="Fira Code"/>
                <a:cs typeface="Fira Code"/>
                <a:sym typeface="Fira Code"/>
              </a:rPr>
              <a:t>, including icons by </a:t>
            </a:r>
            <a:r>
              <a:rPr b="1" lang="en" sz="1200">
                <a:solidFill>
                  <a:schemeClr val="accent3"/>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accent3"/>
                </a:solidFill>
                <a:latin typeface="Fira Code"/>
                <a:ea typeface="Fira Code"/>
                <a:cs typeface="Fira Code"/>
                <a:sym typeface="Fira Code"/>
              </a:rPr>
              <a:t>, and infographics &amp; images by </a:t>
            </a:r>
            <a:r>
              <a:rPr b="1" lang="en" sz="1200">
                <a:solidFill>
                  <a:schemeClr val="accent3"/>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u="sng">
              <a:solidFill>
                <a:schemeClr val="accent3"/>
              </a:solidFill>
              <a:latin typeface="Fira Code"/>
              <a:ea typeface="Fira Code"/>
              <a:cs typeface="Fira Code"/>
              <a:sym typeface="Fira 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
    <p:spTree>
      <p:nvGrpSpPr>
        <p:cNvPr id="416"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3"/>
          <p:cNvSpPr/>
          <p:nvPr/>
        </p:nvSpPr>
        <p:spPr>
          <a:xfrm>
            <a:off x="457200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3"/>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2">
    <p:spTree>
      <p:nvGrpSpPr>
        <p:cNvPr id="433"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0" y="0"/>
            <a:ext cx="4572000" cy="62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53" name="Shape 4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sp>
        <p:nvSpPr>
          <p:cNvPr id="49" name="Google Shape;49;p4"/>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4"/>
          <p:cNvSpPr txBox="1"/>
          <p:nvPr>
            <p:ph idx="1" type="body"/>
          </p:nvPr>
        </p:nvSpPr>
        <p:spPr>
          <a:xfrm>
            <a:off x="1464250" y="1063175"/>
            <a:ext cx="69696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0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3" name="Google Shape;53;p4"/>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4" name="Google Shape;54;p4"/>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5" name="Google Shape;55;p4"/>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56" name="Google Shape;56;p4"/>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57" name="Google Shape;57;p4"/>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58" name="Google Shape;58;p4"/>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59" name="Google Shape;59;p4"/>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0" name="Google Shape;60;p4"/>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1" name="Google Shape;61;p4"/>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2" name="Google Shape;62;p4"/>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3" name="Google Shape;63;p4"/>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4" name="Google Shape;64;p4"/>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5" name="Google Shape;65;p4"/>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66" name="Google Shape;66;p4"/>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 type="subTitle"/>
          </p:nvPr>
        </p:nvSpPr>
        <p:spPr>
          <a:xfrm>
            <a:off x="2240150" y="3143327"/>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1" name="Google Shape;71;p5"/>
          <p:cNvSpPr txBox="1"/>
          <p:nvPr>
            <p:ph idx="2" type="subTitle"/>
          </p:nvPr>
        </p:nvSpPr>
        <p:spPr>
          <a:xfrm>
            <a:off x="2240150" y="1151940"/>
            <a:ext cx="5137500" cy="7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p:txBody>
      </p:sp>
      <p:sp>
        <p:nvSpPr>
          <p:cNvPr id="72" name="Google Shape;72;p5"/>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73" name="Google Shape;73;p5"/>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4" name="Google Shape;74;p5"/>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5" name="Google Shape;75;p5"/>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76" name="Google Shape;76;p5"/>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77" name="Google Shape;77;p5"/>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78" name="Google Shape;78;p5"/>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79" name="Google Shape;79;p5"/>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0" name="Google Shape;80;p5"/>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1" name="Google Shape;81;p5"/>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2" name="Google Shape;82;p5"/>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3" name="Google Shape;83;p5"/>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4" name="Google Shape;84;p5"/>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5" name="Google Shape;85;p5"/>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86" name="Google Shape;86;p5"/>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87" name="Google Shape;87;p5"/>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6"/>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2" name="Google Shape;92;p6"/>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93" name="Google Shape;93;p6"/>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94" name="Google Shape;94;p6"/>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95" name="Google Shape;95;p6"/>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96" name="Google Shape;96;p6"/>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97" name="Google Shape;97;p6"/>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98" name="Google Shape;98;p6"/>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99" name="Google Shape;99;p6"/>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0" name="Google Shape;100;p6"/>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1" name="Google Shape;101;p6"/>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2" name="Google Shape;102;p6"/>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03" name="Google Shape;103;p6"/>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04" name="Google Shape;104;p6"/>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105" name="Google Shape;105;p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7"/>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57200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txBox="1"/>
          <p:nvPr>
            <p:ph idx="1" type="subTitle"/>
          </p:nvPr>
        </p:nvSpPr>
        <p:spPr>
          <a:xfrm>
            <a:off x="1674500" y="2736550"/>
            <a:ext cx="3627600" cy="101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p:txBody>
      </p:sp>
      <p:sp>
        <p:nvSpPr>
          <p:cNvPr id="110" name="Google Shape;110;p7"/>
          <p:cNvSpPr txBox="1"/>
          <p:nvPr>
            <p:ph type="title"/>
          </p:nvPr>
        </p:nvSpPr>
        <p:spPr>
          <a:xfrm>
            <a:off x="1154275" y="1137700"/>
            <a:ext cx="3969900" cy="1423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7"/>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2" name="Google Shape;112;p7"/>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3" name="Google Shape;113;p7"/>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14" name="Google Shape;114;p7"/>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15" name="Google Shape;115;p7"/>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16" name="Google Shape;116;p7"/>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17" name="Google Shape;117;p7"/>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txBox="1"/>
          <p:nvPr>
            <p:ph type="title"/>
          </p:nvPr>
        </p:nvSpPr>
        <p:spPr>
          <a:xfrm>
            <a:off x="2673350" y="1194150"/>
            <a:ext cx="4281300" cy="16257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9" name="Google Shape;129;p8"/>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0" name="Google Shape;130;p8"/>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1" name="Google Shape;131;p8"/>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2" name="Google Shape;132;p8"/>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3" name="Google Shape;133;p8"/>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34" name="Google Shape;134;p8"/>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35" name="Google Shape;135;p8"/>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3" name="Shape 143"/>
        <p:cNvGrpSpPr/>
        <p:nvPr/>
      </p:nvGrpSpPr>
      <p:grpSpPr>
        <a:xfrm>
          <a:off x="0" y="0"/>
          <a:ext cx="0" cy="0"/>
          <a:chOff x="0" y="0"/>
          <a:chExt cx="0" cy="0"/>
        </a:xfrm>
      </p:grpSpPr>
      <p:sp>
        <p:nvSpPr>
          <p:cNvPr id="144" name="Google Shape;144;p9"/>
          <p:cNvSpPr/>
          <p:nvPr/>
        </p:nvSpPr>
        <p:spPr>
          <a:xfrm>
            <a:off x="0" y="542575"/>
            <a:ext cx="9144000" cy="4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0" y="0"/>
            <a:ext cx="4572000" cy="592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txBox="1"/>
          <p:nvPr>
            <p:ph type="title"/>
          </p:nvPr>
        </p:nvSpPr>
        <p:spPr>
          <a:xfrm>
            <a:off x="1131500" y="621250"/>
            <a:ext cx="4045200" cy="5307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7" name="Google Shape;147;p9"/>
          <p:cNvSpPr txBox="1"/>
          <p:nvPr>
            <p:ph idx="1" type="subTitle"/>
          </p:nvPr>
        </p:nvSpPr>
        <p:spPr>
          <a:xfrm>
            <a:off x="1593350" y="1574450"/>
            <a:ext cx="5539200" cy="1404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8" name="Google Shape;148;p9"/>
          <p:cNvSpPr txBox="1"/>
          <p:nvPr/>
        </p:nvSpPr>
        <p:spPr>
          <a:xfrm>
            <a:off x="710125" y="745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49" name="Google Shape;149;p9"/>
          <p:cNvSpPr txBox="1"/>
          <p:nvPr/>
        </p:nvSpPr>
        <p:spPr>
          <a:xfrm>
            <a:off x="710125" y="1009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0" name="Google Shape;150;p9"/>
          <p:cNvSpPr txBox="1"/>
          <p:nvPr/>
        </p:nvSpPr>
        <p:spPr>
          <a:xfrm>
            <a:off x="710125" y="1273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1" name="Google Shape;151;p9"/>
          <p:cNvSpPr txBox="1"/>
          <p:nvPr/>
        </p:nvSpPr>
        <p:spPr>
          <a:xfrm>
            <a:off x="710125" y="1537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2" name="Google Shape;152;p9"/>
          <p:cNvSpPr txBox="1"/>
          <p:nvPr/>
        </p:nvSpPr>
        <p:spPr>
          <a:xfrm>
            <a:off x="710125" y="18007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3" name="Google Shape;153;p9"/>
          <p:cNvSpPr txBox="1"/>
          <p:nvPr/>
        </p:nvSpPr>
        <p:spPr>
          <a:xfrm>
            <a:off x="710125" y="20644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54" name="Google Shape;154;p9"/>
          <p:cNvSpPr txBox="1"/>
          <p:nvPr/>
        </p:nvSpPr>
        <p:spPr>
          <a:xfrm>
            <a:off x="710125" y="23281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25918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28555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31192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33829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36466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39103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4174050"/>
            <a:ext cx="429000" cy="22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10"/>
          <p:cNvSpPr txBox="1"/>
          <p:nvPr>
            <p:ph type="title"/>
          </p:nvPr>
        </p:nvSpPr>
        <p:spPr>
          <a:xfrm>
            <a:off x="710125" y="542575"/>
            <a:ext cx="3861900" cy="1425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3.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50" name="Shape 450"/>
        <p:cNvGrpSpPr/>
        <p:nvPr/>
      </p:nvGrpSpPr>
      <p:grpSpPr>
        <a:xfrm>
          <a:off x="0" y="0"/>
          <a:ext cx="0" cy="0"/>
          <a:chOff x="0" y="0"/>
          <a:chExt cx="0" cy="0"/>
        </a:xfrm>
      </p:grpSpPr>
      <p:sp>
        <p:nvSpPr>
          <p:cNvPr id="451" name="Google Shape;451;p25"/>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52" name="Google Shape;452;p25"/>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cs.utah.edu/~lifeifei/SpatialDataset.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7"/>
          <p:cNvSpPr txBox="1"/>
          <p:nvPr>
            <p:ph type="ctrTitle"/>
          </p:nvPr>
        </p:nvSpPr>
        <p:spPr>
          <a:xfrm>
            <a:off x="1413525" y="1144250"/>
            <a:ext cx="5788800" cy="51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Electrical and </a:t>
            </a:r>
            <a:endParaRPr/>
          </a:p>
          <a:p>
            <a:pPr indent="0" lvl="0" marL="0" rtl="0" algn="ctr">
              <a:spcBef>
                <a:spcPts val="0"/>
              </a:spcBef>
              <a:spcAft>
                <a:spcPts val="0"/>
              </a:spcAft>
              <a:buNone/>
            </a:pPr>
            <a:r>
              <a:rPr lang="en"/>
              <a:t>Computer Engineers</a:t>
            </a:r>
            <a:endParaRPr/>
          </a:p>
        </p:txBody>
      </p:sp>
      <p:sp>
        <p:nvSpPr>
          <p:cNvPr id="459" name="Google Shape;459;p27"/>
          <p:cNvSpPr txBox="1"/>
          <p:nvPr>
            <p:ph idx="1" type="subTitle"/>
          </p:nvPr>
        </p:nvSpPr>
        <p:spPr>
          <a:xfrm>
            <a:off x="2231025" y="2765300"/>
            <a:ext cx="6202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&lt;Final Project Presentation</a:t>
            </a:r>
            <a:r>
              <a:rPr lang="en"/>
              <a:t>&gt;</a:t>
            </a:r>
            <a:endParaRPr/>
          </a:p>
        </p:txBody>
      </p:sp>
      <p:sp>
        <p:nvSpPr>
          <p:cNvPr id="460" name="Google Shape;460;p27"/>
          <p:cNvSpPr txBox="1"/>
          <p:nvPr>
            <p:ph idx="2" type="subTitle"/>
          </p:nvPr>
        </p:nvSpPr>
        <p:spPr>
          <a:xfrm>
            <a:off x="1788725" y="1990400"/>
            <a:ext cx="5788800" cy="46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California Road System</a:t>
            </a:r>
            <a:r>
              <a:rPr lang="en">
                <a:solidFill>
                  <a:schemeClr val="accent6"/>
                </a:solidFill>
              </a:rPr>
              <a:t>] </a:t>
            </a:r>
            <a:endParaRPr>
              <a:solidFill>
                <a:schemeClr val="accent6"/>
              </a:solidFill>
            </a:endParaRPr>
          </a:p>
        </p:txBody>
      </p:sp>
      <p:grpSp>
        <p:nvGrpSpPr>
          <p:cNvPr id="461" name="Google Shape;461;p27"/>
          <p:cNvGrpSpPr/>
          <p:nvPr/>
        </p:nvGrpSpPr>
        <p:grpSpPr>
          <a:xfrm>
            <a:off x="1413525" y="1759900"/>
            <a:ext cx="506100" cy="2444350"/>
            <a:chOff x="1413525" y="1759900"/>
            <a:chExt cx="506100" cy="2444350"/>
          </a:xfrm>
        </p:grpSpPr>
        <p:cxnSp>
          <p:nvCxnSpPr>
            <p:cNvPr id="462" name="Google Shape;462;p27"/>
            <p:cNvCxnSpPr/>
            <p:nvPr/>
          </p:nvCxnSpPr>
          <p:spPr>
            <a:xfrm>
              <a:off x="1552225" y="1759900"/>
              <a:ext cx="0" cy="1763400"/>
            </a:xfrm>
            <a:prstGeom prst="straightConnector1">
              <a:avLst/>
            </a:prstGeom>
            <a:noFill/>
            <a:ln cap="flat" cmpd="sng" w="9525">
              <a:solidFill>
                <a:schemeClr val="accent4"/>
              </a:solidFill>
              <a:prstDash val="solid"/>
              <a:round/>
              <a:headEnd len="med" w="med" type="none"/>
              <a:tailEnd len="med" w="med" type="none"/>
            </a:ln>
          </p:spPr>
        </p:cxnSp>
        <p:sp>
          <p:nvSpPr>
            <p:cNvPr id="463" name="Google Shape;463;p27"/>
            <p:cNvSpPr txBox="1"/>
            <p:nvPr/>
          </p:nvSpPr>
          <p:spPr>
            <a:xfrm>
              <a:off x="1413525" y="3557750"/>
              <a:ext cx="50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
        <p:nvSpPr>
          <p:cNvPr id="464" name="Google Shape;464;p27"/>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intro</a:t>
            </a:r>
            <a:r>
              <a:rPr lang="en" sz="1400">
                <a:solidFill>
                  <a:schemeClr val="accent3"/>
                </a:solidFill>
              </a:rPr>
              <a:t>.</a:t>
            </a:r>
            <a:r>
              <a:rPr lang="en" sz="1400"/>
              <a:t>cpp</a:t>
            </a:r>
            <a:endParaRPr sz="1400">
              <a:solidFill>
                <a:schemeClr val="accent3"/>
              </a:solidFill>
            </a:endParaRPr>
          </a:p>
        </p:txBody>
      </p:sp>
      <p:sp>
        <p:nvSpPr>
          <p:cNvPr id="465" name="Google Shape;465;p27"/>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466" name="Google Shape;466;p27"/>
          <p:cNvSpPr txBox="1"/>
          <p:nvPr>
            <p:ph idx="1" type="subTitle"/>
          </p:nvPr>
        </p:nvSpPr>
        <p:spPr>
          <a:xfrm>
            <a:off x="3000375" y="3943400"/>
            <a:ext cx="5668800" cy="56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50">
                <a:solidFill>
                  <a:schemeClr val="accent6"/>
                </a:solidFill>
              </a:rPr>
              <a:t>Akhil Nallacheruvu, Ahmed Nahas, Kevin Kim, Peter Yun</a:t>
            </a:r>
            <a:endParaRPr sz="200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6"/>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03 </a:t>
            </a:r>
            <a:r>
              <a:rPr lang="en" sz="5000">
                <a:solidFill>
                  <a:schemeClr val="accent6"/>
                </a:solidFill>
              </a:rPr>
              <a:t>{</a:t>
            </a:r>
            <a:endParaRPr sz="5000">
              <a:solidFill>
                <a:schemeClr val="accent6"/>
              </a:solidFill>
            </a:endParaRPr>
          </a:p>
        </p:txBody>
      </p:sp>
      <p:sp>
        <p:nvSpPr>
          <p:cNvPr id="593" name="Google Shape;593;p36"/>
          <p:cNvSpPr txBox="1"/>
          <p:nvPr>
            <p:ph idx="2" type="title"/>
          </p:nvPr>
        </p:nvSpPr>
        <p:spPr>
          <a:xfrm>
            <a:off x="2910588" y="1541823"/>
            <a:ext cx="53772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t>Algorithms Explored</a:t>
            </a:r>
            <a:r>
              <a:rPr lang="en">
                <a:solidFill>
                  <a:schemeClr val="accent6"/>
                </a:solidFill>
              </a:rPr>
              <a:t>]</a:t>
            </a:r>
            <a:r>
              <a:rPr lang="en">
                <a:solidFill>
                  <a:schemeClr val="accent1"/>
                </a:solidFill>
              </a:rPr>
              <a:t> </a:t>
            </a:r>
            <a:endParaRPr>
              <a:solidFill>
                <a:schemeClr val="accent3"/>
              </a:solidFill>
            </a:endParaRPr>
          </a:p>
        </p:txBody>
      </p:sp>
      <p:sp>
        <p:nvSpPr>
          <p:cNvPr id="594" name="Google Shape;594;p36"/>
          <p:cNvSpPr txBox="1"/>
          <p:nvPr>
            <p:ph idx="1" type="subTitle"/>
          </p:nvPr>
        </p:nvSpPr>
        <p:spPr>
          <a:xfrm>
            <a:off x="2810700" y="2284275"/>
            <a:ext cx="5577000" cy="13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Breadth First Search</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Dijkstra’s Algorithm</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Visualisations and Results</a:t>
            </a:r>
            <a:endParaRPr sz="1400">
              <a:solidFill>
                <a:schemeClr val="accent6"/>
              </a:solidFill>
            </a:endParaRPr>
          </a:p>
          <a:p>
            <a:pPr indent="0" lvl="0" marL="0" rtl="0" algn="l">
              <a:spcBef>
                <a:spcPts val="0"/>
              </a:spcBef>
              <a:spcAft>
                <a:spcPts val="0"/>
              </a:spcAft>
              <a:buNone/>
            </a:pPr>
            <a:r>
              <a:t/>
            </a:r>
            <a:endParaRPr/>
          </a:p>
        </p:txBody>
      </p:sp>
      <p:sp>
        <p:nvSpPr>
          <p:cNvPr id="595" name="Google Shape;595;p36"/>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96" name="Google Shape;596;p36"/>
          <p:cNvCxnSpPr>
            <a:endCxn id="595"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
        <p:nvSpPr>
          <p:cNvPr id="597" name="Google Shape;597;p3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598" name="Google Shape;598;p3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problem_statement</a:t>
            </a:r>
            <a:r>
              <a:rPr lang="en" sz="1400">
                <a:solidFill>
                  <a:schemeClr val="accent3"/>
                </a:solidFill>
              </a:rPr>
              <a:t>.</a:t>
            </a:r>
            <a:r>
              <a:rPr lang="en">
                <a:solidFill>
                  <a:schemeClr val="accent3"/>
                </a:solidFill>
              </a:rPr>
              <a:t>cpp</a:t>
            </a:r>
            <a:endParaRPr sz="1400">
              <a:solidFill>
                <a:schemeClr val="accent3"/>
              </a:solidFill>
            </a:endParaRPr>
          </a:p>
        </p:txBody>
      </p:sp>
      <p:sp>
        <p:nvSpPr>
          <p:cNvPr id="599" name="Google Shape;599;p3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7"/>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Breadth First Search</a:t>
            </a:r>
            <a:r>
              <a:rPr lang="en">
                <a:solidFill>
                  <a:schemeClr val="accent2"/>
                </a:solidFill>
              </a:rPr>
              <a:t> </a:t>
            </a:r>
            <a:r>
              <a:rPr lang="en">
                <a:solidFill>
                  <a:schemeClr val="accent6"/>
                </a:solidFill>
              </a:rPr>
              <a:t>{</a:t>
            </a:r>
            <a:endParaRPr>
              <a:solidFill>
                <a:schemeClr val="accent6"/>
              </a:solidFill>
            </a:endParaRPr>
          </a:p>
        </p:txBody>
      </p:sp>
      <p:grpSp>
        <p:nvGrpSpPr>
          <p:cNvPr id="605" name="Google Shape;605;p37"/>
          <p:cNvGrpSpPr/>
          <p:nvPr/>
        </p:nvGrpSpPr>
        <p:grpSpPr>
          <a:xfrm>
            <a:off x="1084825" y="1153725"/>
            <a:ext cx="506100" cy="3416300"/>
            <a:chOff x="1084825" y="1153725"/>
            <a:chExt cx="506100" cy="3416300"/>
          </a:xfrm>
        </p:grpSpPr>
        <p:sp>
          <p:nvSpPr>
            <p:cNvPr id="606" name="Google Shape;606;p37"/>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07" name="Google Shape;607;p37"/>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08" name="Google Shape;608;p37"/>
          <p:cNvSpPr txBox="1"/>
          <p:nvPr/>
        </p:nvSpPr>
        <p:spPr>
          <a:xfrm>
            <a:off x="1642225" y="1276475"/>
            <a:ext cx="4637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Code"/>
                <a:ea typeface="Fira Code"/>
                <a:cs typeface="Fira Code"/>
                <a:sym typeface="Fira Code"/>
              </a:rPr>
              <a:t>Breadth-First Search</a:t>
            </a:r>
            <a:endParaRPr sz="2000">
              <a:solidFill>
                <a:schemeClr val="dk1"/>
              </a:solidFill>
              <a:latin typeface="Fira Code"/>
              <a:ea typeface="Fira Code"/>
              <a:cs typeface="Fira Code"/>
              <a:sym typeface="Fira Code"/>
            </a:endParaRPr>
          </a:p>
        </p:txBody>
      </p:sp>
      <p:sp>
        <p:nvSpPr>
          <p:cNvPr id="609" name="Google Shape;609;p37"/>
          <p:cNvSpPr txBox="1"/>
          <p:nvPr/>
        </p:nvSpPr>
        <p:spPr>
          <a:xfrm>
            <a:off x="2092750" y="2094788"/>
            <a:ext cx="2735100" cy="7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610" name="Google Shape;610;p3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BFS</a:t>
            </a:r>
            <a:r>
              <a:rPr lang="en" sz="1400">
                <a:solidFill>
                  <a:schemeClr val="accent3"/>
                </a:solidFill>
              </a:rPr>
              <a:t>.</a:t>
            </a:r>
            <a:r>
              <a:rPr lang="en">
                <a:solidFill>
                  <a:schemeClr val="accent3"/>
                </a:solidFill>
              </a:rPr>
              <a:t>cpp</a:t>
            </a:r>
            <a:endParaRPr sz="1400">
              <a:solidFill>
                <a:schemeClr val="accent3"/>
              </a:solidFill>
            </a:endParaRPr>
          </a:p>
        </p:txBody>
      </p:sp>
      <p:sp>
        <p:nvSpPr>
          <p:cNvPr id="611" name="Google Shape;611;p37"/>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612" name="Google Shape;612;p3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pic>
        <p:nvPicPr>
          <p:cNvPr id="613" name="Google Shape;613;p37"/>
          <p:cNvPicPr preferRelativeResize="0"/>
          <p:nvPr/>
        </p:nvPicPr>
        <p:blipFill rotWithShape="1">
          <a:blip r:embed="rId3">
            <a:alphaModFix/>
          </a:blip>
          <a:srcRect b="0" l="50712" r="0" t="0"/>
          <a:stretch/>
        </p:blipFill>
        <p:spPr>
          <a:xfrm>
            <a:off x="5614932" y="1340200"/>
            <a:ext cx="2882942" cy="3043350"/>
          </a:xfrm>
          <a:prstGeom prst="rect">
            <a:avLst/>
          </a:prstGeom>
          <a:noFill/>
          <a:ln>
            <a:noFill/>
          </a:ln>
          <a:effectLst>
            <a:outerShdw blurRad="57150" rotWithShape="0" algn="bl" dir="5400000" dist="19050">
              <a:srgbClr val="000000">
                <a:alpha val="50000"/>
              </a:srgbClr>
            </a:outerShdw>
          </a:effectLst>
        </p:spPr>
      </p:pic>
      <p:sp>
        <p:nvSpPr>
          <p:cNvPr id="614" name="Google Shape;614;p37"/>
          <p:cNvSpPr txBox="1"/>
          <p:nvPr/>
        </p:nvSpPr>
        <p:spPr>
          <a:xfrm>
            <a:off x="1336175" y="1401925"/>
            <a:ext cx="36240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Search “wide” before search “deep” in a graph. </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Thus, BFS can be used to find a shortest path from an arbitrary node to a target node.</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38"/>
          <p:cNvPicPr preferRelativeResize="0"/>
          <p:nvPr/>
        </p:nvPicPr>
        <p:blipFill>
          <a:blip r:embed="rId3">
            <a:alphaModFix/>
          </a:blip>
          <a:stretch>
            <a:fillRect/>
          </a:stretch>
        </p:blipFill>
        <p:spPr>
          <a:xfrm>
            <a:off x="1836525" y="491900"/>
            <a:ext cx="5775750" cy="4043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3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Graph::addEdgeBFS(filename)</a:t>
            </a:r>
            <a:r>
              <a:rPr lang="en">
                <a:solidFill>
                  <a:schemeClr val="accent2"/>
                </a:solidFill>
              </a:rPr>
              <a:t> </a:t>
            </a:r>
            <a:r>
              <a:rPr lang="en">
                <a:solidFill>
                  <a:schemeClr val="accent3"/>
                </a:solidFill>
              </a:rPr>
              <a:t>{</a:t>
            </a:r>
            <a:endParaRPr>
              <a:solidFill>
                <a:schemeClr val="accent3"/>
              </a:solidFill>
            </a:endParaRPr>
          </a:p>
        </p:txBody>
      </p:sp>
      <p:grpSp>
        <p:nvGrpSpPr>
          <p:cNvPr id="625" name="Google Shape;625;p39"/>
          <p:cNvGrpSpPr/>
          <p:nvPr/>
        </p:nvGrpSpPr>
        <p:grpSpPr>
          <a:xfrm>
            <a:off x="1084825" y="1153725"/>
            <a:ext cx="506100" cy="3416300"/>
            <a:chOff x="1084825" y="1153725"/>
            <a:chExt cx="506100" cy="3416300"/>
          </a:xfrm>
        </p:grpSpPr>
        <p:sp>
          <p:nvSpPr>
            <p:cNvPr id="626" name="Google Shape;626;p39"/>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27" name="Google Shape;627;p39"/>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28" name="Google Shape;628;p39"/>
          <p:cNvSpPr txBox="1"/>
          <p:nvPr/>
        </p:nvSpPr>
        <p:spPr>
          <a:xfrm>
            <a:off x="1642225" y="1276475"/>
            <a:ext cx="4637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Code"/>
                <a:ea typeface="Fira Code"/>
                <a:cs typeface="Fira Code"/>
                <a:sym typeface="Fira Code"/>
              </a:rPr>
              <a:t>Breadth-First Search</a:t>
            </a:r>
            <a:endParaRPr sz="2000">
              <a:solidFill>
                <a:schemeClr val="dk1"/>
              </a:solidFill>
              <a:latin typeface="Fira Code"/>
              <a:ea typeface="Fira Code"/>
              <a:cs typeface="Fira Code"/>
              <a:sym typeface="Fira Code"/>
            </a:endParaRPr>
          </a:p>
        </p:txBody>
      </p:sp>
      <p:sp>
        <p:nvSpPr>
          <p:cNvPr id="629" name="Google Shape;629;p39"/>
          <p:cNvSpPr txBox="1"/>
          <p:nvPr/>
        </p:nvSpPr>
        <p:spPr>
          <a:xfrm>
            <a:off x="2092750" y="2094788"/>
            <a:ext cx="2735100" cy="7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630" name="Google Shape;630;p3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BFS</a:t>
            </a:r>
            <a:r>
              <a:rPr lang="en" sz="1400">
                <a:solidFill>
                  <a:schemeClr val="accent3"/>
                </a:solidFill>
              </a:rPr>
              <a:t>.</a:t>
            </a:r>
            <a:r>
              <a:rPr lang="en">
                <a:solidFill>
                  <a:schemeClr val="accent3"/>
                </a:solidFill>
              </a:rPr>
              <a:t>cpp</a:t>
            </a:r>
            <a:endParaRPr sz="1400">
              <a:solidFill>
                <a:schemeClr val="accent3"/>
              </a:solidFill>
            </a:endParaRPr>
          </a:p>
        </p:txBody>
      </p:sp>
      <p:sp>
        <p:nvSpPr>
          <p:cNvPr id="631" name="Google Shape;631;p3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632" name="Google Shape;632;p3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633" name="Google Shape;633;p39"/>
          <p:cNvSpPr txBox="1"/>
          <p:nvPr/>
        </p:nvSpPr>
        <p:spPr>
          <a:xfrm>
            <a:off x="1394700" y="1767450"/>
            <a:ext cx="59244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Traverses through provided dataset</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Implements adjacency list</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adjBFS[node1].push_back[node2]</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adjBFS</a:t>
            </a:r>
            <a:r>
              <a:rPr lang="en" sz="2000">
                <a:solidFill>
                  <a:schemeClr val="accent3"/>
                </a:solidFill>
                <a:latin typeface="Fira Code"/>
                <a:ea typeface="Fira Code"/>
                <a:cs typeface="Fira Code"/>
                <a:sym typeface="Fira Code"/>
              </a:rPr>
              <a:t>[node2].push_back[node1]</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0"/>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Graph::addEdgeBFS(filename)</a:t>
            </a:r>
            <a:r>
              <a:rPr lang="en">
                <a:solidFill>
                  <a:schemeClr val="accent2"/>
                </a:solidFill>
              </a:rPr>
              <a:t> </a:t>
            </a:r>
            <a:r>
              <a:rPr lang="en">
                <a:solidFill>
                  <a:schemeClr val="accent3"/>
                </a:solidFill>
              </a:rPr>
              <a:t>{</a:t>
            </a:r>
            <a:endParaRPr>
              <a:solidFill>
                <a:schemeClr val="accent3"/>
              </a:solidFill>
            </a:endParaRPr>
          </a:p>
        </p:txBody>
      </p:sp>
      <p:grpSp>
        <p:nvGrpSpPr>
          <p:cNvPr id="639" name="Google Shape;639;p40"/>
          <p:cNvGrpSpPr/>
          <p:nvPr/>
        </p:nvGrpSpPr>
        <p:grpSpPr>
          <a:xfrm>
            <a:off x="1084825" y="1153725"/>
            <a:ext cx="506100" cy="3416300"/>
            <a:chOff x="1084825" y="1153725"/>
            <a:chExt cx="506100" cy="3416300"/>
          </a:xfrm>
        </p:grpSpPr>
        <p:sp>
          <p:nvSpPr>
            <p:cNvPr id="640" name="Google Shape;640;p40"/>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41" name="Google Shape;641;p40"/>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42" name="Google Shape;642;p40"/>
          <p:cNvSpPr txBox="1"/>
          <p:nvPr/>
        </p:nvSpPr>
        <p:spPr>
          <a:xfrm>
            <a:off x="1642225" y="1276475"/>
            <a:ext cx="4637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Code"/>
                <a:ea typeface="Fira Code"/>
                <a:cs typeface="Fira Code"/>
                <a:sym typeface="Fira Code"/>
              </a:rPr>
              <a:t>Breadth-First Search</a:t>
            </a:r>
            <a:endParaRPr sz="2000">
              <a:solidFill>
                <a:schemeClr val="dk1"/>
              </a:solidFill>
              <a:latin typeface="Fira Code"/>
              <a:ea typeface="Fira Code"/>
              <a:cs typeface="Fira Code"/>
              <a:sym typeface="Fira Code"/>
            </a:endParaRPr>
          </a:p>
        </p:txBody>
      </p:sp>
      <p:sp>
        <p:nvSpPr>
          <p:cNvPr id="643" name="Google Shape;643;p40"/>
          <p:cNvSpPr txBox="1"/>
          <p:nvPr/>
        </p:nvSpPr>
        <p:spPr>
          <a:xfrm>
            <a:off x="2092750" y="2094788"/>
            <a:ext cx="2735100" cy="7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644" name="Google Shape;644;p40"/>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BFS</a:t>
            </a:r>
            <a:r>
              <a:rPr lang="en" sz="1400">
                <a:solidFill>
                  <a:schemeClr val="accent3"/>
                </a:solidFill>
              </a:rPr>
              <a:t>.</a:t>
            </a:r>
            <a:r>
              <a:rPr lang="en">
                <a:solidFill>
                  <a:schemeClr val="accent3"/>
                </a:solidFill>
              </a:rPr>
              <a:t>cpp</a:t>
            </a:r>
            <a:endParaRPr sz="1400">
              <a:solidFill>
                <a:schemeClr val="accent3"/>
              </a:solidFill>
            </a:endParaRPr>
          </a:p>
        </p:txBody>
      </p:sp>
      <p:sp>
        <p:nvSpPr>
          <p:cNvPr id="645" name="Google Shape;645;p40"/>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646" name="Google Shape;646;p40"/>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pic>
        <p:nvPicPr>
          <p:cNvPr id="647" name="Google Shape;647;p40"/>
          <p:cNvPicPr preferRelativeResize="0"/>
          <p:nvPr/>
        </p:nvPicPr>
        <p:blipFill>
          <a:blip r:embed="rId3">
            <a:alphaModFix/>
          </a:blip>
          <a:stretch>
            <a:fillRect/>
          </a:stretch>
        </p:blipFill>
        <p:spPr>
          <a:xfrm>
            <a:off x="1590925" y="2010750"/>
            <a:ext cx="2128808" cy="1226125"/>
          </a:xfrm>
          <a:prstGeom prst="rect">
            <a:avLst/>
          </a:prstGeom>
          <a:noFill/>
          <a:ln>
            <a:noFill/>
          </a:ln>
        </p:spPr>
      </p:pic>
      <p:pic>
        <p:nvPicPr>
          <p:cNvPr id="648" name="Google Shape;648;p40"/>
          <p:cNvPicPr preferRelativeResize="0"/>
          <p:nvPr/>
        </p:nvPicPr>
        <p:blipFill>
          <a:blip r:embed="rId4">
            <a:alphaModFix/>
          </a:blip>
          <a:stretch>
            <a:fillRect/>
          </a:stretch>
        </p:blipFill>
        <p:spPr>
          <a:xfrm>
            <a:off x="4452900" y="1805227"/>
            <a:ext cx="4355237" cy="1702238"/>
          </a:xfrm>
          <a:prstGeom prst="rect">
            <a:avLst/>
          </a:prstGeom>
          <a:noFill/>
          <a:ln>
            <a:noFill/>
          </a:ln>
        </p:spPr>
      </p:pic>
      <p:sp>
        <p:nvSpPr>
          <p:cNvPr id="649" name="Google Shape;649;p40"/>
          <p:cNvSpPr txBox="1"/>
          <p:nvPr/>
        </p:nvSpPr>
        <p:spPr>
          <a:xfrm>
            <a:off x="3767325" y="2305450"/>
            <a:ext cx="131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3"/>
                </a:solidFill>
                <a:latin typeface="Fira Code"/>
                <a:ea typeface="Fira Code"/>
                <a:cs typeface="Fira Code"/>
                <a:sym typeface="Fira Code"/>
              </a:rPr>
              <a:t>=&gt;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1"/>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Graph::BFS(start, target, V)</a:t>
            </a:r>
            <a:r>
              <a:rPr lang="en">
                <a:solidFill>
                  <a:schemeClr val="accent2"/>
                </a:solidFill>
              </a:rPr>
              <a:t> </a:t>
            </a:r>
            <a:r>
              <a:rPr lang="en">
                <a:solidFill>
                  <a:schemeClr val="accent3"/>
                </a:solidFill>
              </a:rPr>
              <a:t>{</a:t>
            </a:r>
            <a:endParaRPr>
              <a:solidFill>
                <a:schemeClr val="accent3"/>
              </a:solidFill>
            </a:endParaRPr>
          </a:p>
        </p:txBody>
      </p:sp>
      <p:grpSp>
        <p:nvGrpSpPr>
          <p:cNvPr id="655" name="Google Shape;655;p41"/>
          <p:cNvGrpSpPr/>
          <p:nvPr/>
        </p:nvGrpSpPr>
        <p:grpSpPr>
          <a:xfrm>
            <a:off x="1084825" y="1153725"/>
            <a:ext cx="506100" cy="3416300"/>
            <a:chOff x="1084825" y="1153725"/>
            <a:chExt cx="506100" cy="3416300"/>
          </a:xfrm>
        </p:grpSpPr>
        <p:sp>
          <p:nvSpPr>
            <p:cNvPr id="656" name="Google Shape;656;p41"/>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57" name="Google Shape;657;p41"/>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58" name="Google Shape;658;p41"/>
          <p:cNvSpPr txBox="1"/>
          <p:nvPr/>
        </p:nvSpPr>
        <p:spPr>
          <a:xfrm>
            <a:off x="1642225" y="1276475"/>
            <a:ext cx="4637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Code"/>
                <a:ea typeface="Fira Code"/>
                <a:cs typeface="Fira Code"/>
                <a:sym typeface="Fira Code"/>
              </a:rPr>
              <a:t>Breadth-First Search</a:t>
            </a:r>
            <a:endParaRPr sz="2000">
              <a:solidFill>
                <a:schemeClr val="dk1"/>
              </a:solidFill>
              <a:latin typeface="Fira Code"/>
              <a:ea typeface="Fira Code"/>
              <a:cs typeface="Fira Code"/>
              <a:sym typeface="Fira Code"/>
            </a:endParaRPr>
          </a:p>
        </p:txBody>
      </p:sp>
      <p:sp>
        <p:nvSpPr>
          <p:cNvPr id="659" name="Google Shape;659;p41"/>
          <p:cNvSpPr txBox="1"/>
          <p:nvPr/>
        </p:nvSpPr>
        <p:spPr>
          <a:xfrm>
            <a:off x="2092750" y="2094788"/>
            <a:ext cx="2735100" cy="7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660" name="Google Shape;660;p4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BFS</a:t>
            </a:r>
            <a:r>
              <a:rPr lang="en" sz="1400">
                <a:solidFill>
                  <a:schemeClr val="accent3"/>
                </a:solidFill>
              </a:rPr>
              <a:t>.</a:t>
            </a:r>
            <a:r>
              <a:rPr lang="en">
                <a:solidFill>
                  <a:schemeClr val="accent3"/>
                </a:solidFill>
              </a:rPr>
              <a:t>cpp</a:t>
            </a:r>
            <a:endParaRPr sz="1400">
              <a:solidFill>
                <a:schemeClr val="accent3"/>
              </a:solidFill>
            </a:endParaRPr>
          </a:p>
        </p:txBody>
      </p:sp>
      <p:sp>
        <p:nvSpPr>
          <p:cNvPr id="661" name="Google Shape;661;p4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662" name="Google Shape;662;p4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663" name="Google Shape;663;p41"/>
          <p:cNvSpPr txBox="1"/>
          <p:nvPr/>
        </p:nvSpPr>
        <p:spPr>
          <a:xfrm>
            <a:off x="1394700" y="1615050"/>
            <a:ext cx="59244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Implements BFS traversal through our adjacency list</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Stops once target is reached</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Calculates the total number of nodes traversed (distance)</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Saves shortest path traversed</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Outputs path into a csv file</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2"/>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Dijkstra’s Algorithm</a:t>
            </a:r>
            <a:r>
              <a:rPr lang="en">
                <a:solidFill>
                  <a:schemeClr val="accent2"/>
                </a:solidFill>
              </a:rPr>
              <a:t> </a:t>
            </a:r>
            <a:r>
              <a:rPr lang="en">
                <a:solidFill>
                  <a:schemeClr val="accent6"/>
                </a:solidFill>
              </a:rPr>
              <a:t>{</a:t>
            </a:r>
            <a:endParaRPr>
              <a:solidFill>
                <a:schemeClr val="accent6"/>
              </a:solidFill>
            </a:endParaRPr>
          </a:p>
        </p:txBody>
      </p:sp>
      <p:grpSp>
        <p:nvGrpSpPr>
          <p:cNvPr id="669" name="Google Shape;669;p42"/>
          <p:cNvGrpSpPr/>
          <p:nvPr/>
        </p:nvGrpSpPr>
        <p:grpSpPr>
          <a:xfrm>
            <a:off x="1084825" y="1153725"/>
            <a:ext cx="506100" cy="3416300"/>
            <a:chOff x="1084825" y="1153725"/>
            <a:chExt cx="506100" cy="3416300"/>
          </a:xfrm>
        </p:grpSpPr>
        <p:sp>
          <p:nvSpPr>
            <p:cNvPr id="670" name="Google Shape;670;p42"/>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71" name="Google Shape;671;p42"/>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72" name="Google Shape;672;p42"/>
          <p:cNvSpPr txBox="1"/>
          <p:nvPr/>
        </p:nvSpPr>
        <p:spPr>
          <a:xfrm>
            <a:off x="1790700" y="1257775"/>
            <a:ext cx="65187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accent1"/>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accent1"/>
              </a:solidFill>
              <a:latin typeface="Fira Code"/>
              <a:ea typeface="Fira Code"/>
              <a:cs typeface="Fira Code"/>
              <a:sym typeface="Fira Code"/>
            </a:endParaRPr>
          </a:p>
        </p:txBody>
      </p:sp>
      <p:sp>
        <p:nvSpPr>
          <p:cNvPr id="673" name="Google Shape;673;p42"/>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dijkstra</a:t>
            </a:r>
            <a:r>
              <a:rPr lang="en" sz="1400">
                <a:solidFill>
                  <a:schemeClr val="accent3"/>
                </a:solidFill>
              </a:rPr>
              <a:t>.</a:t>
            </a:r>
            <a:r>
              <a:rPr lang="en">
                <a:solidFill>
                  <a:schemeClr val="accent3"/>
                </a:solidFill>
              </a:rPr>
              <a:t>cpp</a:t>
            </a:r>
            <a:endParaRPr sz="1400">
              <a:solidFill>
                <a:schemeClr val="accent3"/>
              </a:solidFill>
            </a:endParaRPr>
          </a:p>
        </p:txBody>
      </p:sp>
      <p:sp>
        <p:nvSpPr>
          <p:cNvPr id="674" name="Google Shape;674;p42"/>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675" name="Google Shape;675;p42"/>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pic>
        <p:nvPicPr>
          <p:cNvPr id="676" name="Google Shape;676;p42"/>
          <p:cNvPicPr preferRelativeResize="0"/>
          <p:nvPr/>
        </p:nvPicPr>
        <p:blipFill>
          <a:blip r:embed="rId3">
            <a:alphaModFix/>
          </a:blip>
          <a:stretch>
            <a:fillRect/>
          </a:stretch>
        </p:blipFill>
        <p:spPr>
          <a:xfrm>
            <a:off x="1718425" y="1257775"/>
            <a:ext cx="5175375" cy="277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43"/>
          <p:cNvSpPr txBox="1"/>
          <p:nvPr>
            <p:ph type="title"/>
          </p:nvPr>
        </p:nvSpPr>
        <p:spPr>
          <a:xfrm>
            <a:off x="825175" y="582700"/>
            <a:ext cx="7608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1"/>
                </a:solidFill>
              </a:rPr>
              <a:t>Graph::addEdgeDijkstra(filename, V)</a:t>
            </a:r>
            <a:r>
              <a:rPr lang="en">
                <a:solidFill>
                  <a:schemeClr val="accent2"/>
                </a:solidFill>
              </a:rPr>
              <a:t> </a:t>
            </a:r>
            <a:r>
              <a:rPr lang="en">
                <a:solidFill>
                  <a:schemeClr val="accent3"/>
                </a:solidFill>
              </a:rPr>
              <a:t>{</a:t>
            </a:r>
            <a:endParaRPr>
              <a:solidFill>
                <a:schemeClr val="accent3"/>
              </a:solidFill>
            </a:endParaRPr>
          </a:p>
        </p:txBody>
      </p:sp>
      <p:grpSp>
        <p:nvGrpSpPr>
          <p:cNvPr id="682" name="Google Shape;682;p43"/>
          <p:cNvGrpSpPr/>
          <p:nvPr/>
        </p:nvGrpSpPr>
        <p:grpSpPr>
          <a:xfrm>
            <a:off x="1084825" y="1153725"/>
            <a:ext cx="506100" cy="3416300"/>
            <a:chOff x="1084825" y="1153725"/>
            <a:chExt cx="506100" cy="3416300"/>
          </a:xfrm>
        </p:grpSpPr>
        <p:sp>
          <p:nvSpPr>
            <p:cNvPr id="683" name="Google Shape;683;p43"/>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84" name="Google Shape;684;p43"/>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85" name="Google Shape;685;p43"/>
          <p:cNvSpPr txBox="1"/>
          <p:nvPr/>
        </p:nvSpPr>
        <p:spPr>
          <a:xfrm>
            <a:off x="1642225" y="1276475"/>
            <a:ext cx="4637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Code"/>
                <a:ea typeface="Fira Code"/>
                <a:cs typeface="Fira Code"/>
                <a:sym typeface="Fira Code"/>
              </a:rPr>
              <a:t>Breadth-First Search</a:t>
            </a:r>
            <a:endParaRPr sz="2000">
              <a:solidFill>
                <a:schemeClr val="dk1"/>
              </a:solidFill>
              <a:latin typeface="Fira Code"/>
              <a:ea typeface="Fira Code"/>
              <a:cs typeface="Fira Code"/>
              <a:sym typeface="Fira Code"/>
            </a:endParaRPr>
          </a:p>
        </p:txBody>
      </p:sp>
      <p:sp>
        <p:nvSpPr>
          <p:cNvPr id="686" name="Google Shape;686;p43"/>
          <p:cNvSpPr txBox="1"/>
          <p:nvPr/>
        </p:nvSpPr>
        <p:spPr>
          <a:xfrm>
            <a:off x="2092750" y="2094788"/>
            <a:ext cx="2735100" cy="7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687" name="Google Shape;687;p43"/>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dijkstra.cpp</a:t>
            </a:r>
            <a:endParaRPr sz="1400">
              <a:solidFill>
                <a:schemeClr val="accent3"/>
              </a:solidFill>
            </a:endParaRPr>
          </a:p>
        </p:txBody>
      </p:sp>
      <p:sp>
        <p:nvSpPr>
          <p:cNvPr id="688" name="Google Shape;688;p43"/>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689" name="Google Shape;689;p43"/>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690" name="Google Shape;690;p43"/>
          <p:cNvSpPr txBox="1"/>
          <p:nvPr/>
        </p:nvSpPr>
        <p:spPr>
          <a:xfrm>
            <a:off x="1306450" y="1614875"/>
            <a:ext cx="7542900" cy="3170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Traverses through provided dataset</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Implements adjacency list with pairs (nodei, </a:t>
            </a:r>
            <a:r>
              <a:rPr lang="en" sz="2000">
                <a:solidFill>
                  <a:schemeClr val="accent3"/>
                </a:solidFill>
                <a:latin typeface="Fira Code"/>
                <a:ea typeface="Fira Code"/>
                <a:cs typeface="Fira Code"/>
                <a:sym typeface="Fira Code"/>
              </a:rPr>
              <a:t>weighti</a:t>
            </a:r>
            <a:r>
              <a:rPr lang="en" sz="2000">
                <a:solidFill>
                  <a:schemeClr val="accent3"/>
                </a:solidFill>
                <a:latin typeface="Fira Code"/>
                <a:ea typeface="Fira Code"/>
                <a:cs typeface="Fira Code"/>
                <a:sym typeface="Fira Code"/>
              </a:rPr>
              <a:t>)</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a:p>
            <a:pPr indent="-342900" lvl="0" marL="457200" rtl="0" algn="l">
              <a:spcBef>
                <a:spcPts val="0"/>
              </a:spcBef>
              <a:spcAft>
                <a:spcPts val="0"/>
              </a:spcAft>
              <a:buClr>
                <a:schemeClr val="accent3"/>
              </a:buClr>
              <a:buSzPts val="1800"/>
              <a:buFont typeface="Fira Code"/>
              <a:buChar char="-"/>
            </a:pPr>
            <a:r>
              <a:rPr lang="en" sz="1800">
                <a:solidFill>
                  <a:schemeClr val="accent3"/>
                </a:solidFill>
                <a:latin typeface="Fira Code"/>
                <a:ea typeface="Fira Code"/>
                <a:cs typeface="Fira Code"/>
                <a:sym typeface="Fira Code"/>
              </a:rPr>
              <a:t>adjDIJ[node1].push_back[make_pair(node2, weight)]</a:t>
            </a:r>
            <a:endParaRPr sz="1800">
              <a:solidFill>
                <a:schemeClr val="accent3"/>
              </a:solidFill>
              <a:latin typeface="Fira Code"/>
              <a:ea typeface="Fira Code"/>
              <a:cs typeface="Fira Code"/>
              <a:sym typeface="Fira Code"/>
            </a:endParaRPr>
          </a:p>
          <a:p>
            <a:pPr indent="-342900" lvl="0" marL="457200" rtl="0" algn="l">
              <a:spcBef>
                <a:spcPts val="0"/>
              </a:spcBef>
              <a:spcAft>
                <a:spcPts val="0"/>
              </a:spcAft>
              <a:buClr>
                <a:schemeClr val="accent3"/>
              </a:buClr>
              <a:buSzPts val="1800"/>
              <a:buFont typeface="Fira Code"/>
              <a:buChar char="-"/>
            </a:pPr>
            <a:r>
              <a:rPr lang="en" sz="1800">
                <a:solidFill>
                  <a:schemeClr val="accent3"/>
                </a:solidFill>
                <a:latin typeface="Fira Code"/>
                <a:ea typeface="Fira Code"/>
                <a:cs typeface="Fira Code"/>
                <a:sym typeface="Fira Code"/>
              </a:rPr>
              <a:t>adjDIJ[node2].push_back[make_pair(node1, weight)]</a:t>
            </a:r>
            <a:endParaRPr sz="18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18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4"/>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Graph::Dijkstra(start, target, V)</a:t>
            </a:r>
            <a:r>
              <a:rPr lang="en">
                <a:solidFill>
                  <a:schemeClr val="accent2"/>
                </a:solidFill>
              </a:rPr>
              <a:t> </a:t>
            </a:r>
            <a:r>
              <a:rPr lang="en">
                <a:solidFill>
                  <a:schemeClr val="accent3"/>
                </a:solidFill>
              </a:rPr>
              <a:t>{</a:t>
            </a:r>
            <a:endParaRPr>
              <a:solidFill>
                <a:schemeClr val="accent3"/>
              </a:solidFill>
            </a:endParaRPr>
          </a:p>
        </p:txBody>
      </p:sp>
      <p:grpSp>
        <p:nvGrpSpPr>
          <p:cNvPr id="696" name="Google Shape;696;p44"/>
          <p:cNvGrpSpPr/>
          <p:nvPr/>
        </p:nvGrpSpPr>
        <p:grpSpPr>
          <a:xfrm>
            <a:off x="1084825" y="1153725"/>
            <a:ext cx="506100" cy="3416300"/>
            <a:chOff x="1084825" y="1153725"/>
            <a:chExt cx="506100" cy="3416300"/>
          </a:xfrm>
        </p:grpSpPr>
        <p:sp>
          <p:nvSpPr>
            <p:cNvPr id="697" name="Google Shape;697;p44"/>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98" name="Google Shape;698;p44"/>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699" name="Google Shape;699;p44"/>
          <p:cNvSpPr txBox="1"/>
          <p:nvPr/>
        </p:nvSpPr>
        <p:spPr>
          <a:xfrm>
            <a:off x="1642225" y="1276475"/>
            <a:ext cx="4637100" cy="33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Fira Code"/>
                <a:ea typeface="Fira Code"/>
                <a:cs typeface="Fira Code"/>
                <a:sym typeface="Fira Code"/>
              </a:rPr>
              <a:t>Breadth-First Search</a:t>
            </a:r>
            <a:endParaRPr sz="2000">
              <a:solidFill>
                <a:schemeClr val="dk1"/>
              </a:solidFill>
              <a:latin typeface="Fira Code"/>
              <a:ea typeface="Fira Code"/>
              <a:cs typeface="Fira Code"/>
              <a:sym typeface="Fira Code"/>
            </a:endParaRPr>
          </a:p>
        </p:txBody>
      </p:sp>
      <p:sp>
        <p:nvSpPr>
          <p:cNvPr id="700" name="Google Shape;700;p44"/>
          <p:cNvSpPr txBox="1"/>
          <p:nvPr/>
        </p:nvSpPr>
        <p:spPr>
          <a:xfrm>
            <a:off x="2092750" y="2094788"/>
            <a:ext cx="2735100" cy="7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latin typeface="Fira Code"/>
              <a:ea typeface="Fira Code"/>
              <a:cs typeface="Fira Code"/>
              <a:sym typeface="Fira Code"/>
            </a:endParaRPr>
          </a:p>
        </p:txBody>
      </p:sp>
      <p:sp>
        <p:nvSpPr>
          <p:cNvPr id="701" name="Google Shape;701;p44"/>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dijkstra.cpp</a:t>
            </a:r>
            <a:endParaRPr sz="1400">
              <a:solidFill>
                <a:schemeClr val="accent3"/>
              </a:solidFill>
            </a:endParaRPr>
          </a:p>
        </p:txBody>
      </p:sp>
      <p:sp>
        <p:nvSpPr>
          <p:cNvPr id="702" name="Google Shape;702;p44"/>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703" name="Google Shape;703;p44"/>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704" name="Google Shape;704;p44"/>
          <p:cNvSpPr txBox="1"/>
          <p:nvPr/>
        </p:nvSpPr>
        <p:spPr>
          <a:xfrm>
            <a:off x="1362875" y="1431625"/>
            <a:ext cx="59244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Convert distances to weights</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Initialize all vertex to infinity.</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Create a priority queue.</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Add a source.</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Get a minimum distance vertex.</a:t>
            </a:r>
            <a:endParaRPr sz="2000">
              <a:solidFill>
                <a:schemeClr val="accent3"/>
              </a:solidFill>
              <a:latin typeface="Fira Code"/>
              <a:ea typeface="Fira Code"/>
              <a:cs typeface="Fira Code"/>
              <a:sym typeface="Fira Code"/>
            </a:endParaRPr>
          </a:p>
          <a:p>
            <a:pPr indent="-355600" lvl="0" marL="457200" rtl="0" algn="l">
              <a:spcBef>
                <a:spcPts val="0"/>
              </a:spcBef>
              <a:spcAft>
                <a:spcPts val="0"/>
              </a:spcAft>
              <a:buClr>
                <a:schemeClr val="accent3"/>
              </a:buClr>
              <a:buSzPts val="2000"/>
              <a:buFont typeface="Fira Code"/>
              <a:buChar char="-"/>
            </a:pPr>
            <a:r>
              <a:rPr lang="en" sz="2000">
                <a:solidFill>
                  <a:schemeClr val="accent3"/>
                </a:solidFill>
                <a:latin typeface="Fira Code"/>
                <a:ea typeface="Fira Code"/>
                <a:cs typeface="Fira Code"/>
                <a:sym typeface="Fira Code"/>
              </a:rPr>
              <a:t>Visit neighbors and update the distance.</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0" rtl="0" algn="l">
              <a:spcBef>
                <a:spcPts val="0"/>
              </a:spcBef>
              <a:spcAft>
                <a:spcPts val="0"/>
              </a:spcAft>
              <a:buNone/>
            </a:pPr>
            <a:r>
              <a:t/>
            </a:r>
            <a:endParaRPr sz="2000">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sz="2000">
              <a:solidFill>
                <a:schemeClr val="accent3"/>
              </a:solidFill>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5"/>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Force Directed Graph</a:t>
            </a:r>
            <a:r>
              <a:rPr lang="en">
                <a:solidFill>
                  <a:schemeClr val="accent2"/>
                </a:solidFill>
              </a:rPr>
              <a:t> </a:t>
            </a:r>
            <a:r>
              <a:rPr lang="en">
                <a:solidFill>
                  <a:schemeClr val="accent6"/>
                </a:solidFill>
              </a:rPr>
              <a:t>{</a:t>
            </a:r>
            <a:endParaRPr>
              <a:solidFill>
                <a:schemeClr val="accent6"/>
              </a:solidFill>
            </a:endParaRPr>
          </a:p>
        </p:txBody>
      </p:sp>
      <p:grpSp>
        <p:nvGrpSpPr>
          <p:cNvPr id="710" name="Google Shape;710;p45"/>
          <p:cNvGrpSpPr/>
          <p:nvPr/>
        </p:nvGrpSpPr>
        <p:grpSpPr>
          <a:xfrm>
            <a:off x="1084825" y="1153725"/>
            <a:ext cx="506100" cy="3416300"/>
            <a:chOff x="1084825" y="1153725"/>
            <a:chExt cx="506100" cy="3416300"/>
          </a:xfrm>
        </p:grpSpPr>
        <p:sp>
          <p:nvSpPr>
            <p:cNvPr id="711" name="Google Shape;711;p45"/>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12" name="Google Shape;712;p45"/>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713" name="Google Shape;713;p45"/>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visualization</a:t>
            </a:r>
            <a:r>
              <a:rPr lang="en" sz="1400">
                <a:solidFill>
                  <a:schemeClr val="accent3"/>
                </a:solidFill>
              </a:rPr>
              <a:t>.</a:t>
            </a:r>
            <a:r>
              <a:rPr lang="en">
                <a:solidFill>
                  <a:schemeClr val="accent3"/>
                </a:solidFill>
              </a:rPr>
              <a:t>cpp</a:t>
            </a:r>
            <a:endParaRPr sz="1400">
              <a:solidFill>
                <a:schemeClr val="accent3"/>
              </a:solidFill>
            </a:endParaRPr>
          </a:p>
        </p:txBody>
      </p:sp>
      <p:sp>
        <p:nvSpPr>
          <p:cNvPr id="714" name="Google Shape;714;p45"/>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715" name="Google Shape;715;p45"/>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pic>
        <p:nvPicPr>
          <p:cNvPr id="716" name="Google Shape;716;p45"/>
          <p:cNvPicPr preferRelativeResize="0"/>
          <p:nvPr/>
        </p:nvPicPr>
        <p:blipFill>
          <a:blip r:embed="rId3">
            <a:alphaModFix/>
          </a:blip>
          <a:stretch>
            <a:fillRect/>
          </a:stretch>
        </p:blipFill>
        <p:spPr>
          <a:xfrm>
            <a:off x="2532213" y="1257774"/>
            <a:ext cx="4512675" cy="3096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8"/>
          <p:cNvSpPr txBox="1"/>
          <p:nvPr>
            <p:ph type="title"/>
          </p:nvPr>
        </p:nvSpPr>
        <p:spPr>
          <a:xfrm flipH="1">
            <a:off x="1460450" y="1208113"/>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72" name="Google Shape;472;p28"/>
          <p:cNvSpPr txBox="1"/>
          <p:nvPr>
            <p:ph idx="1" type="subTitle"/>
          </p:nvPr>
        </p:nvSpPr>
        <p:spPr>
          <a:xfrm>
            <a:off x="2332550" y="1601281"/>
            <a:ext cx="3129000" cy="488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a:solidFill>
                  <a:schemeClr val="accent6"/>
                </a:solidFill>
              </a:rPr>
              <a:t>Goals</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Dataset Acquisition and Processing</a:t>
            </a:r>
            <a:endParaRPr>
              <a:solidFill>
                <a:schemeClr val="accent6"/>
              </a:solidFill>
            </a:endParaRPr>
          </a:p>
        </p:txBody>
      </p:sp>
      <p:sp>
        <p:nvSpPr>
          <p:cNvPr id="473" name="Google Shape;473;p28"/>
          <p:cNvSpPr txBox="1"/>
          <p:nvPr>
            <p:ph idx="2" type="subTitle"/>
          </p:nvPr>
        </p:nvSpPr>
        <p:spPr>
          <a:xfrm>
            <a:off x="2332550" y="1208125"/>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474" name="Google Shape;474;p28"/>
          <p:cNvSpPr txBox="1"/>
          <p:nvPr>
            <p:ph idx="3" type="title"/>
          </p:nvPr>
        </p:nvSpPr>
        <p:spPr>
          <a:xfrm flipH="1">
            <a:off x="2850125" y="226746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sp>
        <p:nvSpPr>
          <p:cNvPr id="475" name="Google Shape;475;p28"/>
          <p:cNvSpPr txBox="1"/>
          <p:nvPr>
            <p:ph idx="4" type="subTitle"/>
          </p:nvPr>
        </p:nvSpPr>
        <p:spPr>
          <a:xfrm>
            <a:off x="3722225" y="2810231"/>
            <a:ext cx="3129000" cy="488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a:solidFill>
                  <a:schemeClr val="accent6"/>
                </a:solidFill>
              </a:rPr>
              <a:t>Data Storage</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Data Format</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Data Correction</a:t>
            </a:r>
            <a:endParaRPr>
              <a:solidFill>
                <a:schemeClr val="accent6"/>
              </a:solidFill>
            </a:endParaRPr>
          </a:p>
        </p:txBody>
      </p:sp>
      <p:sp>
        <p:nvSpPr>
          <p:cNvPr id="476" name="Google Shape;476;p28"/>
          <p:cNvSpPr txBox="1"/>
          <p:nvPr>
            <p:ph idx="5" type="subTitle"/>
          </p:nvPr>
        </p:nvSpPr>
        <p:spPr>
          <a:xfrm>
            <a:off x="3722225" y="2267450"/>
            <a:ext cx="4572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Dataset </a:t>
            </a:r>
            <a:r>
              <a:rPr lang="en"/>
              <a:t>Acquisition</a:t>
            </a:r>
            <a:r>
              <a:rPr lang="en"/>
              <a:t> and Processing</a:t>
            </a:r>
            <a:endParaRPr/>
          </a:p>
        </p:txBody>
      </p:sp>
      <p:sp>
        <p:nvSpPr>
          <p:cNvPr id="477" name="Google Shape;477;p28"/>
          <p:cNvSpPr txBox="1"/>
          <p:nvPr>
            <p:ph idx="6" type="title"/>
          </p:nvPr>
        </p:nvSpPr>
        <p:spPr>
          <a:xfrm flipH="1">
            <a:off x="4242875" y="3400212"/>
            <a:ext cx="8721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78" name="Google Shape;478;p28"/>
          <p:cNvSpPr txBox="1"/>
          <p:nvPr>
            <p:ph idx="7" type="subTitle"/>
          </p:nvPr>
        </p:nvSpPr>
        <p:spPr>
          <a:xfrm>
            <a:off x="5114975" y="3738600"/>
            <a:ext cx="3512700" cy="488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Dijkstra’s Algorithm</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Breadth First Search</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Visualization and Results</a:t>
            </a:r>
            <a:endParaRPr>
              <a:solidFill>
                <a:schemeClr val="accent6"/>
              </a:solidFill>
            </a:endParaRPr>
          </a:p>
        </p:txBody>
      </p:sp>
      <p:sp>
        <p:nvSpPr>
          <p:cNvPr id="479" name="Google Shape;479;p28"/>
          <p:cNvSpPr txBox="1"/>
          <p:nvPr>
            <p:ph idx="8" type="subTitle"/>
          </p:nvPr>
        </p:nvSpPr>
        <p:spPr>
          <a:xfrm>
            <a:off x="5114975" y="3400200"/>
            <a:ext cx="3129000" cy="33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Algorithms Explored</a:t>
            </a:r>
            <a:endParaRPr/>
          </a:p>
        </p:txBody>
      </p:sp>
      <p:sp>
        <p:nvSpPr>
          <p:cNvPr id="480" name="Google Shape;480;p28"/>
          <p:cNvSpPr txBox="1"/>
          <p:nvPr>
            <p:ph idx="9"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a:t>
            </a:r>
            <a:r>
              <a:rPr lang="en">
                <a:solidFill>
                  <a:schemeClr val="accent2"/>
                </a:solidFill>
              </a:rPr>
              <a:t>‘Contents’</a:t>
            </a:r>
            <a:r>
              <a:rPr lang="en"/>
              <a:t> </a:t>
            </a:r>
            <a:r>
              <a:rPr lang="en">
                <a:solidFill>
                  <a:schemeClr val="accent6"/>
                </a:solidFill>
              </a:rPr>
              <a:t>{</a:t>
            </a:r>
            <a:endParaRPr>
              <a:solidFill>
                <a:schemeClr val="accent6"/>
              </a:solidFill>
            </a:endParaRPr>
          </a:p>
        </p:txBody>
      </p:sp>
      <p:grpSp>
        <p:nvGrpSpPr>
          <p:cNvPr id="481" name="Google Shape;481;p28"/>
          <p:cNvGrpSpPr/>
          <p:nvPr/>
        </p:nvGrpSpPr>
        <p:grpSpPr>
          <a:xfrm>
            <a:off x="1084825" y="1168950"/>
            <a:ext cx="506100" cy="3401075"/>
            <a:chOff x="1084825" y="1168950"/>
            <a:chExt cx="506100" cy="3401075"/>
          </a:xfrm>
        </p:grpSpPr>
        <p:sp>
          <p:nvSpPr>
            <p:cNvPr id="482" name="Google Shape;482;p28"/>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483" name="Google Shape;483;p28"/>
            <p:cNvCxnSpPr/>
            <p:nvPr/>
          </p:nvCxnSpPr>
          <p:spPr>
            <a:xfrm>
              <a:off x="1337875" y="1168950"/>
              <a:ext cx="0" cy="2764500"/>
            </a:xfrm>
            <a:prstGeom prst="straightConnector1">
              <a:avLst/>
            </a:prstGeom>
            <a:noFill/>
            <a:ln cap="flat" cmpd="sng" w="9525">
              <a:solidFill>
                <a:schemeClr val="accent4"/>
              </a:solidFill>
              <a:prstDash val="solid"/>
              <a:round/>
              <a:headEnd len="med" w="med" type="none"/>
              <a:tailEnd len="med" w="med" type="none"/>
            </a:ln>
          </p:spPr>
        </p:cxnSp>
      </p:grpSp>
      <p:sp>
        <p:nvSpPr>
          <p:cNvPr id="484" name="Google Shape;484;p28"/>
          <p:cNvSpPr txBox="1"/>
          <p:nvPr>
            <p:ph idx="1"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CS225 Final Project Presentation</a:t>
            </a:r>
            <a:endParaRPr/>
          </a:p>
        </p:txBody>
      </p:sp>
      <p:sp>
        <p:nvSpPr>
          <p:cNvPr id="485" name="Google Shape;485;p28"/>
          <p:cNvSpPr txBox="1"/>
          <p:nvPr>
            <p:ph idx="1"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contents</a:t>
            </a:r>
            <a:r>
              <a:rPr lang="en" sz="1400">
                <a:solidFill>
                  <a:schemeClr val="accent3"/>
                </a:solidFill>
              </a:rPr>
              <a:t>.</a:t>
            </a:r>
            <a:r>
              <a:rPr lang="en"/>
              <a:t>cpp</a:t>
            </a:r>
            <a:endParaRPr sz="1400">
              <a:solidFill>
                <a:schemeClr val="accent3"/>
              </a:solidFill>
            </a:endParaRPr>
          </a:p>
        </p:txBody>
      </p:sp>
      <p:sp>
        <p:nvSpPr>
          <p:cNvPr id="486" name="Google Shape;486;p28"/>
          <p:cNvSpPr txBox="1"/>
          <p:nvPr>
            <p:ph idx="1"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46"/>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BFS &amp; Dijkstra</a:t>
            </a:r>
            <a:r>
              <a:rPr lang="en"/>
              <a:t> </a:t>
            </a:r>
            <a:r>
              <a:rPr lang="en">
                <a:solidFill>
                  <a:schemeClr val="accent2"/>
                </a:solidFill>
              </a:rPr>
              <a:t>‘paths’ </a:t>
            </a:r>
            <a:r>
              <a:rPr lang="en">
                <a:solidFill>
                  <a:schemeClr val="accent6"/>
                </a:solidFill>
              </a:rPr>
              <a:t>{</a:t>
            </a:r>
            <a:endParaRPr>
              <a:solidFill>
                <a:schemeClr val="accent6"/>
              </a:solidFill>
            </a:endParaRPr>
          </a:p>
        </p:txBody>
      </p:sp>
      <p:grpSp>
        <p:nvGrpSpPr>
          <p:cNvPr id="722" name="Google Shape;722;p46"/>
          <p:cNvGrpSpPr/>
          <p:nvPr/>
        </p:nvGrpSpPr>
        <p:grpSpPr>
          <a:xfrm>
            <a:off x="1084825" y="1153725"/>
            <a:ext cx="506100" cy="3416300"/>
            <a:chOff x="1084825" y="1153725"/>
            <a:chExt cx="506100" cy="3416300"/>
          </a:xfrm>
        </p:grpSpPr>
        <p:sp>
          <p:nvSpPr>
            <p:cNvPr id="723" name="Google Shape;723;p46"/>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24" name="Google Shape;724;p46"/>
            <p:cNvCxnSpPr/>
            <p:nvPr/>
          </p:nvCxnSpPr>
          <p:spPr>
            <a:xfrm>
              <a:off x="1337875" y="1153725"/>
              <a:ext cx="0" cy="2779800"/>
            </a:xfrm>
            <a:prstGeom prst="straightConnector1">
              <a:avLst/>
            </a:prstGeom>
            <a:noFill/>
            <a:ln cap="flat" cmpd="sng" w="9525">
              <a:solidFill>
                <a:schemeClr val="accent4"/>
              </a:solidFill>
              <a:prstDash val="solid"/>
              <a:round/>
              <a:headEnd len="med" w="med" type="none"/>
              <a:tailEnd len="med" w="med" type="none"/>
            </a:ln>
          </p:spPr>
        </p:cxnSp>
      </p:grpSp>
      <p:sp>
        <p:nvSpPr>
          <p:cNvPr id="725" name="Google Shape;725;p46"/>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visualization</a:t>
            </a:r>
            <a:r>
              <a:rPr lang="en" sz="1400">
                <a:solidFill>
                  <a:schemeClr val="accent3"/>
                </a:solidFill>
              </a:rPr>
              <a:t>.</a:t>
            </a:r>
            <a:r>
              <a:rPr lang="en">
                <a:solidFill>
                  <a:schemeClr val="accent3"/>
                </a:solidFill>
              </a:rPr>
              <a:t>cpp</a:t>
            </a:r>
            <a:endParaRPr sz="1400">
              <a:solidFill>
                <a:schemeClr val="accent3"/>
              </a:solidFill>
            </a:endParaRPr>
          </a:p>
        </p:txBody>
      </p:sp>
      <p:sp>
        <p:nvSpPr>
          <p:cNvPr id="726" name="Google Shape;726;p46"/>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pic>
        <p:nvPicPr>
          <p:cNvPr id="727" name="Google Shape;727;p46"/>
          <p:cNvPicPr preferRelativeResize="0"/>
          <p:nvPr/>
        </p:nvPicPr>
        <p:blipFill>
          <a:blip r:embed="rId3">
            <a:alphaModFix/>
          </a:blip>
          <a:stretch>
            <a:fillRect/>
          </a:stretch>
        </p:blipFill>
        <p:spPr>
          <a:xfrm>
            <a:off x="2153375" y="1226250"/>
            <a:ext cx="4075250" cy="3366124"/>
          </a:xfrm>
          <a:prstGeom prst="rect">
            <a:avLst/>
          </a:prstGeom>
          <a:noFill/>
          <a:ln>
            <a:noFill/>
          </a:ln>
        </p:spPr>
      </p:pic>
      <p:sp>
        <p:nvSpPr>
          <p:cNvPr id="728" name="Google Shape;728;p46"/>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7"/>
          <p:cNvSpPr txBox="1"/>
          <p:nvPr>
            <p:ph type="title"/>
          </p:nvPr>
        </p:nvSpPr>
        <p:spPr>
          <a:xfrm>
            <a:off x="1039425" y="582700"/>
            <a:ext cx="79938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which algorithm is </a:t>
            </a:r>
            <a:r>
              <a:rPr lang="en">
                <a:solidFill>
                  <a:schemeClr val="accent2"/>
                </a:solidFill>
              </a:rPr>
              <a:t>‘the winner?’ </a:t>
            </a:r>
            <a:r>
              <a:rPr lang="en">
                <a:solidFill>
                  <a:schemeClr val="accent6"/>
                </a:solidFill>
              </a:rPr>
              <a:t>{</a:t>
            </a:r>
            <a:endParaRPr>
              <a:solidFill>
                <a:schemeClr val="accent6"/>
              </a:solidFill>
            </a:endParaRPr>
          </a:p>
        </p:txBody>
      </p:sp>
      <p:sp>
        <p:nvSpPr>
          <p:cNvPr id="734" name="Google Shape;734;p47"/>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sp>
        <p:nvSpPr>
          <p:cNvPr id="735" name="Google Shape;735;p47"/>
          <p:cNvSpPr txBox="1"/>
          <p:nvPr/>
        </p:nvSpPr>
        <p:spPr>
          <a:xfrm>
            <a:off x="1630375" y="1261475"/>
            <a:ext cx="12945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accent1"/>
                </a:solidFill>
                <a:latin typeface="Fira Code"/>
                <a:ea typeface="Fira Code"/>
                <a:cs typeface="Fira Code"/>
                <a:sym typeface="Fira Code"/>
              </a:rPr>
              <a:t>Winner: </a:t>
            </a:r>
            <a:endParaRPr sz="2000">
              <a:solidFill>
                <a:schemeClr val="accent1"/>
              </a:solidFill>
              <a:latin typeface="Fira Code"/>
              <a:ea typeface="Fira Code"/>
              <a:cs typeface="Fira Code"/>
              <a:sym typeface="Fira Code"/>
            </a:endParaRPr>
          </a:p>
        </p:txBody>
      </p:sp>
      <p:sp>
        <p:nvSpPr>
          <p:cNvPr id="736" name="Google Shape;736;p47"/>
          <p:cNvSpPr txBox="1"/>
          <p:nvPr/>
        </p:nvSpPr>
        <p:spPr>
          <a:xfrm>
            <a:off x="2888875" y="1261450"/>
            <a:ext cx="3981300" cy="58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Fira Code"/>
                <a:ea typeface="Fira Code"/>
                <a:cs typeface="Fira Code"/>
                <a:sym typeface="Fira Code"/>
              </a:rPr>
              <a:t>Dijkstra’s Algorithm</a:t>
            </a:r>
            <a:endParaRPr>
              <a:solidFill>
                <a:schemeClr val="accent3"/>
              </a:solidFill>
              <a:latin typeface="Fira Code"/>
              <a:ea typeface="Fira Code"/>
              <a:cs typeface="Fira Code"/>
              <a:sym typeface="Fira Code"/>
            </a:endParaRPr>
          </a:p>
        </p:txBody>
      </p:sp>
      <p:sp>
        <p:nvSpPr>
          <p:cNvPr id="737" name="Google Shape;737;p47"/>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runtime_comparison</a:t>
            </a:r>
            <a:r>
              <a:rPr lang="en" sz="1400">
                <a:solidFill>
                  <a:schemeClr val="accent3"/>
                </a:solidFill>
              </a:rPr>
              <a:t>.</a:t>
            </a:r>
            <a:r>
              <a:rPr lang="en">
                <a:solidFill>
                  <a:schemeClr val="accent3"/>
                </a:solidFill>
              </a:rPr>
              <a:t>cpp</a:t>
            </a:r>
            <a:endParaRPr sz="1400">
              <a:solidFill>
                <a:schemeClr val="accent3"/>
              </a:solidFill>
            </a:endParaRPr>
          </a:p>
        </p:txBody>
      </p:sp>
      <p:cxnSp>
        <p:nvCxnSpPr>
          <p:cNvPr id="738" name="Google Shape;738;p47"/>
          <p:cNvCxnSpPr/>
          <p:nvPr/>
        </p:nvCxnSpPr>
        <p:spPr>
          <a:xfrm>
            <a:off x="1337875" y="1154900"/>
            <a:ext cx="0" cy="2778600"/>
          </a:xfrm>
          <a:prstGeom prst="straightConnector1">
            <a:avLst/>
          </a:prstGeom>
          <a:noFill/>
          <a:ln cap="flat" cmpd="sng" w="9525">
            <a:solidFill>
              <a:schemeClr val="accent4"/>
            </a:solidFill>
            <a:prstDash val="solid"/>
            <a:round/>
            <a:headEnd len="med" w="med" type="none"/>
            <a:tailEnd len="med" w="med" type="none"/>
          </a:ln>
        </p:spPr>
      </p:cxnSp>
      <p:cxnSp>
        <p:nvCxnSpPr>
          <p:cNvPr id="739" name="Google Shape;739;p47"/>
          <p:cNvCxnSpPr>
            <a:stCxn id="740" idx="2"/>
            <a:endCxn id="735" idx="1"/>
          </p:cNvCxnSpPr>
          <p:nvPr/>
        </p:nvCxnSpPr>
        <p:spPr>
          <a:xfrm>
            <a:off x="1337875" y="1553675"/>
            <a:ext cx="292500" cy="0"/>
          </a:xfrm>
          <a:prstGeom prst="straightConnector1">
            <a:avLst/>
          </a:prstGeom>
          <a:noFill/>
          <a:ln cap="flat" cmpd="sng" w="9525">
            <a:solidFill>
              <a:schemeClr val="accent4"/>
            </a:solidFill>
            <a:prstDash val="solid"/>
            <a:round/>
            <a:headEnd len="med" w="med" type="none"/>
            <a:tailEnd len="med" w="med" type="none"/>
          </a:ln>
        </p:spPr>
      </p:cxnSp>
      <p:sp>
        <p:nvSpPr>
          <p:cNvPr id="741" name="Google Shape;741;p47"/>
          <p:cNvSpPr/>
          <p:nvPr/>
        </p:nvSpPr>
        <p:spPr>
          <a:xfrm>
            <a:off x="1280125" y="2218446"/>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1280125" y="2941004"/>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1280125" y="3663563"/>
            <a:ext cx="115500" cy="1155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txBox="1"/>
          <p:nvPr>
            <p:ph idx="4294967295" type="subTitle"/>
          </p:nvPr>
        </p:nvSpPr>
        <p:spPr>
          <a:xfrm>
            <a:off x="4724400" y="2439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745" name="Google Shape;745;p47"/>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pic>
        <p:nvPicPr>
          <p:cNvPr id="746" name="Google Shape;746;p47"/>
          <p:cNvPicPr preferRelativeResize="0"/>
          <p:nvPr/>
        </p:nvPicPr>
        <p:blipFill rotWithShape="1">
          <a:blip r:embed="rId3">
            <a:alphaModFix/>
          </a:blip>
          <a:srcRect b="0" l="0" r="0" t="0"/>
          <a:stretch/>
        </p:blipFill>
        <p:spPr>
          <a:xfrm>
            <a:off x="1412200" y="1806850"/>
            <a:ext cx="7248276" cy="2204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48"/>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t>
            </a:r>
            <a:r>
              <a:rPr lang="en">
                <a:solidFill>
                  <a:schemeClr val="accent6"/>
                </a:solidFill>
              </a:rPr>
              <a:t>{</a:t>
            </a:r>
            <a:endParaRPr>
              <a:solidFill>
                <a:schemeClr val="accent6"/>
              </a:solidFill>
            </a:endParaRPr>
          </a:p>
        </p:txBody>
      </p:sp>
      <p:sp>
        <p:nvSpPr>
          <p:cNvPr id="752" name="Google Shape;752;p48"/>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result</a:t>
            </a:r>
            <a:r>
              <a:rPr lang="en" sz="1400">
                <a:solidFill>
                  <a:schemeClr val="accent3"/>
                </a:solidFill>
              </a:rPr>
              <a:t>.</a:t>
            </a:r>
            <a:r>
              <a:rPr lang="en">
                <a:solidFill>
                  <a:schemeClr val="accent3"/>
                </a:solidFill>
              </a:rPr>
              <a:t>cpp</a:t>
            </a:r>
            <a:endParaRPr sz="1400">
              <a:solidFill>
                <a:schemeClr val="accent3"/>
              </a:solidFill>
            </a:endParaRPr>
          </a:p>
        </p:txBody>
      </p:sp>
      <p:grpSp>
        <p:nvGrpSpPr>
          <p:cNvPr id="753" name="Google Shape;753;p48"/>
          <p:cNvGrpSpPr/>
          <p:nvPr/>
        </p:nvGrpSpPr>
        <p:grpSpPr>
          <a:xfrm>
            <a:off x="1084825" y="1152525"/>
            <a:ext cx="506100" cy="3417500"/>
            <a:chOff x="1084825" y="1152525"/>
            <a:chExt cx="506100" cy="3417500"/>
          </a:xfrm>
        </p:grpSpPr>
        <p:sp>
          <p:nvSpPr>
            <p:cNvPr id="754" name="Google Shape;754;p48"/>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55" name="Google Shape;755;p48"/>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pic>
        <p:nvPicPr>
          <p:cNvPr id="756" name="Google Shape;756;p48"/>
          <p:cNvPicPr preferRelativeResize="0"/>
          <p:nvPr/>
        </p:nvPicPr>
        <p:blipFill>
          <a:blip r:embed="rId3">
            <a:alphaModFix/>
          </a:blip>
          <a:stretch>
            <a:fillRect/>
          </a:stretch>
        </p:blipFill>
        <p:spPr>
          <a:xfrm>
            <a:off x="1228975" y="1257775"/>
            <a:ext cx="7248276" cy="2442046"/>
          </a:xfrm>
          <a:prstGeom prst="rect">
            <a:avLst/>
          </a:prstGeom>
          <a:noFill/>
          <a:ln>
            <a:noFill/>
          </a:ln>
        </p:spPr>
      </p:pic>
      <p:sp>
        <p:nvSpPr>
          <p:cNvPr id="757" name="Google Shape;757;p48"/>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758" name="Google Shape;758;p48"/>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9"/>
          <p:cNvSpPr txBox="1"/>
          <p:nvPr>
            <p:ph type="title"/>
          </p:nvPr>
        </p:nvSpPr>
        <p:spPr>
          <a:xfrm>
            <a:off x="1143250" y="582700"/>
            <a:ext cx="72906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Runtimes</a:t>
            </a:r>
            <a:r>
              <a:rPr lang="en"/>
              <a:t> </a:t>
            </a:r>
            <a:r>
              <a:rPr lang="en">
                <a:solidFill>
                  <a:schemeClr val="accent6"/>
                </a:solidFill>
              </a:rPr>
              <a:t>{</a:t>
            </a:r>
            <a:endParaRPr>
              <a:solidFill>
                <a:schemeClr val="accent6"/>
              </a:solidFill>
            </a:endParaRPr>
          </a:p>
        </p:txBody>
      </p:sp>
      <p:sp>
        <p:nvSpPr>
          <p:cNvPr id="764" name="Google Shape;764;p4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result</a:t>
            </a:r>
            <a:r>
              <a:rPr lang="en" sz="1400">
                <a:solidFill>
                  <a:schemeClr val="accent3"/>
                </a:solidFill>
              </a:rPr>
              <a:t>.</a:t>
            </a:r>
            <a:r>
              <a:rPr lang="en">
                <a:solidFill>
                  <a:schemeClr val="accent3"/>
                </a:solidFill>
              </a:rPr>
              <a:t>cpp</a:t>
            </a:r>
            <a:endParaRPr sz="1400">
              <a:solidFill>
                <a:schemeClr val="accent3"/>
              </a:solidFill>
            </a:endParaRPr>
          </a:p>
        </p:txBody>
      </p:sp>
      <p:grpSp>
        <p:nvGrpSpPr>
          <p:cNvPr id="765" name="Google Shape;765;p49"/>
          <p:cNvGrpSpPr/>
          <p:nvPr/>
        </p:nvGrpSpPr>
        <p:grpSpPr>
          <a:xfrm>
            <a:off x="1084825" y="1152525"/>
            <a:ext cx="506100" cy="3417500"/>
            <a:chOff x="1084825" y="1152525"/>
            <a:chExt cx="506100" cy="3417500"/>
          </a:xfrm>
        </p:grpSpPr>
        <p:sp>
          <p:nvSpPr>
            <p:cNvPr id="766" name="Google Shape;766;p49"/>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767" name="Google Shape;767;p49"/>
            <p:cNvCxnSpPr/>
            <p:nvPr/>
          </p:nvCxnSpPr>
          <p:spPr>
            <a:xfrm>
              <a:off x="1337875" y="1152525"/>
              <a:ext cx="0" cy="2781000"/>
            </a:xfrm>
            <a:prstGeom prst="straightConnector1">
              <a:avLst/>
            </a:prstGeom>
            <a:noFill/>
            <a:ln cap="flat" cmpd="sng" w="9525">
              <a:solidFill>
                <a:schemeClr val="accent4"/>
              </a:solidFill>
              <a:prstDash val="solid"/>
              <a:round/>
              <a:headEnd len="med" w="med" type="none"/>
              <a:tailEnd len="med" w="med" type="none"/>
            </a:ln>
          </p:spPr>
        </p:cxnSp>
      </p:grpSp>
      <p:sp>
        <p:nvSpPr>
          <p:cNvPr id="768" name="Google Shape;768;p4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
        <p:nvSpPr>
          <p:cNvPr id="769" name="Google Shape;769;p4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770" name="Google Shape;770;p49"/>
          <p:cNvSpPr txBox="1"/>
          <p:nvPr/>
        </p:nvSpPr>
        <p:spPr>
          <a:xfrm>
            <a:off x="1894250" y="1152525"/>
            <a:ext cx="5899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Fira Code"/>
                <a:ea typeface="Fira Code"/>
                <a:cs typeface="Fira Code"/>
                <a:sym typeface="Fira Code"/>
              </a:rPr>
              <a:t>Space Complexity</a:t>
            </a:r>
            <a:endParaRPr>
              <a:solidFill>
                <a:schemeClr val="lt2"/>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b="1" lang="en">
                <a:solidFill>
                  <a:schemeClr val="accent3"/>
                </a:solidFill>
                <a:latin typeface="Fira Code"/>
                <a:ea typeface="Fira Code"/>
                <a:cs typeface="Fira Code"/>
                <a:sym typeface="Fira Code"/>
              </a:rPr>
              <a:t>Adjacency List: </a:t>
            </a:r>
            <a:r>
              <a:rPr lang="en">
                <a:solidFill>
                  <a:schemeClr val="accent3"/>
                </a:solidFill>
                <a:latin typeface="Fira Code"/>
                <a:ea typeface="Fira Code"/>
                <a:cs typeface="Fira Code"/>
                <a:sym typeface="Fira Code"/>
              </a:rPr>
              <a:t>O(n+m)</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b="1">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2"/>
                </a:solidFill>
                <a:latin typeface="Fira Code"/>
                <a:ea typeface="Fira Code"/>
                <a:cs typeface="Fira Code"/>
                <a:sym typeface="Fira Code"/>
              </a:rPr>
              <a:t>Breadth First Search</a:t>
            </a:r>
            <a:endParaRPr>
              <a:solidFill>
                <a:schemeClr val="accent2"/>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b="1" lang="en">
                <a:solidFill>
                  <a:schemeClr val="accent3"/>
                </a:solidFill>
                <a:latin typeface="Fira Code"/>
                <a:ea typeface="Fira Code"/>
                <a:cs typeface="Fira Code"/>
                <a:sym typeface="Fira Code"/>
              </a:rPr>
              <a:t>Function eﬃciency:</a:t>
            </a:r>
            <a:r>
              <a:rPr lang="en">
                <a:solidFill>
                  <a:schemeClr val="accent3"/>
                </a:solidFill>
                <a:latin typeface="Fira Code"/>
                <a:ea typeface="Fira Code"/>
                <a:cs typeface="Fira Code"/>
                <a:sym typeface="Fira Code"/>
              </a:rPr>
              <a:t> Targets on O(V + E)</a:t>
            </a:r>
            <a:endParaRPr>
              <a:solidFill>
                <a:schemeClr val="accent3"/>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lang="en">
                <a:solidFill>
                  <a:schemeClr val="accent3"/>
                </a:solidFill>
                <a:latin typeface="Fira Code"/>
                <a:ea typeface="Fira Code"/>
                <a:cs typeface="Fira Code"/>
                <a:sym typeface="Fira Code"/>
              </a:rPr>
              <a:t>V = vertices(nodes) on graph, E = edges on graph</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dk2"/>
                </a:solidFill>
                <a:latin typeface="Fira Code"/>
                <a:ea typeface="Fira Code"/>
                <a:cs typeface="Fira Code"/>
                <a:sym typeface="Fira Code"/>
              </a:rPr>
              <a:t>Dijkstra’s Algorithm</a:t>
            </a:r>
            <a:endParaRPr>
              <a:solidFill>
                <a:schemeClr val="dk2"/>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b="1" lang="en">
                <a:solidFill>
                  <a:schemeClr val="accent3"/>
                </a:solidFill>
                <a:latin typeface="Fira Code"/>
                <a:ea typeface="Fira Code"/>
                <a:cs typeface="Fira Code"/>
                <a:sym typeface="Fira Code"/>
              </a:rPr>
              <a:t>Function eﬃciency:</a:t>
            </a:r>
            <a:r>
              <a:rPr lang="en">
                <a:solidFill>
                  <a:schemeClr val="accent3"/>
                </a:solidFill>
                <a:latin typeface="Fira Code"/>
                <a:ea typeface="Fira Code"/>
                <a:cs typeface="Fira Code"/>
                <a:sym typeface="Fira Code"/>
              </a:rPr>
              <a:t> Targets on O(V^2)</a:t>
            </a:r>
            <a:endParaRPr>
              <a:solidFill>
                <a:schemeClr val="accent3"/>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lang="en">
                <a:solidFill>
                  <a:schemeClr val="accent3"/>
                </a:solidFill>
                <a:latin typeface="Fira Code"/>
                <a:ea typeface="Fira Code"/>
                <a:cs typeface="Fira Code"/>
                <a:sym typeface="Fira Code"/>
              </a:rPr>
              <a:t>V = vertices(nodes) on graph</a:t>
            </a:r>
            <a:endParaRPr>
              <a:solidFill>
                <a:schemeClr val="accent3"/>
              </a:solidFill>
              <a:latin typeface="Fira Code"/>
              <a:ea typeface="Fira Code"/>
              <a:cs typeface="Fira Code"/>
              <a:sym typeface="Fira Code"/>
            </a:endParaRPr>
          </a:p>
          <a:p>
            <a:pPr indent="0" lvl="0" marL="457200" rtl="0" algn="l">
              <a:spcBef>
                <a:spcPts val="0"/>
              </a:spcBef>
              <a:spcAft>
                <a:spcPts val="0"/>
              </a:spcAft>
              <a:buNone/>
            </a:pPr>
            <a:r>
              <a:t/>
            </a:r>
            <a:endParaRPr>
              <a:solidFill>
                <a:schemeClr val="accent3"/>
              </a:solidFill>
              <a:latin typeface="Fira Code"/>
              <a:ea typeface="Fira Code"/>
              <a:cs typeface="Fira Code"/>
              <a:sym typeface="Fira Code"/>
            </a:endParaRPr>
          </a:p>
          <a:p>
            <a:pPr indent="0" lvl="0" marL="0" rtl="0" algn="l">
              <a:spcBef>
                <a:spcPts val="0"/>
              </a:spcBef>
              <a:spcAft>
                <a:spcPts val="0"/>
              </a:spcAft>
              <a:buNone/>
            </a:pPr>
            <a:r>
              <a:rPr lang="en">
                <a:solidFill>
                  <a:schemeClr val="accent1"/>
                </a:solidFill>
                <a:latin typeface="Fira Code"/>
                <a:ea typeface="Fira Code"/>
                <a:cs typeface="Fira Code"/>
                <a:sym typeface="Fira Code"/>
              </a:rPr>
              <a:t>Force directed graph drawing</a:t>
            </a:r>
            <a:endParaRPr>
              <a:solidFill>
                <a:schemeClr val="accent1"/>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b="1" lang="en">
                <a:solidFill>
                  <a:schemeClr val="accent3"/>
                </a:solidFill>
                <a:latin typeface="Fira Code"/>
                <a:ea typeface="Fira Code"/>
                <a:cs typeface="Fira Code"/>
                <a:sym typeface="Fira Code"/>
              </a:rPr>
              <a:t>Function eﬃciency:</a:t>
            </a:r>
            <a:r>
              <a:rPr lang="en">
                <a:solidFill>
                  <a:schemeClr val="accent3"/>
                </a:solidFill>
                <a:latin typeface="Fira Code"/>
                <a:ea typeface="Fira Code"/>
                <a:cs typeface="Fira Code"/>
                <a:sym typeface="Fira Code"/>
              </a:rPr>
              <a:t> Targets on O(n^3)</a:t>
            </a:r>
            <a:endParaRPr>
              <a:solidFill>
                <a:schemeClr val="accent3"/>
              </a:solidFill>
              <a:latin typeface="Fira Code"/>
              <a:ea typeface="Fira Code"/>
              <a:cs typeface="Fira Code"/>
              <a:sym typeface="Fira Code"/>
            </a:endParaRPr>
          </a:p>
          <a:p>
            <a:pPr indent="-317500" lvl="0" marL="457200" rtl="0" algn="l">
              <a:spcBef>
                <a:spcPts val="0"/>
              </a:spcBef>
              <a:spcAft>
                <a:spcPts val="0"/>
              </a:spcAft>
              <a:buClr>
                <a:schemeClr val="accent3"/>
              </a:buClr>
              <a:buSzPts val="1400"/>
              <a:buFont typeface="Fira Code"/>
              <a:buChar char="●"/>
            </a:pPr>
            <a:r>
              <a:rPr lang="en">
                <a:solidFill>
                  <a:schemeClr val="accent3"/>
                </a:solidFill>
                <a:latin typeface="Fira Code"/>
                <a:ea typeface="Fira Code"/>
                <a:cs typeface="Fira Code"/>
                <a:sym typeface="Fira Code"/>
              </a:rPr>
              <a:t>n = number of nodes on graph</a:t>
            </a:r>
            <a:endParaRPr>
              <a:solidFill>
                <a:schemeClr val="accent3"/>
              </a:solidFill>
              <a:latin typeface="Fira Code"/>
              <a:ea typeface="Fira Code"/>
              <a:cs typeface="Fira Code"/>
              <a:sym typeface="Fira Cod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774" name="Shape 774"/>
        <p:cNvGrpSpPr/>
        <p:nvPr/>
      </p:nvGrpSpPr>
      <p:grpSpPr>
        <a:xfrm>
          <a:off x="0" y="0"/>
          <a:ext cx="0" cy="0"/>
          <a:chOff x="0" y="0"/>
          <a:chExt cx="0" cy="0"/>
        </a:xfrm>
      </p:grpSpPr>
      <p:sp>
        <p:nvSpPr>
          <p:cNvPr id="775" name="Google Shape;775;p50"/>
          <p:cNvSpPr txBox="1"/>
          <p:nvPr/>
        </p:nvSpPr>
        <p:spPr>
          <a:xfrm>
            <a:off x="860600" y="2835700"/>
            <a:ext cx="7365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lt1"/>
                </a:solidFill>
                <a:latin typeface="Fira Code Medium"/>
                <a:ea typeface="Fira Code Medium"/>
                <a:cs typeface="Fira Code Medium"/>
                <a:sym typeface="Fira Code Medium"/>
              </a:rPr>
              <a:t>git push origin master</a:t>
            </a:r>
            <a:endParaRPr sz="4000">
              <a:solidFill>
                <a:schemeClr val="lt1"/>
              </a:solidFill>
              <a:latin typeface="Fira Code Medium"/>
              <a:ea typeface="Fira Code Medium"/>
              <a:cs typeface="Fira Code Medium"/>
              <a:sym typeface="Fira Code Medium"/>
            </a:endParaRPr>
          </a:p>
        </p:txBody>
      </p:sp>
      <p:sp>
        <p:nvSpPr>
          <p:cNvPr id="776" name="Google Shape;776;p50"/>
          <p:cNvSpPr txBox="1"/>
          <p:nvPr/>
        </p:nvSpPr>
        <p:spPr>
          <a:xfrm>
            <a:off x="939625" y="1544975"/>
            <a:ext cx="7365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accent1"/>
                </a:solidFill>
                <a:latin typeface="Fira Code Medium"/>
                <a:ea typeface="Fira Code Medium"/>
                <a:cs typeface="Fira Code Medium"/>
                <a:sym typeface="Fira Code Medium"/>
              </a:rPr>
              <a:t>-m “Final Project DONE”</a:t>
            </a:r>
            <a:endParaRPr sz="4000">
              <a:solidFill>
                <a:schemeClr val="accent1"/>
              </a:solidFill>
              <a:latin typeface="Fira Code Medium"/>
              <a:ea typeface="Fira Code Medium"/>
              <a:cs typeface="Fira Code Medium"/>
              <a:sym typeface="Fira Code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9"/>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01 </a:t>
            </a:r>
            <a:r>
              <a:rPr lang="en" sz="5000">
                <a:solidFill>
                  <a:schemeClr val="accent6"/>
                </a:solidFill>
              </a:rPr>
              <a:t>{</a:t>
            </a:r>
            <a:endParaRPr sz="5000">
              <a:solidFill>
                <a:schemeClr val="accent6"/>
              </a:solidFill>
            </a:endParaRPr>
          </a:p>
        </p:txBody>
      </p:sp>
      <p:sp>
        <p:nvSpPr>
          <p:cNvPr id="492" name="Google Shape;492;p29"/>
          <p:cNvSpPr txBox="1"/>
          <p:nvPr>
            <p:ph idx="2" type="title"/>
          </p:nvPr>
        </p:nvSpPr>
        <p:spPr>
          <a:xfrm>
            <a:off x="2910588" y="1541823"/>
            <a:ext cx="5377200" cy="5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accent1"/>
                </a:solidFill>
              </a:rPr>
              <a:t>Problem Statement</a:t>
            </a:r>
            <a:r>
              <a:rPr lang="en">
                <a:solidFill>
                  <a:schemeClr val="accent6"/>
                </a:solidFill>
              </a:rPr>
              <a:t>]</a:t>
            </a:r>
            <a:r>
              <a:rPr lang="en">
                <a:solidFill>
                  <a:schemeClr val="accent1"/>
                </a:solidFill>
              </a:rPr>
              <a:t> </a:t>
            </a:r>
            <a:endParaRPr>
              <a:solidFill>
                <a:schemeClr val="accent3"/>
              </a:solidFill>
            </a:endParaRPr>
          </a:p>
        </p:txBody>
      </p:sp>
      <p:sp>
        <p:nvSpPr>
          <p:cNvPr id="493" name="Google Shape;493;p29"/>
          <p:cNvSpPr txBox="1"/>
          <p:nvPr>
            <p:ph idx="1" type="subTitle"/>
          </p:nvPr>
        </p:nvSpPr>
        <p:spPr>
          <a:xfrm>
            <a:off x="2810700" y="2284275"/>
            <a:ext cx="5577000" cy="130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a:t>
            </a:r>
            <a:r>
              <a:rPr lang="en" sz="1100">
                <a:solidFill>
                  <a:schemeClr val="accent6"/>
                </a:solidFill>
              </a:rPr>
              <a:t>Given an undirected dataset of a specific area’s road network and assuming ideal conditions (no traffic, obstacles, limitations, and uniform speed all throughout), </a:t>
            </a:r>
            <a:r>
              <a:rPr b="1" lang="en" sz="1100">
                <a:solidFill>
                  <a:schemeClr val="accent2"/>
                </a:solidFill>
              </a:rPr>
              <a:t>what would be the best algorithm (from among breadth-first search and Dijkstra’s algorithm) to deduce the fastest route between two points (road intersection) on a map? </a:t>
            </a:r>
            <a:r>
              <a:rPr b="1" lang="en" sz="1200">
                <a:solidFill>
                  <a:schemeClr val="accent2"/>
                </a:solidFill>
              </a:rPr>
              <a:t>&gt;</a:t>
            </a:r>
            <a:endParaRPr sz="1900">
              <a:solidFill>
                <a:schemeClr val="accent2"/>
              </a:solidFill>
            </a:endParaRPr>
          </a:p>
        </p:txBody>
      </p:sp>
      <p:sp>
        <p:nvSpPr>
          <p:cNvPr id="494" name="Google Shape;494;p29"/>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495" name="Google Shape;495;p29"/>
          <p:cNvCxnSpPr>
            <a:endCxn id="494"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
        <p:nvSpPr>
          <p:cNvPr id="496" name="Google Shape;496;p29"/>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497" name="Google Shape;497;p29"/>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problem_statement</a:t>
            </a:r>
            <a:r>
              <a:rPr lang="en" sz="1400">
                <a:solidFill>
                  <a:schemeClr val="accent3"/>
                </a:solidFill>
              </a:rPr>
              <a:t>.</a:t>
            </a:r>
            <a:r>
              <a:rPr lang="en">
                <a:solidFill>
                  <a:schemeClr val="accent3"/>
                </a:solidFill>
              </a:rPr>
              <a:t>cpp</a:t>
            </a:r>
            <a:endParaRPr sz="1400">
              <a:solidFill>
                <a:schemeClr val="accent3"/>
              </a:solidFill>
            </a:endParaRPr>
          </a:p>
        </p:txBody>
      </p:sp>
      <p:sp>
        <p:nvSpPr>
          <p:cNvPr id="498" name="Google Shape;498;p29"/>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0"/>
          <p:cNvSpPr txBox="1"/>
          <p:nvPr>
            <p:ph idx="1" type="subTitle"/>
          </p:nvPr>
        </p:nvSpPr>
        <p:spPr>
          <a:xfrm>
            <a:off x="2240150" y="3219527"/>
            <a:ext cx="5137500" cy="7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Output the paths from each of the two algorithms onto the California Road System dataset</a:t>
            </a:r>
            <a:r>
              <a:rPr lang="en"/>
              <a:t>&gt;</a:t>
            </a:r>
            <a:endParaRPr/>
          </a:p>
        </p:txBody>
      </p:sp>
      <p:sp>
        <p:nvSpPr>
          <p:cNvPr id="504" name="Google Shape;504;p30"/>
          <p:cNvSpPr txBox="1"/>
          <p:nvPr>
            <p:ph idx="3" type="subTitle"/>
          </p:nvPr>
        </p:nvSpPr>
        <p:spPr>
          <a:xfrm>
            <a:off x="1143250" y="2612625"/>
            <a:ext cx="40572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Goal #2:</a:t>
            </a:r>
            <a:r>
              <a:rPr lang="en">
                <a:solidFill>
                  <a:schemeClr val="lt1"/>
                </a:solidFill>
              </a:rPr>
              <a:t> </a:t>
            </a:r>
            <a:r>
              <a:rPr lang="en">
                <a:solidFill>
                  <a:schemeClr val="accent6"/>
                </a:solidFill>
              </a:rPr>
              <a:t>{</a:t>
            </a:r>
            <a:endParaRPr>
              <a:solidFill>
                <a:schemeClr val="accent6"/>
              </a:solidFill>
            </a:endParaRPr>
          </a:p>
        </p:txBody>
      </p:sp>
      <p:sp>
        <p:nvSpPr>
          <p:cNvPr id="505" name="Google Shape;505;p30"/>
          <p:cNvSpPr txBox="1"/>
          <p:nvPr>
            <p:ph type="title"/>
          </p:nvPr>
        </p:nvSpPr>
        <p:spPr>
          <a:xfrm>
            <a:off x="1143250" y="621240"/>
            <a:ext cx="4057200" cy="53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 #1:</a:t>
            </a:r>
            <a:r>
              <a:rPr lang="en"/>
              <a:t> </a:t>
            </a:r>
            <a:r>
              <a:rPr lang="en">
                <a:solidFill>
                  <a:schemeClr val="accent6"/>
                </a:solidFill>
              </a:rPr>
              <a:t>{</a:t>
            </a:r>
            <a:r>
              <a:rPr lang="en"/>
              <a:t> </a:t>
            </a:r>
            <a:endParaRPr/>
          </a:p>
        </p:txBody>
      </p:sp>
      <p:grpSp>
        <p:nvGrpSpPr>
          <p:cNvPr id="506" name="Google Shape;506;p30"/>
          <p:cNvGrpSpPr/>
          <p:nvPr/>
        </p:nvGrpSpPr>
        <p:grpSpPr>
          <a:xfrm>
            <a:off x="1707884" y="1417701"/>
            <a:ext cx="320076" cy="320076"/>
            <a:chOff x="1562938" y="4248450"/>
            <a:chExt cx="475950" cy="475950"/>
          </a:xfrm>
        </p:grpSpPr>
        <p:sp>
          <p:nvSpPr>
            <p:cNvPr id="507" name="Google Shape;507;p30"/>
            <p:cNvSpPr/>
            <p:nvPr/>
          </p:nvSpPr>
          <p:spPr>
            <a:xfrm>
              <a:off x="1571938" y="4257450"/>
              <a:ext cx="457475" cy="290150"/>
            </a:xfrm>
            <a:custGeom>
              <a:rect b="b" l="l" r="r" t="t"/>
              <a:pathLst>
                <a:path extrusionOk="0" h="11606" w="18299">
                  <a:moveTo>
                    <a:pt x="740" y="1"/>
                  </a:moveTo>
                  <a:cubicBezTo>
                    <a:pt x="342" y="1"/>
                    <a:pt x="1" y="342"/>
                    <a:pt x="1" y="740"/>
                  </a:cubicBezTo>
                  <a:lnTo>
                    <a:pt x="1" y="11605"/>
                  </a:lnTo>
                  <a:lnTo>
                    <a:pt x="18299" y="11605"/>
                  </a:lnTo>
                  <a:lnTo>
                    <a:pt x="18299" y="740"/>
                  </a:lnTo>
                  <a:cubicBezTo>
                    <a:pt x="18299" y="342"/>
                    <a:pt x="17976" y="1"/>
                    <a:pt x="175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a:off x="1611763" y="4294900"/>
              <a:ext cx="377825" cy="252700"/>
            </a:xfrm>
            <a:custGeom>
              <a:rect b="b" l="l" r="r" t="t"/>
              <a:pathLst>
                <a:path extrusionOk="0" h="10108" w="15113">
                  <a:moveTo>
                    <a:pt x="1" y="1"/>
                  </a:moveTo>
                  <a:lnTo>
                    <a:pt x="1" y="10107"/>
                  </a:lnTo>
                  <a:lnTo>
                    <a:pt x="15113" y="10107"/>
                  </a:lnTo>
                  <a:lnTo>
                    <a:pt x="1511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a:off x="1875338" y="4356050"/>
              <a:ext cx="73975" cy="92950"/>
            </a:xfrm>
            <a:custGeom>
              <a:rect b="b" l="l" r="r" t="t"/>
              <a:pathLst>
                <a:path extrusionOk="0" h="3718" w="2959">
                  <a:moveTo>
                    <a:pt x="0" y="1"/>
                  </a:moveTo>
                  <a:lnTo>
                    <a:pt x="0" y="3717"/>
                  </a:lnTo>
                  <a:lnTo>
                    <a:pt x="2958" y="3717"/>
                  </a:lnTo>
                  <a:lnTo>
                    <a:pt x="29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a:off x="1571938" y="4547575"/>
              <a:ext cx="457475" cy="167350"/>
            </a:xfrm>
            <a:custGeom>
              <a:rect b="b" l="l" r="r" t="t"/>
              <a:pathLst>
                <a:path extrusionOk="0" h="6694" w="18299">
                  <a:moveTo>
                    <a:pt x="1" y="0"/>
                  </a:moveTo>
                  <a:lnTo>
                    <a:pt x="1" y="2238"/>
                  </a:lnTo>
                  <a:cubicBezTo>
                    <a:pt x="1" y="2636"/>
                    <a:pt x="342" y="2977"/>
                    <a:pt x="740" y="2977"/>
                  </a:cubicBezTo>
                  <a:lnTo>
                    <a:pt x="7661" y="2977"/>
                  </a:lnTo>
                  <a:lnTo>
                    <a:pt x="7661" y="3717"/>
                  </a:lnTo>
                  <a:cubicBezTo>
                    <a:pt x="7661" y="4551"/>
                    <a:pt x="6998" y="5215"/>
                    <a:pt x="6182" y="5215"/>
                  </a:cubicBezTo>
                  <a:cubicBezTo>
                    <a:pt x="5348" y="5215"/>
                    <a:pt x="4684" y="5878"/>
                    <a:pt x="4684" y="6694"/>
                  </a:cubicBezTo>
                  <a:lnTo>
                    <a:pt x="13615" y="6694"/>
                  </a:lnTo>
                  <a:cubicBezTo>
                    <a:pt x="13615" y="5878"/>
                    <a:pt x="12952" y="5215"/>
                    <a:pt x="12136" y="5215"/>
                  </a:cubicBezTo>
                  <a:cubicBezTo>
                    <a:pt x="11302" y="5215"/>
                    <a:pt x="10638" y="4551"/>
                    <a:pt x="10638" y="3717"/>
                  </a:cubicBezTo>
                  <a:lnTo>
                    <a:pt x="10638" y="2977"/>
                  </a:lnTo>
                  <a:lnTo>
                    <a:pt x="17559" y="2977"/>
                  </a:lnTo>
                  <a:cubicBezTo>
                    <a:pt x="17976" y="2977"/>
                    <a:pt x="18299" y="2636"/>
                    <a:pt x="18299" y="2238"/>
                  </a:cubicBezTo>
                  <a:lnTo>
                    <a:pt x="182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a:off x="1763463" y="4356050"/>
              <a:ext cx="74450" cy="92950"/>
            </a:xfrm>
            <a:custGeom>
              <a:rect b="b" l="l" r="r" t="t"/>
              <a:pathLst>
                <a:path extrusionOk="0" h="3718" w="2978">
                  <a:moveTo>
                    <a:pt x="0" y="1"/>
                  </a:moveTo>
                  <a:lnTo>
                    <a:pt x="0" y="3717"/>
                  </a:lnTo>
                  <a:lnTo>
                    <a:pt x="2977" y="3717"/>
                  </a:lnTo>
                  <a:lnTo>
                    <a:pt x="2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a:off x="1652063" y="4356050"/>
              <a:ext cx="74450" cy="92950"/>
            </a:xfrm>
            <a:custGeom>
              <a:rect b="b" l="l" r="r" t="t"/>
              <a:pathLst>
                <a:path extrusionOk="0" h="3718" w="2978">
                  <a:moveTo>
                    <a:pt x="0" y="1"/>
                  </a:moveTo>
                  <a:lnTo>
                    <a:pt x="0" y="3717"/>
                  </a:lnTo>
                  <a:lnTo>
                    <a:pt x="2977" y="3717"/>
                  </a:lnTo>
                  <a:lnTo>
                    <a:pt x="2977" y="1"/>
                  </a:lnTo>
                  <a:close/>
                </a:path>
              </a:pathLst>
            </a:cu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a:off x="1828413" y="4575450"/>
              <a:ext cx="21825" cy="18600"/>
            </a:xfrm>
            <a:custGeom>
              <a:rect b="b" l="l" r="r" t="t"/>
              <a:pathLst>
                <a:path extrusionOk="0" h="744" w="873">
                  <a:moveTo>
                    <a:pt x="384" y="0"/>
                  </a:moveTo>
                  <a:cubicBezTo>
                    <a:pt x="198" y="0"/>
                    <a:pt x="19" y="148"/>
                    <a:pt x="19" y="364"/>
                  </a:cubicBezTo>
                  <a:cubicBezTo>
                    <a:pt x="0" y="573"/>
                    <a:pt x="171" y="743"/>
                    <a:pt x="379" y="743"/>
                  </a:cubicBezTo>
                  <a:cubicBezTo>
                    <a:pt x="721" y="743"/>
                    <a:pt x="872" y="345"/>
                    <a:pt x="645" y="118"/>
                  </a:cubicBezTo>
                  <a:cubicBezTo>
                    <a:pt x="570" y="36"/>
                    <a:pt x="476" y="0"/>
                    <a:pt x="3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1562938" y="4248450"/>
              <a:ext cx="475950" cy="475950"/>
            </a:xfrm>
            <a:custGeom>
              <a:rect b="b" l="l" r="r" t="t"/>
              <a:pathLst>
                <a:path extrusionOk="0" h="19038" w="19038">
                  <a:moveTo>
                    <a:pt x="16687" y="2219"/>
                  </a:moveTo>
                  <a:lnTo>
                    <a:pt x="16687" y="11605"/>
                  </a:lnTo>
                  <a:lnTo>
                    <a:pt x="2333" y="11605"/>
                  </a:lnTo>
                  <a:lnTo>
                    <a:pt x="2333" y="2219"/>
                  </a:lnTo>
                  <a:close/>
                  <a:moveTo>
                    <a:pt x="17919" y="740"/>
                  </a:moveTo>
                  <a:cubicBezTo>
                    <a:pt x="18128" y="740"/>
                    <a:pt x="18279" y="911"/>
                    <a:pt x="18279" y="1100"/>
                  </a:cubicBezTo>
                  <a:lnTo>
                    <a:pt x="18279" y="11605"/>
                  </a:lnTo>
                  <a:lnTo>
                    <a:pt x="17426" y="11605"/>
                  </a:lnTo>
                  <a:lnTo>
                    <a:pt x="17426" y="1859"/>
                  </a:lnTo>
                  <a:cubicBezTo>
                    <a:pt x="17426" y="1650"/>
                    <a:pt x="17274" y="1480"/>
                    <a:pt x="17066" y="1480"/>
                  </a:cubicBezTo>
                  <a:lnTo>
                    <a:pt x="1954" y="1480"/>
                  </a:lnTo>
                  <a:cubicBezTo>
                    <a:pt x="1764" y="1480"/>
                    <a:pt x="1593" y="1650"/>
                    <a:pt x="1593" y="1859"/>
                  </a:cubicBezTo>
                  <a:lnTo>
                    <a:pt x="1593" y="11605"/>
                  </a:lnTo>
                  <a:lnTo>
                    <a:pt x="740" y="11605"/>
                  </a:lnTo>
                  <a:lnTo>
                    <a:pt x="740" y="1100"/>
                  </a:lnTo>
                  <a:cubicBezTo>
                    <a:pt x="740" y="911"/>
                    <a:pt x="911" y="740"/>
                    <a:pt x="1100" y="740"/>
                  </a:cubicBezTo>
                  <a:close/>
                  <a:moveTo>
                    <a:pt x="18279" y="12344"/>
                  </a:moveTo>
                  <a:lnTo>
                    <a:pt x="18279" y="14184"/>
                  </a:lnTo>
                  <a:cubicBezTo>
                    <a:pt x="18279" y="14392"/>
                    <a:pt x="18128" y="14563"/>
                    <a:pt x="17919" y="14563"/>
                  </a:cubicBezTo>
                  <a:lnTo>
                    <a:pt x="1100" y="14563"/>
                  </a:lnTo>
                  <a:cubicBezTo>
                    <a:pt x="911" y="14563"/>
                    <a:pt x="740" y="14392"/>
                    <a:pt x="740" y="14184"/>
                  </a:cubicBezTo>
                  <a:lnTo>
                    <a:pt x="740" y="12344"/>
                  </a:lnTo>
                  <a:close/>
                  <a:moveTo>
                    <a:pt x="10638" y="15321"/>
                  </a:moveTo>
                  <a:lnTo>
                    <a:pt x="10638" y="15682"/>
                  </a:lnTo>
                  <a:cubicBezTo>
                    <a:pt x="10619" y="16080"/>
                    <a:pt x="10752" y="16478"/>
                    <a:pt x="10998" y="16800"/>
                  </a:cubicBezTo>
                  <a:lnTo>
                    <a:pt x="8021" y="16800"/>
                  </a:lnTo>
                  <a:cubicBezTo>
                    <a:pt x="8268" y="16478"/>
                    <a:pt x="8401" y="16080"/>
                    <a:pt x="8401" y="15682"/>
                  </a:cubicBezTo>
                  <a:lnTo>
                    <a:pt x="8401" y="15321"/>
                  </a:lnTo>
                  <a:close/>
                  <a:moveTo>
                    <a:pt x="12496" y="17540"/>
                  </a:moveTo>
                  <a:cubicBezTo>
                    <a:pt x="12951" y="17540"/>
                    <a:pt x="13387" y="17843"/>
                    <a:pt x="13539" y="18279"/>
                  </a:cubicBezTo>
                  <a:lnTo>
                    <a:pt x="5480" y="18279"/>
                  </a:lnTo>
                  <a:cubicBezTo>
                    <a:pt x="5632" y="17843"/>
                    <a:pt x="6068" y="17540"/>
                    <a:pt x="6542" y="17540"/>
                  </a:cubicBezTo>
                  <a:close/>
                  <a:moveTo>
                    <a:pt x="1100" y="1"/>
                  </a:moveTo>
                  <a:cubicBezTo>
                    <a:pt x="494" y="1"/>
                    <a:pt x="1" y="494"/>
                    <a:pt x="1" y="1100"/>
                  </a:cubicBezTo>
                  <a:lnTo>
                    <a:pt x="1" y="14203"/>
                  </a:lnTo>
                  <a:cubicBezTo>
                    <a:pt x="1" y="14809"/>
                    <a:pt x="494" y="15321"/>
                    <a:pt x="1100" y="15321"/>
                  </a:cubicBezTo>
                  <a:lnTo>
                    <a:pt x="7661" y="15321"/>
                  </a:lnTo>
                  <a:lnTo>
                    <a:pt x="7661" y="15682"/>
                  </a:lnTo>
                  <a:cubicBezTo>
                    <a:pt x="7642" y="16307"/>
                    <a:pt x="7149" y="16800"/>
                    <a:pt x="6542" y="16800"/>
                  </a:cubicBezTo>
                  <a:cubicBezTo>
                    <a:pt x="5518" y="16800"/>
                    <a:pt x="4684" y="17635"/>
                    <a:pt x="4684" y="18659"/>
                  </a:cubicBezTo>
                  <a:cubicBezTo>
                    <a:pt x="4684" y="18867"/>
                    <a:pt x="4836" y="19038"/>
                    <a:pt x="5044" y="19038"/>
                  </a:cubicBezTo>
                  <a:lnTo>
                    <a:pt x="13975" y="19038"/>
                  </a:lnTo>
                  <a:cubicBezTo>
                    <a:pt x="14184" y="19038"/>
                    <a:pt x="14354" y="18867"/>
                    <a:pt x="14354" y="18659"/>
                  </a:cubicBezTo>
                  <a:cubicBezTo>
                    <a:pt x="14354" y="17635"/>
                    <a:pt x="13520" y="16800"/>
                    <a:pt x="12496" y="16800"/>
                  </a:cubicBezTo>
                  <a:cubicBezTo>
                    <a:pt x="11870" y="16800"/>
                    <a:pt x="11377" y="16307"/>
                    <a:pt x="11377" y="15682"/>
                  </a:cubicBezTo>
                  <a:lnTo>
                    <a:pt x="11377" y="15321"/>
                  </a:lnTo>
                  <a:lnTo>
                    <a:pt x="17919" y="15321"/>
                  </a:lnTo>
                  <a:cubicBezTo>
                    <a:pt x="18526" y="15321"/>
                    <a:pt x="19038" y="14809"/>
                    <a:pt x="19038" y="14203"/>
                  </a:cubicBezTo>
                  <a:lnTo>
                    <a:pt x="19038" y="1100"/>
                  </a:lnTo>
                  <a:cubicBezTo>
                    <a:pt x="19038" y="494"/>
                    <a:pt x="18526" y="1"/>
                    <a:pt x="179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1642588" y="4346575"/>
              <a:ext cx="92925" cy="111900"/>
            </a:xfrm>
            <a:custGeom>
              <a:rect b="b" l="l" r="r" t="t"/>
              <a:pathLst>
                <a:path extrusionOk="0" h="4476" w="3717">
                  <a:moveTo>
                    <a:pt x="2977" y="759"/>
                  </a:moveTo>
                  <a:lnTo>
                    <a:pt x="2977" y="3736"/>
                  </a:lnTo>
                  <a:lnTo>
                    <a:pt x="740" y="3736"/>
                  </a:lnTo>
                  <a:lnTo>
                    <a:pt x="740" y="759"/>
                  </a:lnTo>
                  <a:close/>
                  <a:moveTo>
                    <a:pt x="379" y="1"/>
                  </a:moveTo>
                  <a:cubicBezTo>
                    <a:pt x="171" y="1"/>
                    <a:pt x="0" y="171"/>
                    <a:pt x="0" y="380"/>
                  </a:cubicBezTo>
                  <a:lnTo>
                    <a:pt x="0" y="4096"/>
                  </a:lnTo>
                  <a:cubicBezTo>
                    <a:pt x="0" y="4305"/>
                    <a:pt x="171" y="4476"/>
                    <a:pt x="379" y="4476"/>
                  </a:cubicBezTo>
                  <a:lnTo>
                    <a:pt x="3356" y="4476"/>
                  </a:lnTo>
                  <a:cubicBezTo>
                    <a:pt x="3565" y="4476"/>
                    <a:pt x="3717" y="4305"/>
                    <a:pt x="3717" y="4096"/>
                  </a:cubicBezTo>
                  <a:lnTo>
                    <a:pt x="3717" y="380"/>
                  </a:lnTo>
                  <a:cubicBezTo>
                    <a:pt x="3717" y="171"/>
                    <a:pt x="3565" y="1"/>
                    <a:pt x="33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1753988" y="4346575"/>
              <a:ext cx="93400" cy="111900"/>
            </a:xfrm>
            <a:custGeom>
              <a:rect b="b" l="l" r="r" t="t"/>
              <a:pathLst>
                <a:path extrusionOk="0" h="4476" w="3736">
                  <a:moveTo>
                    <a:pt x="2996" y="759"/>
                  </a:moveTo>
                  <a:lnTo>
                    <a:pt x="2996" y="3736"/>
                  </a:lnTo>
                  <a:lnTo>
                    <a:pt x="759" y="3736"/>
                  </a:lnTo>
                  <a:lnTo>
                    <a:pt x="759" y="759"/>
                  </a:lnTo>
                  <a:close/>
                  <a:moveTo>
                    <a:pt x="379" y="1"/>
                  </a:moveTo>
                  <a:cubicBezTo>
                    <a:pt x="171" y="1"/>
                    <a:pt x="19" y="171"/>
                    <a:pt x="19" y="380"/>
                  </a:cubicBezTo>
                  <a:lnTo>
                    <a:pt x="19" y="4096"/>
                  </a:lnTo>
                  <a:cubicBezTo>
                    <a:pt x="0" y="4305"/>
                    <a:pt x="171" y="4476"/>
                    <a:pt x="379" y="4476"/>
                  </a:cubicBezTo>
                  <a:lnTo>
                    <a:pt x="3356" y="4476"/>
                  </a:lnTo>
                  <a:cubicBezTo>
                    <a:pt x="3565" y="4476"/>
                    <a:pt x="3735" y="4305"/>
                    <a:pt x="3735" y="4096"/>
                  </a:cubicBezTo>
                  <a:lnTo>
                    <a:pt x="3735" y="380"/>
                  </a:lnTo>
                  <a:cubicBezTo>
                    <a:pt x="3735" y="171"/>
                    <a:pt x="3565" y="1"/>
                    <a:pt x="335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1865838" y="4346575"/>
              <a:ext cx="92950" cy="111900"/>
            </a:xfrm>
            <a:custGeom>
              <a:rect b="b" l="l" r="r" t="t"/>
              <a:pathLst>
                <a:path extrusionOk="0" h="4476" w="3718">
                  <a:moveTo>
                    <a:pt x="2978" y="759"/>
                  </a:moveTo>
                  <a:lnTo>
                    <a:pt x="2978" y="3736"/>
                  </a:lnTo>
                  <a:lnTo>
                    <a:pt x="740" y="3736"/>
                  </a:lnTo>
                  <a:lnTo>
                    <a:pt x="740" y="759"/>
                  </a:lnTo>
                  <a:close/>
                  <a:moveTo>
                    <a:pt x="380" y="1"/>
                  </a:moveTo>
                  <a:cubicBezTo>
                    <a:pt x="172" y="1"/>
                    <a:pt x="1" y="171"/>
                    <a:pt x="1" y="380"/>
                  </a:cubicBezTo>
                  <a:lnTo>
                    <a:pt x="1" y="4096"/>
                  </a:lnTo>
                  <a:cubicBezTo>
                    <a:pt x="1" y="4305"/>
                    <a:pt x="172" y="4476"/>
                    <a:pt x="380" y="4476"/>
                  </a:cubicBezTo>
                  <a:lnTo>
                    <a:pt x="3357" y="4476"/>
                  </a:lnTo>
                  <a:cubicBezTo>
                    <a:pt x="3547" y="4476"/>
                    <a:pt x="3717" y="4305"/>
                    <a:pt x="3717" y="4096"/>
                  </a:cubicBezTo>
                  <a:lnTo>
                    <a:pt x="3717" y="380"/>
                  </a:lnTo>
                  <a:cubicBezTo>
                    <a:pt x="3717" y="171"/>
                    <a:pt x="3547" y="1"/>
                    <a:pt x="33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1639738" y="4476950"/>
              <a:ext cx="99100" cy="18500"/>
            </a:xfrm>
            <a:custGeom>
              <a:rect b="b" l="l" r="r" t="t"/>
              <a:pathLst>
                <a:path extrusionOk="0" h="740" w="3964">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1751138" y="4476950"/>
              <a:ext cx="99100" cy="18500"/>
            </a:xfrm>
            <a:custGeom>
              <a:rect b="b" l="l" r="r" t="t"/>
              <a:pathLst>
                <a:path extrusionOk="0" h="740" w="3964">
                  <a:moveTo>
                    <a:pt x="493" y="0"/>
                  </a:moveTo>
                  <a:cubicBezTo>
                    <a:pt x="0" y="0"/>
                    <a:pt x="0" y="740"/>
                    <a:pt x="493" y="740"/>
                  </a:cubicBezTo>
                  <a:lnTo>
                    <a:pt x="3470" y="740"/>
                  </a:lnTo>
                  <a:cubicBezTo>
                    <a:pt x="3963" y="740"/>
                    <a:pt x="3963" y="0"/>
                    <a:pt x="34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1862538" y="4476950"/>
              <a:ext cx="99575" cy="18500"/>
            </a:xfrm>
            <a:custGeom>
              <a:rect b="b" l="l" r="r" t="t"/>
              <a:pathLst>
                <a:path extrusionOk="0" h="740" w="3983">
                  <a:moveTo>
                    <a:pt x="512" y="0"/>
                  </a:moveTo>
                  <a:cubicBezTo>
                    <a:pt x="0" y="0"/>
                    <a:pt x="0" y="740"/>
                    <a:pt x="512" y="740"/>
                  </a:cubicBezTo>
                  <a:lnTo>
                    <a:pt x="3489" y="740"/>
                  </a:lnTo>
                  <a:cubicBezTo>
                    <a:pt x="3982" y="740"/>
                    <a:pt x="3982" y="0"/>
                    <a:pt x="34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1751138" y="4575525"/>
              <a:ext cx="62125" cy="18525"/>
            </a:xfrm>
            <a:custGeom>
              <a:rect b="b" l="l" r="r" t="t"/>
              <a:pathLst>
                <a:path extrusionOk="0" h="741" w="2485">
                  <a:moveTo>
                    <a:pt x="493" y="1"/>
                  </a:moveTo>
                  <a:cubicBezTo>
                    <a:pt x="0" y="1"/>
                    <a:pt x="0" y="740"/>
                    <a:pt x="493" y="740"/>
                  </a:cubicBezTo>
                  <a:lnTo>
                    <a:pt x="1991" y="740"/>
                  </a:lnTo>
                  <a:cubicBezTo>
                    <a:pt x="2484" y="740"/>
                    <a:pt x="2484" y="1"/>
                    <a:pt x="199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2" name="Google Shape;522;p30"/>
          <p:cNvGrpSpPr/>
          <p:nvPr/>
        </p:nvGrpSpPr>
        <p:grpSpPr>
          <a:xfrm>
            <a:off x="1707878" y="3444511"/>
            <a:ext cx="320088" cy="260682"/>
            <a:chOff x="5899913" y="4248925"/>
            <a:chExt cx="639025" cy="524300"/>
          </a:xfrm>
        </p:grpSpPr>
        <p:sp>
          <p:nvSpPr>
            <p:cNvPr id="523" name="Google Shape;523;p30"/>
            <p:cNvSpPr/>
            <p:nvPr/>
          </p:nvSpPr>
          <p:spPr>
            <a:xfrm>
              <a:off x="5937363" y="4261725"/>
              <a:ext cx="564600" cy="399175"/>
            </a:xfrm>
            <a:custGeom>
              <a:rect b="b" l="l" r="r" t="t"/>
              <a:pathLst>
                <a:path extrusionOk="0" h="15967" w="22584">
                  <a:moveTo>
                    <a:pt x="1005" y="1"/>
                  </a:moveTo>
                  <a:cubicBezTo>
                    <a:pt x="455" y="1"/>
                    <a:pt x="0" y="437"/>
                    <a:pt x="19" y="986"/>
                  </a:cubicBezTo>
                  <a:lnTo>
                    <a:pt x="19" y="15966"/>
                  </a:lnTo>
                  <a:lnTo>
                    <a:pt x="22584" y="15966"/>
                  </a:lnTo>
                  <a:lnTo>
                    <a:pt x="22584" y="986"/>
                  </a:lnTo>
                  <a:cubicBezTo>
                    <a:pt x="22584" y="437"/>
                    <a:pt x="22128" y="1"/>
                    <a:pt x="215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6070088" y="4498750"/>
              <a:ext cx="299150" cy="112375"/>
            </a:xfrm>
            <a:custGeom>
              <a:rect b="b" l="l" r="r" t="t"/>
              <a:pathLst>
                <a:path extrusionOk="0" h="4495" w="11966">
                  <a:moveTo>
                    <a:pt x="2997" y="0"/>
                  </a:moveTo>
                  <a:lnTo>
                    <a:pt x="1" y="1498"/>
                  </a:lnTo>
                  <a:lnTo>
                    <a:pt x="5992" y="4494"/>
                  </a:lnTo>
                  <a:lnTo>
                    <a:pt x="11965" y="1498"/>
                  </a:lnTo>
                  <a:lnTo>
                    <a:pt x="89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a:off x="6070088" y="4423850"/>
              <a:ext cx="299150" cy="112375"/>
            </a:xfrm>
            <a:custGeom>
              <a:rect b="b" l="l" r="r" t="t"/>
              <a:pathLst>
                <a:path extrusionOk="0" h="4495" w="11966">
                  <a:moveTo>
                    <a:pt x="2997" y="0"/>
                  </a:moveTo>
                  <a:lnTo>
                    <a:pt x="1" y="1517"/>
                  </a:lnTo>
                  <a:lnTo>
                    <a:pt x="5992" y="4494"/>
                  </a:lnTo>
                  <a:lnTo>
                    <a:pt x="11965" y="1517"/>
                  </a:lnTo>
                  <a:lnTo>
                    <a:pt x="8988" y="0"/>
                  </a:lnTo>
                  <a:close/>
                </a:path>
              </a:pathLst>
            </a:custGeom>
            <a:solidFill>
              <a:srgbClr val="DBA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a:off x="6070088" y="4311975"/>
              <a:ext cx="299150" cy="149825"/>
            </a:xfrm>
            <a:custGeom>
              <a:rect b="b" l="l" r="r" t="t"/>
              <a:pathLst>
                <a:path extrusionOk="0" h="5993" w="11966">
                  <a:moveTo>
                    <a:pt x="5992" y="0"/>
                  </a:moveTo>
                  <a:lnTo>
                    <a:pt x="1" y="2996"/>
                  </a:lnTo>
                  <a:lnTo>
                    <a:pt x="5992" y="5992"/>
                  </a:lnTo>
                  <a:lnTo>
                    <a:pt x="11965" y="2977"/>
                  </a:lnTo>
                  <a:lnTo>
                    <a:pt x="59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5912713" y="4660875"/>
              <a:ext cx="613900" cy="100025"/>
            </a:xfrm>
            <a:custGeom>
              <a:rect b="b" l="l" r="r" t="t"/>
              <a:pathLst>
                <a:path extrusionOk="0" h="4001" w="24556">
                  <a:moveTo>
                    <a:pt x="0" y="0"/>
                  </a:moveTo>
                  <a:lnTo>
                    <a:pt x="0" y="1005"/>
                  </a:lnTo>
                  <a:cubicBezTo>
                    <a:pt x="0" y="2655"/>
                    <a:pt x="1347" y="4001"/>
                    <a:pt x="2996" y="4001"/>
                  </a:cubicBezTo>
                  <a:lnTo>
                    <a:pt x="21560" y="4001"/>
                  </a:lnTo>
                  <a:cubicBezTo>
                    <a:pt x="23209" y="4001"/>
                    <a:pt x="24556" y="2655"/>
                    <a:pt x="24556" y="1005"/>
                  </a:cubicBezTo>
                  <a:lnTo>
                    <a:pt x="2455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6157313" y="4698300"/>
              <a:ext cx="29425" cy="25150"/>
            </a:xfrm>
            <a:custGeom>
              <a:rect b="b" l="l" r="r" t="t"/>
              <a:pathLst>
                <a:path extrusionOk="0" h="1006" w="1177">
                  <a:moveTo>
                    <a:pt x="498" y="1"/>
                  </a:moveTo>
                  <a:cubicBezTo>
                    <a:pt x="242" y="1"/>
                    <a:pt x="1" y="200"/>
                    <a:pt x="1" y="494"/>
                  </a:cubicBezTo>
                  <a:cubicBezTo>
                    <a:pt x="1" y="778"/>
                    <a:pt x="228" y="1006"/>
                    <a:pt x="494" y="1006"/>
                  </a:cubicBezTo>
                  <a:cubicBezTo>
                    <a:pt x="949" y="1006"/>
                    <a:pt x="1176" y="456"/>
                    <a:pt x="854" y="153"/>
                  </a:cubicBezTo>
                  <a:cubicBezTo>
                    <a:pt x="749" y="48"/>
                    <a:pt x="621" y="1"/>
                    <a:pt x="4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5899913" y="4248925"/>
              <a:ext cx="639025" cy="524300"/>
            </a:xfrm>
            <a:custGeom>
              <a:rect b="b" l="l" r="r" t="t"/>
              <a:pathLst>
                <a:path extrusionOk="0" h="20972" w="25561">
                  <a:moveTo>
                    <a:pt x="23077" y="1006"/>
                  </a:moveTo>
                  <a:cubicBezTo>
                    <a:pt x="23342" y="1006"/>
                    <a:pt x="23570" y="1233"/>
                    <a:pt x="23570" y="1498"/>
                  </a:cubicBezTo>
                  <a:lnTo>
                    <a:pt x="23570" y="15985"/>
                  </a:lnTo>
                  <a:lnTo>
                    <a:pt x="2010" y="15985"/>
                  </a:lnTo>
                  <a:lnTo>
                    <a:pt x="2010" y="1498"/>
                  </a:lnTo>
                  <a:cubicBezTo>
                    <a:pt x="2010" y="1233"/>
                    <a:pt x="2238" y="1006"/>
                    <a:pt x="2503" y="1006"/>
                  </a:cubicBezTo>
                  <a:close/>
                  <a:moveTo>
                    <a:pt x="24575" y="16971"/>
                  </a:moveTo>
                  <a:lnTo>
                    <a:pt x="24575" y="17483"/>
                  </a:lnTo>
                  <a:cubicBezTo>
                    <a:pt x="24575" y="18848"/>
                    <a:pt x="23456" y="19967"/>
                    <a:pt x="22072" y="19967"/>
                  </a:cubicBezTo>
                  <a:lnTo>
                    <a:pt x="3508" y="19967"/>
                  </a:lnTo>
                  <a:cubicBezTo>
                    <a:pt x="2124" y="19967"/>
                    <a:pt x="1005" y="18848"/>
                    <a:pt x="1005" y="17483"/>
                  </a:cubicBezTo>
                  <a:lnTo>
                    <a:pt x="1005" y="16971"/>
                  </a:lnTo>
                  <a:close/>
                  <a:moveTo>
                    <a:pt x="2503" y="1"/>
                  </a:moveTo>
                  <a:cubicBezTo>
                    <a:pt x="1688" y="1"/>
                    <a:pt x="1005" y="683"/>
                    <a:pt x="1005" y="1498"/>
                  </a:cubicBezTo>
                  <a:lnTo>
                    <a:pt x="1005" y="15985"/>
                  </a:lnTo>
                  <a:lnTo>
                    <a:pt x="512" y="15985"/>
                  </a:lnTo>
                  <a:cubicBezTo>
                    <a:pt x="228" y="15985"/>
                    <a:pt x="0" y="16194"/>
                    <a:pt x="0" y="16478"/>
                  </a:cubicBezTo>
                  <a:lnTo>
                    <a:pt x="0" y="17483"/>
                  </a:lnTo>
                  <a:cubicBezTo>
                    <a:pt x="19" y="19398"/>
                    <a:pt x="1574" y="20972"/>
                    <a:pt x="3508" y="20972"/>
                  </a:cubicBezTo>
                  <a:lnTo>
                    <a:pt x="22072" y="20972"/>
                  </a:lnTo>
                  <a:cubicBezTo>
                    <a:pt x="24006" y="20972"/>
                    <a:pt x="25561" y="19417"/>
                    <a:pt x="25561" y="17483"/>
                  </a:cubicBezTo>
                  <a:lnTo>
                    <a:pt x="25561" y="16478"/>
                  </a:lnTo>
                  <a:cubicBezTo>
                    <a:pt x="25561" y="16194"/>
                    <a:pt x="25352" y="15985"/>
                    <a:pt x="25068" y="15985"/>
                  </a:cubicBezTo>
                  <a:lnTo>
                    <a:pt x="24575" y="15985"/>
                  </a:lnTo>
                  <a:lnTo>
                    <a:pt x="24575" y="1498"/>
                  </a:lnTo>
                  <a:cubicBezTo>
                    <a:pt x="24575" y="683"/>
                    <a:pt x="23892" y="1"/>
                    <a:pt x="2307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6202813" y="4698325"/>
              <a:ext cx="83475" cy="25125"/>
            </a:xfrm>
            <a:custGeom>
              <a:rect b="b" l="l" r="r" t="t"/>
              <a:pathLst>
                <a:path extrusionOk="0" h="1005" w="3339">
                  <a:moveTo>
                    <a:pt x="683" y="0"/>
                  </a:moveTo>
                  <a:cubicBezTo>
                    <a:pt x="1" y="0"/>
                    <a:pt x="1" y="1005"/>
                    <a:pt x="683" y="1005"/>
                  </a:cubicBezTo>
                  <a:lnTo>
                    <a:pt x="2674" y="1005"/>
                  </a:lnTo>
                  <a:cubicBezTo>
                    <a:pt x="3338" y="1005"/>
                    <a:pt x="3338" y="0"/>
                    <a:pt x="26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6054913" y="4299050"/>
              <a:ext cx="329500" cy="324400"/>
            </a:xfrm>
            <a:custGeom>
              <a:rect b="b" l="l" r="r" t="t"/>
              <a:pathLst>
                <a:path extrusionOk="0" h="12976" w="13180">
                  <a:moveTo>
                    <a:pt x="6599" y="1048"/>
                  </a:moveTo>
                  <a:lnTo>
                    <a:pt x="11454" y="3494"/>
                  </a:lnTo>
                  <a:lnTo>
                    <a:pt x="6599" y="5921"/>
                  </a:lnTo>
                  <a:lnTo>
                    <a:pt x="1707" y="3494"/>
                  </a:lnTo>
                  <a:lnTo>
                    <a:pt x="6599" y="1048"/>
                  </a:lnTo>
                  <a:close/>
                  <a:moveTo>
                    <a:pt x="9595" y="5561"/>
                  </a:moveTo>
                  <a:lnTo>
                    <a:pt x="11454" y="6490"/>
                  </a:lnTo>
                  <a:lnTo>
                    <a:pt x="6599" y="8917"/>
                  </a:lnTo>
                  <a:lnTo>
                    <a:pt x="1707" y="6509"/>
                  </a:lnTo>
                  <a:lnTo>
                    <a:pt x="3604" y="5561"/>
                  </a:lnTo>
                  <a:lnTo>
                    <a:pt x="6372" y="6945"/>
                  </a:lnTo>
                  <a:cubicBezTo>
                    <a:pt x="6429" y="6964"/>
                    <a:pt x="6505" y="6983"/>
                    <a:pt x="6599" y="6983"/>
                  </a:cubicBezTo>
                  <a:cubicBezTo>
                    <a:pt x="6675" y="6983"/>
                    <a:pt x="6751" y="6964"/>
                    <a:pt x="6808" y="6945"/>
                  </a:cubicBezTo>
                  <a:lnTo>
                    <a:pt x="9595" y="5561"/>
                  </a:lnTo>
                  <a:close/>
                  <a:moveTo>
                    <a:pt x="9595" y="8538"/>
                  </a:moveTo>
                  <a:lnTo>
                    <a:pt x="11454" y="9486"/>
                  </a:lnTo>
                  <a:lnTo>
                    <a:pt x="6599" y="11913"/>
                  </a:lnTo>
                  <a:lnTo>
                    <a:pt x="1707" y="9486"/>
                  </a:lnTo>
                  <a:lnTo>
                    <a:pt x="3585" y="8538"/>
                  </a:lnTo>
                  <a:lnTo>
                    <a:pt x="6372" y="9922"/>
                  </a:lnTo>
                  <a:cubicBezTo>
                    <a:pt x="6429" y="9960"/>
                    <a:pt x="6505" y="9979"/>
                    <a:pt x="6599" y="9979"/>
                  </a:cubicBezTo>
                  <a:cubicBezTo>
                    <a:pt x="6675" y="9979"/>
                    <a:pt x="6751" y="9960"/>
                    <a:pt x="6808" y="9922"/>
                  </a:cubicBezTo>
                  <a:lnTo>
                    <a:pt x="9595" y="8538"/>
                  </a:lnTo>
                  <a:close/>
                  <a:moveTo>
                    <a:pt x="6590" y="1"/>
                  </a:moveTo>
                  <a:cubicBezTo>
                    <a:pt x="6514" y="1"/>
                    <a:pt x="6438" y="15"/>
                    <a:pt x="6372" y="43"/>
                  </a:cubicBezTo>
                  <a:lnTo>
                    <a:pt x="380" y="3039"/>
                  </a:lnTo>
                  <a:cubicBezTo>
                    <a:pt x="209" y="3134"/>
                    <a:pt x="96" y="3305"/>
                    <a:pt x="96" y="3494"/>
                  </a:cubicBezTo>
                  <a:cubicBezTo>
                    <a:pt x="96" y="3684"/>
                    <a:pt x="209" y="3855"/>
                    <a:pt x="380" y="3930"/>
                  </a:cubicBezTo>
                  <a:lnTo>
                    <a:pt x="2485" y="4992"/>
                  </a:lnTo>
                  <a:lnTo>
                    <a:pt x="380" y="6035"/>
                  </a:lnTo>
                  <a:cubicBezTo>
                    <a:pt x="1" y="6225"/>
                    <a:pt x="1" y="6756"/>
                    <a:pt x="380" y="6926"/>
                  </a:cubicBezTo>
                  <a:lnTo>
                    <a:pt x="2485" y="7988"/>
                  </a:lnTo>
                  <a:lnTo>
                    <a:pt x="380" y="9031"/>
                  </a:lnTo>
                  <a:cubicBezTo>
                    <a:pt x="1" y="9221"/>
                    <a:pt x="1" y="9752"/>
                    <a:pt x="380" y="9922"/>
                  </a:cubicBezTo>
                  <a:lnTo>
                    <a:pt x="6372" y="12918"/>
                  </a:lnTo>
                  <a:cubicBezTo>
                    <a:pt x="6448" y="12956"/>
                    <a:pt x="6524" y="12975"/>
                    <a:pt x="6599" y="12975"/>
                  </a:cubicBezTo>
                  <a:cubicBezTo>
                    <a:pt x="6675" y="12975"/>
                    <a:pt x="6751" y="12956"/>
                    <a:pt x="6827" y="12918"/>
                  </a:cubicBezTo>
                  <a:lnTo>
                    <a:pt x="12800" y="9922"/>
                  </a:lnTo>
                  <a:cubicBezTo>
                    <a:pt x="13179" y="9752"/>
                    <a:pt x="13179" y="9221"/>
                    <a:pt x="12800" y="9031"/>
                  </a:cubicBezTo>
                  <a:lnTo>
                    <a:pt x="10714" y="7988"/>
                  </a:lnTo>
                  <a:lnTo>
                    <a:pt x="12800" y="6926"/>
                  </a:lnTo>
                  <a:cubicBezTo>
                    <a:pt x="13179" y="6756"/>
                    <a:pt x="13179" y="6225"/>
                    <a:pt x="12800" y="6035"/>
                  </a:cubicBezTo>
                  <a:lnTo>
                    <a:pt x="10714" y="4992"/>
                  </a:lnTo>
                  <a:lnTo>
                    <a:pt x="12800" y="3930"/>
                  </a:lnTo>
                  <a:cubicBezTo>
                    <a:pt x="12971" y="3855"/>
                    <a:pt x="13084" y="3684"/>
                    <a:pt x="13084" y="3494"/>
                  </a:cubicBezTo>
                  <a:cubicBezTo>
                    <a:pt x="13084" y="3305"/>
                    <a:pt x="12971" y="3134"/>
                    <a:pt x="12800" y="3039"/>
                  </a:cubicBezTo>
                  <a:lnTo>
                    <a:pt x="6808" y="43"/>
                  </a:lnTo>
                  <a:cubicBezTo>
                    <a:pt x="6742" y="15"/>
                    <a:pt x="6666" y="1"/>
                    <a:pt x="65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30"/>
          <p:cNvSpPr txBox="1"/>
          <p:nvPr>
            <p:ph idx="2"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chemeClr val="accent3"/>
                </a:solidFill>
              </a:rPr>
              <a:t>Programming Language</a:t>
            </a:r>
            <a:endParaRPr sz="1400">
              <a:solidFill>
                <a:schemeClr val="accent3"/>
              </a:solidFill>
            </a:endParaRPr>
          </a:p>
        </p:txBody>
      </p:sp>
      <p:sp>
        <p:nvSpPr>
          <p:cNvPr id="533" name="Google Shape;533;p30"/>
          <p:cNvSpPr txBox="1"/>
          <p:nvPr>
            <p:ph idx="2"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r>
              <a:rPr lang="en" sz="1400">
                <a:solidFill>
                  <a:schemeClr val="accent3"/>
                </a:solidFill>
              </a:rPr>
              <a:t>.</a:t>
            </a:r>
            <a:r>
              <a:rPr lang="en"/>
              <a:t>cpp</a:t>
            </a:r>
            <a:endParaRPr sz="1400">
              <a:solidFill>
                <a:schemeClr val="accent3"/>
              </a:solidFill>
            </a:endParaRPr>
          </a:p>
        </p:txBody>
      </p:sp>
      <p:grpSp>
        <p:nvGrpSpPr>
          <p:cNvPr id="534" name="Google Shape;534;p30"/>
          <p:cNvGrpSpPr/>
          <p:nvPr/>
        </p:nvGrpSpPr>
        <p:grpSpPr>
          <a:xfrm>
            <a:off x="1614876" y="1364434"/>
            <a:ext cx="506092" cy="426611"/>
            <a:chOff x="1665363" y="1706700"/>
            <a:chExt cx="578325" cy="487500"/>
          </a:xfrm>
        </p:grpSpPr>
        <p:sp>
          <p:nvSpPr>
            <p:cNvPr id="535" name="Google Shape;535;p30"/>
            <p:cNvSpPr/>
            <p:nvPr/>
          </p:nvSpPr>
          <p:spPr>
            <a:xfrm flipH="1">
              <a:off x="2174988"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1665363"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0"/>
          <p:cNvGrpSpPr/>
          <p:nvPr/>
        </p:nvGrpSpPr>
        <p:grpSpPr>
          <a:xfrm>
            <a:off x="1614876" y="3361546"/>
            <a:ext cx="506092" cy="426611"/>
            <a:chOff x="1665363" y="1706700"/>
            <a:chExt cx="578325" cy="487500"/>
          </a:xfrm>
        </p:grpSpPr>
        <p:sp>
          <p:nvSpPr>
            <p:cNvPr id="538" name="Google Shape;538;p30"/>
            <p:cNvSpPr/>
            <p:nvPr/>
          </p:nvSpPr>
          <p:spPr>
            <a:xfrm flipH="1">
              <a:off x="2174988"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1665363" y="1706700"/>
              <a:ext cx="68700" cy="487500"/>
            </a:xfrm>
            <a:prstGeom prst="leftBracket">
              <a:avLst>
                <a:gd fmla="val 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30"/>
          <p:cNvGrpSpPr/>
          <p:nvPr/>
        </p:nvGrpSpPr>
        <p:grpSpPr>
          <a:xfrm>
            <a:off x="1084825" y="3203163"/>
            <a:ext cx="506100" cy="1366863"/>
            <a:chOff x="1084825" y="3203163"/>
            <a:chExt cx="506100" cy="1366863"/>
          </a:xfrm>
        </p:grpSpPr>
        <p:cxnSp>
          <p:nvCxnSpPr>
            <p:cNvPr id="541" name="Google Shape;541;p30"/>
            <p:cNvCxnSpPr/>
            <p:nvPr/>
          </p:nvCxnSpPr>
          <p:spPr>
            <a:xfrm>
              <a:off x="1337875" y="3203163"/>
              <a:ext cx="0" cy="731700"/>
            </a:xfrm>
            <a:prstGeom prst="straightConnector1">
              <a:avLst/>
            </a:prstGeom>
            <a:noFill/>
            <a:ln cap="flat" cmpd="sng" w="9525">
              <a:solidFill>
                <a:schemeClr val="accent4"/>
              </a:solidFill>
              <a:prstDash val="solid"/>
              <a:round/>
              <a:headEnd len="med" w="med" type="none"/>
              <a:tailEnd len="med" w="med" type="none"/>
            </a:ln>
          </p:spPr>
        </p:cxnSp>
        <p:sp>
          <p:nvSpPr>
            <p:cNvPr id="542" name="Google Shape;542;p30"/>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grpSp>
        <p:nvGrpSpPr>
          <p:cNvPr id="543" name="Google Shape;543;p30"/>
          <p:cNvGrpSpPr/>
          <p:nvPr/>
        </p:nvGrpSpPr>
        <p:grpSpPr>
          <a:xfrm>
            <a:off x="1084825" y="1208049"/>
            <a:ext cx="506100" cy="1366863"/>
            <a:chOff x="1084825" y="3203163"/>
            <a:chExt cx="506100" cy="1366863"/>
          </a:xfrm>
        </p:grpSpPr>
        <p:cxnSp>
          <p:nvCxnSpPr>
            <p:cNvPr id="544" name="Google Shape;544;p30"/>
            <p:cNvCxnSpPr/>
            <p:nvPr/>
          </p:nvCxnSpPr>
          <p:spPr>
            <a:xfrm>
              <a:off x="1337875" y="3203163"/>
              <a:ext cx="0" cy="731700"/>
            </a:xfrm>
            <a:prstGeom prst="straightConnector1">
              <a:avLst/>
            </a:prstGeom>
            <a:noFill/>
            <a:ln cap="flat" cmpd="sng" w="9525">
              <a:solidFill>
                <a:schemeClr val="accent4"/>
              </a:solidFill>
              <a:prstDash val="solid"/>
              <a:round/>
              <a:headEnd len="med" w="med" type="none"/>
              <a:tailEnd len="med" w="med" type="none"/>
            </a:ln>
          </p:spPr>
        </p:cxnSp>
        <p:sp>
          <p:nvSpPr>
            <p:cNvPr id="545" name="Google Shape;545;p30"/>
            <p:cNvSpPr txBox="1"/>
            <p:nvPr/>
          </p:nvSpPr>
          <p:spPr>
            <a:xfrm>
              <a:off x="1084825" y="3954425"/>
              <a:ext cx="50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grpSp>
      <p:sp>
        <p:nvSpPr>
          <p:cNvPr id="546" name="Google Shape;546;p30"/>
          <p:cNvSpPr txBox="1"/>
          <p:nvPr>
            <p:ph idx="2" type="subTitle"/>
          </p:nvPr>
        </p:nvSpPr>
        <p:spPr>
          <a:xfrm>
            <a:off x="2240150" y="1228140"/>
            <a:ext cx="5137500" cy="78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&lt; Compare which algorithm - BFS and Dijkstra’s Algorithm - provides efficient and results shorter runtime</a:t>
            </a:r>
            <a:r>
              <a:rPr lang="en"/>
              <a:t> &gt;</a:t>
            </a:r>
            <a:endParaRPr/>
          </a:p>
        </p:txBody>
      </p:sp>
      <p:sp>
        <p:nvSpPr>
          <p:cNvPr id="547" name="Google Shape;547;p30"/>
          <p:cNvSpPr txBox="1"/>
          <p:nvPr>
            <p:ph idx="2"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1"/>
          <p:cNvSpPr txBox="1"/>
          <p:nvPr>
            <p:ph type="title"/>
          </p:nvPr>
        </p:nvSpPr>
        <p:spPr>
          <a:xfrm flipH="1">
            <a:off x="2054663" y="586975"/>
            <a:ext cx="18423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02 </a:t>
            </a:r>
            <a:r>
              <a:rPr lang="en" sz="5000">
                <a:solidFill>
                  <a:schemeClr val="accent6"/>
                </a:solidFill>
              </a:rPr>
              <a:t>{</a:t>
            </a:r>
            <a:endParaRPr sz="5000">
              <a:solidFill>
                <a:schemeClr val="accent6"/>
              </a:solidFill>
            </a:endParaRPr>
          </a:p>
        </p:txBody>
      </p:sp>
      <p:sp>
        <p:nvSpPr>
          <p:cNvPr id="553" name="Google Shape;553;p31"/>
          <p:cNvSpPr txBox="1"/>
          <p:nvPr>
            <p:ph idx="2" type="title"/>
          </p:nvPr>
        </p:nvSpPr>
        <p:spPr>
          <a:xfrm>
            <a:off x="2910600" y="1691575"/>
            <a:ext cx="5377200" cy="50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a:t>
            </a:r>
            <a:r>
              <a:rPr lang="en">
                <a:solidFill>
                  <a:schemeClr val="lt2"/>
                </a:solidFill>
              </a:rPr>
              <a:t>Dataset Acquisition</a:t>
            </a:r>
            <a:endParaRPr>
              <a:solidFill>
                <a:schemeClr val="lt2"/>
              </a:solidFill>
            </a:endParaRPr>
          </a:p>
          <a:p>
            <a:pPr indent="0" lvl="0" marL="0" rtl="0" algn="l">
              <a:spcBef>
                <a:spcPts val="0"/>
              </a:spcBef>
              <a:spcAft>
                <a:spcPts val="0"/>
              </a:spcAft>
              <a:buNone/>
            </a:pPr>
            <a:r>
              <a:rPr lang="en">
                <a:solidFill>
                  <a:schemeClr val="accent6"/>
                </a:solidFill>
              </a:rPr>
              <a:t> </a:t>
            </a:r>
            <a:r>
              <a:rPr lang="en">
                <a:solidFill>
                  <a:schemeClr val="lt2"/>
                </a:solidFill>
              </a:rPr>
              <a:t>&amp; Processing</a:t>
            </a:r>
            <a:r>
              <a:rPr lang="en">
                <a:solidFill>
                  <a:schemeClr val="accent6"/>
                </a:solidFill>
              </a:rPr>
              <a:t>]</a:t>
            </a:r>
            <a:r>
              <a:rPr lang="en">
                <a:solidFill>
                  <a:schemeClr val="accent1"/>
                </a:solidFill>
              </a:rPr>
              <a:t> </a:t>
            </a:r>
            <a:endParaRPr>
              <a:solidFill>
                <a:schemeClr val="accent3"/>
              </a:solidFill>
            </a:endParaRPr>
          </a:p>
        </p:txBody>
      </p:sp>
      <p:sp>
        <p:nvSpPr>
          <p:cNvPr id="554" name="Google Shape;554;p31"/>
          <p:cNvSpPr txBox="1"/>
          <p:nvPr>
            <p:ph idx="1" type="subTitle"/>
          </p:nvPr>
        </p:nvSpPr>
        <p:spPr>
          <a:xfrm>
            <a:off x="2810700" y="2284275"/>
            <a:ext cx="5577000" cy="1302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sz="1400">
                <a:solidFill>
                  <a:schemeClr val="accent6"/>
                </a:solidFill>
              </a:rPr>
              <a:t>Data Storage</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Data Format</a:t>
            </a:r>
            <a:endParaRPr sz="1400">
              <a:solidFill>
                <a:schemeClr val="accent6"/>
              </a:solidFill>
            </a:endParaRPr>
          </a:p>
          <a:p>
            <a:pPr indent="-317500" lvl="0" marL="457200" rtl="0" algn="l">
              <a:spcBef>
                <a:spcPts val="0"/>
              </a:spcBef>
              <a:spcAft>
                <a:spcPts val="0"/>
              </a:spcAft>
              <a:buClr>
                <a:schemeClr val="accent6"/>
              </a:buClr>
              <a:buSzPts val="1400"/>
              <a:buChar char="➔"/>
            </a:pPr>
            <a:r>
              <a:rPr lang="en" sz="1400">
                <a:solidFill>
                  <a:schemeClr val="accent6"/>
                </a:solidFill>
              </a:rPr>
              <a:t>Data Correction</a:t>
            </a:r>
            <a:endParaRPr sz="1400">
              <a:solidFill>
                <a:schemeClr val="accent6"/>
              </a:solidFill>
            </a:endParaRPr>
          </a:p>
          <a:p>
            <a:pPr indent="0" lvl="0" marL="0" rtl="0" algn="l">
              <a:spcBef>
                <a:spcPts val="0"/>
              </a:spcBef>
              <a:spcAft>
                <a:spcPts val="0"/>
              </a:spcAft>
              <a:buNone/>
            </a:pPr>
            <a:r>
              <a:t/>
            </a:r>
            <a:endParaRPr/>
          </a:p>
        </p:txBody>
      </p:sp>
      <p:sp>
        <p:nvSpPr>
          <p:cNvPr id="555" name="Google Shape;555;p31"/>
          <p:cNvSpPr txBox="1"/>
          <p:nvPr/>
        </p:nvSpPr>
        <p:spPr>
          <a:xfrm>
            <a:off x="2127375" y="3586575"/>
            <a:ext cx="506100" cy="783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accent6"/>
                </a:solidFill>
                <a:latin typeface="Fira Code"/>
                <a:ea typeface="Fira Code"/>
                <a:cs typeface="Fira Code"/>
                <a:sym typeface="Fira Code"/>
              </a:rPr>
              <a:t>}</a:t>
            </a:r>
            <a:endParaRPr sz="5000">
              <a:solidFill>
                <a:schemeClr val="accent6"/>
              </a:solidFill>
              <a:latin typeface="Fira Code"/>
              <a:ea typeface="Fira Code"/>
              <a:cs typeface="Fira Code"/>
              <a:sym typeface="Fira Code"/>
            </a:endParaRPr>
          </a:p>
        </p:txBody>
      </p:sp>
      <p:cxnSp>
        <p:nvCxnSpPr>
          <p:cNvPr id="556" name="Google Shape;556;p31"/>
          <p:cNvCxnSpPr>
            <a:endCxn id="555" idx="0"/>
          </p:cNvCxnSpPr>
          <p:nvPr/>
        </p:nvCxnSpPr>
        <p:spPr>
          <a:xfrm>
            <a:off x="2380425" y="1478475"/>
            <a:ext cx="0" cy="2108100"/>
          </a:xfrm>
          <a:prstGeom prst="straightConnector1">
            <a:avLst/>
          </a:prstGeom>
          <a:noFill/>
          <a:ln cap="flat" cmpd="sng" w="9525">
            <a:solidFill>
              <a:schemeClr val="accent4"/>
            </a:solidFill>
            <a:prstDash val="solid"/>
            <a:round/>
            <a:headEnd len="med" w="med" type="none"/>
            <a:tailEnd len="med" w="med" type="none"/>
          </a:ln>
        </p:spPr>
      </p:cxnSp>
      <p:sp>
        <p:nvSpPr>
          <p:cNvPr id="557" name="Google Shape;557;p31"/>
          <p:cNvSpPr txBox="1"/>
          <p:nvPr>
            <p:ph idx="4294967295" type="subTitle"/>
          </p:nvPr>
        </p:nvSpPr>
        <p:spPr>
          <a:xfrm>
            <a:off x="710125" y="4694725"/>
            <a:ext cx="4865100" cy="35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CS225 Final Project Presentation</a:t>
            </a:r>
            <a:endParaRPr>
              <a:solidFill>
                <a:schemeClr val="accent3"/>
              </a:solidFill>
            </a:endParaRPr>
          </a:p>
        </p:txBody>
      </p:sp>
      <p:sp>
        <p:nvSpPr>
          <p:cNvPr id="558" name="Google Shape;558;p31"/>
          <p:cNvSpPr txBox="1"/>
          <p:nvPr>
            <p:ph idx="4294967295" type="subTitle"/>
          </p:nvPr>
        </p:nvSpPr>
        <p:spPr>
          <a:xfrm>
            <a:off x="-5975"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dataset</a:t>
            </a:r>
            <a:r>
              <a:rPr lang="en" sz="1400">
                <a:solidFill>
                  <a:schemeClr val="accent3"/>
                </a:solidFill>
              </a:rPr>
              <a:t>.</a:t>
            </a:r>
            <a:r>
              <a:rPr lang="en">
                <a:solidFill>
                  <a:schemeClr val="accent3"/>
                </a:solidFill>
              </a:rPr>
              <a:t>cpp</a:t>
            </a:r>
            <a:endParaRPr sz="1400">
              <a:solidFill>
                <a:schemeClr val="accent3"/>
              </a:solidFill>
            </a:endParaRPr>
          </a:p>
        </p:txBody>
      </p:sp>
      <p:sp>
        <p:nvSpPr>
          <p:cNvPr id="559" name="Google Shape;559;p31"/>
          <p:cNvSpPr txBox="1"/>
          <p:nvPr>
            <p:ph idx="4294967295" type="subTitle"/>
          </p:nvPr>
        </p:nvSpPr>
        <p:spPr>
          <a:xfrm>
            <a:off x="4572000" y="91525"/>
            <a:ext cx="4572000" cy="35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2"/>
          <p:cNvSpPr txBox="1"/>
          <p:nvPr>
            <p:ph type="title"/>
          </p:nvPr>
        </p:nvSpPr>
        <p:spPr>
          <a:xfrm flipH="1">
            <a:off x="897300" y="0"/>
            <a:ext cx="3292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F2F2F2"/>
                </a:solidFill>
              </a:rPr>
              <a:t>data_format.cpp</a:t>
            </a:r>
            <a:endParaRPr sz="1400">
              <a:solidFill>
                <a:srgbClr val="F2F2F2"/>
              </a:solidFill>
            </a:endParaRPr>
          </a:p>
        </p:txBody>
      </p:sp>
      <p:sp>
        <p:nvSpPr>
          <p:cNvPr id="565" name="Google Shape;565;p32"/>
          <p:cNvSpPr txBox="1"/>
          <p:nvPr>
            <p:ph idx="1" type="subTitle"/>
          </p:nvPr>
        </p:nvSpPr>
        <p:spPr>
          <a:xfrm>
            <a:off x="4720725" y="37200"/>
            <a:ext cx="39609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CS_225 final_project</a:t>
            </a:r>
            <a:r>
              <a:rPr lang="en" sz="1400"/>
              <a:t>.</a:t>
            </a:r>
            <a:r>
              <a:rPr lang="en" sz="1400">
                <a:solidFill>
                  <a:schemeClr val="dk2"/>
                </a:solidFill>
              </a:rPr>
              <a:t>ppt</a:t>
            </a:r>
            <a:endParaRPr/>
          </a:p>
        </p:txBody>
      </p:sp>
      <p:sp>
        <p:nvSpPr>
          <p:cNvPr id="566" name="Google Shape;566;p32"/>
          <p:cNvSpPr txBox="1"/>
          <p:nvPr/>
        </p:nvSpPr>
        <p:spPr>
          <a:xfrm>
            <a:off x="1168000" y="782250"/>
            <a:ext cx="7854600" cy="363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accent6"/>
                </a:solidFill>
                <a:latin typeface="Fira Code"/>
                <a:ea typeface="Fira Code"/>
                <a:cs typeface="Fira Code"/>
                <a:sym typeface="Fira Code"/>
              </a:rPr>
              <a:t>Data Format</a:t>
            </a:r>
            <a:endParaRPr sz="1700">
              <a:solidFill>
                <a:schemeClr val="accent6"/>
              </a:solidFill>
              <a:latin typeface="Fira Code"/>
              <a:ea typeface="Fira Code"/>
              <a:cs typeface="Fira Code"/>
              <a:sym typeface="Fira Code"/>
            </a:endParaRPr>
          </a:p>
          <a:p>
            <a:pPr indent="-317500" lvl="0" marL="457200" rtl="0" algn="l">
              <a:lnSpc>
                <a:spcPct val="115000"/>
              </a:lnSpc>
              <a:spcBef>
                <a:spcPts val="0"/>
              </a:spcBef>
              <a:spcAft>
                <a:spcPts val="0"/>
              </a:spcAft>
              <a:buClr>
                <a:schemeClr val="accent6"/>
              </a:buClr>
              <a:buSzPts val="1400"/>
              <a:buFont typeface="Fira Code"/>
              <a:buChar char="∗"/>
            </a:pPr>
            <a:r>
              <a:rPr lang="en" sz="1300">
                <a:solidFill>
                  <a:schemeClr val="accent6"/>
                </a:solidFill>
                <a:latin typeface="Fira Code"/>
                <a:ea typeface="Fira Code"/>
                <a:cs typeface="Fira Code"/>
                <a:sym typeface="Fira Code"/>
              </a:rPr>
              <a:t>Source:</a:t>
            </a:r>
            <a:r>
              <a:rPr lang="en">
                <a:solidFill>
                  <a:schemeClr val="accent6"/>
                </a:solidFill>
                <a:latin typeface="Fira Code"/>
                <a:ea typeface="Fira Code"/>
                <a:cs typeface="Fira Code"/>
                <a:sym typeface="Fira Code"/>
              </a:rPr>
              <a:t> Real Datasets for Spatial Databases: Road Networks and Points of Interest</a:t>
            </a:r>
            <a:endParaRPr>
              <a:solidFill>
                <a:schemeClr val="accent6"/>
              </a:solidFill>
              <a:latin typeface="Fira Code"/>
              <a:ea typeface="Fira Code"/>
              <a:cs typeface="Fira Code"/>
              <a:sym typeface="Fira Code"/>
            </a:endParaRPr>
          </a:p>
          <a:p>
            <a:pPr indent="-317500" lvl="0" marL="457200" rtl="0" algn="l">
              <a:lnSpc>
                <a:spcPct val="115000"/>
              </a:lnSpc>
              <a:spcBef>
                <a:spcPts val="0"/>
              </a:spcBef>
              <a:spcAft>
                <a:spcPts val="0"/>
              </a:spcAft>
              <a:buClr>
                <a:schemeClr val="accent6"/>
              </a:buClr>
              <a:buSzPts val="1400"/>
              <a:buFont typeface="Fira Code"/>
              <a:buChar char="∗"/>
            </a:pPr>
            <a:r>
              <a:rPr lang="en" u="sng">
                <a:solidFill>
                  <a:schemeClr val="lt1"/>
                </a:solidFill>
                <a:latin typeface="Fira Code"/>
                <a:ea typeface="Fira Code"/>
                <a:cs typeface="Fira Code"/>
                <a:sym typeface="Fira Code"/>
                <a:hlinkClick r:id="rId3">
                  <a:extLst>
                    <a:ext uri="{A12FA001-AC4F-418D-AE19-62706E023703}">
                      <ahyp:hlinkClr val="tx"/>
                    </a:ext>
                  </a:extLst>
                </a:hlinkClick>
              </a:rPr>
              <a:t>https://www.cs.utah.edu/~lifeifei/SpatialDataset.html</a:t>
            </a:r>
            <a:endParaRPr>
              <a:solidFill>
                <a:schemeClr val="accent6"/>
              </a:solidFill>
              <a:latin typeface="Fira Code"/>
              <a:ea typeface="Fira Code"/>
              <a:cs typeface="Fira Code"/>
              <a:sym typeface="Fira Code"/>
            </a:endParaRPr>
          </a:p>
          <a:p>
            <a:pPr indent="-317500" lvl="0" marL="457200" rtl="0" algn="l">
              <a:lnSpc>
                <a:spcPct val="130000"/>
              </a:lnSpc>
              <a:spcBef>
                <a:spcPts val="1000"/>
              </a:spcBef>
              <a:spcAft>
                <a:spcPts val="0"/>
              </a:spcAft>
              <a:buClr>
                <a:schemeClr val="accent6"/>
              </a:buClr>
              <a:buSzPts val="1400"/>
              <a:buFont typeface="Fira Code"/>
              <a:buChar char="∗"/>
            </a:pPr>
            <a:r>
              <a:rPr lang="en">
                <a:solidFill>
                  <a:srgbClr val="F2F2F2"/>
                </a:solidFill>
                <a:latin typeface="Fira Code"/>
                <a:ea typeface="Fira Code"/>
                <a:cs typeface="Fira Code"/>
                <a:sym typeface="Fira Code"/>
              </a:rPr>
              <a:t>Nodes represent road intersections or endpoints</a:t>
            </a:r>
            <a:endParaRPr>
              <a:solidFill>
                <a:srgbClr val="F2F2F2"/>
              </a:solidFill>
              <a:latin typeface="Fira Code"/>
              <a:ea typeface="Fira Code"/>
              <a:cs typeface="Fira Code"/>
              <a:sym typeface="Fira Code"/>
            </a:endParaRPr>
          </a:p>
          <a:p>
            <a:pPr indent="-317500" lvl="0" marL="457200" rtl="0" algn="l">
              <a:lnSpc>
                <a:spcPct val="130000"/>
              </a:lnSpc>
              <a:spcBef>
                <a:spcPts val="1000"/>
              </a:spcBef>
              <a:spcAft>
                <a:spcPts val="0"/>
              </a:spcAft>
              <a:buClr>
                <a:srgbClr val="F2F2F2"/>
              </a:buClr>
              <a:buSzPts val="1400"/>
              <a:buFont typeface="Fira Code"/>
              <a:buChar char="∗"/>
            </a:pPr>
            <a:r>
              <a:rPr lang="en">
                <a:solidFill>
                  <a:srgbClr val="F2F2F2"/>
                </a:solidFill>
                <a:latin typeface="Fira Code"/>
                <a:ea typeface="Fira Code"/>
                <a:cs typeface="Fira Code"/>
                <a:sym typeface="Fira Code"/>
              </a:rPr>
              <a:t>Each node is assigned a unique ID as well as the corresponding longitude and latitude coordinates</a:t>
            </a:r>
            <a:endParaRPr>
              <a:solidFill>
                <a:srgbClr val="F2F2F2"/>
              </a:solidFill>
              <a:latin typeface="Fira Code"/>
              <a:ea typeface="Fira Code"/>
              <a:cs typeface="Fira Code"/>
              <a:sym typeface="Fira Code"/>
            </a:endParaRPr>
          </a:p>
          <a:p>
            <a:pPr indent="-317500" lvl="0" marL="457200" rtl="0" algn="l">
              <a:lnSpc>
                <a:spcPct val="130000"/>
              </a:lnSpc>
              <a:spcBef>
                <a:spcPts val="1000"/>
              </a:spcBef>
              <a:spcAft>
                <a:spcPts val="0"/>
              </a:spcAft>
              <a:buClr>
                <a:srgbClr val="F2F2F2"/>
              </a:buClr>
              <a:buSzPts val="1400"/>
              <a:buFont typeface="Fira Code"/>
              <a:buChar char="∗"/>
            </a:pPr>
            <a:r>
              <a:rPr lang="en">
                <a:solidFill>
                  <a:srgbClr val="F2F2F2"/>
                </a:solidFill>
                <a:latin typeface="Fira Code"/>
                <a:ea typeface="Fira Code"/>
                <a:cs typeface="Fira Code"/>
                <a:sym typeface="Fira Code"/>
              </a:rPr>
              <a:t>Edges consist of unique edge IDs, the starting and ending node IDs for each edge, as well as the distance between these two nodes</a:t>
            </a:r>
            <a:endParaRPr>
              <a:solidFill>
                <a:srgbClr val="F2F2F2"/>
              </a:solidFill>
              <a:latin typeface="Fira Code"/>
              <a:ea typeface="Fira Code"/>
              <a:cs typeface="Fira Code"/>
              <a:sym typeface="Fira Code"/>
            </a:endParaRPr>
          </a:p>
          <a:p>
            <a:pPr indent="-317500" lvl="0" marL="457200" rtl="0" algn="l">
              <a:lnSpc>
                <a:spcPct val="130000"/>
              </a:lnSpc>
              <a:spcBef>
                <a:spcPts val="1000"/>
              </a:spcBef>
              <a:spcAft>
                <a:spcPts val="0"/>
              </a:spcAft>
              <a:buClr>
                <a:srgbClr val="F2F2F2"/>
              </a:buClr>
              <a:buSzPts val="1400"/>
              <a:buFont typeface="Fira Code"/>
              <a:buChar char="∗"/>
            </a:pPr>
            <a:r>
              <a:rPr lang="en">
                <a:solidFill>
                  <a:srgbClr val="F2F2F2"/>
                </a:solidFill>
                <a:latin typeface="Fira Code"/>
                <a:ea typeface="Fira Code"/>
                <a:cs typeface="Fira Code"/>
                <a:sym typeface="Fira Code"/>
              </a:rPr>
              <a:t>The input format of the dataset is in .txt. The dataset includes 21,048 nodes and 21,693 edges</a:t>
            </a:r>
            <a:endParaRPr>
              <a:solidFill>
                <a:srgbClr val="F2F2F2"/>
              </a:solidFill>
              <a:latin typeface="Fira Code"/>
              <a:ea typeface="Fira Code"/>
              <a:cs typeface="Fira Code"/>
              <a:sym typeface="Fira Cod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3"/>
          <p:cNvSpPr txBox="1"/>
          <p:nvPr>
            <p:ph type="title"/>
          </p:nvPr>
        </p:nvSpPr>
        <p:spPr>
          <a:xfrm flipH="1">
            <a:off x="897300" y="0"/>
            <a:ext cx="3292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F2F2F2"/>
                </a:solidFill>
              </a:rPr>
              <a:t>data_format.cpp</a:t>
            </a:r>
            <a:endParaRPr sz="1400">
              <a:solidFill>
                <a:srgbClr val="F2F2F2"/>
              </a:solidFill>
            </a:endParaRPr>
          </a:p>
        </p:txBody>
      </p:sp>
      <p:sp>
        <p:nvSpPr>
          <p:cNvPr id="572" name="Google Shape;572;p33"/>
          <p:cNvSpPr txBox="1"/>
          <p:nvPr>
            <p:ph idx="1" type="subTitle"/>
          </p:nvPr>
        </p:nvSpPr>
        <p:spPr>
          <a:xfrm>
            <a:off x="4720725" y="37200"/>
            <a:ext cx="39609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chemeClr val="dk2"/>
                </a:solidFill>
              </a:rPr>
              <a:t>CS_225 final_project</a:t>
            </a:r>
            <a:r>
              <a:rPr lang="en" sz="1400"/>
              <a:t>.</a:t>
            </a:r>
            <a:r>
              <a:rPr lang="en" sz="1400">
                <a:solidFill>
                  <a:schemeClr val="dk2"/>
                </a:solidFill>
              </a:rPr>
              <a:t>ppt</a:t>
            </a:r>
            <a:endParaRPr/>
          </a:p>
        </p:txBody>
      </p:sp>
      <p:sp>
        <p:nvSpPr>
          <p:cNvPr id="573" name="Google Shape;573;p33"/>
          <p:cNvSpPr txBox="1"/>
          <p:nvPr/>
        </p:nvSpPr>
        <p:spPr>
          <a:xfrm>
            <a:off x="1168000" y="782250"/>
            <a:ext cx="7854600" cy="201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accent6"/>
                </a:solidFill>
                <a:latin typeface="Fira Code"/>
                <a:ea typeface="Fira Code"/>
                <a:cs typeface="Fira Code"/>
                <a:sym typeface="Fira Code"/>
              </a:rPr>
              <a:t>Data Format</a:t>
            </a:r>
            <a:endParaRPr sz="1700">
              <a:solidFill>
                <a:schemeClr val="accent6"/>
              </a:solidFill>
              <a:latin typeface="Fira Code"/>
              <a:ea typeface="Fira Code"/>
              <a:cs typeface="Fira Code"/>
              <a:sym typeface="Fira Code"/>
            </a:endParaRPr>
          </a:p>
          <a:p>
            <a:pPr indent="-317500" lvl="0" marL="457200" rtl="0" algn="l">
              <a:lnSpc>
                <a:spcPct val="130000"/>
              </a:lnSpc>
              <a:spcBef>
                <a:spcPts val="1000"/>
              </a:spcBef>
              <a:spcAft>
                <a:spcPts val="0"/>
              </a:spcAft>
              <a:buClr>
                <a:srgbClr val="F2F2F2"/>
              </a:buClr>
              <a:buSzPts val="1400"/>
              <a:buFont typeface="Fira Code"/>
              <a:buChar char="∗"/>
            </a:pPr>
            <a:r>
              <a:rPr lang="en" sz="1300">
                <a:solidFill>
                  <a:schemeClr val="accent6"/>
                </a:solidFill>
                <a:latin typeface="Fira Code"/>
                <a:ea typeface="Fira Code"/>
                <a:cs typeface="Fira Code"/>
                <a:sym typeface="Fira Code"/>
              </a:rPr>
              <a:t>California Road Network's Nodes </a:t>
            </a:r>
            <a:endParaRPr sz="1300">
              <a:solidFill>
                <a:schemeClr val="accent6"/>
              </a:solidFill>
              <a:latin typeface="Fira Code"/>
              <a:ea typeface="Fira Code"/>
              <a:cs typeface="Fira Code"/>
              <a:sym typeface="Fira Code"/>
            </a:endParaRPr>
          </a:p>
          <a:p>
            <a:pPr indent="-317500" lvl="1" marL="914400" rtl="0" algn="l">
              <a:lnSpc>
                <a:spcPct val="130000"/>
              </a:lnSpc>
              <a:spcBef>
                <a:spcPts val="1000"/>
              </a:spcBef>
              <a:spcAft>
                <a:spcPts val="0"/>
              </a:spcAft>
              <a:buClr>
                <a:srgbClr val="F2F2F2"/>
              </a:buClr>
              <a:buSzPts val="1400"/>
              <a:buFont typeface="Fira Code"/>
              <a:buChar char="○"/>
            </a:pPr>
            <a:r>
              <a:rPr lang="en" sz="1300">
                <a:solidFill>
                  <a:schemeClr val="accent6"/>
                </a:solidFill>
                <a:latin typeface="Fira Code"/>
                <a:ea typeface="Fira Code"/>
                <a:cs typeface="Fira Code"/>
                <a:sym typeface="Fira Code"/>
              </a:rPr>
              <a:t>(Node ID, Longitude, Latitude)</a:t>
            </a:r>
            <a:endParaRPr sz="1300">
              <a:solidFill>
                <a:schemeClr val="accent6"/>
              </a:solidFill>
              <a:latin typeface="Fira Code"/>
              <a:ea typeface="Fira Code"/>
              <a:cs typeface="Fira Code"/>
              <a:sym typeface="Fira Code"/>
            </a:endParaRPr>
          </a:p>
          <a:p>
            <a:pPr indent="-311150" lvl="0" marL="457200" rtl="0" algn="l">
              <a:lnSpc>
                <a:spcPct val="130000"/>
              </a:lnSpc>
              <a:spcBef>
                <a:spcPts val="1000"/>
              </a:spcBef>
              <a:spcAft>
                <a:spcPts val="0"/>
              </a:spcAft>
              <a:buClr>
                <a:schemeClr val="accent6"/>
              </a:buClr>
              <a:buSzPts val="1300"/>
              <a:buFont typeface="Fira Code"/>
              <a:buChar char="∗"/>
            </a:pPr>
            <a:r>
              <a:rPr lang="en" sz="1300">
                <a:solidFill>
                  <a:schemeClr val="accent6"/>
                </a:solidFill>
                <a:latin typeface="Fira Code"/>
                <a:ea typeface="Fira Code"/>
                <a:cs typeface="Fira Code"/>
                <a:sym typeface="Fira Code"/>
              </a:rPr>
              <a:t>California Road Network's Edges </a:t>
            </a:r>
            <a:endParaRPr sz="1300">
              <a:solidFill>
                <a:schemeClr val="accent6"/>
              </a:solidFill>
              <a:latin typeface="Fira Code"/>
              <a:ea typeface="Fira Code"/>
              <a:cs typeface="Fira Code"/>
              <a:sym typeface="Fira Code"/>
            </a:endParaRPr>
          </a:p>
          <a:p>
            <a:pPr indent="-311150" lvl="1" marL="914400" rtl="0" algn="l">
              <a:lnSpc>
                <a:spcPct val="130000"/>
              </a:lnSpc>
              <a:spcBef>
                <a:spcPts val="1000"/>
              </a:spcBef>
              <a:spcAft>
                <a:spcPts val="0"/>
              </a:spcAft>
              <a:buClr>
                <a:schemeClr val="accent6"/>
              </a:buClr>
              <a:buSzPts val="1300"/>
              <a:buFont typeface="Fira Code"/>
              <a:buChar char="○"/>
            </a:pPr>
            <a:r>
              <a:rPr lang="en" sz="1300">
                <a:solidFill>
                  <a:schemeClr val="accent6"/>
                </a:solidFill>
                <a:latin typeface="Fira Code"/>
                <a:ea typeface="Fira Code"/>
                <a:cs typeface="Fira Code"/>
                <a:sym typeface="Fira Code"/>
              </a:rPr>
              <a:t>(Edge ID, Start Node ID, End Node ID, L2 Distance)</a:t>
            </a:r>
            <a:endParaRPr sz="1300">
              <a:solidFill>
                <a:schemeClr val="accent6"/>
              </a:solidFill>
              <a:latin typeface="Fira Code"/>
              <a:ea typeface="Fira Code"/>
              <a:cs typeface="Fira Code"/>
              <a:sym typeface="Fira Cod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4"/>
          <p:cNvSpPr txBox="1"/>
          <p:nvPr>
            <p:ph type="title"/>
          </p:nvPr>
        </p:nvSpPr>
        <p:spPr>
          <a:xfrm flipH="1">
            <a:off x="1082375" y="117850"/>
            <a:ext cx="3075300" cy="43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solidFill>
                  <a:srgbClr val="F2F2F2"/>
                </a:solidFill>
              </a:rPr>
              <a:t>data_storage.cpp</a:t>
            </a:r>
            <a:endParaRPr sz="1400">
              <a:solidFill>
                <a:srgbClr val="F2F2F2"/>
              </a:solidFill>
            </a:endParaRPr>
          </a:p>
        </p:txBody>
      </p:sp>
      <p:sp>
        <p:nvSpPr>
          <p:cNvPr id="579" name="Google Shape;579;p34"/>
          <p:cNvSpPr txBox="1"/>
          <p:nvPr>
            <p:ph idx="2" type="title"/>
          </p:nvPr>
        </p:nvSpPr>
        <p:spPr>
          <a:xfrm>
            <a:off x="5175650" y="171550"/>
            <a:ext cx="3289800" cy="33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sz="1400"/>
          </a:p>
        </p:txBody>
      </p:sp>
      <p:sp>
        <p:nvSpPr>
          <p:cNvPr id="580" name="Google Shape;580;p34"/>
          <p:cNvSpPr txBox="1"/>
          <p:nvPr/>
        </p:nvSpPr>
        <p:spPr>
          <a:xfrm>
            <a:off x="1135850" y="825100"/>
            <a:ext cx="7650900" cy="257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accent6"/>
                </a:solidFill>
                <a:latin typeface="Fira Code"/>
                <a:ea typeface="Fira Code"/>
                <a:cs typeface="Fira Code"/>
                <a:sym typeface="Fira Code"/>
              </a:rPr>
              <a:t>Data Storage</a:t>
            </a:r>
            <a:endParaRPr sz="1700">
              <a:solidFill>
                <a:schemeClr val="accent6"/>
              </a:solidFill>
              <a:latin typeface="Fira Code"/>
              <a:ea typeface="Fira Code"/>
              <a:cs typeface="Fira Code"/>
              <a:sym typeface="Fira Code"/>
            </a:endParaRPr>
          </a:p>
          <a:p>
            <a:pPr indent="0" lvl="0" marL="457200" rtl="0" algn="l">
              <a:spcBef>
                <a:spcPts val="0"/>
              </a:spcBef>
              <a:spcAft>
                <a:spcPts val="0"/>
              </a:spcAft>
              <a:buNone/>
            </a:pPr>
            <a:r>
              <a:t/>
            </a:r>
            <a:endParaRPr sz="1700">
              <a:solidFill>
                <a:schemeClr val="accent6"/>
              </a:solidFill>
              <a:latin typeface="Fira Code"/>
              <a:ea typeface="Fira Code"/>
              <a:cs typeface="Fira Code"/>
              <a:sym typeface="Fira Code"/>
            </a:endParaRPr>
          </a:p>
          <a:p>
            <a:pPr indent="-336550" lvl="0" marL="457200" rtl="0" algn="l">
              <a:spcBef>
                <a:spcPts val="0"/>
              </a:spcBef>
              <a:spcAft>
                <a:spcPts val="0"/>
              </a:spcAft>
              <a:buClr>
                <a:schemeClr val="accent6"/>
              </a:buClr>
              <a:buSzPts val="1700"/>
              <a:buFont typeface="Fira Code"/>
              <a:buChar char="∗"/>
            </a:pPr>
            <a:r>
              <a:rPr lang="en" sz="1700">
                <a:solidFill>
                  <a:schemeClr val="accent6"/>
                </a:solidFill>
                <a:latin typeface="Fira Code"/>
                <a:ea typeface="Fira Code"/>
                <a:cs typeface="Fira Code"/>
                <a:sym typeface="Fira Code"/>
              </a:rPr>
              <a:t>Dataset will be stored in the graph </a:t>
            </a:r>
            <a:endParaRPr sz="1700">
              <a:solidFill>
                <a:schemeClr val="accent6"/>
              </a:solidFill>
              <a:latin typeface="Fira Code"/>
              <a:ea typeface="Fira Code"/>
              <a:cs typeface="Fira Code"/>
              <a:sym typeface="Fira Code"/>
            </a:endParaRPr>
          </a:p>
          <a:p>
            <a:pPr indent="-336550" lvl="0" marL="457200" rtl="0" algn="l">
              <a:spcBef>
                <a:spcPts val="0"/>
              </a:spcBef>
              <a:spcAft>
                <a:spcPts val="0"/>
              </a:spcAft>
              <a:buClr>
                <a:schemeClr val="accent6"/>
              </a:buClr>
              <a:buSzPts val="1700"/>
              <a:buFont typeface="Fira Code"/>
              <a:buChar char="∗"/>
            </a:pPr>
            <a:r>
              <a:rPr lang="en" sz="1700">
                <a:solidFill>
                  <a:schemeClr val="accent6"/>
                </a:solidFill>
                <a:latin typeface="Fira Code"/>
                <a:ea typeface="Fira Code"/>
                <a:cs typeface="Fira Code"/>
                <a:sym typeface="Fira Code"/>
              </a:rPr>
              <a:t>Each node/intersection of road has:</a:t>
            </a:r>
            <a:endParaRPr sz="1700">
              <a:solidFill>
                <a:schemeClr val="accent6"/>
              </a:solidFill>
              <a:latin typeface="Fira Code"/>
              <a:ea typeface="Fira Code"/>
              <a:cs typeface="Fira Code"/>
              <a:sym typeface="Fira Code"/>
            </a:endParaRPr>
          </a:p>
          <a:p>
            <a:pPr indent="-336550" lvl="1" marL="914400" rtl="0" algn="l">
              <a:spcBef>
                <a:spcPts val="0"/>
              </a:spcBef>
              <a:spcAft>
                <a:spcPts val="0"/>
              </a:spcAft>
              <a:buClr>
                <a:schemeClr val="accent6"/>
              </a:buClr>
              <a:buSzPts val="1700"/>
              <a:buFont typeface="Fira Code"/>
              <a:buChar char="○"/>
            </a:pPr>
            <a:r>
              <a:rPr lang="en" sz="1700">
                <a:solidFill>
                  <a:schemeClr val="accent6"/>
                </a:solidFill>
                <a:latin typeface="Fira Code"/>
                <a:ea typeface="Fira Code"/>
                <a:cs typeface="Fira Code"/>
                <a:sym typeface="Fira Code"/>
              </a:rPr>
              <a:t>Number of edges connected to that node</a:t>
            </a:r>
            <a:endParaRPr sz="1700">
              <a:solidFill>
                <a:schemeClr val="accent6"/>
              </a:solidFill>
              <a:latin typeface="Fira Code"/>
              <a:ea typeface="Fira Code"/>
              <a:cs typeface="Fira Code"/>
              <a:sym typeface="Fira Code"/>
            </a:endParaRPr>
          </a:p>
          <a:p>
            <a:pPr indent="-336550" lvl="1" marL="914400" rtl="0" algn="l">
              <a:spcBef>
                <a:spcPts val="0"/>
              </a:spcBef>
              <a:spcAft>
                <a:spcPts val="0"/>
              </a:spcAft>
              <a:buClr>
                <a:schemeClr val="accent6"/>
              </a:buClr>
              <a:buSzPts val="1700"/>
              <a:buFont typeface="Fira Code"/>
              <a:buChar char="○"/>
            </a:pPr>
            <a:r>
              <a:rPr lang="en" sz="1700">
                <a:solidFill>
                  <a:schemeClr val="accent6"/>
                </a:solidFill>
                <a:latin typeface="Fira Code"/>
                <a:ea typeface="Fira Code"/>
                <a:cs typeface="Fira Code"/>
                <a:sym typeface="Fira Code"/>
              </a:rPr>
              <a:t>Each edge has weights assigned to it in the implementation of Dijkstra’s algorithm</a:t>
            </a:r>
            <a:endParaRPr sz="1700">
              <a:solidFill>
                <a:schemeClr val="accent6"/>
              </a:solidFill>
              <a:latin typeface="Fira Code"/>
              <a:ea typeface="Fira Code"/>
              <a:cs typeface="Fira Code"/>
              <a:sym typeface="Fira Code"/>
            </a:endParaRPr>
          </a:p>
          <a:p>
            <a:pPr indent="-336550" lvl="0" marL="457200" rtl="0" algn="l">
              <a:spcBef>
                <a:spcPts val="0"/>
              </a:spcBef>
              <a:spcAft>
                <a:spcPts val="0"/>
              </a:spcAft>
              <a:buClr>
                <a:schemeClr val="accent6"/>
              </a:buClr>
              <a:buSzPts val="1700"/>
              <a:buFont typeface="Fira Code"/>
              <a:buChar char="∗"/>
            </a:pPr>
            <a:r>
              <a:rPr lang="en" sz="1700">
                <a:solidFill>
                  <a:schemeClr val="accent6"/>
                </a:solidFill>
                <a:latin typeface="Fira Code"/>
                <a:ea typeface="Fira Code"/>
                <a:cs typeface="Fira Code"/>
                <a:sym typeface="Fira Code"/>
              </a:rPr>
              <a:t>All the nodes will be stored in vectors which will be called in the relevant functions </a:t>
            </a:r>
            <a:endParaRPr sz="1700">
              <a:solidFill>
                <a:srgbClr val="F2F2F2"/>
              </a:solidFill>
              <a:latin typeface="Fira Code"/>
              <a:ea typeface="Fira Code"/>
              <a:cs typeface="Fira Code"/>
              <a:sym typeface="Fira Cod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5"/>
          <p:cNvSpPr txBox="1"/>
          <p:nvPr>
            <p:ph type="title"/>
          </p:nvPr>
        </p:nvSpPr>
        <p:spPr>
          <a:xfrm flipH="1">
            <a:off x="875963" y="-227425"/>
            <a:ext cx="3817500" cy="11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solidFill>
                  <a:srgbClr val="F2F2F2"/>
                </a:solidFill>
              </a:rPr>
              <a:t>data_correction.cpp</a:t>
            </a:r>
            <a:endParaRPr sz="1400">
              <a:solidFill>
                <a:srgbClr val="F2F2F2"/>
              </a:solidFill>
            </a:endParaRPr>
          </a:p>
        </p:txBody>
      </p:sp>
      <p:sp>
        <p:nvSpPr>
          <p:cNvPr id="586" name="Google Shape;586;p35"/>
          <p:cNvSpPr txBox="1"/>
          <p:nvPr>
            <p:ph idx="2" type="title"/>
          </p:nvPr>
        </p:nvSpPr>
        <p:spPr>
          <a:xfrm>
            <a:off x="3816638" y="-2"/>
            <a:ext cx="5377200" cy="5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CS_225 final_project</a:t>
            </a:r>
            <a:r>
              <a:rPr lang="en" sz="1400">
                <a:solidFill>
                  <a:schemeClr val="accent3"/>
                </a:solidFill>
              </a:rPr>
              <a:t>.</a:t>
            </a:r>
            <a:r>
              <a:rPr lang="en" sz="1400"/>
              <a:t>ppt</a:t>
            </a:r>
            <a:endParaRPr/>
          </a:p>
        </p:txBody>
      </p:sp>
      <p:sp>
        <p:nvSpPr>
          <p:cNvPr id="587" name="Google Shape;587;p35"/>
          <p:cNvSpPr txBox="1"/>
          <p:nvPr/>
        </p:nvSpPr>
        <p:spPr>
          <a:xfrm>
            <a:off x="1200150" y="803675"/>
            <a:ext cx="6172200" cy="379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accent6"/>
                </a:solidFill>
                <a:latin typeface="Fira Code"/>
                <a:ea typeface="Fira Code"/>
                <a:cs typeface="Fira Code"/>
                <a:sym typeface="Fira Code"/>
              </a:rPr>
              <a:t>Data Storage</a:t>
            </a:r>
            <a:endParaRPr sz="1700">
              <a:solidFill>
                <a:schemeClr val="accent6"/>
              </a:solidFill>
              <a:latin typeface="Fira Code"/>
              <a:ea typeface="Fira Code"/>
              <a:cs typeface="Fira Code"/>
              <a:sym typeface="Fira Code"/>
            </a:endParaRPr>
          </a:p>
          <a:p>
            <a:pPr indent="0" lvl="0" marL="0" rtl="0" algn="l">
              <a:lnSpc>
                <a:spcPct val="130000"/>
              </a:lnSpc>
              <a:spcBef>
                <a:spcPts val="1000"/>
              </a:spcBef>
              <a:spcAft>
                <a:spcPts val="0"/>
              </a:spcAft>
              <a:buNone/>
            </a:pPr>
            <a:r>
              <a:t/>
            </a:r>
            <a:endParaRPr sz="1800">
              <a:solidFill>
                <a:srgbClr val="F2F2F2"/>
              </a:solidFill>
              <a:latin typeface="Fira Code"/>
              <a:ea typeface="Fira Code"/>
              <a:cs typeface="Fira Code"/>
              <a:sym typeface="Fira Code"/>
            </a:endParaRPr>
          </a:p>
          <a:p>
            <a:pPr indent="-342900" lvl="0" marL="457200" rtl="0" algn="l">
              <a:lnSpc>
                <a:spcPct val="130000"/>
              </a:lnSpc>
              <a:spcBef>
                <a:spcPts val="1000"/>
              </a:spcBef>
              <a:spcAft>
                <a:spcPts val="0"/>
              </a:spcAft>
              <a:buClr>
                <a:srgbClr val="F2F2F2"/>
              </a:buClr>
              <a:buSzPts val="1800"/>
              <a:buFont typeface="Fira Code"/>
              <a:buChar char="∗"/>
            </a:pPr>
            <a:r>
              <a:rPr lang="en" sz="1800">
                <a:solidFill>
                  <a:srgbClr val="F2F2F2"/>
                </a:solidFill>
                <a:latin typeface="Fira Code"/>
                <a:ea typeface="Fira Code"/>
                <a:cs typeface="Fira Code"/>
                <a:sym typeface="Fira Code"/>
              </a:rPr>
              <a:t>made sure each row has two non-empty columns</a:t>
            </a:r>
            <a:endParaRPr sz="1800">
              <a:solidFill>
                <a:srgbClr val="F2F2F2"/>
              </a:solidFill>
              <a:latin typeface="Fira Code"/>
              <a:ea typeface="Fira Code"/>
              <a:cs typeface="Fira Code"/>
              <a:sym typeface="Fira Code"/>
            </a:endParaRPr>
          </a:p>
          <a:p>
            <a:pPr indent="-342900" lvl="0" marL="457200" rtl="0" algn="l">
              <a:lnSpc>
                <a:spcPct val="130000"/>
              </a:lnSpc>
              <a:spcBef>
                <a:spcPts val="1000"/>
              </a:spcBef>
              <a:spcAft>
                <a:spcPts val="0"/>
              </a:spcAft>
              <a:buClr>
                <a:srgbClr val="F2F2F2"/>
              </a:buClr>
              <a:buSzPts val="1800"/>
              <a:buFont typeface="Fira Code"/>
              <a:buChar char="∗"/>
            </a:pPr>
            <a:r>
              <a:rPr lang="en" sz="1800">
                <a:solidFill>
                  <a:srgbClr val="F2F2F2"/>
                </a:solidFill>
                <a:latin typeface="Fira Code"/>
                <a:ea typeface="Fira Code"/>
                <a:cs typeface="Fira Code"/>
                <a:sym typeface="Fira Code"/>
              </a:rPr>
              <a:t>each of the two columns have the correct data type (integers)</a:t>
            </a:r>
            <a:endParaRPr sz="1800">
              <a:solidFill>
                <a:srgbClr val="F2F2F2"/>
              </a:solidFill>
              <a:latin typeface="Fira Code"/>
              <a:ea typeface="Fira Code"/>
              <a:cs typeface="Fira Code"/>
              <a:sym typeface="Fira Code"/>
            </a:endParaRPr>
          </a:p>
          <a:p>
            <a:pPr indent="-342900" lvl="0" marL="457200" rtl="0" algn="l">
              <a:lnSpc>
                <a:spcPct val="130000"/>
              </a:lnSpc>
              <a:spcBef>
                <a:spcPts val="1000"/>
              </a:spcBef>
              <a:spcAft>
                <a:spcPts val="0"/>
              </a:spcAft>
              <a:buClr>
                <a:srgbClr val="F2F2F2"/>
              </a:buClr>
              <a:buSzPts val="1800"/>
              <a:buFont typeface="Fira Code"/>
              <a:buChar char="∗"/>
            </a:pPr>
            <a:r>
              <a:rPr lang="en" sz="1800">
                <a:solidFill>
                  <a:srgbClr val="F2F2F2"/>
                </a:solidFill>
                <a:latin typeface="Fira Code"/>
                <a:ea typeface="Fira Code"/>
                <a:cs typeface="Fira Code"/>
                <a:sym typeface="Fira Code"/>
              </a:rPr>
              <a:t>This step avoided compilation errors due to empty or missing data points</a:t>
            </a:r>
            <a:endParaRPr sz="1800">
              <a:solidFill>
                <a:srgbClr val="F2F2F2"/>
              </a:solidFill>
              <a:latin typeface="Fira Code"/>
              <a:ea typeface="Fira Code"/>
              <a:cs typeface="Fira Code"/>
              <a:sym typeface="Fira Code"/>
            </a:endParaRPr>
          </a:p>
          <a:p>
            <a:pPr indent="0" lvl="0" marL="0" rtl="0" algn="l">
              <a:spcBef>
                <a:spcPts val="0"/>
              </a:spcBef>
              <a:spcAft>
                <a:spcPts val="0"/>
              </a:spcAft>
              <a:buNone/>
            </a:pPr>
            <a:r>
              <a:t/>
            </a:r>
            <a:endParaRPr sz="1800">
              <a:solidFill>
                <a:schemeClr val="accent6"/>
              </a:solidFill>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