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9" r:id="rId14"/>
    <p:sldId id="265" r:id="rId15"/>
    <p:sldId id="271" r:id="rId16"/>
    <p:sldId id="272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2318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926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2318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2926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368490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3284" y="368350"/>
            <a:ext cx="5238749" cy="2943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2318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2318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38576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2495" y="385762"/>
            <a:ext cx="2181224" cy="30848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786" y="1494869"/>
            <a:ext cx="15970427" cy="95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2318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15608" y="2626262"/>
            <a:ext cx="8028305" cy="372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926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share.com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858000" cy="10287000"/>
            <a:chOff x="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62" y="3068985"/>
              <a:ext cx="6086474" cy="415094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0678" y="423439"/>
            <a:ext cx="6593205" cy="395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430"/>
              </a:lnSpc>
            </a:pPr>
            <a:r>
              <a:rPr sz="8350" spc="-10" dirty="0"/>
              <a:t>Diabetes: </a:t>
            </a:r>
            <a:r>
              <a:rPr sz="8350" dirty="0"/>
              <a:t>Analysis</a:t>
            </a:r>
            <a:r>
              <a:rPr sz="8350" spc="-30" dirty="0"/>
              <a:t> </a:t>
            </a:r>
            <a:r>
              <a:rPr sz="8350" spc="-25" dirty="0"/>
              <a:t>and </a:t>
            </a:r>
            <a:r>
              <a:rPr sz="8350" spc="-10" dirty="0"/>
              <a:t>Modelling</a:t>
            </a:r>
            <a:endParaRPr sz="8350"/>
          </a:p>
        </p:txBody>
      </p:sp>
      <p:sp>
        <p:nvSpPr>
          <p:cNvPr id="6" name="object 6"/>
          <p:cNvSpPr txBox="1"/>
          <p:nvPr/>
        </p:nvSpPr>
        <p:spPr>
          <a:xfrm>
            <a:off x="8016785" y="4424076"/>
            <a:ext cx="9063355" cy="494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95"/>
              </a:spcBef>
            </a:pP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This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aims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depict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present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situation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DIABETES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around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globe.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It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uses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Machine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Learning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algorithms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on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training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several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patients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having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analyze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also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predict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presence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on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basis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test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641"/>
                </a:solidFill>
                <a:latin typeface="Arial MT"/>
                <a:cs typeface="Arial MT"/>
              </a:rPr>
              <a:t>data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provided.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also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extends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its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function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depict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colour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map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world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portraying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number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diabetic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patients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across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world,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increase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readability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Arial MT"/>
              <a:cs typeface="Arial MT"/>
            </a:endParaRPr>
          </a:p>
          <a:p>
            <a:pPr marL="660400" marR="5821680">
              <a:lnSpc>
                <a:spcPct val="116700"/>
              </a:lnSpc>
            </a:pPr>
            <a:r>
              <a:rPr sz="3000" b="1" dirty="0">
                <a:solidFill>
                  <a:srgbClr val="292641"/>
                </a:solidFill>
                <a:latin typeface="Arial"/>
                <a:cs typeface="Arial"/>
              </a:rPr>
              <a:t>by</a:t>
            </a:r>
            <a:r>
              <a:rPr sz="3000" b="1" spc="45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292641"/>
                </a:solidFill>
                <a:latin typeface="Arial"/>
                <a:cs typeface="Arial"/>
              </a:rPr>
              <a:t>Nandini </a:t>
            </a:r>
            <a:r>
              <a:rPr sz="3000" b="1" dirty="0">
                <a:solidFill>
                  <a:srgbClr val="292641"/>
                </a:solidFill>
                <a:latin typeface="Arial"/>
                <a:cs typeface="Arial"/>
              </a:rPr>
              <a:t>and</a:t>
            </a:r>
            <a:r>
              <a:rPr sz="3000" b="1" spc="60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292641"/>
                </a:solidFill>
                <a:latin typeface="Arial"/>
                <a:cs typeface="Arial"/>
              </a:rPr>
              <a:t>Arashrika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8668-8C7C-4F45-A810-47B62362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86" y="1494869"/>
            <a:ext cx="15970427" cy="684803"/>
          </a:xfrm>
        </p:spPr>
        <p:txBody>
          <a:bodyPr/>
          <a:lstStyle/>
          <a:p>
            <a:r>
              <a:rPr lang="en-US" dirty="0"/>
              <a:t>                                       ALGORITHM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CD26-350E-42FE-9F75-4256A366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477" y="4000500"/>
            <a:ext cx="16185127" cy="3323987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400" dirty="0"/>
              <a:t>Start</a:t>
            </a:r>
          </a:p>
          <a:p>
            <a:pPr marL="457200" indent="-457200">
              <a:buAutoNum type="arabicParenR"/>
            </a:pPr>
            <a:r>
              <a:rPr lang="en-US" sz="2400" dirty="0"/>
              <a:t>Import the models: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plotly</a:t>
            </a:r>
            <a:r>
              <a:rPr lang="en-US" sz="2400" dirty="0"/>
              <a:t>, pandas, </a:t>
            </a:r>
            <a:r>
              <a:rPr lang="en-US" sz="2400" dirty="0" err="1"/>
              <a:t>sklearn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Read the dataset</a:t>
            </a:r>
          </a:p>
          <a:p>
            <a:pPr marL="457200" indent="-457200">
              <a:buAutoNum type="arabicParenR"/>
            </a:pPr>
            <a:r>
              <a:rPr lang="en-US" sz="2400" dirty="0"/>
              <a:t>Split the dataset into training and testing</a:t>
            </a:r>
          </a:p>
          <a:p>
            <a:pPr marL="457200" indent="-457200">
              <a:buAutoNum type="arabicParenR"/>
            </a:pPr>
            <a:r>
              <a:rPr lang="en-US" sz="2400" dirty="0"/>
              <a:t>Then we train the machine with Support Vector Machine</a:t>
            </a:r>
          </a:p>
          <a:p>
            <a:pPr marL="457200" indent="-457200">
              <a:buAutoNum type="arabicParenR"/>
            </a:pPr>
            <a:r>
              <a:rPr lang="en-US" sz="2400" dirty="0"/>
              <a:t>Test the testing dataset and check the match with training dataset to calculate the accuracy score</a:t>
            </a:r>
          </a:p>
          <a:p>
            <a:pPr marL="457200" indent="-457200">
              <a:buAutoNum type="arabicParenR"/>
            </a:pPr>
            <a:r>
              <a:rPr lang="en-US" sz="2400" dirty="0"/>
              <a:t>We represent every aspect of the data using histogram</a:t>
            </a:r>
          </a:p>
          <a:p>
            <a:pPr marL="457200" indent="-457200">
              <a:buAutoNum type="arabicParenR"/>
            </a:pPr>
            <a:r>
              <a:rPr lang="en-US" sz="2400" dirty="0"/>
              <a:t>We have calculated the accuracy score by using various algorithms to find out which one is perfect.</a:t>
            </a:r>
          </a:p>
          <a:p>
            <a:pPr marL="457200" indent="-457200">
              <a:buAutoNum type="arabicParenR"/>
            </a:pPr>
            <a:r>
              <a:rPr lang="en-US" sz="2400" dirty="0"/>
              <a:t>Stop.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677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54E7-7A1D-4930-8397-29B1B0AD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86" y="1494869"/>
            <a:ext cx="15970427" cy="684803"/>
          </a:xfrm>
        </p:spPr>
        <p:txBody>
          <a:bodyPr/>
          <a:lstStyle/>
          <a:p>
            <a:r>
              <a:rPr lang="en-US" dirty="0"/>
              <a:t>                         OBSERVATIONS </a:t>
            </a:r>
            <a:r>
              <a:rPr lang="en-US" sz="2400" dirty="0"/>
              <a:t>(DIABETES ANALYSIS GRAPH)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8D581-FE6B-470F-96EA-CEA218D1B3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19501"/>
            <a:ext cx="8763000" cy="5172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E47AC-EB69-47CB-9570-FDDDA5F998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25002" y="3924299"/>
            <a:ext cx="8381998" cy="48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08B20-78BA-494C-8EA1-5055F9210A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6913" y="1638300"/>
            <a:ext cx="7959436" cy="441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445C4-7C4F-4806-BC39-4874FB30B0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42817" y="2400300"/>
            <a:ext cx="6400800" cy="6162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966BD-3444-48EE-90E9-4C7D42B6EF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6324600"/>
            <a:ext cx="739486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5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3622-E74F-4EFB-A6D1-543FFCBE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86" y="1494869"/>
            <a:ext cx="15970427" cy="684803"/>
          </a:xfrm>
        </p:spPr>
        <p:txBody>
          <a:bodyPr/>
          <a:lstStyle/>
          <a:p>
            <a:r>
              <a:rPr lang="en-US" dirty="0"/>
              <a:t>                                OBSERVATIONS(</a:t>
            </a:r>
            <a:r>
              <a:rPr lang="en-US" sz="2800" dirty="0"/>
              <a:t>contd.)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7E9A4-5EE8-46A4-9FE5-BAC5CA90AC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097212"/>
            <a:ext cx="6257259" cy="6237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017139-935F-4508-80EC-EA125EA7CD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3325812"/>
            <a:ext cx="7696200" cy="56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7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786" y="5099783"/>
            <a:ext cx="4225925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50" b="1" spc="-10" dirty="0">
                <a:solidFill>
                  <a:srgbClr val="231870"/>
                </a:solidFill>
                <a:latin typeface="Arial"/>
                <a:cs typeface="Arial"/>
              </a:rPr>
              <a:t>Conclusion</a:t>
            </a:r>
            <a:endParaRPr sz="605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6137-B142-4382-AD04-D0C8BEEC8CB0}"/>
              </a:ext>
            </a:extLst>
          </p:cNvPr>
          <p:cNvSpPr txBox="1"/>
          <p:nvPr/>
        </p:nvSpPr>
        <p:spPr>
          <a:xfrm>
            <a:off x="990600" y="6362700"/>
            <a:ext cx="1653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score of our model is 77.27%</a:t>
            </a:r>
          </a:p>
          <a:p>
            <a:endParaRPr lang="en-US" sz="2400" dirty="0"/>
          </a:p>
          <a:p>
            <a:r>
              <a:rPr lang="en-US" sz="2400" dirty="0"/>
              <a:t>Highest chances of presence of diabetes can be predicted on the basis of:</a:t>
            </a:r>
          </a:p>
          <a:p>
            <a:r>
              <a:rPr lang="en-US" sz="2400" dirty="0"/>
              <a:t>No. of pregnancies- 5-10</a:t>
            </a:r>
          </a:p>
          <a:p>
            <a:r>
              <a:rPr lang="en-US" sz="2400" dirty="0"/>
              <a:t>Age group- 40-60</a:t>
            </a:r>
          </a:p>
          <a:p>
            <a:r>
              <a:rPr lang="en-US" sz="2400" dirty="0"/>
              <a:t>Glucose- 150-200</a:t>
            </a:r>
          </a:p>
          <a:p>
            <a:r>
              <a:rPr lang="en-US" sz="2400" dirty="0"/>
              <a:t>Insulin-150-350</a:t>
            </a:r>
          </a:p>
          <a:p>
            <a:r>
              <a:rPr lang="en-US" sz="2400" dirty="0"/>
              <a:t>Skin thickness- 25-60</a:t>
            </a:r>
          </a:p>
          <a:p>
            <a:r>
              <a:rPr lang="en-US" sz="2400" dirty="0"/>
              <a:t>Diabetes Pedigree Function- 0.7-1.5</a:t>
            </a:r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0E64-33B2-4349-9176-0ACEAB85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86" y="1494869"/>
            <a:ext cx="15970427" cy="684803"/>
          </a:xfrm>
        </p:spPr>
        <p:txBody>
          <a:bodyPr/>
          <a:lstStyle/>
          <a:p>
            <a:r>
              <a:rPr lang="en-US" dirty="0"/>
              <a:t>                                      Bibliography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7727-472F-4B5F-8D63-DF756058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786" y="3695700"/>
            <a:ext cx="15970427" cy="556260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>
                <a:hlinkClick r:id="rId2"/>
              </a:rPr>
              <a:t>www.kaggle.com</a:t>
            </a:r>
            <a:endParaRPr lang="en-US" dirty="0"/>
          </a:p>
          <a:p>
            <a:pPr marL="457200" indent="-457200">
              <a:buFontTx/>
              <a:buAutoNum type="arabicParenR"/>
            </a:pPr>
            <a:r>
              <a:rPr lang="en-US" dirty="0">
                <a:hlinkClick r:id="rId3"/>
              </a:rPr>
              <a:t>www.slidesshare.com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8ACF23-91C9-46BF-A2A5-98DBBBECE877}"/>
              </a:ext>
            </a:extLst>
          </p:cNvPr>
          <p:cNvSpPr/>
          <p:nvPr/>
        </p:nvSpPr>
        <p:spPr>
          <a:xfrm>
            <a:off x="5372100" y="5829300"/>
            <a:ext cx="7543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87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5487" y="1739950"/>
              <a:ext cx="6210148" cy="68103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0393" y="719211"/>
            <a:ext cx="5125720" cy="161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380"/>
              </a:lnSpc>
            </a:pPr>
            <a:r>
              <a:rPr sz="5100" dirty="0"/>
              <a:t>Statement</a:t>
            </a:r>
            <a:r>
              <a:rPr sz="5100" spc="-30" dirty="0"/>
              <a:t> </a:t>
            </a:r>
            <a:r>
              <a:rPr sz="5100" dirty="0"/>
              <a:t>of</a:t>
            </a:r>
            <a:r>
              <a:rPr sz="5100" spc="-15" dirty="0"/>
              <a:t> </a:t>
            </a:r>
            <a:r>
              <a:rPr sz="5100" spc="-25" dirty="0"/>
              <a:t>the </a:t>
            </a:r>
            <a:r>
              <a:rPr sz="5100" spc="-10" dirty="0"/>
              <a:t>Problems</a:t>
            </a:r>
            <a:endParaRPr sz="5100"/>
          </a:p>
        </p:txBody>
      </p:sp>
      <p:grpSp>
        <p:nvGrpSpPr>
          <p:cNvPr id="6" name="object 6"/>
          <p:cNvGrpSpPr/>
          <p:nvPr/>
        </p:nvGrpSpPr>
        <p:grpSpPr>
          <a:xfrm>
            <a:off x="906512" y="2614464"/>
            <a:ext cx="595630" cy="595630"/>
            <a:chOff x="906512" y="2614464"/>
            <a:chExt cx="595630" cy="595630"/>
          </a:xfrm>
        </p:grpSpPr>
        <p:sp>
          <p:nvSpPr>
            <p:cNvPr id="7" name="object 7"/>
            <p:cNvSpPr/>
            <p:nvPr/>
          </p:nvSpPr>
          <p:spPr>
            <a:xfrm>
              <a:off x="911274" y="2619226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5" h="586105">
                  <a:moveTo>
                    <a:pt x="476440" y="585787"/>
                  </a:moveTo>
                  <a:lnTo>
                    <a:pt x="109346" y="585787"/>
                  </a:lnTo>
                  <a:lnTo>
                    <a:pt x="66785" y="577194"/>
                  </a:lnTo>
                  <a:lnTo>
                    <a:pt x="32027" y="553759"/>
                  </a:lnTo>
                  <a:lnTo>
                    <a:pt x="8593" y="519002"/>
                  </a:lnTo>
                  <a:lnTo>
                    <a:pt x="0" y="476440"/>
                  </a:lnTo>
                  <a:lnTo>
                    <a:pt x="0" y="109346"/>
                  </a:lnTo>
                  <a:lnTo>
                    <a:pt x="8593" y="66785"/>
                  </a:lnTo>
                  <a:lnTo>
                    <a:pt x="32027" y="32027"/>
                  </a:lnTo>
                  <a:lnTo>
                    <a:pt x="66785" y="8593"/>
                  </a:lnTo>
                  <a:lnTo>
                    <a:pt x="109346" y="0"/>
                  </a:lnTo>
                  <a:lnTo>
                    <a:pt x="476440" y="0"/>
                  </a:lnTo>
                  <a:lnTo>
                    <a:pt x="519002" y="8593"/>
                  </a:lnTo>
                  <a:lnTo>
                    <a:pt x="553759" y="32027"/>
                  </a:lnTo>
                  <a:lnTo>
                    <a:pt x="577194" y="66785"/>
                  </a:lnTo>
                  <a:lnTo>
                    <a:pt x="585787" y="109346"/>
                  </a:lnTo>
                  <a:lnTo>
                    <a:pt x="585787" y="476440"/>
                  </a:lnTo>
                  <a:lnTo>
                    <a:pt x="577194" y="519002"/>
                  </a:lnTo>
                  <a:lnTo>
                    <a:pt x="553759" y="553759"/>
                  </a:lnTo>
                  <a:lnTo>
                    <a:pt x="519002" y="577194"/>
                  </a:lnTo>
                  <a:lnTo>
                    <a:pt x="476440" y="585787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512" y="2614464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30" h="595630">
                  <a:moveTo>
                    <a:pt x="114109" y="595312"/>
                  </a:moveTo>
                  <a:lnTo>
                    <a:pt x="69678" y="586350"/>
                  </a:lnTo>
                  <a:lnTo>
                    <a:pt x="33408" y="561903"/>
                  </a:lnTo>
                  <a:lnTo>
                    <a:pt x="8962" y="525634"/>
                  </a:lnTo>
                  <a:lnTo>
                    <a:pt x="0" y="481203"/>
                  </a:lnTo>
                  <a:lnTo>
                    <a:pt x="0" y="114109"/>
                  </a:lnTo>
                  <a:lnTo>
                    <a:pt x="8962" y="69678"/>
                  </a:lnTo>
                  <a:lnTo>
                    <a:pt x="33408" y="33408"/>
                  </a:lnTo>
                  <a:lnTo>
                    <a:pt x="69678" y="8962"/>
                  </a:lnTo>
                  <a:lnTo>
                    <a:pt x="114109" y="0"/>
                  </a:lnTo>
                  <a:lnTo>
                    <a:pt x="481202" y="0"/>
                  </a:lnTo>
                  <a:lnTo>
                    <a:pt x="481202" y="4762"/>
                  </a:lnTo>
                  <a:lnTo>
                    <a:pt x="114109" y="4762"/>
                  </a:lnTo>
                  <a:lnTo>
                    <a:pt x="114109" y="9524"/>
                  </a:lnTo>
                  <a:lnTo>
                    <a:pt x="73416" y="17749"/>
                  </a:lnTo>
                  <a:lnTo>
                    <a:pt x="40171" y="40171"/>
                  </a:lnTo>
                  <a:lnTo>
                    <a:pt x="17749" y="73416"/>
                  </a:lnTo>
                  <a:lnTo>
                    <a:pt x="9524" y="114109"/>
                  </a:lnTo>
                  <a:lnTo>
                    <a:pt x="9524" y="481203"/>
                  </a:lnTo>
                  <a:lnTo>
                    <a:pt x="17749" y="521895"/>
                  </a:lnTo>
                  <a:lnTo>
                    <a:pt x="40171" y="555140"/>
                  </a:lnTo>
                  <a:lnTo>
                    <a:pt x="73416" y="577563"/>
                  </a:lnTo>
                  <a:lnTo>
                    <a:pt x="114109" y="585787"/>
                  </a:lnTo>
                  <a:lnTo>
                    <a:pt x="526468" y="585787"/>
                  </a:lnTo>
                  <a:lnTo>
                    <a:pt x="525634" y="586350"/>
                  </a:lnTo>
                  <a:lnTo>
                    <a:pt x="504812" y="590549"/>
                  </a:lnTo>
                  <a:lnTo>
                    <a:pt x="114109" y="590549"/>
                  </a:lnTo>
                  <a:lnTo>
                    <a:pt x="114109" y="595312"/>
                  </a:lnTo>
                  <a:close/>
                </a:path>
                <a:path w="595630" h="595630">
                  <a:moveTo>
                    <a:pt x="526468" y="585787"/>
                  </a:moveTo>
                  <a:lnTo>
                    <a:pt x="481202" y="585787"/>
                  </a:lnTo>
                  <a:lnTo>
                    <a:pt x="521935" y="577563"/>
                  </a:lnTo>
                  <a:lnTo>
                    <a:pt x="555176" y="555140"/>
                  </a:lnTo>
                  <a:lnTo>
                    <a:pt x="577576" y="521895"/>
                  </a:lnTo>
                  <a:lnTo>
                    <a:pt x="585787" y="481203"/>
                  </a:lnTo>
                  <a:lnTo>
                    <a:pt x="585787" y="114109"/>
                  </a:lnTo>
                  <a:lnTo>
                    <a:pt x="577563" y="73416"/>
                  </a:lnTo>
                  <a:lnTo>
                    <a:pt x="555140" y="40171"/>
                  </a:lnTo>
                  <a:lnTo>
                    <a:pt x="521895" y="17749"/>
                  </a:lnTo>
                  <a:lnTo>
                    <a:pt x="481202" y="9524"/>
                  </a:lnTo>
                  <a:lnTo>
                    <a:pt x="114109" y="9524"/>
                  </a:lnTo>
                  <a:lnTo>
                    <a:pt x="114109" y="4762"/>
                  </a:lnTo>
                  <a:lnTo>
                    <a:pt x="481202" y="4762"/>
                  </a:lnTo>
                  <a:lnTo>
                    <a:pt x="481202" y="0"/>
                  </a:lnTo>
                  <a:lnTo>
                    <a:pt x="525634" y="8962"/>
                  </a:lnTo>
                  <a:lnTo>
                    <a:pt x="561903" y="33408"/>
                  </a:lnTo>
                  <a:lnTo>
                    <a:pt x="586349" y="69678"/>
                  </a:lnTo>
                  <a:lnTo>
                    <a:pt x="595312" y="114109"/>
                  </a:lnTo>
                  <a:lnTo>
                    <a:pt x="595312" y="481203"/>
                  </a:lnTo>
                  <a:lnTo>
                    <a:pt x="586349" y="525634"/>
                  </a:lnTo>
                  <a:lnTo>
                    <a:pt x="561903" y="561903"/>
                  </a:lnTo>
                  <a:lnTo>
                    <a:pt x="526468" y="585787"/>
                  </a:lnTo>
                  <a:close/>
                </a:path>
                <a:path w="595630" h="595630">
                  <a:moveTo>
                    <a:pt x="481202" y="595312"/>
                  </a:moveTo>
                  <a:lnTo>
                    <a:pt x="114109" y="595312"/>
                  </a:lnTo>
                  <a:lnTo>
                    <a:pt x="114109" y="590549"/>
                  </a:lnTo>
                  <a:lnTo>
                    <a:pt x="481202" y="590549"/>
                  </a:lnTo>
                  <a:lnTo>
                    <a:pt x="481202" y="595312"/>
                  </a:lnTo>
                  <a:close/>
                </a:path>
                <a:path w="595630" h="595630">
                  <a:moveTo>
                    <a:pt x="481202" y="595312"/>
                  </a:moveTo>
                  <a:lnTo>
                    <a:pt x="481202" y="590549"/>
                  </a:lnTo>
                  <a:lnTo>
                    <a:pt x="504812" y="590549"/>
                  </a:lnTo>
                  <a:lnTo>
                    <a:pt x="481202" y="595312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36102" y="2393444"/>
            <a:ext cx="8345170" cy="196151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550" b="1" dirty="0">
                <a:solidFill>
                  <a:srgbClr val="292641"/>
                </a:solidFill>
                <a:latin typeface="Arial"/>
                <a:cs typeface="Arial"/>
              </a:rPr>
              <a:t>Diabetes</a:t>
            </a:r>
            <a:r>
              <a:rPr sz="2550" b="1" spc="-45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550" b="1" spc="-10" dirty="0">
                <a:solidFill>
                  <a:srgbClr val="292641"/>
                </a:solidFill>
                <a:latin typeface="Arial"/>
                <a:cs typeface="Arial"/>
              </a:rPr>
              <a:t>Factors</a:t>
            </a: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31100"/>
              </a:lnSpc>
              <a:spcBef>
                <a:spcPts val="690"/>
              </a:spcBef>
            </a:pP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is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disease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that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depends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on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several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factors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like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Number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of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Pregnancies,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Glucose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level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in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body,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Blood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Pressure,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Skin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292641"/>
                </a:solidFill>
                <a:latin typeface="Arial MT"/>
                <a:cs typeface="Arial MT"/>
              </a:rPr>
              <a:t>Thickness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and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BMI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(Body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Mass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292641"/>
                </a:solidFill>
                <a:latin typeface="Arial MT"/>
                <a:cs typeface="Arial MT"/>
              </a:rPr>
              <a:t>Index).</a:t>
            </a:r>
            <a:endParaRPr sz="20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6512" y="4980682"/>
            <a:ext cx="595630" cy="595630"/>
            <a:chOff x="906512" y="4980682"/>
            <a:chExt cx="595630" cy="595630"/>
          </a:xfrm>
        </p:grpSpPr>
        <p:sp>
          <p:nvSpPr>
            <p:cNvPr id="11" name="object 11"/>
            <p:cNvSpPr/>
            <p:nvPr/>
          </p:nvSpPr>
          <p:spPr>
            <a:xfrm>
              <a:off x="911274" y="4985445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5" h="586104">
                  <a:moveTo>
                    <a:pt x="476440" y="585787"/>
                  </a:moveTo>
                  <a:lnTo>
                    <a:pt x="109346" y="585787"/>
                  </a:lnTo>
                  <a:lnTo>
                    <a:pt x="66785" y="577194"/>
                  </a:lnTo>
                  <a:lnTo>
                    <a:pt x="32027" y="553759"/>
                  </a:lnTo>
                  <a:lnTo>
                    <a:pt x="8593" y="519002"/>
                  </a:lnTo>
                  <a:lnTo>
                    <a:pt x="0" y="476440"/>
                  </a:lnTo>
                  <a:lnTo>
                    <a:pt x="0" y="109346"/>
                  </a:lnTo>
                  <a:lnTo>
                    <a:pt x="8593" y="66785"/>
                  </a:lnTo>
                  <a:lnTo>
                    <a:pt x="32027" y="32027"/>
                  </a:lnTo>
                  <a:lnTo>
                    <a:pt x="66785" y="8593"/>
                  </a:lnTo>
                  <a:lnTo>
                    <a:pt x="109346" y="0"/>
                  </a:lnTo>
                  <a:lnTo>
                    <a:pt x="476440" y="0"/>
                  </a:lnTo>
                  <a:lnTo>
                    <a:pt x="519002" y="8593"/>
                  </a:lnTo>
                  <a:lnTo>
                    <a:pt x="553759" y="32027"/>
                  </a:lnTo>
                  <a:lnTo>
                    <a:pt x="577194" y="66785"/>
                  </a:lnTo>
                  <a:lnTo>
                    <a:pt x="585787" y="109346"/>
                  </a:lnTo>
                  <a:lnTo>
                    <a:pt x="585787" y="476440"/>
                  </a:lnTo>
                  <a:lnTo>
                    <a:pt x="577194" y="519002"/>
                  </a:lnTo>
                  <a:lnTo>
                    <a:pt x="553759" y="553759"/>
                  </a:lnTo>
                  <a:lnTo>
                    <a:pt x="519002" y="577194"/>
                  </a:lnTo>
                  <a:lnTo>
                    <a:pt x="476440" y="585787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6512" y="4980682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30" h="595629">
                  <a:moveTo>
                    <a:pt x="114109" y="595312"/>
                  </a:moveTo>
                  <a:lnTo>
                    <a:pt x="69678" y="586350"/>
                  </a:lnTo>
                  <a:lnTo>
                    <a:pt x="33408" y="561903"/>
                  </a:lnTo>
                  <a:lnTo>
                    <a:pt x="8962" y="525634"/>
                  </a:lnTo>
                  <a:lnTo>
                    <a:pt x="0" y="481203"/>
                  </a:lnTo>
                  <a:lnTo>
                    <a:pt x="0" y="114109"/>
                  </a:lnTo>
                  <a:lnTo>
                    <a:pt x="8962" y="69678"/>
                  </a:lnTo>
                  <a:lnTo>
                    <a:pt x="33408" y="33408"/>
                  </a:lnTo>
                  <a:lnTo>
                    <a:pt x="69678" y="8962"/>
                  </a:lnTo>
                  <a:lnTo>
                    <a:pt x="114109" y="0"/>
                  </a:lnTo>
                  <a:lnTo>
                    <a:pt x="481202" y="0"/>
                  </a:lnTo>
                  <a:lnTo>
                    <a:pt x="481202" y="4762"/>
                  </a:lnTo>
                  <a:lnTo>
                    <a:pt x="114109" y="4762"/>
                  </a:lnTo>
                  <a:lnTo>
                    <a:pt x="114109" y="9524"/>
                  </a:lnTo>
                  <a:lnTo>
                    <a:pt x="73416" y="17749"/>
                  </a:lnTo>
                  <a:lnTo>
                    <a:pt x="40171" y="40171"/>
                  </a:lnTo>
                  <a:lnTo>
                    <a:pt x="17749" y="73416"/>
                  </a:lnTo>
                  <a:lnTo>
                    <a:pt x="9524" y="114109"/>
                  </a:lnTo>
                  <a:lnTo>
                    <a:pt x="9524" y="481203"/>
                  </a:lnTo>
                  <a:lnTo>
                    <a:pt x="17749" y="521895"/>
                  </a:lnTo>
                  <a:lnTo>
                    <a:pt x="40171" y="555140"/>
                  </a:lnTo>
                  <a:lnTo>
                    <a:pt x="73416" y="577563"/>
                  </a:lnTo>
                  <a:lnTo>
                    <a:pt x="114109" y="585787"/>
                  </a:lnTo>
                  <a:lnTo>
                    <a:pt x="526468" y="585787"/>
                  </a:lnTo>
                  <a:lnTo>
                    <a:pt x="525634" y="586350"/>
                  </a:lnTo>
                  <a:lnTo>
                    <a:pt x="504812" y="590549"/>
                  </a:lnTo>
                  <a:lnTo>
                    <a:pt x="114109" y="590549"/>
                  </a:lnTo>
                  <a:lnTo>
                    <a:pt x="114109" y="595312"/>
                  </a:lnTo>
                  <a:close/>
                </a:path>
                <a:path w="595630" h="595629">
                  <a:moveTo>
                    <a:pt x="526468" y="585787"/>
                  </a:moveTo>
                  <a:lnTo>
                    <a:pt x="481202" y="585787"/>
                  </a:lnTo>
                  <a:lnTo>
                    <a:pt x="521935" y="577563"/>
                  </a:lnTo>
                  <a:lnTo>
                    <a:pt x="555176" y="555140"/>
                  </a:lnTo>
                  <a:lnTo>
                    <a:pt x="577576" y="521895"/>
                  </a:lnTo>
                  <a:lnTo>
                    <a:pt x="585787" y="481203"/>
                  </a:lnTo>
                  <a:lnTo>
                    <a:pt x="585787" y="114109"/>
                  </a:lnTo>
                  <a:lnTo>
                    <a:pt x="577563" y="73416"/>
                  </a:lnTo>
                  <a:lnTo>
                    <a:pt x="555140" y="40171"/>
                  </a:lnTo>
                  <a:lnTo>
                    <a:pt x="521895" y="17749"/>
                  </a:lnTo>
                  <a:lnTo>
                    <a:pt x="481202" y="9524"/>
                  </a:lnTo>
                  <a:lnTo>
                    <a:pt x="114109" y="9524"/>
                  </a:lnTo>
                  <a:lnTo>
                    <a:pt x="114109" y="4762"/>
                  </a:lnTo>
                  <a:lnTo>
                    <a:pt x="481202" y="4762"/>
                  </a:lnTo>
                  <a:lnTo>
                    <a:pt x="481202" y="0"/>
                  </a:lnTo>
                  <a:lnTo>
                    <a:pt x="525634" y="8962"/>
                  </a:lnTo>
                  <a:lnTo>
                    <a:pt x="561903" y="33408"/>
                  </a:lnTo>
                  <a:lnTo>
                    <a:pt x="586349" y="69678"/>
                  </a:lnTo>
                  <a:lnTo>
                    <a:pt x="595312" y="114109"/>
                  </a:lnTo>
                  <a:lnTo>
                    <a:pt x="595312" y="481203"/>
                  </a:lnTo>
                  <a:lnTo>
                    <a:pt x="586349" y="525634"/>
                  </a:lnTo>
                  <a:lnTo>
                    <a:pt x="561903" y="561903"/>
                  </a:lnTo>
                  <a:lnTo>
                    <a:pt x="526468" y="585787"/>
                  </a:lnTo>
                  <a:close/>
                </a:path>
                <a:path w="595630" h="595629">
                  <a:moveTo>
                    <a:pt x="481202" y="595312"/>
                  </a:moveTo>
                  <a:lnTo>
                    <a:pt x="114109" y="595312"/>
                  </a:lnTo>
                  <a:lnTo>
                    <a:pt x="114109" y="590549"/>
                  </a:lnTo>
                  <a:lnTo>
                    <a:pt x="481202" y="590549"/>
                  </a:lnTo>
                  <a:lnTo>
                    <a:pt x="481202" y="595312"/>
                  </a:lnTo>
                  <a:close/>
                </a:path>
                <a:path w="595630" h="595629">
                  <a:moveTo>
                    <a:pt x="481203" y="595312"/>
                  </a:moveTo>
                  <a:lnTo>
                    <a:pt x="481202" y="590549"/>
                  </a:lnTo>
                  <a:lnTo>
                    <a:pt x="504812" y="590549"/>
                  </a:lnTo>
                  <a:lnTo>
                    <a:pt x="481203" y="595312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02498" y="5008463"/>
            <a:ext cx="243204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-50" dirty="0">
                <a:solidFill>
                  <a:srgbClr val="292641"/>
                </a:solidFill>
                <a:latin typeface="Arial"/>
                <a:cs typeface="Arial"/>
              </a:rPr>
              <a:t>2</a:t>
            </a:r>
            <a:endParaRPr sz="3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6102" y="4692028"/>
            <a:ext cx="8013065" cy="20294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6401435">
              <a:lnSpc>
                <a:spcPct val="102899"/>
              </a:lnSpc>
              <a:spcBef>
                <a:spcPts val="20"/>
              </a:spcBef>
            </a:pPr>
            <a:r>
              <a:rPr sz="2550" b="1" spc="-10" dirty="0">
                <a:solidFill>
                  <a:srgbClr val="292641"/>
                </a:solidFill>
                <a:latin typeface="Arial"/>
                <a:cs typeface="Arial"/>
              </a:rPr>
              <a:t>Prediction Challenge</a:t>
            </a:r>
            <a:endParaRPr sz="2550" dirty="0">
              <a:latin typeface="Arial"/>
              <a:cs typeface="Arial"/>
            </a:endParaRPr>
          </a:p>
          <a:p>
            <a:pPr marL="12700" marR="5080">
              <a:lnSpc>
                <a:spcPts val="3229"/>
              </a:lnSpc>
            </a:pP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problem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is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analyze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given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set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containing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all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292641"/>
                </a:solidFill>
                <a:latin typeface="Arial MT"/>
                <a:cs typeface="Arial MT"/>
              </a:rPr>
              <a:t>above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mentioned</a:t>
            </a:r>
            <a:r>
              <a:rPr sz="2050" spc="-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factors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and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exactly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predict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presence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of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using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new</a:t>
            </a:r>
            <a:r>
              <a:rPr sz="20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292641"/>
                </a:solidFill>
                <a:latin typeface="Arial MT"/>
                <a:cs typeface="Arial MT"/>
              </a:rPr>
              <a:t>dataset.</a:t>
            </a:r>
            <a:endParaRPr sz="205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6512" y="7346899"/>
            <a:ext cx="595630" cy="595630"/>
            <a:chOff x="906512" y="7346899"/>
            <a:chExt cx="595630" cy="595630"/>
          </a:xfrm>
        </p:grpSpPr>
        <p:sp>
          <p:nvSpPr>
            <p:cNvPr id="16" name="object 16"/>
            <p:cNvSpPr/>
            <p:nvPr/>
          </p:nvSpPr>
          <p:spPr>
            <a:xfrm>
              <a:off x="911274" y="7351662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5" h="586104">
                  <a:moveTo>
                    <a:pt x="476440" y="585787"/>
                  </a:moveTo>
                  <a:lnTo>
                    <a:pt x="109346" y="585787"/>
                  </a:lnTo>
                  <a:lnTo>
                    <a:pt x="66785" y="577194"/>
                  </a:lnTo>
                  <a:lnTo>
                    <a:pt x="32027" y="553759"/>
                  </a:lnTo>
                  <a:lnTo>
                    <a:pt x="8593" y="519002"/>
                  </a:lnTo>
                  <a:lnTo>
                    <a:pt x="0" y="476440"/>
                  </a:lnTo>
                  <a:lnTo>
                    <a:pt x="0" y="109346"/>
                  </a:lnTo>
                  <a:lnTo>
                    <a:pt x="8593" y="66785"/>
                  </a:lnTo>
                  <a:lnTo>
                    <a:pt x="32027" y="32027"/>
                  </a:lnTo>
                  <a:lnTo>
                    <a:pt x="66785" y="8593"/>
                  </a:lnTo>
                  <a:lnTo>
                    <a:pt x="109346" y="0"/>
                  </a:lnTo>
                  <a:lnTo>
                    <a:pt x="476440" y="0"/>
                  </a:lnTo>
                  <a:lnTo>
                    <a:pt x="519002" y="8593"/>
                  </a:lnTo>
                  <a:lnTo>
                    <a:pt x="553759" y="32027"/>
                  </a:lnTo>
                  <a:lnTo>
                    <a:pt x="577194" y="66785"/>
                  </a:lnTo>
                  <a:lnTo>
                    <a:pt x="585787" y="109346"/>
                  </a:lnTo>
                  <a:lnTo>
                    <a:pt x="585787" y="476440"/>
                  </a:lnTo>
                  <a:lnTo>
                    <a:pt x="577194" y="519002"/>
                  </a:lnTo>
                  <a:lnTo>
                    <a:pt x="553759" y="553759"/>
                  </a:lnTo>
                  <a:lnTo>
                    <a:pt x="519002" y="577194"/>
                  </a:lnTo>
                  <a:lnTo>
                    <a:pt x="476440" y="585787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512" y="7346899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30" h="595629">
                  <a:moveTo>
                    <a:pt x="114109" y="595312"/>
                  </a:moveTo>
                  <a:lnTo>
                    <a:pt x="69678" y="586350"/>
                  </a:lnTo>
                  <a:lnTo>
                    <a:pt x="33408" y="561903"/>
                  </a:lnTo>
                  <a:lnTo>
                    <a:pt x="8962" y="525634"/>
                  </a:lnTo>
                  <a:lnTo>
                    <a:pt x="0" y="481203"/>
                  </a:lnTo>
                  <a:lnTo>
                    <a:pt x="0" y="114109"/>
                  </a:lnTo>
                  <a:lnTo>
                    <a:pt x="8962" y="69678"/>
                  </a:lnTo>
                  <a:lnTo>
                    <a:pt x="33408" y="33408"/>
                  </a:lnTo>
                  <a:lnTo>
                    <a:pt x="69678" y="8962"/>
                  </a:lnTo>
                  <a:lnTo>
                    <a:pt x="114109" y="0"/>
                  </a:lnTo>
                  <a:lnTo>
                    <a:pt x="481202" y="0"/>
                  </a:lnTo>
                  <a:lnTo>
                    <a:pt x="481202" y="4762"/>
                  </a:lnTo>
                  <a:lnTo>
                    <a:pt x="114109" y="4762"/>
                  </a:lnTo>
                  <a:lnTo>
                    <a:pt x="114109" y="9524"/>
                  </a:lnTo>
                  <a:lnTo>
                    <a:pt x="73416" y="17749"/>
                  </a:lnTo>
                  <a:lnTo>
                    <a:pt x="40171" y="40171"/>
                  </a:lnTo>
                  <a:lnTo>
                    <a:pt x="17749" y="73416"/>
                  </a:lnTo>
                  <a:lnTo>
                    <a:pt x="9524" y="114109"/>
                  </a:lnTo>
                  <a:lnTo>
                    <a:pt x="9524" y="481203"/>
                  </a:lnTo>
                  <a:lnTo>
                    <a:pt x="17749" y="521895"/>
                  </a:lnTo>
                  <a:lnTo>
                    <a:pt x="40171" y="555140"/>
                  </a:lnTo>
                  <a:lnTo>
                    <a:pt x="73416" y="577563"/>
                  </a:lnTo>
                  <a:lnTo>
                    <a:pt x="114109" y="585787"/>
                  </a:lnTo>
                  <a:lnTo>
                    <a:pt x="526468" y="585787"/>
                  </a:lnTo>
                  <a:lnTo>
                    <a:pt x="525634" y="586350"/>
                  </a:lnTo>
                  <a:lnTo>
                    <a:pt x="504812" y="590549"/>
                  </a:lnTo>
                  <a:lnTo>
                    <a:pt x="114109" y="590549"/>
                  </a:lnTo>
                  <a:lnTo>
                    <a:pt x="114109" y="595312"/>
                  </a:lnTo>
                  <a:close/>
                </a:path>
                <a:path w="595630" h="595629">
                  <a:moveTo>
                    <a:pt x="526468" y="585787"/>
                  </a:moveTo>
                  <a:lnTo>
                    <a:pt x="481202" y="585787"/>
                  </a:lnTo>
                  <a:lnTo>
                    <a:pt x="521935" y="577563"/>
                  </a:lnTo>
                  <a:lnTo>
                    <a:pt x="555176" y="555140"/>
                  </a:lnTo>
                  <a:lnTo>
                    <a:pt x="577576" y="521895"/>
                  </a:lnTo>
                  <a:lnTo>
                    <a:pt x="585787" y="481203"/>
                  </a:lnTo>
                  <a:lnTo>
                    <a:pt x="585787" y="114109"/>
                  </a:lnTo>
                  <a:lnTo>
                    <a:pt x="577563" y="73416"/>
                  </a:lnTo>
                  <a:lnTo>
                    <a:pt x="555140" y="40171"/>
                  </a:lnTo>
                  <a:lnTo>
                    <a:pt x="521895" y="17749"/>
                  </a:lnTo>
                  <a:lnTo>
                    <a:pt x="481202" y="9524"/>
                  </a:lnTo>
                  <a:lnTo>
                    <a:pt x="114109" y="9524"/>
                  </a:lnTo>
                  <a:lnTo>
                    <a:pt x="114109" y="4762"/>
                  </a:lnTo>
                  <a:lnTo>
                    <a:pt x="481202" y="4762"/>
                  </a:lnTo>
                  <a:lnTo>
                    <a:pt x="481202" y="0"/>
                  </a:lnTo>
                  <a:lnTo>
                    <a:pt x="525634" y="8962"/>
                  </a:lnTo>
                  <a:lnTo>
                    <a:pt x="561903" y="33408"/>
                  </a:lnTo>
                  <a:lnTo>
                    <a:pt x="586349" y="69678"/>
                  </a:lnTo>
                  <a:lnTo>
                    <a:pt x="595312" y="114109"/>
                  </a:lnTo>
                  <a:lnTo>
                    <a:pt x="595312" y="481203"/>
                  </a:lnTo>
                  <a:lnTo>
                    <a:pt x="586349" y="525634"/>
                  </a:lnTo>
                  <a:lnTo>
                    <a:pt x="561903" y="561903"/>
                  </a:lnTo>
                  <a:lnTo>
                    <a:pt x="526468" y="585787"/>
                  </a:lnTo>
                  <a:close/>
                </a:path>
                <a:path w="595630" h="595629">
                  <a:moveTo>
                    <a:pt x="481202" y="595312"/>
                  </a:moveTo>
                  <a:lnTo>
                    <a:pt x="114109" y="595312"/>
                  </a:lnTo>
                  <a:lnTo>
                    <a:pt x="114109" y="590549"/>
                  </a:lnTo>
                  <a:lnTo>
                    <a:pt x="481202" y="590549"/>
                  </a:lnTo>
                  <a:lnTo>
                    <a:pt x="481202" y="595312"/>
                  </a:lnTo>
                  <a:close/>
                </a:path>
                <a:path w="595630" h="595629">
                  <a:moveTo>
                    <a:pt x="481203" y="595312"/>
                  </a:moveTo>
                  <a:lnTo>
                    <a:pt x="481202" y="590549"/>
                  </a:lnTo>
                  <a:lnTo>
                    <a:pt x="504812" y="590549"/>
                  </a:lnTo>
                  <a:lnTo>
                    <a:pt x="481203" y="595312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71733" y="7454691"/>
            <a:ext cx="243204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-50" dirty="0">
                <a:solidFill>
                  <a:srgbClr val="292641"/>
                </a:solidFill>
                <a:latin typeface="Arial"/>
                <a:cs typeface="Arial"/>
              </a:rPr>
              <a:t>3</a:t>
            </a:r>
            <a:endParaRPr sz="3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6102" y="7125879"/>
            <a:ext cx="8432165" cy="196151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550" b="1" dirty="0">
                <a:solidFill>
                  <a:srgbClr val="292641"/>
                </a:solidFill>
                <a:latin typeface="Arial"/>
                <a:cs typeface="Arial"/>
              </a:rPr>
              <a:t>Global</a:t>
            </a:r>
            <a:r>
              <a:rPr sz="2550" b="1" spc="-40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550" b="1" spc="-10" dirty="0">
                <a:solidFill>
                  <a:srgbClr val="292641"/>
                </a:solidFill>
                <a:latin typeface="Arial"/>
                <a:cs typeface="Arial"/>
              </a:rPr>
              <a:t>Comparison</a:t>
            </a:r>
            <a:endParaRPr sz="2550" dirty="0">
              <a:latin typeface="Arial"/>
              <a:cs typeface="Arial"/>
            </a:endParaRPr>
          </a:p>
          <a:p>
            <a:pPr marL="12700" marR="5080">
              <a:lnSpc>
                <a:spcPct val="131100"/>
              </a:lnSpc>
              <a:spcBef>
                <a:spcPts val="690"/>
              </a:spcBef>
            </a:pP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should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also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make</a:t>
            </a:r>
            <a:r>
              <a:rPr sz="2050" spc="-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it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easier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compare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number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292641"/>
                </a:solidFill>
                <a:latin typeface="Arial MT"/>
                <a:cs typeface="Arial MT"/>
              </a:rPr>
              <a:t>diabetic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patients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in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various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countries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globally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by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using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coloured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maps</a:t>
            </a:r>
            <a:r>
              <a:rPr sz="2050" spc="-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050" spc="-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292641"/>
                </a:solidFill>
                <a:latin typeface="Arial MT"/>
                <a:cs typeface="Arial MT"/>
              </a:rPr>
              <a:t>depict them.</a:t>
            </a:r>
            <a:endParaRPr sz="205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2498" y="2642244"/>
            <a:ext cx="243204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-50" dirty="0">
                <a:solidFill>
                  <a:srgbClr val="292641"/>
                </a:solidFill>
                <a:latin typeface="Arial"/>
                <a:cs typeface="Arial"/>
              </a:rPr>
              <a:t>1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50" dirty="0"/>
              <a:t>Project</a:t>
            </a:r>
            <a:r>
              <a:rPr sz="6050" spc="5" dirty="0"/>
              <a:t> </a:t>
            </a:r>
            <a:r>
              <a:rPr sz="6050" spc="-10" dirty="0"/>
              <a:t>Objectives</a:t>
            </a:r>
            <a:endParaRPr sz="6050"/>
          </a:p>
        </p:txBody>
      </p:sp>
      <p:sp>
        <p:nvSpPr>
          <p:cNvPr id="3" name="object 3"/>
          <p:cNvSpPr txBox="1"/>
          <p:nvPr/>
        </p:nvSpPr>
        <p:spPr>
          <a:xfrm>
            <a:off x="1158786" y="3121659"/>
            <a:ext cx="4432935" cy="2297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217930">
              <a:lnSpc>
                <a:spcPts val="3750"/>
              </a:lnSpc>
              <a:spcBef>
                <a:spcPts val="135"/>
              </a:spcBef>
            </a:pPr>
            <a:r>
              <a:rPr sz="3000" b="1" dirty="0">
                <a:solidFill>
                  <a:srgbClr val="231870"/>
                </a:solidFill>
                <a:latin typeface="Arial"/>
                <a:cs typeface="Arial"/>
              </a:rPr>
              <a:t>Represent</a:t>
            </a:r>
            <a:r>
              <a:rPr sz="3000" b="1" spc="155" dirty="0">
                <a:solidFill>
                  <a:srgbClr val="23187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231870"/>
                </a:solidFill>
                <a:latin typeface="Arial"/>
                <a:cs typeface="Arial"/>
              </a:rPr>
              <a:t>Global Diabetes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2695"/>
              </a:lnSpc>
            </a:pP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objective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this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is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12700" marR="106680">
              <a:lnSpc>
                <a:spcPct val="132800"/>
              </a:lnSpc>
            </a:pP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represent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global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situation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and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Diabetic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patients.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608" y="3264068"/>
            <a:ext cx="4690745" cy="5069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b="1" dirty="0">
                <a:solidFill>
                  <a:srgbClr val="231870"/>
                </a:solidFill>
                <a:latin typeface="Arial"/>
                <a:cs typeface="Arial"/>
              </a:rPr>
              <a:t>Analyze</a:t>
            </a:r>
            <a:r>
              <a:rPr sz="3000" b="1" spc="90" dirty="0">
                <a:solidFill>
                  <a:srgbClr val="23187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231870"/>
                </a:solidFill>
                <a:latin typeface="Arial"/>
                <a:cs typeface="Arial"/>
              </a:rPr>
              <a:t>and</a:t>
            </a:r>
            <a:r>
              <a:rPr sz="3000" b="1" spc="95" dirty="0">
                <a:solidFill>
                  <a:srgbClr val="23187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231870"/>
                </a:solidFill>
                <a:latin typeface="Arial"/>
                <a:cs typeface="Arial"/>
              </a:rPr>
              <a:t>Predict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32800"/>
              </a:lnSpc>
              <a:spcBef>
                <a:spcPts val="1650"/>
              </a:spcBef>
            </a:pP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project's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objective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analyse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set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consisting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various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on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factors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causing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and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also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predict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presence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using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92641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new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set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or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training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set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containing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unseen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on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factors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causing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using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concept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Machine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Learning.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0431" y="3264068"/>
            <a:ext cx="4227195" cy="3612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b="1" dirty="0">
                <a:solidFill>
                  <a:srgbClr val="231870"/>
                </a:solidFill>
                <a:latin typeface="Arial"/>
                <a:cs typeface="Arial"/>
              </a:rPr>
              <a:t>Improve</a:t>
            </a:r>
            <a:r>
              <a:rPr sz="3000" b="1" spc="125" dirty="0">
                <a:solidFill>
                  <a:srgbClr val="23187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231870"/>
                </a:solidFill>
                <a:latin typeface="Arial"/>
                <a:cs typeface="Arial"/>
              </a:rPr>
              <a:t>Readability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32800"/>
              </a:lnSpc>
              <a:spcBef>
                <a:spcPts val="1650"/>
              </a:spcBef>
            </a:pP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also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aims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292641"/>
                </a:solidFill>
                <a:latin typeface="Arial MT"/>
                <a:cs typeface="Arial MT"/>
              </a:rPr>
              <a:t>at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improving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readability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on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diabetic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situation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around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globe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by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using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graphical</a:t>
            </a:r>
            <a:r>
              <a:rPr sz="2400" spc="7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representations</a:t>
            </a:r>
            <a:r>
              <a:rPr sz="2400" spc="7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map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representations.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5762" y="2100262"/>
              <a:ext cx="6086474" cy="60864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8786" y="1447244"/>
            <a:ext cx="5170805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50" dirty="0"/>
              <a:t>Project</a:t>
            </a:r>
            <a:r>
              <a:rPr sz="6050" spc="5" dirty="0"/>
              <a:t> </a:t>
            </a:r>
            <a:r>
              <a:rPr sz="6050" spc="-10" dirty="0"/>
              <a:t>Scope</a:t>
            </a:r>
            <a:endParaRPr sz="6050"/>
          </a:p>
        </p:txBody>
      </p:sp>
      <p:grpSp>
        <p:nvGrpSpPr>
          <p:cNvPr id="6" name="object 6"/>
          <p:cNvGrpSpPr/>
          <p:nvPr/>
        </p:nvGrpSpPr>
        <p:grpSpPr>
          <a:xfrm>
            <a:off x="1070521" y="2889348"/>
            <a:ext cx="9286875" cy="2823210"/>
            <a:chOff x="1070521" y="2889348"/>
            <a:chExt cx="9286875" cy="2823210"/>
          </a:xfrm>
        </p:grpSpPr>
        <p:sp>
          <p:nvSpPr>
            <p:cNvPr id="7" name="object 7"/>
            <p:cNvSpPr/>
            <p:nvPr/>
          </p:nvSpPr>
          <p:spPr>
            <a:xfrm>
              <a:off x="1080046" y="2898873"/>
              <a:ext cx="9270365" cy="2804160"/>
            </a:xfrm>
            <a:custGeom>
              <a:avLst/>
              <a:gdLst/>
              <a:ahLst/>
              <a:cxnLst/>
              <a:rect l="l" t="t" r="r" b="b"/>
              <a:pathLst>
                <a:path w="9270365" h="2804160">
                  <a:moveTo>
                    <a:pt x="9139714" y="2803969"/>
                  </a:moveTo>
                  <a:lnTo>
                    <a:pt x="130206" y="2803969"/>
                  </a:lnTo>
                  <a:lnTo>
                    <a:pt x="79523" y="2793773"/>
                  </a:lnTo>
                  <a:lnTo>
                    <a:pt x="38135" y="2765976"/>
                  </a:lnTo>
                  <a:lnTo>
                    <a:pt x="10231" y="2724767"/>
                  </a:lnTo>
                  <a:lnTo>
                    <a:pt x="0" y="2674334"/>
                  </a:lnTo>
                  <a:lnTo>
                    <a:pt x="0" y="129635"/>
                  </a:lnTo>
                  <a:lnTo>
                    <a:pt x="10231" y="79161"/>
                  </a:lnTo>
                  <a:lnTo>
                    <a:pt x="38135" y="37957"/>
                  </a:lnTo>
                  <a:lnTo>
                    <a:pt x="79523" y="10182"/>
                  </a:lnTo>
                  <a:lnTo>
                    <a:pt x="130206" y="0"/>
                  </a:lnTo>
                  <a:lnTo>
                    <a:pt x="9139714" y="0"/>
                  </a:lnTo>
                  <a:lnTo>
                    <a:pt x="9190397" y="10182"/>
                  </a:lnTo>
                  <a:lnTo>
                    <a:pt x="9231785" y="37957"/>
                  </a:lnTo>
                  <a:lnTo>
                    <a:pt x="9259688" y="79161"/>
                  </a:lnTo>
                  <a:lnTo>
                    <a:pt x="9269920" y="129635"/>
                  </a:lnTo>
                  <a:lnTo>
                    <a:pt x="9269920" y="2674334"/>
                  </a:lnTo>
                  <a:lnTo>
                    <a:pt x="9259688" y="2724807"/>
                  </a:lnTo>
                  <a:lnTo>
                    <a:pt x="9231785" y="2766012"/>
                  </a:lnTo>
                  <a:lnTo>
                    <a:pt x="9190417" y="2793773"/>
                  </a:lnTo>
                  <a:lnTo>
                    <a:pt x="9139714" y="2803969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0521" y="2889348"/>
              <a:ext cx="9286875" cy="2823210"/>
            </a:xfrm>
            <a:custGeom>
              <a:avLst/>
              <a:gdLst/>
              <a:ahLst/>
              <a:cxnLst/>
              <a:rect l="l" t="t" r="r" b="b"/>
              <a:pathLst>
                <a:path w="9286875" h="2823210">
                  <a:moveTo>
                    <a:pt x="139731" y="2822972"/>
                  </a:moveTo>
                  <a:lnTo>
                    <a:pt x="139439" y="2822972"/>
                  </a:lnTo>
                  <a:lnTo>
                    <a:pt x="95573" y="2815925"/>
                  </a:lnTo>
                  <a:lnTo>
                    <a:pt x="57216" y="2796172"/>
                  </a:lnTo>
                  <a:lnTo>
                    <a:pt x="26965" y="2766049"/>
                  </a:lnTo>
                  <a:lnTo>
                    <a:pt x="7125" y="2727848"/>
                  </a:lnTo>
                  <a:lnTo>
                    <a:pt x="0" y="2683858"/>
                  </a:lnTo>
                  <a:lnTo>
                    <a:pt x="0" y="139160"/>
                  </a:lnTo>
                  <a:lnTo>
                    <a:pt x="7125" y="95170"/>
                  </a:lnTo>
                  <a:lnTo>
                    <a:pt x="26965" y="56969"/>
                  </a:lnTo>
                  <a:lnTo>
                    <a:pt x="57216" y="26846"/>
                  </a:lnTo>
                  <a:lnTo>
                    <a:pt x="95573" y="7093"/>
                  </a:lnTo>
                  <a:lnTo>
                    <a:pt x="139731" y="0"/>
                  </a:lnTo>
                  <a:lnTo>
                    <a:pt x="9149238" y="0"/>
                  </a:lnTo>
                  <a:lnTo>
                    <a:pt x="9149238" y="9524"/>
                  </a:lnTo>
                  <a:lnTo>
                    <a:pt x="139731" y="9524"/>
                  </a:lnTo>
                  <a:lnTo>
                    <a:pt x="139731" y="19049"/>
                  </a:lnTo>
                  <a:lnTo>
                    <a:pt x="92746" y="28494"/>
                  </a:lnTo>
                  <a:lnTo>
                    <a:pt x="54387" y="54244"/>
                  </a:lnTo>
                  <a:lnTo>
                    <a:pt x="28530" y="92425"/>
                  </a:lnTo>
                  <a:lnTo>
                    <a:pt x="19049" y="139160"/>
                  </a:lnTo>
                  <a:lnTo>
                    <a:pt x="19049" y="2683858"/>
                  </a:lnTo>
                  <a:lnTo>
                    <a:pt x="28530" y="2730593"/>
                  </a:lnTo>
                  <a:lnTo>
                    <a:pt x="54387" y="2768774"/>
                  </a:lnTo>
                  <a:lnTo>
                    <a:pt x="92746" y="2794524"/>
                  </a:lnTo>
                  <a:lnTo>
                    <a:pt x="139731" y="2803969"/>
                  </a:lnTo>
                  <a:lnTo>
                    <a:pt x="9216614" y="2803969"/>
                  </a:lnTo>
                  <a:lnTo>
                    <a:pt x="9198119" y="2813494"/>
                  </a:lnTo>
                  <a:lnTo>
                    <a:pt x="139731" y="2813494"/>
                  </a:lnTo>
                  <a:lnTo>
                    <a:pt x="139731" y="2822972"/>
                  </a:lnTo>
                  <a:close/>
                </a:path>
                <a:path w="9286875" h="2823210">
                  <a:moveTo>
                    <a:pt x="9216614" y="2803969"/>
                  </a:moveTo>
                  <a:lnTo>
                    <a:pt x="9149238" y="2803969"/>
                  </a:lnTo>
                  <a:lnTo>
                    <a:pt x="9196223" y="2794524"/>
                  </a:lnTo>
                  <a:lnTo>
                    <a:pt x="9234582" y="2768774"/>
                  </a:lnTo>
                  <a:lnTo>
                    <a:pt x="9260439" y="2730593"/>
                  </a:lnTo>
                  <a:lnTo>
                    <a:pt x="9269919" y="2683858"/>
                  </a:lnTo>
                  <a:lnTo>
                    <a:pt x="9269919" y="139160"/>
                  </a:lnTo>
                  <a:lnTo>
                    <a:pt x="9260439" y="92425"/>
                  </a:lnTo>
                  <a:lnTo>
                    <a:pt x="9234582" y="54244"/>
                  </a:lnTo>
                  <a:lnTo>
                    <a:pt x="9196223" y="28494"/>
                  </a:lnTo>
                  <a:lnTo>
                    <a:pt x="9149238" y="19049"/>
                  </a:lnTo>
                  <a:lnTo>
                    <a:pt x="139731" y="19049"/>
                  </a:lnTo>
                  <a:lnTo>
                    <a:pt x="139731" y="9524"/>
                  </a:lnTo>
                  <a:lnTo>
                    <a:pt x="9149238" y="9524"/>
                  </a:lnTo>
                  <a:lnTo>
                    <a:pt x="9149238" y="0"/>
                  </a:lnTo>
                  <a:lnTo>
                    <a:pt x="9193397" y="7093"/>
                  </a:lnTo>
                  <a:lnTo>
                    <a:pt x="9231754" y="26846"/>
                  </a:lnTo>
                  <a:lnTo>
                    <a:pt x="9262004" y="56969"/>
                  </a:lnTo>
                  <a:lnTo>
                    <a:pt x="9281845" y="95170"/>
                  </a:lnTo>
                  <a:lnTo>
                    <a:pt x="9286343" y="122942"/>
                  </a:lnTo>
                  <a:lnTo>
                    <a:pt x="9286343" y="2700076"/>
                  </a:lnTo>
                  <a:lnTo>
                    <a:pt x="9281845" y="2727848"/>
                  </a:lnTo>
                  <a:lnTo>
                    <a:pt x="9262004" y="2766049"/>
                  </a:lnTo>
                  <a:lnTo>
                    <a:pt x="9231754" y="2796172"/>
                  </a:lnTo>
                  <a:lnTo>
                    <a:pt x="9216614" y="2803969"/>
                  </a:lnTo>
                  <a:close/>
                </a:path>
                <a:path w="9286875" h="2823210">
                  <a:moveTo>
                    <a:pt x="9149238" y="2822972"/>
                  </a:moveTo>
                  <a:lnTo>
                    <a:pt x="139731" y="2822972"/>
                  </a:lnTo>
                  <a:lnTo>
                    <a:pt x="139731" y="2813494"/>
                  </a:lnTo>
                  <a:lnTo>
                    <a:pt x="9149238" y="2813494"/>
                  </a:lnTo>
                  <a:lnTo>
                    <a:pt x="9149238" y="2822972"/>
                  </a:lnTo>
                  <a:close/>
                </a:path>
                <a:path w="9286875" h="2823210">
                  <a:moveTo>
                    <a:pt x="9149531" y="2822972"/>
                  </a:moveTo>
                  <a:lnTo>
                    <a:pt x="9149238" y="2822972"/>
                  </a:lnTo>
                  <a:lnTo>
                    <a:pt x="9149238" y="2813494"/>
                  </a:lnTo>
                  <a:lnTo>
                    <a:pt x="9198119" y="2813494"/>
                  </a:lnTo>
                  <a:lnTo>
                    <a:pt x="9193397" y="2815925"/>
                  </a:lnTo>
                  <a:lnTo>
                    <a:pt x="9149531" y="2822972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70521" y="6001791"/>
            <a:ext cx="9286875" cy="2823210"/>
            <a:chOff x="1070521" y="6001791"/>
            <a:chExt cx="9286875" cy="2823210"/>
          </a:xfrm>
        </p:grpSpPr>
        <p:sp>
          <p:nvSpPr>
            <p:cNvPr id="10" name="object 10"/>
            <p:cNvSpPr/>
            <p:nvPr/>
          </p:nvSpPr>
          <p:spPr>
            <a:xfrm>
              <a:off x="1080046" y="6011316"/>
              <a:ext cx="9270365" cy="2804160"/>
            </a:xfrm>
            <a:custGeom>
              <a:avLst/>
              <a:gdLst/>
              <a:ahLst/>
              <a:cxnLst/>
              <a:rect l="l" t="t" r="r" b="b"/>
              <a:pathLst>
                <a:path w="9270365" h="2804159">
                  <a:moveTo>
                    <a:pt x="9139714" y="2803969"/>
                  </a:moveTo>
                  <a:lnTo>
                    <a:pt x="130206" y="2803969"/>
                  </a:lnTo>
                  <a:lnTo>
                    <a:pt x="79523" y="2793773"/>
                  </a:lnTo>
                  <a:lnTo>
                    <a:pt x="38135" y="2765976"/>
                  </a:lnTo>
                  <a:lnTo>
                    <a:pt x="10231" y="2724767"/>
                  </a:lnTo>
                  <a:lnTo>
                    <a:pt x="0" y="2674334"/>
                  </a:lnTo>
                  <a:lnTo>
                    <a:pt x="0" y="129635"/>
                  </a:lnTo>
                  <a:lnTo>
                    <a:pt x="10231" y="79161"/>
                  </a:lnTo>
                  <a:lnTo>
                    <a:pt x="38135" y="37957"/>
                  </a:lnTo>
                  <a:lnTo>
                    <a:pt x="79523" y="10182"/>
                  </a:lnTo>
                  <a:lnTo>
                    <a:pt x="130206" y="0"/>
                  </a:lnTo>
                  <a:lnTo>
                    <a:pt x="9139714" y="0"/>
                  </a:lnTo>
                  <a:lnTo>
                    <a:pt x="9190397" y="10182"/>
                  </a:lnTo>
                  <a:lnTo>
                    <a:pt x="9231785" y="37957"/>
                  </a:lnTo>
                  <a:lnTo>
                    <a:pt x="9259688" y="79161"/>
                  </a:lnTo>
                  <a:lnTo>
                    <a:pt x="9269920" y="129635"/>
                  </a:lnTo>
                  <a:lnTo>
                    <a:pt x="9269920" y="2674334"/>
                  </a:lnTo>
                  <a:lnTo>
                    <a:pt x="9259688" y="2724807"/>
                  </a:lnTo>
                  <a:lnTo>
                    <a:pt x="9231785" y="2766012"/>
                  </a:lnTo>
                  <a:lnTo>
                    <a:pt x="9190417" y="2793773"/>
                  </a:lnTo>
                  <a:lnTo>
                    <a:pt x="9139714" y="2803969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0521" y="6001791"/>
              <a:ext cx="9286875" cy="2823210"/>
            </a:xfrm>
            <a:custGeom>
              <a:avLst/>
              <a:gdLst/>
              <a:ahLst/>
              <a:cxnLst/>
              <a:rect l="l" t="t" r="r" b="b"/>
              <a:pathLst>
                <a:path w="9286875" h="2823209">
                  <a:moveTo>
                    <a:pt x="139731" y="2822972"/>
                  </a:moveTo>
                  <a:lnTo>
                    <a:pt x="139438" y="2822972"/>
                  </a:lnTo>
                  <a:lnTo>
                    <a:pt x="95573" y="2815926"/>
                  </a:lnTo>
                  <a:lnTo>
                    <a:pt x="57216" y="2796172"/>
                  </a:lnTo>
                  <a:lnTo>
                    <a:pt x="26965" y="2766050"/>
                  </a:lnTo>
                  <a:lnTo>
                    <a:pt x="7125" y="2727848"/>
                  </a:lnTo>
                  <a:lnTo>
                    <a:pt x="0" y="2683859"/>
                  </a:lnTo>
                  <a:lnTo>
                    <a:pt x="0" y="139160"/>
                  </a:lnTo>
                  <a:lnTo>
                    <a:pt x="7125" y="95170"/>
                  </a:lnTo>
                  <a:lnTo>
                    <a:pt x="26965" y="56969"/>
                  </a:lnTo>
                  <a:lnTo>
                    <a:pt x="57216" y="26846"/>
                  </a:lnTo>
                  <a:lnTo>
                    <a:pt x="95573" y="7093"/>
                  </a:lnTo>
                  <a:lnTo>
                    <a:pt x="139731" y="0"/>
                  </a:lnTo>
                  <a:lnTo>
                    <a:pt x="9149238" y="0"/>
                  </a:lnTo>
                  <a:lnTo>
                    <a:pt x="9149238" y="9524"/>
                  </a:lnTo>
                  <a:lnTo>
                    <a:pt x="139731" y="9524"/>
                  </a:lnTo>
                  <a:lnTo>
                    <a:pt x="139731" y="19049"/>
                  </a:lnTo>
                  <a:lnTo>
                    <a:pt x="92746" y="28494"/>
                  </a:lnTo>
                  <a:lnTo>
                    <a:pt x="54387" y="54244"/>
                  </a:lnTo>
                  <a:lnTo>
                    <a:pt x="28530" y="92425"/>
                  </a:lnTo>
                  <a:lnTo>
                    <a:pt x="19049" y="139160"/>
                  </a:lnTo>
                  <a:lnTo>
                    <a:pt x="19049" y="2683859"/>
                  </a:lnTo>
                  <a:lnTo>
                    <a:pt x="28530" y="2730594"/>
                  </a:lnTo>
                  <a:lnTo>
                    <a:pt x="54387" y="2768774"/>
                  </a:lnTo>
                  <a:lnTo>
                    <a:pt x="92746" y="2794524"/>
                  </a:lnTo>
                  <a:lnTo>
                    <a:pt x="139731" y="2803969"/>
                  </a:lnTo>
                  <a:lnTo>
                    <a:pt x="9216614" y="2803969"/>
                  </a:lnTo>
                  <a:lnTo>
                    <a:pt x="9198119" y="2813494"/>
                  </a:lnTo>
                  <a:lnTo>
                    <a:pt x="139731" y="2813494"/>
                  </a:lnTo>
                  <a:lnTo>
                    <a:pt x="139731" y="2822972"/>
                  </a:lnTo>
                  <a:close/>
                </a:path>
                <a:path w="9286875" h="2823209">
                  <a:moveTo>
                    <a:pt x="9216614" y="2803969"/>
                  </a:moveTo>
                  <a:lnTo>
                    <a:pt x="9149238" y="2803969"/>
                  </a:lnTo>
                  <a:lnTo>
                    <a:pt x="9196223" y="2794524"/>
                  </a:lnTo>
                  <a:lnTo>
                    <a:pt x="9234582" y="2768774"/>
                  </a:lnTo>
                  <a:lnTo>
                    <a:pt x="9260439" y="2730594"/>
                  </a:lnTo>
                  <a:lnTo>
                    <a:pt x="9269919" y="2683859"/>
                  </a:lnTo>
                  <a:lnTo>
                    <a:pt x="9269919" y="139160"/>
                  </a:lnTo>
                  <a:lnTo>
                    <a:pt x="9260439" y="92425"/>
                  </a:lnTo>
                  <a:lnTo>
                    <a:pt x="9234582" y="54244"/>
                  </a:lnTo>
                  <a:lnTo>
                    <a:pt x="9196223" y="28494"/>
                  </a:lnTo>
                  <a:lnTo>
                    <a:pt x="9149238" y="19049"/>
                  </a:lnTo>
                  <a:lnTo>
                    <a:pt x="139731" y="19049"/>
                  </a:lnTo>
                  <a:lnTo>
                    <a:pt x="139731" y="9524"/>
                  </a:lnTo>
                  <a:lnTo>
                    <a:pt x="9149238" y="9524"/>
                  </a:lnTo>
                  <a:lnTo>
                    <a:pt x="9149238" y="0"/>
                  </a:lnTo>
                  <a:lnTo>
                    <a:pt x="9193397" y="7093"/>
                  </a:lnTo>
                  <a:lnTo>
                    <a:pt x="9231754" y="26846"/>
                  </a:lnTo>
                  <a:lnTo>
                    <a:pt x="9262004" y="56969"/>
                  </a:lnTo>
                  <a:lnTo>
                    <a:pt x="9281845" y="95170"/>
                  </a:lnTo>
                  <a:lnTo>
                    <a:pt x="9286343" y="122942"/>
                  </a:lnTo>
                  <a:lnTo>
                    <a:pt x="9286343" y="2700076"/>
                  </a:lnTo>
                  <a:lnTo>
                    <a:pt x="9281845" y="2727848"/>
                  </a:lnTo>
                  <a:lnTo>
                    <a:pt x="9262004" y="2766050"/>
                  </a:lnTo>
                  <a:lnTo>
                    <a:pt x="9231754" y="2796172"/>
                  </a:lnTo>
                  <a:lnTo>
                    <a:pt x="9216614" y="2803969"/>
                  </a:lnTo>
                  <a:close/>
                </a:path>
                <a:path w="9286875" h="2823209">
                  <a:moveTo>
                    <a:pt x="9149238" y="2822972"/>
                  </a:moveTo>
                  <a:lnTo>
                    <a:pt x="139731" y="2822972"/>
                  </a:lnTo>
                  <a:lnTo>
                    <a:pt x="139731" y="2813494"/>
                  </a:lnTo>
                  <a:lnTo>
                    <a:pt x="9149238" y="2813494"/>
                  </a:lnTo>
                  <a:lnTo>
                    <a:pt x="9149238" y="2822972"/>
                  </a:lnTo>
                  <a:close/>
                </a:path>
                <a:path w="9286875" h="2823209">
                  <a:moveTo>
                    <a:pt x="9149532" y="2822972"/>
                  </a:moveTo>
                  <a:lnTo>
                    <a:pt x="9149238" y="2822972"/>
                  </a:lnTo>
                  <a:lnTo>
                    <a:pt x="9149238" y="2813494"/>
                  </a:lnTo>
                  <a:lnTo>
                    <a:pt x="9198119" y="2813494"/>
                  </a:lnTo>
                  <a:lnTo>
                    <a:pt x="9193397" y="2815926"/>
                  </a:lnTo>
                  <a:lnTo>
                    <a:pt x="9149532" y="2822972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86356" y="2969706"/>
            <a:ext cx="8411845" cy="5409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111115">
              <a:lnSpc>
                <a:spcPts val="3750"/>
              </a:lnSpc>
              <a:spcBef>
                <a:spcPts val="135"/>
              </a:spcBef>
            </a:pPr>
            <a:r>
              <a:rPr sz="3000" b="1" dirty="0">
                <a:solidFill>
                  <a:srgbClr val="292641"/>
                </a:solidFill>
                <a:latin typeface="Arial"/>
                <a:cs typeface="Arial"/>
              </a:rPr>
              <a:t>Machine</a:t>
            </a:r>
            <a:r>
              <a:rPr sz="3000" b="1" spc="130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292641"/>
                </a:solidFill>
                <a:latin typeface="Arial"/>
                <a:cs typeface="Arial"/>
              </a:rPr>
              <a:t>Learning Algorithm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2695"/>
              </a:lnSpc>
            </a:pP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Machine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Learning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algorithm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used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in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2641"/>
                </a:solidFill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12700" marR="467359">
              <a:lnSpc>
                <a:spcPct val="132800"/>
              </a:lnSpc>
            </a:pP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configured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predict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presence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in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person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based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on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some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various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factors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causing</a:t>
            </a:r>
            <a:r>
              <a:rPr sz="2400" spc="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Diabetes.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292641"/>
                </a:solidFill>
                <a:latin typeface="Arial"/>
                <a:cs typeface="Arial"/>
              </a:rPr>
              <a:t>Diabetes</a:t>
            </a:r>
            <a:r>
              <a:rPr sz="3000" b="1" spc="130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292641"/>
                </a:solidFill>
                <a:latin typeface="Arial"/>
                <a:cs typeface="Arial"/>
              </a:rPr>
              <a:t>Factors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32800"/>
              </a:lnSpc>
              <a:spcBef>
                <a:spcPts val="675"/>
              </a:spcBef>
            </a:pP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factors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used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in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data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set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are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-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No.</a:t>
            </a:r>
            <a:r>
              <a:rPr sz="24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Pregnancy,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Glucose</a:t>
            </a:r>
            <a:r>
              <a:rPr sz="2400" spc="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Level,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Blood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Pressure,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Skin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Thickness,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BMI,</a:t>
            </a:r>
            <a:r>
              <a:rPr sz="2400" spc="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92641"/>
                </a:solidFill>
                <a:latin typeface="Arial MT"/>
                <a:cs typeface="Arial MT"/>
              </a:rPr>
              <a:t>Insulin </a:t>
            </a:r>
            <a:r>
              <a:rPr sz="2400" dirty="0">
                <a:solidFill>
                  <a:srgbClr val="292641"/>
                </a:solidFill>
                <a:latin typeface="Arial MT"/>
                <a:cs typeface="Arial MT"/>
              </a:rPr>
              <a:t>and</a:t>
            </a:r>
            <a:r>
              <a:rPr sz="24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92641"/>
                </a:solidFill>
                <a:latin typeface="Arial MT"/>
                <a:cs typeface="Arial MT"/>
              </a:rPr>
              <a:t>Age.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858000" cy="10287000"/>
            <a:chOff x="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962" y="2694533"/>
              <a:ext cx="6226407" cy="48958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21821" y="1086351"/>
            <a:ext cx="6136640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dirty="0"/>
              <a:t>Project</a:t>
            </a:r>
            <a:r>
              <a:rPr sz="4950" spc="5" dirty="0"/>
              <a:t> </a:t>
            </a:r>
            <a:r>
              <a:rPr sz="4950" spc="-10" dirty="0"/>
              <a:t>Applications</a:t>
            </a:r>
            <a:endParaRPr sz="4950"/>
          </a:p>
        </p:txBody>
      </p:sp>
      <p:grpSp>
        <p:nvGrpSpPr>
          <p:cNvPr id="6" name="object 6"/>
          <p:cNvGrpSpPr/>
          <p:nvPr/>
        </p:nvGrpSpPr>
        <p:grpSpPr>
          <a:xfrm>
            <a:off x="7738318" y="2550318"/>
            <a:ext cx="578485" cy="578485"/>
            <a:chOff x="7738318" y="2550318"/>
            <a:chExt cx="578485" cy="578485"/>
          </a:xfrm>
        </p:grpSpPr>
        <p:sp>
          <p:nvSpPr>
            <p:cNvPr id="7" name="object 7"/>
            <p:cNvSpPr/>
            <p:nvPr/>
          </p:nvSpPr>
          <p:spPr>
            <a:xfrm>
              <a:off x="7743080" y="2555081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462724" y="568928"/>
                  </a:moveTo>
                  <a:lnTo>
                    <a:pt x="106203" y="568928"/>
                  </a:lnTo>
                  <a:lnTo>
                    <a:pt x="64856" y="560584"/>
                  </a:lnTo>
                  <a:lnTo>
                    <a:pt x="31099" y="537829"/>
                  </a:lnTo>
                  <a:lnTo>
                    <a:pt x="8343" y="504071"/>
                  </a:lnTo>
                  <a:lnTo>
                    <a:pt x="0" y="462724"/>
                  </a:lnTo>
                  <a:lnTo>
                    <a:pt x="0" y="106203"/>
                  </a:lnTo>
                  <a:lnTo>
                    <a:pt x="8343" y="64856"/>
                  </a:lnTo>
                  <a:lnTo>
                    <a:pt x="31099" y="31099"/>
                  </a:lnTo>
                  <a:lnTo>
                    <a:pt x="64856" y="8343"/>
                  </a:lnTo>
                  <a:lnTo>
                    <a:pt x="106203" y="0"/>
                  </a:lnTo>
                  <a:lnTo>
                    <a:pt x="462724" y="0"/>
                  </a:lnTo>
                  <a:lnTo>
                    <a:pt x="504071" y="8343"/>
                  </a:lnTo>
                  <a:lnTo>
                    <a:pt x="537829" y="31099"/>
                  </a:lnTo>
                  <a:lnTo>
                    <a:pt x="560585" y="64856"/>
                  </a:lnTo>
                  <a:lnTo>
                    <a:pt x="568928" y="106203"/>
                  </a:lnTo>
                  <a:lnTo>
                    <a:pt x="568928" y="462724"/>
                  </a:lnTo>
                  <a:lnTo>
                    <a:pt x="560585" y="504071"/>
                  </a:lnTo>
                  <a:lnTo>
                    <a:pt x="537829" y="537829"/>
                  </a:lnTo>
                  <a:lnTo>
                    <a:pt x="504071" y="560584"/>
                  </a:lnTo>
                  <a:lnTo>
                    <a:pt x="462724" y="568928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38318" y="2550318"/>
              <a:ext cx="578485" cy="578485"/>
            </a:xfrm>
            <a:custGeom>
              <a:avLst/>
              <a:gdLst/>
              <a:ahLst/>
              <a:cxnLst/>
              <a:rect l="l" t="t" r="r" b="b"/>
              <a:pathLst>
                <a:path w="578484" h="578485">
                  <a:moveTo>
                    <a:pt x="110966" y="578453"/>
                  </a:moveTo>
                  <a:lnTo>
                    <a:pt x="67769" y="569727"/>
                  </a:lnTo>
                  <a:lnTo>
                    <a:pt x="32515" y="545972"/>
                  </a:lnTo>
                  <a:lnTo>
                    <a:pt x="8725" y="510703"/>
                  </a:lnTo>
                  <a:lnTo>
                    <a:pt x="0" y="467486"/>
                  </a:lnTo>
                  <a:lnTo>
                    <a:pt x="0" y="110966"/>
                  </a:lnTo>
                  <a:lnTo>
                    <a:pt x="8725" y="67789"/>
                  </a:lnTo>
                  <a:lnTo>
                    <a:pt x="32515" y="32515"/>
                  </a:lnTo>
                  <a:lnTo>
                    <a:pt x="67789" y="8725"/>
                  </a:lnTo>
                  <a:lnTo>
                    <a:pt x="110966" y="0"/>
                  </a:lnTo>
                  <a:lnTo>
                    <a:pt x="467486" y="0"/>
                  </a:lnTo>
                  <a:lnTo>
                    <a:pt x="467486" y="4762"/>
                  </a:lnTo>
                  <a:lnTo>
                    <a:pt x="110966" y="4762"/>
                  </a:lnTo>
                  <a:lnTo>
                    <a:pt x="110966" y="9524"/>
                  </a:lnTo>
                  <a:lnTo>
                    <a:pt x="71488" y="17499"/>
                  </a:lnTo>
                  <a:lnTo>
                    <a:pt x="39243" y="39242"/>
                  </a:lnTo>
                  <a:lnTo>
                    <a:pt x="17499" y="71488"/>
                  </a:lnTo>
                  <a:lnTo>
                    <a:pt x="9524" y="110966"/>
                  </a:lnTo>
                  <a:lnTo>
                    <a:pt x="9524" y="467486"/>
                  </a:lnTo>
                  <a:lnTo>
                    <a:pt x="17499" y="506965"/>
                  </a:lnTo>
                  <a:lnTo>
                    <a:pt x="39243" y="539210"/>
                  </a:lnTo>
                  <a:lnTo>
                    <a:pt x="71488" y="560953"/>
                  </a:lnTo>
                  <a:lnTo>
                    <a:pt x="110966" y="568928"/>
                  </a:lnTo>
                  <a:lnTo>
                    <a:pt x="511848" y="568928"/>
                  </a:lnTo>
                  <a:lnTo>
                    <a:pt x="510663" y="569727"/>
                  </a:lnTo>
                  <a:lnTo>
                    <a:pt x="491052" y="573690"/>
                  </a:lnTo>
                  <a:lnTo>
                    <a:pt x="110966" y="573690"/>
                  </a:lnTo>
                  <a:lnTo>
                    <a:pt x="110966" y="578453"/>
                  </a:lnTo>
                  <a:close/>
                </a:path>
                <a:path w="578484" h="578485">
                  <a:moveTo>
                    <a:pt x="511848" y="568928"/>
                  </a:moveTo>
                  <a:lnTo>
                    <a:pt x="467486" y="568928"/>
                  </a:lnTo>
                  <a:lnTo>
                    <a:pt x="506965" y="560953"/>
                  </a:lnTo>
                  <a:lnTo>
                    <a:pt x="539210" y="539210"/>
                  </a:lnTo>
                  <a:lnTo>
                    <a:pt x="560954" y="506965"/>
                  </a:lnTo>
                  <a:lnTo>
                    <a:pt x="568928" y="467486"/>
                  </a:lnTo>
                  <a:lnTo>
                    <a:pt x="568928" y="110966"/>
                  </a:lnTo>
                  <a:lnTo>
                    <a:pt x="560967" y="71488"/>
                  </a:lnTo>
                  <a:lnTo>
                    <a:pt x="539246" y="39242"/>
                  </a:lnTo>
                  <a:lnTo>
                    <a:pt x="507005" y="17499"/>
                  </a:lnTo>
                  <a:lnTo>
                    <a:pt x="467486" y="9524"/>
                  </a:lnTo>
                  <a:lnTo>
                    <a:pt x="110966" y="9524"/>
                  </a:lnTo>
                  <a:lnTo>
                    <a:pt x="110966" y="4762"/>
                  </a:lnTo>
                  <a:lnTo>
                    <a:pt x="467486" y="4762"/>
                  </a:lnTo>
                  <a:lnTo>
                    <a:pt x="467486" y="0"/>
                  </a:lnTo>
                  <a:lnTo>
                    <a:pt x="510663" y="8725"/>
                  </a:lnTo>
                  <a:lnTo>
                    <a:pt x="545937" y="32515"/>
                  </a:lnTo>
                  <a:lnTo>
                    <a:pt x="569727" y="67789"/>
                  </a:lnTo>
                  <a:lnTo>
                    <a:pt x="578453" y="110966"/>
                  </a:lnTo>
                  <a:lnTo>
                    <a:pt x="578453" y="467486"/>
                  </a:lnTo>
                  <a:lnTo>
                    <a:pt x="569727" y="510663"/>
                  </a:lnTo>
                  <a:lnTo>
                    <a:pt x="545937" y="545937"/>
                  </a:lnTo>
                  <a:lnTo>
                    <a:pt x="511848" y="568928"/>
                  </a:lnTo>
                  <a:close/>
                </a:path>
                <a:path w="578484" h="578485">
                  <a:moveTo>
                    <a:pt x="467486" y="578453"/>
                  </a:moveTo>
                  <a:lnTo>
                    <a:pt x="110966" y="578453"/>
                  </a:lnTo>
                  <a:lnTo>
                    <a:pt x="110966" y="573690"/>
                  </a:lnTo>
                  <a:lnTo>
                    <a:pt x="467486" y="573690"/>
                  </a:lnTo>
                  <a:lnTo>
                    <a:pt x="467486" y="578453"/>
                  </a:lnTo>
                  <a:close/>
                </a:path>
                <a:path w="578484" h="578485">
                  <a:moveTo>
                    <a:pt x="467486" y="578453"/>
                  </a:moveTo>
                  <a:lnTo>
                    <a:pt x="467486" y="573690"/>
                  </a:lnTo>
                  <a:lnTo>
                    <a:pt x="491052" y="573690"/>
                  </a:lnTo>
                  <a:lnTo>
                    <a:pt x="467486" y="578453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43649" y="2270544"/>
            <a:ext cx="279971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dirty="0">
                <a:solidFill>
                  <a:srgbClr val="292641"/>
                </a:solidFill>
                <a:latin typeface="Arial"/>
                <a:cs typeface="Arial"/>
              </a:rPr>
              <a:t>Classify</a:t>
            </a:r>
            <a:r>
              <a:rPr sz="2450" b="1" spc="125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292641"/>
                </a:solidFill>
                <a:latin typeface="Arial"/>
                <a:cs typeface="Arial"/>
              </a:rPr>
              <a:t>High-</a:t>
            </a:r>
            <a:r>
              <a:rPr sz="2450" b="1" spc="-20" dirty="0">
                <a:solidFill>
                  <a:srgbClr val="292641"/>
                </a:solidFill>
                <a:latin typeface="Arial"/>
                <a:cs typeface="Arial"/>
              </a:rPr>
              <a:t>Risk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3649" y="2565032"/>
            <a:ext cx="8543925" cy="128143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50" b="1" spc="-10" dirty="0">
                <a:solidFill>
                  <a:srgbClr val="292641"/>
                </a:solidFill>
                <a:latin typeface="Arial"/>
                <a:cs typeface="Arial"/>
              </a:rPr>
              <a:t>Populations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ts val="3150"/>
              </a:lnSpc>
            </a:pP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can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be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used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641"/>
                </a:solidFill>
                <a:latin typeface="Arial MT"/>
                <a:cs typeface="Arial MT"/>
              </a:rPr>
              <a:t>classifying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dataset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that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describes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641"/>
                </a:solidFill>
                <a:latin typeface="Arial MT"/>
                <a:cs typeface="Arial MT"/>
              </a:rPr>
              <a:t>population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that</a:t>
            </a:r>
            <a:r>
              <a:rPr sz="2000" spc="-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is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under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000" spc="-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high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risk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onset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641"/>
                </a:solidFill>
                <a:latin typeface="Arial MT"/>
                <a:cs typeface="Arial MT"/>
              </a:rPr>
              <a:t>diabetes.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38318" y="4443412"/>
            <a:ext cx="578485" cy="578485"/>
            <a:chOff x="7738318" y="4443412"/>
            <a:chExt cx="578485" cy="578485"/>
          </a:xfrm>
        </p:grpSpPr>
        <p:sp>
          <p:nvSpPr>
            <p:cNvPr id="12" name="object 12"/>
            <p:cNvSpPr/>
            <p:nvPr/>
          </p:nvSpPr>
          <p:spPr>
            <a:xfrm>
              <a:off x="7743080" y="4448174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462724" y="568928"/>
                  </a:moveTo>
                  <a:lnTo>
                    <a:pt x="106203" y="568928"/>
                  </a:lnTo>
                  <a:lnTo>
                    <a:pt x="64856" y="560584"/>
                  </a:lnTo>
                  <a:lnTo>
                    <a:pt x="31099" y="537829"/>
                  </a:lnTo>
                  <a:lnTo>
                    <a:pt x="8343" y="504071"/>
                  </a:lnTo>
                  <a:lnTo>
                    <a:pt x="0" y="462724"/>
                  </a:lnTo>
                  <a:lnTo>
                    <a:pt x="0" y="106203"/>
                  </a:lnTo>
                  <a:lnTo>
                    <a:pt x="8343" y="64856"/>
                  </a:lnTo>
                  <a:lnTo>
                    <a:pt x="31099" y="31099"/>
                  </a:lnTo>
                  <a:lnTo>
                    <a:pt x="64856" y="8343"/>
                  </a:lnTo>
                  <a:lnTo>
                    <a:pt x="106203" y="0"/>
                  </a:lnTo>
                  <a:lnTo>
                    <a:pt x="462724" y="0"/>
                  </a:lnTo>
                  <a:lnTo>
                    <a:pt x="504071" y="8343"/>
                  </a:lnTo>
                  <a:lnTo>
                    <a:pt x="537829" y="31099"/>
                  </a:lnTo>
                  <a:lnTo>
                    <a:pt x="560585" y="64856"/>
                  </a:lnTo>
                  <a:lnTo>
                    <a:pt x="568928" y="106203"/>
                  </a:lnTo>
                  <a:lnTo>
                    <a:pt x="568928" y="462724"/>
                  </a:lnTo>
                  <a:lnTo>
                    <a:pt x="560585" y="504071"/>
                  </a:lnTo>
                  <a:lnTo>
                    <a:pt x="537829" y="537829"/>
                  </a:lnTo>
                  <a:lnTo>
                    <a:pt x="504071" y="560584"/>
                  </a:lnTo>
                  <a:lnTo>
                    <a:pt x="462724" y="568928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38318" y="4443412"/>
              <a:ext cx="578485" cy="578485"/>
            </a:xfrm>
            <a:custGeom>
              <a:avLst/>
              <a:gdLst/>
              <a:ahLst/>
              <a:cxnLst/>
              <a:rect l="l" t="t" r="r" b="b"/>
              <a:pathLst>
                <a:path w="578484" h="578485">
                  <a:moveTo>
                    <a:pt x="110966" y="578453"/>
                  </a:moveTo>
                  <a:lnTo>
                    <a:pt x="67769" y="569727"/>
                  </a:lnTo>
                  <a:lnTo>
                    <a:pt x="32515" y="545972"/>
                  </a:lnTo>
                  <a:lnTo>
                    <a:pt x="8725" y="510703"/>
                  </a:lnTo>
                  <a:lnTo>
                    <a:pt x="0" y="467486"/>
                  </a:lnTo>
                  <a:lnTo>
                    <a:pt x="0" y="110966"/>
                  </a:lnTo>
                  <a:lnTo>
                    <a:pt x="8725" y="67789"/>
                  </a:lnTo>
                  <a:lnTo>
                    <a:pt x="32515" y="32515"/>
                  </a:lnTo>
                  <a:lnTo>
                    <a:pt x="67789" y="8725"/>
                  </a:lnTo>
                  <a:lnTo>
                    <a:pt x="110966" y="0"/>
                  </a:lnTo>
                  <a:lnTo>
                    <a:pt x="467486" y="0"/>
                  </a:lnTo>
                  <a:lnTo>
                    <a:pt x="467486" y="4762"/>
                  </a:lnTo>
                  <a:lnTo>
                    <a:pt x="110966" y="4762"/>
                  </a:lnTo>
                  <a:lnTo>
                    <a:pt x="110966" y="9524"/>
                  </a:lnTo>
                  <a:lnTo>
                    <a:pt x="71488" y="17499"/>
                  </a:lnTo>
                  <a:lnTo>
                    <a:pt x="39243" y="39242"/>
                  </a:lnTo>
                  <a:lnTo>
                    <a:pt x="17499" y="71488"/>
                  </a:lnTo>
                  <a:lnTo>
                    <a:pt x="9524" y="110966"/>
                  </a:lnTo>
                  <a:lnTo>
                    <a:pt x="9524" y="467486"/>
                  </a:lnTo>
                  <a:lnTo>
                    <a:pt x="17499" y="506965"/>
                  </a:lnTo>
                  <a:lnTo>
                    <a:pt x="39243" y="539210"/>
                  </a:lnTo>
                  <a:lnTo>
                    <a:pt x="71488" y="560953"/>
                  </a:lnTo>
                  <a:lnTo>
                    <a:pt x="110966" y="568928"/>
                  </a:lnTo>
                  <a:lnTo>
                    <a:pt x="511848" y="568928"/>
                  </a:lnTo>
                  <a:lnTo>
                    <a:pt x="510663" y="569727"/>
                  </a:lnTo>
                  <a:lnTo>
                    <a:pt x="491052" y="573690"/>
                  </a:lnTo>
                  <a:lnTo>
                    <a:pt x="110966" y="573690"/>
                  </a:lnTo>
                  <a:lnTo>
                    <a:pt x="110966" y="578453"/>
                  </a:lnTo>
                  <a:close/>
                </a:path>
                <a:path w="578484" h="578485">
                  <a:moveTo>
                    <a:pt x="511848" y="568928"/>
                  </a:moveTo>
                  <a:lnTo>
                    <a:pt x="467486" y="568928"/>
                  </a:lnTo>
                  <a:lnTo>
                    <a:pt x="506965" y="560953"/>
                  </a:lnTo>
                  <a:lnTo>
                    <a:pt x="539210" y="539210"/>
                  </a:lnTo>
                  <a:lnTo>
                    <a:pt x="560954" y="506965"/>
                  </a:lnTo>
                  <a:lnTo>
                    <a:pt x="568928" y="467486"/>
                  </a:lnTo>
                  <a:lnTo>
                    <a:pt x="568928" y="110966"/>
                  </a:lnTo>
                  <a:lnTo>
                    <a:pt x="560967" y="71488"/>
                  </a:lnTo>
                  <a:lnTo>
                    <a:pt x="539246" y="39242"/>
                  </a:lnTo>
                  <a:lnTo>
                    <a:pt x="507005" y="17499"/>
                  </a:lnTo>
                  <a:lnTo>
                    <a:pt x="467486" y="9524"/>
                  </a:lnTo>
                  <a:lnTo>
                    <a:pt x="110966" y="9524"/>
                  </a:lnTo>
                  <a:lnTo>
                    <a:pt x="110966" y="4762"/>
                  </a:lnTo>
                  <a:lnTo>
                    <a:pt x="467486" y="4762"/>
                  </a:lnTo>
                  <a:lnTo>
                    <a:pt x="467486" y="0"/>
                  </a:lnTo>
                  <a:lnTo>
                    <a:pt x="510663" y="8725"/>
                  </a:lnTo>
                  <a:lnTo>
                    <a:pt x="545937" y="32515"/>
                  </a:lnTo>
                  <a:lnTo>
                    <a:pt x="569727" y="67789"/>
                  </a:lnTo>
                  <a:lnTo>
                    <a:pt x="578453" y="110966"/>
                  </a:lnTo>
                  <a:lnTo>
                    <a:pt x="578453" y="467486"/>
                  </a:lnTo>
                  <a:lnTo>
                    <a:pt x="569727" y="510663"/>
                  </a:lnTo>
                  <a:lnTo>
                    <a:pt x="545937" y="545937"/>
                  </a:lnTo>
                  <a:lnTo>
                    <a:pt x="511848" y="568928"/>
                  </a:lnTo>
                  <a:close/>
                </a:path>
                <a:path w="578484" h="578485">
                  <a:moveTo>
                    <a:pt x="467486" y="578453"/>
                  </a:moveTo>
                  <a:lnTo>
                    <a:pt x="110966" y="578453"/>
                  </a:lnTo>
                  <a:lnTo>
                    <a:pt x="110966" y="573690"/>
                  </a:lnTo>
                  <a:lnTo>
                    <a:pt x="467486" y="573690"/>
                  </a:lnTo>
                  <a:lnTo>
                    <a:pt x="467486" y="578453"/>
                  </a:lnTo>
                  <a:close/>
                </a:path>
                <a:path w="578484" h="578485">
                  <a:moveTo>
                    <a:pt x="467486" y="578453"/>
                  </a:moveTo>
                  <a:lnTo>
                    <a:pt x="467486" y="573690"/>
                  </a:lnTo>
                  <a:lnTo>
                    <a:pt x="491052" y="573690"/>
                  </a:lnTo>
                  <a:lnTo>
                    <a:pt x="467486" y="578453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72195" y="4539533"/>
            <a:ext cx="236854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b="1" spc="-50" dirty="0">
                <a:solidFill>
                  <a:srgbClr val="292641"/>
                </a:solidFill>
                <a:latin typeface="Arial"/>
                <a:cs typeface="Arial"/>
              </a:rPr>
              <a:t>2</a:t>
            </a:r>
            <a:endParaRPr sz="2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1470" y="4089256"/>
            <a:ext cx="8670290" cy="175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 marR="5752465">
              <a:lnSpc>
                <a:spcPct val="104600"/>
              </a:lnSpc>
            </a:pPr>
            <a:r>
              <a:rPr sz="2450" b="1" dirty="0">
                <a:solidFill>
                  <a:srgbClr val="292641"/>
                </a:solidFill>
                <a:latin typeface="Arial"/>
                <a:cs typeface="Arial"/>
              </a:rPr>
              <a:t>Predict</a:t>
            </a:r>
            <a:r>
              <a:rPr sz="2450" b="1" spc="65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292641"/>
                </a:solidFill>
                <a:latin typeface="Arial"/>
                <a:cs typeface="Arial"/>
              </a:rPr>
              <a:t>Diabetes</a:t>
            </a:r>
            <a:r>
              <a:rPr sz="2450" b="1" spc="80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450" b="1" spc="-25" dirty="0">
                <a:solidFill>
                  <a:srgbClr val="292641"/>
                </a:solidFill>
                <a:latin typeface="Arial"/>
                <a:cs typeface="Arial"/>
              </a:rPr>
              <a:t>in </a:t>
            </a:r>
            <a:r>
              <a:rPr sz="2450" b="1" spc="-10" dirty="0">
                <a:solidFill>
                  <a:srgbClr val="292641"/>
                </a:solidFill>
                <a:latin typeface="Arial"/>
                <a:cs typeface="Arial"/>
              </a:rPr>
              <a:t>Patients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31300"/>
              </a:lnSpc>
              <a:spcBef>
                <a:spcPts val="1250"/>
              </a:spcBef>
            </a:pP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00" spc="-6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can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be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used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by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any</a:t>
            </a:r>
            <a:r>
              <a:rPr sz="2000" spc="-6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physician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or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doctor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predict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00" spc="-6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presence</a:t>
            </a:r>
            <a:r>
              <a:rPr sz="2000" spc="-6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92641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in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patient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based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on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test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641"/>
                </a:solidFill>
                <a:latin typeface="Arial MT"/>
                <a:cs typeface="Arial MT"/>
              </a:rPr>
              <a:t>results.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38318" y="6336506"/>
            <a:ext cx="578485" cy="578485"/>
            <a:chOff x="7738318" y="6336506"/>
            <a:chExt cx="578485" cy="578485"/>
          </a:xfrm>
        </p:grpSpPr>
        <p:sp>
          <p:nvSpPr>
            <p:cNvPr id="17" name="object 17"/>
            <p:cNvSpPr/>
            <p:nvPr/>
          </p:nvSpPr>
          <p:spPr>
            <a:xfrm>
              <a:off x="7743080" y="6341268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59">
                  <a:moveTo>
                    <a:pt x="462724" y="568928"/>
                  </a:moveTo>
                  <a:lnTo>
                    <a:pt x="106203" y="568928"/>
                  </a:lnTo>
                  <a:lnTo>
                    <a:pt x="64856" y="560584"/>
                  </a:lnTo>
                  <a:lnTo>
                    <a:pt x="31099" y="537829"/>
                  </a:lnTo>
                  <a:lnTo>
                    <a:pt x="8343" y="504071"/>
                  </a:lnTo>
                  <a:lnTo>
                    <a:pt x="0" y="462724"/>
                  </a:lnTo>
                  <a:lnTo>
                    <a:pt x="0" y="106203"/>
                  </a:lnTo>
                  <a:lnTo>
                    <a:pt x="8343" y="64856"/>
                  </a:lnTo>
                  <a:lnTo>
                    <a:pt x="31099" y="31099"/>
                  </a:lnTo>
                  <a:lnTo>
                    <a:pt x="64856" y="8343"/>
                  </a:lnTo>
                  <a:lnTo>
                    <a:pt x="106203" y="0"/>
                  </a:lnTo>
                  <a:lnTo>
                    <a:pt x="462724" y="0"/>
                  </a:lnTo>
                  <a:lnTo>
                    <a:pt x="504071" y="8343"/>
                  </a:lnTo>
                  <a:lnTo>
                    <a:pt x="537829" y="31099"/>
                  </a:lnTo>
                  <a:lnTo>
                    <a:pt x="560585" y="64856"/>
                  </a:lnTo>
                  <a:lnTo>
                    <a:pt x="568928" y="106203"/>
                  </a:lnTo>
                  <a:lnTo>
                    <a:pt x="568928" y="462724"/>
                  </a:lnTo>
                  <a:lnTo>
                    <a:pt x="560585" y="504071"/>
                  </a:lnTo>
                  <a:lnTo>
                    <a:pt x="537829" y="537829"/>
                  </a:lnTo>
                  <a:lnTo>
                    <a:pt x="504071" y="560584"/>
                  </a:lnTo>
                  <a:lnTo>
                    <a:pt x="462724" y="568928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8318" y="6336506"/>
              <a:ext cx="578485" cy="578485"/>
            </a:xfrm>
            <a:custGeom>
              <a:avLst/>
              <a:gdLst/>
              <a:ahLst/>
              <a:cxnLst/>
              <a:rect l="l" t="t" r="r" b="b"/>
              <a:pathLst>
                <a:path w="578484" h="578484">
                  <a:moveTo>
                    <a:pt x="110966" y="578453"/>
                  </a:moveTo>
                  <a:lnTo>
                    <a:pt x="67769" y="569727"/>
                  </a:lnTo>
                  <a:lnTo>
                    <a:pt x="32515" y="545972"/>
                  </a:lnTo>
                  <a:lnTo>
                    <a:pt x="8725" y="510703"/>
                  </a:lnTo>
                  <a:lnTo>
                    <a:pt x="0" y="467486"/>
                  </a:lnTo>
                  <a:lnTo>
                    <a:pt x="0" y="110966"/>
                  </a:lnTo>
                  <a:lnTo>
                    <a:pt x="8725" y="67789"/>
                  </a:lnTo>
                  <a:lnTo>
                    <a:pt x="32515" y="32515"/>
                  </a:lnTo>
                  <a:lnTo>
                    <a:pt x="67789" y="8725"/>
                  </a:lnTo>
                  <a:lnTo>
                    <a:pt x="110966" y="0"/>
                  </a:lnTo>
                  <a:lnTo>
                    <a:pt x="467486" y="0"/>
                  </a:lnTo>
                  <a:lnTo>
                    <a:pt x="467486" y="4762"/>
                  </a:lnTo>
                  <a:lnTo>
                    <a:pt x="110966" y="4762"/>
                  </a:lnTo>
                  <a:lnTo>
                    <a:pt x="110966" y="9524"/>
                  </a:lnTo>
                  <a:lnTo>
                    <a:pt x="71488" y="17499"/>
                  </a:lnTo>
                  <a:lnTo>
                    <a:pt x="39243" y="39242"/>
                  </a:lnTo>
                  <a:lnTo>
                    <a:pt x="17499" y="71487"/>
                  </a:lnTo>
                  <a:lnTo>
                    <a:pt x="9524" y="110966"/>
                  </a:lnTo>
                  <a:lnTo>
                    <a:pt x="9524" y="467486"/>
                  </a:lnTo>
                  <a:lnTo>
                    <a:pt x="17499" y="506965"/>
                  </a:lnTo>
                  <a:lnTo>
                    <a:pt x="39243" y="539210"/>
                  </a:lnTo>
                  <a:lnTo>
                    <a:pt x="71488" y="560953"/>
                  </a:lnTo>
                  <a:lnTo>
                    <a:pt x="110966" y="568928"/>
                  </a:lnTo>
                  <a:lnTo>
                    <a:pt x="511848" y="568928"/>
                  </a:lnTo>
                  <a:lnTo>
                    <a:pt x="510663" y="569727"/>
                  </a:lnTo>
                  <a:lnTo>
                    <a:pt x="491052" y="573690"/>
                  </a:lnTo>
                  <a:lnTo>
                    <a:pt x="110966" y="573690"/>
                  </a:lnTo>
                  <a:lnTo>
                    <a:pt x="110966" y="578453"/>
                  </a:lnTo>
                  <a:close/>
                </a:path>
                <a:path w="578484" h="578484">
                  <a:moveTo>
                    <a:pt x="511848" y="568928"/>
                  </a:moveTo>
                  <a:lnTo>
                    <a:pt x="467486" y="568928"/>
                  </a:lnTo>
                  <a:lnTo>
                    <a:pt x="506965" y="560953"/>
                  </a:lnTo>
                  <a:lnTo>
                    <a:pt x="539210" y="539210"/>
                  </a:lnTo>
                  <a:lnTo>
                    <a:pt x="560954" y="506965"/>
                  </a:lnTo>
                  <a:lnTo>
                    <a:pt x="568928" y="467486"/>
                  </a:lnTo>
                  <a:lnTo>
                    <a:pt x="568928" y="110966"/>
                  </a:lnTo>
                  <a:lnTo>
                    <a:pt x="560967" y="71487"/>
                  </a:lnTo>
                  <a:lnTo>
                    <a:pt x="539246" y="39242"/>
                  </a:lnTo>
                  <a:lnTo>
                    <a:pt x="507005" y="17499"/>
                  </a:lnTo>
                  <a:lnTo>
                    <a:pt x="467486" y="9524"/>
                  </a:lnTo>
                  <a:lnTo>
                    <a:pt x="110966" y="9524"/>
                  </a:lnTo>
                  <a:lnTo>
                    <a:pt x="110966" y="4762"/>
                  </a:lnTo>
                  <a:lnTo>
                    <a:pt x="467486" y="4762"/>
                  </a:lnTo>
                  <a:lnTo>
                    <a:pt x="467486" y="0"/>
                  </a:lnTo>
                  <a:lnTo>
                    <a:pt x="510663" y="8725"/>
                  </a:lnTo>
                  <a:lnTo>
                    <a:pt x="545937" y="32515"/>
                  </a:lnTo>
                  <a:lnTo>
                    <a:pt x="569727" y="67789"/>
                  </a:lnTo>
                  <a:lnTo>
                    <a:pt x="578453" y="110966"/>
                  </a:lnTo>
                  <a:lnTo>
                    <a:pt x="578453" y="467486"/>
                  </a:lnTo>
                  <a:lnTo>
                    <a:pt x="569727" y="510663"/>
                  </a:lnTo>
                  <a:lnTo>
                    <a:pt x="545937" y="545937"/>
                  </a:lnTo>
                  <a:lnTo>
                    <a:pt x="511848" y="568928"/>
                  </a:lnTo>
                  <a:close/>
                </a:path>
                <a:path w="578484" h="578484">
                  <a:moveTo>
                    <a:pt x="467486" y="578453"/>
                  </a:moveTo>
                  <a:lnTo>
                    <a:pt x="110966" y="578453"/>
                  </a:lnTo>
                  <a:lnTo>
                    <a:pt x="110966" y="573690"/>
                  </a:lnTo>
                  <a:lnTo>
                    <a:pt x="467486" y="573690"/>
                  </a:lnTo>
                  <a:lnTo>
                    <a:pt x="467486" y="578453"/>
                  </a:lnTo>
                  <a:close/>
                </a:path>
                <a:path w="578484" h="578484">
                  <a:moveTo>
                    <a:pt x="467486" y="578453"/>
                  </a:moveTo>
                  <a:lnTo>
                    <a:pt x="467486" y="573690"/>
                  </a:lnTo>
                  <a:lnTo>
                    <a:pt x="491052" y="573690"/>
                  </a:lnTo>
                  <a:lnTo>
                    <a:pt x="467486" y="578453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98330" y="6432627"/>
            <a:ext cx="236854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b="1" spc="-50" dirty="0">
                <a:solidFill>
                  <a:srgbClr val="292641"/>
                </a:solidFill>
                <a:latin typeface="Arial"/>
                <a:cs typeface="Arial"/>
              </a:rPr>
              <a:t>3</a:t>
            </a:r>
            <a:endParaRPr sz="2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43649" y="6057802"/>
            <a:ext cx="8290559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670550">
              <a:lnSpc>
                <a:spcPct val="104600"/>
              </a:lnSpc>
            </a:pPr>
            <a:r>
              <a:rPr sz="2450" b="1" dirty="0">
                <a:solidFill>
                  <a:srgbClr val="292641"/>
                </a:solidFill>
                <a:latin typeface="Arial"/>
                <a:cs typeface="Arial"/>
              </a:rPr>
              <a:t>Analyze</a:t>
            </a:r>
            <a:r>
              <a:rPr sz="2450" b="1" spc="70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292641"/>
                </a:solidFill>
                <a:latin typeface="Arial"/>
                <a:cs typeface="Arial"/>
              </a:rPr>
              <a:t>Diabetes Globally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ts val="3150"/>
              </a:lnSpc>
            </a:pP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It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can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also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be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used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by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641"/>
                </a:solidFill>
                <a:latin typeface="Arial MT"/>
                <a:cs typeface="Arial MT"/>
              </a:rPr>
              <a:t>researchers/scholars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to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predict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and</a:t>
            </a:r>
            <a:r>
              <a:rPr sz="2000" spc="-5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analyze</a:t>
            </a:r>
            <a:r>
              <a:rPr sz="2000" spc="-5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92641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000" spc="-7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scenario</a:t>
            </a:r>
            <a:r>
              <a:rPr sz="2000" spc="-7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000" spc="-7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641"/>
                </a:solidFill>
                <a:latin typeface="Arial MT"/>
                <a:cs typeface="Arial MT"/>
              </a:rPr>
              <a:t>world.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38318" y="8229600"/>
            <a:ext cx="578485" cy="578485"/>
            <a:chOff x="7738318" y="8229600"/>
            <a:chExt cx="578485" cy="578485"/>
          </a:xfrm>
        </p:grpSpPr>
        <p:sp>
          <p:nvSpPr>
            <p:cNvPr id="22" name="object 22"/>
            <p:cNvSpPr/>
            <p:nvPr/>
          </p:nvSpPr>
          <p:spPr>
            <a:xfrm>
              <a:off x="7743080" y="8234362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59">
                  <a:moveTo>
                    <a:pt x="462724" y="568928"/>
                  </a:moveTo>
                  <a:lnTo>
                    <a:pt x="106203" y="568928"/>
                  </a:lnTo>
                  <a:lnTo>
                    <a:pt x="64856" y="560585"/>
                  </a:lnTo>
                  <a:lnTo>
                    <a:pt x="31099" y="537829"/>
                  </a:lnTo>
                  <a:lnTo>
                    <a:pt x="8343" y="504071"/>
                  </a:lnTo>
                  <a:lnTo>
                    <a:pt x="0" y="462724"/>
                  </a:lnTo>
                  <a:lnTo>
                    <a:pt x="0" y="106203"/>
                  </a:lnTo>
                  <a:lnTo>
                    <a:pt x="8343" y="64856"/>
                  </a:lnTo>
                  <a:lnTo>
                    <a:pt x="31099" y="31099"/>
                  </a:lnTo>
                  <a:lnTo>
                    <a:pt x="64856" y="8343"/>
                  </a:lnTo>
                  <a:lnTo>
                    <a:pt x="106203" y="0"/>
                  </a:lnTo>
                  <a:lnTo>
                    <a:pt x="462724" y="0"/>
                  </a:lnTo>
                  <a:lnTo>
                    <a:pt x="504071" y="8343"/>
                  </a:lnTo>
                  <a:lnTo>
                    <a:pt x="537829" y="31099"/>
                  </a:lnTo>
                  <a:lnTo>
                    <a:pt x="560585" y="64856"/>
                  </a:lnTo>
                  <a:lnTo>
                    <a:pt x="568928" y="106203"/>
                  </a:lnTo>
                  <a:lnTo>
                    <a:pt x="568928" y="462724"/>
                  </a:lnTo>
                  <a:lnTo>
                    <a:pt x="560585" y="504071"/>
                  </a:lnTo>
                  <a:lnTo>
                    <a:pt x="537829" y="537829"/>
                  </a:lnTo>
                  <a:lnTo>
                    <a:pt x="504071" y="560585"/>
                  </a:lnTo>
                  <a:lnTo>
                    <a:pt x="462724" y="568928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38318" y="8229600"/>
              <a:ext cx="578485" cy="578485"/>
            </a:xfrm>
            <a:custGeom>
              <a:avLst/>
              <a:gdLst/>
              <a:ahLst/>
              <a:cxnLst/>
              <a:rect l="l" t="t" r="r" b="b"/>
              <a:pathLst>
                <a:path w="578484" h="578484">
                  <a:moveTo>
                    <a:pt x="110966" y="578453"/>
                  </a:moveTo>
                  <a:lnTo>
                    <a:pt x="67769" y="569727"/>
                  </a:lnTo>
                  <a:lnTo>
                    <a:pt x="32515" y="545973"/>
                  </a:lnTo>
                  <a:lnTo>
                    <a:pt x="8725" y="510703"/>
                  </a:lnTo>
                  <a:lnTo>
                    <a:pt x="0" y="467486"/>
                  </a:lnTo>
                  <a:lnTo>
                    <a:pt x="0" y="110966"/>
                  </a:lnTo>
                  <a:lnTo>
                    <a:pt x="8725" y="67789"/>
                  </a:lnTo>
                  <a:lnTo>
                    <a:pt x="32515" y="32515"/>
                  </a:lnTo>
                  <a:lnTo>
                    <a:pt x="67789" y="8725"/>
                  </a:lnTo>
                  <a:lnTo>
                    <a:pt x="110966" y="0"/>
                  </a:lnTo>
                  <a:lnTo>
                    <a:pt x="467486" y="0"/>
                  </a:lnTo>
                  <a:lnTo>
                    <a:pt x="467486" y="4762"/>
                  </a:lnTo>
                  <a:lnTo>
                    <a:pt x="110966" y="4762"/>
                  </a:lnTo>
                  <a:lnTo>
                    <a:pt x="110966" y="9524"/>
                  </a:lnTo>
                  <a:lnTo>
                    <a:pt x="71488" y="17499"/>
                  </a:lnTo>
                  <a:lnTo>
                    <a:pt x="39243" y="39243"/>
                  </a:lnTo>
                  <a:lnTo>
                    <a:pt x="17499" y="71488"/>
                  </a:lnTo>
                  <a:lnTo>
                    <a:pt x="9524" y="110966"/>
                  </a:lnTo>
                  <a:lnTo>
                    <a:pt x="9524" y="467486"/>
                  </a:lnTo>
                  <a:lnTo>
                    <a:pt x="17499" y="506965"/>
                  </a:lnTo>
                  <a:lnTo>
                    <a:pt x="39243" y="539210"/>
                  </a:lnTo>
                  <a:lnTo>
                    <a:pt x="71488" y="560954"/>
                  </a:lnTo>
                  <a:lnTo>
                    <a:pt x="110966" y="568928"/>
                  </a:lnTo>
                  <a:lnTo>
                    <a:pt x="511848" y="568928"/>
                  </a:lnTo>
                  <a:lnTo>
                    <a:pt x="510663" y="569727"/>
                  </a:lnTo>
                  <a:lnTo>
                    <a:pt x="491052" y="573690"/>
                  </a:lnTo>
                  <a:lnTo>
                    <a:pt x="110966" y="573690"/>
                  </a:lnTo>
                  <a:lnTo>
                    <a:pt x="110966" y="578453"/>
                  </a:lnTo>
                  <a:close/>
                </a:path>
                <a:path w="578484" h="578484">
                  <a:moveTo>
                    <a:pt x="511848" y="568928"/>
                  </a:moveTo>
                  <a:lnTo>
                    <a:pt x="467486" y="568928"/>
                  </a:lnTo>
                  <a:lnTo>
                    <a:pt x="506965" y="560954"/>
                  </a:lnTo>
                  <a:lnTo>
                    <a:pt x="539210" y="539210"/>
                  </a:lnTo>
                  <a:lnTo>
                    <a:pt x="560954" y="506965"/>
                  </a:lnTo>
                  <a:lnTo>
                    <a:pt x="568928" y="467486"/>
                  </a:lnTo>
                  <a:lnTo>
                    <a:pt x="568928" y="110966"/>
                  </a:lnTo>
                  <a:lnTo>
                    <a:pt x="560967" y="71488"/>
                  </a:lnTo>
                  <a:lnTo>
                    <a:pt x="539246" y="39243"/>
                  </a:lnTo>
                  <a:lnTo>
                    <a:pt x="507005" y="17499"/>
                  </a:lnTo>
                  <a:lnTo>
                    <a:pt x="467486" y="9524"/>
                  </a:lnTo>
                  <a:lnTo>
                    <a:pt x="110966" y="9524"/>
                  </a:lnTo>
                  <a:lnTo>
                    <a:pt x="110966" y="4762"/>
                  </a:lnTo>
                  <a:lnTo>
                    <a:pt x="467486" y="4762"/>
                  </a:lnTo>
                  <a:lnTo>
                    <a:pt x="467486" y="0"/>
                  </a:lnTo>
                  <a:lnTo>
                    <a:pt x="510663" y="8725"/>
                  </a:lnTo>
                  <a:lnTo>
                    <a:pt x="545937" y="32515"/>
                  </a:lnTo>
                  <a:lnTo>
                    <a:pt x="569727" y="67789"/>
                  </a:lnTo>
                  <a:lnTo>
                    <a:pt x="578453" y="110966"/>
                  </a:lnTo>
                  <a:lnTo>
                    <a:pt x="578453" y="467486"/>
                  </a:lnTo>
                  <a:lnTo>
                    <a:pt x="569727" y="510663"/>
                  </a:lnTo>
                  <a:lnTo>
                    <a:pt x="545937" y="545937"/>
                  </a:lnTo>
                  <a:lnTo>
                    <a:pt x="511848" y="568928"/>
                  </a:lnTo>
                  <a:close/>
                </a:path>
                <a:path w="578484" h="578484">
                  <a:moveTo>
                    <a:pt x="467486" y="578453"/>
                  </a:moveTo>
                  <a:lnTo>
                    <a:pt x="110966" y="578453"/>
                  </a:lnTo>
                  <a:lnTo>
                    <a:pt x="110966" y="573690"/>
                  </a:lnTo>
                  <a:lnTo>
                    <a:pt x="467486" y="573690"/>
                  </a:lnTo>
                  <a:lnTo>
                    <a:pt x="467486" y="578453"/>
                  </a:lnTo>
                  <a:close/>
                </a:path>
                <a:path w="578484" h="578484">
                  <a:moveTo>
                    <a:pt x="467486" y="578453"/>
                  </a:moveTo>
                  <a:lnTo>
                    <a:pt x="467486" y="573690"/>
                  </a:lnTo>
                  <a:lnTo>
                    <a:pt x="491052" y="573690"/>
                  </a:lnTo>
                  <a:lnTo>
                    <a:pt x="467486" y="578453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89996" y="8325721"/>
            <a:ext cx="236854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b="1" spc="-50" dirty="0">
                <a:solidFill>
                  <a:srgbClr val="292641"/>
                </a:solidFill>
                <a:latin typeface="Arial"/>
                <a:cs typeface="Arial"/>
              </a:rPr>
              <a:t>4</a:t>
            </a:r>
            <a:endParaRPr sz="2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43649" y="8015619"/>
            <a:ext cx="5001260" cy="110998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450" b="1" dirty="0">
                <a:solidFill>
                  <a:srgbClr val="292641"/>
                </a:solidFill>
                <a:latin typeface="Arial"/>
                <a:cs typeface="Arial"/>
              </a:rPr>
              <a:t>Educational</a:t>
            </a:r>
            <a:r>
              <a:rPr sz="2450" b="1" spc="110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450" b="1" spc="-25" dirty="0">
                <a:solidFill>
                  <a:srgbClr val="292641"/>
                </a:solidFill>
                <a:latin typeface="Arial"/>
                <a:cs typeface="Arial"/>
              </a:rPr>
              <a:t>Use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It</a:t>
            </a:r>
            <a:r>
              <a:rPr sz="2000" spc="-4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can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be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used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as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study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report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641"/>
                </a:solidFill>
                <a:latin typeface="Arial MT"/>
                <a:cs typeface="Arial MT"/>
              </a:rPr>
              <a:t>by</a:t>
            </a:r>
            <a:r>
              <a:rPr sz="2000" spc="-4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92641"/>
                </a:solidFill>
                <a:latin typeface="Arial MT"/>
                <a:cs typeface="Arial MT"/>
              </a:rPr>
              <a:t>students.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82721" y="2574453"/>
            <a:ext cx="240029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b="1" spc="-5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966" y="4485060"/>
            <a:ext cx="665734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4625" algn="l"/>
              </a:tabLst>
            </a:pPr>
            <a:r>
              <a:rPr sz="5800" spc="-10" dirty="0"/>
              <a:t>Project</a:t>
            </a:r>
            <a:r>
              <a:rPr sz="5800" dirty="0"/>
              <a:t>	</a:t>
            </a:r>
            <a:r>
              <a:rPr sz="5800" spc="-10" dirty="0"/>
              <a:t>Limitations</a:t>
            </a:r>
            <a:endParaRPr sz="5800"/>
          </a:p>
        </p:txBody>
      </p:sp>
      <p:grpSp>
        <p:nvGrpSpPr>
          <p:cNvPr id="3" name="object 3"/>
          <p:cNvGrpSpPr/>
          <p:nvPr/>
        </p:nvGrpSpPr>
        <p:grpSpPr>
          <a:xfrm>
            <a:off x="1090463" y="5860405"/>
            <a:ext cx="5179060" cy="3612515"/>
            <a:chOff x="1090463" y="5860405"/>
            <a:chExt cx="5179060" cy="3612515"/>
          </a:xfrm>
        </p:grpSpPr>
        <p:sp>
          <p:nvSpPr>
            <p:cNvPr id="4" name="object 4"/>
            <p:cNvSpPr/>
            <p:nvPr/>
          </p:nvSpPr>
          <p:spPr>
            <a:xfrm>
              <a:off x="1095226" y="5865167"/>
              <a:ext cx="5169535" cy="3602990"/>
            </a:xfrm>
            <a:custGeom>
              <a:avLst/>
              <a:gdLst/>
              <a:ahLst/>
              <a:cxnLst/>
              <a:rect l="l" t="t" r="r" b="b"/>
              <a:pathLst>
                <a:path w="5169535" h="3602990">
                  <a:moveTo>
                    <a:pt x="5045487" y="3602926"/>
                  </a:moveTo>
                  <a:lnTo>
                    <a:pt x="123824" y="3602926"/>
                  </a:lnTo>
                  <a:lnTo>
                    <a:pt x="75625" y="3593197"/>
                  </a:lnTo>
                  <a:lnTo>
                    <a:pt x="36266" y="3566671"/>
                  </a:lnTo>
                  <a:lnTo>
                    <a:pt x="9730" y="3527340"/>
                  </a:lnTo>
                  <a:lnTo>
                    <a:pt x="0" y="3479196"/>
                  </a:lnTo>
                  <a:lnTo>
                    <a:pt x="0" y="123729"/>
                  </a:lnTo>
                  <a:lnTo>
                    <a:pt x="9730" y="75585"/>
                  </a:lnTo>
                  <a:lnTo>
                    <a:pt x="36266" y="36254"/>
                  </a:lnTo>
                  <a:lnTo>
                    <a:pt x="75625" y="9728"/>
                  </a:lnTo>
                  <a:lnTo>
                    <a:pt x="123824" y="0"/>
                  </a:lnTo>
                  <a:lnTo>
                    <a:pt x="5045487" y="0"/>
                  </a:lnTo>
                  <a:lnTo>
                    <a:pt x="5093686" y="9728"/>
                  </a:lnTo>
                  <a:lnTo>
                    <a:pt x="5133046" y="36254"/>
                  </a:lnTo>
                  <a:lnTo>
                    <a:pt x="5159582" y="75585"/>
                  </a:lnTo>
                  <a:lnTo>
                    <a:pt x="5169313" y="123729"/>
                  </a:lnTo>
                  <a:lnTo>
                    <a:pt x="5169313" y="3479196"/>
                  </a:lnTo>
                  <a:lnTo>
                    <a:pt x="5159582" y="3527380"/>
                  </a:lnTo>
                  <a:lnTo>
                    <a:pt x="5133046" y="3566707"/>
                  </a:lnTo>
                  <a:lnTo>
                    <a:pt x="5093706" y="3593197"/>
                  </a:lnTo>
                  <a:lnTo>
                    <a:pt x="5045487" y="3602926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0463" y="5860405"/>
              <a:ext cx="5179060" cy="3612515"/>
            </a:xfrm>
            <a:custGeom>
              <a:avLst/>
              <a:gdLst/>
              <a:ahLst/>
              <a:cxnLst/>
              <a:rect l="l" t="t" r="r" b="b"/>
              <a:pathLst>
                <a:path w="5179060" h="3612515">
                  <a:moveTo>
                    <a:pt x="128587" y="3612451"/>
                  </a:moveTo>
                  <a:lnTo>
                    <a:pt x="78518" y="3602353"/>
                  </a:lnTo>
                  <a:lnTo>
                    <a:pt x="37647" y="3574815"/>
                  </a:lnTo>
                  <a:lnTo>
                    <a:pt x="10099" y="3533972"/>
                  </a:lnTo>
                  <a:lnTo>
                    <a:pt x="0" y="3483958"/>
                  </a:lnTo>
                  <a:lnTo>
                    <a:pt x="0" y="128492"/>
                  </a:lnTo>
                  <a:lnTo>
                    <a:pt x="10112" y="78478"/>
                  </a:lnTo>
                  <a:lnTo>
                    <a:pt x="37683" y="37635"/>
                  </a:lnTo>
                  <a:lnTo>
                    <a:pt x="78558" y="10097"/>
                  </a:lnTo>
                  <a:lnTo>
                    <a:pt x="128587" y="0"/>
                  </a:lnTo>
                  <a:lnTo>
                    <a:pt x="5050249" y="0"/>
                  </a:lnTo>
                  <a:lnTo>
                    <a:pt x="5050249" y="4762"/>
                  </a:lnTo>
                  <a:lnTo>
                    <a:pt x="128587" y="4762"/>
                  </a:lnTo>
                  <a:lnTo>
                    <a:pt x="128587" y="9524"/>
                  </a:lnTo>
                  <a:lnTo>
                    <a:pt x="82257" y="18871"/>
                  </a:lnTo>
                  <a:lnTo>
                    <a:pt x="44410" y="44362"/>
                  </a:lnTo>
                  <a:lnTo>
                    <a:pt x="18886" y="82176"/>
                  </a:lnTo>
                  <a:lnTo>
                    <a:pt x="9524" y="128492"/>
                  </a:lnTo>
                  <a:lnTo>
                    <a:pt x="9524" y="3483958"/>
                  </a:lnTo>
                  <a:lnTo>
                    <a:pt x="18886" y="3530274"/>
                  </a:lnTo>
                  <a:lnTo>
                    <a:pt x="44410" y="3568088"/>
                  </a:lnTo>
                  <a:lnTo>
                    <a:pt x="82257" y="3593579"/>
                  </a:lnTo>
                  <a:lnTo>
                    <a:pt x="128587" y="3602926"/>
                  </a:lnTo>
                  <a:lnTo>
                    <a:pt x="5097439" y="3602926"/>
                  </a:lnTo>
                  <a:lnTo>
                    <a:pt x="5073844" y="3607688"/>
                  </a:lnTo>
                  <a:lnTo>
                    <a:pt x="128587" y="3607688"/>
                  </a:lnTo>
                  <a:lnTo>
                    <a:pt x="128587" y="3612451"/>
                  </a:lnTo>
                  <a:close/>
                </a:path>
                <a:path w="5179060" h="3612515">
                  <a:moveTo>
                    <a:pt x="5097439" y="3602926"/>
                  </a:moveTo>
                  <a:lnTo>
                    <a:pt x="5050249" y="3602926"/>
                  </a:lnTo>
                  <a:lnTo>
                    <a:pt x="5096620" y="3593579"/>
                  </a:lnTo>
                  <a:lnTo>
                    <a:pt x="5134463" y="3568088"/>
                  </a:lnTo>
                  <a:lnTo>
                    <a:pt x="5159965" y="3530274"/>
                  </a:lnTo>
                  <a:lnTo>
                    <a:pt x="5169313" y="3483958"/>
                  </a:lnTo>
                  <a:lnTo>
                    <a:pt x="5169313" y="128492"/>
                  </a:lnTo>
                  <a:lnTo>
                    <a:pt x="5159951" y="82176"/>
                  </a:lnTo>
                  <a:lnTo>
                    <a:pt x="5134427" y="44362"/>
                  </a:lnTo>
                  <a:lnTo>
                    <a:pt x="5096580" y="18871"/>
                  </a:lnTo>
                  <a:lnTo>
                    <a:pt x="5050249" y="9524"/>
                  </a:lnTo>
                  <a:lnTo>
                    <a:pt x="128587" y="9524"/>
                  </a:lnTo>
                  <a:lnTo>
                    <a:pt x="128587" y="4762"/>
                  </a:lnTo>
                  <a:lnTo>
                    <a:pt x="5050249" y="4762"/>
                  </a:lnTo>
                  <a:lnTo>
                    <a:pt x="5050249" y="0"/>
                  </a:lnTo>
                  <a:lnTo>
                    <a:pt x="5100318" y="10097"/>
                  </a:lnTo>
                  <a:lnTo>
                    <a:pt x="5141190" y="37635"/>
                  </a:lnTo>
                  <a:lnTo>
                    <a:pt x="5168738" y="78478"/>
                  </a:lnTo>
                  <a:lnTo>
                    <a:pt x="5178838" y="128492"/>
                  </a:lnTo>
                  <a:lnTo>
                    <a:pt x="5178838" y="3483958"/>
                  </a:lnTo>
                  <a:lnTo>
                    <a:pt x="5168725" y="3533972"/>
                  </a:lnTo>
                  <a:lnTo>
                    <a:pt x="5141154" y="3574815"/>
                  </a:lnTo>
                  <a:lnTo>
                    <a:pt x="5100278" y="3602353"/>
                  </a:lnTo>
                  <a:lnTo>
                    <a:pt x="5097439" y="3602926"/>
                  </a:lnTo>
                  <a:close/>
                </a:path>
                <a:path w="5179060" h="3612515">
                  <a:moveTo>
                    <a:pt x="5050249" y="3612451"/>
                  </a:moveTo>
                  <a:lnTo>
                    <a:pt x="128587" y="3612451"/>
                  </a:lnTo>
                  <a:lnTo>
                    <a:pt x="128587" y="3607688"/>
                  </a:lnTo>
                  <a:lnTo>
                    <a:pt x="5050249" y="3607688"/>
                  </a:lnTo>
                  <a:lnTo>
                    <a:pt x="5050249" y="3612451"/>
                  </a:lnTo>
                  <a:close/>
                </a:path>
                <a:path w="5179060" h="3612515">
                  <a:moveTo>
                    <a:pt x="5050249" y="3612451"/>
                  </a:moveTo>
                  <a:lnTo>
                    <a:pt x="5050249" y="3607688"/>
                  </a:lnTo>
                  <a:lnTo>
                    <a:pt x="5073844" y="3607688"/>
                  </a:lnTo>
                  <a:lnTo>
                    <a:pt x="5050249" y="3612451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78171" y="6167769"/>
            <a:ext cx="4380865" cy="289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solidFill>
                  <a:srgbClr val="292641"/>
                </a:solidFill>
                <a:latin typeface="Arial"/>
                <a:cs typeface="Arial"/>
              </a:rPr>
              <a:t>Factors</a:t>
            </a:r>
            <a:r>
              <a:rPr sz="2900" b="1" spc="-75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292641"/>
                </a:solidFill>
                <a:latin typeface="Arial"/>
                <a:cs typeface="Arial"/>
              </a:rPr>
              <a:t>Considered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33200"/>
              </a:lnSpc>
              <a:spcBef>
                <a:spcPts val="750"/>
              </a:spcBef>
            </a:pP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Our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Project</a:t>
            </a:r>
            <a:r>
              <a:rPr sz="2300" spc="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can</a:t>
            </a:r>
            <a:r>
              <a:rPr sz="2300" spc="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diagnose</a:t>
            </a:r>
            <a:r>
              <a:rPr sz="2300" spc="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292641"/>
                </a:solidFill>
                <a:latin typeface="Arial MT"/>
                <a:cs typeface="Arial MT"/>
              </a:rPr>
              <a:t>the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presence</a:t>
            </a:r>
            <a:r>
              <a:rPr sz="23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3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3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based</a:t>
            </a:r>
            <a:r>
              <a:rPr sz="23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292641"/>
                </a:solidFill>
                <a:latin typeface="Arial MT"/>
                <a:cs typeface="Arial MT"/>
              </a:rPr>
              <a:t>on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only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given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8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factors.</a:t>
            </a:r>
            <a:r>
              <a:rPr sz="2300" spc="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292641"/>
                </a:solidFill>
                <a:latin typeface="Arial MT"/>
                <a:cs typeface="Arial MT"/>
              </a:rPr>
              <a:t>Involving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300" spc="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use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of</a:t>
            </a:r>
            <a:r>
              <a:rPr sz="2300" spc="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any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new</a:t>
            </a:r>
            <a:r>
              <a:rPr sz="2300" spc="1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factor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will</a:t>
            </a:r>
            <a:r>
              <a:rPr sz="2300" spc="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292641"/>
                </a:solidFill>
                <a:latin typeface="Arial MT"/>
                <a:cs typeface="Arial MT"/>
              </a:rPr>
              <a:t>not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affect</a:t>
            </a:r>
            <a:r>
              <a:rPr sz="2300" spc="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300" spc="2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292641"/>
                </a:solidFill>
                <a:latin typeface="Arial MT"/>
                <a:cs typeface="Arial MT"/>
              </a:rPr>
              <a:t>result.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54539" y="5860405"/>
            <a:ext cx="5179060" cy="3612515"/>
            <a:chOff x="6554539" y="5860405"/>
            <a:chExt cx="5179060" cy="3612515"/>
          </a:xfrm>
        </p:grpSpPr>
        <p:sp>
          <p:nvSpPr>
            <p:cNvPr id="8" name="object 8"/>
            <p:cNvSpPr/>
            <p:nvPr/>
          </p:nvSpPr>
          <p:spPr>
            <a:xfrm>
              <a:off x="6559301" y="5865167"/>
              <a:ext cx="5169535" cy="3602990"/>
            </a:xfrm>
            <a:custGeom>
              <a:avLst/>
              <a:gdLst/>
              <a:ahLst/>
              <a:cxnLst/>
              <a:rect l="l" t="t" r="r" b="b"/>
              <a:pathLst>
                <a:path w="5169534" h="3602990">
                  <a:moveTo>
                    <a:pt x="5045487" y="3602926"/>
                  </a:moveTo>
                  <a:lnTo>
                    <a:pt x="123824" y="3602926"/>
                  </a:lnTo>
                  <a:lnTo>
                    <a:pt x="75625" y="3593197"/>
                  </a:lnTo>
                  <a:lnTo>
                    <a:pt x="36266" y="3566671"/>
                  </a:lnTo>
                  <a:lnTo>
                    <a:pt x="9730" y="3527340"/>
                  </a:lnTo>
                  <a:lnTo>
                    <a:pt x="0" y="3479196"/>
                  </a:lnTo>
                  <a:lnTo>
                    <a:pt x="0" y="123729"/>
                  </a:lnTo>
                  <a:lnTo>
                    <a:pt x="9730" y="75585"/>
                  </a:lnTo>
                  <a:lnTo>
                    <a:pt x="36266" y="36254"/>
                  </a:lnTo>
                  <a:lnTo>
                    <a:pt x="75625" y="9728"/>
                  </a:lnTo>
                  <a:lnTo>
                    <a:pt x="123824" y="0"/>
                  </a:lnTo>
                  <a:lnTo>
                    <a:pt x="5045487" y="0"/>
                  </a:lnTo>
                  <a:lnTo>
                    <a:pt x="5093686" y="9728"/>
                  </a:lnTo>
                  <a:lnTo>
                    <a:pt x="5133046" y="36254"/>
                  </a:lnTo>
                  <a:lnTo>
                    <a:pt x="5159582" y="75585"/>
                  </a:lnTo>
                  <a:lnTo>
                    <a:pt x="5169313" y="123729"/>
                  </a:lnTo>
                  <a:lnTo>
                    <a:pt x="5169313" y="3479196"/>
                  </a:lnTo>
                  <a:lnTo>
                    <a:pt x="5159582" y="3527380"/>
                  </a:lnTo>
                  <a:lnTo>
                    <a:pt x="5133046" y="3566707"/>
                  </a:lnTo>
                  <a:lnTo>
                    <a:pt x="5093706" y="3593197"/>
                  </a:lnTo>
                  <a:lnTo>
                    <a:pt x="5045487" y="3602926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4539" y="5860405"/>
              <a:ext cx="5179060" cy="3612515"/>
            </a:xfrm>
            <a:custGeom>
              <a:avLst/>
              <a:gdLst/>
              <a:ahLst/>
              <a:cxnLst/>
              <a:rect l="l" t="t" r="r" b="b"/>
              <a:pathLst>
                <a:path w="5179059" h="3612515">
                  <a:moveTo>
                    <a:pt x="128587" y="3612451"/>
                  </a:moveTo>
                  <a:lnTo>
                    <a:pt x="78518" y="3602353"/>
                  </a:lnTo>
                  <a:lnTo>
                    <a:pt x="37647" y="3574815"/>
                  </a:lnTo>
                  <a:lnTo>
                    <a:pt x="10099" y="3533972"/>
                  </a:lnTo>
                  <a:lnTo>
                    <a:pt x="0" y="3483958"/>
                  </a:lnTo>
                  <a:lnTo>
                    <a:pt x="0" y="128492"/>
                  </a:lnTo>
                  <a:lnTo>
                    <a:pt x="10112" y="78478"/>
                  </a:lnTo>
                  <a:lnTo>
                    <a:pt x="37683" y="37635"/>
                  </a:lnTo>
                  <a:lnTo>
                    <a:pt x="78558" y="10097"/>
                  </a:lnTo>
                  <a:lnTo>
                    <a:pt x="128587" y="0"/>
                  </a:lnTo>
                  <a:lnTo>
                    <a:pt x="5050249" y="0"/>
                  </a:lnTo>
                  <a:lnTo>
                    <a:pt x="5050249" y="4762"/>
                  </a:lnTo>
                  <a:lnTo>
                    <a:pt x="128587" y="4762"/>
                  </a:lnTo>
                  <a:lnTo>
                    <a:pt x="128587" y="9524"/>
                  </a:lnTo>
                  <a:lnTo>
                    <a:pt x="82257" y="18871"/>
                  </a:lnTo>
                  <a:lnTo>
                    <a:pt x="44410" y="44362"/>
                  </a:lnTo>
                  <a:lnTo>
                    <a:pt x="18886" y="82176"/>
                  </a:lnTo>
                  <a:lnTo>
                    <a:pt x="9524" y="128492"/>
                  </a:lnTo>
                  <a:lnTo>
                    <a:pt x="9524" y="3483958"/>
                  </a:lnTo>
                  <a:lnTo>
                    <a:pt x="18886" y="3530274"/>
                  </a:lnTo>
                  <a:lnTo>
                    <a:pt x="44410" y="3568088"/>
                  </a:lnTo>
                  <a:lnTo>
                    <a:pt x="82257" y="3593579"/>
                  </a:lnTo>
                  <a:lnTo>
                    <a:pt x="128587" y="3602926"/>
                  </a:lnTo>
                  <a:lnTo>
                    <a:pt x="5097440" y="3602926"/>
                  </a:lnTo>
                  <a:lnTo>
                    <a:pt x="5073844" y="3607688"/>
                  </a:lnTo>
                  <a:lnTo>
                    <a:pt x="128587" y="3607688"/>
                  </a:lnTo>
                  <a:lnTo>
                    <a:pt x="128587" y="3612451"/>
                  </a:lnTo>
                  <a:close/>
                </a:path>
                <a:path w="5179059" h="3612515">
                  <a:moveTo>
                    <a:pt x="5097440" y="3602926"/>
                  </a:moveTo>
                  <a:lnTo>
                    <a:pt x="5050249" y="3602926"/>
                  </a:lnTo>
                  <a:lnTo>
                    <a:pt x="5096620" y="3593579"/>
                  </a:lnTo>
                  <a:lnTo>
                    <a:pt x="5134463" y="3568088"/>
                  </a:lnTo>
                  <a:lnTo>
                    <a:pt x="5159965" y="3530274"/>
                  </a:lnTo>
                  <a:lnTo>
                    <a:pt x="5169313" y="3483958"/>
                  </a:lnTo>
                  <a:lnTo>
                    <a:pt x="5169313" y="128492"/>
                  </a:lnTo>
                  <a:lnTo>
                    <a:pt x="5159951" y="82176"/>
                  </a:lnTo>
                  <a:lnTo>
                    <a:pt x="5134427" y="44362"/>
                  </a:lnTo>
                  <a:lnTo>
                    <a:pt x="5096580" y="18871"/>
                  </a:lnTo>
                  <a:lnTo>
                    <a:pt x="5050249" y="9524"/>
                  </a:lnTo>
                  <a:lnTo>
                    <a:pt x="128587" y="9524"/>
                  </a:lnTo>
                  <a:lnTo>
                    <a:pt x="128587" y="4762"/>
                  </a:lnTo>
                  <a:lnTo>
                    <a:pt x="5050249" y="4762"/>
                  </a:lnTo>
                  <a:lnTo>
                    <a:pt x="5050249" y="0"/>
                  </a:lnTo>
                  <a:lnTo>
                    <a:pt x="5100319" y="10097"/>
                  </a:lnTo>
                  <a:lnTo>
                    <a:pt x="5141190" y="37635"/>
                  </a:lnTo>
                  <a:lnTo>
                    <a:pt x="5168738" y="78478"/>
                  </a:lnTo>
                  <a:lnTo>
                    <a:pt x="5178838" y="128492"/>
                  </a:lnTo>
                  <a:lnTo>
                    <a:pt x="5178838" y="3483958"/>
                  </a:lnTo>
                  <a:lnTo>
                    <a:pt x="5168725" y="3533972"/>
                  </a:lnTo>
                  <a:lnTo>
                    <a:pt x="5141154" y="3574815"/>
                  </a:lnTo>
                  <a:lnTo>
                    <a:pt x="5100278" y="3602353"/>
                  </a:lnTo>
                  <a:lnTo>
                    <a:pt x="5097440" y="3602926"/>
                  </a:lnTo>
                  <a:close/>
                </a:path>
                <a:path w="5179059" h="3612515">
                  <a:moveTo>
                    <a:pt x="5050249" y="3612451"/>
                  </a:moveTo>
                  <a:lnTo>
                    <a:pt x="128587" y="3612451"/>
                  </a:lnTo>
                  <a:lnTo>
                    <a:pt x="128587" y="3607688"/>
                  </a:lnTo>
                  <a:lnTo>
                    <a:pt x="5050249" y="3607688"/>
                  </a:lnTo>
                  <a:lnTo>
                    <a:pt x="5050249" y="3612451"/>
                  </a:lnTo>
                  <a:close/>
                </a:path>
                <a:path w="5179059" h="3612515">
                  <a:moveTo>
                    <a:pt x="5050249" y="3612451"/>
                  </a:moveTo>
                  <a:lnTo>
                    <a:pt x="5050249" y="3607688"/>
                  </a:lnTo>
                  <a:lnTo>
                    <a:pt x="5073844" y="3607688"/>
                  </a:lnTo>
                  <a:lnTo>
                    <a:pt x="5050249" y="3612451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42246" y="5909075"/>
            <a:ext cx="3872865" cy="2100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051685">
              <a:lnSpc>
                <a:spcPts val="3600"/>
              </a:lnSpc>
              <a:spcBef>
                <a:spcPts val="120"/>
              </a:spcBef>
            </a:pPr>
            <a:r>
              <a:rPr sz="2900" b="1" spc="-10" dirty="0">
                <a:solidFill>
                  <a:srgbClr val="292641"/>
                </a:solidFill>
                <a:latin typeface="Arial"/>
                <a:cs typeface="Arial"/>
              </a:rPr>
              <a:t>Prediction Accuracy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2730"/>
              </a:lnSpc>
            </a:pP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predictions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is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only</a:t>
            </a:r>
            <a:r>
              <a:rPr sz="2300" spc="2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292641"/>
                </a:solidFill>
                <a:latin typeface="Arial MT"/>
                <a:cs typeface="Arial MT"/>
              </a:rPr>
              <a:t>77.</a:t>
            </a:r>
            <a:r>
              <a:rPr lang="en-US" sz="2300" spc="-10" dirty="0">
                <a:solidFill>
                  <a:srgbClr val="292641"/>
                </a:solidFill>
                <a:latin typeface="Arial MT"/>
                <a:cs typeface="Arial MT"/>
              </a:rPr>
              <a:t>27</a:t>
            </a:r>
            <a:r>
              <a:rPr sz="2300" spc="-10" dirty="0">
                <a:solidFill>
                  <a:srgbClr val="292641"/>
                </a:solidFill>
                <a:latin typeface="Arial MT"/>
                <a:cs typeface="Arial MT"/>
              </a:rPr>
              <a:t>%</a:t>
            </a: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300" spc="-10" dirty="0">
                <a:solidFill>
                  <a:srgbClr val="292641"/>
                </a:solidFill>
                <a:latin typeface="Arial MT"/>
                <a:cs typeface="Arial MT"/>
              </a:rPr>
              <a:t>accurate.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18615" y="5860405"/>
            <a:ext cx="5179060" cy="3612515"/>
            <a:chOff x="12018615" y="5860405"/>
            <a:chExt cx="5179060" cy="3612515"/>
          </a:xfrm>
        </p:grpSpPr>
        <p:sp>
          <p:nvSpPr>
            <p:cNvPr id="12" name="object 12"/>
            <p:cNvSpPr/>
            <p:nvPr/>
          </p:nvSpPr>
          <p:spPr>
            <a:xfrm>
              <a:off x="12023377" y="5865167"/>
              <a:ext cx="5169535" cy="3602990"/>
            </a:xfrm>
            <a:custGeom>
              <a:avLst/>
              <a:gdLst/>
              <a:ahLst/>
              <a:cxnLst/>
              <a:rect l="l" t="t" r="r" b="b"/>
              <a:pathLst>
                <a:path w="5169534" h="3602990">
                  <a:moveTo>
                    <a:pt x="5045487" y="3602926"/>
                  </a:moveTo>
                  <a:lnTo>
                    <a:pt x="123824" y="3602926"/>
                  </a:lnTo>
                  <a:lnTo>
                    <a:pt x="75625" y="3593197"/>
                  </a:lnTo>
                  <a:lnTo>
                    <a:pt x="36266" y="3566671"/>
                  </a:lnTo>
                  <a:lnTo>
                    <a:pt x="9730" y="3527340"/>
                  </a:lnTo>
                  <a:lnTo>
                    <a:pt x="0" y="3479196"/>
                  </a:lnTo>
                  <a:lnTo>
                    <a:pt x="0" y="123729"/>
                  </a:lnTo>
                  <a:lnTo>
                    <a:pt x="9730" y="75585"/>
                  </a:lnTo>
                  <a:lnTo>
                    <a:pt x="36266" y="36254"/>
                  </a:lnTo>
                  <a:lnTo>
                    <a:pt x="75625" y="9728"/>
                  </a:lnTo>
                  <a:lnTo>
                    <a:pt x="123824" y="0"/>
                  </a:lnTo>
                  <a:lnTo>
                    <a:pt x="5045487" y="0"/>
                  </a:lnTo>
                  <a:lnTo>
                    <a:pt x="5093686" y="9728"/>
                  </a:lnTo>
                  <a:lnTo>
                    <a:pt x="5133046" y="36254"/>
                  </a:lnTo>
                  <a:lnTo>
                    <a:pt x="5159582" y="75585"/>
                  </a:lnTo>
                  <a:lnTo>
                    <a:pt x="5169312" y="123729"/>
                  </a:lnTo>
                  <a:lnTo>
                    <a:pt x="5169312" y="3479196"/>
                  </a:lnTo>
                  <a:lnTo>
                    <a:pt x="5159582" y="3527380"/>
                  </a:lnTo>
                  <a:lnTo>
                    <a:pt x="5133046" y="3566707"/>
                  </a:lnTo>
                  <a:lnTo>
                    <a:pt x="5093706" y="3593197"/>
                  </a:lnTo>
                  <a:lnTo>
                    <a:pt x="5045487" y="3602926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18615" y="5860405"/>
              <a:ext cx="5179060" cy="3612515"/>
            </a:xfrm>
            <a:custGeom>
              <a:avLst/>
              <a:gdLst/>
              <a:ahLst/>
              <a:cxnLst/>
              <a:rect l="l" t="t" r="r" b="b"/>
              <a:pathLst>
                <a:path w="5179059" h="3612515">
                  <a:moveTo>
                    <a:pt x="128587" y="3612451"/>
                  </a:moveTo>
                  <a:lnTo>
                    <a:pt x="78518" y="3602353"/>
                  </a:lnTo>
                  <a:lnTo>
                    <a:pt x="37647" y="3574815"/>
                  </a:lnTo>
                  <a:lnTo>
                    <a:pt x="10099" y="3533972"/>
                  </a:lnTo>
                  <a:lnTo>
                    <a:pt x="0" y="3483958"/>
                  </a:lnTo>
                  <a:lnTo>
                    <a:pt x="0" y="128492"/>
                  </a:lnTo>
                  <a:lnTo>
                    <a:pt x="10112" y="78478"/>
                  </a:lnTo>
                  <a:lnTo>
                    <a:pt x="37683" y="37635"/>
                  </a:lnTo>
                  <a:lnTo>
                    <a:pt x="78558" y="10097"/>
                  </a:lnTo>
                  <a:lnTo>
                    <a:pt x="128587" y="0"/>
                  </a:lnTo>
                  <a:lnTo>
                    <a:pt x="5050250" y="0"/>
                  </a:lnTo>
                  <a:lnTo>
                    <a:pt x="5050250" y="4762"/>
                  </a:lnTo>
                  <a:lnTo>
                    <a:pt x="128587" y="4762"/>
                  </a:lnTo>
                  <a:lnTo>
                    <a:pt x="128587" y="9524"/>
                  </a:lnTo>
                  <a:lnTo>
                    <a:pt x="82257" y="18871"/>
                  </a:lnTo>
                  <a:lnTo>
                    <a:pt x="44410" y="44362"/>
                  </a:lnTo>
                  <a:lnTo>
                    <a:pt x="18886" y="82176"/>
                  </a:lnTo>
                  <a:lnTo>
                    <a:pt x="9524" y="128492"/>
                  </a:lnTo>
                  <a:lnTo>
                    <a:pt x="9524" y="3483958"/>
                  </a:lnTo>
                  <a:lnTo>
                    <a:pt x="18886" y="3530274"/>
                  </a:lnTo>
                  <a:lnTo>
                    <a:pt x="44410" y="3568088"/>
                  </a:lnTo>
                  <a:lnTo>
                    <a:pt x="82257" y="3593579"/>
                  </a:lnTo>
                  <a:lnTo>
                    <a:pt x="128587" y="3602926"/>
                  </a:lnTo>
                  <a:lnTo>
                    <a:pt x="5097439" y="3602926"/>
                  </a:lnTo>
                  <a:lnTo>
                    <a:pt x="5073845" y="3607688"/>
                  </a:lnTo>
                  <a:lnTo>
                    <a:pt x="128587" y="3607688"/>
                  </a:lnTo>
                  <a:lnTo>
                    <a:pt x="128587" y="3612451"/>
                  </a:lnTo>
                  <a:close/>
                </a:path>
                <a:path w="5179059" h="3612515">
                  <a:moveTo>
                    <a:pt x="5097439" y="3602926"/>
                  </a:moveTo>
                  <a:lnTo>
                    <a:pt x="5050250" y="3602926"/>
                  </a:lnTo>
                  <a:lnTo>
                    <a:pt x="5096620" y="3593579"/>
                  </a:lnTo>
                  <a:lnTo>
                    <a:pt x="5134463" y="3568088"/>
                  </a:lnTo>
                  <a:lnTo>
                    <a:pt x="5159964" y="3530274"/>
                  </a:lnTo>
                  <a:lnTo>
                    <a:pt x="5169312" y="3483958"/>
                  </a:lnTo>
                  <a:lnTo>
                    <a:pt x="5169312" y="128492"/>
                  </a:lnTo>
                  <a:lnTo>
                    <a:pt x="5159951" y="82176"/>
                  </a:lnTo>
                  <a:lnTo>
                    <a:pt x="5134427" y="44362"/>
                  </a:lnTo>
                  <a:lnTo>
                    <a:pt x="5096580" y="18871"/>
                  </a:lnTo>
                  <a:lnTo>
                    <a:pt x="5050250" y="9524"/>
                  </a:lnTo>
                  <a:lnTo>
                    <a:pt x="128587" y="9524"/>
                  </a:lnTo>
                  <a:lnTo>
                    <a:pt x="128587" y="4762"/>
                  </a:lnTo>
                  <a:lnTo>
                    <a:pt x="5050250" y="4762"/>
                  </a:lnTo>
                  <a:lnTo>
                    <a:pt x="5050250" y="0"/>
                  </a:lnTo>
                  <a:lnTo>
                    <a:pt x="5100318" y="10097"/>
                  </a:lnTo>
                  <a:lnTo>
                    <a:pt x="5141190" y="37635"/>
                  </a:lnTo>
                  <a:lnTo>
                    <a:pt x="5168738" y="78478"/>
                  </a:lnTo>
                  <a:lnTo>
                    <a:pt x="5178837" y="128492"/>
                  </a:lnTo>
                  <a:lnTo>
                    <a:pt x="5178837" y="3483958"/>
                  </a:lnTo>
                  <a:lnTo>
                    <a:pt x="5168724" y="3533972"/>
                  </a:lnTo>
                  <a:lnTo>
                    <a:pt x="5141154" y="3574815"/>
                  </a:lnTo>
                  <a:lnTo>
                    <a:pt x="5100278" y="3602353"/>
                  </a:lnTo>
                  <a:lnTo>
                    <a:pt x="5097439" y="3602926"/>
                  </a:lnTo>
                  <a:close/>
                </a:path>
                <a:path w="5179059" h="3612515">
                  <a:moveTo>
                    <a:pt x="5050250" y="3612451"/>
                  </a:moveTo>
                  <a:lnTo>
                    <a:pt x="128587" y="3612451"/>
                  </a:lnTo>
                  <a:lnTo>
                    <a:pt x="128587" y="3607688"/>
                  </a:lnTo>
                  <a:lnTo>
                    <a:pt x="5050250" y="3607688"/>
                  </a:lnTo>
                  <a:lnTo>
                    <a:pt x="5050250" y="3612451"/>
                  </a:lnTo>
                  <a:close/>
                </a:path>
                <a:path w="5179059" h="3612515">
                  <a:moveTo>
                    <a:pt x="5050250" y="3612451"/>
                  </a:moveTo>
                  <a:lnTo>
                    <a:pt x="5050250" y="3607688"/>
                  </a:lnTo>
                  <a:lnTo>
                    <a:pt x="5073845" y="3607688"/>
                  </a:lnTo>
                  <a:lnTo>
                    <a:pt x="5050250" y="3612451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06321" y="5904298"/>
            <a:ext cx="4298950" cy="2694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068195">
              <a:lnSpc>
                <a:spcPts val="3600"/>
              </a:lnSpc>
              <a:spcBef>
                <a:spcPts val="120"/>
              </a:spcBef>
            </a:pPr>
            <a:r>
              <a:rPr sz="2900" b="1" dirty="0">
                <a:solidFill>
                  <a:srgbClr val="292641"/>
                </a:solidFill>
                <a:latin typeface="Arial"/>
                <a:cs typeface="Arial"/>
              </a:rPr>
              <a:t>Lack</a:t>
            </a:r>
            <a:r>
              <a:rPr sz="2900" b="1" spc="-35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292641"/>
                </a:solidFill>
                <a:latin typeface="Arial"/>
                <a:cs typeface="Arial"/>
              </a:rPr>
              <a:t>of</a:t>
            </a:r>
            <a:r>
              <a:rPr sz="2900" b="1" spc="-35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900" b="1" spc="-20" dirty="0">
                <a:solidFill>
                  <a:srgbClr val="292641"/>
                </a:solidFill>
                <a:latin typeface="Arial"/>
                <a:cs typeface="Arial"/>
              </a:rPr>
              <a:t>User </a:t>
            </a:r>
            <a:r>
              <a:rPr sz="2900" b="1" spc="-10" dirty="0">
                <a:solidFill>
                  <a:srgbClr val="292641"/>
                </a:solidFill>
                <a:latin typeface="Arial"/>
                <a:cs typeface="Arial"/>
              </a:rPr>
              <a:t>Interface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3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diabetes</a:t>
            </a:r>
            <a:r>
              <a:rPr sz="23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analysis</a:t>
            </a:r>
            <a:r>
              <a:rPr sz="23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model</a:t>
            </a:r>
            <a:r>
              <a:rPr sz="23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292641"/>
                </a:solidFill>
                <a:latin typeface="Arial MT"/>
                <a:cs typeface="Arial MT"/>
              </a:rPr>
              <a:t>is</a:t>
            </a:r>
            <a:endParaRPr sz="2300">
              <a:latin typeface="Arial MT"/>
              <a:cs typeface="Arial MT"/>
            </a:endParaRPr>
          </a:p>
          <a:p>
            <a:pPr marL="12700" marR="5080">
              <a:lnSpc>
                <a:spcPts val="3679"/>
              </a:lnSpc>
              <a:spcBef>
                <a:spcPts val="85"/>
              </a:spcBef>
            </a:pP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developed</a:t>
            </a:r>
            <a:r>
              <a:rPr sz="23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without</a:t>
            </a:r>
            <a:r>
              <a:rPr sz="23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using</a:t>
            </a:r>
            <a:r>
              <a:rPr sz="23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an</a:t>
            </a:r>
            <a:r>
              <a:rPr sz="230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292641"/>
                </a:solidFill>
                <a:latin typeface="Arial MT"/>
                <a:cs typeface="Arial MT"/>
              </a:rPr>
              <a:t>User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Interface</a:t>
            </a:r>
            <a:r>
              <a:rPr sz="23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thus</a:t>
            </a:r>
            <a:r>
              <a:rPr sz="23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92641"/>
                </a:solidFill>
                <a:latin typeface="Arial MT"/>
                <a:cs typeface="Arial MT"/>
              </a:rPr>
              <a:t>reducing</a:t>
            </a:r>
            <a:r>
              <a:rPr sz="230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292641"/>
                </a:solidFill>
                <a:latin typeface="Arial MT"/>
                <a:cs typeface="Arial MT"/>
              </a:rPr>
              <a:t>the </a:t>
            </a:r>
            <a:r>
              <a:rPr sz="2300" spc="-10" dirty="0">
                <a:solidFill>
                  <a:srgbClr val="292641"/>
                </a:solidFill>
                <a:latin typeface="Arial MT"/>
                <a:cs typeface="Arial MT"/>
              </a:rPr>
              <a:t>readability.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8287365" cy="10287000"/>
          </a:xfrm>
          <a:custGeom>
            <a:avLst/>
            <a:gdLst/>
            <a:ahLst/>
            <a:cxnLst/>
            <a:rect l="l" t="t" r="r" b="b"/>
            <a:pathLst>
              <a:path w="18287365" h="10287000">
                <a:moveTo>
                  <a:pt x="0" y="0"/>
                </a:moveTo>
                <a:lnTo>
                  <a:pt x="18287325" y="0"/>
                </a:lnTo>
                <a:lnTo>
                  <a:pt x="182873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AFAFA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857365" cy="10287000"/>
            <a:chOff x="0" y="0"/>
            <a:chExt cx="6857365" cy="10287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6772" cy="1028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973" y="2283023"/>
              <a:ext cx="6315074" cy="583751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92786" y="578208"/>
            <a:ext cx="500634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Development</a:t>
            </a:r>
            <a:r>
              <a:rPr sz="4250" spc="-160" dirty="0"/>
              <a:t> </a:t>
            </a:r>
            <a:r>
              <a:rPr sz="4250" spc="-10" dirty="0"/>
              <a:t>Tools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4047" y="1593056"/>
            <a:ext cx="542924" cy="542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92786" y="2352858"/>
            <a:ext cx="2320925" cy="769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dirty="0">
                <a:solidFill>
                  <a:srgbClr val="292641"/>
                </a:solidFill>
                <a:latin typeface="Arial"/>
                <a:cs typeface="Arial"/>
              </a:rPr>
              <a:t>Jupyter</a:t>
            </a:r>
            <a:r>
              <a:rPr sz="2100" b="1" spc="25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292641"/>
                </a:solidFill>
                <a:latin typeface="Arial"/>
                <a:cs typeface="Arial"/>
              </a:rPr>
              <a:t>Notebook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spc="-25" dirty="0">
                <a:solidFill>
                  <a:srgbClr val="292641"/>
                </a:solidFill>
                <a:latin typeface="Arial MT"/>
                <a:cs typeface="Arial MT"/>
              </a:rPr>
              <a:t>IDE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4047" y="3809553"/>
            <a:ext cx="542924" cy="5429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692786" y="4569355"/>
            <a:ext cx="1390650" cy="769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dirty="0">
                <a:solidFill>
                  <a:srgbClr val="292641"/>
                </a:solidFill>
                <a:latin typeface="Arial"/>
                <a:cs typeface="Arial"/>
              </a:rPr>
              <a:t>Python</a:t>
            </a:r>
            <a:r>
              <a:rPr sz="2100" b="1" spc="10" dirty="0">
                <a:solidFill>
                  <a:srgbClr val="292641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292641"/>
                </a:solidFill>
                <a:latin typeface="Arial"/>
                <a:cs typeface="Arial"/>
              </a:rPr>
              <a:t>3.6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spc="-10" dirty="0">
                <a:solidFill>
                  <a:srgbClr val="292641"/>
                </a:solidFill>
                <a:latin typeface="Arial MT"/>
                <a:cs typeface="Arial MT"/>
              </a:rPr>
              <a:t>Language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14047" y="6026051"/>
            <a:ext cx="542924" cy="5429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92786" y="6785854"/>
            <a:ext cx="1417955" cy="769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10" dirty="0">
                <a:solidFill>
                  <a:srgbClr val="292641"/>
                </a:solidFill>
                <a:latin typeface="Arial"/>
                <a:cs typeface="Arial"/>
              </a:rPr>
              <a:t>NumPy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dirty="0">
                <a:solidFill>
                  <a:srgbClr val="292641"/>
                </a:solidFill>
                <a:latin typeface="Arial MT"/>
                <a:cs typeface="Arial MT"/>
              </a:rPr>
              <a:t>Python</a:t>
            </a:r>
            <a:r>
              <a:rPr sz="1700" spc="-7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92641"/>
                </a:solidFill>
                <a:latin typeface="Arial MT"/>
                <a:cs typeface="Arial MT"/>
              </a:rPr>
              <a:t>Library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14047" y="8242547"/>
            <a:ext cx="542924" cy="5429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692786" y="9002351"/>
            <a:ext cx="1417955" cy="769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10" dirty="0">
                <a:solidFill>
                  <a:srgbClr val="292641"/>
                </a:solidFill>
                <a:latin typeface="Arial"/>
                <a:cs typeface="Arial"/>
              </a:rPr>
              <a:t>MatPlotLib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dirty="0">
                <a:solidFill>
                  <a:srgbClr val="292641"/>
                </a:solidFill>
                <a:latin typeface="Arial MT"/>
                <a:cs typeface="Arial MT"/>
              </a:rPr>
              <a:t>Python</a:t>
            </a:r>
            <a:r>
              <a:rPr sz="1700" spc="-7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292641"/>
                </a:solidFill>
                <a:latin typeface="Arial MT"/>
                <a:cs typeface="Arial MT"/>
              </a:rPr>
              <a:t>Library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06832" y="2961084"/>
              <a:ext cx="6103368" cy="43624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3336" y="815306"/>
            <a:ext cx="6053455" cy="929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dirty="0"/>
              <a:t>Algorithms</a:t>
            </a:r>
            <a:r>
              <a:rPr sz="5900" spc="-40" dirty="0"/>
              <a:t> </a:t>
            </a:r>
            <a:r>
              <a:rPr sz="5900" spc="-20" dirty="0"/>
              <a:t>Used</a:t>
            </a:r>
            <a:endParaRPr sz="5900"/>
          </a:p>
        </p:txBody>
      </p:sp>
      <p:sp>
        <p:nvSpPr>
          <p:cNvPr id="6" name="object 6"/>
          <p:cNvSpPr txBox="1"/>
          <p:nvPr/>
        </p:nvSpPr>
        <p:spPr>
          <a:xfrm>
            <a:off x="3016830" y="2177849"/>
            <a:ext cx="4805680" cy="18774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733675">
              <a:lnSpc>
                <a:spcPts val="3679"/>
              </a:lnSpc>
              <a:spcBef>
                <a:spcPts val="120"/>
              </a:spcBef>
            </a:pPr>
            <a:r>
              <a:rPr lang="en-US" sz="2950" b="1" spc="-10" dirty="0">
                <a:solidFill>
                  <a:srgbClr val="292641"/>
                </a:solidFill>
                <a:latin typeface="Arial"/>
                <a:cs typeface="Arial"/>
              </a:rPr>
              <a:t>Support Vector Machine</a:t>
            </a:r>
            <a:endParaRPr sz="2950" dirty="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620"/>
              </a:spcBef>
            </a:pP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A</a:t>
            </a:r>
            <a:r>
              <a:rPr sz="2350" spc="-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key</a:t>
            </a:r>
            <a:r>
              <a:rPr sz="2350" spc="-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algorithm</a:t>
            </a:r>
            <a:r>
              <a:rPr sz="2350" spc="-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used in</a:t>
            </a:r>
            <a:r>
              <a:rPr sz="2350" spc="-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2350" spc="-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project.</a:t>
            </a:r>
            <a:endParaRPr sz="235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596" y="2224236"/>
            <a:ext cx="1504949" cy="72302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92062" y="4935515"/>
            <a:ext cx="5819775" cy="1053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292641"/>
                </a:solidFill>
                <a:latin typeface="Arial"/>
                <a:cs typeface="Arial"/>
              </a:rPr>
              <a:t>Classification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An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alternative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algorithm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that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could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be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 used.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2062" y="7346232"/>
            <a:ext cx="6506209" cy="1053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950" b="1" spc="-25" dirty="0">
                <a:solidFill>
                  <a:srgbClr val="292641"/>
                </a:solidFill>
                <a:latin typeface="Arial"/>
                <a:cs typeface="Arial"/>
              </a:rPr>
              <a:t>Logistic Regression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Another</a:t>
            </a:r>
            <a:r>
              <a:rPr sz="23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alternative</a:t>
            </a:r>
            <a:r>
              <a:rPr sz="23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algorithm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that</a:t>
            </a:r>
            <a:r>
              <a:rPr sz="23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could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292641"/>
                </a:solidFill>
                <a:latin typeface="Arial MT"/>
                <a:cs typeface="Arial MT"/>
              </a:rPr>
              <a:t>be</a:t>
            </a:r>
            <a:r>
              <a:rPr sz="2350" spc="-1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292641"/>
                </a:solidFill>
                <a:latin typeface="Arial MT"/>
                <a:cs typeface="Arial MT"/>
              </a:rPr>
              <a:t>used.</a:t>
            </a:r>
            <a:endParaRPr sz="23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858000" cy="10287000"/>
            <a:chOff x="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219" y="1997720"/>
              <a:ext cx="6296024" cy="62960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8304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Implementation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31099" y="2576958"/>
            <a:ext cx="1278890" cy="6181090"/>
            <a:chOff x="7731099" y="2576958"/>
            <a:chExt cx="1278890" cy="6181090"/>
          </a:xfrm>
        </p:grpSpPr>
        <p:sp>
          <p:nvSpPr>
            <p:cNvPr id="7" name="object 7"/>
            <p:cNvSpPr/>
            <p:nvPr/>
          </p:nvSpPr>
          <p:spPr>
            <a:xfrm>
              <a:off x="7976438" y="2576969"/>
              <a:ext cx="1033780" cy="6181090"/>
            </a:xfrm>
            <a:custGeom>
              <a:avLst/>
              <a:gdLst/>
              <a:ahLst/>
              <a:cxnLst/>
              <a:rect l="l" t="t" r="r" b="b"/>
              <a:pathLst>
                <a:path w="1033779" h="6181090">
                  <a:moveTo>
                    <a:pt x="28575" y="6375"/>
                  </a:moveTo>
                  <a:lnTo>
                    <a:pt x="22186" y="0"/>
                  </a:lnTo>
                  <a:lnTo>
                    <a:pt x="6375" y="0"/>
                  </a:lnTo>
                  <a:lnTo>
                    <a:pt x="0" y="6375"/>
                  </a:lnTo>
                  <a:lnTo>
                    <a:pt x="0" y="6174295"/>
                  </a:lnTo>
                  <a:lnTo>
                    <a:pt x="6375" y="6180671"/>
                  </a:lnTo>
                  <a:lnTo>
                    <a:pt x="22186" y="6180671"/>
                  </a:lnTo>
                  <a:lnTo>
                    <a:pt x="28575" y="6174295"/>
                  </a:lnTo>
                  <a:lnTo>
                    <a:pt x="28575" y="6375"/>
                  </a:lnTo>
                  <a:close/>
                </a:path>
                <a:path w="1033779" h="6181090">
                  <a:moveTo>
                    <a:pt x="1033538" y="501675"/>
                  </a:moveTo>
                  <a:lnTo>
                    <a:pt x="1027150" y="495300"/>
                  </a:lnTo>
                  <a:lnTo>
                    <a:pt x="246964" y="495300"/>
                  </a:lnTo>
                  <a:lnTo>
                    <a:pt x="240576" y="501675"/>
                  </a:lnTo>
                  <a:lnTo>
                    <a:pt x="240576" y="517486"/>
                  </a:lnTo>
                  <a:lnTo>
                    <a:pt x="246964" y="523875"/>
                  </a:lnTo>
                  <a:lnTo>
                    <a:pt x="1027150" y="523875"/>
                  </a:lnTo>
                  <a:lnTo>
                    <a:pt x="1033538" y="517486"/>
                  </a:lnTo>
                  <a:lnTo>
                    <a:pt x="1033538" y="501675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35861" y="2831753"/>
              <a:ext cx="509905" cy="509905"/>
            </a:xfrm>
            <a:custGeom>
              <a:avLst/>
              <a:gdLst/>
              <a:ahLst/>
              <a:cxnLst/>
              <a:rect l="l" t="t" r="r" b="b"/>
              <a:pathLst>
                <a:path w="509904" h="509904">
                  <a:moveTo>
                    <a:pt x="414527" y="509682"/>
                  </a:moveTo>
                  <a:lnTo>
                    <a:pt x="95154" y="509682"/>
                  </a:lnTo>
                  <a:lnTo>
                    <a:pt x="58105" y="502248"/>
                  </a:lnTo>
                  <a:lnTo>
                    <a:pt x="27860" y="481857"/>
                  </a:lnTo>
                  <a:lnTo>
                    <a:pt x="7474" y="451590"/>
                  </a:lnTo>
                  <a:lnTo>
                    <a:pt x="0" y="414527"/>
                  </a:lnTo>
                  <a:lnTo>
                    <a:pt x="0" y="95154"/>
                  </a:lnTo>
                  <a:lnTo>
                    <a:pt x="7474" y="58105"/>
                  </a:lnTo>
                  <a:lnTo>
                    <a:pt x="27860" y="27860"/>
                  </a:lnTo>
                  <a:lnTo>
                    <a:pt x="58105" y="7474"/>
                  </a:lnTo>
                  <a:lnTo>
                    <a:pt x="95154" y="0"/>
                  </a:lnTo>
                  <a:lnTo>
                    <a:pt x="414527" y="0"/>
                  </a:lnTo>
                  <a:lnTo>
                    <a:pt x="451577" y="7474"/>
                  </a:lnTo>
                  <a:lnTo>
                    <a:pt x="481822" y="27860"/>
                  </a:lnTo>
                  <a:lnTo>
                    <a:pt x="502208" y="58105"/>
                  </a:lnTo>
                  <a:lnTo>
                    <a:pt x="509682" y="95154"/>
                  </a:lnTo>
                  <a:lnTo>
                    <a:pt x="509682" y="414527"/>
                  </a:lnTo>
                  <a:lnTo>
                    <a:pt x="502208" y="451577"/>
                  </a:lnTo>
                  <a:lnTo>
                    <a:pt x="481822" y="481822"/>
                  </a:lnTo>
                  <a:lnTo>
                    <a:pt x="451577" y="502208"/>
                  </a:lnTo>
                  <a:lnTo>
                    <a:pt x="414527" y="509682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31087" y="2826993"/>
              <a:ext cx="1278890" cy="2168525"/>
            </a:xfrm>
            <a:custGeom>
              <a:avLst/>
              <a:gdLst/>
              <a:ahLst/>
              <a:cxnLst/>
              <a:rect l="l" t="t" r="r" b="b"/>
              <a:pathLst>
                <a:path w="1278890" h="2168525">
                  <a:moveTo>
                    <a:pt x="519214" y="99923"/>
                  </a:moveTo>
                  <a:lnTo>
                    <a:pt x="511352" y="61036"/>
                  </a:lnTo>
                  <a:lnTo>
                    <a:pt x="509689" y="58572"/>
                  </a:lnTo>
                  <a:lnTo>
                    <a:pt x="509689" y="99923"/>
                  </a:lnTo>
                  <a:lnTo>
                    <a:pt x="509689" y="419290"/>
                  </a:lnTo>
                  <a:lnTo>
                    <a:pt x="502589" y="454469"/>
                  </a:lnTo>
                  <a:lnTo>
                    <a:pt x="483209" y="483209"/>
                  </a:lnTo>
                  <a:lnTo>
                    <a:pt x="454482" y="502577"/>
                  </a:lnTo>
                  <a:lnTo>
                    <a:pt x="419290" y="509689"/>
                  </a:lnTo>
                  <a:lnTo>
                    <a:pt x="99923" y="509689"/>
                  </a:lnTo>
                  <a:lnTo>
                    <a:pt x="64744" y="502577"/>
                  </a:lnTo>
                  <a:lnTo>
                    <a:pt x="36004" y="483209"/>
                  </a:lnTo>
                  <a:lnTo>
                    <a:pt x="16637" y="454469"/>
                  </a:lnTo>
                  <a:lnTo>
                    <a:pt x="9525" y="419290"/>
                  </a:lnTo>
                  <a:lnTo>
                    <a:pt x="9525" y="99923"/>
                  </a:lnTo>
                  <a:lnTo>
                    <a:pt x="16637" y="64744"/>
                  </a:lnTo>
                  <a:lnTo>
                    <a:pt x="36004" y="36004"/>
                  </a:lnTo>
                  <a:lnTo>
                    <a:pt x="64744" y="16637"/>
                  </a:lnTo>
                  <a:lnTo>
                    <a:pt x="99923" y="9525"/>
                  </a:lnTo>
                  <a:lnTo>
                    <a:pt x="419290" y="9525"/>
                  </a:lnTo>
                  <a:lnTo>
                    <a:pt x="454533" y="16637"/>
                  </a:lnTo>
                  <a:lnTo>
                    <a:pt x="483285" y="36004"/>
                  </a:lnTo>
                  <a:lnTo>
                    <a:pt x="502640" y="64744"/>
                  </a:lnTo>
                  <a:lnTo>
                    <a:pt x="509689" y="99923"/>
                  </a:lnTo>
                  <a:lnTo>
                    <a:pt x="509689" y="58572"/>
                  </a:lnTo>
                  <a:lnTo>
                    <a:pt x="489940" y="29286"/>
                  </a:lnTo>
                  <a:lnTo>
                    <a:pt x="458177" y="7861"/>
                  </a:lnTo>
                  <a:lnTo>
                    <a:pt x="419290" y="0"/>
                  </a:lnTo>
                  <a:lnTo>
                    <a:pt x="99923" y="0"/>
                  </a:lnTo>
                  <a:lnTo>
                    <a:pt x="61048" y="7861"/>
                  </a:lnTo>
                  <a:lnTo>
                    <a:pt x="29286" y="29286"/>
                  </a:lnTo>
                  <a:lnTo>
                    <a:pt x="7861" y="61036"/>
                  </a:lnTo>
                  <a:lnTo>
                    <a:pt x="0" y="99923"/>
                  </a:lnTo>
                  <a:lnTo>
                    <a:pt x="0" y="419290"/>
                  </a:lnTo>
                  <a:lnTo>
                    <a:pt x="7861" y="458228"/>
                  </a:lnTo>
                  <a:lnTo>
                    <a:pt x="29286" y="490004"/>
                  </a:lnTo>
                  <a:lnTo>
                    <a:pt x="61048" y="511403"/>
                  </a:lnTo>
                  <a:lnTo>
                    <a:pt x="99923" y="519214"/>
                  </a:lnTo>
                  <a:lnTo>
                    <a:pt x="419290" y="519214"/>
                  </a:lnTo>
                  <a:lnTo>
                    <a:pt x="458177" y="511352"/>
                  </a:lnTo>
                  <a:lnTo>
                    <a:pt x="489940" y="489927"/>
                  </a:lnTo>
                  <a:lnTo>
                    <a:pt x="511352" y="458165"/>
                  </a:lnTo>
                  <a:lnTo>
                    <a:pt x="519214" y="419290"/>
                  </a:lnTo>
                  <a:lnTo>
                    <a:pt x="519214" y="99923"/>
                  </a:lnTo>
                  <a:close/>
                </a:path>
                <a:path w="1278890" h="2168525">
                  <a:moveTo>
                    <a:pt x="1278890" y="2145792"/>
                  </a:moveTo>
                  <a:lnTo>
                    <a:pt x="1272501" y="2139404"/>
                  </a:lnTo>
                  <a:lnTo>
                    <a:pt x="492315" y="2139404"/>
                  </a:lnTo>
                  <a:lnTo>
                    <a:pt x="485927" y="2145792"/>
                  </a:lnTo>
                  <a:lnTo>
                    <a:pt x="485927" y="2161603"/>
                  </a:lnTo>
                  <a:lnTo>
                    <a:pt x="492315" y="2167979"/>
                  </a:lnTo>
                  <a:lnTo>
                    <a:pt x="1272501" y="2167979"/>
                  </a:lnTo>
                  <a:lnTo>
                    <a:pt x="1278890" y="2161603"/>
                  </a:lnTo>
                  <a:lnTo>
                    <a:pt x="1278890" y="2145792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35861" y="4725888"/>
              <a:ext cx="509905" cy="509905"/>
            </a:xfrm>
            <a:custGeom>
              <a:avLst/>
              <a:gdLst/>
              <a:ahLst/>
              <a:cxnLst/>
              <a:rect l="l" t="t" r="r" b="b"/>
              <a:pathLst>
                <a:path w="509904" h="509904">
                  <a:moveTo>
                    <a:pt x="414527" y="509682"/>
                  </a:moveTo>
                  <a:lnTo>
                    <a:pt x="95154" y="509682"/>
                  </a:lnTo>
                  <a:lnTo>
                    <a:pt x="58105" y="502248"/>
                  </a:lnTo>
                  <a:lnTo>
                    <a:pt x="27860" y="481857"/>
                  </a:lnTo>
                  <a:lnTo>
                    <a:pt x="7474" y="451590"/>
                  </a:lnTo>
                  <a:lnTo>
                    <a:pt x="0" y="414527"/>
                  </a:lnTo>
                  <a:lnTo>
                    <a:pt x="0" y="95154"/>
                  </a:lnTo>
                  <a:lnTo>
                    <a:pt x="7474" y="58105"/>
                  </a:lnTo>
                  <a:lnTo>
                    <a:pt x="27860" y="27860"/>
                  </a:lnTo>
                  <a:lnTo>
                    <a:pt x="58105" y="7474"/>
                  </a:lnTo>
                  <a:lnTo>
                    <a:pt x="95154" y="0"/>
                  </a:lnTo>
                  <a:lnTo>
                    <a:pt x="414527" y="0"/>
                  </a:lnTo>
                  <a:lnTo>
                    <a:pt x="451577" y="7474"/>
                  </a:lnTo>
                  <a:lnTo>
                    <a:pt x="481822" y="27860"/>
                  </a:lnTo>
                  <a:lnTo>
                    <a:pt x="502208" y="58105"/>
                  </a:lnTo>
                  <a:lnTo>
                    <a:pt x="509682" y="95154"/>
                  </a:lnTo>
                  <a:lnTo>
                    <a:pt x="509682" y="414527"/>
                  </a:lnTo>
                  <a:lnTo>
                    <a:pt x="502208" y="451577"/>
                  </a:lnTo>
                  <a:lnTo>
                    <a:pt x="481822" y="481822"/>
                  </a:lnTo>
                  <a:lnTo>
                    <a:pt x="451577" y="502208"/>
                  </a:lnTo>
                  <a:lnTo>
                    <a:pt x="414527" y="509682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1099" y="4721126"/>
              <a:ext cx="519430" cy="519430"/>
            </a:xfrm>
            <a:custGeom>
              <a:avLst/>
              <a:gdLst/>
              <a:ahLst/>
              <a:cxnLst/>
              <a:rect l="l" t="t" r="r" b="b"/>
              <a:pathLst>
                <a:path w="519429" h="519429">
                  <a:moveTo>
                    <a:pt x="99917" y="519207"/>
                  </a:moveTo>
                  <a:lnTo>
                    <a:pt x="61038" y="511404"/>
                  </a:lnTo>
                  <a:lnTo>
                    <a:pt x="29277" y="490001"/>
                  </a:lnTo>
                  <a:lnTo>
                    <a:pt x="7856" y="458222"/>
                  </a:lnTo>
                  <a:lnTo>
                    <a:pt x="0" y="419290"/>
                  </a:lnTo>
                  <a:lnTo>
                    <a:pt x="0" y="99917"/>
                  </a:lnTo>
                  <a:lnTo>
                    <a:pt x="7856" y="61038"/>
                  </a:lnTo>
                  <a:lnTo>
                    <a:pt x="29277" y="29277"/>
                  </a:lnTo>
                  <a:lnTo>
                    <a:pt x="61038" y="7856"/>
                  </a:lnTo>
                  <a:lnTo>
                    <a:pt x="99917" y="0"/>
                  </a:lnTo>
                  <a:lnTo>
                    <a:pt x="419290" y="0"/>
                  </a:lnTo>
                  <a:lnTo>
                    <a:pt x="419290" y="4762"/>
                  </a:lnTo>
                  <a:lnTo>
                    <a:pt x="99917" y="4762"/>
                  </a:lnTo>
                  <a:lnTo>
                    <a:pt x="99917" y="9524"/>
                  </a:lnTo>
                  <a:lnTo>
                    <a:pt x="64737" y="16630"/>
                  </a:lnTo>
                  <a:lnTo>
                    <a:pt x="36004" y="36004"/>
                  </a:lnTo>
                  <a:lnTo>
                    <a:pt x="16630" y="64737"/>
                  </a:lnTo>
                  <a:lnTo>
                    <a:pt x="9524" y="99917"/>
                  </a:lnTo>
                  <a:lnTo>
                    <a:pt x="9524" y="419290"/>
                  </a:lnTo>
                  <a:lnTo>
                    <a:pt x="16630" y="454470"/>
                  </a:lnTo>
                  <a:lnTo>
                    <a:pt x="36004" y="483203"/>
                  </a:lnTo>
                  <a:lnTo>
                    <a:pt x="64737" y="502577"/>
                  </a:lnTo>
                  <a:lnTo>
                    <a:pt x="99917" y="509682"/>
                  </a:lnTo>
                  <a:lnTo>
                    <a:pt x="460642" y="509682"/>
                  </a:lnTo>
                  <a:lnTo>
                    <a:pt x="458168" y="511351"/>
                  </a:lnTo>
                  <a:lnTo>
                    <a:pt x="442857" y="514445"/>
                  </a:lnTo>
                  <a:lnTo>
                    <a:pt x="99917" y="514445"/>
                  </a:lnTo>
                  <a:lnTo>
                    <a:pt x="99917" y="519207"/>
                  </a:lnTo>
                  <a:close/>
                </a:path>
                <a:path w="519429" h="519429">
                  <a:moveTo>
                    <a:pt x="460642" y="509682"/>
                  </a:moveTo>
                  <a:lnTo>
                    <a:pt x="419290" y="509682"/>
                  </a:lnTo>
                  <a:lnTo>
                    <a:pt x="454470" y="502577"/>
                  </a:lnTo>
                  <a:lnTo>
                    <a:pt x="483203" y="483203"/>
                  </a:lnTo>
                  <a:lnTo>
                    <a:pt x="502577" y="454470"/>
                  </a:lnTo>
                  <a:lnTo>
                    <a:pt x="509682" y="419290"/>
                  </a:lnTo>
                  <a:lnTo>
                    <a:pt x="509682" y="99917"/>
                  </a:lnTo>
                  <a:lnTo>
                    <a:pt x="502631" y="64737"/>
                  </a:lnTo>
                  <a:lnTo>
                    <a:pt x="483274" y="36004"/>
                  </a:lnTo>
                  <a:lnTo>
                    <a:pt x="454523" y="16630"/>
                  </a:lnTo>
                  <a:lnTo>
                    <a:pt x="419290" y="9524"/>
                  </a:lnTo>
                  <a:lnTo>
                    <a:pt x="99917" y="9524"/>
                  </a:lnTo>
                  <a:lnTo>
                    <a:pt x="99917" y="4762"/>
                  </a:lnTo>
                  <a:lnTo>
                    <a:pt x="419290" y="4762"/>
                  </a:lnTo>
                  <a:lnTo>
                    <a:pt x="419290" y="0"/>
                  </a:lnTo>
                  <a:lnTo>
                    <a:pt x="458168" y="7856"/>
                  </a:lnTo>
                  <a:lnTo>
                    <a:pt x="489930" y="29277"/>
                  </a:lnTo>
                  <a:lnTo>
                    <a:pt x="511350" y="61038"/>
                  </a:lnTo>
                  <a:lnTo>
                    <a:pt x="519207" y="99917"/>
                  </a:lnTo>
                  <a:lnTo>
                    <a:pt x="519207" y="419290"/>
                  </a:lnTo>
                  <a:lnTo>
                    <a:pt x="511350" y="458168"/>
                  </a:lnTo>
                  <a:lnTo>
                    <a:pt x="489930" y="489930"/>
                  </a:lnTo>
                  <a:lnTo>
                    <a:pt x="460642" y="509682"/>
                  </a:lnTo>
                  <a:close/>
                </a:path>
                <a:path w="519429" h="519429">
                  <a:moveTo>
                    <a:pt x="419290" y="519207"/>
                  </a:moveTo>
                  <a:lnTo>
                    <a:pt x="99917" y="519207"/>
                  </a:lnTo>
                  <a:lnTo>
                    <a:pt x="99917" y="514445"/>
                  </a:lnTo>
                  <a:lnTo>
                    <a:pt x="419290" y="514445"/>
                  </a:lnTo>
                  <a:lnTo>
                    <a:pt x="419290" y="519207"/>
                  </a:lnTo>
                  <a:close/>
                </a:path>
                <a:path w="519429" h="519429">
                  <a:moveTo>
                    <a:pt x="419290" y="519207"/>
                  </a:moveTo>
                  <a:lnTo>
                    <a:pt x="419290" y="514445"/>
                  </a:lnTo>
                  <a:lnTo>
                    <a:pt x="442857" y="514445"/>
                  </a:lnTo>
                  <a:lnTo>
                    <a:pt x="419290" y="519207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71466" y="4814100"/>
            <a:ext cx="214629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1" spc="-50" dirty="0">
                <a:solidFill>
                  <a:srgbClr val="292641"/>
                </a:solidFill>
                <a:latin typeface="Arial"/>
                <a:cs typeface="Arial"/>
              </a:rPr>
              <a:t>2</a:t>
            </a:r>
            <a:endParaRPr sz="26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9315608" y="2626262"/>
            <a:ext cx="8028305" cy="4075026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/>
              <a:t>Data</a:t>
            </a:r>
            <a:r>
              <a:rPr spc="30" dirty="0"/>
              <a:t> </a:t>
            </a:r>
            <a:r>
              <a:rPr spc="-10" dirty="0"/>
              <a:t>Preparation</a:t>
            </a:r>
          </a:p>
          <a:p>
            <a:pPr marL="12700" marR="192405" algn="just">
              <a:lnSpc>
                <a:spcPct val="135700"/>
              </a:lnSpc>
              <a:spcBef>
                <a:spcPts val="465"/>
              </a:spcBef>
            </a:pPr>
            <a:r>
              <a:rPr sz="1750" b="0" dirty="0">
                <a:latin typeface="Arial MT"/>
                <a:cs typeface="Arial MT"/>
              </a:rPr>
              <a:t>We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used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database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of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769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entries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and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divided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it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into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two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parts-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Training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spc="-20" dirty="0">
                <a:latin typeface="Arial MT"/>
                <a:cs typeface="Arial MT"/>
              </a:rPr>
              <a:t>Data </a:t>
            </a:r>
            <a:r>
              <a:rPr sz="1750" b="0" dirty="0">
                <a:latin typeface="Arial MT"/>
                <a:cs typeface="Arial MT"/>
              </a:rPr>
              <a:t>Set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and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Testing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Data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Set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with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2/3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of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the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data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as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Training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and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1/3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as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Test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spc="-20" dirty="0">
                <a:latin typeface="Arial MT"/>
                <a:cs typeface="Arial MT"/>
              </a:rPr>
              <a:t>data set.</a:t>
            </a:r>
            <a:endParaRPr sz="1750" dirty="0">
              <a:latin typeface="Arial MT"/>
              <a:cs typeface="Arial MT"/>
            </a:endParaRPr>
          </a:p>
          <a:p>
            <a:pPr marL="12700" marR="6465570">
              <a:lnSpc>
                <a:spcPct val="105100"/>
              </a:lnSpc>
              <a:spcBef>
                <a:spcPts val="985"/>
              </a:spcBef>
            </a:pPr>
            <a:r>
              <a:rPr lang="en-US" spc="-10" dirty="0"/>
              <a:t>Support Vector Machine</a:t>
            </a:r>
            <a:endParaRPr spc="-10" dirty="0"/>
          </a:p>
          <a:p>
            <a:pPr marL="12700" marR="5080">
              <a:lnSpc>
                <a:spcPct val="135700"/>
              </a:lnSpc>
              <a:spcBef>
                <a:spcPts val="900"/>
              </a:spcBef>
            </a:pPr>
            <a:r>
              <a:rPr sz="1750" b="0" dirty="0">
                <a:latin typeface="Arial MT"/>
                <a:cs typeface="Arial MT"/>
              </a:rPr>
              <a:t>Using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lang="en-US" sz="1750" b="0" spc="35" dirty="0">
                <a:latin typeface="Arial MT"/>
                <a:cs typeface="Arial MT"/>
              </a:rPr>
              <a:t>Support Vector Machine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we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train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the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machine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to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understand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the</a:t>
            </a:r>
            <a:r>
              <a:rPr sz="1750" b="0" spc="35" dirty="0">
                <a:latin typeface="Arial MT"/>
                <a:cs typeface="Arial MT"/>
              </a:rPr>
              <a:t> </a:t>
            </a:r>
            <a:r>
              <a:rPr sz="1750" b="0" spc="-10" dirty="0">
                <a:latin typeface="Arial MT"/>
                <a:cs typeface="Arial MT"/>
              </a:rPr>
              <a:t>underlying </a:t>
            </a:r>
            <a:r>
              <a:rPr sz="1750" b="0" dirty="0">
                <a:latin typeface="Arial MT"/>
                <a:cs typeface="Arial MT"/>
              </a:rPr>
              <a:t>structure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of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the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data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set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and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at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the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same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time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we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determine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the</a:t>
            </a:r>
            <a:r>
              <a:rPr sz="1750" b="0" spc="30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Accuracy</a:t>
            </a:r>
            <a:r>
              <a:rPr sz="1750" b="0" spc="25" dirty="0">
                <a:latin typeface="Arial MT"/>
                <a:cs typeface="Arial MT"/>
              </a:rPr>
              <a:t> </a:t>
            </a:r>
            <a:r>
              <a:rPr sz="1750" b="0" spc="-10" dirty="0">
                <a:latin typeface="Arial MT"/>
                <a:cs typeface="Arial MT"/>
              </a:rPr>
              <a:t>Score </a:t>
            </a:r>
            <a:r>
              <a:rPr sz="1750" b="0" dirty="0">
                <a:latin typeface="Arial MT"/>
                <a:cs typeface="Arial MT"/>
              </a:rPr>
              <a:t>of</a:t>
            </a:r>
            <a:r>
              <a:rPr sz="1750" b="0" spc="15" dirty="0">
                <a:latin typeface="Arial MT"/>
                <a:cs typeface="Arial MT"/>
              </a:rPr>
              <a:t> </a:t>
            </a:r>
            <a:r>
              <a:rPr sz="1750" b="0" dirty="0">
                <a:latin typeface="Arial MT"/>
                <a:cs typeface="Arial MT"/>
              </a:rPr>
              <a:t>our</a:t>
            </a:r>
            <a:r>
              <a:rPr sz="1750" b="0" spc="20" dirty="0">
                <a:latin typeface="Arial MT"/>
                <a:cs typeface="Arial MT"/>
              </a:rPr>
              <a:t> </a:t>
            </a:r>
            <a:r>
              <a:rPr sz="1750" b="0" spc="-10" dirty="0">
                <a:latin typeface="Arial MT"/>
                <a:cs typeface="Arial MT"/>
              </a:rPr>
              <a:t>algorithm.</a:t>
            </a:r>
            <a:endParaRPr sz="1750" dirty="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31099" y="6977657"/>
            <a:ext cx="1278890" cy="519430"/>
            <a:chOff x="7731099" y="6977657"/>
            <a:chExt cx="1278890" cy="519430"/>
          </a:xfrm>
        </p:grpSpPr>
        <p:sp>
          <p:nvSpPr>
            <p:cNvPr id="15" name="object 15"/>
            <p:cNvSpPr/>
            <p:nvPr/>
          </p:nvSpPr>
          <p:spPr>
            <a:xfrm>
              <a:off x="8217024" y="7222925"/>
              <a:ext cx="793115" cy="28575"/>
            </a:xfrm>
            <a:custGeom>
              <a:avLst/>
              <a:gdLst/>
              <a:ahLst/>
              <a:cxnLst/>
              <a:rect l="l" t="t" r="r" b="b"/>
              <a:pathLst>
                <a:path w="793115" h="28575">
                  <a:moveTo>
                    <a:pt x="786574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786574" y="0"/>
                  </a:lnTo>
                  <a:lnTo>
                    <a:pt x="792955" y="6381"/>
                  </a:lnTo>
                  <a:lnTo>
                    <a:pt x="792955" y="22193"/>
                  </a:lnTo>
                  <a:lnTo>
                    <a:pt x="786574" y="28574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35861" y="6982419"/>
              <a:ext cx="509905" cy="509905"/>
            </a:xfrm>
            <a:custGeom>
              <a:avLst/>
              <a:gdLst/>
              <a:ahLst/>
              <a:cxnLst/>
              <a:rect l="l" t="t" r="r" b="b"/>
              <a:pathLst>
                <a:path w="509904" h="509904">
                  <a:moveTo>
                    <a:pt x="414527" y="509682"/>
                  </a:moveTo>
                  <a:lnTo>
                    <a:pt x="95154" y="509682"/>
                  </a:lnTo>
                  <a:lnTo>
                    <a:pt x="58105" y="502248"/>
                  </a:lnTo>
                  <a:lnTo>
                    <a:pt x="27860" y="481857"/>
                  </a:lnTo>
                  <a:lnTo>
                    <a:pt x="7474" y="451590"/>
                  </a:lnTo>
                  <a:lnTo>
                    <a:pt x="0" y="414527"/>
                  </a:lnTo>
                  <a:lnTo>
                    <a:pt x="0" y="95154"/>
                  </a:lnTo>
                  <a:lnTo>
                    <a:pt x="7474" y="58105"/>
                  </a:lnTo>
                  <a:lnTo>
                    <a:pt x="27860" y="27860"/>
                  </a:lnTo>
                  <a:lnTo>
                    <a:pt x="58105" y="7474"/>
                  </a:lnTo>
                  <a:lnTo>
                    <a:pt x="95154" y="0"/>
                  </a:lnTo>
                  <a:lnTo>
                    <a:pt x="414527" y="0"/>
                  </a:lnTo>
                  <a:lnTo>
                    <a:pt x="451577" y="7474"/>
                  </a:lnTo>
                  <a:lnTo>
                    <a:pt x="481822" y="27860"/>
                  </a:lnTo>
                  <a:lnTo>
                    <a:pt x="502208" y="58105"/>
                  </a:lnTo>
                  <a:lnTo>
                    <a:pt x="509682" y="95154"/>
                  </a:lnTo>
                  <a:lnTo>
                    <a:pt x="509682" y="414527"/>
                  </a:lnTo>
                  <a:lnTo>
                    <a:pt x="502208" y="451577"/>
                  </a:lnTo>
                  <a:lnTo>
                    <a:pt x="481822" y="481822"/>
                  </a:lnTo>
                  <a:lnTo>
                    <a:pt x="451577" y="502208"/>
                  </a:lnTo>
                  <a:lnTo>
                    <a:pt x="414527" y="509682"/>
                  </a:lnTo>
                  <a:close/>
                </a:path>
              </a:pathLst>
            </a:custGeom>
            <a:solidFill>
              <a:srgbClr val="E8E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31099" y="6977657"/>
              <a:ext cx="519430" cy="519430"/>
            </a:xfrm>
            <a:custGeom>
              <a:avLst/>
              <a:gdLst/>
              <a:ahLst/>
              <a:cxnLst/>
              <a:rect l="l" t="t" r="r" b="b"/>
              <a:pathLst>
                <a:path w="519429" h="519429">
                  <a:moveTo>
                    <a:pt x="99917" y="519207"/>
                  </a:moveTo>
                  <a:lnTo>
                    <a:pt x="61038" y="511404"/>
                  </a:lnTo>
                  <a:lnTo>
                    <a:pt x="29277" y="490001"/>
                  </a:lnTo>
                  <a:lnTo>
                    <a:pt x="7856" y="458222"/>
                  </a:lnTo>
                  <a:lnTo>
                    <a:pt x="0" y="419290"/>
                  </a:lnTo>
                  <a:lnTo>
                    <a:pt x="0" y="99917"/>
                  </a:lnTo>
                  <a:lnTo>
                    <a:pt x="7856" y="61038"/>
                  </a:lnTo>
                  <a:lnTo>
                    <a:pt x="29277" y="29277"/>
                  </a:lnTo>
                  <a:lnTo>
                    <a:pt x="61038" y="7856"/>
                  </a:lnTo>
                  <a:lnTo>
                    <a:pt x="99917" y="0"/>
                  </a:lnTo>
                  <a:lnTo>
                    <a:pt x="419290" y="0"/>
                  </a:lnTo>
                  <a:lnTo>
                    <a:pt x="419290" y="4762"/>
                  </a:lnTo>
                  <a:lnTo>
                    <a:pt x="99917" y="4762"/>
                  </a:lnTo>
                  <a:lnTo>
                    <a:pt x="99917" y="9524"/>
                  </a:lnTo>
                  <a:lnTo>
                    <a:pt x="64737" y="16630"/>
                  </a:lnTo>
                  <a:lnTo>
                    <a:pt x="36004" y="36004"/>
                  </a:lnTo>
                  <a:lnTo>
                    <a:pt x="16630" y="64737"/>
                  </a:lnTo>
                  <a:lnTo>
                    <a:pt x="9524" y="99917"/>
                  </a:lnTo>
                  <a:lnTo>
                    <a:pt x="9524" y="419290"/>
                  </a:lnTo>
                  <a:lnTo>
                    <a:pt x="16630" y="454470"/>
                  </a:lnTo>
                  <a:lnTo>
                    <a:pt x="36004" y="483203"/>
                  </a:lnTo>
                  <a:lnTo>
                    <a:pt x="64737" y="502577"/>
                  </a:lnTo>
                  <a:lnTo>
                    <a:pt x="99917" y="509682"/>
                  </a:lnTo>
                  <a:lnTo>
                    <a:pt x="460642" y="509682"/>
                  </a:lnTo>
                  <a:lnTo>
                    <a:pt x="458168" y="511350"/>
                  </a:lnTo>
                  <a:lnTo>
                    <a:pt x="442857" y="514445"/>
                  </a:lnTo>
                  <a:lnTo>
                    <a:pt x="99917" y="514445"/>
                  </a:lnTo>
                  <a:lnTo>
                    <a:pt x="99917" y="519207"/>
                  </a:lnTo>
                  <a:close/>
                </a:path>
                <a:path w="519429" h="519429">
                  <a:moveTo>
                    <a:pt x="460642" y="509682"/>
                  </a:moveTo>
                  <a:lnTo>
                    <a:pt x="419290" y="509682"/>
                  </a:lnTo>
                  <a:lnTo>
                    <a:pt x="454470" y="502577"/>
                  </a:lnTo>
                  <a:lnTo>
                    <a:pt x="483203" y="483203"/>
                  </a:lnTo>
                  <a:lnTo>
                    <a:pt x="502577" y="454470"/>
                  </a:lnTo>
                  <a:lnTo>
                    <a:pt x="509682" y="419290"/>
                  </a:lnTo>
                  <a:lnTo>
                    <a:pt x="509682" y="99917"/>
                  </a:lnTo>
                  <a:lnTo>
                    <a:pt x="502631" y="64737"/>
                  </a:lnTo>
                  <a:lnTo>
                    <a:pt x="483274" y="36004"/>
                  </a:lnTo>
                  <a:lnTo>
                    <a:pt x="454523" y="16630"/>
                  </a:lnTo>
                  <a:lnTo>
                    <a:pt x="419290" y="9524"/>
                  </a:lnTo>
                  <a:lnTo>
                    <a:pt x="99917" y="9524"/>
                  </a:lnTo>
                  <a:lnTo>
                    <a:pt x="99917" y="4762"/>
                  </a:lnTo>
                  <a:lnTo>
                    <a:pt x="419290" y="4762"/>
                  </a:lnTo>
                  <a:lnTo>
                    <a:pt x="419290" y="0"/>
                  </a:lnTo>
                  <a:lnTo>
                    <a:pt x="458168" y="7856"/>
                  </a:lnTo>
                  <a:lnTo>
                    <a:pt x="489930" y="29277"/>
                  </a:lnTo>
                  <a:lnTo>
                    <a:pt x="511350" y="61038"/>
                  </a:lnTo>
                  <a:lnTo>
                    <a:pt x="519207" y="99917"/>
                  </a:lnTo>
                  <a:lnTo>
                    <a:pt x="519207" y="419290"/>
                  </a:lnTo>
                  <a:lnTo>
                    <a:pt x="511350" y="458168"/>
                  </a:lnTo>
                  <a:lnTo>
                    <a:pt x="489930" y="489930"/>
                  </a:lnTo>
                  <a:lnTo>
                    <a:pt x="460642" y="509682"/>
                  </a:lnTo>
                  <a:close/>
                </a:path>
                <a:path w="519429" h="519429">
                  <a:moveTo>
                    <a:pt x="419290" y="519207"/>
                  </a:moveTo>
                  <a:lnTo>
                    <a:pt x="99917" y="519207"/>
                  </a:lnTo>
                  <a:lnTo>
                    <a:pt x="99917" y="514445"/>
                  </a:lnTo>
                  <a:lnTo>
                    <a:pt x="419290" y="514445"/>
                  </a:lnTo>
                  <a:lnTo>
                    <a:pt x="419290" y="519207"/>
                  </a:lnTo>
                  <a:close/>
                </a:path>
                <a:path w="519429" h="519429">
                  <a:moveTo>
                    <a:pt x="419290" y="519207"/>
                  </a:moveTo>
                  <a:lnTo>
                    <a:pt x="419290" y="514445"/>
                  </a:lnTo>
                  <a:lnTo>
                    <a:pt x="442857" y="514445"/>
                  </a:lnTo>
                  <a:lnTo>
                    <a:pt x="419290" y="519207"/>
                  </a:lnTo>
                  <a:close/>
                </a:path>
              </a:pathLst>
            </a:custGeom>
            <a:solidFill>
              <a:srgbClr val="BDB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72658" y="7070633"/>
            <a:ext cx="214629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b="1" spc="-50" dirty="0">
                <a:solidFill>
                  <a:srgbClr val="292641"/>
                </a:solidFill>
                <a:latin typeface="Arial"/>
                <a:cs typeface="Arial"/>
              </a:rPr>
              <a:t>3</a:t>
            </a:r>
            <a:endParaRPr sz="2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15608" y="6776928"/>
            <a:ext cx="7991475" cy="1299908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200" b="1" spc="-10" dirty="0">
                <a:solidFill>
                  <a:srgbClr val="292641"/>
                </a:solidFill>
                <a:latin typeface="Arial"/>
                <a:cs typeface="Arial"/>
              </a:rPr>
              <a:t>Visualization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465"/>
              </a:spcBef>
            </a:pP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We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have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plotted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one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histogram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for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all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the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factors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we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have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considered.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With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292641"/>
                </a:solidFill>
                <a:latin typeface="Arial MT"/>
                <a:cs typeface="Arial MT"/>
              </a:rPr>
              <a:t>0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and</a:t>
            </a:r>
            <a:r>
              <a:rPr sz="1750" spc="30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1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representing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non-diabetic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and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diabetic</a:t>
            </a:r>
            <a:r>
              <a:rPr sz="1750" spc="35" dirty="0">
                <a:solidFill>
                  <a:srgbClr val="29264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92641"/>
                </a:solidFill>
                <a:latin typeface="Arial MT"/>
                <a:cs typeface="Arial MT"/>
              </a:rPr>
              <a:t>respectively.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85043" y="2715318"/>
            <a:ext cx="240029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b="1" spc="-5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808</Words>
  <Application>Microsoft Office PowerPoint</Application>
  <PresentationFormat>Custom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Arial MT</vt:lpstr>
      <vt:lpstr>Office Theme</vt:lpstr>
      <vt:lpstr>Diabetes: Analysis and Modelling</vt:lpstr>
      <vt:lpstr>Statement of the Problems</vt:lpstr>
      <vt:lpstr>Project Objectives</vt:lpstr>
      <vt:lpstr>Project Scope</vt:lpstr>
      <vt:lpstr>Project Applications</vt:lpstr>
      <vt:lpstr>Project Limitations</vt:lpstr>
      <vt:lpstr>Development Tools</vt:lpstr>
      <vt:lpstr>Algorithms Used</vt:lpstr>
      <vt:lpstr>Implementation</vt:lpstr>
      <vt:lpstr>                                       ALGORITHM</vt:lpstr>
      <vt:lpstr>                         OBSERVATIONS (DIABETES ANALYSIS GRAPH)</vt:lpstr>
      <vt:lpstr>PowerPoint Presentation</vt:lpstr>
      <vt:lpstr>                                OBSERVATIONS(contd.)</vt:lpstr>
      <vt:lpstr>PowerPoint Presentation</vt:lpstr>
      <vt:lpstr>                                      Bibliography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Diabetes-Analysis-and-Modelling.pptx</dc:title>
  <dc:creator>Nandini Das</dc:creator>
  <cp:keywords>DAGOL11kApA,BAEcUmtxCeE</cp:keywords>
  <cp:lastModifiedBy>ASUS</cp:lastModifiedBy>
  <cp:revision>6</cp:revision>
  <dcterms:created xsi:type="dcterms:W3CDTF">2024-08-18T11:45:24Z</dcterms:created>
  <dcterms:modified xsi:type="dcterms:W3CDTF">2024-08-18T12:48:24Z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2024-08-18T00:00:00Z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2024-08-18T00:00:00Z</vt:filetime>
  </property>
  <property fmtid="{D5CDD505-2E9C-101B-9397-08002B2CF9AE}" pid="5" name="Producer">
    <vt:lpwstr>Canva</vt:lpwstr>
  </property>
</Properties>
</file>