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Q0G1BNAS3I23Iz2ZoNoMh6MiI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(승차인구수 + 하차인구수) </a:t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c4d2070cb_6_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c4d2070cb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6c4d2070cb_6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c4d2070cb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6c4d2070cb_1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c4d2070cb_6_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c4d2070cb_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6c4d2070cb_6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c4d2070cb_6_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c4d2070cb_6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c4d2070cb_6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c4d2070cb_1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6c4d2070cb_10_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11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2차 미니프로젝트_조별 발표 템플릿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DX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1600">
                <a:solidFill>
                  <a:schemeClr val="dk1"/>
                </a:solidFill>
              </a:rPr>
              <a:t>14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0599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90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 론: 서울시 버스 노선 추가 설치 선정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750" y="1805000"/>
            <a:ext cx="4412500" cy="4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6435413" y="3954297"/>
            <a:ext cx="545400" cy="545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1316625" y="1497200"/>
            <a:ext cx="72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FFFFFF"/>
                </a:solidFill>
              </a:rPr>
              <a:t>강동</a:t>
            </a:r>
            <a:r>
              <a:rPr b="1" i="0" lang="ko-KR" sz="2100" u="none" cap="none" strike="noStrike">
                <a:solidFill>
                  <a:srgbClr val="FFFFFF"/>
                </a:solidFill>
              </a:rPr>
              <a:t>구에 버스 시설의 추가가 가장 필요</a:t>
            </a:r>
            <a:r>
              <a:rPr b="1" lang="ko-KR" sz="2100">
                <a:solidFill>
                  <a:srgbClr val="FFFFFF"/>
                </a:solidFill>
              </a:rPr>
              <a:t>합니다.</a:t>
            </a:r>
            <a:endParaRPr b="1" i="0" sz="21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23125" y="2104525"/>
            <a:ext cx="883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</a:rPr>
              <a:t>가설 1</a:t>
            </a:r>
            <a:r>
              <a:rPr b="1" lang="ko-KR" sz="1800"/>
              <a:t>. 수요과다가설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○"/>
            </a:pPr>
            <a:r>
              <a:rPr lang="ko-KR" sz="1600">
                <a:solidFill>
                  <a:schemeClr val="dk1"/>
                </a:solidFill>
              </a:rPr>
              <a:t>승·하차평균승객수가 많은 자치구에는 버스 노선이 부족하다.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08850" y="3203688"/>
            <a:ext cx="8424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</a:rPr>
              <a:t>가설 2</a:t>
            </a:r>
            <a:r>
              <a:rPr b="1" lang="ko-KR" sz="1800"/>
              <a:t>. </a:t>
            </a:r>
            <a:r>
              <a:rPr b="1" lang="ko-KR" sz="1800">
                <a:solidFill>
                  <a:schemeClr val="dk1"/>
                </a:solidFill>
              </a:rPr>
              <a:t>고정 수요가설 </a:t>
            </a:r>
            <a:r>
              <a:rPr lang="ko-KR" sz="1800">
                <a:solidFill>
                  <a:schemeClr val="dk1"/>
                </a:solidFill>
              </a:rPr>
              <a:t>: 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○"/>
            </a:pPr>
            <a:r>
              <a:rPr lang="ko-KR" sz="1600">
                <a:solidFill>
                  <a:schemeClr val="dk1"/>
                </a:solidFill>
              </a:rPr>
              <a:t>고정이동이 많은 자치구에는 버스 노선이 부족하다.</a:t>
            </a:r>
            <a:endParaRPr sz="1600"/>
          </a:p>
        </p:txBody>
      </p:sp>
      <p:sp>
        <p:nvSpPr>
          <p:cNvPr id="58" name="Google Shape;58;p2"/>
          <p:cNvSpPr/>
          <p:nvPr/>
        </p:nvSpPr>
        <p:spPr>
          <a:xfrm>
            <a:off x="508850" y="4478350"/>
            <a:ext cx="6374100" cy="6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</a:rPr>
              <a:t>가설 3</a:t>
            </a:r>
            <a:r>
              <a:rPr b="1" lang="ko-KR" sz="1800"/>
              <a:t>. 요식업 이동인구 가설</a:t>
            </a:r>
            <a:r>
              <a:rPr lang="ko-KR" sz="1800"/>
              <a:t>:</a:t>
            </a:r>
            <a:endParaRPr sz="1800"/>
          </a:p>
          <a:p>
            <a:pPr indent="-39160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7"/>
              <a:buFont typeface="Noto Sans Symbols"/>
              <a:buChar char="○"/>
            </a:pPr>
            <a:r>
              <a:rPr lang="ko-KR" sz="1600">
                <a:solidFill>
                  <a:schemeClr val="dk1"/>
                </a:solidFill>
              </a:rPr>
              <a:t>커피, 식당 사업체가 많으면 버스 노선이 부족하다.</a:t>
            </a:r>
            <a:r>
              <a:rPr lang="ko-KR" sz="1800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59" name="Google Shape;59;p2"/>
          <p:cNvSpPr/>
          <p:nvPr/>
        </p:nvSpPr>
        <p:spPr>
          <a:xfrm>
            <a:off x="748975" y="2104525"/>
            <a:ext cx="87600" cy="590400"/>
          </a:xfrm>
          <a:prstGeom prst="rect">
            <a:avLst/>
          </a:prstGeom>
          <a:solidFill>
            <a:srgbClr val="01BCB5">
              <a:alpha val="113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48975" y="3323725"/>
            <a:ext cx="87600" cy="590400"/>
          </a:xfrm>
          <a:prstGeom prst="rect">
            <a:avLst/>
          </a:prstGeom>
          <a:solidFill>
            <a:srgbClr val="01BCB5">
              <a:alpha val="528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48975" y="4466725"/>
            <a:ext cx="87600" cy="590400"/>
          </a:xfrm>
          <a:prstGeom prst="rect">
            <a:avLst/>
          </a:prstGeom>
          <a:solidFill>
            <a:srgbClr val="01BCB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6191494" y="1540925"/>
            <a:ext cx="3063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자치구별 노선수</a:t>
            </a:r>
            <a:endParaRPr b="1"/>
          </a:p>
        </p:txBody>
      </p:sp>
      <p:pic>
        <p:nvPicPr>
          <p:cNvPr id="68" name="Google Shape;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25" y="1755375"/>
            <a:ext cx="3682248" cy="20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 b="0" l="0" r="0" t="5722"/>
          <a:stretch/>
        </p:blipFill>
        <p:spPr>
          <a:xfrm>
            <a:off x="4899350" y="1907775"/>
            <a:ext cx="4034223" cy="18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5">
            <a:alphaModFix/>
          </a:blip>
          <a:srcRect b="0" l="-1860" r="1859" t="4534"/>
          <a:stretch/>
        </p:blipFill>
        <p:spPr>
          <a:xfrm>
            <a:off x="4953000" y="4058200"/>
            <a:ext cx="4087201" cy="18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6">
            <a:alphaModFix/>
          </a:blip>
          <a:srcRect b="0" l="0" r="0" t="6076"/>
          <a:stretch/>
        </p:blipFill>
        <p:spPr>
          <a:xfrm>
            <a:off x="895375" y="4100750"/>
            <a:ext cx="3507400" cy="1715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3"/>
          <p:cNvCxnSpPr/>
          <p:nvPr/>
        </p:nvCxnSpPr>
        <p:spPr>
          <a:xfrm>
            <a:off x="4836425" y="1606450"/>
            <a:ext cx="7200" cy="46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3"/>
          <p:cNvCxnSpPr/>
          <p:nvPr/>
        </p:nvCxnSpPr>
        <p:spPr>
          <a:xfrm flipH="1" rot="10800000">
            <a:off x="705775" y="3814375"/>
            <a:ext cx="8369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3"/>
          <p:cNvSpPr/>
          <p:nvPr/>
        </p:nvSpPr>
        <p:spPr>
          <a:xfrm>
            <a:off x="1307800" y="5888975"/>
            <a:ext cx="2883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자치구 정기적 이동(HW) 인구 수 </a:t>
            </a:r>
            <a:endParaRPr b="1"/>
          </a:p>
        </p:txBody>
      </p:sp>
      <p:sp>
        <p:nvSpPr>
          <p:cNvPr id="75" name="Google Shape;75;p3"/>
          <p:cNvSpPr/>
          <p:nvPr/>
        </p:nvSpPr>
        <p:spPr>
          <a:xfrm>
            <a:off x="5737857" y="5965163"/>
            <a:ext cx="3063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자치구별 </a:t>
            </a:r>
            <a:r>
              <a:rPr b="1" lang="ko-KR"/>
              <a:t>정</a:t>
            </a:r>
            <a:r>
              <a:rPr b="1" lang="ko-KR"/>
              <a:t>류장수</a:t>
            </a:r>
            <a:r>
              <a:rPr b="1" i="0" lang="ko-KR" sz="1400" u="none" cap="none" strike="noStrike">
                <a:solidFill>
                  <a:srgbClr val="000000"/>
                </a:solidFill>
              </a:rPr>
              <a:t> </a:t>
            </a:r>
            <a:endParaRPr b="1"/>
          </a:p>
        </p:txBody>
      </p:sp>
      <p:sp>
        <p:nvSpPr>
          <p:cNvPr id="76" name="Google Shape;76;p3"/>
          <p:cNvSpPr/>
          <p:nvPr/>
        </p:nvSpPr>
        <p:spPr>
          <a:xfrm>
            <a:off x="1954726" y="1545375"/>
            <a:ext cx="1541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총 승하차인구수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c4d2070cb_6_1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가설1. 수요 과다 해소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6c4d2070cb_6_1"/>
          <p:cNvSpPr txBox="1"/>
          <p:nvPr/>
        </p:nvSpPr>
        <p:spPr>
          <a:xfrm>
            <a:off x="-1025025" y="1224925"/>
            <a:ext cx="825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승·하차평균승객수가 많은 자치구에는 버스 노선이 부족하다. </a:t>
            </a:r>
            <a:endParaRPr b="1" sz="1600"/>
          </a:p>
        </p:txBody>
      </p:sp>
      <p:pic>
        <p:nvPicPr>
          <p:cNvPr id="84" name="Google Shape;84;g26c4d2070cb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50" y="1779675"/>
            <a:ext cx="4277601" cy="37123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6c4d2070cb_6_1"/>
          <p:cNvSpPr/>
          <p:nvPr/>
        </p:nvSpPr>
        <p:spPr>
          <a:xfrm>
            <a:off x="174950" y="1275175"/>
            <a:ext cx="87600" cy="330600"/>
          </a:xfrm>
          <a:prstGeom prst="rect">
            <a:avLst/>
          </a:prstGeom>
          <a:solidFill>
            <a:srgbClr val="01BCB5">
              <a:alpha val="113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c4d2070cb_6_1"/>
          <p:cNvSpPr/>
          <p:nvPr/>
        </p:nvSpPr>
        <p:spPr>
          <a:xfrm>
            <a:off x="320550" y="2582500"/>
            <a:ext cx="4899900" cy="176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6c4d2070cb_6_1"/>
          <p:cNvSpPr txBox="1"/>
          <p:nvPr/>
        </p:nvSpPr>
        <p:spPr>
          <a:xfrm>
            <a:off x="465450" y="2658700"/>
            <a:ext cx="47625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[전제 조건]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승하차 승객수가 많은 지역에는 버스 노선이 충분해야 한다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노선 수당 승하차 승객 수가 많다면, 교통 혼잡도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및 교통체증의 원인이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6c4d2070cb_6_1"/>
          <p:cNvSpPr/>
          <p:nvPr/>
        </p:nvSpPr>
        <p:spPr>
          <a:xfrm>
            <a:off x="5721300" y="1719400"/>
            <a:ext cx="225300" cy="35568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6c4d2070cb_6_1"/>
          <p:cNvSpPr/>
          <p:nvPr/>
        </p:nvSpPr>
        <p:spPr>
          <a:xfrm flipH="1" rot="-5404388">
            <a:off x="5522775" y="5521001"/>
            <a:ext cx="470100" cy="265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6c4d2070cb_6_1"/>
          <p:cNvSpPr txBox="1"/>
          <p:nvPr/>
        </p:nvSpPr>
        <p:spPr>
          <a:xfrm>
            <a:off x="1526125" y="5438050"/>
            <a:ext cx="47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강동구가 다른 자치구에 비해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압도적으로 높은 비율을 보임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=&gt; 이용승객 대비 노선수가 부족하다</a:t>
            </a:r>
            <a:endParaRPr/>
          </a:p>
        </p:txBody>
      </p:sp>
      <p:sp>
        <p:nvSpPr>
          <p:cNvPr id="91" name="Google Shape;91;g26c4d2070cb_6_1"/>
          <p:cNvSpPr/>
          <p:nvPr/>
        </p:nvSpPr>
        <p:spPr>
          <a:xfrm>
            <a:off x="2297100" y="5293975"/>
            <a:ext cx="3303600" cy="1049100"/>
          </a:xfrm>
          <a:prstGeom prst="roundRect">
            <a:avLst>
              <a:gd fmla="val 16667" name="adj"/>
            </a:avLst>
          </a:prstGeom>
          <a:solidFill>
            <a:srgbClr val="01BCB5">
              <a:alpha val="113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4d2070cb_10_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26c4d2070cb_10_0"/>
          <p:cNvPicPr preferRelativeResize="0"/>
          <p:nvPr/>
        </p:nvPicPr>
        <p:blipFill rotWithShape="1">
          <a:blip r:embed="rId3">
            <a:alphaModFix/>
          </a:blip>
          <a:srcRect b="0" l="0" r="33399" t="0"/>
          <a:stretch/>
        </p:blipFill>
        <p:spPr>
          <a:xfrm>
            <a:off x="432613" y="2487625"/>
            <a:ext cx="47070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6c4d2070cb_10_0"/>
          <p:cNvSpPr txBox="1"/>
          <p:nvPr/>
        </p:nvSpPr>
        <p:spPr>
          <a:xfrm>
            <a:off x="404425" y="1502875"/>
            <a:ext cx="5205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   </a:t>
            </a:r>
            <a:r>
              <a:rPr b="1" lang="ko-KR" sz="1300"/>
              <a:t>[가설 검정]</a:t>
            </a:r>
            <a:endParaRPr b="1"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H0: 평균 승하차 승객수와 버스 노선수는 관련이 없다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H1:</a:t>
            </a:r>
            <a:r>
              <a:rPr lang="ko-KR" sz="1200">
                <a:solidFill>
                  <a:schemeClr val="dk1"/>
                </a:solidFill>
              </a:rPr>
              <a:t>평균 승하차 승객수와 버스 노선수는 관련있다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g26c4d2070cb_10_0"/>
          <p:cNvSpPr/>
          <p:nvPr/>
        </p:nvSpPr>
        <p:spPr>
          <a:xfrm>
            <a:off x="392200" y="1291750"/>
            <a:ext cx="4899900" cy="243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26c4d2070cb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600" y="2206150"/>
            <a:ext cx="4309099" cy="339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6c4d2070cb_10_0"/>
          <p:cNvSpPr/>
          <p:nvPr/>
        </p:nvSpPr>
        <p:spPr>
          <a:xfrm>
            <a:off x="400725" y="3875800"/>
            <a:ext cx="4899900" cy="243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6c4d2070cb_10_0"/>
          <p:cNvSpPr txBox="1"/>
          <p:nvPr/>
        </p:nvSpPr>
        <p:spPr>
          <a:xfrm>
            <a:off x="629325" y="4030450"/>
            <a:ext cx="49488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Insight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* 노선 당 승객수가 크다는 것은 버스 이용객 대비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노선수가 부족함을 의미함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특히 강동구의 경우 노선당 승객수 비율이 압도적으로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큰 것을 볼 수있음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=&gt; 노선을 추가 개설하여 수요 과잉을 해소해야함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c4d2070cb_6_7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가설2. 고정 수요에 따른 교통 개선</a:t>
            </a:r>
            <a:endParaRPr/>
          </a:p>
        </p:txBody>
      </p:sp>
      <p:sp>
        <p:nvSpPr>
          <p:cNvPr id="109" name="Google Shape;109;g26c4d2070cb_6_7"/>
          <p:cNvSpPr txBox="1"/>
          <p:nvPr>
            <p:ph idx="1" type="body"/>
          </p:nvPr>
        </p:nvSpPr>
        <p:spPr>
          <a:xfrm>
            <a:off x="-1064300" y="1283425"/>
            <a:ext cx="8486700" cy="31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고정이동이 많은 자치구에는 버스 노선이 부족하다.</a:t>
            </a:r>
            <a:endParaRPr sz="1600"/>
          </a:p>
        </p:txBody>
      </p:sp>
      <p:pic>
        <p:nvPicPr>
          <p:cNvPr id="110" name="Google Shape;110;g26c4d2070cb_6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475" y="1797988"/>
            <a:ext cx="3048675" cy="202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6c4d2070cb_6_7"/>
          <p:cNvPicPr preferRelativeResize="0"/>
          <p:nvPr/>
        </p:nvPicPr>
        <p:blipFill rotWithShape="1">
          <a:blip r:embed="rId4">
            <a:alphaModFix/>
          </a:blip>
          <a:srcRect b="0" l="714" r="0" t="6542"/>
          <a:stretch/>
        </p:blipFill>
        <p:spPr>
          <a:xfrm>
            <a:off x="6276575" y="4059875"/>
            <a:ext cx="3026950" cy="2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c4d2070cb_6_7"/>
          <p:cNvSpPr/>
          <p:nvPr/>
        </p:nvSpPr>
        <p:spPr>
          <a:xfrm>
            <a:off x="7046725" y="3834300"/>
            <a:ext cx="1873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&lt;이동시간 데이터&gt;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13" name="Google Shape;113;g26c4d2070cb_6_7"/>
          <p:cNvSpPr/>
          <p:nvPr/>
        </p:nvSpPr>
        <p:spPr>
          <a:xfrm>
            <a:off x="682775" y="2214650"/>
            <a:ext cx="4933500" cy="15270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01BC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이동 유형 중 ‘HW’, ‘WH’ 이동유형을 고정적 이동 행태로 가정한다.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이동 시간이 200분 이상인 데이터는 출퇴근 이동이 아닌 것으로 가정한다.</a:t>
            </a:r>
            <a:endParaRPr/>
          </a:p>
        </p:txBody>
      </p:sp>
      <p:sp>
        <p:nvSpPr>
          <p:cNvPr id="114" name="Google Shape;114;g26c4d2070cb_6_7"/>
          <p:cNvSpPr/>
          <p:nvPr/>
        </p:nvSpPr>
        <p:spPr>
          <a:xfrm>
            <a:off x="2168200" y="2081700"/>
            <a:ext cx="1873500" cy="286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1BC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전제 조건</a:t>
            </a:r>
            <a:endParaRPr b="1"/>
          </a:p>
        </p:txBody>
      </p:sp>
      <p:sp>
        <p:nvSpPr>
          <p:cNvPr id="115" name="Google Shape;115;g26c4d2070cb_6_7"/>
          <p:cNvSpPr/>
          <p:nvPr/>
        </p:nvSpPr>
        <p:spPr>
          <a:xfrm>
            <a:off x="6735775" y="6031575"/>
            <a:ext cx="2495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&lt;고정이동 인구 수 데이터&gt;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16" name="Google Shape;116;g26c4d2070cb_6_7"/>
          <p:cNvSpPr/>
          <p:nvPr/>
        </p:nvSpPr>
        <p:spPr>
          <a:xfrm>
            <a:off x="671250" y="4177250"/>
            <a:ext cx="4933500" cy="15270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01BC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고정적 수요가 예상되는 자치구에 추가적인 버스 노선 설치가 필요될 것으로 예상된다.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따라서 고정적 이동 인구 수와 노선 수 간 상관관계를 분석하고 버스 추가 설치 여부를 결정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g26c4d2070cb_6_7"/>
          <p:cNvSpPr/>
          <p:nvPr/>
        </p:nvSpPr>
        <p:spPr>
          <a:xfrm>
            <a:off x="2092100" y="4044300"/>
            <a:ext cx="1949700" cy="286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1BC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데이터 분석</a:t>
            </a:r>
            <a:endParaRPr b="1"/>
          </a:p>
        </p:txBody>
      </p:sp>
      <p:sp>
        <p:nvSpPr>
          <p:cNvPr id="118" name="Google Shape;118;g26c4d2070cb_6_7"/>
          <p:cNvSpPr/>
          <p:nvPr/>
        </p:nvSpPr>
        <p:spPr>
          <a:xfrm>
            <a:off x="174950" y="1275175"/>
            <a:ext cx="87600" cy="330600"/>
          </a:xfrm>
          <a:prstGeom prst="rect">
            <a:avLst/>
          </a:prstGeom>
          <a:solidFill>
            <a:srgbClr val="01BCB5">
              <a:alpha val="528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6c4d2070cb_6_7"/>
          <p:cNvSpPr/>
          <p:nvPr/>
        </p:nvSpPr>
        <p:spPr>
          <a:xfrm>
            <a:off x="-604275" y="923050"/>
            <a:ext cx="87600" cy="590400"/>
          </a:xfrm>
          <a:prstGeom prst="rect">
            <a:avLst/>
          </a:prstGeom>
          <a:solidFill>
            <a:srgbClr val="01BCB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73" y="1640352"/>
            <a:ext cx="4427224" cy="35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5458981" y="2324450"/>
            <a:ext cx="4325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800"/>
              <a:t>상관계수 : 0.26761727919127526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800"/>
              <a:t>p-value : 0.19589908377102686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5527675" y="1509325"/>
            <a:ext cx="41877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[1. 가설 검정]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H0: 고정</a:t>
            </a:r>
            <a:r>
              <a:rPr lang="ko-KR" sz="1200"/>
              <a:t>적 이동인구</a:t>
            </a:r>
            <a:r>
              <a:rPr lang="ko-KR" sz="1200"/>
              <a:t>와 버스 노선수는 관련이 없다.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H1:</a:t>
            </a:r>
            <a:r>
              <a:rPr lang="ko-KR" sz="1200">
                <a:solidFill>
                  <a:schemeClr val="dk1"/>
                </a:solidFill>
              </a:rPr>
              <a:t> 고정적 이동인구</a:t>
            </a:r>
            <a:r>
              <a:rPr lang="ko-KR" sz="1200">
                <a:solidFill>
                  <a:schemeClr val="dk1"/>
                </a:solidFill>
              </a:rPr>
              <a:t>와 버스 노선수는 관련있다.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5527675" y="3172550"/>
            <a:ext cx="4325100" cy="243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6119125" y="3392500"/>
            <a:ext cx="3004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상관계수 : 0.2 초과, 0.5 이하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p-value : 0.05 초과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=&gt; p-value가 0.05 이상이므로 두 변수간에 </a:t>
            </a:r>
            <a:r>
              <a:rPr b="1" lang="ko-KR" sz="1600">
                <a:solidFill>
                  <a:schemeClr val="dk1"/>
                </a:solidFill>
              </a:rPr>
              <a:t>관계가 없다</a:t>
            </a:r>
            <a:r>
              <a:rPr lang="ko-KR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=&gt; 즉, 대립가설 </a:t>
            </a:r>
            <a:r>
              <a:rPr b="1" lang="ko-KR" sz="1600">
                <a:solidFill>
                  <a:schemeClr val="dk1"/>
                </a:solidFill>
              </a:rPr>
              <a:t>파기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4d2070cb_6_13"/>
          <p:cNvSpPr txBox="1"/>
          <p:nvPr>
            <p:ph type="title"/>
          </p:nvPr>
        </p:nvSpPr>
        <p:spPr>
          <a:xfrm>
            <a:off x="432626" y="510875"/>
            <a:ext cx="10053000" cy="5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가설3. 경제 활성 지역의 교통 개선</a:t>
            </a:r>
            <a:endParaRPr/>
          </a:p>
        </p:txBody>
      </p:sp>
      <p:pic>
        <p:nvPicPr>
          <p:cNvPr id="136" name="Google Shape;136;g26c4d2070cb_6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44" y="2214744"/>
            <a:ext cx="4644044" cy="333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6c4d2070cb_6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588" y="2451928"/>
            <a:ext cx="4507560" cy="257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6c4d2070cb_6_13"/>
          <p:cNvSpPr/>
          <p:nvPr/>
        </p:nvSpPr>
        <p:spPr>
          <a:xfrm>
            <a:off x="609850" y="2387775"/>
            <a:ext cx="4507500" cy="21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6c4d2070cb_6_13"/>
          <p:cNvSpPr/>
          <p:nvPr/>
        </p:nvSpPr>
        <p:spPr>
          <a:xfrm>
            <a:off x="5385150" y="2548875"/>
            <a:ext cx="552300" cy="238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c4d2070cb_6_13"/>
          <p:cNvSpPr txBox="1"/>
          <p:nvPr/>
        </p:nvSpPr>
        <p:spPr>
          <a:xfrm>
            <a:off x="5385150" y="5140025"/>
            <a:ext cx="41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강남구의 경우 자치구별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커피 및 식당 점포가 눈에 띄게 많음</a:t>
            </a:r>
            <a:endParaRPr/>
          </a:p>
        </p:txBody>
      </p:sp>
      <p:sp>
        <p:nvSpPr>
          <p:cNvPr id="141" name="Google Shape;141;g26c4d2070cb_6_13"/>
          <p:cNvSpPr txBox="1"/>
          <p:nvPr>
            <p:ph idx="1" type="body"/>
          </p:nvPr>
        </p:nvSpPr>
        <p:spPr>
          <a:xfrm>
            <a:off x="432625" y="1293125"/>
            <a:ext cx="9800400" cy="31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커피, 식당 사업체가 많으면 버스 노선이 부족하다. </a:t>
            </a:r>
            <a:endParaRPr sz="1600"/>
          </a:p>
        </p:txBody>
      </p:sp>
      <p:sp>
        <p:nvSpPr>
          <p:cNvPr id="142" name="Google Shape;142;g26c4d2070cb_6_13"/>
          <p:cNvSpPr/>
          <p:nvPr/>
        </p:nvSpPr>
        <p:spPr>
          <a:xfrm>
            <a:off x="174950" y="1275175"/>
            <a:ext cx="87600" cy="330600"/>
          </a:xfrm>
          <a:prstGeom prst="rect">
            <a:avLst/>
          </a:prstGeom>
          <a:solidFill>
            <a:srgbClr val="00BCB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4d2070cb_10_1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6c4d2070cb_1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88" y="1509325"/>
            <a:ext cx="549592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6c4d2070cb_10_10"/>
          <p:cNvSpPr txBox="1"/>
          <p:nvPr/>
        </p:nvSpPr>
        <p:spPr>
          <a:xfrm>
            <a:off x="5905513" y="2486975"/>
            <a:ext cx="41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상관계수 : 0.39481075280102335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p-value : 0.050799253117721606</a:t>
            </a:r>
            <a:endParaRPr b="1" sz="1800"/>
          </a:p>
        </p:txBody>
      </p:sp>
      <p:sp>
        <p:nvSpPr>
          <p:cNvPr id="150" name="Google Shape;150;g26c4d2070cb_10_10"/>
          <p:cNvSpPr txBox="1"/>
          <p:nvPr/>
        </p:nvSpPr>
        <p:spPr>
          <a:xfrm>
            <a:off x="5981700" y="1509325"/>
            <a:ext cx="37338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[1. 가설 검정]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H0: 요식</a:t>
            </a:r>
            <a:r>
              <a:rPr lang="ko-KR" sz="1200"/>
              <a:t>업 사업체</a:t>
            </a:r>
            <a:r>
              <a:rPr lang="ko-KR" sz="1200"/>
              <a:t>와 버스 노선수는 관련이 없다.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H1:</a:t>
            </a:r>
            <a:r>
              <a:rPr lang="ko-KR" sz="1200">
                <a:solidFill>
                  <a:schemeClr val="dk1"/>
                </a:solidFill>
              </a:rPr>
              <a:t>요식업 사업체</a:t>
            </a:r>
            <a:r>
              <a:rPr lang="ko-KR" sz="1200">
                <a:solidFill>
                  <a:schemeClr val="dk1"/>
                </a:solidFill>
              </a:rPr>
              <a:t>와 버스 노선수는 관련있다.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g26c4d2070cb_10_10"/>
          <p:cNvSpPr/>
          <p:nvPr/>
        </p:nvSpPr>
        <p:spPr>
          <a:xfrm>
            <a:off x="5981700" y="3392500"/>
            <a:ext cx="3733800" cy="243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6c4d2070cb_10_10"/>
          <p:cNvSpPr txBox="1"/>
          <p:nvPr/>
        </p:nvSpPr>
        <p:spPr>
          <a:xfrm>
            <a:off x="6359125" y="3827950"/>
            <a:ext cx="31995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상관계수 : 0.2 초과, 0.5 이하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p-value : 0.05 초과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=&gt; p-value가 0.05 이상이므로,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두 변수간에 </a:t>
            </a:r>
            <a:r>
              <a:rPr b="1" lang="ko-KR" sz="1600">
                <a:solidFill>
                  <a:schemeClr val="dk1"/>
                </a:solidFill>
              </a:rPr>
              <a:t>관계가 없다</a:t>
            </a:r>
            <a:r>
              <a:rPr lang="ko-KR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=&gt; 즉, 대립가설 </a:t>
            </a:r>
            <a:r>
              <a:rPr b="1" lang="ko-KR" sz="1600">
                <a:solidFill>
                  <a:schemeClr val="dk1"/>
                </a:solidFill>
              </a:rPr>
              <a:t>파기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