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56" autoAdjust="0"/>
    <p:restoredTop sz="94322" autoAdjust="0"/>
  </p:normalViewPr>
  <p:slideViewPr>
    <p:cSldViewPr snapToGrid="0">
      <p:cViewPr>
        <p:scale>
          <a:sx n="66" d="100"/>
          <a:sy n="66" d="100"/>
        </p:scale>
        <p:origin x="45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EB518-29D0-40F7-88D1-E528ACBE34C5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71BC4-B9DD-426F-9C2F-90FD5C9DA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32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71BC4-B9DD-426F-9C2F-90FD5C9DAD4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172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3CFDC71-0C57-43C1-B1F2-E11715C40F90}"/>
              </a:ext>
            </a:extLst>
          </p:cNvPr>
          <p:cNvSpPr/>
          <p:nvPr/>
        </p:nvSpPr>
        <p:spPr>
          <a:xfrm>
            <a:off x="481871" y="190500"/>
            <a:ext cx="11433904" cy="6036129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B9FA10-0B07-4802-83BF-76D73A427F67}"/>
              </a:ext>
            </a:extLst>
          </p:cNvPr>
          <p:cNvSpPr/>
          <p:nvPr/>
        </p:nvSpPr>
        <p:spPr>
          <a:xfrm>
            <a:off x="1034138" y="366032"/>
            <a:ext cx="10593161" cy="407533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FC0D749-5940-4F1D-8E78-6571808B6D63}"/>
              </a:ext>
            </a:extLst>
          </p:cNvPr>
          <p:cNvSpPr/>
          <p:nvPr/>
        </p:nvSpPr>
        <p:spPr>
          <a:xfrm>
            <a:off x="1034137" y="5394960"/>
            <a:ext cx="10593161" cy="7576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AA4722D-35CE-4D9C-A4F6-F20534A38B83}"/>
              </a:ext>
            </a:extLst>
          </p:cNvPr>
          <p:cNvSpPr txBox="1"/>
          <p:nvPr/>
        </p:nvSpPr>
        <p:spPr>
          <a:xfrm>
            <a:off x="481871" y="1415142"/>
            <a:ext cx="553998" cy="312200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智能检疫查验管控系统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80AD880-4361-43F4-B08C-DD989F1ED70F}"/>
              </a:ext>
            </a:extLst>
          </p:cNvPr>
          <p:cNvSpPr txBox="1"/>
          <p:nvPr/>
        </p:nvSpPr>
        <p:spPr>
          <a:xfrm>
            <a:off x="1095692" y="5355772"/>
            <a:ext cx="400110" cy="8360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>
                <a:solidFill>
                  <a:srgbClr val="0070C0"/>
                </a:solidFill>
              </a:rPr>
              <a:t>系统管理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AE54517-7BAD-42BC-A588-CE15D61FD58F}"/>
              </a:ext>
            </a:extLst>
          </p:cNvPr>
          <p:cNvSpPr txBox="1"/>
          <p:nvPr/>
        </p:nvSpPr>
        <p:spPr>
          <a:xfrm>
            <a:off x="1034137" y="1933303"/>
            <a:ext cx="461665" cy="121327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业务管理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713A126-C119-4656-AD2B-25AE5EC0DE5D}"/>
              </a:ext>
            </a:extLst>
          </p:cNvPr>
          <p:cNvSpPr/>
          <p:nvPr/>
        </p:nvSpPr>
        <p:spPr>
          <a:xfrm>
            <a:off x="2613588" y="5558107"/>
            <a:ext cx="1066124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权限管理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87A1F4A-596D-4754-A10B-4167CA815B19}"/>
              </a:ext>
            </a:extLst>
          </p:cNvPr>
          <p:cNvSpPr/>
          <p:nvPr/>
        </p:nvSpPr>
        <p:spPr>
          <a:xfrm>
            <a:off x="7036104" y="5558107"/>
            <a:ext cx="1066124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查验设备管理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3317F8F-B843-4A1A-9467-829263181D2D}"/>
              </a:ext>
            </a:extLst>
          </p:cNvPr>
          <p:cNvSpPr/>
          <p:nvPr/>
        </p:nvSpPr>
        <p:spPr>
          <a:xfrm>
            <a:off x="5930475" y="5558107"/>
            <a:ext cx="1066124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通道管理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561AC7A-299A-425E-A43D-69337400C535}"/>
              </a:ext>
            </a:extLst>
          </p:cNvPr>
          <p:cNvSpPr/>
          <p:nvPr/>
        </p:nvSpPr>
        <p:spPr>
          <a:xfrm>
            <a:off x="8141733" y="5558107"/>
            <a:ext cx="1066124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历史查验数据管理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C4F083F-1F4B-4786-A714-B58ED9CCBA3A}"/>
              </a:ext>
            </a:extLst>
          </p:cNvPr>
          <p:cNvSpPr/>
          <p:nvPr/>
        </p:nvSpPr>
        <p:spPr>
          <a:xfrm>
            <a:off x="10352991" y="5558107"/>
            <a:ext cx="1066124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历史监控视频管理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FD4F5BC-B252-48F2-AD5E-A82E52182AB8}"/>
              </a:ext>
            </a:extLst>
          </p:cNvPr>
          <p:cNvSpPr/>
          <p:nvPr/>
        </p:nvSpPr>
        <p:spPr>
          <a:xfrm>
            <a:off x="1507959" y="5558107"/>
            <a:ext cx="1066124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人员管理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7BCFD32-D65D-442B-88E8-EC67A2BED046}"/>
              </a:ext>
            </a:extLst>
          </p:cNvPr>
          <p:cNvSpPr/>
          <p:nvPr/>
        </p:nvSpPr>
        <p:spPr>
          <a:xfrm>
            <a:off x="1494014" y="518433"/>
            <a:ext cx="5995358" cy="383589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9174907-9600-401F-88B4-CF772B901F72}"/>
              </a:ext>
            </a:extLst>
          </p:cNvPr>
          <p:cNvSpPr txBox="1"/>
          <p:nvPr/>
        </p:nvSpPr>
        <p:spPr>
          <a:xfrm>
            <a:off x="1451780" y="2177278"/>
            <a:ext cx="461665" cy="9914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督导台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06CD15B-4F23-4541-872B-B5266991C8CB}"/>
              </a:ext>
            </a:extLst>
          </p:cNvPr>
          <p:cNvSpPr/>
          <p:nvPr/>
        </p:nvSpPr>
        <p:spPr>
          <a:xfrm>
            <a:off x="7641772" y="518433"/>
            <a:ext cx="3777342" cy="383589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B5F21D1-374B-4BAF-BD02-0D673CF2C151}"/>
              </a:ext>
            </a:extLst>
          </p:cNvPr>
          <p:cNvSpPr txBox="1"/>
          <p:nvPr/>
        </p:nvSpPr>
        <p:spPr>
          <a:xfrm>
            <a:off x="9235440" y="3966892"/>
            <a:ext cx="92746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查验台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395F1B4-2603-48B2-9667-A1A3ADB3A425}"/>
              </a:ext>
            </a:extLst>
          </p:cNvPr>
          <p:cNvSpPr/>
          <p:nvPr/>
        </p:nvSpPr>
        <p:spPr>
          <a:xfrm>
            <a:off x="4824846" y="5558107"/>
            <a:ext cx="1066124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查验台管理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C3755AD-8ADB-40C3-92EA-4162B9BCC0DA}"/>
              </a:ext>
            </a:extLst>
          </p:cNvPr>
          <p:cNvSpPr/>
          <p:nvPr/>
        </p:nvSpPr>
        <p:spPr>
          <a:xfrm>
            <a:off x="9247362" y="5558107"/>
            <a:ext cx="1066124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历史报警数据管理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433F82F-DC88-41EA-8725-B3C0ADACD332}"/>
              </a:ext>
            </a:extLst>
          </p:cNvPr>
          <p:cNvSpPr/>
          <p:nvPr/>
        </p:nvSpPr>
        <p:spPr>
          <a:xfrm>
            <a:off x="7933007" y="2347613"/>
            <a:ext cx="1557306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设备控制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8F16175-B1C4-4752-9436-A3D4A71CBDD3}"/>
              </a:ext>
            </a:extLst>
          </p:cNvPr>
          <p:cNvSpPr/>
          <p:nvPr/>
        </p:nvSpPr>
        <p:spPr>
          <a:xfrm>
            <a:off x="7933007" y="689201"/>
            <a:ext cx="1557306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实时查验信息展示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8DA041B2-5D1C-40B8-83B4-5BFDE058683B}"/>
              </a:ext>
            </a:extLst>
          </p:cNvPr>
          <p:cNvSpPr/>
          <p:nvPr/>
        </p:nvSpPr>
        <p:spPr>
          <a:xfrm>
            <a:off x="9605302" y="689201"/>
            <a:ext cx="1557306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突发事件预警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AA67EAF6-6CAC-4067-9A40-FE552B6A702A}"/>
              </a:ext>
            </a:extLst>
          </p:cNvPr>
          <p:cNvSpPr/>
          <p:nvPr/>
        </p:nvSpPr>
        <p:spPr>
          <a:xfrm>
            <a:off x="9605302" y="1515325"/>
            <a:ext cx="1557306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查验模式控制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99CC9B8C-4476-42D8-B182-DB9694FF680E}"/>
              </a:ext>
            </a:extLst>
          </p:cNvPr>
          <p:cNvSpPr/>
          <p:nvPr/>
        </p:nvSpPr>
        <p:spPr>
          <a:xfrm>
            <a:off x="7955277" y="1518407"/>
            <a:ext cx="1528353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旅客信息采集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24B1BF2-5B8F-4EB8-BCD0-282CE07B7171}"/>
              </a:ext>
            </a:extLst>
          </p:cNvPr>
          <p:cNvSpPr/>
          <p:nvPr/>
        </p:nvSpPr>
        <p:spPr>
          <a:xfrm>
            <a:off x="9605302" y="2341449"/>
            <a:ext cx="1557306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设备状态监控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4CFCA001-0A56-4BED-B731-C01AA198A1CF}"/>
              </a:ext>
            </a:extLst>
          </p:cNvPr>
          <p:cNvSpPr/>
          <p:nvPr/>
        </p:nvSpPr>
        <p:spPr>
          <a:xfrm>
            <a:off x="1884905" y="3234878"/>
            <a:ext cx="1210992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LED</a:t>
            </a:r>
            <a:r>
              <a:rPr lang="zh-CN" altLang="en-US" sz="1600" dirty="0"/>
              <a:t>内容管理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D58013D-B500-48CD-BDAC-B2664D6C159F}"/>
              </a:ext>
            </a:extLst>
          </p:cNvPr>
          <p:cNvSpPr/>
          <p:nvPr/>
        </p:nvSpPr>
        <p:spPr>
          <a:xfrm>
            <a:off x="4611189" y="2369693"/>
            <a:ext cx="2819219" cy="188461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3E9E03D-0D77-49C8-B7A5-F6C4A45D0C35}"/>
              </a:ext>
            </a:extLst>
          </p:cNvPr>
          <p:cNvSpPr txBox="1"/>
          <p:nvPr/>
        </p:nvSpPr>
        <p:spPr>
          <a:xfrm>
            <a:off x="5022020" y="3892729"/>
            <a:ext cx="1908215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可视化应急调度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93A0669-0A63-4FBE-B69B-F8D7E332A33E}"/>
              </a:ext>
            </a:extLst>
          </p:cNvPr>
          <p:cNvSpPr/>
          <p:nvPr/>
        </p:nvSpPr>
        <p:spPr>
          <a:xfrm>
            <a:off x="4481487" y="609600"/>
            <a:ext cx="2952100" cy="164372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5594855-2081-4962-B424-825F0EBFA966}"/>
              </a:ext>
            </a:extLst>
          </p:cNvPr>
          <p:cNvSpPr txBox="1"/>
          <p:nvPr/>
        </p:nvSpPr>
        <p:spPr>
          <a:xfrm>
            <a:off x="4416702" y="1045347"/>
            <a:ext cx="430887" cy="12012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统计分析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A0C26AC-A314-49D6-B9C9-BB1D6285917F}"/>
              </a:ext>
            </a:extLst>
          </p:cNvPr>
          <p:cNvSpPr/>
          <p:nvPr/>
        </p:nvSpPr>
        <p:spPr>
          <a:xfrm>
            <a:off x="3213462" y="2375799"/>
            <a:ext cx="1293223" cy="1878877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C1957CE-C41C-467A-872D-CEF30B49F1F8}"/>
              </a:ext>
            </a:extLst>
          </p:cNvPr>
          <p:cNvSpPr txBox="1"/>
          <p:nvPr/>
        </p:nvSpPr>
        <p:spPr>
          <a:xfrm>
            <a:off x="3283555" y="3918855"/>
            <a:ext cx="1169551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视频监控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AD3F586-52EA-416E-A228-0206EFA0D80A}"/>
              </a:ext>
            </a:extLst>
          </p:cNvPr>
          <p:cNvSpPr/>
          <p:nvPr/>
        </p:nvSpPr>
        <p:spPr>
          <a:xfrm>
            <a:off x="1938402" y="609600"/>
            <a:ext cx="2466587" cy="165586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7D6E5C0-E388-4E59-A72E-BF3C137E56F8}"/>
              </a:ext>
            </a:extLst>
          </p:cNvPr>
          <p:cNvSpPr txBox="1"/>
          <p:nvPr/>
        </p:nvSpPr>
        <p:spPr>
          <a:xfrm>
            <a:off x="1870290" y="1052952"/>
            <a:ext cx="430887" cy="12012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查验监控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66195C0-0917-494B-9660-CEDB0FC3E42B}"/>
              </a:ext>
            </a:extLst>
          </p:cNvPr>
          <p:cNvSpPr/>
          <p:nvPr/>
        </p:nvSpPr>
        <p:spPr>
          <a:xfrm>
            <a:off x="2301177" y="713251"/>
            <a:ext cx="1121291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实时查验信息展示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ED2FB8A6-12AD-4DE0-8EA0-6FAF51518155}"/>
              </a:ext>
            </a:extLst>
          </p:cNvPr>
          <p:cNvSpPr/>
          <p:nvPr/>
        </p:nvSpPr>
        <p:spPr>
          <a:xfrm>
            <a:off x="2290080" y="1475005"/>
            <a:ext cx="1159613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突发事件预警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370DB7E3-105D-4467-ACA5-97361769734E}"/>
              </a:ext>
            </a:extLst>
          </p:cNvPr>
          <p:cNvSpPr/>
          <p:nvPr/>
        </p:nvSpPr>
        <p:spPr>
          <a:xfrm>
            <a:off x="3345016" y="2468018"/>
            <a:ext cx="1029137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摄像头列表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CCD6E693-23D3-4B2E-A6D6-DC85E06CD878}"/>
              </a:ext>
            </a:extLst>
          </p:cNvPr>
          <p:cNvSpPr/>
          <p:nvPr/>
        </p:nvSpPr>
        <p:spPr>
          <a:xfrm>
            <a:off x="3344091" y="3232296"/>
            <a:ext cx="1014051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实时视频监控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0C39E084-075A-4609-9EFE-77F031BCA3FD}"/>
              </a:ext>
            </a:extLst>
          </p:cNvPr>
          <p:cNvSpPr/>
          <p:nvPr/>
        </p:nvSpPr>
        <p:spPr>
          <a:xfrm>
            <a:off x="4702222" y="2440354"/>
            <a:ext cx="1619498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查验台</a:t>
            </a:r>
            <a:r>
              <a:rPr lang="en-US" altLang="zh-CN" dirty="0"/>
              <a:t>/</a:t>
            </a:r>
            <a:r>
              <a:rPr lang="zh-CN" altLang="en-US" dirty="0"/>
              <a:t>通道</a:t>
            </a:r>
            <a:r>
              <a:rPr lang="en-US" altLang="zh-CN" dirty="0"/>
              <a:t>/</a:t>
            </a:r>
            <a:r>
              <a:rPr lang="zh-CN" altLang="en-US" dirty="0"/>
              <a:t>警情</a:t>
            </a:r>
            <a:r>
              <a:rPr lang="en-US" altLang="zh-CN" dirty="0"/>
              <a:t>GIS</a:t>
            </a:r>
            <a:r>
              <a:rPr lang="zh-CN" altLang="en-US" dirty="0"/>
              <a:t>展示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00CAFB00-E475-44FB-A340-395BCD3B2BEC}"/>
              </a:ext>
            </a:extLst>
          </p:cNvPr>
          <p:cNvSpPr/>
          <p:nvPr/>
        </p:nvSpPr>
        <p:spPr>
          <a:xfrm>
            <a:off x="4731286" y="3215965"/>
            <a:ext cx="856823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警情列表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13803FDD-8E76-4F94-A1AD-435740D2E448}"/>
              </a:ext>
            </a:extLst>
          </p:cNvPr>
          <p:cNvSpPr/>
          <p:nvPr/>
        </p:nvSpPr>
        <p:spPr>
          <a:xfrm>
            <a:off x="6438031" y="2431048"/>
            <a:ext cx="935039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音视频调度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EFF411E-D351-4499-AB8B-574517B3FAED}"/>
              </a:ext>
            </a:extLst>
          </p:cNvPr>
          <p:cNvSpPr/>
          <p:nvPr/>
        </p:nvSpPr>
        <p:spPr>
          <a:xfrm>
            <a:off x="5624514" y="3215965"/>
            <a:ext cx="853267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一键报警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31C962F5-CEEC-491D-A69B-6C25EB0CEC73}"/>
              </a:ext>
            </a:extLst>
          </p:cNvPr>
          <p:cNvSpPr/>
          <p:nvPr/>
        </p:nvSpPr>
        <p:spPr>
          <a:xfrm>
            <a:off x="4796039" y="740236"/>
            <a:ext cx="849712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事件汇总统计</a:t>
            </a: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9D44B710-4DD3-4B98-AA33-BADA34200FF5}"/>
              </a:ext>
            </a:extLst>
          </p:cNvPr>
          <p:cNvSpPr/>
          <p:nvPr/>
        </p:nvSpPr>
        <p:spPr>
          <a:xfrm>
            <a:off x="4796038" y="1520558"/>
            <a:ext cx="850957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查验量汇总统计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5E521F75-F7D8-4A48-BD76-33B354AEF41F}"/>
              </a:ext>
            </a:extLst>
          </p:cNvPr>
          <p:cNvSpPr/>
          <p:nvPr/>
        </p:nvSpPr>
        <p:spPr>
          <a:xfrm>
            <a:off x="5710536" y="745908"/>
            <a:ext cx="975868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信息采集国籍分布</a:t>
            </a: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8C7E9B9E-021C-4580-9A50-38A26F53215F}"/>
              </a:ext>
            </a:extLst>
          </p:cNvPr>
          <p:cNvSpPr/>
          <p:nvPr/>
        </p:nvSpPr>
        <p:spPr>
          <a:xfrm>
            <a:off x="5711780" y="1520558"/>
            <a:ext cx="974623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按查验台分类统计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C4ECD46C-AEFF-4264-B6DA-8544DF8338F2}"/>
              </a:ext>
            </a:extLst>
          </p:cNvPr>
          <p:cNvSpPr/>
          <p:nvPr/>
        </p:nvSpPr>
        <p:spPr>
          <a:xfrm>
            <a:off x="6747506" y="740236"/>
            <a:ext cx="626082" cy="1389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同比</a:t>
            </a:r>
            <a:r>
              <a:rPr lang="en-US" altLang="zh-CN" sz="1600" dirty="0"/>
              <a:t>/</a:t>
            </a:r>
            <a:r>
              <a:rPr lang="zh-CN" altLang="en-US" sz="1600" dirty="0"/>
              <a:t>环比统计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E1DBCC0D-A9B1-47B1-8C69-2DB4A4D6FA24}"/>
              </a:ext>
            </a:extLst>
          </p:cNvPr>
          <p:cNvSpPr/>
          <p:nvPr/>
        </p:nvSpPr>
        <p:spPr>
          <a:xfrm>
            <a:off x="9605302" y="3167572"/>
            <a:ext cx="1557305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实时视频监控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E39F5011-6C28-44F3-BFD7-ED709AA3741A}"/>
              </a:ext>
            </a:extLst>
          </p:cNvPr>
          <p:cNvSpPr/>
          <p:nvPr/>
        </p:nvSpPr>
        <p:spPr>
          <a:xfrm>
            <a:off x="3579223" y="731519"/>
            <a:ext cx="728760" cy="1358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设备状态监控</a:t>
            </a: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B1B53CAD-FB2D-4B82-8949-179FD6693549}"/>
              </a:ext>
            </a:extLst>
          </p:cNvPr>
          <p:cNvSpPr/>
          <p:nvPr/>
        </p:nvSpPr>
        <p:spPr>
          <a:xfrm>
            <a:off x="1905199" y="2467240"/>
            <a:ext cx="1177635" cy="553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查验台业务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B89FFC6D-7F20-44D4-A59C-8C32124C7D8D}"/>
              </a:ext>
            </a:extLst>
          </p:cNvPr>
          <p:cNvSpPr/>
          <p:nvPr/>
        </p:nvSpPr>
        <p:spPr>
          <a:xfrm>
            <a:off x="7933007" y="3176820"/>
            <a:ext cx="1557306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人脸指纹登录考勤</a:t>
            </a: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433D2EF9-9606-42D6-BD52-9BDC37E644A0}"/>
              </a:ext>
            </a:extLst>
          </p:cNvPr>
          <p:cNvSpPr/>
          <p:nvPr/>
        </p:nvSpPr>
        <p:spPr>
          <a:xfrm>
            <a:off x="3719217" y="5558107"/>
            <a:ext cx="1066124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考勤管理</a:t>
            </a:r>
          </a:p>
        </p:txBody>
      </p:sp>
      <p:sp>
        <p:nvSpPr>
          <p:cNvPr id="62" name="矩形: 圆角 60">
            <a:extLst>
              <a:ext uri="{FF2B5EF4-FFF2-40B4-BE49-F238E27FC236}">
                <a16:creationId xmlns:a16="http://schemas.microsoft.com/office/drawing/2014/main" id="{5EFF411E-D351-4499-AB8B-574517B3FAED}"/>
              </a:ext>
            </a:extLst>
          </p:cNvPr>
          <p:cNvSpPr/>
          <p:nvPr/>
        </p:nvSpPr>
        <p:spPr>
          <a:xfrm>
            <a:off x="6514185" y="3211611"/>
            <a:ext cx="853267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任务派发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7FC0D749-5940-4F1D-8E78-6571808B6D63}"/>
              </a:ext>
            </a:extLst>
          </p:cNvPr>
          <p:cNvSpPr/>
          <p:nvPr/>
        </p:nvSpPr>
        <p:spPr>
          <a:xfrm>
            <a:off x="1029783" y="4515394"/>
            <a:ext cx="10593161" cy="77506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80AD880-4361-43F4-B08C-DD989F1ED70F}"/>
              </a:ext>
            </a:extLst>
          </p:cNvPr>
          <p:cNvSpPr txBox="1"/>
          <p:nvPr/>
        </p:nvSpPr>
        <p:spPr>
          <a:xfrm>
            <a:off x="1091338" y="4528455"/>
            <a:ext cx="400110" cy="8360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>
                <a:solidFill>
                  <a:srgbClr val="0070C0"/>
                </a:solidFill>
              </a:rPr>
              <a:t>单兵</a:t>
            </a:r>
            <a:r>
              <a:rPr lang="en-US" altLang="zh-CN" sz="1400" dirty="0">
                <a:solidFill>
                  <a:srgbClr val="0070C0"/>
                </a:solidFill>
              </a:rPr>
              <a:t>APP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83" name="矩形: 圆角 15">
            <a:extLst>
              <a:ext uri="{FF2B5EF4-FFF2-40B4-BE49-F238E27FC236}">
                <a16:creationId xmlns:a16="http://schemas.microsoft.com/office/drawing/2014/main" id="{A713A126-C119-4656-AD2B-25AE5EC0DE5D}"/>
              </a:ext>
            </a:extLst>
          </p:cNvPr>
          <p:cNvSpPr/>
          <p:nvPr/>
        </p:nvSpPr>
        <p:spPr>
          <a:xfrm>
            <a:off x="3173549" y="4665475"/>
            <a:ext cx="1576670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实时定位</a:t>
            </a:r>
          </a:p>
        </p:txBody>
      </p:sp>
      <p:sp>
        <p:nvSpPr>
          <p:cNvPr id="84" name="矩形: 圆角 16">
            <a:extLst>
              <a:ext uri="{FF2B5EF4-FFF2-40B4-BE49-F238E27FC236}">
                <a16:creationId xmlns:a16="http://schemas.microsoft.com/office/drawing/2014/main" id="{487A1F4A-596D-4754-A10B-4167CA815B19}"/>
              </a:ext>
            </a:extLst>
          </p:cNvPr>
          <p:cNvSpPr/>
          <p:nvPr/>
        </p:nvSpPr>
        <p:spPr>
          <a:xfrm>
            <a:off x="9853328" y="4665475"/>
            <a:ext cx="1576670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系统设置</a:t>
            </a:r>
          </a:p>
        </p:txBody>
      </p:sp>
      <p:sp>
        <p:nvSpPr>
          <p:cNvPr id="85" name="矩形: 圆角 17">
            <a:extLst>
              <a:ext uri="{FF2B5EF4-FFF2-40B4-BE49-F238E27FC236}">
                <a16:creationId xmlns:a16="http://schemas.microsoft.com/office/drawing/2014/main" id="{C3317F8F-B843-4A1A-9467-829263181D2D}"/>
              </a:ext>
            </a:extLst>
          </p:cNvPr>
          <p:cNvSpPr/>
          <p:nvPr/>
        </p:nvSpPr>
        <p:spPr>
          <a:xfrm>
            <a:off x="8183384" y="4665475"/>
            <a:ext cx="1576670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拨打接听</a:t>
            </a:r>
          </a:p>
        </p:txBody>
      </p:sp>
      <p:sp>
        <p:nvSpPr>
          <p:cNvPr id="88" name="矩形: 圆角 20">
            <a:extLst>
              <a:ext uri="{FF2B5EF4-FFF2-40B4-BE49-F238E27FC236}">
                <a16:creationId xmlns:a16="http://schemas.microsoft.com/office/drawing/2014/main" id="{2FD4F5BC-B252-48F2-AD5E-A82E52182AB8}"/>
              </a:ext>
            </a:extLst>
          </p:cNvPr>
          <p:cNvSpPr/>
          <p:nvPr/>
        </p:nvSpPr>
        <p:spPr>
          <a:xfrm>
            <a:off x="1503604" y="4665475"/>
            <a:ext cx="1576670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任务管理</a:t>
            </a:r>
          </a:p>
        </p:txBody>
      </p:sp>
      <p:sp>
        <p:nvSpPr>
          <p:cNvPr id="89" name="矩形: 圆角 25">
            <a:extLst>
              <a:ext uri="{FF2B5EF4-FFF2-40B4-BE49-F238E27FC236}">
                <a16:creationId xmlns:a16="http://schemas.microsoft.com/office/drawing/2014/main" id="{8395F1B4-2603-48B2-9667-A1A3ADB3A425}"/>
              </a:ext>
            </a:extLst>
          </p:cNvPr>
          <p:cNvSpPr/>
          <p:nvPr/>
        </p:nvSpPr>
        <p:spPr>
          <a:xfrm>
            <a:off x="6513439" y="4665475"/>
            <a:ext cx="1576670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视频通话</a:t>
            </a:r>
          </a:p>
        </p:txBody>
      </p:sp>
      <p:sp>
        <p:nvSpPr>
          <p:cNvPr id="91" name="矩形: 圆角 72">
            <a:extLst>
              <a:ext uri="{FF2B5EF4-FFF2-40B4-BE49-F238E27FC236}">
                <a16:creationId xmlns:a16="http://schemas.microsoft.com/office/drawing/2014/main" id="{433D2EF9-9606-42D6-BD52-9BDC37E644A0}"/>
              </a:ext>
            </a:extLst>
          </p:cNvPr>
          <p:cNvSpPr/>
          <p:nvPr/>
        </p:nvSpPr>
        <p:spPr>
          <a:xfrm>
            <a:off x="4843494" y="4665475"/>
            <a:ext cx="1576670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语音通话</a:t>
            </a:r>
          </a:p>
        </p:txBody>
      </p:sp>
    </p:spTree>
    <p:extLst>
      <p:ext uri="{BB962C8B-B14F-4D97-AF65-F5344CB8AC3E}">
        <p14:creationId xmlns:p14="http://schemas.microsoft.com/office/powerpoint/2010/main" val="516881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3CFDC71-0C57-43C1-B1F2-E11715C40F90}"/>
              </a:ext>
            </a:extLst>
          </p:cNvPr>
          <p:cNvSpPr/>
          <p:nvPr/>
        </p:nvSpPr>
        <p:spPr>
          <a:xfrm>
            <a:off x="101602" y="68872"/>
            <a:ext cx="9461498" cy="4530837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B9FA10-0B07-4802-83BF-76D73A427F67}"/>
              </a:ext>
            </a:extLst>
          </p:cNvPr>
          <p:cNvSpPr/>
          <p:nvPr/>
        </p:nvSpPr>
        <p:spPr>
          <a:xfrm>
            <a:off x="590666" y="178091"/>
            <a:ext cx="7508305" cy="427960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AA4722D-35CE-4D9C-A4F6-F20534A38B83}"/>
              </a:ext>
            </a:extLst>
          </p:cNvPr>
          <p:cNvSpPr txBox="1"/>
          <p:nvPr/>
        </p:nvSpPr>
        <p:spPr>
          <a:xfrm>
            <a:off x="57947" y="1028909"/>
            <a:ext cx="553998" cy="34774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毫米波集中查验系统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CE702DA0-8A64-4FAF-B756-CEE07FFA0F9D}"/>
              </a:ext>
            </a:extLst>
          </p:cNvPr>
          <p:cNvSpPr txBox="1"/>
          <p:nvPr/>
        </p:nvSpPr>
        <p:spPr>
          <a:xfrm>
            <a:off x="585959" y="474856"/>
            <a:ext cx="384721" cy="37380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3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集中管理</a:t>
            </a:r>
            <a:endParaRPr lang="zh-CN" altLang="en-US" sz="13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FC0D749-5940-4F1D-8E78-6571808B6D63}"/>
              </a:ext>
            </a:extLst>
          </p:cNvPr>
          <p:cNvSpPr/>
          <p:nvPr/>
        </p:nvSpPr>
        <p:spPr>
          <a:xfrm>
            <a:off x="1021769" y="3420666"/>
            <a:ext cx="6945121" cy="85606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80AD880-4361-43F4-B08C-DD989F1ED70F}"/>
              </a:ext>
            </a:extLst>
          </p:cNvPr>
          <p:cNvSpPr txBox="1"/>
          <p:nvPr/>
        </p:nvSpPr>
        <p:spPr>
          <a:xfrm>
            <a:off x="995809" y="3512143"/>
            <a:ext cx="384721" cy="8375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3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权限管理</a:t>
            </a:r>
            <a:endParaRPr lang="zh-CN" altLang="en-US" sz="13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FC0D749-5940-4F1D-8E78-6571808B6D63}"/>
              </a:ext>
            </a:extLst>
          </p:cNvPr>
          <p:cNvSpPr/>
          <p:nvPr/>
        </p:nvSpPr>
        <p:spPr>
          <a:xfrm>
            <a:off x="5713535" y="2403378"/>
            <a:ext cx="2253355" cy="848117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80AD880-4361-43F4-B08C-DD989F1ED70F}"/>
              </a:ext>
            </a:extLst>
          </p:cNvPr>
          <p:cNvSpPr txBox="1"/>
          <p:nvPr/>
        </p:nvSpPr>
        <p:spPr>
          <a:xfrm>
            <a:off x="5689681" y="2452005"/>
            <a:ext cx="346249" cy="7716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黑名单管理</a:t>
            </a:r>
            <a:endParaRPr lang="zh-CN" altLang="en-US" sz="10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220A299-19DB-40A0-A000-2002C0BCACCB}"/>
              </a:ext>
            </a:extLst>
          </p:cNvPr>
          <p:cNvSpPr txBox="1"/>
          <p:nvPr/>
        </p:nvSpPr>
        <p:spPr>
          <a:xfrm>
            <a:off x="996640" y="1389802"/>
            <a:ext cx="400110" cy="8375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维保管理</a:t>
            </a:r>
            <a:endParaRPr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5E5F222-4F0E-42BC-82E7-561B4481F995}"/>
              </a:ext>
            </a:extLst>
          </p:cNvPr>
          <p:cNvSpPr/>
          <p:nvPr/>
        </p:nvSpPr>
        <p:spPr>
          <a:xfrm>
            <a:off x="996924" y="1325192"/>
            <a:ext cx="3161830" cy="896477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220A299-19DB-40A0-A000-2002C0BCACCB}"/>
              </a:ext>
            </a:extLst>
          </p:cNvPr>
          <p:cNvSpPr txBox="1"/>
          <p:nvPr/>
        </p:nvSpPr>
        <p:spPr>
          <a:xfrm>
            <a:off x="1008898" y="315744"/>
            <a:ext cx="400110" cy="8375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5E5F222-4F0E-42BC-82E7-561B4481F995}"/>
              </a:ext>
            </a:extLst>
          </p:cNvPr>
          <p:cNvSpPr/>
          <p:nvPr/>
        </p:nvSpPr>
        <p:spPr>
          <a:xfrm>
            <a:off x="1009181" y="251134"/>
            <a:ext cx="3149857" cy="896477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: 圆角 143">
            <a:extLst>
              <a:ext uri="{FF2B5EF4-FFF2-40B4-BE49-F238E27FC236}">
                <a16:creationId xmlns:a16="http://schemas.microsoft.com/office/drawing/2014/main" id="{8BC5FE35-A5C5-4BBB-8CC9-FB3633B7B390}"/>
              </a:ext>
            </a:extLst>
          </p:cNvPr>
          <p:cNvSpPr/>
          <p:nvPr/>
        </p:nvSpPr>
        <p:spPr>
          <a:xfrm>
            <a:off x="1362238" y="337687"/>
            <a:ext cx="1015691" cy="31531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143">
            <a:extLst>
              <a:ext uri="{FF2B5EF4-FFF2-40B4-BE49-F238E27FC236}">
                <a16:creationId xmlns:a16="http://schemas.microsoft.com/office/drawing/2014/main" id="{8BC5FE35-A5C5-4BBB-8CC9-FB3633B7B390}"/>
              </a:ext>
            </a:extLst>
          </p:cNvPr>
          <p:cNvSpPr/>
          <p:nvPr/>
        </p:nvSpPr>
        <p:spPr>
          <a:xfrm>
            <a:off x="2440891" y="332112"/>
            <a:ext cx="1015691" cy="31531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: 圆角 143">
            <a:extLst>
              <a:ext uri="{FF2B5EF4-FFF2-40B4-BE49-F238E27FC236}">
                <a16:creationId xmlns:a16="http://schemas.microsoft.com/office/drawing/2014/main" id="{8BC5FE35-A5C5-4BBB-8CC9-FB3633B7B390}"/>
              </a:ext>
            </a:extLst>
          </p:cNvPr>
          <p:cNvSpPr/>
          <p:nvPr/>
        </p:nvSpPr>
        <p:spPr>
          <a:xfrm>
            <a:off x="1362237" y="745288"/>
            <a:ext cx="1015691" cy="31531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预览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: 圆角 143">
            <a:extLst>
              <a:ext uri="{FF2B5EF4-FFF2-40B4-BE49-F238E27FC236}">
                <a16:creationId xmlns:a16="http://schemas.microsoft.com/office/drawing/2014/main" id="{8BC5FE35-A5C5-4BBB-8CC9-FB3633B7B390}"/>
              </a:ext>
            </a:extLst>
          </p:cNvPr>
          <p:cNvSpPr/>
          <p:nvPr/>
        </p:nvSpPr>
        <p:spPr>
          <a:xfrm>
            <a:off x="2436743" y="752137"/>
            <a:ext cx="1015691" cy="31531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: 圆角 143">
            <a:extLst>
              <a:ext uri="{FF2B5EF4-FFF2-40B4-BE49-F238E27FC236}">
                <a16:creationId xmlns:a16="http://schemas.microsoft.com/office/drawing/2014/main" id="{8BC5FE35-A5C5-4BBB-8CC9-FB3633B7B390}"/>
              </a:ext>
            </a:extLst>
          </p:cNvPr>
          <p:cNvSpPr/>
          <p:nvPr/>
        </p:nvSpPr>
        <p:spPr>
          <a:xfrm>
            <a:off x="3535426" y="332112"/>
            <a:ext cx="564093" cy="73496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220A299-19DB-40A0-A000-2002C0BCACCB}"/>
              </a:ext>
            </a:extLst>
          </p:cNvPr>
          <p:cNvSpPr txBox="1"/>
          <p:nvPr/>
        </p:nvSpPr>
        <p:spPr>
          <a:xfrm>
            <a:off x="4307773" y="298788"/>
            <a:ext cx="400110" cy="8375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数据统计</a:t>
            </a:r>
            <a:endParaRPr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85E5F222-4F0E-42BC-82E7-561B4481F995}"/>
              </a:ext>
            </a:extLst>
          </p:cNvPr>
          <p:cNvSpPr/>
          <p:nvPr/>
        </p:nvSpPr>
        <p:spPr>
          <a:xfrm>
            <a:off x="4308058" y="234178"/>
            <a:ext cx="3708818" cy="896477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220A299-19DB-40A0-A000-2002C0BCACCB}"/>
              </a:ext>
            </a:extLst>
          </p:cNvPr>
          <p:cNvSpPr txBox="1"/>
          <p:nvPr/>
        </p:nvSpPr>
        <p:spPr>
          <a:xfrm>
            <a:off x="4307489" y="1384167"/>
            <a:ext cx="400110" cy="8375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日志管理</a:t>
            </a:r>
            <a:endParaRPr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85E5F222-4F0E-42BC-82E7-561B4481F995}"/>
              </a:ext>
            </a:extLst>
          </p:cNvPr>
          <p:cNvSpPr/>
          <p:nvPr/>
        </p:nvSpPr>
        <p:spPr>
          <a:xfrm>
            <a:off x="4307774" y="1317744"/>
            <a:ext cx="3646056" cy="90176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669641" y="324609"/>
            <a:ext cx="3284188" cy="735335"/>
            <a:chOff x="4669640" y="324609"/>
            <a:chExt cx="3718193" cy="735335"/>
          </a:xfrm>
        </p:grpSpPr>
        <p:grpSp>
          <p:nvGrpSpPr>
            <p:cNvPr id="3" name="组合 2"/>
            <p:cNvGrpSpPr/>
            <p:nvPr/>
          </p:nvGrpSpPr>
          <p:grpSpPr>
            <a:xfrm>
              <a:off x="4669640" y="324609"/>
              <a:ext cx="2961512" cy="735335"/>
              <a:chOff x="1355604" y="2147689"/>
              <a:chExt cx="2961512" cy="735335"/>
            </a:xfrm>
          </p:grpSpPr>
          <p:sp>
            <p:nvSpPr>
              <p:cNvPr id="73" name="矩形: 圆角 143">
                <a:extLst>
                  <a:ext uri="{FF2B5EF4-FFF2-40B4-BE49-F238E27FC236}">
                    <a16:creationId xmlns:a16="http://schemas.microsoft.com/office/drawing/2014/main" id="{8BC5FE35-A5C5-4BBB-8CC9-FB3633B7B390}"/>
                  </a:ext>
                </a:extLst>
              </p:cNvPr>
              <p:cNvSpPr/>
              <p:nvPr/>
            </p:nvSpPr>
            <p:spPr>
              <a:xfrm>
                <a:off x="1355605" y="2153264"/>
                <a:ext cx="950150" cy="315310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报警部位统计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矩形: 圆角 143">
                <a:extLst>
                  <a:ext uri="{FF2B5EF4-FFF2-40B4-BE49-F238E27FC236}">
                    <a16:creationId xmlns:a16="http://schemas.microsoft.com/office/drawing/2014/main" id="{8BC5FE35-A5C5-4BBB-8CC9-FB3633B7B390}"/>
                  </a:ext>
                </a:extLst>
              </p:cNvPr>
              <p:cNvSpPr/>
              <p:nvPr/>
            </p:nvSpPr>
            <p:spPr>
              <a:xfrm>
                <a:off x="2364655" y="2147689"/>
                <a:ext cx="950150" cy="315310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报警物品统计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矩形: 圆角 143">
                <a:extLst>
                  <a:ext uri="{FF2B5EF4-FFF2-40B4-BE49-F238E27FC236}">
                    <a16:creationId xmlns:a16="http://schemas.microsoft.com/office/drawing/2014/main" id="{8BC5FE35-A5C5-4BBB-8CC9-FB3633B7B390}"/>
                  </a:ext>
                </a:extLst>
              </p:cNvPr>
              <p:cNvSpPr/>
              <p:nvPr/>
            </p:nvSpPr>
            <p:spPr>
              <a:xfrm>
                <a:off x="1355604" y="2560865"/>
                <a:ext cx="950150" cy="315310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登录时长统计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矩形: 圆角 143">
                <a:extLst>
                  <a:ext uri="{FF2B5EF4-FFF2-40B4-BE49-F238E27FC236}">
                    <a16:creationId xmlns:a16="http://schemas.microsoft.com/office/drawing/2014/main" id="{8BC5FE35-A5C5-4BBB-8CC9-FB3633B7B390}"/>
                  </a:ext>
                </a:extLst>
              </p:cNvPr>
              <p:cNvSpPr/>
              <p:nvPr/>
            </p:nvSpPr>
            <p:spPr>
              <a:xfrm>
                <a:off x="2360775" y="2567714"/>
                <a:ext cx="950150" cy="315310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判图员审图统计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矩形: 圆角 143">
                <a:extLst>
                  <a:ext uri="{FF2B5EF4-FFF2-40B4-BE49-F238E27FC236}">
                    <a16:creationId xmlns:a16="http://schemas.microsoft.com/office/drawing/2014/main" id="{8BC5FE35-A5C5-4BBB-8CC9-FB3633B7B390}"/>
                  </a:ext>
                </a:extLst>
              </p:cNvPr>
              <p:cNvSpPr/>
              <p:nvPr/>
            </p:nvSpPr>
            <p:spPr>
              <a:xfrm>
                <a:off x="3366966" y="2153264"/>
                <a:ext cx="950150" cy="315310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打印统计报表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矩形: 圆角 143">
                <a:extLst>
                  <a:ext uri="{FF2B5EF4-FFF2-40B4-BE49-F238E27FC236}">
                    <a16:creationId xmlns:a16="http://schemas.microsoft.com/office/drawing/2014/main" id="{8BC5FE35-A5C5-4BBB-8CC9-FB3633B7B390}"/>
                  </a:ext>
                </a:extLst>
              </p:cNvPr>
              <p:cNvSpPr/>
              <p:nvPr/>
            </p:nvSpPr>
            <p:spPr>
              <a:xfrm>
                <a:off x="3366965" y="2560865"/>
                <a:ext cx="950150" cy="315310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设备工作统计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1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7689888" y="324978"/>
              <a:ext cx="697945" cy="734966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手检员工作统计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669356" y="1408175"/>
            <a:ext cx="3157436" cy="740247"/>
            <a:chOff x="4669356" y="1408175"/>
            <a:chExt cx="3595992" cy="740247"/>
          </a:xfrm>
        </p:grpSpPr>
        <p:sp>
          <p:nvSpPr>
            <p:cNvPr id="84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4669357" y="1413750"/>
              <a:ext cx="950150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查询用户登录日志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5678407" y="1408175"/>
              <a:ext cx="950150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查询设备开机日志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4669356" y="1821351"/>
              <a:ext cx="950150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查询系统日志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5674527" y="1828200"/>
              <a:ext cx="950150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查询操作日志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6680718" y="1413750"/>
              <a:ext cx="950150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查询设备运行日志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6680717" y="1821351"/>
              <a:ext cx="950150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导出日志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7702693" y="1408175"/>
              <a:ext cx="562655" cy="740247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打印日志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413627" y="3516823"/>
            <a:ext cx="6413164" cy="696062"/>
            <a:chOff x="938684" y="4721506"/>
            <a:chExt cx="3856202" cy="696062"/>
          </a:xfrm>
        </p:grpSpPr>
        <p:sp>
          <p:nvSpPr>
            <p:cNvPr id="188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938684" y="4721506"/>
              <a:ext cx="898057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用户管理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9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1924732" y="4721506"/>
              <a:ext cx="898057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组织机构管理</a:t>
              </a:r>
            </a:p>
          </p:txBody>
        </p:sp>
        <p:sp>
          <p:nvSpPr>
            <p:cNvPr id="190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2910781" y="4721506"/>
              <a:ext cx="898057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角色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1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3896828" y="4721506"/>
              <a:ext cx="898057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分级授权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2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938684" y="5102258"/>
              <a:ext cx="898057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用户审核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3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1927762" y="5102258"/>
              <a:ext cx="895027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应用管理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2910781" y="5102258"/>
              <a:ext cx="898058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资源访问控制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3896828" y="5102258"/>
              <a:ext cx="898058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扩展属性管理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050648" y="2483965"/>
            <a:ext cx="1776143" cy="645867"/>
            <a:chOff x="6050648" y="3509199"/>
            <a:chExt cx="1770045" cy="645867"/>
          </a:xfrm>
        </p:grpSpPr>
        <p:sp>
          <p:nvSpPr>
            <p:cNvPr id="69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6050648" y="3509199"/>
              <a:ext cx="556909" cy="645867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编辑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6656217" y="3509199"/>
              <a:ext cx="556909" cy="645867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6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7263784" y="3509199"/>
              <a:ext cx="556909" cy="645867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422710" y="1441070"/>
            <a:ext cx="2676809" cy="734966"/>
            <a:chOff x="1422710" y="1441070"/>
            <a:chExt cx="2770766" cy="734966"/>
          </a:xfrm>
        </p:grpSpPr>
        <p:sp>
          <p:nvSpPr>
            <p:cNvPr id="48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1422710" y="1458122"/>
              <a:ext cx="1015691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维保项目管理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2530700" y="1446852"/>
              <a:ext cx="1015691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登记维保记录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1430625" y="1825826"/>
              <a:ext cx="1015691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审核维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保记录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2525161" y="1825826"/>
              <a:ext cx="1015691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维保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记录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7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3629383" y="1441070"/>
              <a:ext cx="564093" cy="734966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打印维保记录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6" name="矩形 205">
            <a:extLst>
              <a:ext uri="{FF2B5EF4-FFF2-40B4-BE49-F238E27FC236}">
                <a16:creationId xmlns:a16="http://schemas.microsoft.com/office/drawing/2014/main" id="{7FC0D749-5940-4F1D-8E78-6571808B6D63}"/>
              </a:ext>
            </a:extLst>
          </p:cNvPr>
          <p:cNvSpPr/>
          <p:nvPr/>
        </p:nvSpPr>
        <p:spPr>
          <a:xfrm>
            <a:off x="1016118" y="2396865"/>
            <a:ext cx="4603632" cy="85606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780AD880-4361-43F4-B08C-DD989F1ED70F}"/>
              </a:ext>
            </a:extLst>
          </p:cNvPr>
          <p:cNvSpPr txBox="1"/>
          <p:nvPr/>
        </p:nvSpPr>
        <p:spPr>
          <a:xfrm>
            <a:off x="990158" y="2488342"/>
            <a:ext cx="384721" cy="8375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3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lang="zh-CN" altLang="en-US" sz="13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3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407976" y="2493022"/>
            <a:ext cx="4165459" cy="696062"/>
            <a:chOff x="1407976" y="2493022"/>
            <a:chExt cx="4520179" cy="696062"/>
          </a:xfrm>
        </p:grpSpPr>
        <p:sp>
          <p:nvSpPr>
            <p:cNvPr id="209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1407976" y="2493022"/>
              <a:ext cx="1190452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集中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参数配置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0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2715068" y="2493022"/>
              <a:ext cx="1190452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毫米波设备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1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4022159" y="2493022"/>
              <a:ext cx="1190452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审图客户端管理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2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5329249" y="2493022"/>
              <a:ext cx="598906" cy="696062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设置渗范围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3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1407976" y="2873774"/>
              <a:ext cx="1190452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移动查验端管理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4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2719083" y="2873774"/>
              <a:ext cx="1186435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集中监控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4022159" y="2873774"/>
              <a:ext cx="1190453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设备场景地图展示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9" name="矩形 218">
            <a:extLst>
              <a:ext uri="{FF2B5EF4-FFF2-40B4-BE49-F238E27FC236}">
                <a16:creationId xmlns:a16="http://schemas.microsoft.com/office/drawing/2014/main" id="{64B9FA10-0B07-4802-83BF-76D73A427F67}"/>
              </a:ext>
            </a:extLst>
          </p:cNvPr>
          <p:cNvSpPr/>
          <p:nvPr/>
        </p:nvSpPr>
        <p:spPr>
          <a:xfrm>
            <a:off x="8259358" y="178091"/>
            <a:ext cx="1131260" cy="427960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CE702DA0-8A64-4FAF-B756-CEE07FFA0F9D}"/>
              </a:ext>
            </a:extLst>
          </p:cNvPr>
          <p:cNvSpPr txBox="1"/>
          <p:nvPr/>
        </p:nvSpPr>
        <p:spPr>
          <a:xfrm>
            <a:off x="8254650" y="474856"/>
            <a:ext cx="384721" cy="37380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3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后台数据服务</a:t>
            </a:r>
            <a:endParaRPr lang="zh-CN" altLang="en-US" sz="13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629989" y="332112"/>
            <a:ext cx="604645" cy="4017533"/>
            <a:chOff x="8629989" y="332112"/>
            <a:chExt cx="1025073" cy="1575385"/>
          </a:xfrm>
        </p:grpSpPr>
        <p:sp>
          <p:nvSpPr>
            <p:cNvPr id="221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8639371" y="332112"/>
              <a:ext cx="1015691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智能分发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2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8635223" y="752137"/>
              <a:ext cx="1015691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命令转发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3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8634137" y="1172162"/>
              <a:ext cx="1015691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图像存储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4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8629989" y="1592187"/>
              <a:ext cx="1015691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存储空间监控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545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:\Users\zhangaichun\AppData\Roaming\Tencent\Users\872673463\TIM\WinTemp\RichOle\X@@[R`]6W0ZENK5HT~_X7IP.png">
            <a:extLst>
              <a:ext uri="{FF2B5EF4-FFF2-40B4-BE49-F238E27FC236}">
                <a16:creationId xmlns:a16="http://schemas.microsoft.com/office/drawing/2014/main" id="{653BE427-C1E0-42A0-BCA2-8CFB07F08A4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0"/>
            <a:ext cx="112141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035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3CFDC71-0C57-43C1-B1F2-E11715C40F90}"/>
              </a:ext>
            </a:extLst>
          </p:cNvPr>
          <p:cNvSpPr/>
          <p:nvPr/>
        </p:nvSpPr>
        <p:spPr>
          <a:xfrm>
            <a:off x="481871" y="190501"/>
            <a:ext cx="11433904" cy="5870665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B9FA10-0B07-4802-83BF-76D73A427F67}"/>
              </a:ext>
            </a:extLst>
          </p:cNvPr>
          <p:cNvSpPr/>
          <p:nvPr/>
        </p:nvSpPr>
        <p:spPr>
          <a:xfrm>
            <a:off x="1116027" y="366032"/>
            <a:ext cx="6635902" cy="552980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FC0D749-5940-4F1D-8E78-6571808B6D63}"/>
              </a:ext>
            </a:extLst>
          </p:cNvPr>
          <p:cNvSpPr/>
          <p:nvPr/>
        </p:nvSpPr>
        <p:spPr>
          <a:xfrm>
            <a:off x="1539111" y="4503760"/>
            <a:ext cx="6021749" cy="1296539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AA4722D-35CE-4D9C-A4F6-F20534A38B83}"/>
              </a:ext>
            </a:extLst>
          </p:cNvPr>
          <p:cNvSpPr txBox="1"/>
          <p:nvPr/>
        </p:nvSpPr>
        <p:spPr>
          <a:xfrm>
            <a:off x="481871" y="1502228"/>
            <a:ext cx="553998" cy="36445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智能检疫查验台</a:t>
            </a:r>
            <a:r>
              <a:rPr lang="en-US" altLang="zh-CN" sz="2400" b="1" dirty="0">
                <a:solidFill>
                  <a:srgbClr val="0070C0"/>
                </a:solidFill>
              </a:rPr>
              <a:t>(</a:t>
            </a:r>
            <a:r>
              <a:rPr lang="zh-CN" altLang="en-US" sz="2400" b="1" dirty="0">
                <a:solidFill>
                  <a:srgbClr val="0070C0"/>
                </a:solidFill>
              </a:rPr>
              <a:t>双通道</a:t>
            </a:r>
            <a:r>
              <a:rPr lang="en-US" altLang="zh-CN" sz="2400" b="1" dirty="0">
                <a:solidFill>
                  <a:srgbClr val="0070C0"/>
                </a:solidFill>
              </a:rPr>
              <a:t>)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80AD880-4361-43F4-B08C-DD989F1ED70F}"/>
              </a:ext>
            </a:extLst>
          </p:cNvPr>
          <p:cNvSpPr txBox="1"/>
          <p:nvPr/>
        </p:nvSpPr>
        <p:spPr>
          <a:xfrm>
            <a:off x="1600666" y="4737531"/>
            <a:ext cx="400110" cy="8360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>
                <a:solidFill>
                  <a:srgbClr val="0070C0"/>
                </a:solidFill>
              </a:rPr>
              <a:t>系统管理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AE54517-7BAD-42BC-A588-CE15D61FD58F}"/>
              </a:ext>
            </a:extLst>
          </p:cNvPr>
          <p:cNvSpPr txBox="1"/>
          <p:nvPr/>
        </p:nvSpPr>
        <p:spPr>
          <a:xfrm>
            <a:off x="1116025" y="2743198"/>
            <a:ext cx="461665" cy="14720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管控云平台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713A126-C119-4656-AD2B-25AE5EC0DE5D}"/>
              </a:ext>
            </a:extLst>
          </p:cNvPr>
          <p:cNvSpPr/>
          <p:nvPr/>
        </p:nvSpPr>
        <p:spPr>
          <a:xfrm>
            <a:off x="3385701" y="4666907"/>
            <a:ext cx="1279500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权限管理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87A1F4A-596D-4754-A10B-4167CA815B19}"/>
              </a:ext>
            </a:extLst>
          </p:cNvPr>
          <p:cNvSpPr/>
          <p:nvPr/>
        </p:nvSpPr>
        <p:spPr>
          <a:xfrm>
            <a:off x="4749961" y="5240113"/>
            <a:ext cx="1279500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查验设备管理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3317F8F-B843-4A1A-9467-829263181D2D}"/>
              </a:ext>
            </a:extLst>
          </p:cNvPr>
          <p:cNvSpPr/>
          <p:nvPr/>
        </p:nvSpPr>
        <p:spPr>
          <a:xfrm>
            <a:off x="3373792" y="5240113"/>
            <a:ext cx="1279500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通道管理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561AC7A-299A-425E-A43D-69337400C535}"/>
              </a:ext>
            </a:extLst>
          </p:cNvPr>
          <p:cNvSpPr/>
          <p:nvPr/>
        </p:nvSpPr>
        <p:spPr>
          <a:xfrm>
            <a:off x="6131236" y="4680555"/>
            <a:ext cx="1279500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历史查验数据管理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FD4F5BC-B252-48F2-AD5E-A82E52182AB8}"/>
              </a:ext>
            </a:extLst>
          </p:cNvPr>
          <p:cNvSpPr/>
          <p:nvPr/>
        </p:nvSpPr>
        <p:spPr>
          <a:xfrm>
            <a:off x="2012933" y="4666907"/>
            <a:ext cx="1279500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人员管理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7BCFD32-D65D-442B-88E8-EC67A2BED046}"/>
              </a:ext>
            </a:extLst>
          </p:cNvPr>
          <p:cNvSpPr/>
          <p:nvPr/>
        </p:nvSpPr>
        <p:spPr>
          <a:xfrm>
            <a:off x="1575902" y="518433"/>
            <a:ext cx="5995358" cy="3835896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9174907-9600-401F-88B4-CF772B901F72}"/>
              </a:ext>
            </a:extLst>
          </p:cNvPr>
          <p:cNvSpPr txBox="1"/>
          <p:nvPr/>
        </p:nvSpPr>
        <p:spPr>
          <a:xfrm>
            <a:off x="1560964" y="2177278"/>
            <a:ext cx="461665" cy="10708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业务管理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06CD15B-4F23-4541-872B-B5266991C8CB}"/>
              </a:ext>
            </a:extLst>
          </p:cNvPr>
          <p:cNvSpPr/>
          <p:nvPr/>
        </p:nvSpPr>
        <p:spPr>
          <a:xfrm>
            <a:off x="7916091" y="373573"/>
            <a:ext cx="3795150" cy="396329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B5F21D1-374B-4BAF-BD02-0D673CF2C151}"/>
              </a:ext>
            </a:extLst>
          </p:cNvPr>
          <p:cNvSpPr txBox="1"/>
          <p:nvPr/>
        </p:nvSpPr>
        <p:spPr>
          <a:xfrm>
            <a:off x="9253246" y="3939599"/>
            <a:ext cx="150222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查验子系统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395F1B4-2603-48B2-9667-A1A3ADB3A425}"/>
              </a:ext>
            </a:extLst>
          </p:cNvPr>
          <p:cNvSpPr/>
          <p:nvPr/>
        </p:nvSpPr>
        <p:spPr>
          <a:xfrm>
            <a:off x="1997623" y="5240113"/>
            <a:ext cx="1279500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查验台管理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C3755AD-8ADB-40C3-92EA-4162B9BCC0DA}"/>
              </a:ext>
            </a:extLst>
          </p:cNvPr>
          <p:cNvSpPr/>
          <p:nvPr/>
        </p:nvSpPr>
        <p:spPr>
          <a:xfrm>
            <a:off x="6126130" y="5240113"/>
            <a:ext cx="1279500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历史报警数据管理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433F82F-DC88-41EA-8725-B3C0ADACD332}"/>
              </a:ext>
            </a:extLst>
          </p:cNvPr>
          <p:cNvSpPr/>
          <p:nvPr/>
        </p:nvSpPr>
        <p:spPr>
          <a:xfrm>
            <a:off x="8225134" y="1915373"/>
            <a:ext cx="1557306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设备控制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8F16175-B1C4-4752-9436-A3D4A71CBDD3}"/>
              </a:ext>
            </a:extLst>
          </p:cNvPr>
          <p:cNvSpPr/>
          <p:nvPr/>
        </p:nvSpPr>
        <p:spPr>
          <a:xfrm>
            <a:off x="8232557" y="544341"/>
            <a:ext cx="1557306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实时查验信息展示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8DA041B2-5D1C-40B8-83B4-5BFDE058683B}"/>
              </a:ext>
            </a:extLst>
          </p:cNvPr>
          <p:cNvSpPr/>
          <p:nvPr/>
        </p:nvSpPr>
        <p:spPr>
          <a:xfrm>
            <a:off x="9897428" y="544341"/>
            <a:ext cx="1557306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突发事件报警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AA67EAF6-6CAC-4067-9A40-FE552B6A702A}"/>
              </a:ext>
            </a:extLst>
          </p:cNvPr>
          <p:cNvSpPr/>
          <p:nvPr/>
        </p:nvSpPr>
        <p:spPr>
          <a:xfrm>
            <a:off x="9897428" y="1226774"/>
            <a:ext cx="1557306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查验模式控制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99CC9B8C-4476-42D8-B182-DB9694FF680E}"/>
              </a:ext>
            </a:extLst>
          </p:cNvPr>
          <p:cNvSpPr/>
          <p:nvPr/>
        </p:nvSpPr>
        <p:spPr>
          <a:xfrm>
            <a:off x="8247404" y="1229857"/>
            <a:ext cx="1528353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旅客信息采集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24B1BF2-5B8F-4EB8-BCD0-282CE07B7171}"/>
              </a:ext>
            </a:extLst>
          </p:cNvPr>
          <p:cNvSpPr/>
          <p:nvPr/>
        </p:nvSpPr>
        <p:spPr>
          <a:xfrm>
            <a:off x="9897429" y="1909207"/>
            <a:ext cx="1557306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设备状态监控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4CFCA001-0A56-4BED-B731-C01AA198A1CF}"/>
              </a:ext>
            </a:extLst>
          </p:cNvPr>
          <p:cNvSpPr/>
          <p:nvPr/>
        </p:nvSpPr>
        <p:spPr>
          <a:xfrm>
            <a:off x="2006220" y="2503001"/>
            <a:ext cx="1102739" cy="658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LED</a:t>
            </a:r>
            <a:r>
              <a:rPr lang="zh-CN" altLang="en-US" sz="1600" dirty="0"/>
              <a:t>内容管理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D58013D-B500-48CD-BDAC-B2664D6C159F}"/>
              </a:ext>
            </a:extLst>
          </p:cNvPr>
          <p:cNvSpPr/>
          <p:nvPr/>
        </p:nvSpPr>
        <p:spPr>
          <a:xfrm>
            <a:off x="4693077" y="2369693"/>
            <a:ext cx="2819219" cy="188461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3E9E03D-0D77-49C8-B7A5-F6C4A45D0C35}"/>
              </a:ext>
            </a:extLst>
          </p:cNvPr>
          <p:cNvSpPr txBox="1"/>
          <p:nvPr/>
        </p:nvSpPr>
        <p:spPr>
          <a:xfrm>
            <a:off x="5103908" y="3892729"/>
            <a:ext cx="1908215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可视化应急调度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93A0669-0A63-4FBE-B69B-F8D7E332A33E}"/>
              </a:ext>
            </a:extLst>
          </p:cNvPr>
          <p:cNvSpPr/>
          <p:nvPr/>
        </p:nvSpPr>
        <p:spPr>
          <a:xfrm>
            <a:off x="4563375" y="609600"/>
            <a:ext cx="2952100" cy="164372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5594855-2081-4962-B424-825F0EBFA966}"/>
              </a:ext>
            </a:extLst>
          </p:cNvPr>
          <p:cNvSpPr txBox="1"/>
          <p:nvPr/>
        </p:nvSpPr>
        <p:spPr>
          <a:xfrm>
            <a:off x="4498590" y="1045347"/>
            <a:ext cx="430887" cy="12012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统计分析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A0C26AC-A314-49D6-B9C9-BB1D6285917F}"/>
              </a:ext>
            </a:extLst>
          </p:cNvPr>
          <p:cNvSpPr/>
          <p:nvPr/>
        </p:nvSpPr>
        <p:spPr>
          <a:xfrm>
            <a:off x="3200400" y="2375799"/>
            <a:ext cx="1388173" cy="1878877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C1957CE-C41C-467A-872D-CEF30B49F1F8}"/>
              </a:ext>
            </a:extLst>
          </p:cNvPr>
          <p:cNvSpPr txBox="1"/>
          <p:nvPr/>
        </p:nvSpPr>
        <p:spPr>
          <a:xfrm>
            <a:off x="3290768" y="3918855"/>
            <a:ext cx="1169551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视频监控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AD3F586-52EA-416E-A228-0206EFA0D80A}"/>
              </a:ext>
            </a:extLst>
          </p:cNvPr>
          <p:cNvSpPr/>
          <p:nvPr/>
        </p:nvSpPr>
        <p:spPr>
          <a:xfrm>
            <a:off x="2020290" y="609600"/>
            <a:ext cx="2466587" cy="165586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7D6E5C0-E388-4E59-A72E-BF3C137E56F8}"/>
              </a:ext>
            </a:extLst>
          </p:cNvPr>
          <p:cNvSpPr txBox="1"/>
          <p:nvPr/>
        </p:nvSpPr>
        <p:spPr>
          <a:xfrm>
            <a:off x="1952178" y="1052952"/>
            <a:ext cx="430887" cy="12012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查验监控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66195C0-0917-494B-9660-CEDB0FC3E42B}"/>
              </a:ext>
            </a:extLst>
          </p:cNvPr>
          <p:cNvSpPr/>
          <p:nvPr/>
        </p:nvSpPr>
        <p:spPr>
          <a:xfrm>
            <a:off x="2383065" y="713251"/>
            <a:ext cx="1121291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实时查验信息展示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ED2FB8A6-12AD-4DE0-8EA0-6FAF51518155}"/>
              </a:ext>
            </a:extLst>
          </p:cNvPr>
          <p:cNvSpPr/>
          <p:nvPr/>
        </p:nvSpPr>
        <p:spPr>
          <a:xfrm>
            <a:off x="2371968" y="1475005"/>
            <a:ext cx="1159613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突发事件报警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370DB7E3-105D-4467-ACA5-97361769734E}"/>
              </a:ext>
            </a:extLst>
          </p:cNvPr>
          <p:cNvSpPr/>
          <p:nvPr/>
        </p:nvSpPr>
        <p:spPr>
          <a:xfrm>
            <a:off x="3344091" y="2468018"/>
            <a:ext cx="1111950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摄像头列表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CCD6E693-23D3-4B2E-A6D6-DC85E06CD878}"/>
              </a:ext>
            </a:extLst>
          </p:cNvPr>
          <p:cNvSpPr/>
          <p:nvPr/>
        </p:nvSpPr>
        <p:spPr>
          <a:xfrm>
            <a:off x="3344381" y="3232296"/>
            <a:ext cx="1095650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实时视频监控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0C39E084-075A-4609-9EFE-77F031BCA3FD}"/>
              </a:ext>
            </a:extLst>
          </p:cNvPr>
          <p:cNvSpPr/>
          <p:nvPr/>
        </p:nvSpPr>
        <p:spPr>
          <a:xfrm>
            <a:off x="4784109" y="2440354"/>
            <a:ext cx="1842270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查验台</a:t>
            </a:r>
            <a:r>
              <a:rPr lang="en-US" altLang="zh-CN" dirty="0"/>
              <a:t>/</a:t>
            </a:r>
            <a:r>
              <a:rPr lang="zh-CN" altLang="en-US" dirty="0"/>
              <a:t>通道</a:t>
            </a:r>
            <a:r>
              <a:rPr lang="en-US" altLang="zh-CN" dirty="0"/>
              <a:t>/</a:t>
            </a:r>
            <a:r>
              <a:rPr lang="zh-CN" altLang="en-US" dirty="0"/>
              <a:t>警情布局图展示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00CAFB00-E475-44FB-A340-395BCD3B2BEC}"/>
              </a:ext>
            </a:extLst>
          </p:cNvPr>
          <p:cNvSpPr/>
          <p:nvPr/>
        </p:nvSpPr>
        <p:spPr>
          <a:xfrm>
            <a:off x="4813174" y="3215965"/>
            <a:ext cx="856823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警情列表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13803FDD-8E76-4F94-A1AD-435740D2E448}"/>
              </a:ext>
            </a:extLst>
          </p:cNvPr>
          <p:cNvSpPr/>
          <p:nvPr/>
        </p:nvSpPr>
        <p:spPr>
          <a:xfrm>
            <a:off x="6796197" y="2431048"/>
            <a:ext cx="658761" cy="1409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音视频调度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EFF411E-D351-4499-AB8B-574517B3FAED}"/>
              </a:ext>
            </a:extLst>
          </p:cNvPr>
          <p:cNvSpPr/>
          <p:nvPr/>
        </p:nvSpPr>
        <p:spPr>
          <a:xfrm>
            <a:off x="5771717" y="3215965"/>
            <a:ext cx="853267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一键报警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31C962F5-CEEC-491D-A69B-6C25EB0CEC73}"/>
              </a:ext>
            </a:extLst>
          </p:cNvPr>
          <p:cNvSpPr/>
          <p:nvPr/>
        </p:nvSpPr>
        <p:spPr>
          <a:xfrm>
            <a:off x="4877927" y="740236"/>
            <a:ext cx="849712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事件汇总统计</a:t>
            </a: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9D44B710-4DD3-4B98-AA33-BADA34200FF5}"/>
              </a:ext>
            </a:extLst>
          </p:cNvPr>
          <p:cNvSpPr/>
          <p:nvPr/>
        </p:nvSpPr>
        <p:spPr>
          <a:xfrm>
            <a:off x="4877926" y="1520558"/>
            <a:ext cx="850957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查验量汇总统计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5E521F75-F7D8-4A48-BD76-33B354AEF41F}"/>
              </a:ext>
            </a:extLst>
          </p:cNvPr>
          <p:cNvSpPr/>
          <p:nvPr/>
        </p:nvSpPr>
        <p:spPr>
          <a:xfrm>
            <a:off x="5792424" y="745908"/>
            <a:ext cx="975868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信息采集国籍分布</a:t>
            </a: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8C7E9B9E-021C-4580-9A50-38A26F53215F}"/>
              </a:ext>
            </a:extLst>
          </p:cNvPr>
          <p:cNvSpPr/>
          <p:nvPr/>
        </p:nvSpPr>
        <p:spPr>
          <a:xfrm>
            <a:off x="5793668" y="1520558"/>
            <a:ext cx="974623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按查验台分类统计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C4ECD46C-AEFF-4264-B6DA-8544DF8338F2}"/>
              </a:ext>
            </a:extLst>
          </p:cNvPr>
          <p:cNvSpPr/>
          <p:nvPr/>
        </p:nvSpPr>
        <p:spPr>
          <a:xfrm>
            <a:off x="6829394" y="740236"/>
            <a:ext cx="626082" cy="1389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同比</a:t>
            </a:r>
            <a:r>
              <a:rPr lang="en-US" altLang="zh-CN" sz="1600" dirty="0"/>
              <a:t>/</a:t>
            </a:r>
            <a:r>
              <a:rPr lang="zh-CN" altLang="en-US" sz="1600" dirty="0"/>
              <a:t>环比统计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E1DBCC0D-A9B1-47B1-8C69-2DB4A4D6FA24}"/>
              </a:ext>
            </a:extLst>
          </p:cNvPr>
          <p:cNvSpPr/>
          <p:nvPr/>
        </p:nvSpPr>
        <p:spPr>
          <a:xfrm>
            <a:off x="9897429" y="2591640"/>
            <a:ext cx="1557305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实时视频监控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E39F5011-6C28-44F3-BFD7-ED709AA3741A}"/>
              </a:ext>
            </a:extLst>
          </p:cNvPr>
          <p:cNvSpPr/>
          <p:nvPr/>
        </p:nvSpPr>
        <p:spPr>
          <a:xfrm>
            <a:off x="3661111" y="731519"/>
            <a:ext cx="728760" cy="1358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设备状态监控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B89FFC6D-7F20-44D4-A59C-8C32124C7D8D}"/>
              </a:ext>
            </a:extLst>
          </p:cNvPr>
          <p:cNvSpPr/>
          <p:nvPr/>
        </p:nvSpPr>
        <p:spPr>
          <a:xfrm>
            <a:off x="8239980" y="2600888"/>
            <a:ext cx="1557306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人脸指纹登录考勤</a:t>
            </a: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433D2EF9-9606-42D6-BD52-9BDC37E644A0}"/>
              </a:ext>
            </a:extLst>
          </p:cNvPr>
          <p:cNvSpPr/>
          <p:nvPr/>
        </p:nvSpPr>
        <p:spPr>
          <a:xfrm>
            <a:off x="4758469" y="4666907"/>
            <a:ext cx="1279500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考勤管理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FC0D749-5940-4F1D-8E78-6571808B6D63}"/>
              </a:ext>
            </a:extLst>
          </p:cNvPr>
          <p:cNvSpPr/>
          <p:nvPr/>
        </p:nvSpPr>
        <p:spPr>
          <a:xfrm>
            <a:off x="7916091" y="4519750"/>
            <a:ext cx="3814356" cy="13676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80AD880-4361-43F4-B08C-DD989F1ED70F}"/>
              </a:ext>
            </a:extLst>
          </p:cNvPr>
          <p:cNvSpPr txBox="1"/>
          <p:nvPr/>
        </p:nvSpPr>
        <p:spPr>
          <a:xfrm>
            <a:off x="7870243" y="4598126"/>
            <a:ext cx="461665" cy="13585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闸机子系统</a:t>
            </a:r>
          </a:p>
        </p:txBody>
      </p:sp>
      <p:sp>
        <p:nvSpPr>
          <p:cNvPr id="74" name="矩形: 圆角 15">
            <a:extLst>
              <a:ext uri="{FF2B5EF4-FFF2-40B4-BE49-F238E27FC236}">
                <a16:creationId xmlns:a16="http://schemas.microsoft.com/office/drawing/2014/main" id="{A713A126-C119-4656-AD2B-25AE5EC0DE5D}"/>
              </a:ext>
            </a:extLst>
          </p:cNvPr>
          <p:cNvSpPr/>
          <p:nvPr/>
        </p:nvSpPr>
        <p:spPr>
          <a:xfrm>
            <a:off x="9612329" y="4688678"/>
            <a:ext cx="1125341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申明卡采集</a:t>
            </a:r>
          </a:p>
        </p:txBody>
      </p:sp>
      <p:sp>
        <p:nvSpPr>
          <p:cNvPr id="76" name="矩形: 圆角 17">
            <a:extLst>
              <a:ext uri="{FF2B5EF4-FFF2-40B4-BE49-F238E27FC236}">
                <a16:creationId xmlns:a16="http://schemas.microsoft.com/office/drawing/2014/main" id="{C3317F8F-B843-4A1A-9467-829263181D2D}"/>
              </a:ext>
            </a:extLst>
          </p:cNvPr>
          <p:cNvSpPr/>
          <p:nvPr/>
        </p:nvSpPr>
        <p:spPr>
          <a:xfrm>
            <a:off x="9600420" y="5261884"/>
            <a:ext cx="1125341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核辐射检测</a:t>
            </a:r>
          </a:p>
        </p:txBody>
      </p:sp>
      <p:sp>
        <p:nvSpPr>
          <p:cNvPr id="77" name="矩形: 圆角 20">
            <a:extLst>
              <a:ext uri="{FF2B5EF4-FFF2-40B4-BE49-F238E27FC236}">
                <a16:creationId xmlns:a16="http://schemas.microsoft.com/office/drawing/2014/main" id="{2FD4F5BC-B252-48F2-AD5E-A82E52182AB8}"/>
              </a:ext>
            </a:extLst>
          </p:cNvPr>
          <p:cNvSpPr/>
          <p:nvPr/>
        </p:nvSpPr>
        <p:spPr>
          <a:xfrm>
            <a:off x="8344065" y="4688678"/>
            <a:ext cx="1125341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证件采集</a:t>
            </a:r>
          </a:p>
        </p:txBody>
      </p:sp>
      <p:sp>
        <p:nvSpPr>
          <p:cNvPr id="78" name="矩形: 圆角 25">
            <a:extLst>
              <a:ext uri="{FF2B5EF4-FFF2-40B4-BE49-F238E27FC236}">
                <a16:creationId xmlns:a16="http://schemas.microsoft.com/office/drawing/2014/main" id="{8395F1B4-2603-48B2-9667-A1A3ADB3A425}"/>
              </a:ext>
            </a:extLst>
          </p:cNvPr>
          <p:cNvSpPr/>
          <p:nvPr/>
        </p:nvSpPr>
        <p:spPr>
          <a:xfrm>
            <a:off x="8328755" y="5261884"/>
            <a:ext cx="1125341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人脸采集</a:t>
            </a:r>
          </a:p>
        </p:txBody>
      </p:sp>
      <p:sp>
        <p:nvSpPr>
          <p:cNvPr id="79" name="矩形: 圆角 72">
            <a:extLst>
              <a:ext uri="{FF2B5EF4-FFF2-40B4-BE49-F238E27FC236}">
                <a16:creationId xmlns:a16="http://schemas.microsoft.com/office/drawing/2014/main" id="{433D2EF9-9606-42D6-BD52-9BDC37E644A0}"/>
              </a:ext>
            </a:extLst>
          </p:cNvPr>
          <p:cNvSpPr/>
          <p:nvPr/>
        </p:nvSpPr>
        <p:spPr>
          <a:xfrm>
            <a:off x="10881360" y="4688678"/>
            <a:ext cx="679264" cy="1058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体温采集</a:t>
            </a:r>
          </a:p>
        </p:txBody>
      </p:sp>
      <p:sp>
        <p:nvSpPr>
          <p:cNvPr id="80" name="矩形: 圆角 59">
            <a:extLst>
              <a:ext uri="{FF2B5EF4-FFF2-40B4-BE49-F238E27FC236}">
                <a16:creationId xmlns:a16="http://schemas.microsoft.com/office/drawing/2014/main" id="{E1DBCC0D-A9B1-47B1-8C69-2DB4A4D6FA24}"/>
              </a:ext>
            </a:extLst>
          </p:cNvPr>
          <p:cNvSpPr/>
          <p:nvPr/>
        </p:nvSpPr>
        <p:spPr>
          <a:xfrm>
            <a:off x="8260218" y="3331868"/>
            <a:ext cx="3222033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流调处理</a:t>
            </a:r>
          </a:p>
        </p:txBody>
      </p:sp>
      <p:sp>
        <p:nvSpPr>
          <p:cNvPr id="81" name="矩形: 圆角 59">
            <a:extLst>
              <a:ext uri="{FF2B5EF4-FFF2-40B4-BE49-F238E27FC236}">
                <a16:creationId xmlns:a16="http://schemas.microsoft.com/office/drawing/2014/main" id="{E1DBCC0D-A9B1-47B1-8C69-2DB4A4D6FA24}"/>
              </a:ext>
            </a:extLst>
          </p:cNvPr>
          <p:cNvSpPr/>
          <p:nvPr/>
        </p:nvSpPr>
        <p:spPr>
          <a:xfrm>
            <a:off x="1972629" y="3405893"/>
            <a:ext cx="1136331" cy="604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流调处理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3323771" y="63717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北京机场</a:t>
            </a:r>
          </a:p>
        </p:txBody>
      </p:sp>
    </p:spTree>
    <p:extLst>
      <p:ext uri="{BB962C8B-B14F-4D97-AF65-F5344CB8AC3E}">
        <p14:creationId xmlns:p14="http://schemas.microsoft.com/office/powerpoint/2010/main" val="2660215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3CFDC71-0C57-43C1-B1F2-E11715C40F90}"/>
              </a:ext>
            </a:extLst>
          </p:cNvPr>
          <p:cNvSpPr/>
          <p:nvPr/>
        </p:nvSpPr>
        <p:spPr>
          <a:xfrm>
            <a:off x="481871" y="190501"/>
            <a:ext cx="11433904" cy="5870665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B9FA10-0B07-4802-83BF-76D73A427F67}"/>
              </a:ext>
            </a:extLst>
          </p:cNvPr>
          <p:cNvSpPr/>
          <p:nvPr/>
        </p:nvSpPr>
        <p:spPr>
          <a:xfrm>
            <a:off x="1116027" y="366032"/>
            <a:ext cx="6635902" cy="552980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FC0D749-5940-4F1D-8E78-6571808B6D63}"/>
              </a:ext>
            </a:extLst>
          </p:cNvPr>
          <p:cNvSpPr/>
          <p:nvPr/>
        </p:nvSpPr>
        <p:spPr>
          <a:xfrm>
            <a:off x="1539111" y="4503760"/>
            <a:ext cx="6021749" cy="1296539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AA4722D-35CE-4D9C-A4F6-F20534A38B83}"/>
              </a:ext>
            </a:extLst>
          </p:cNvPr>
          <p:cNvSpPr txBox="1"/>
          <p:nvPr/>
        </p:nvSpPr>
        <p:spPr>
          <a:xfrm>
            <a:off x="481871" y="1502228"/>
            <a:ext cx="553998" cy="36445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智能检疫查验系统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80AD880-4361-43F4-B08C-DD989F1ED70F}"/>
              </a:ext>
            </a:extLst>
          </p:cNvPr>
          <p:cNvSpPr txBox="1"/>
          <p:nvPr/>
        </p:nvSpPr>
        <p:spPr>
          <a:xfrm>
            <a:off x="1600666" y="4737531"/>
            <a:ext cx="400110" cy="8360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>
                <a:solidFill>
                  <a:srgbClr val="0070C0"/>
                </a:solidFill>
              </a:rPr>
              <a:t>系统管理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AE54517-7BAD-42BC-A588-CE15D61FD58F}"/>
              </a:ext>
            </a:extLst>
          </p:cNvPr>
          <p:cNvSpPr txBox="1"/>
          <p:nvPr/>
        </p:nvSpPr>
        <p:spPr>
          <a:xfrm>
            <a:off x="1116025" y="2429691"/>
            <a:ext cx="461665" cy="22598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查验中央指挥站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713A126-C119-4656-AD2B-25AE5EC0DE5D}"/>
              </a:ext>
            </a:extLst>
          </p:cNvPr>
          <p:cNvSpPr/>
          <p:nvPr/>
        </p:nvSpPr>
        <p:spPr>
          <a:xfrm>
            <a:off x="3385701" y="4666907"/>
            <a:ext cx="1279500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权限管理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87A1F4A-596D-4754-A10B-4167CA815B19}"/>
              </a:ext>
            </a:extLst>
          </p:cNvPr>
          <p:cNvSpPr/>
          <p:nvPr/>
        </p:nvSpPr>
        <p:spPr>
          <a:xfrm>
            <a:off x="4749961" y="5240113"/>
            <a:ext cx="1279500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查验设备管理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3317F8F-B843-4A1A-9467-829263181D2D}"/>
              </a:ext>
            </a:extLst>
          </p:cNvPr>
          <p:cNvSpPr/>
          <p:nvPr/>
        </p:nvSpPr>
        <p:spPr>
          <a:xfrm>
            <a:off x="3373792" y="5240113"/>
            <a:ext cx="1279500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通道管理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561AC7A-299A-425E-A43D-69337400C535}"/>
              </a:ext>
            </a:extLst>
          </p:cNvPr>
          <p:cNvSpPr/>
          <p:nvPr/>
        </p:nvSpPr>
        <p:spPr>
          <a:xfrm>
            <a:off x="6131236" y="4680555"/>
            <a:ext cx="1279500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历史查验数据管理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FD4F5BC-B252-48F2-AD5E-A82E52182AB8}"/>
              </a:ext>
            </a:extLst>
          </p:cNvPr>
          <p:cNvSpPr/>
          <p:nvPr/>
        </p:nvSpPr>
        <p:spPr>
          <a:xfrm>
            <a:off x="2012933" y="4666907"/>
            <a:ext cx="1279500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人员管理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7BCFD32-D65D-442B-88E8-EC67A2BED046}"/>
              </a:ext>
            </a:extLst>
          </p:cNvPr>
          <p:cNvSpPr/>
          <p:nvPr/>
        </p:nvSpPr>
        <p:spPr>
          <a:xfrm>
            <a:off x="1575902" y="518433"/>
            <a:ext cx="5995358" cy="3835896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9174907-9600-401F-88B4-CF772B901F72}"/>
              </a:ext>
            </a:extLst>
          </p:cNvPr>
          <p:cNvSpPr txBox="1"/>
          <p:nvPr/>
        </p:nvSpPr>
        <p:spPr>
          <a:xfrm>
            <a:off x="1560964" y="2177278"/>
            <a:ext cx="461665" cy="10708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业务管理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06CD15B-4F23-4541-872B-B5266991C8CB}"/>
              </a:ext>
            </a:extLst>
          </p:cNvPr>
          <p:cNvSpPr/>
          <p:nvPr/>
        </p:nvSpPr>
        <p:spPr>
          <a:xfrm>
            <a:off x="7916091" y="373573"/>
            <a:ext cx="3795150" cy="396329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B5F21D1-374B-4BAF-BD02-0D673CF2C151}"/>
              </a:ext>
            </a:extLst>
          </p:cNvPr>
          <p:cNvSpPr txBox="1"/>
          <p:nvPr/>
        </p:nvSpPr>
        <p:spPr>
          <a:xfrm>
            <a:off x="9253246" y="3939599"/>
            <a:ext cx="150222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查验子系统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395F1B4-2603-48B2-9667-A1A3ADB3A425}"/>
              </a:ext>
            </a:extLst>
          </p:cNvPr>
          <p:cNvSpPr/>
          <p:nvPr/>
        </p:nvSpPr>
        <p:spPr>
          <a:xfrm>
            <a:off x="1997623" y="5240113"/>
            <a:ext cx="1279500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查验台管理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C3755AD-8ADB-40C3-92EA-4162B9BCC0DA}"/>
              </a:ext>
            </a:extLst>
          </p:cNvPr>
          <p:cNvSpPr/>
          <p:nvPr/>
        </p:nvSpPr>
        <p:spPr>
          <a:xfrm>
            <a:off x="6126130" y="5240113"/>
            <a:ext cx="1279500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历史报警数据管理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433F82F-DC88-41EA-8725-B3C0ADACD332}"/>
              </a:ext>
            </a:extLst>
          </p:cNvPr>
          <p:cNvSpPr/>
          <p:nvPr/>
        </p:nvSpPr>
        <p:spPr>
          <a:xfrm>
            <a:off x="8225134" y="1915373"/>
            <a:ext cx="1557306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设备控制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8F16175-B1C4-4752-9436-A3D4A71CBDD3}"/>
              </a:ext>
            </a:extLst>
          </p:cNvPr>
          <p:cNvSpPr/>
          <p:nvPr/>
        </p:nvSpPr>
        <p:spPr>
          <a:xfrm>
            <a:off x="8232557" y="544341"/>
            <a:ext cx="1557306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实时查验信息展示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8DA041B2-5D1C-40B8-83B4-5BFDE058683B}"/>
              </a:ext>
            </a:extLst>
          </p:cNvPr>
          <p:cNvSpPr/>
          <p:nvPr/>
        </p:nvSpPr>
        <p:spPr>
          <a:xfrm>
            <a:off x="9897428" y="544341"/>
            <a:ext cx="1557306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突发事件报警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AA67EAF6-6CAC-4067-9A40-FE552B6A702A}"/>
              </a:ext>
            </a:extLst>
          </p:cNvPr>
          <p:cNvSpPr/>
          <p:nvPr/>
        </p:nvSpPr>
        <p:spPr>
          <a:xfrm>
            <a:off x="9897428" y="1226774"/>
            <a:ext cx="1557306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查验模式控制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99CC9B8C-4476-42D8-B182-DB9694FF680E}"/>
              </a:ext>
            </a:extLst>
          </p:cNvPr>
          <p:cNvSpPr/>
          <p:nvPr/>
        </p:nvSpPr>
        <p:spPr>
          <a:xfrm>
            <a:off x="8247404" y="1229857"/>
            <a:ext cx="1528353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旅客信息采集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24B1BF2-5B8F-4EB8-BCD0-282CE07B7171}"/>
              </a:ext>
            </a:extLst>
          </p:cNvPr>
          <p:cNvSpPr/>
          <p:nvPr/>
        </p:nvSpPr>
        <p:spPr>
          <a:xfrm>
            <a:off x="9897429" y="1909207"/>
            <a:ext cx="1557306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设备状态监控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4CFCA001-0A56-4BED-B731-C01AA198A1CF}"/>
              </a:ext>
            </a:extLst>
          </p:cNvPr>
          <p:cNvSpPr/>
          <p:nvPr/>
        </p:nvSpPr>
        <p:spPr>
          <a:xfrm>
            <a:off x="2006220" y="2503001"/>
            <a:ext cx="1102739" cy="658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LED</a:t>
            </a:r>
            <a:r>
              <a:rPr lang="zh-CN" altLang="en-US" sz="1600" dirty="0"/>
              <a:t>内容管理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D58013D-B500-48CD-BDAC-B2664D6C159F}"/>
              </a:ext>
            </a:extLst>
          </p:cNvPr>
          <p:cNvSpPr/>
          <p:nvPr/>
        </p:nvSpPr>
        <p:spPr>
          <a:xfrm>
            <a:off x="4693077" y="2369693"/>
            <a:ext cx="2819219" cy="188461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3E9E03D-0D77-49C8-B7A5-F6C4A45D0C35}"/>
              </a:ext>
            </a:extLst>
          </p:cNvPr>
          <p:cNvSpPr txBox="1"/>
          <p:nvPr/>
        </p:nvSpPr>
        <p:spPr>
          <a:xfrm>
            <a:off x="5103908" y="3892729"/>
            <a:ext cx="1908215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可视化应急调度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93A0669-0A63-4FBE-B69B-F8D7E332A33E}"/>
              </a:ext>
            </a:extLst>
          </p:cNvPr>
          <p:cNvSpPr/>
          <p:nvPr/>
        </p:nvSpPr>
        <p:spPr>
          <a:xfrm>
            <a:off x="4563375" y="609600"/>
            <a:ext cx="2952100" cy="164372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5594855-2081-4962-B424-825F0EBFA966}"/>
              </a:ext>
            </a:extLst>
          </p:cNvPr>
          <p:cNvSpPr txBox="1"/>
          <p:nvPr/>
        </p:nvSpPr>
        <p:spPr>
          <a:xfrm>
            <a:off x="4498590" y="1045347"/>
            <a:ext cx="430887" cy="12012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统计分析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A0C26AC-A314-49D6-B9C9-BB1D6285917F}"/>
              </a:ext>
            </a:extLst>
          </p:cNvPr>
          <p:cNvSpPr/>
          <p:nvPr/>
        </p:nvSpPr>
        <p:spPr>
          <a:xfrm>
            <a:off x="3200400" y="2375799"/>
            <a:ext cx="1388173" cy="1878877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C1957CE-C41C-467A-872D-CEF30B49F1F8}"/>
              </a:ext>
            </a:extLst>
          </p:cNvPr>
          <p:cNvSpPr txBox="1"/>
          <p:nvPr/>
        </p:nvSpPr>
        <p:spPr>
          <a:xfrm>
            <a:off x="3290768" y="3918855"/>
            <a:ext cx="1169551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视频监控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AD3F586-52EA-416E-A228-0206EFA0D80A}"/>
              </a:ext>
            </a:extLst>
          </p:cNvPr>
          <p:cNvSpPr/>
          <p:nvPr/>
        </p:nvSpPr>
        <p:spPr>
          <a:xfrm>
            <a:off x="2020290" y="609600"/>
            <a:ext cx="2466587" cy="165586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7D6E5C0-E388-4E59-A72E-BF3C137E56F8}"/>
              </a:ext>
            </a:extLst>
          </p:cNvPr>
          <p:cNvSpPr txBox="1"/>
          <p:nvPr/>
        </p:nvSpPr>
        <p:spPr>
          <a:xfrm>
            <a:off x="1952178" y="1052952"/>
            <a:ext cx="430887" cy="12012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查验监控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66195C0-0917-494B-9660-CEDB0FC3E42B}"/>
              </a:ext>
            </a:extLst>
          </p:cNvPr>
          <p:cNvSpPr/>
          <p:nvPr/>
        </p:nvSpPr>
        <p:spPr>
          <a:xfrm>
            <a:off x="2383065" y="713251"/>
            <a:ext cx="1121291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实时查验信息展示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ED2FB8A6-12AD-4DE0-8EA0-6FAF51518155}"/>
              </a:ext>
            </a:extLst>
          </p:cNvPr>
          <p:cNvSpPr/>
          <p:nvPr/>
        </p:nvSpPr>
        <p:spPr>
          <a:xfrm>
            <a:off x="2371968" y="1475005"/>
            <a:ext cx="1159613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事件报警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CCD6E693-23D3-4B2E-A6D6-DC85E06CD878}"/>
              </a:ext>
            </a:extLst>
          </p:cNvPr>
          <p:cNvSpPr/>
          <p:nvPr/>
        </p:nvSpPr>
        <p:spPr>
          <a:xfrm>
            <a:off x="3344381" y="2481943"/>
            <a:ext cx="1095650" cy="1410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实时视频监控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0C39E084-075A-4609-9EFE-77F031BCA3FD}"/>
              </a:ext>
            </a:extLst>
          </p:cNvPr>
          <p:cNvSpPr/>
          <p:nvPr/>
        </p:nvSpPr>
        <p:spPr>
          <a:xfrm>
            <a:off x="4784109" y="2440354"/>
            <a:ext cx="1842270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查验台</a:t>
            </a:r>
            <a:r>
              <a:rPr lang="en-US" altLang="zh-CN" dirty="0"/>
              <a:t>/</a:t>
            </a:r>
            <a:r>
              <a:rPr lang="zh-CN" altLang="en-US" dirty="0"/>
              <a:t>通道</a:t>
            </a:r>
            <a:r>
              <a:rPr lang="en-US" altLang="zh-CN" dirty="0"/>
              <a:t>/</a:t>
            </a:r>
            <a:r>
              <a:rPr lang="zh-CN" altLang="en-US" dirty="0"/>
              <a:t>警情布局图展示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00CAFB00-E475-44FB-A340-395BCD3B2BEC}"/>
              </a:ext>
            </a:extLst>
          </p:cNvPr>
          <p:cNvSpPr/>
          <p:nvPr/>
        </p:nvSpPr>
        <p:spPr>
          <a:xfrm>
            <a:off x="4813174" y="3215965"/>
            <a:ext cx="1783569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警情列表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13803FDD-8E76-4F94-A1AD-435740D2E448}"/>
              </a:ext>
            </a:extLst>
          </p:cNvPr>
          <p:cNvSpPr/>
          <p:nvPr/>
        </p:nvSpPr>
        <p:spPr>
          <a:xfrm>
            <a:off x="6796197" y="2431048"/>
            <a:ext cx="658761" cy="1409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音视频调度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31C962F5-CEEC-491D-A69B-6C25EB0CEC73}"/>
              </a:ext>
            </a:extLst>
          </p:cNvPr>
          <p:cNvSpPr/>
          <p:nvPr/>
        </p:nvSpPr>
        <p:spPr>
          <a:xfrm>
            <a:off x="4877927" y="740236"/>
            <a:ext cx="849712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事件汇总统计</a:t>
            </a: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9D44B710-4DD3-4B98-AA33-BADA34200FF5}"/>
              </a:ext>
            </a:extLst>
          </p:cNvPr>
          <p:cNvSpPr/>
          <p:nvPr/>
        </p:nvSpPr>
        <p:spPr>
          <a:xfrm>
            <a:off x="4877926" y="1520558"/>
            <a:ext cx="850957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查验量汇总统计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5E521F75-F7D8-4A48-BD76-33B354AEF41F}"/>
              </a:ext>
            </a:extLst>
          </p:cNvPr>
          <p:cNvSpPr/>
          <p:nvPr/>
        </p:nvSpPr>
        <p:spPr>
          <a:xfrm>
            <a:off x="5792424" y="745908"/>
            <a:ext cx="975868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信息采集国籍分布</a:t>
            </a: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8C7E9B9E-021C-4580-9A50-38A26F53215F}"/>
              </a:ext>
            </a:extLst>
          </p:cNvPr>
          <p:cNvSpPr/>
          <p:nvPr/>
        </p:nvSpPr>
        <p:spPr>
          <a:xfrm>
            <a:off x="5793668" y="1520558"/>
            <a:ext cx="974623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按查验台分类统计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C4ECD46C-AEFF-4264-B6DA-8544DF8338F2}"/>
              </a:ext>
            </a:extLst>
          </p:cNvPr>
          <p:cNvSpPr/>
          <p:nvPr/>
        </p:nvSpPr>
        <p:spPr>
          <a:xfrm>
            <a:off x="6829394" y="740236"/>
            <a:ext cx="626082" cy="1389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同比</a:t>
            </a:r>
            <a:r>
              <a:rPr lang="en-US" altLang="zh-CN" sz="1600" dirty="0"/>
              <a:t>/</a:t>
            </a:r>
            <a:r>
              <a:rPr lang="zh-CN" altLang="en-US" sz="1600" dirty="0"/>
              <a:t>环比统计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E1DBCC0D-A9B1-47B1-8C69-2DB4A4D6FA24}"/>
              </a:ext>
            </a:extLst>
          </p:cNvPr>
          <p:cNvSpPr/>
          <p:nvPr/>
        </p:nvSpPr>
        <p:spPr>
          <a:xfrm>
            <a:off x="9897429" y="2591640"/>
            <a:ext cx="1557305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实时视频监控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E39F5011-6C28-44F3-BFD7-ED709AA3741A}"/>
              </a:ext>
            </a:extLst>
          </p:cNvPr>
          <p:cNvSpPr/>
          <p:nvPr/>
        </p:nvSpPr>
        <p:spPr>
          <a:xfrm>
            <a:off x="3661111" y="731519"/>
            <a:ext cx="728760" cy="1358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设备状态监控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B89FFC6D-7F20-44D4-A59C-8C32124C7D8D}"/>
              </a:ext>
            </a:extLst>
          </p:cNvPr>
          <p:cNvSpPr/>
          <p:nvPr/>
        </p:nvSpPr>
        <p:spPr>
          <a:xfrm>
            <a:off x="8239980" y="2600888"/>
            <a:ext cx="1557306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人脸指纹登录考勤</a:t>
            </a: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433D2EF9-9606-42D6-BD52-9BDC37E644A0}"/>
              </a:ext>
            </a:extLst>
          </p:cNvPr>
          <p:cNvSpPr/>
          <p:nvPr/>
        </p:nvSpPr>
        <p:spPr>
          <a:xfrm>
            <a:off x="4758469" y="4666907"/>
            <a:ext cx="1279500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考勤管理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FC0D749-5940-4F1D-8E78-6571808B6D63}"/>
              </a:ext>
            </a:extLst>
          </p:cNvPr>
          <p:cNvSpPr/>
          <p:nvPr/>
        </p:nvSpPr>
        <p:spPr>
          <a:xfrm>
            <a:off x="7916091" y="4519750"/>
            <a:ext cx="3814356" cy="13676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80AD880-4361-43F4-B08C-DD989F1ED70F}"/>
              </a:ext>
            </a:extLst>
          </p:cNvPr>
          <p:cNvSpPr txBox="1"/>
          <p:nvPr/>
        </p:nvSpPr>
        <p:spPr>
          <a:xfrm>
            <a:off x="7870243" y="4598126"/>
            <a:ext cx="461665" cy="13585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通道子系统</a:t>
            </a:r>
          </a:p>
        </p:txBody>
      </p:sp>
      <p:sp>
        <p:nvSpPr>
          <p:cNvPr id="74" name="矩形: 圆角 15">
            <a:extLst>
              <a:ext uri="{FF2B5EF4-FFF2-40B4-BE49-F238E27FC236}">
                <a16:creationId xmlns:a16="http://schemas.microsoft.com/office/drawing/2014/main" id="{A713A126-C119-4656-AD2B-25AE5EC0DE5D}"/>
              </a:ext>
            </a:extLst>
          </p:cNvPr>
          <p:cNvSpPr/>
          <p:nvPr/>
        </p:nvSpPr>
        <p:spPr>
          <a:xfrm>
            <a:off x="9965030" y="4688678"/>
            <a:ext cx="1425785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申明卡采集</a:t>
            </a:r>
          </a:p>
        </p:txBody>
      </p:sp>
      <p:sp>
        <p:nvSpPr>
          <p:cNvPr id="76" name="矩形: 圆角 17">
            <a:extLst>
              <a:ext uri="{FF2B5EF4-FFF2-40B4-BE49-F238E27FC236}">
                <a16:creationId xmlns:a16="http://schemas.microsoft.com/office/drawing/2014/main" id="{C3317F8F-B843-4A1A-9467-829263181D2D}"/>
              </a:ext>
            </a:extLst>
          </p:cNvPr>
          <p:cNvSpPr/>
          <p:nvPr/>
        </p:nvSpPr>
        <p:spPr>
          <a:xfrm>
            <a:off x="9953121" y="5261884"/>
            <a:ext cx="1425785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核辐射检测</a:t>
            </a:r>
          </a:p>
        </p:txBody>
      </p:sp>
      <p:sp>
        <p:nvSpPr>
          <p:cNvPr id="77" name="矩形: 圆角 20">
            <a:extLst>
              <a:ext uri="{FF2B5EF4-FFF2-40B4-BE49-F238E27FC236}">
                <a16:creationId xmlns:a16="http://schemas.microsoft.com/office/drawing/2014/main" id="{2FD4F5BC-B252-48F2-AD5E-A82E52182AB8}"/>
              </a:ext>
            </a:extLst>
          </p:cNvPr>
          <p:cNvSpPr/>
          <p:nvPr/>
        </p:nvSpPr>
        <p:spPr>
          <a:xfrm>
            <a:off x="8344065" y="4688678"/>
            <a:ext cx="1425785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证件采集</a:t>
            </a:r>
          </a:p>
        </p:txBody>
      </p:sp>
      <p:sp>
        <p:nvSpPr>
          <p:cNvPr id="78" name="矩形: 圆角 25">
            <a:extLst>
              <a:ext uri="{FF2B5EF4-FFF2-40B4-BE49-F238E27FC236}">
                <a16:creationId xmlns:a16="http://schemas.microsoft.com/office/drawing/2014/main" id="{8395F1B4-2603-48B2-9667-A1A3ADB3A425}"/>
              </a:ext>
            </a:extLst>
          </p:cNvPr>
          <p:cNvSpPr/>
          <p:nvPr/>
        </p:nvSpPr>
        <p:spPr>
          <a:xfrm>
            <a:off x="8328755" y="5261884"/>
            <a:ext cx="1425785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体温采集</a:t>
            </a:r>
          </a:p>
        </p:txBody>
      </p:sp>
      <p:sp>
        <p:nvSpPr>
          <p:cNvPr id="80" name="矩形: 圆角 59">
            <a:extLst>
              <a:ext uri="{FF2B5EF4-FFF2-40B4-BE49-F238E27FC236}">
                <a16:creationId xmlns:a16="http://schemas.microsoft.com/office/drawing/2014/main" id="{E1DBCC0D-A9B1-47B1-8C69-2DB4A4D6FA24}"/>
              </a:ext>
            </a:extLst>
          </p:cNvPr>
          <p:cNvSpPr/>
          <p:nvPr/>
        </p:nvSpPr>
        <p:spPr>
          <a:xfrm>
            <a:off x="8260218" y="3331868"/>
            <a:ext cx="3222033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流调处理</a:t>
            </a:r>
          </a:p>
        </p:txBody>
      </p:sp>
      <p:sp>
        <p:nvSpPr>
          <p:cNvPr id="81" name="矩形: 圆角 59">
            <a:extLst>
              <a:ext uri="{FF2B5EF4-FFF2-40B4-BE49-F238E27FC236}">
                <a16:creationId xmlns:a16="http://schemas.microsoft.com/office/drawing/2014/main" id="{E1DBCC0D-A9B1-47B1-8C69-2DB4A4D6FA24}"/>
              </a:ext>
            </a:extLst>
          </p:cNvPr>
          <p:cNvSpPr/>
          <p:nvPr/>
        </p:nvSpPr>
        <p:spPr>
          <a:xfrm>
            <a:off x="1972629" y="3405893"/>
            <a:ext cx="1136331" cy="604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流调处理</a:t>
            </a:r>
          </a:p>
        </p:txBody>
      </p:sp>
    </p:spTree>
    <p:extLst>
      <p:ext uri="{BB962C8B-B14F-4D97-AF65-F5344CB8AC3E}">
        <p14:creationId xmlns:p14="http://schemas.microsoft.com/office/powerpoint/2010/main" val="289492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3CFDC71-0C57-43C1-B1F2-E11715C40F90}"/>
              </a:ext>
            </a:extLst>
          </p:cNvPr>
          <p:cNvSpPr/>
          <p:nvPr/>
        </p:nvSpPr>
        <p:spPr>
          <a:xfrm>
            <a:off x="481871" y="2834640"/>
            <a:ext cx="6297752" cy="3226526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FC0D749-5940-4F1D-8E78-6571808B6D63}"/>
              </a:ext>
            </a:extLst>
          </p:cNvPr>
          <p:cNvSpPr/>
          <p:nvPr/>
        </p:nvSpPr>
        <p:spPr>
          <a:xfrm>
            <a:off x="1539111" y="4503760"/>
            <a:ext cx="4770249" cy="1296539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AA4722D-35CE-4D9C-A4F6-F20534A38B83}"/>
              </a:ext>
            </a:extLst>
          </p:cNvPr>
          <p:cNvSpPr txBox="1"/>
          <p:nvPr/>
        </p:nvSpPr>
        <p:spPr>
          <a:xfrm>
            <a:off x="651688" y="3545477"/>
            <a:ext cx="553998" cy="25940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海关申报台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80AD880-4361-43F4-B08C-DD989F1ED70F}"/>
              </a:ext>
            </a:extLst>
          </p:cNvPr>
          <p:cNvSpPr txBox="1"/>
          <p:nvPr/>
        </p:nvSpPr>
        <p:spPr>
          <a:xfrm>
            <a:off x="1539111" y="4689566"/>
            <a:ext cx="461665" cy="117137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系统管理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713A126-C119-4656-AD2B-25AE5EC0DE5D}"/>
              </a:ext>
            </a:extLst>
          </p:cNvPr>
          <p:cNvSpPr/>
          <p:nvPr/>
        </p:nvSpPr>
        <p:spPr>
          <a:xfrm>
            <a:off x="3385701" y="4666907"/>
            <a:ext cx="1279500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权限管理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87A1F4A-596D-4754-A10B-4167CA815B19}"/>
              </a:ext>
            </a:extLst>
          </p:cNvPr>
          <p:cNvSpPr/>
          <p:nvPr/>
        </p:nvSpPr>
        <p:spPr>
          <a:xfrm>
            <a:off x="4749961" y="5240113"/>
            <a:ext cx="1279500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班次管理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3317F8F-B843-4A1A-9467-829263181D2D}"/>
              </a:ext>
            </a:extLst>
          </p:cNvPr>
          <p:cNvSpPr/>
          <p:nvPr/>
        </p:nvSpPr>
        <p:spPr>
          <a:xfrm>
            <a:off x="3373792" y="5240113"/>
            <a:ext cx="1279500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机构管理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FD4F5BC-B252-48F2-AD5E-A82E52182AB8}"/>
              </a:ext>
            </a:extLst>
          </p:cNvPr>
          <p:cNvSpPr/>
          <p:nvPr/>
        </p:nvSpPr>
        <p:spPr>
          <a:xfrm>
            <a:off x="2012933" y="4666907"/>
            <a:ext cx="1279500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人员管理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7BCFD32-D65D-442B-88E8-EC67A2BED046}"/>
              </a:ext>
            </a:extLst>
          </p:cNvPr>
          <p:cNvSpPr/>
          <p:nvPr/>
        </p:nvSpPr>
        <p:spPr>
          <a:xfrm>
            <a:off x="1575902" y="3122023"/>
            <a:ext cx="4720395" cy="1232305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9174907-9600-401F-88B4-CF772B901F72}"/>
              </a:ext>
            </a:extLst>
          </p:cNvPr>
          <p:cNvSpPr txBox="1"/>
          <p:nvPr/>
        </p:nvSpPr>
        <p:spPr>
          <a:xfrm>
            <a:off x="1560964" y="3235370"/>
            <a:ext cx="461665" cy="10708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业务管理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395F1B4-2603-48B2-9667-A1A3ADB3A425}"/>
              </a:ext>
            </a:extLst>
          </p:cNvPr>
          <p:cNvSpPr/>
          <p:nvPr/>
        </p:nvSpPr>
        <p:spPr>
          <a:xfrm>
            <a:off x="1997623" y="5240113"/>
            <a:ext cx="1279500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申报台管理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66195C0-0917-494B-9660-CEDB0FC3E42B}"/>
              </a:ext>
            </a:extLst>
          </p:cNvPr>
          <p:cNvSpPr/>
          <p:nvPr/>
        </p:nvSpPr>
        <p:spPr>
          <a:xfrm>
            <a:off x="2017305" y="3443388"/>
            <a:ext cx="1874704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系统登录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ED2FB8A6-12AD-4DE0-8EA0-6FAF51518155}"/>
              </a:ext>
            </a:extLst>
          </p:cNvPr>
          <p:cNvSpPr/>
          <p:nvPr/>
        </p:nvSpPr>
        <p:spPr>
          <a:xfrm>
            <a:off x="4122393" y="3447496"/>
            <a:ext cx="1938775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监听音频管理</a:t>
            </a: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433D2EF9-9606-42D6-BD52-9BDC37E644A0}"/>
              </a:ext>
            </a:extLst>
          </p:cNvPr>
          <p:cNvSpPr/>
          <p:nvPr/>
        </p:nvSpPr>
        <p:spPr>
          <a:xfrm>
            <a:off x="4758469" y="4666907"/>
            <a:ext cx="1279500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考勤管理</a:t>
            </a:r>
          </a:p>
        </p:txBody>
      </p:sp>
    </p:spTree>
    <p:extLst>
      <p:ext uri="{BB962C8B-B14F-4D97-AF65-F5344CB8AC3E}">
        <p14:creationId xmlns:p14="http://schemas.microsoft.com/office/powerpoint/2010/main" val="274372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3CFDC71-0C57-43C1-B1F2-E11715C40F90}"/>
              </a:ext>
            </a:extLst>
          </p:cNvPr>
          <p:cNvSpPr/>
          <p:nvPr/>
        </p:nvSpPr>
        <p:spPr>
          <a:xfrm>
            <a:off x="481871" y="190502"/>
            <a:ext cx="8720186" cy="5455556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B9FA10-0B07-4802-83BF-76D73A427F67}"/>
              </a:ext>
            </a:extLst>
          </p:cNvPr>
          <p:cNvSpPr/>
          <p:nvPr/>
        </p:nvSpPr>
        <p:spPr>
          <a:xfrm>
            <a:off x="1155216" y="379095"/>
            <a:ext cx="7853802" cy="39447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FC0D749-5940-4F1D-8E78-6571808B6D63}"/>
              </a:ext>
            </a:extLst>
          </p:cNvPr>
          <p:cNvSpPr/>
          <p:nvPr/>
        </p:nvSpPr>
        <p:spPr>
          <a:xfrm>
            <a:off x="4674197" y="2510971"/>
            <a:ext cx="2797758" cy="164011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AA4722D-35CE-4D9C-A4F6-F20534A38B83}"/>
              </a:ext>
            </a:extLst>
          </p:cNvPr>
          <p:cNvSpPr txBox="1"/>
          <p:nvPr/>
        </p:nvSpPr>
        <p:spPr>
          <a:xfrm>
            <a:off x="481871" y="1502228"/>
            <a:ext cx="553998" cy="36445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口岸人员智能卫检系统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80AD880-4361-43F4-B08C-DD989F1ED70F}"/>
              </a:ext>
            </a:extLst>
          </p:cNvPr>
          <p:cNvSpPr txBox="1"/>
          <p:nvPr/>
        </p:nvSpPr>
        <p:spPr>
          <a:xfrm>
            <a:off x="4661432" y="2908730"/>
            <a:ext cx="430887" cy="10536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系统管理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AE54517-7BAD-42BC-A588-CE15D61FD58F}"/>
              </a:ext>
            </a:extLst>
          </p:cNvPr>
          <p:cNvSpPr txBox="1"/>
          <p:nvPr/>
        </p:nvSpPr>
        <p:spPr>
          <a:xfrm>
            <a:off x="1072481" y="1959425"/>
            <a:ext cx="461665" cy="14720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管控平台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713A126-C119-4656-AD2B-25AE5EC0DE5D}"/>
              </a:ext>
            </a:extLst>
          </p:cNvPr>
          <p:cNvSpPr/>
          <p:nvPr/>
        </p:nvSpPr>
        <p:spPr>
          <a:xfrm>
            <a:off x="6268240" y="2559433"/>
            <a:ext cx="1125906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权限管理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87A1F4A-596D-4754-A10B-4167CA815B19}"/>
              </a:ext>
            </a:extLst>
          </p:cNvPr>
          <p:cNvSpPr/>
          <p:nvPr/>
        </p:nvSpPr>
        <p:spPr>
          <a:xfrm>
            <a:off x="5051857" y="3118124"/>
            <a:ext cx="1125906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查验设备管理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3317F8F-B843-4A1A-9467-829263181D2D}"/>
              </a:ext>
            </a:extLst>
          </p:cNvPr>
          <p:cNvSpPr/>
          <p:nvPr/>
        </p:nvSpPr>
        <p:spPr>
          <a:xfrm>
            <a:off x="5054548" y="3655153"/>
            <a:ext cx="1125906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通道管理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561AC7A-299A-425E-A43D-69337400C535}"/>
              </a:ext>
            </a:extLst>
          </p:cNvPr>
          <p:cNvSpPr/>
          <p:nvPr/>
        </p:nvSpPr>
        <p:spPr>
          <a:xfrm>
            <a:off x="6268240" y="3107293"/>
            <a:ext cx="1125906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历史查验数据管理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FD4F5BC-B252-48F2-AD5E-A82E52182AB8}"/>
              </a:ext>
            </a:extLst>
          </p:cNvPr>
          <p:cNvSpPr/>
          <p:nvPr/>
        </p:nvSpPr>
        <p:spPr>
          <a:xfrm>
            <a:off x="5069640" y="2559433"/>
            <a:ext cx="1125906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人员管理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7BCFD32-D65D-442B-88E8-EC67A2BED046}"/>
              </a:ext>
            </a:extLst>
          </p:cNvPr>
          <p:cNvSpPr/>
          <p:nvPr/>
        </p:nvSpPr>
        <p:spPr>
          <a:xfrm>
            <a:off x="1575902" y="518433"/>
            <a:ext cx="7190727" cy="1731281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9174907-9600-401F-88B4-CF772B901F72}"/>
              </a:ext>
            </a:extLst>
          </p:cNvPr>
          <p:cNvSpPr txBox="1"/>
          <p:nvPr/>
        </p:nvSpPr>
        <p:spPr>
          <a:xfrm>
            <a:off x="1560964" y="798420"/>
            <a:ext cx="461665" cy="10708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业务管理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C3755AD-8ADB-40C3-92EA-4162B9BCC0DA}"/>
              </a:ext>
            </a:extLst>
          </p:cNvPr>
          <p:cNvSpPr/>
          <p:nvPr/>
        </p:nvSpPr>
        <p:spPr>
          <a:xfrm>
            <a:off x="6268240" y="3655153"/>
            <a:ext cx="1125906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历史报警数据管理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433F82F-DC88-41EA-8725-B3C0ADACD332}"/>
              </a:ext>
            </a:extLst>
          </p:cNvPr>
          <p:cNvSpPr/>
          <p:nvPr/>
        </p:nvSpPr>
        <p:spPr>
          <a:xfrm>
            <a:off x="7034966" y="660455"/>
            <a:ext cx="1557306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设备控制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8F16175-B1C4-4752-9436-A3D4A71CBDD3}"/>
              </a:ext>
            </a:extLst>
          </p:cNvPr>
          <p:cNvSpPr/>
          <p:nvPr/>
        </p:nvSpPr>
        <p:spPr>
          <a:xfrm>
            <a:off x="2034958" y="660455"/>
            <a:ext cx="1557306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实时查验信息展示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8DA041B2-5D1C-40B8-83B4-5BFDE058683B}"/>
              </a:ext>
            </a:extLst>
          </p:cNvPr>
          <p:cNvSpPr/>
          <p:nvPr/>
        </p:nvSpPr>
        <p:spPr>
          <a:xfrm>
            <a:off x="3685318" y="660455"/>
            <a:ext cx="1557306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突发事件报警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AA67EAF6-6CAC-4067-9A40-FE552B6A702A}"/>
              </a:ext>
            </a:extLst>
          </p:cNvPr>
          <p:cNvSpPr/>
          <p:nvPr/>
        </p:nvSpPr>
        <p:spPr>
          <a:xfrm>
            <a:off x="3685318" y="1345971"/>
            <a:ext cx="1557306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查验模式控制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99CC9B8C-4476-42D8-B182-DB9694FF680E}"/>
              </a:ext>
            </a:extLst>
          </p:cNvPr>
          <p:cNvSpPr/>
          <p:nvPr/>
        </p:nvSpPr>
        <p:spPr>
          <a:xfrm>
            <a:off x="2049805" y="1345971"/>
            <a:ext cx="1528353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旅客信息采集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24B1BF2-5B8F-4EB8-BCD0-282CE07B7171}"/>
              </a:ext>
            </a:extLst>
          </p:cNvPr>
          <p:cNvSpPr/>
          <p:nvPr/>
        </p:nvSpPr>
        <p:spPr>
          <a:xfrm>
            <a:off x="7023605" y="1345971"/>
            <a:ext cx="1557306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设备状态监控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93A0669-0A63-4FBE-B69B-F8D7E332A33E}"/>
              </a:ext>
            </a:extLst>
          </p:cNvPr>
          <p:cNvSpPr/>
          <p:nvPr/>
        </p:nvSpPr>
        <p:spPr>
          <a:xfrm>
            <a:off x="1590871" y="2496458"/>
            <a:ext cx="2952100" cy="164372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5594855-2081-4962-B424-825F0EBFA966}"/>
              </a:ext>
            </a:extLst>
          </p:cNvPr>
          <p:cNvSpPr txBox="1"/>
          <p:nvPr/>
        </p:nvSpPr>
        <p:spPr>
          <a:xfrm>
            <a:off x="1526086" y="2845119"/>
            <a:ext cx="430887" cy="12012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统计分析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31C962F5-CEEC-491D-A69B-6C25EB0CEC73}"/>
              </a:ext>
            </a:extLst>
          </p:cNvPr>
          <p:cNvSpPr/>
          <p:nvPr/>
        </p:nvSpPr>
        <p:spPr>
          <a:xfrm>
            <a:off x="1905423" y="2627094"/>
            <a:ext cx="849712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旅客人数统计</a:t>
            </a: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9D44B710-4DD3-4B98-AA33-BADA34200FF5}"/>
              </a:ext>
            </a:extLst>
          </p:cNvPr>
          <p:cNvSpPr/>
          <p:nvPr/>
        </p:nvSpPr>
        <p:spPr>
          <a:xfrm>
            <a:off x="1905422" y="3407416"/>
            <a:ext cx="850957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信息采集统计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5E521F75-F7D8-4A48-BD76-33B354AEF41F}"/>
              </a:ext>
            </a:extLst>
          </p:cNvPr>
          <p:cNvSpPr/>
          <p:nvPr/>
        </p:nvSpPr>
        <p:spPr>
          <a:xfrm>
            <a:off x="2819920" y="2632766"/>
            <a:ext cx="975868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旅客人员体温统计</a:t>
            </a: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8C7E9B9E-021C-4580-9A50-38A26F53215F}"/>
              </a:ext>
            </a:extLst>
          </p:cNvPr>
          <p:cNvSpPr/>
          <p:nvPr/>
        </p:nvSpPr>
        <p:spPr>
          <a:xfrm>
            <a:off x="2821164" y="3407416"/>
            <a:ext cx="974623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中外旅客人数统计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C4ECD46C-AEFF-4264-B6DA-8544DF8338F2}"/>
              </a:ext>
            </a:extLst>
          </p:cNvPr>
          <p:cNvSpPr/>
          <p:nvPr/>
        </p:nvSpPr>
        <p:spPr>
          <a:xfrm>
            <a:off x="3856890" y="2627094"/>
            <a:ext cx="626082" cy="1389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600" dirty="0"/>
              <a:t>疫情国家入境</a:t>
            </a:r>
            <a:endParaRPr lang="en-US" altLang="zh-CN" sz="1600" dirty="0"/>
          </a:p>
          <a:p>
            <a:pPr algn="ctr"/>
            <a:r>
              <a:rPr lang="zh-CN" altLang="en-US" sz="1600" dirty="0"/>
              <a:t>旅客统计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E1DBCC0D-A9B1-47B1-8C69-2DB4A4D6FA24}"/>
              </a:ext>
            </a:extLst>
          </p:cNvPr>
          <p:cNvSpPr/>
          <p:nvPr/>
        </p:nvSpPr>
        <p:spPr>
          <a:xfrm>
            <a:off x="5354462" y="1345971"/>
            <a:ext cx="1557305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实时体温视频监控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FC0D749-5940-4F1D-8E78-6571808B6D63}"/>
              </a:ext>
            </a:extLst>
          </p:cNvPr>
          <p:cNvSpPr/>
          <p:nvPr/>
        </p:nvSpPr>
        <p:spPr>
          <a:xfrm>
            <a:off x="1123404" y="4461693"/>
            <a:ext cx="7889967" cy="99567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80AD880-4361-43F4-B08C-DD989F1ED70F}"/>
              </a:ext>
            </a:extLst>
          </p:cNvPr>
          <p:cNvSpPr txBox="1"/>
          <p:nvPr/>
        </p:nvSpPr>
        <p:spPr>
          <a:xfrm>
            <a:off x="1081056" y="4482013"/>
            <a:ext cx="400110" cy="10334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>
                <a:solidFill>
                  <a:srgbClr val="0070C0"/>
                </a:solidFill>
              </a:rPr>
              <a:t>闸机子系统</a:t>
            </a:r>
          </a:p>
        </p:txBody>
      </p:sp>
      <p:sp>
        <p:nvSpPr>
          <p:cNvPr id="74" name="矩形: 圆角 15">
            <a:extLst>
              <a:ext uri="{FF2B5EF4-FFF2-40B4-BE49-F238E27FC236}">
                <a16:creationId xmlns:a16="http://schemas.microsoft.com/office/drawing/2014/main" id="{A713A126-C119-4656-AD2B-25AE5EC0DE5D}"/>
              </a:ext>
            </a:extLst>
          </p:cNvPr>
          <p:cNvSpPr/>
          <p:nvPr/>
        </p:nvSpPr>
        <p:spPr>
          <a:xfrm>
            <a:off x="3450620" y="4739368"/>
            <a:ext cx="1488495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体温采集</a:t>
            </a:r>
            <a:endParaRPr lang="zh-CN" altLang="en-US" sz="1600" dirty="0"/>
          </a:p>
        </p:txBody>
      </p:sp>
      <p:sp>
        <p:nvSpPr>
          <p:cNvPr id="76" name="矩形: 圆角 17">
            <a:extLst>
              <a:ext uri="{FF2B5EF4-FFF2-40B4-BE49-F238E27FC236}">
                <a16:creationId xmlns:a16="http://schemas.microsoft.com/office/drawing/2014/main" id="{C3317F8F-B843-4A1A-9467-829263181D2D}"/>
              </a:ext>
            </a:extLst>
          </p:cNvPr>
          <p:cNvSpPr/>
          <p:nvPr/>
        </p:nvSpPr>
        <p:spPr>
          <a:xfrm>
            <a:off x="7249105" y="4739368"/>
            <a:ext cx="1488495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核辐射检测（预留）</a:t>
            </a:r>
          </a:p>
        </p:txBody>
      </p:sp>
      <p:sp>
        <p:nvSpPr>
          <p:cNvPr id="77" name="矩形: 圆角 20">
            <a:extLst>
              <a:ext uri="{FF2B5EF4-FFF2-40B4-BE49-F238E27FC236}">
                <a16:creationId xmlns:a16="http://schemas.microsoft.com/office/drawing/2014/main" id="{2FD4F5BC-B252-48F2-AD5E-A82E52182AB8}"/>
              </a:ext>
            </a:extLst>
          </p:cNvPr>
          <p:cNvSpPr/>
          <p:nvPr/>
        </p:nvSpPr>
        <p:spPr>
          <a:xfrm>
            <a:off x="1551378" y="4739368"/>
            <a:ext cx="1488495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证件采集</a:t>
            </a:r>
          </a:p>
        </p:txBody>
      </p:sp>
      <p:sp>
        <p:nvSpPr>
          <p:cNvPr id="78" name="矩形: 圆角 25">
            <a:extLst>
              <a:ext uri="{FF2B5EF4-FFF2-40B4-BE49-F238E27FC236}">
                <a16:creationId xmlns:a16="http://schemas.microsoft.com/office/drawing/2014/main" id="{8395F1B4-2603-48B2-9667-A1A3ADB3A425}"/>
              </a:ext>
            </a:extLst>
          </p:cNvPr>
          <p:cNvSpPr/>
          <p:nvPr/>
        </p:nvSpPr>
        <p:spPr>
          <a:xfrm>
            <a:off x="5349862" y="4739368"/>
            <a:ext cx="1488495" cy="4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人脸采集</a:t>
            </a:r>
          </a:p>
        </p:txBody>
      </p:sp>
      <p:sp>
        <p:nvSpPr>
          <p:cNvPr id="80" name="矩形: 圆角 59">
            <a:extLst>
              <a:ext uri="{FF2B5EF4-FFF2-40B4-BE49-F238E27FC236}">
                <a16:creationId xmlns:a16="http://schemas.microsoft.com/office/drawing/2014/main" id="{E1DBCC0D-A9B1-47B1-8C69-2DB4A4D6FA24}"/>
              </a:ext>
            </a:extLst>
          </p:cNvPr>
          <p:cNvSpPr/>
          <p:nvPr/>
        </p:nvSpPr>
        <p:spPr>
          <a:xfrm>
            <a:off x="5371879" y="660455"/>
            <a:ext cx="1536925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流调处理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62960" y="61497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湛江机场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FC0D749-5940-4F1D-8E78-6571808B6D63}"/>
              </a:ext>
            </a:extLst>
          </p:cNvPr>
          <p:cNvSpPr/>
          <p:nvPr/>
        </p:nvSpPr>
        <p:spPr>
          <a:xfrm>
            <a:off x="7556734" y="2519679"/>
            <a:ext cx="1221506" cy="164011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80AD880-4361-43F4-B08C-DD989F1ED70F}"/>
              </a:ext>
            </a:extLst>
          </p:cNvPr>
          <p:cNvSpPr txBox="1"/>
          <p:nvPr/>
        </p:nvSpPr>
        <p:spPr>
          <a:xfrm>
            <a:off x="7517843" y="2834641"/>
            <a:ext cx="430887" cy="13062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预留子系统</a:t>
            </a:r>
          </a:p>
        </p:txBody>
      </p:sp>
      <p:sp>
        <p:nvSpPr>
          <p:cNvPr id="40" name="矩形: 圆角 20">
            <a:extLst>
              <a:ext uri="{FF2B5EF4-FFF2-40B4-BE49-F238E27FC236}">
                <a16:creationId xmlns:a16="http://schemas.microsoft.com/office/drawing/2014/main" id="{2FD4F5BC-B252-48F2-AD5E-A82E52182AB8}"/>
              </a:ext>
            </a:extLst>
          </p:cNvPr>
          <p:cNvSpPr/>
          <p:nvPr/>
        </p:nvSpPr>
        <p:spPr>
          <a:xfrm>
            <a:off x="7912990" y="2594268"/>
            <a:ext cx="786874" cy="45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核辐射检测</a:t>
            </a:r>
          </a:p>
        </p:txBody>
      </p:sp>
      <p:sp>
        <p:nvSpPr>
          <p:cNvPr id="41" name="矩形: 圆角 20">
            <a:extLst>
              <a:ext uri="{FF2B5EF4-FFF2-40B4-BE49-F238E27FC236}">
                <a16:creationId xmlns:a16="http://schemas.microsoft.com/office/drawing/2014/main" id="{2FD4F5BC-B252-48F2-AD5E-A82E52182AB8}"/>
              </a:ext>
            </a:extLst>
          </p:cNvPr>
          <p:cNvSpPr/>
          <p:nvPr/>
        </p:nvSpPr>
        <p:spPr>
          <a:xfrm>
            <a:off x="7912990" y="3114605"/>
            <a:ext cx="786874" cy="45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生物因子检测</a:t>
            </a:r>
          </a:p>
        </p:txBody>
      </p:sp>
      <p:sp>
        <p:nvSpPr>
          <p:cNvPr id="42" name="矩形: 圆角 20">
            <a:extLst>
              <a:ext uri="{FF2B5EF4-FFF2-40B4-BE49-F238E27FC236}">
                <a16:creationId xmlns:a16="http://schemas.microsoft.com/office/drawing/2014/main" id="{2FD4F5BC-B252-48F2-AD5E-A82E52182AB8}"/>
              </a:ext>
            </a:extLst>
          </p:cNvPr>
          <p:cNvSpPr/>
          <p:nvPr/>
        </p:nvSpPr>
        <p:spPr>
          <a:xfrm>
            <a:off x="7912990" y="3634943"/>
            <a:ext cx="786874" cy="45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化学因子检测</a:t>
            </a:r>
          </a:p>
        </p:txBody>
      </p:sp>
    </p:spTree>
    <p:extLst>
      <p:ext uri="{BB962C8B-B14F-4D97-AF65-F5344CB8AC3E}">
        <p14:creationId xmlns:p14="http://schemas.microsoft.com/office/powerpoint/2010/main" val="208156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3CFDC71-0C57-43C1-B1F2-E11715C40F90}"/>
              </a:ext>
            </a:extLst>
          </p:cNvPr>
          <p:cNvSpPr/>
          <p:nvPr/>
        </p:nvSpPr>
        <p:spPr>
          <a:xfrm>
            <a:off x="481870" y="190500"/>
            <a:ext cx="11527249" cy="5776191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B9FA10-0B07-4802-83BF-76D73A427F67}"/>
              </a:ext>
            </a:extLst>
          </p:cNvPr>
          <p:cNvSpPr/>
          <p:nvPr/>
        </p:nvSpPr>
        <p:spPr>
          <a:xfrm>
            <a:off x="1034138" y="366033"/>
            <a:ext cx="8213223" cy="22783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FC0D749-5940-4F1D-8E78-6571808B6D63}"/>
              </a:ext>
            </a:extLst>
          </p:cNvPr>
          <p:cNvSpPr/>
          <p:nvPr/>
        </p:nvSpPr>
        <p:spPr>
          <a:xfrm>
            <a:off x="1034137" y="5039360"/>
            <a:ext cx="10837112" cy="7576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AA4722D-35CE-4D9C-A4F6-F20534A38B83}"/>
              </a:ext>
            </a:extLst>
          </p:cNvPr>
          <p:cNvSpPr txBox="1"/>
          <p:nvPr/>
        </p:nvSpPr>
        <p:spPr>
          <a:xfrm>
            <a:off x="481871" y="2235200"/>
            <a:ext cx="553998" cy="2360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智能库管系统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80AD880-4361-43F4-B08C-DD989F1ED70F}"/>
              </a:ext>
            </a:extLst>
          </p:cNvPr>
          <p:cNvSpPr txBox="1"/>
          <p:nvPr/>
        </p:nvSpPr>
        <p:spPr>
          <a:xfrm>
            <a:off x="1008178" y="5048216"/>
            <a:ext cx="384721" cy="8161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系统管理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AE54517-7BAD-42BC-A588-CE15D61FD58F}"/>
              </a:ext>
            </a:extLst>
          </p:cNvPr>
          <p:cNvSpPr txBox="1"/>
          <p:nvPr/>
        </p:nvSpPr>
        <p:spPr>
          <a:xfrm>
            <a:off x="1009628" y="2729190"/>
            <a:ext cx="384721" cy="23423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无人认领行李智能管理子系统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06CD15B-4F23-4541-872B-B5266991C8CB}"/>
              </a:ext>
            </a:extLst>
          </p:cNvPr>
          <p:cNvSpPr/>
          <p:nvPr/>
        </p:nvSpPr>
        <p:spPr>
          <a:xfrm>
            <a:off x="9411179" y="366032"/>
            <a:ext cx="2460070" cy="198111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B5F21D1-374B-4BAF-BD02-0D673CF2C151}"/>
              </a:ext>
            </a:extLst>
          </p:cNvPr>
          <p:cNvSpPr txBox="1"/>
          <p:nvPr/>
        </p:nvSpPr>
        <p:spPr>
          <a:xfrm>
            <a:off x="10206084" y="2003620"/>
            <a:ext cx="89876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实时监控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8F16175-B1C4-4752-9436-A3D4A71CBDD3}"/>
              </a:ext>
            </a:extLst>
          </p:cNvPr>
          <p:cNvSpPr/>
          <p:nvPr/>
        </p:nvSpPr>
        <p:spPr>
          <a:xfrm>
            <a:off x="9534724" y="1317266"/>
            <a:ext cx="1073480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视频监控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8DA041B2-5D1C-40B8-83B4-5BFDE058683B}"/>
              </a:ext>
            </a:extLst>
          </p:cNvPr>
          <p:cNvSpPr/>
          <p:nvPr/>
        </p:nvSpPr>
        <p:spPr>
          <a:xfrm>
            <a:off x="10685993" y="618149"/>
            <a:ext cx="1093816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推车状态监控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AA67EAF6-6CAC-4067-9A40-FE552B6A702A}"/>
              </a:ext>
            </a:extLst>
          </p:cNvPr>
          <p:cNvSpPr/>
          <p:nvPr/>
        </p:nvSpPr>
        <p:spPr>
          <a:xfrm>
            <a:off x="10698930" y="1299219"/>
            <a:ext cx="1080879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门禁状态监控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99CC9B8C-4476-42D8-B182-DB9694FF680E}"/>
              </a:ext>
            </a:extLst>
          </p:cNvPr>
          <p:cNvSpPr/>
          <p:nvPr/>
        </p:nvSpPr>
        <p:spPr>
          <a:xfrm>
            <a:off x="9534724" y="622463"/>
            <a:ext cx="1073480" cy="60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温湿度监控报警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D58013D-B500-48CD-BDAC-B2664D6C159F}"/>
              </a:ext>
            </a:extLst>
          </p:cNvPr>
          <p:cNvSpPr/>
          <p:nvPr/>
        </p:nvSpPr>
        <p:spPr>
          <a:xfrm>
            <a:off x="7450768" y="436880"/>
            <a:ext cx="1656898" cy="131160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3E9E03D-0D77-49C8-B7A5-F6C4A45D0C35}"/>
              </a:ext>
            </a:extLst>
          </p:cNvPr>
          <p:cNvSpPr txBox="1"/>
          <p:nvPr/>
        </p:nvSpPr>
        <p:spPr>
          <a:xfrm>
            <a:off x="7463908" y="627464"/>
            <a:ext cx="362780" cy="95410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盘库管理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93A0669-0A63-4FBE-B69B-F8D7E332A33E}"/>
              </a:ext>
            </a:extLst>
          </p:cNvPr>
          <p:cNvSpPr/>
          <p:nvPr/>
        </p:nvSpPr>
        <p:spPr>
          <a:xfrm>
            <a:off x="4004982" y="436880"/>
            <a:ext cx="3266300" cy="131160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5594855-2081-4962-B424-825F0EBFA966}"/>
              </a:ext>
            </a:extLst>
          </p:cNvPr>
          <p:cNvSpPr txBox="1"/>
          <p:nvPr/>
        </p:nvSpPr>
        <p:spPr>
          <a:xfrm>
            <a:off x="4013155" y="709295"/>
            <a:ext cx="400110" cy="12012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统计查询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A0C26AC-A314-49D6-B9C9-BB1D6285917F}"/>
              </a:ext>
            </a:extLst>
          </p:cNvPr>
          <p:cNvSpPr/>
          <p:nvPr/>
        </p:nvSpPr>
        <p:spPr>
          <a:xfrm>
            <a:off x="1580290" y="1840369"/>
            <a:ext cx="7538177" cy="64822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C1957CE-C41C-467A-872D-CEF30B49F1F8}"/>
              </a:ext>
            </a:extLst>
          </p:cNvPr>
          <p:cNvSpPr txBox="1"/>
          <p:nvPr/>
        </p:nvSpPr>
        <p:spPr>
          <a:xfrm>
            <a:off x="1569406" y="1927581"/>
            <a:ext cx="49862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出库</a:t>
            </a:r>
            <a:endParaRPr lang="en-US" altLang="zh-CN" sz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AD3F586-52EA-416E-A228-0206EFA0D80A}"/>
              </a:ext>
            </a:extLst>
          </p:cNvPr>
          <p:cNvSpPr/>
          <p:nvPr/>
        </p:nvSpPr>
        <p:spPr>
          <a:xfrm>
            <a:off x="1608668" y="436880"/>
            <a:ext cx="2230177" cy="131160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7D6E5C0-E388-4E59-A72E-BF3C137E56F8}"/>
              </a:ext>
            </a:extLst>
          </p:cNvPr>
          <p:cNvSpPr txBox="1"/>
          <p:nvPr/>
        </p:nvSpPr>
        <p:spPr>
          <a:xfrm>
            <a:off x="1609562" y="639773"/>
            <a:ext cx="400110" cy="9921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入库管理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66195C0-0917-494B-9660-CEDB0FC3E42B}"/>
              </a:ext>
            </a:extLst>
          </p:cNvPr>
          <p:cNvSpPr/>
          <p:nvPr/>
        </p:nvSpPr>
        <p:spPr>
          <a:xfrm>
            <a:off x="2067138" y="576594"/>
            <a:ext cx="981921" cy="500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行李加签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ED2FB8A6-12AD-4DE0-8EA0-6FAF51518155}"/>
              </a:ext>
            </a:extLst>
          </p:cNvPr>
          <p:cNvSpPr/>
          <p:nvPr/>
        </p:nvSpPr>
        <p:spPr>
          <a:xfrm>
            <a:off x="2068307" y="1146819"/>
            <a:ext cx="980790" cy="453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入库登记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0C39E084-075A-4609-9EFE-77F031BCA3FD}"/>
              </a:ext>
            </a:extLst>
          </p:cNvPr>
          <p:cNvSpPr/>
          <p:nvPr/>
        </p:nvSpPr>
        <p:spPr>
          <a:xfrm>
            <a:off x="7966771" y="589802"/>
            <a:ext cx="948269" cy="507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盘库操作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31C962F5-CEEC-491D-A69B-6C25EB0CEC73}"/>
              </a:ext>
            </a:extLst>
          </p:cNvPr>
          <p:cNvSpPr/>
          <p:nvPr/>
        </p:nvSpPr>
        <p:spPr>
          <a:xfrm>
            <a:off x="4387702" y="586824"/>
            <a:ext cx="849712" cy="468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超期报警</a:t>
            </a: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9D44B710-4DD3-4B98-AA33-BADA34200FF5}"/>
              </a:ext>
            </a:extLst>
          </p:cNvPr>
          <p:cNvSpPr/>
          <p:nvPr/>
        </p:nvSpPr>
        <p:spPr>
          <a:xfrm>
            <a:off x="4387079" y="1113281"/>
            <a:ext cx="850957" cy="457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行李入库量汇总统计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5E521F75-F7D8-4A48-BD76-33B354AEF41F}"/>
              </a:ext>
            </a:extLst>
          </p:cNvPr>
          <p:cNvSpPr/>
          <p:nvPr/>
        </p:nvSpPr>
        <p:spPr>
          <a:xfrm>
            <a:off x="5316091" y="591664"/>
            <a:ext cx="845615" cy="463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行李分类查询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8C7E9B9E-021C-4580-9A50-38A26F53215F}"/>
              </a:ext>
            </a:extLst>
          </p:cNvPr>
          <p:cNvSpPr/>
          <p:nvPr/>
        </p:nvSpPr>
        <p:spPr>
          <a:xfrm>
            <a:off x="5314225" y="1114703"/>
            <a:ext cx="847481" cy="456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按库位分类统计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C4ECD46C-AEFF-4264-B6DA-8544DF8338F2}"/>
              </a:ext>
            </a:extLst>
          </p:cNvPr>
          <p:cNvSpPr/>
          <p:nvPr/>
        </p:nvSpPr>
        <p:spPr>
          <a:xfrm>
            <a:off x="6245912" y="586824"/>
            <a:ext cx="888396" cy="468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行李信息国籍分布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6E6060D-D743-4751-9869-B6785C88A927}"/>
              </a:ext>
            </a:extLst>
          </p:cNvPr>
          <p:cNvGrpSpPr/>
          <p:nvPr/>
        </p:nvGrpSpPr>
        <p:grpSpPr>
          <a:xfrm>
            <a:off x="1569405" y="5202507"/>
            <a:ext cx="10184163" cy="475707"/>
            <a:chOff x="1507959" y="5202507"/>
            <a:chExt cx="9825389" cy="475707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A713A126-C119-4656-AD2B-25AE5EC0DE5D}"/>
                </a:ext>
              </a:extLst>
            </p:cNvPr>
            <p:cNvSpPr/>
            <p:nvPr/>
          </p:nvSpPr>
          <p:spPr>
            <a:xfrm>
              <a:off x="2613588" y="5202507"/>
              <a:ext cx="980357" cy="4757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权限管理</a:t>
              </a: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487A1F4A-596D-4754-A10B-4167CA815B19}"/>
                </a:ext>
              </a:extLst>
            </p:cNvPr>
            <p:cNvSpPr/>
            <p:nvPr/>
          </p:nvSpPr>
          <p:spPr>
            <a:xfrm>
              <a:off x="7036104" y="5202507"/>
              <a:ext cx="980357" cy="4757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门禁管理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C3317F8F-B843-4A1A-9467-829263181D2D}"/>
                </a:ext>
              </a:extLst>
            </p:cNvPr>
            <p:cNvSpPr/>
            <p:nvPr/>
          </p:nvSpPr>
          <p:spPr>
            <a:xfrm>
              <a:off x="5930475" y="5202507"/>
              <a:ext cx="980357" cy="4757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推车管理</a:t>
              </a: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4561AC7A-299A-425E-A43D-69337400C535}"/>
                </a:ext>
              </a:extLst>
            </p:cNvPr>
            <p:cNvSpPr/>
            <p:nvPr/>
          </p:nvSpPr>
          <p:spPr>
            <a:xfrm>
              <a:off x="8141733" y="5202507"/>
              <a:ext cx="980357" cy="4757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摄像头管理</a:t>
              </a: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0C4F083F-1F4B-4786-A714-B58ED9CCBA3A}"/>
                </a:ext>
              </a:extLst>
            </p:cNvPr>
            <p:cNvSpPr/>
            <p:nvPr/>
          </p:nvSpPr>
          <p:spPr>
            <a:xfrm>
              <a:off x="10352991" y="5202507"/>
              <a:ext cx="980357" cy="4757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生物特征登记</a:t>
              </a: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2FD4F5BC-B252-48F2-AD5E-A82E52182AB8}"/>
                </a:ext>
              </a:extLst>
            </p:cNvPr>
            <p:cNvSpPr/>
            <p:nvPr/>
          </p:nvSpPr>
          <p:spPr>
            <a:xfrm>
              <a:off x="1507959" y="5202507"/>
              <a:ext cx="980357" cy="4757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人员管理</a:t>
              </a: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8395F1B4-2603-48B2-9667-A1A3ADB3A425}"/>
                </a:ext>
              </a:extLst>
            </p:cNvPr>
            <p:cNvSpPr/>
            <p:nvPr/>
          </p:nvSpPr>
          <p:spPr>
            <a:xfrm>
              <a:off x="4824846" y="5202507"/>
              <a:ext cx="980357" cy="4757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库位管理</a:t>
              </a: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2C3755AD-8ADB-40C3-92EA-4162B9BCC0DA}"/>
                </a:ext>
              </a:extLst>
            </p:cNvPr>
            <p:cNvSpPr/>
            <p:nvPr/>
          </p:nvSpPr>
          <p:spPr>
            <a:xfrm>
              <a:off x="9247362" y="5202507"/>
              <a:ext cx="980357" cy="4757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日志管理</a:t>
              </a:r>
            </a:p>
          </p:txBody>
        </p:sp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433D2EF9-9606-42D6-BD52-9BDC37E644A0}"/>
                </a:ext>
              </a:extLst>
            </p:cNvPr>
            <p:cNvSpPr/>
            <p:nvPr/>
          </p:nvSpPr>
          <p:spPr>
            <a:xfrm>
              <a:off x="3719217" y="5202507"/>
              <a:ext cx="980357" cy="4757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区域管理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1" name="矩形 80">
            <a:extLst>
              <a:ext uri="{FF2B5EF4-FFF2-40B4-BE49-F238E27FC236}">
                <a16:creationId xmlns:a16="http://schemas.microsoft.com/office/drawing/2014/main" id="{7FC0D749-5940-4F1D-8E78-6571808B6D63}"/>
              </a:ext>
            </a:extLst>
          </p:cNvPr>
          <p:cNvSpPr/>
          <p:nvPr/>
        </p:nvSpPr>
        <p:spPr>
          <a:xfrm>
            <a:off x="9411180" y="2522681"/>
            <a:ext cx="2460070" cy="244929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80AD880-4361-43F4-B08C-DD989F1ED70F}"/>
              </a:ext>
            </a:extLst>
          </p:cNvPr>
          <p:cNvSpPr txBox="1"/>
          <p:nvPr/>
        </p:nvSpPr>
        <p:spPr>
          <a:xfrm>
            <a:off x="10071464" y="4654519"/>
            <a:ext cx="1261884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手持机</a:t>
            </a:r>
            <a:r>
              <a:rPr lang="en-US" altLang="zh-CN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6278C37-F471-4831-9751-CEFBCA499D5E}"/>
              </a:ext>
            </a:extLst>
          </p:cNvPr>
          <p:cNvSpPr/>
          <p:nvPr/>
        </p:nvSpPr>
        <p:spPr>
          <a:xfrm>
            <a:off x="3114279" y="576594"/>
            <a:ext cx="604938" cy="1024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推车入库在途监控</a:t>
            </a:r>
          </a:p>
        </p:txBody>
      </p:sp>
      <p:sp>
        <p:nvSpPr>
          <p:cNvPr id="83" name="矩形: 圆角 15">
            <a:extLst>
              <a:ext uri="{FF2B5EF4-FFF2-40B4-BE49-F238E27FC236}">
                <a16:creationId xmlns:a16="http://schemas.microsoft.com/office/drawing/2014/main" id="{A713A126-C119-4656-AD2B-25AE5EC0DE5D}"/>
              </a:ext>
            </a:extLst>
          </p:cNvPr>
          <p:cNvSpPr/>
          <p:nvPr/>
        </p:nvSpPr>
        <p:spPr>
          <a:xfrm>
            <a:off x="10685992" y="2660759"/>
            <a:ext cx="1073480" cy="540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出库拣货</a:t>
            </a:r>
          </a:p>
        </p:txBody>
      </p:sp>
      <p:sp>
        <p:nvSpPr>
          <p:cNvPr id="84" name="矩形: 圆角 16">
            <a:extLst>
              <a:ext uri="{FF2B5EF4-FFF2-40B4-BE49-F238E27FC236}">
                <a16:creationId xmlns:a16="http://schemas.microsoft.com/office/drawing/2014/main" id="{487A1F4A-596D-4754-A10B-4167CA815B19}"/>
              </a:ext>
            </a:extLst>
          </p:cNvPr>
          <p:cNvSpPr/>
          <p:nvPr/>
        </p:nvSpPr>
        <p:spPr>
          <a:xfrm>
            <a:off x="10680089" y="3990147"/>
            <a:ext cx="1073480" cy="540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系统设置</a:t>
            </a:r>
          </a:p>
        </p:txBody>
      </p:sp>
      <p:sp>
        <p:nvSpPr>
          <p:cNvPr id="88" name="矩形: 圆角 20">
            <a:extLst>
              <a:ext uri="{FF2B5EF4-FFF2-40B4-BE49-F238E27FC236}">
                <a16:creationId xmlns:a16="http://schemas.microsoft.com/office/drawing/2014/main" id="{2FD4F5BC-B252-48F2-AD5E-A82E52182AB8}"/>
              </a:ext>
            </a:extLst>
          </p:cNvPr>
          <p:cNvSpPr/>
          <p:nvPr/>
        </p:nvSpPr>
        <p:spPr>
          <a:xfrm>
            <a:off x="9524564" y="2650065"/>
            <a:ext cx="1073480" cy="540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入库操作</a:t>
            </a:r>
          </a:p>
        </p:txBody>
      </p:sp>
      <p:sp>
        <p:nvSpPr>
          <p:cNvPr id="91" name="矩形: 圆角 72">
            <a:extLst>
              <a:ext uri="{FF2B5EF4-FFF2-40B4-BE49-F238E27FC236}">
                <a16:creationId xmlns:a16="http://schemas.microsoft.com/office/drawing/2014/main" id="{433D2EF9-9606-42D6-BD52-9BDC37E644A0}"/>
              </a:ext>
            </a:extLst>
          </p:cNvPr>
          <p:cNvSpPr/>
          <p:nvPr/>
        </p:nvSpPr>
        <p:spPr>
          <a:xfrm>
            <a:off x="9524564" y="3330185"/>
            <a:ext cx="1073480" cy="540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库存盘点</a:t>
            </a:r>
          </a:p>
        </p:txBody>
      </p:sp>
      <p:sp>
        <p:nvSpPr>
          <p:cNvPr id="74" name="矩形: 圆角 72">
            <a:extLst>
              <a:ext uri="{FF2B5EF4-FFF2-40B4-BE49-F238E27FC236}">
                <a16:creationId xmlns:a16="http://schemas.microsoft.com/office/drawing/2014/main" id="{896BC3DE-B682-44B0-8007-98B5394C94E1}"/>
              </a:ext>
            </a:extLst>
          </p:cNvPr>
          <p:cNvSpPr/>
          <p:nvPr/>
        </p:nvSpPr>
        <p:spPr>
          <a:xfrm>
            <a:off x="10680090" y="3330861"/>
            <a:ext cx="1073480" cy="540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下载数据</a:t>
            </a:r>
          </a:p>
        </p:txBody>
      </p:sp>
      <p:sp>
        <p:nvSpPr>
          <p:cNvPr id="75" name="矩形: 圆角 72">
            <a:extLst>
              <a:ext uri="{FF2B5EF4-FFF2-40B4-BE49-F238E27FC236}">
                <a16:creationId xmlns:a16="http://schemas.microsoft.com/office/drawing/2014/main" id="{22030704-C361-481B-A27D-BA461C4D3457}"/>
              </a:ext>
            </a:extLst>
          </p:cNvPr>
          <p:cNvSpPr/>
          <p:nvPr/>
        </p:nvSpPr>
        <p:spPr>
          <a:xfrm>
            <a:off x="9511107" y="3994414"/>
            <a:ext cx="1073480" cy="540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上传数据</a:t>
            </a: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D02AED1D-84E9-4171-9698-316B295F1D7A}"/>
              </a:ext>
            </a:extLst>
          </p:cNvPr>
          <p:cNvSpPr/>
          <p:nvPr/>
        </p:nvSpPr>
        <p:spPr>
          <a:xfrm>
            <a:off x="7966772" y="1148644"/>
            <a:ext cx="948269" cy="507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盘库监控</a:t>
            </a: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CE702DA0-8A64-4FAF-B756-CEE07FFA0F9D}"/>
              </a:ext>
            </a:extLst>
          </p:cNvPr>
          <p:cNvSpPr txBox="1"/>
          <p:nvPr/>
        </p:nvSpPr>
        <p:spPr>
          <a:xfrm>
            <a:off x="1029431" y="375418"/>
            <a:ext cx="384721" cy="22689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暂扣行李物品智能管理子系统</a:t>
            </a:r>
          </a:p>
        </p:txBody>
      </p:sp>
      <p:sp>
        <p:nvSpPr>
          <p:cNvPr id="161" name="矩形: 圆角 160">
            <a:extLst>
              <a:ext uri="{FF2B5EF4-FFF2-40B4-BE49-F238E27FC236}">
                <a16:creationId xmlns:a16="http://schemas.microsoft.com/office/drawing/2014/main" id="{D152952F-1752-4B71-B0C4-563768FC7831}"/>
              </a:ext>
            </a:extLst>
          </p:cNvPr>
          <p:cNvSpPr/>
          <p:nvPr/>
        </p:nvSpPr>
        <p:spPr>
          <a:xfrm>
            <a:off x="6245912" y="1113281"/>
            <a:ext cx="888396" cy="468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同比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环比统计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F5DEE67-50F7-41B5-8CB7-9170571DC58C}"/>
              </a:ext>
            </a:extLst>
          </p:cNvPr>
          <p:cNvGrpSpPr/>
          <p:nvPr/>
        </p:nvGrpSpPr>
        <p:grpSpPr>
          <a:xfrm>
            <a:off x="2099933" y="1922482"/>
            <a:ext cx="6815107" cy="494001"/>
            <a:chOff x="2099933" y="2095202"/>
            <a:chExt cx="6309073" cy="494001"/>
          </a:xfrm>
        </p:grpSpPr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10137210-3194-4FDC-8B9C-E1D1A8C87A2C}"/>
                </a:ext>
              </a:extLst>
            </p:cNvPr>
            <p:cNvSpPr/>
            <p:nvPr/>
          </p:nvSpPr>
          <p:spPr>
            <a:xfrm>
              <a:off x="2099933" y="2095202"/>
              <a:ext cx="1199082" cy="4882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行李出库通知</a:t>
              </a:r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5D8DB737-B832-4E68-B043-C6FD7D412452}"/>
                </a:ext>
              </a:extLst>
            </p:cNvPr>
            <p:cNvSpPr/>
            <p:nvPr/>
          </p:nvSpPr>
          <p:spPr>
            <a:xfrm>
              <a:off x="3374966" y="2100969"/>
              <a:ext cx="1199082" cy="4882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出库审批</a:t>
              </a:r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4E6EAF7E-F2C6-4ED4-8E7B-BBED3F79F4ED}"/>
                </a:ext>
              </a:extLst>
            </p:cNvPr>
            <p:cNvSpPr/>
            <p:nvPr/>
          </p:nvSpPr>
          <p:spPr>
            <a:xfrm>
              <a:off x="4665916" y="2104101"/>
              <a:ext cx="1199080" cy="4597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推车出库在途监控</a:t>
              </a:r>
            </a:p>
          </p:txBody>
        </p: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D284C0E9-8A48-44A4-B938-6DE41F4A6321}"/>
                </a:ext>
              </a:extLst>
            </p:cNvPr>
            <p:cNvSpPr/>
            <p:nvPr/>
          </p:nvSpPr>
          <p:spPr>
            <a:xfrm>
              <a:off x="5956866" y="2100969"/>
              <a:ext cx="1177443" cy="4597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出库办理</a:t>
              </a:r>
            </a:p>
          </p:txBody>
        </p:sp>
        <p:sp>
          <p:nvSpPr>
            <p:cNvPr id="162" name="矩形: 圆角 161">
              <a:extLst>
                <a:ext uri="{FF2B5EF4-FFF2-40B4-BE49-F238E27FC236}">
                  <a16:creationId xmlns:a16="http://schemas.microsoft.com/office/drawing/2014/main" id="{D4E1FB5D-DA41-4491-B983-D8AF1DB9E64E}"/>
                </a:ext>
              </a:extLst>
            </p:cNvPr>
            <p:cNvSpPr/>
            <p:nvPr/>
          </p:nvSpPr>
          <p:spPr>
            <a:xfrm>
              <a:off x="7231563" y="2107373"/>
              <a:ext cx="1177443" cy="4597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出库核销</a:t>
              </a:r>
            </a:p>
          </p:txBody>
        </p:sp>
      </p:grpSp>
      <p:sp>
        <p:nvSpPr>
          <p:cNvPr id="169" name="矩形 168">
            <a:extLst>
              <a:ext uri="{FF2B5EF4-FFF2-40B4-BE49-F238E27FC236}">
                <a16:creationId xmlns:a16="http://schemas.microsoft.com/office/drawing/2014/main" id="{47DF2622-F984-462A-82A9-88B9D66C4216}"/>
              </a:ext>
            </a:extLst>
          </p:cNvPr>
          <p:cNvSpPr/>
          <p:nvPr/>
        </p:nvSpPr>
        <p:spPr>
          <a:xfrm>
            <a:off x="1022900" y="2715361"/>
            <a:ext cx="8213223" cy="225661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8FCF572B-B4BE-4197-B557-71C65628ED6E}"/>
              </a:ext>
            </a:extLst>
          </p:cNvPr>
          <p:cNvSpPr/>
          <p:nvPr/>
        </p:nvSpPr>
        <p:spPr>
          <a:xfrm>
            <a:off x="7450768" y="2804160"/>
            <a:ext cx="1656898" cy="131160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403508F6-0FBD-43BE-8194-50E3016C72CB}"/>
              </a:ext>
            </a:extLst>
          </p:cNvPr>
          <p:cNvSpPr txBox="1"/>
          <p:nvPr/>
        </p:nvSpPr>
        <p:spPr>
          <a:xfrm>
            <a:off x="7463908" y="2994744"/>
            <a:ext cx="362780" cy="95410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盘库管理</a:t>
            </a: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26FE19F-7E1C-4A6F-8F5B-B1307B311D73}"/>
              </a:ext>
            </a:extLst>
          </p:cNvPr>
          <p:cNvSpPr/>
          <p:nvPr/>
        </p:nvSpPr>
        <p:spPr>
          <a:xfrm>
            <a:off x="4004982" y="2804160"/>
            <a:ext cx="3266300" cy="131160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546B06CF-B899-41A0-8513-9A45D51CA53D}"/>
              </a:ext>
            </a:extLst>
          </p:cNvPr>
          <p:cNvSpPr txBox="1"/>
          <p:nvPr/>
        </p:nvSpPr>
        <p:spPr>
          <a:xfrm>
            <a:off x="4013155" y="3076575"/>
            <a:ext cx="400110" cy="12012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统计查询</a:t>
            </a: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E36A236B-FB81-444C-9C4C-ECC35984ED7E}"/>
              </a:ext>
            </a:extLst>
          </p:cNvPr>
          <p:cNvSpPr/>
          <p:nvPr/>
        </p:nvSpPr>
        <p:spPr>
          <a:xfrm>
            <a:off x="1580290" y="4207649"/>
            <a:ext cx="7538177" cy="64822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132E3FDF-5AC6-49CC-8799-B68124C0C367}"/>
              </a:ext>
            </a:extLst>
          </p:cNvPr>
          <p:cNvSpPr txBox="1"/>
          <p:nvPr/>
        </p:nvSpPr>
        <p:spPr>
          <a:xfrm>
            <a:off x="1569406" y="4294861"/>
            <a:ext cx="49862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出库</a:t>
            </a:r>
            <a:endParaRPr lang="en-US" altLang="zh-CN" sz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10304052-EB8B-4A5F-A636-2A59ECE2EB45}"/>
              </a:ext>
            </a:extLst>
          </p:cNvPr>
          <p:cNvSpPr/>
          <p:nvPr/>
        </p:nvSpPr>
        <p:spPr>
          <a:xfrm>
            <a:off x="1608668" y="2804160"/>
            <a:ext cx="2230177" cy="131160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E6A643E8-98EE-4498-BEB5-74902450F3C8}"/>
              </a:ext>
            </a:extLst>
          </p:cNvPr>
          <p:cNvSpPr txBox="1"/>
          <p:nvPr/>
        </p:nvSpPr>
        <p:spPr>
          <a:xfrm>
            <a:off x="1609562" y="3007053"/>
            <a:ext cx="400110" cy="9921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入库管理</a:t>
            </a:r>
          </a:p>
        </p:txBody>
      </p:sp>
      <p:sp>
        <p:nvSpPr>
          <p:cNvPr id="178" name="矩形: 圆角 177">
            <a:extLst>
              <a:ext uri="{FF2B5EF4-FFF2-40B4-BE49-F238E27FC236}">
                <a16:creationId xmlns:a16="http://schemas.microsoft.com/office/drawing/2014/main" id="{7EF14A34-8FDF-428A-8A02-B27C9431E8F7}"/>
              </a:ext>
            </a:extLst>
          </p:cNvPr>
          <p:cNvSpPr/>
          <p:nvPr/>
        </p:nvSpPr>
        <p:spPr>
          <a:xfrm>
            <a:off x="2067138" y="2943874"/>
            <a:ext cx="981921" cy="500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行李加签</a:t>
            </a:r>
          </a:p>
        </p:txBody>
      </p:sp>
      <p:sp>
        <p:nvSpPr>
          <p:cNvPr id="179" name="矩形: 圆角 178">
            <a:extLst>
              <a:ext uri="{FF2B5EF4-FFF2-40B4-BE49-F238E27FC236}">
                <a16:creationId xmlns:a16="http://schemas.microsoft.com/office/drawing/2014/main" id="{D2F04C78-70F3-4453-95B2-7DEC8FAA757D}"/>
              </a:ext>
            </a:extLst>
          </p:cNvPr>
          <p:cNvSpPr/>
          <p:nvPr/>
        </p:nvSpPr>
        <p:spPr>
          <a:xfrm>
            <a:off x="2068307" y="3514099"/>
            <a:ext cx="980790" cy="453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入库登记</a:t>
            </a:r>
          </a:p>
        </p:txBody>
      </p:sp>
      <p:sp>
        <p:nvSpPr>
          <p:cNvPr id="180" name="矩形: 圆角 179">
            <a:extLst>
              <a:ext uri="{FF2B5EF4-FFF2-40B4-BE49-F238E27FC236}">
                <a16:creationId xmlns:a16="http://schemas.microsoft.com/office/drawing/2014/main" id="{447B43D3-2CB7-43BF-8837-83C1789EE401}"/>
              </a:ext>
            </a:extLst>
          </p:cNvPr>
          <p:cNvSpPr/>
          <p:nvPr/>
        </p:nvSpPr>
        <p:spPr>
          <a:xfrm>
            <a:off x="7966771" y="2957082"/>
            <a:ext cx="948269" cy="507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盘库操作</a:t>
            </a:r>
          </a:p>
        </p:txBody>
      </p:sp>
      <p:sp>
        <p:nvSpPr>
          <p:cNvPr id="181" name="矩形: 圆角 180">
            <a:extLst>
              <a:ext uri="{FF2B5EF4-FFF2-40B4-BE49-F238E27FC236}">
                <a16:creationId xmlns:a16="http://schemas.microsoft.com/office/drawing/2014/main" id="{8FE88897-DC70-4551-BF37-078824A7ED45}"/>
              </a:ext>
            </a:extLst>
          </p:cNvPr>
          <p:cNvSpPr/>
          <p:nvPr/>
        </p:nvSpPr>
        <p:spPr>
          <a:xfrm>
            <a:off x="4387702" y="2954104"/>
            <a:ext cx="849712" cy="468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超期报警</a:t>
            </a:r>
          </a:p>
        </p:txBody>
      </p:sp>
      <p:sp>
        <p:nvSpPr>
          <p:cNvPr id="182" name="矩形: 圆角 181">
            <a:extLst>
              <a:ext uri="{FF2B5EF4-FFF2-40B4-BE49-F238E27FC236}">
                <a16:creationId xmlns:a16="http://schemas.microsoft.com/office/drawing/2014/main" id="{5D916004-1259-47D6-981A-224C32BE9B03}"/>
              </a:ext>
            </a:extLst>
          </p:cNvPr>
          <p:cNvSpPr/>
          <p:nvPr/>
        </p:nvSpPr>
        <p:spPr>
          <a:xfrm>
            <a:off x="4387079" y="3480561"/>
            <a:ext cx="850957" cy="457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行李入库量汇总统计</a:t>
            </a:r>
          </a:p>
        </p:txBody>
      </p:sp>
      <p:sp>
        <p:nvSpPr>
          <p:cNvPr id="183" name="矩形: 圆角 182">
            <a:extLst>
              <a:ext uri="{FF2B5EF4-FFF2-40B4-BE49-F238E27FC236}">
                <a16:creationId xmlns:a16="http://schemas.microsoft.com/office/drawing/2014/main" id="{ED765624-38A9-4BD3-B0EC-2C0F5278C38F}"/>
              </a:ext>
            </a:extLst>
          </p:cNvPr>
          <p:cNvSpPr/>
          <p:nvPr/>
        </p:nvSpPr>
        <p:spPr>
          <a:xfrm>
            <a:off x="5316091" y="2958944"/>
            <a:ext cx="845615" cy="463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行李分类查询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" name="矩形: 圆角 183">
            <a:extLst>
              <a:ext uri="{FF2B5EF4-FFF2-40B4-BE49-F238E27FC236}">
                <a16:creationId xmlns:a16="http://schemas.microsoft.com/office/drawing/2014/main" id="{4CD94F0A-FD57-46D5-8ED0-E801B7B99333}"/>
              </a:ext>
            </a:extLst>
          </p:cNvPr>
          <p:cNvSpPr/>
          <p:nvPr/>
        </p:nvSpPr>
        <p:spPr>
          <a:xfrm>
            <a:off x="5314225" y="3481983"/>
            <a:ext cx="847481" cy="456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按库位分类统计</a:t>
            </a:r>
          </a:p>
        </p:txBody>
      </p:sp>
      <p:sp>
        <p:nvSpPr>
          <p:cNvPr id="185" name="矩形: 圆角 184">
            <a:extLst>
              <a:ext uri="{FF2B5EF4-FFF2-40B4-BE49-F238E27FC236}">
                <a16:creationId xmlns:a16="http://schemas.microsoft.com/office/drawing/2014/main" id="{8606E645-1D8B-4609-A26B-26F825CD60FD}"/>
              </a:ext>
            </a:extLst>
          </p:cNvPr>
          <p:cNvSpPr/>
          <p:nvPr/>
        </p:nvSpPr>
        <p:spPr>
          <a:xfrm>
            <a:off x="6245912" y="2954104"/>
            <a:ext cx="888396" cy="468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行李信息国籍分布</a:t>
            </a:r>
          </a:p>
        </p:txBody>
      </p:sp>
      <p:sp>
        <p:nvSpPr>
          <p:cNvPr id="186" name="矩形: 圆角 185">
            <a:extLst>
              <a:ext uri="{FF2B5EF4-FFF2-40B4-BE49-F238E27FC236}">
                <a16:creationId xmlns:a16="http://schemas.microsoft.com/office/drawing/2014/main" id="{9150C18B-6612-4C59-B8D0-AD7D9AFA3742}"/>
              </a:ext>
            </a:extLst>
          </p:cNvPr>
          <p:cNvSpPr/>
          <p:nvPr/>
        </p:nvSpPr>
        <p:spPr>
          <a:xfrm>
            <a:off x="3114279" y="2943874"/>
            <a:ext cx="604938" cy="1024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推车入库在途监控</a:t>
            </a:r>
          </a:p>
        </p:txBody>
      </p:sp>
      <p:sp>
        <p:nvSpPr>
          <p:cNvPr id="187" name="矩形: 圆角 186">
            <a:extLst>
              <a:ext uri="{FF2B5EF4-FFF2-40B4-BE49-F238E27FC236}">
                <a16:creationId xmlns:a16="http://schemas.microsoft.com/office/drawing/2014/main" id="{62842D3F-FC42-412A-948B-C950281B0E0D}"/>
              </a:ext>
            </a:extLst>
          </p:cNvPr>
          <p:cNvSpPr/>
          <p:nvPr/>
        </p:nvSpPr>
        <p:spPr>
          <a:xfrm>
            <a:off x="7966772" y="3515924"/>
            <a:ext cx="948269" cy="507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盘库监控</a:t>
            </a:r>
          </a:p>
        </p:txBody>
      </p:sp>
      <p:sp>
        <p:nvSpPr>
          <p:cNvPr id="188" name="矩形: 圆角 187">
            <a:extLst>
              <a:ext uri="{FF2B5EF4-FFF2-40B4-BE49-F238E27FC236}">
                <a16:creationId xmlns:a16="http://schemas.microsoft.com/office/drawing/2014/main" id="{CC436633-81FC-4EA4-A384-97BE51FE1501}"/>
              </a:ext>
            </a:extLst>
          </p:cNvPr>
          <p:cNvSpPr/>
          <p:nvPr/>
        </p:nvSpPr>
        <p:spPr>
          <a:xfrm>
            <a:off x="6245912" y="3480561"/>
            <a:ext cx="888396" cy="468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同比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环比统计</a:t>
            </a:r>
          </a:p>
        </p:txBody>
      </p: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C0E7BE76-699B-495A-8EB8-DE25EB8ECAAB}"/>
              </a:ext>
            </a:extLst>
          </p:cNvPr>
          <p:cNvGrpSpPr/>
          <p:nvPr/>
        </p:nvGrpSpPr>
        <p:grpSpPr>
          <a:xfrm>
            <a:off x="2099933" y="4289762"/>
            <a:ext cx="6815107" cy="494001"/>
            <a:chOff x="2099933" y="2095202"/>
            <a:chExt cx="6309073" cy="494001"/>
          </a:xfrm>
        </p:grpSpPr>
        <p:sp>
          <p:nvSpPr>
            <p:cNvPr id="190" name="矩形: 圆角 189">
              <a:extLst>
                <a:ext uri="{FF2B5EF4-FFF2-40B4-BE49-F238E27FC236}">
                  <a16:creationId xmlns:a16="http://schemas.microsoft.com/office/drawing/2014/main" id="{7BBA155B-F958-4327-B20D-0E6FA97ED2B4}"/>
                </a:ext>
              </a:extLst>
            </p:cNvPr>
            <p:cNvSpPr/>
            <p:nvPr/>
          </p:nvSpPr>
          <p:spPr>
            <a:xfrm>
              <a:off x="2099933" y="2095202"/>
              <a:ext cx="1199082" cy="4882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行李出库通知</a:t>
              </a:r>
            </a:p>
          </p:txBody>
        </p:sp>
        <p:sp>
          <p:nvSpPr>
            <p:cNvPr id="191" name="矩形: 圆角 190">
              <a:extLst>
                <a:ext uri="{FF2B5EF4-FFF2-40B4-BE49-F238E27FC236}">
                  <a16:creationId xmlns:a16="http://schemas.microsoft.com/office/drawing/2014/main" id="{3DFBE66D-A4E9-40C8-85AC-7CAF5C3C3088}"/>
                </a:ext>
              </a:extLst>
            </p:cNvPr>
            <p:cNvSpPr/>
            <p:nvPr/>
          </p:nvSpPr>
          <p:spPr>
            <a:xfrm>
              <a:off x="3374966" y="2100969"/>
              <a:ext cx="1199082" cy="4882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出库审批</a:t>
              </a:r>
            </a:p>
          </p:txBody>
        </p:sp>
        <p:sp>
          <p:nvSpPr>
            <p:cNvPr id="192" name="矩形: 圆角 191">
              <a:extLst>
                <a:ext uri="{FF2B5EF4-FFF2-40B4-BE49-F238E27FC236}">
                  <a16:creationId xmlns:a16="http://schemas.microsoft.com/office/drawing/2014/main" id="{F2504B38-36DB-427C-A4C5-9B17D3E33BA1}"/>
                </a:ext>
              </a:extLst>
            </p:cNvPr>
            <p:cNvSpPr/>
            <p:nvPr/>
          </p:nvSpPr>
          <p:spPr>
            <a:xfrm>
              <a:off x="4665916" y="2104101"/>
              <a:ext cx="1199080" cy="4597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推车出库在途监控</a:t>
              </a:r>
            </a:p>
          </p:txBody>
        </p:sp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9F9DDF4F-CD73-4521-903D-6CA1BC808D4F}"/>
                </a:ext>
              </a:extLst>
            </p:cNvPr>
            <p:cNvSpPr/>
            <p:nvPr/>
          </p:nvSpPr>
          <p:spPr>
            <a:xfrm>
              <a:off x="5956866" y="2100969"/>
              <a:ext cx="1177443" cy="4597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出库办理</a:t>
              </a:r>
            </a:p>
          </p:txBody>
        </p:sp>
        <p:sp>
          <p:nvSpPr>
            <p:cNvPr id="194" name="矩形: 圆角 193">
              <a:extLst>
                <a:ext uri="{FF2B5EF4-FFF2-40B4-BE49-F238E27FC236}">
                  <a16:creationId xmlns:a16="http://schemas.microsoft.com/office/drawing/2014/main" id="{0B59C57E-2A05-4E2C-9517-DA95762153A6}"/>
                </a:ext>
              </a:extLst>
            </p:cNvPr>
            <p:cNvSpPr/>
            <p:nvPr/>
          </p:nvSpPr>
          <p:spPr>
            <a:xfrm>
              <a:off x="7231563" y="2107373"/>
              <a:ext cx="1177443" cy="4597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出库核销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0405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3CFDC71-0C57-43C1-B1F2-E11715C40F90}"/>
              </a:ext>
            </a:extLst>
          </p:cNvPr>
          <p:cNvSpPr/>
          <p:nvPr/>
        </p:nvSpPr>
        <p:spPr>
          <a:xfrm>
            <a:off x="101602" y="68872"/>
            <a:ext cx="11988798" cy="6720417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B9FA10-0B07-4802-83BF-76D73A427F67}"/>
              </a:ext>
            </a:extLst>
          </p:cNvPr>
          <p:cNvSpPr/>
          <p:nvPr/>
        </p:nvSpPr>
        <p:spPr>
          <a:xfrm>
            <a:off x="590666" y="178092"/>
            <a:ext cx="6463277" cy="169397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FC0D749-5940-4F1D-8E78-6571808B6D63}"/>
              </a:ext>
            </a:extLst>
          </p:cNvPr>
          <p:cNvSpPr/>
          <p:nvPr/>
        </p:nvSpPr>
        <p:spPr>
          <a:xfrm>
            <a:off x="593717" y="1975995"/>
            <a:ext cx="6444262" cy="250050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AA4722D-35CE-4D9C-A4F6-F20534A38B83}"/>
              </a:ext>
            </a:extLst>
          </p:cNvPr>
          <p:cNvSpPr txBox="1"/>
          <p:nvPr/>
        </p:nvSpPr>
        <p:spPr>
          <a:xfrm>
            <a:off x="42787" y="1553029"/>
            <a:ext cx="553998" cy="34774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一体化智慧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核查管控系统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80AD880-4361-43F4-B08C-DD989F1ED70F}"/>
              </a:ext>
            </a:extLst>
          </p:cNvPr>
          <p:cNvSpPr txBox="1"/>
          <p:nvPr/>
        </p:nvSpPr>
        <p:spPr>
          <a:xfrm>
            <a:off x="567757" y="2826516"/>
            <a:ext cx="384721" cy="8854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3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情报</a:t>
            </a:r>
            <a:r>
              <a:rPr lang="zh-CN" altLang="en-US" sz="13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13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CE702DA0-8A64-4FAF-B756-CEE07FFA0F9D}"/>
              </a:ext>
            </a:extLst>
          </p:cNvPr>
          <p:cNvSpPr txBox="1"/>
          <p:nvPr/>
        </p:nvSpPr>
        <p:spPr>
          <a:xfrm>
            <a:off x="585959" y="474857"/>
            <a:ext cx="384721" cy="10758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3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大屏可视化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FC0D749-5940-4F1D-8E78-6571808B6D63}"/>
              </a:ext>
            </a:extLst>
          </p:cNvPr>
          <p:cNvSpPr/>
          <p:nvPr/>
        </p:nvSpPr>
        <p:spPr>
          <a:xfrm>
            <a:off x="7205503" y="178091"/>
            <a:ext cx="4825406" cy="327736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80AD880-4361-43F4-B08C-DD989F1ED70F}"/>
              </a:ext>
            </a:extLst>
          </p:cNvPr>
          <p:cNvSpPr txBox="1"/>
          <p:nvPr/>
        </p:nvSpPr>
        <p:spPr>
          <a:xfrm>
            <a:off x="7179544" y="1556003"/>
            <a:ext cx="384721" cy="8375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3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指挥调度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FC0D749-5940-4F1D-8E78-6571808B6D63}"/>
              </a:ext>
            </a:extLst>
          </p:cNvPr>
          <p:cNvSpPr/>
          <p:nvPr/>
        </p:nvSpPr>
        <p:spPr>
          <a:xfrm>
            <a:off x="7194308" y="3585029"/>
            <a:ext cx="4836601" cy="31001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80AD880-4361-43F4-B08C-DD989F1ED70F}"/>
              </a:ext>
            </a:extLst>
          </p:cNvPr>
          <p:cNvSpPr txBox="1"/>
          <p:nvPr/>
        </p:nvSpPr>
        <p:spPr>
          <a:xfrm>
            <a:off x="7168349" y="4752604"/>
            <a:ext cx="384721" cy="8375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3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勤务管理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FC0D749-5940-4F1D-8E78-6571808B6D63}"/>
              </a:ext>
            </a:extLst>
          </p:cNvPr>
          <p:cNvSpPr/>
          <p:nvPr/>
        </p:nvSpPr>
        <p:spPr>
          <a:xfrm>
            <a:off x="593717" y="5630549"/>
            <a:ext cx="6460226" cy="105461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80AD880-4361-43F4-B08C-DD989F1ED70F}"/>
              </a:ext>
            </a:extLst>
          </p:cNvPr>
          <p:cNvSpPr txBox="1"/>
          <p:nvPr/>
        </p:nvSpPr>
        <p:spPr>
          <a:xfrm>
            <a:off x="567757" y="5826241"/>
            <a:ext cx="384721" cy="8375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3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监督</a:t>
            </a:r>
            <a:r>
              <a:rPr lang="zh-CN" altLang="en-US" sz="13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考核</a:t>
            </a:r>
            <a:endParaRPr lang="zh-CN" altLang="en-US" sz="13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FC0D749-5940-4F1D-8E78-6571808B6D63}"/>
              </a:ext>
            </a:extLst>
          </p:cNvPr>
          <p:cNvSpPr/>
          <p:nvPr/>
        </p:nvSpPr>
        <p:spPr>
          <a:xfrm>
            <a:off x="600855" y="4625349"/>
            <a:ext cx="4231055" cy="8560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80AD880-4361-43F4-B08C-DD989F1ED70F}"/>
              </a:ext>
            </a:extLst>
          </p:cNvPr>
          <p:cNvSpPr txBox="1"/>
          <p:nvPr/>
        </p:nvSpPr>
        <p:spPr>
          <a:xfrm>
            <a:off x="574895" y="4716826"/>
            <a:ext cx="384721" cy="8375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3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权限管理</a:t>
            </a:r>
            <a:endParaRPr lang="zh-CN" altLang="en-US" sz="13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FC0D749-5940-4F1D-8E78-6571808B6D63}"/>
              </a:ext>
            </a:extLst>
          </p:cNvPr>
          <p:cNvSpPr/>
          <p:nvPr/>
        </p:nvSpPr>
        <p:spPr>
          <a:xfrm>
            <a:off x="4939628" y="4633295"/>
            <a:ext cx="2098351" cy="84811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80AD880-4361-43F4-B08C-DD989F1ED70F}"/>
              </a:ext>
            </a:extLst>
          </p:cNvPr>
          <p:cNvSpPr txBox="1"/>
          <p:nvPr/>
        </p:nvSpPr>
        <p:spPr>
          <a:xfrm>
            <a:off x="4889207" y="4696436"/>
            <a:ext cx="384721" cy="7716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3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配置管理</a:t>
            </a:r>
            <a:endParaRPr lang="zh-CN" altLang="en-US" sz="1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220A299-19DB-40A0-A000-2002C0BCACCB}"/>
              </a:ext>
            </a:extLst>
          </p:cNvPr>
          <p:cNvSpPr txBox="1"/>
          <p:nvPr/>
        </p:nvSpPr>
        <p:spPr>
          <a:xfrm>
            <a:off x="996640" y="315744"/>
            <a:ext cx="400110" cy="8375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地图展示</a:t>
            </a:r>
            <a:endParaRPr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5E5F222-4F0E-42BC-82E7-561B4481F995}"/>
              </a:ext>
            </a:extLst>
          </p:cNvPr>
          <p:cNvSpPr/>
          <p:nvPr/>
        </p:nvSpPr>
        <p:spPr>
          <a:xfrm>
            <a:off x="996924" y="251134"/>
            <a:ext cx="2689706" cy="896477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143">
            <a:extLst>
              <a:ext uri="{FF2B5EF4-FFF2-40B4-BE49-F238E27FC236}">
                <a16:creationId xmlns:a16="http://schemas.microsoft.com/office/drawing/2014/main" id="{8BC5FE35-A5C5-4BBB-8CC9-FB3633B7B390}"/>
              </a:ext>
            </a:extLst>
          </p:cNvPr>
          <p:cNvSpPr/>
          <p:nvPr/>
        </p:nvSpPr>
        <p:spPr>
          <a:xfrm>
            <a:off x="1422710" y="384064"/>
            <a:ext cx="1015691" cy="31531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三道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防线区域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: 圆角 143">
            <a:extLst>
              <a:ext uri="{FF2B5EF4-FFF2-40B4-BE49-F238E27FC236}">
                <a16:creationId xmlns:a16="http://schemas.microsoft.com/office/drawing/2014/main" id="{8BC5FE35-A5C5-4BBB-8CC9-FB3633B7B390}"/>
              </a:ext>
            </a:extLst>
          </p:cNvPr>
          <p:cNvSpPr/>
          <p:nvPr/>
        </p:nvSpPr>
        <p:spPr>
          <a:xfrm>
            <a:off x="2530700" y="372794"/>
            <a:ext cx="1015691" cy="31531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三道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防线站点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</a:p>
        </p:txBody>
      </p:sp>
      <p:sp>
        <p:nvSpPr>
          <p:cNvPr id="50" name="矩形: 圆角 143">
            <a:extLst>
              <a:ext uri="{FF2B5EF4-FFF2-40B4-BE49-F238E27FC236}">
                <a16:creationId xmlns:a16="http://schemas.microsoft.com/office/drawing/2014/main" id="{8BC5FE35-A5C5-4BBB-8CC9-FB3633B7B390}"/>
              </a:ext>
            </a:extLst>
          </p:cNvPr>
          <p:cNvSpPr/>
          <p:nvPr/>
        </p:nvSpPr>
        <p:spPr>
          <a:xfrm>
            <a:off x="1430625" y="751768"/>
            <a:ext cx="1015691" cy="31531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三道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防线区域联动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: 圆角 143">
            <a:extLst>
              <a:ext uri="{FF2B5EF4-FFF2-40B4-BE49-F238E27FC236}">
                <a16:creationId xmlns:a16="http://schemas.microsoft.com/office/drawing/2014/main" id="{8BC5FE35-A5C5-4BBB-8CC9-FB3633B7B390}"/>
              </a:ext>
            </a:extLst>
          </p:cNvPr>
          <p:cNvSpPr/>
          <p:nvPr/>
        </p:nvSpPr>
        <p:spPr>
          <a:xfrm>
            <a:off x="2525161" y="751768"/>
            <a:ext cx="1015691" cy="31531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站点详情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220A299-19DB-40A0-A000-2002C0BCACCB}"/>
              </a:ext>
            </a:extLst>
          </p:cNvPr>
          <p:cNvSpPr txBox="1"/>
          <p:nvPr/>
        </p:nvSpPr>
        <p:spPr>
          <a:xfrm>
            <a:off x="3787688" y="315744"/>
            <a:ext cx="400110" cy="8375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统计分析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5E5F222-4F0E-42BC-82E7-561B4481F995}"/>
              </a:ext>
            </a:extLst>
          </p:cNvPr>
          <p:cNvSpPr/>
          <p:nvPr/>
        </p:nvSpPr>
        <p:spPr>
          <a:xfrm>
            <a:off x="3787971" y="251134"/>
            <a:ext cx="3149857" cy="896477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: 圆角 143">
            <a:extLst>
              <a:ext uri="{FF2B5EF4-FFF2-40B4-BE49-F238E27FC236}">
                <a16:creationId xmlns:a16="http://schemas.microsoft.com/office/drawing/2014/main" id="{8BC5FE35-A5C5-4BBB-8CC9-FB3633B7B390}"/>
              </a:ext>
            </a:extLst>
          </p:cNvPr>
          <p:cNvSpPr/>
          <p:nvPr/>
        </p:nvSpPr>
        <p:spPr>
          <a:xfrm>
            <a:off x="4141028" y="337687"/>
            <a:ext cx="1015691" cy="31531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当日人车核查统计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143">
            <a:extLst>
              <a:ext uri="{FF2B5EF4-FFF2-40B4-BE49-F238E27FC236}">
                <a16:creationId xmlns:a16="http://schemas.microsoft.com/office/drawing/2014/main" id="{8BC5FE35-A5C5-4BBB-8CC9-FB3633B7B390}"/>
              </a:ext>
            </a:extLst>
          </p:cNvPr>
          <p:cNvSpPr/>
          <p:nvPr/>
        </p:nvSpPr>
        <p:spPr>
          <a:xfrm>
            <a:off x="5219681" y="332112"/>
            <a:ext cx="1015691" cy="31531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人车趋势分析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: 圆角 143">
            <a:extLst>
              <a:ext uri="{FF2B5EF4-FFF2-40B4-BE49-F238E27FC236}">
                <a16:creationId xmlns:a16="http://schemas.microsoft.com/office/drawing/2014/main" id="{8BC5FE35-A5C5-4BBB-8CC9-FB3633B7B390}"/>
              </a:ext>
            </a:extLst>
          </p:cNvPr>
          <p:cNvSpPr/>
          <p:nvPr/>
        </p:nvSpPr>
        <p:spPr>
          <a:xfrm>
            <a:off x="4141027" y="745288"/>
            <a:ext cx="1015691" cy="31531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核查战果分析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: 圆角 143">
            <a:extLst>
              <a:ext uri="{FF2B5EF4-FFF2-40B4-BE49-F238E27FC236}">
                <a16:creationId xmlns:a16="http://schemas.microsoft.com/office/drawing/2014/main" id="{8BC5FE35-A5C5-4BBB-8CC9-FB3633B7B390}"/>
              </a:ext>
            </a:extLst>
          </p:cNvPr>
          <p:cNvSpPr/>
          <p:nvPr/>
        </p:nvSpPr>
        <p:spPr>
          <a:xfrm>
            <a:off x="5215533" y="752137"/>
            <a:ext cx="1015691" cy="31531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警力装备统计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: 圆角 143">
            <a:extLst>
              <a:ext uri="{FF2B5EF4-FFF2-40B4-BE49-F238E27FC236}">
                <a16:creationId xmlns:a16="http://schemas.microsoft.com/office/drawing/2014/main" id="{8BC5FE35-A5C5-4BBB-8CC9-FB3633B7B390}"/>
              </a:ext>
            </a:extLst>
          </p:cNvPr>
          <p:cNvSpPr/>
          <p:nvPr/>
        </p:nvSpPr>
        <p:spPr>
          <a:xfrm>
            <a:off x="6314216" y="332112"/>
            <a:ext cx="564093" cy="73496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人车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研判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220A299-19DB-40A0-A000-2002C0BCACCB}"/>
              </a:ext>
            </a:extLst>
          </p:cNvPr>
          <p:cNvSpPr txBox="1"/>
          <p:nvPr/>
        </p:nvSpPr>
        <p:spPr>
          <a:xfrm>
            <a:off x="952478" y="1258707"/>
            <a:ext cx="615553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5E5F222-4F0E-42BC-82E7-561B4481F995}"/>
              </a:ext>
            </a:extLst>
          </p:cNvPr>
          <p:cNvSpPr/>
          <p:nvPr/>
        </p:nvSpPr>
        <p:spPr>
          <a:xfrm>
            <a:off x="996924" y="1263312"/>
            <a:ext cx="5940904" cy="5217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220A299-19DB-40A0-A000-2002C0BCACCB}"/>
              </a:ext>
            </a:extLst>
          </p:cNvPr>
          <p:cNvSpPr txBox="1"/>
          <p:nvPr/>
        </p:nvSpPr>
        <p:spPr>
          <a:xfrm>
            <a:off x="993737" y="2121868"/>
            <a:ext cx="400110" cy="8375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站点分析</a:t>
            </a:r>
            <a:endParaRPr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85E5F222-4F0E-42BC-82E7-561B4481F995}"/>
              </a:ext>
            </a:extLst>
          </p:cNvPr>
          <p:cNvSpPr/>
          <p:nvPr/>
        </p:nvSpPr>
        <p:spPr>
          <a:xfrm>
            <a:off x="994021" y="2057258"/>
            <a:ext cx="5039471" cy="896477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220A299-19DB-40A0-A000-2002C0BCACCB}"/>
              </a:ext>
            </a:extLst>
          </p:cNvPr>
          <p:cNvSpPr txBox="1"/>
          <p:nvPr/>
        </p:nvSpPr>
        <p:spPr>
          <a:xfrm>
            <a:off x="993737" y="3319788"/>
            <a:ext cx="400110" cy="8375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研判</a:t>
            </a:r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85E5F222-4F0E-42BC-82E7-561B4481F995}"/>
              </a:ext>
            </a:extLst>
          </p:cNvPr>
          <p:cNvSpPr/>
          <p:nvPr/>
        </p:nvSpPr>
        <p:spPr>
          <a:xfrm>
            <a:off x="994021" y="3059233"/>
            <a:ext cx="5039471" cy="1335697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55604" y="2147689"/>
            <a:ext cx="3970561" cy="735335"/>
            <a:chOff x="1355604" y="2147689"/>
            <a:chExt cx="3970561" cy="735335"/>
          </a:xfrm>
        </p:grpSpPr>
        <p:sp>
          <p:nvSpPr>
            <p:cNvPr id="73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1355605" y="2153264"/>
              <a:ext cx="950150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整体战果分析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2364655" y="2147689"/>
              <a:ext cx="950150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失控进京分析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1355604" y="2560865"/>
              <a:ext cx="950150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站点查控战果分析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2360775" y="2567714"/>
              <a:ext cx="950150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热点线路分析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3366966" y="2153264"/>
              <a:ext cx="950150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乘车购票分析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4376015" y="2147689"/>
              <a:ext cx="950150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换乘分析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3366965" y="2560865"/>
              <a:ext cx="950150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重复上访分析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4372135" y="2567714"/>
              <a:ext cx="950150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拥有车辆分析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1" name="矩形: 圆角 143">
            <a:extLst>
              <a:ext uri="{FF2B5EF4-FFF2-40B4-BE49-F238E27FC236}">
                <a16:creationId xmlns:a16="http://schemas.microsoft.com/office/drawing/2014/main" id="{8BC5FE35-A5C5-4BBB-8CC9-FB3633B7B390}"/>
              </a:ext>
            </a:extLst>
          </p:cNvPr>
          <p:cNvSpPr/>
          <p:nvPr/>
        </p:nvSpPr>
        <p:spPr>
          <a:xfrm>
            <a:off x="5388882" y="2148058"/>
            <a:ext cx="554120" cy="73496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车辆通行分析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: 圆角 143">
            <a:extLst>
              <a:ext uri="{FF2B5EF4-FFF2-40B4-BE49-F238E27FC236}">
                <a16:creationId xmlns:a16="http://schemas.microsoft.com/office/drawing/2014/main" id="{8BC5FE35-A5C5-4BBB-8CC9-FB3633B7B390}"/>
              </a:ext>
            </a:extLst>
          </p:cNvPr>
          <p:cNvSpPr/>
          <p:nvPr/>
        </p:nvSpPr>
        <p:spPr>
          <a:xfrm>
            <a:off x="1355605" y="3155239"/>
            <a:ext cx="950150" cy="31531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人车首次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出现研判</a:t>
            </a:r>
          </a:p>
        </p:txBody>
      </p:sp>
      <p:sp>
        <p:nvSpPr>
          <p:cNvPr id="88" name="矩形: 圆角 143">
            <a:extLst>
              <a:ext uri="{FF2B5EF4-FFF2-40B4-BE49-F238E27FC236}">
                <a16:creationId xmlns:a16="http://schemas.microsoft.com/office/drawing/2014/main" id="{8BC5FE35-A5C5-4BBB-8CC9-FB3633B7B390}"/>
              </a:ext>
            </a:extLst>
          </p:cNvPr>
          <p:cNvSpPr/>
          <p:nvPr/>
        </p:nvSpPr>
        <p:spPr>
          <a:xfrm>
            <a:off x="2364655" y="3149664"/>
            <a:ext cx="950150" cy="31531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人车同行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91" name="矩形: 圆角 143">
            <a:extLst>
              <a:ext uri="{FF2B5EF4-FFF2-40B4-BE49-F238E27FC236}">
                <a16:creationId xmlns:a16="http://schemas.microsoft.com/office/drawing/2014/main" id="{8BC5FE35-A5C5-4BBB-8CC9-FB3633B7B390}"/>
              </a:ext>
            </a:extLst>
          </p:cNvPr>
          <p:cNvSpPr/>
          <p:nvPr/>
        </p:nvSpPr>
        <p:spPr>
          <a:xfrm>
            <a:off x="1355604" y="3562840"/>
            <a:ext cx="950150" cy="31531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人车时空碰撞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: 圆角 143">
            <a:extLst>
              <a:ext uri="{FF2B5EF4-FFF2-40B4-BE49-F238E27FC236}">
                <a16:creationId xmlns:a16="http://schemas.microsoft.com/office/drawing/2014/main" id="{8BC5FE35-A5C5-4BBB-8CC9-FB3633B7B390}"/>
              </a:ext>
            </a:extLst>
          </p:cNvPr>
          <p:cNvSpPr/>
          <p:nvPr/>
        </p:nvSpPr>
        <p:spPr>
          <a:xfrm>
            <a:off x="2360775" y="3569689"/>
            <a:ext cx="950150" cy="31531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人车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1:1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: 圆角 143">
            <a:extLst>
              <a:ext uri="{FF2B5EF4-FFF2-40B4-BE49-F238E27FC236}">
                <a16:creationId xmlns:a16="http://schemas.microsoft.com/office/drawing/2014/main" id="{8BC5FE35-A5C5-4BBB-8CC9-FB3633B7B390}"/>
              </a:ext>
            </a:extLst>
          </p:cNvPr>
          <p:cNvSpPr/>
          <p:nvPr/>
        </p:nvSpPr>
        <p:spPr>
          <a:xfrm>
            <a:off x="3366966" y="3155239"/>
            <a:ext cx="950150" cy="31531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人车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落脚点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: 圆角 143">
            <a:extLst>
              <a:ext uri="{FF2B5EF4-FFF2-40B4-BE49-F238E27FC236}">
                <a16:creationId xmlns:a16="http://schemas.microsoft.com/office/drawing/2014/main" id="{8BC5FE35-A5C5-4BBB-8CC9-FB3633B7B390}"/>
              </a:ext>
            </a:extLst>
          </p:cNvPr>
          <p:cNvSpPr/>
          <p:nvPr/>
        </p:nvSpPr>
        <p:spPr>
          <a:xfrm>
            <a:off x="4376015" y="3149664"/>
            <a:ext cx="950150" cy="31531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人车频次分析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: 圆角 143">
            <a:extLst>
              <a:ext uri="{FF2B5EF4-FFF2-40B4-BE49-F238E27FC236}">
                <a16:creationId xmlns:a16="http://schemas.microsoft.com/office/drawing/2014/main" id="{8BC5FE35-A5C5-4BBB-8CC9-FB3633B7B390}"/>
              </a:ext>
            </a:extLst>
          </p:cNvPr>
          <p:cNvSpPr/>
          <p:nvPr/>
        </p:nvSpPr>
        <p:spPr>
          <a:xfrm>
            <a:off x="3366965" y="3562840"/>
            <a:ext cx="950150" cy="31531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人车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布控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: 圆角 143">
            <a:extLst>
              <a:ext uri="{FF2B5EF4-FFF2-40B4-BE49-F238E27FC236}">
                <a16:creationId xmlns:a16="http://schemas.microsoft.com/office/drawing/2014/main" id="{8BC5FE35-A5C5-4BBB-8CC9-FB3633B7B390}"/>
              </a:ext>
            </a:extLst>
          </p:cNvPr>
          <p:cNvSpPr/>
          <p:nvPr/>
        </p:nvSpPr>
        <p:spPr>
          <a:xfrm>
            <a:off x="4372135" y="3569689"/>
            <a:ext cx="950150" cy="31531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人员身份研判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: 圆角 143">
            <a:extLst>
              <a:ext uri="{FF2B5EF4-FFF2-40B4-BE49-F238E27FC236}">
                <a16:creationId xmlns:a16="http://schemas.microsoft.com/office/drawing/2014/main" id="{8BC5FE35-A5C5-4BBB-8CC9-FB3633B7B390}"/>
              </a:ext>
            </a:extLst>
          </p:cNvPr>
          <p:cNvSpPr/>
          <p:nvPr/>
        </p:nvSpPr>
        <p:spPr>
          <a:xfrm>
            <a:off x="5388883" y="3144752"/>
            <a:ext cx="562655" cy="74024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车辆时间断点分析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F220A299-19DB-40A0-A000-2002C0BCACCB}"/>
              </a:ext>
            </a:extLst>
          </p:cNvPr>
          <p:cNvSpPr txBox="1"/>
          <p:nvPr/>
        </p:nvSpPr>
        <p:spPr>
          <a:xfrm>
            <a:off x="6242179" y="3915033"/>
            <a:ext cx="761512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全息</a:t>
            </a:r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档案分析</a:t>
            </a:r>
            <a:endParaRPr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85E5F222-4F0E-42BC-82E7-561B4481F995}"/>
              </a:ext>
            </a:extLst>
          </p:cNvPr>
          <p:cNvSpPr/>
          <p:nvPr/>
        </p:nvSpPr>
        <p:spPr>
          <a:xfrm>
            <a:off x="6127930" y="2051720"/>
            <a:ext cx="855957" cy="234321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: 圆角 143">
            <a:extLst>
              <a:ext uri="{FF2B5EF4-FFF2-40B4-BE49-F238E27FC236}">
                <a16:creationId xmlns:a16="http://schemas.microsoft.com/office/drawing/2014/main" id="{8BC5FE35-A5C5-4BBB-8CC9-FB3633B7B390}"/>
              </a:ext>
            </a:extLst>
          </p:cNvPr>
          <p:cNvSpPr/>
          <p:nvPr/>
        </p:nvSpPr>
        <p:spPr>
          <a:xfrm>
            <a:off x="6202978" y="2156650"/>
            <a:ext cx="701882" cy="53760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重点人员关系图谱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: 圆角 143">
            <a:extLst>
              <a:ext uri="{FF2B5EF4-FFF2-40B4-BE49-F238E27FC236}">
                <a16:creationId xmlns:a16="http://schemas.microsoft.com/office/drawing/2014/main" id="{8BC5FE35-A5C5-4BBB-8CC9-FB3633B7B390}"/>
              </a:ext>
            </a:extLst>
          </p:cNvPr>
          <p:cNvSpPr/>
          <p:nvPr/>
        </p:nvSpPr>
        <p:spPr>
          <a:xfrm>
            <a:off x="6199980" y="2769712"/>
            <a:ext cx="701882" cy="53760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关系图谱钻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</a:p>
        </p:txBody>
      </p:sp>
      <p:sp>
        <p:nvSpPr>
          <p:cNvPr id="117" name="矩形: 圆角 143">
            <a:extLst>
              <a:ext uri="{FF2B5EF4-FFF2-40B4-BE49-F238E27FC236}">
                <a16:creationId xmlns:a16="http://schemas.microsoft.com/office/drawing/2014/main" id="{8BC5FE35-A5C5-4BBB-8CC9-FB3633B7B390}"/>
              </a:ext>
            </a:extLst>
          </p:cNvPr>
          <p:cNvSpPr/>
          <p:nvPr/>
        </p:nvSpPr>
        <p:spPr>
          <a:xfrm>
            <a:off x="6202978" y="3382679"/>
            <a:ext cx="701882" cy="53760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人员详情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F220A299-19DB-40A0-A000-2002C0BCACCB}"/>
              </a:ext>
            </a:extLst>
          </p:cNvPr>
          <p:cNvSpPr txBox="1"/>
          <p:nvPr/>
        </p:nvSpPr>
        <p:spPr>
          <a:xfrm>
            <a:off x="7601528" y="341824"/>
            <a:ext cx="400110" cy="8375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地图展示</a:t>
            </a:r>
            <a:endParaRPr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85E5F222-4F0E-42BC-82E7-561B4481F995}"/>
              </a:ext>
            </a:extLst>
          </p:cNvPr>
          <p:cNvSpPr/>
          <p:nvPr/>
        </p:nvSpPr>
        <p:spPr>
          <a:xfrm>
            <a:off x="7601812" y="277214"/>
            <a:ext cx="4281218" cy="896477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027598" y="385427"/>
            <a:ext cx="3752352" cy="697748"/>
            <a:chOff x="8056626" y="385427"/>
            <a:chExt cx="3648111" cy="697748"/>
          </a:xfrm>
        </p:grpSpPr>
        <p:sp>
          <p:nvSpPr>
            <p:cNvPr id="120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8056626" y="396697"/>
              <a:ext cx="855892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三道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防线区域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8990296" y="385427"/>
              <a:ext cx="855892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三道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防线站点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部署</a:t>
              </a:r>
            </a:p>
          </p:txBody>
        </p:sp>
        <p:sp>
          <p:nvSpPr>
            <p:cNvPr id="122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8063296" y="764401"/>
              <a:ext cx="855892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三道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防线区域联动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8985628" y="764401"/>
              <a:ext cx="855892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站点详情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9922696" y="388891"/>
              <a:ext cx="855892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警力资源实时分布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9918029" y="767865"/>
              <a:ext cx="855892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人员详情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10848845" y="385427"/>
              <a:ext cx="855892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站点报警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10844177" y="764401"/>
              <a:ext cx="855892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音视频调度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4" name="文本框 133">
            <a:extLst>
              <a:ext uri="{FF2B5EF4-FFF2-40B4-BE49-F238E27FC236}">
                <a16:creationId xmlns:a16="http://schemas.microsoft.com/office/drawing/2014/main" id="{F220A299-19DB-40A0-A000-2002C0BCACCB}"/>
              </a:ext>
            </a:extLst>
          </p:cNvPr>
          <p:cNvSpPr txBox="1"/>
          <p:nvPr/>
        </p:nvSpPr>
        <p:spPr>
          <a:xfrm>
            <a:off x="7589886" y="2745460"/>
            <a:ext cx="70775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指令调度</a:t>
            </a:r>
            <a:endParaRPr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85E5F222-4F0E-42BC-82E7-561B4481F995}"/>
              </a:ext>
            </a:extLst>
          </p:cNvPr>
          <p:cNvSpPr/>
          <p:nvPr/>
        </p:nvSpPr>
        <p:spPr>
          <a:xfrm>
            <a:off x="7590790" y="2707590"/>
            <a:ext cx="3250222" cy="566767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107573" y="2791879"/>
            <a:ext cx="1746613" cy="354926"/>
            <a:chOff x="8052232" y="2791878"/>
            <a:chExt cx="1084580" cy="678275"/>
          </a:xfrm>
        </p:grpSpPr>
        <p:sp>
          <p:nvSpPr>
            <p:cNvPr id="136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8052232" y="2791878"/>
              <a:ext cx="517397" cy="678275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指令发布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8619415" y="2808842"/>
              <a:ext cx="517397" cy="661309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590767" y="3698906"/>
            <a:ext cx="4219366" cy="726846"/>
            <a:chOff x="7619796" y="3626336"/>
            <a:chExt cx="4244446" cy="726846"/>
          </a:xfrm>
        </p:grpSpPr>
        <p:sp>
          <p:nvSpPr>
            <p:cNvPr id="141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7619796" y="3626336"/>
              <a:ext cx="1015691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勤务报备</a:t>
              </a:r>
            </a:p>
          </p:txBody>
        </p:sp>
        <p:sp>
          <p:nvSpPr>
            <p:cNvPr id="142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8696048" y="3626336"/>
              <a:ext cx="1015691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排班管理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9772300" y="3626336"/>
              <a:ext cx="1015691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网格巡防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10848551" y="3626336"/>
              <a:ext cx="1015691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勤务调整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0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7619796" y="4037872"/>
              <a:ext cx="1015691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勤务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反馈</a:t>
              </a:r>
            </a:p>
          </p:txBody>
        </p:sp>
        <p:sp>
          <p:nvSpPr>
            <p:cNvPr id="153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8696048" y="4037872"/>
              <a:ext cx="1015691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勤务展示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9772300" y="4037872"/>
              <a:ext cx="1015691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警力配备</a:t>
              </a:r>
            </a:p>
          </p:txBody>
        </p:sp>
        <p:sp>
          <p:nvSpPr>
            <p:cNvPr id="155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10848551" y="4037872"/>
              <a:ext cx="1015691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视频监实时控</a:t>
              </a:r>
            </a:p>
          </p:txBody>
        </p:sp>
      </p:grpSp>
      <p:sp>
        <p:nvSpPr>
          <p:cNvPr id="156" name="文本框 155">
            <a:extLst>
              <a:ext uri="{FF2B5EF4-FFF2-40B4-BE49-F238E27FC236}">
                <a16:creationId xmlns:a16="http://schemas.microsoft.com/office/drawing/2014/main" id="{F220A299-19DB-40A0-A000-2002C0BCACCB}"/>
              </a:ext>
            </a:extLst>
          </p:cNvPr>
          <p:cNvSpPr txBox="1"/>
          <p:nvPr/>
        </p:nvSpPr>
        <p:spPr>
          <a:xfrm>
            <a:off x="7589864" y="5371090"/>
            <a:ext cx="291394" cy="116955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勤务</a:t>
            </a:r>
            <a:r>
              <a:rPr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85E5F222-4F0E-42BC-82E7-561B4481F995}"/>
              </a:ext>
            </a:extLst>
          </p:cNvPr>
          <p:cNvSpPr/>
          <p:nvPr/>
        </p:nvSpPr>
        <p:spPr>
          <a:xfrm>
            <a:off x="7590768" y="5260650"/>
            <a:ext cx="4292262" cy="130678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矩形: 圆角 143">
            <a:extLst>
              <a:ext uri="{FF2B5EF4-FFF2-40B4-BE49-F238E27FC236}">
                <a16:creationId xmlns:a16="http://schemas.microsoft.com/office/drawing/2014/main" id="{8BC5FE35-A5C5-4BBB-8CC9-FB3633B7B390}"/>
              </a:ext>
            </a:extLst>
          </p:cNvPr>
          <p:cNvSpPr/>
          <p:nvPr/>
        </p:nvSpPr>
        <p:spPr>
          <a:xfrm>
            <a:off x="7933541" y="5345039"/>
            <a:ext cx="924195" cy="31531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勤务报备</a:t>
            </a:r>
          </a:p>
        </p:txBody>
      </p:sp>
      <p:sp>
        <p:nvSpPr>
          <p:cNvPr id="167" name="矩形: 圆角 143">
            <a:extLst>
              <a:ext uri="{FF2B5EF4-FFF2-40B4-BE49-F238E27FC236}">
                <a16:creationId xmlns:a16="http://schemas.microsoft.com/office/drawing/2014/main" id="{8BC5FE35-A5C5-4BBB-8CC9-FB3633B7B390}"/>
              </a:ext>
            </a:extLst>
          </p:cNvPr>
          <p:cNvSpPr/>
          <p:nvPr/>
        </p:nvSpPr>
        <p:spPr>
          <a:xfrm>
            <a:off x="8912841" y="5345039"/>
            <a:ext cx="924195" cy="31531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勤务任务处置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矩形: 圆角 143">
            <a:extLst>
              <a:ext uri="{FF2B5EF4-FFF2-40B4-BE49-F238E27FC236}">
                <a16:creationId xmlns:a16="http://schemas.microsoft.com/office/drawing/2014/main" id="{8BC5FE35-A5C5-4BBB-8CC9-FB3633B7B390}"/>
              </a:ext>
            </a:extLst>
          </p:cNvPr>
          <p:cNvSpPr/>
          <p:nvPr/>
        </p:nvSpPr>
        <p:spPr>
          <a:xfrm>
            <a:off x="9892142" y="5345039"/>
            <a:ext cx="924195" cy="31531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警情跟踪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矩形: 圆角 143">
            <a:extLst>
              <a:ext uri="{FF2B5EF4-FFF2-40B4-BE49-F238E27FC236}">
                <a16:creationId xmlns:a16="http://schemas.microsoft.com/office/drawing/2014/main" id="{8BC5FE35-A5C5-4BBB-8CC9-FB3633B7B390}"/>
              </a:ext>
            </a:extLst>
          </p:cNvPr>
          <p:cNvSpPr/>
          <p:nvPr/>
        </p:nvSpPr>
        <p:spPr>
          <a:xfrm>
            <a:off x="10871441" y="5345039"/>
            <a:ext cx="924195" cy="31531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警情地图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933541" y="5756575"/>
            <a:ext cx="3099425" cy="315310"/>
            <a:chOff x="7933541" y="5756575"/>
            <a:chExt cx="3862095" cy="315310"/>
          </a:xfrm>
        </p:grpSpPr>
        <p:sp>
          <p:nvSpPr>
            <p:cNvPr id="170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7933541" y="5756575"/>
              <a:ext cx="924195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警情媒体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8912841" y="5756575"/>
              <a:ext cx="924195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预警信息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2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9892142" y="5756575"/>
              <a:ext cx="924195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线索管理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10871441" y="5756575"/>
              <a:ext cx="924195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综合信息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3" name="文本框 142">
            <a:extLst>
              <a:ext uri="{FF2B5EF4-FFF2-40B4-BE49-F238E27FC236}">
                <a16:creationId xmlns:a16="http://schemas.microsoft.com/office/drawing/2014/main" id="{F220A299-19DB-40A0-A000-2002C0BCACCB}"/>
              </a:ext>
            </a:extLst>
          </p:cNvPr>
          <p:cNvSpPr txBox="1"/>
          <p:nvPr/>
        </p:nvSpPr>
        <p:spPr>
          <a:xfrm>
            <a:off x="979735" y="5786405"/>
            <a:ext cx="400110" cy="8375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战果管理</a:t>
            </a:r>
            <a:endParaRPr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85E5F222-4F0E-42BC-82E7-561B4481F995}"/>
              </a:ext>
            </a:extLst>
          </p:cNvPr>
          <p:cNvSpPr/>
          <p:nvPr/>
        </p:nvSpPr>
        <p:spPr>
          <a:xfrm>
            <a:off x="980019" y="5721795"/>
            <a:ext cx="2960486" cy="896477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405805" y="5843455"/>
            <a:ext cx="2374005" cy="694284"/>
            <a:chOff x="1434833" y="5843455"/>
            <a:chExt cx="2123681" cy="694284"/>
          </a:xfrm>
        </p:grpSpPr>
        <p:sp>
          <p:nvSpPr>
            <p:cNvPr id="145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1434833" y="5854725"/>
              <a:ext cx="1015691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重点人员上报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2542823" y="5843455"/>
              <a:ext cx="1015691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重点物品上报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1442748" y="6222429"/>
              <a:ext cx="1015691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上报人员管理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2537284" y="6222429"/>
              <a:ext cx="1015691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上报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物品管理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2" name="文本框 151">
            <a:extLst>
              <a:ext uri="{FF2B5EF4-FFF2-40B4-BE49-F238E27FC236}">
                <a16:creationId xmlns:a16="http://schemas.microsoft.com/office/drawing/2014/main" id="{F220A299-19DB-40A0-A000-2002C0BCACCB}"/>
              </a:ext>
            </a:extLst>
          </p:cNvPr>
          <p:cNvSpPr txBox="1"/>
          <p:nvPr/>
        </p:nvSpPr>
        <p:spPr>
          <a:xfrm>
            <a:off x="4088122" y="5778775"/>
            <a:ext cx="400110" cy="8375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每月考核</a:t>
            </a: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85E5F222-4F0E-42BC-82E7-561B4481F995}"/>
              </a:ext>
            </a:extLst>
          </p:cNvPr>
          <p:cNvSpPr/>
          <p:nvPr/>
        </p:nvSpPr>
        <p:spPr>
          <a:xfrm>
            <a:off x="4088406" y="5714165"/>
            <a:ext cx="2849422" cy="896477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514192" y="5835825"/>
            <a:ext cx="2341265" cy="694284"/>
            <a:chOff x="4543220" y="5835825"/>
            <a:chExt cx="2123681" cy="694284"/>
          </a:xfrm>
        </p:grpSpPr>
        <p:sp>
          <p:nvSpPr>
            <p:cNvPr id="159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4543220" y="5847095"/>
              <a:ext cx="1015691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勤务考核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5651210" y="5835825"/>
              <a:ext cx="1015691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每月成绩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4551135" y="6214799"/>
              <a:ext cx="1015691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警情统计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5645671" y="6214799"/>
              <a:ext cx="1015691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战时考核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129945" y="4694587"/>
            <a:ext cx="3680188" cy="315310"/>
            <a:chOff x="9100327" y="4694587"/>
            <a:chExt cx="2709805" cy="315310"/>
          </a:xfrm>
        </p:grpSpPr>
        <p:sp>
          <p:nvSpPr>
            <p:cNvPr id="131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10027284" y="4694587"/>
              <a:ext cx="855892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排班统计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9100327" y="4694587"/>
              <a:ext cx="855892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警力资源统计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10954240" y="4694587"/>
              <a:ext cx="855892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战果统计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5" name="文本框 164">
            <a:extLst>
              <a:ext uri="{FF2B5EF4-FFF2-40B4-BE49-F238E27FC236}">
                <a16:creationId xmlns:a16="http://schemas.microsoft.com/office/drawing/2014/main" id="{F220A299-19DB-40A0-A000-2002C0BCACCB}"/>
              </a:ext>
            </a:extLst>
          </p:cNvPr>
          <p:cNvSpPr txBox="1"/>
          <p:nvPr/>
        </p:nvSpPr>
        <p:spPr>
          <a:xfrm>
            <a:off x="7633648" y="1493650"/>
            <a:ext cx="327967" cy="95410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布控管理</a:t>
            </a: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85E5F222-4F0E-42BC-82E7-561B4481F995}"/>
              </a:ext>
            </a:extLst>
          </p:cNvPr>
          <p:cNvSpPr/>
          <p:nvPr/>
        </p:nvSpPr>
        <p:spPr>
          <a:xfrm>
            <a:off x="7591010" y="1308931"/>
            <a:ext cx="4292020" cy="125878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矩形: 圆角 143">
            <a:extLst>
              <a:ext uri="{FF2B5EF4-FFF2-40B4-BE49-F238E27FC236}">
                <a16:creationId xmlns:a16="http://schemas.microsoft.com/office/drawing/2014/main" id="{8BC5FE35-A5C5-4BBB-8CC9-FB3633B7B390}"/>
              </a:ext>
            </a:extLst>
          </p:cNvPr>
          <p:cNvSpPr/>
          <p:nvPr/>
        </p:nvSpPr>
        <p:spPr>
          <a:xfrm>
            <a:off x="8037730" y="1409913"/>
            <a:ext cx="894032" cy="31531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布控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对象档案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矩形: 圆角 143">
            <a:extLst>
              <a:ext uri="{FF2B5EF4-FFF2-40B4-BE49-F238E27FC236}">
                <a16:creationId xmlns:a16="http://schemas.microsoft.com/office/drawing/2014/main" id="{8BC5FE35-A5C5-4BBB-8CC9-FB3633B7B390}"/>
              </a:ext>
            </a:extLst>
          </p:cNvPr>
          <p:cNvSpPr/>
          <p:nvPr/>
        </p:nvSpPr>
        <p:spPr>
          <a:xfrm>
            <a:off x="8992355" y="1409913"/>
            <a:ext cx="894032" cy="31531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布控人员</a:t>
            </a:r>
          </a:p>
        </p:txBody>
      </p:sp>
      <p:sp>
        <p:nvSpPr>
          <p:cNvPr id="180" name="矩形: 圆角 143">
            <a:extLst>
              <a:ext uri="{FF2B5EF4-FFF2-40B4-BE49-F238E27FC236}">
                <a16:creationId xmlns:a16="http://schemas.microsoft.com/office/drawing/2014/main" id="{8BC5FE35-A5C5-4BBB-8CC9-FB3633B7B390}"/>
              </a:ext>
            </a:extLst>
          </p:cNvPr>
          <p:cNvSpPr/>
          <p:nvPr/>
        </p:nvSpPr>
        <p:spPr>
          <a:xfrm>
            <a:off x="9946979" y="1409913"/>
            <a:ext cx="894032" cy="31531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布控车辆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1" name="矩形: 圆角 143">
            <a:extLst>
              <a:ext uri="{FF2B5EF4-FFF2-40B4-BE49-F238E27FC236}">
                <a16:creationId xmlns:a16="http://schemas.microsoft.com/office/drawing/2014/main" id="{8BC5FE35-A5C5-4BBB-8CC9-FB3633B7B390}"/>
              </a:ext>
            </a:extLst>
          </p:cNvPr>
          <p:cNvSpPr/>
          <p:nvPr/>
        </p:nvSpPr>
        <p:spPr>
          <a:xfrm>
            <a:off x="10901604" y="1409913"/>
            <a:ext cx="894032" cy="31531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布控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</a:p>
        </p:txBody>
      </p:sp>
      <p:sp>
        <p:nvSpPr>
          <p:cNvPr id="183" name="矩形: 圆角 143">
            <a:extLst>
              <a:ext uri="{FF2B5EF4-FFF2-40B4-BE49-F238E27FC236}">
                <a16:creationId xmlns:a16="http://schemas.microsoft.com/office/drawing/2014/main" id="{8BC5FE35-A5C5-4BBB-8CC9-FB3633B7B390}"/>
              </a:ext>
            </a:extLst>
          </p:cNvPr>
          <p:cNvSpPr/>
          <p:nvPr/>
        </p:nvSpPr>
        <p:spPr>
          <a:xfrm>
            <a:off x="8037730" y="1795855"/>
            <a:ext cx="894032" cy="31531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临时布控</a:t>
            </a:r>
          </a:p>
        </p:txBody>
      </p:sp>
      <p:sp>
        <p:nvSpPr>
          <p:cNvPr id="184" name="矩形: 圆角 143">
            <a:extLst>
              <a:ext uri="{FF2B5EF4-FFF2-40B4-BE49-F238E27FC236}">
                <a16:creationId xmlns:a16="http://schemas.microsoft.com/office/drawing/2014/main" id="{8BC5FE35-A5C5-4BBB-8CC9-FB3633B7B390}"/>
              </a:ext>
            </a:extLst>
          </p:cNvPr>
          <p:cNvSpPr/>
          <p:nvPr/>
        </p:nvSpPr>
        <p:spPr>
          <a:xfrm>
            <a:off x="8992355" y="1795855"/>
            <a:ext cx="894032" cy="31531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核查记录</a:t>
            </a:r>
          </a:p>
        </p:txBody>
      </p:sp>
      <p:sp>
        <p:nvSpPr>
          <p:cNvPr id="185" name="矩形: 圆角 143">
            <a:extLst>
              <a:ext uri="{FF2B5EF4-FFF2-40B4-BE49-F238E27FC236}">
                <a16:creationId xmlns:a16="http://schemas.microsoft.com/office/drawing/2014/main" id="{8BC5FE35-A5C5-4BBB-8CC9-FB3633B7B390}"/>
              </a:ext>
            </a:extLst>
          </p:cNvPr>
          <p:cNvSpPr/>
          <p:nvPr/>
        </p:nvSpPr>
        <p:spPr>
          <a:xfrm>
            <a:off x="9946979" y="1795855"/>
            <a:ext cx="894032" cy="31531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布控审批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矩形: 圆角 143">
            <a:extLst>
              <a:ext uri="{FF2B5EF4-FFF2-40B4-BE49-F238E27FC236}">
                <a16:creationId xmlns:a16="http://schemas.microsoft.com/office/drawing/2014/main" id="{8BC5FE35-A5C5-4BBB-8CC9-FB3633B7B390}"/>
              </a:ext>
            </a:extLst>
          </p:cNvPr>
          <p:cNvSpPr/>
          <p:nvPr/>
        </p:nvSpPr>
        <p:spPr>
          <a:xfrm>
            <a:off x="10901604" y="1795855"/>
            <a:ext cx="894032" cy="31531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布控范围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037730" y="2181797"/>
            <a:ext cx="3748818" cy="324460"/>
            <a:chOff x="8102740" y="2181797"/>
            <a:chExt cx="1839569" cy="324460"/>
          </a:xfrm>
        </p:grpSpPr>
        <p:sp>
          <p:nvSpPr>
            <p:cNvPr id="182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8102740" y="2190947"/>
              <a:ext cx="894032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重大活动布控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库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9048277" y="2181797"/>
              <a:ext cx="894032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重大活动布控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92714" y="4721506"/>
            <a:ext cx="3773144" cy="696062"/>
            <a:chOff x="938684" y="4721506"/>
            <a:chExt cx="3856202" cy="696062"/>
          </a:xfrm>
        </p:grpSpPr>
        <p:sp>
          <p:nvSpPr>
            <p:cNvPr id="188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938684" y="4721506"/>
              <a:ext cx="898057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用户管理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9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1924732" y="4721506"/>
              <a:ext cx="898057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组织机构管理</a:t>
              </a:r>
            </a:p>
          </p:txBody>
        </p:sp>
        <p:sp>
          <p:nvSpPr>
            <p:cNvPr id="190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2910781" y="4721506"/>
              <a:ext cx="898057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角色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1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3896828" y="4721506"/>
              <a:ext cx="898057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分级授权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2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938684" y="5102258"/>
              <a:ext cx="898057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用户审核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3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1927762" y="5102258"/>
              <a:ext cx="895027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应用管理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2910781" y="5102258"/>
              <a:ext cx="898058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资源访问控制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3896828" y="5102258"/>
              <a:ext cx="898058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扩展属性管理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9" name="矩形: 圆角 143">
            <a:extLst>
              <a:ext uri="{FF2B5EF4-FFF2-40B4-BE49-F238E27FC236}">
                <a16:creationId xmlns:a16="http://schemas.microsoft.com/office/drawing/2014/main" id="{8BC5FE35-A5C5-4BBB-8CC9-FB3633B7B390}"/>
              </a:ext>
            </a:extLst>
          </p:cNvPr>
          <p:cNvSpPr/>
          <p:nvPr/>
        </p:nvSpPr>
        <p:spPr>
          <a:xfrm>
            <a:off x="5210637" y="4713882"/>
            <a:ext cx="556909" cy="64586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专题管理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: 圆角 143">
            <a:extLst>
              <a:ext uri="{FF2B5EF4-FFF2-40B4-BE49-F238E27FC236}">
                <a16:creationId xmlns:a16="http://schemas.microsoft.com/office/drawing/2014/main" id="{8BC5FE35-A5C5-4BBB-8CC9-FB3633B7B390}"/>
              </a:ext>
            </a:extLst>
          </p:cNvPr>
          <p:cNvSpPr/>
          <p:nvPr/>
        </p:nvSpPr>
        <p:spPr>
          <a:xfrm>
            <a:off x="5816206" y="4713882"/>
            <a:ext cx="556909" cy="64586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摄像头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矩形: 圆角 143">
            <a:extLst>
              <a:ext uri="{FF2B5EF4-FFF2-40B4-BE49-F238E27FC236}">
                <a16:creationId xmlns:a16="http://schemas.microsoft.com/office/drawing/2014/main" id="{8BC5FE35-A5C5-4BBB-8CC9-FB3633B7B390}"/>
              </a:ext>
            </a:extLst>
          </p:cNvPr>
          <p:cNvSpPr/>
          <p:nvPr/>
        </p:nvSpPr>
        <p:spPr>
          <a:xfrm>
            <a:off x="6423773" y="4713882"/>
            <a:ext cx="556909" cy="64586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装备管理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F220A299-19DB-40A0-A000-2002C0BCACCB}"/>
              </a:ext>
            </a:extLst>
          </p:cNvPr>
          <p:cNvSpPr txBox="1"/>
          <p:nvPr/>
        </p:nvSpPr>
        <p:spPr>
          <a:xfrm>
            <a:off x="7610982" y="4610576"/>
            <a:ext cx="562388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统计分析</a:t>
            </a: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85E5F222-4F0E-42BC-82E7-561B4481F995}"/>
              </a:ext>
            </a:extLst>
          </p:cNvPr>
          <p:cNvSpPr/>
          <p:nvPr/>
        </p:nvSpPr>
        <p:spPr>
          <a:xfrm>
            <a:off x="7597371" y="4572706"/>
            <a:ext cx="4292241" cy="566767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527690" y="1357292"/>
            <a:ext cx="5350620" cy="330199"/>
            <a:chOff x="1527689" y="1357292"/>
            <a:chExt cx="5432629" cy="330199"/>
          </a:xfrm>
        </p:grpSpPr>
        <p:grpSp>
          <p:nvGrpSpPr>
            <p:cNvPr id="6" name="组合 5"/>
            <p:cNvGrpSpPr/>
            <p:nvPr/>
          </p:nvGrpSpPr>
          <p:grpSpPr>
            <a:xfrm>
              <a:off x="1527689" y="1357292"/>
              <a:ext cx="4505803" cy="330199"/>
              <a:chOff x="1527688" y="1357292"/>
              <a:chExt cx="5327769" cy="330199"/>
            </a:xfrm>
          </p:grpSpPr>
          <p:sp>
            <p:nvSpPr>
              <p:cNvPr id="64" name="矩形: 圆角 143">
                <a:extLst>
                  <a:ext uri="{FF2B5EF4-FFF2-40B4-BE49-F238E27FC236}">
                    <a16:creationId xmlns:a16="http://schemas.microsoft.com/office/drawing/2014/main" id="{8BC5FE35-A5C5-4BBB-8CC9-FB3633B7B390}"/>
                  </a:ext>
                </a:extLst>
              </p:cNvPr>
              <p:cNvSpPr/>
              <p:nvPr/>
            </p:nvSpPr>
            <p:spPr>
              <a:xfrm>
                <a:off x="1527688" y="1364295"/>
                <a:ext cx="1015691" cy="315310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实时</a:t>
                </a: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勤务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矩形: 圆角 143">
                <a:extLst>
                  <a:ext uri="{FF2B5EF4-FFF2-40B4-BE49-F238E27FC236}">
                    <a16:creationId xmlns:a16="http://schemas.microsoft.com/office/drawing/2014/main" id="{8BC5FE35-A5C5-4BBB-8CC9-FB3633B7B390}"/>
                  </a:ext>
                </a:extLst>
              </p:cNvPr>
              <p:cNvSpPr/>
              <p:nvPr/>
            </p:nvSpPr>
            <p:spPr>
              <a:xfrm>
                <a:off x="2602194" y="1372181"/>
                <a:ext cx="1015691" cy="315310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实时战果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矩形: 圆角 143">
                <a:extLst>
                  <a:ext uri="{FF2B5EF4-FFF2-40B4-BE49-F238E27FC236}">
                    <a16:creationId xmlns:a16="http://schemas.microsoft.com/office/drawing/2014/main" id="{8BC5FE35-A5C5-4BBB-8CC9-FB3633B7B390}"/>
                  </a:ext>
                </a:extLst>
              </p:cNvPr>
              <p:cNvSpPr/>
              <p:nvPr/>
            </p:nvSpPr>
            <p:spPr>
              <a:xfrm>
                <a:off x="3683727" y="1364479"/>
                <a:ext cx="1015691" cy="315310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警力</a:t>
                </a: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配备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矩形: 圆角 143">
                <a:extLst>
                  <a:ext uri="{FF2B5EF4-FFF2-40B4-BE49-F238E27FC236}">
                    <a16:creationId xmlns:a16="http://schemas.microsoft.com/office/drawing/2014/main" id="{8BC5FE35-A5C5-4BBB-8CC9-FB3633B7B390}"/>
                  </a:ext>
                </a:extLst>
              </p:cNvPr>
              <p:cNvSpPr/>
              <p:nvPr/>
            </p:nvSpPr>
            <p:spPr>
              <a:xfrm>
                <a:off x="4743864" y="1357292"/>
                <a:ext cx="1015691" cy="315310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战果联动</a:t>
                </a:r>
              </a:p>
            </p:txBody>
          </p:sp>
          <p:sp>
            <p:nvSpPr>
              <p:cNvPr id="68" name="矩形: 圆角 143">
                <a:extLst>
                  <a:ext uri="{FF2B5EF4-FFF2-40B4-BE49-F238E27FC236}">
                    <a16:creationId xmlns:a16="http://schemas.microsoft.com/office/drawing/2014/main" id="{8BC5FE35-A5C5-4BBB-8CC9-FB3633B7B390}"/>
                  </a:ext>
                </a:extLst>
              </p:cNvPr>
              <p:cNvSpPr/>
              <p:nvPr/>
            </p:nvSpPr>
            <p:spPr>
              <a:xfrm>
                <a:off x="5839766" y="1364295"/>
                <a:ext cx="1015691" cy="315310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实时视频</a:t>
                </a:r>
              </a:p>
            </p:txBody>
          </p:sp>
        </p:grpSp>
        <p:sp>
          <p:nvSpPr>
            <p:cNvPr id="201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6101327" y="1357292"/>
              <a:ext cx="858991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实时报警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2" name="矩形: 圆角 143">
            <a:extLst>
              <a:ext uri="{FF2B5EF4-FFF2-40B4-BE49-F238E27FC236}">
                <a16:creationId xmlns:a16="http://schemas.microsoft.com/office/drawing/2014/main" id="{8BC5FE35-A5C5-4BBB-8CC9-FB3633B7B390}"/>
              </a:ext>
            </a:extLst>
          </p:cNvPr>
          <p:cNvSpPr/>
          <p:nvPr/>
        </p:nvSpPr>
        <p:spPr>
          <a:xfrm>
            <a:off x="10935631" y="2800755"/>
            <a:ext cx="833218" cy="35492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报警展示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355060" y="3976016"/>
            <a:ext cx="4616541" cy="322159"/>
            <a:chOff x="1355060" y="3976016"/>
            <a:chExt cx="4278887" cy="322159"/>
          </a:xfrm>
        </p:grpSpPr>
        <p:grpSp>
          <p:nvGrpSpPr>
            <p:cNvPr id="12" name="组合 11"/>
            <p:cNvGrpSpPr/>
            <p:nvPr/>
          </p:nvGrpSpPr>
          <p:grpSpPr>
            <a:xfrm>
              <a:off x="1355060" y="3976016"/>
              <a:ext cx="3410797" cy="322159"/>
              <a:chOff x="1355060" y="3976016"/>
              <a:chExt cx="3966680" cy="322159"/>
            </a:xfrm>
          </p:grpSpPr>
          <p:sp>
            <p:nvSpPr>
              <p:cNvPr id="110" name="矩形: 圆角 143">
                <a:extLst>
                  <a:ext uri="{FF2B5EF4-FFF2-40B4-BE49-F238E27FC236}">
                    <a16:creationId xmlns:a16="http://schemas.microsoft.com/office/drawing/2014/main" id="{8BC5FE35-A5C5-4BBB-8CC9-FB3633B7B390}"/>
                  </a:ext>
                </a:extLst>
              </p:cNvPr>
              <p:cNvSpPr/>
              <p:nvPr/>
            </p:nvSpPr>
            <p:spPr>
              <a:xfrm>
                <a:off x="2360230" y="3982865"/>
                <a:ext cx="950150" cy="315310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车辆套牌分析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矩形: 圆角 143">
                <a:extLst>
                  <a:ext uri="{FF2B5EF4-FFF2-40B4-BE49-F238E27FC236}">
                    <a16:creationId xmlns:a16="http://schemas.microsoft.com/office/drawing/2014/main" id="{8BC5FE35-A5C5-4BBB-8CC9-FB3633B7B390}"/>
                  </a:ext>
                </a:extLst>
              </p:cNvPr>
              <p:cNvSpPr/>
              <p:nvPr/>
            </p:nvSpPr>
            <p:spPr>
              <a:xfrm>
                <a:off x="1355060" y="3976016"/>
                <a:ext cx="950150" cy="315310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车辆伴随分析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矩形: 圆角 143">
                <a:extLst>
                  <a:ext uri="{FF2B5EF4-FFF2-40B4-BE49-F238E27FC236}">
                    <a16:creationId xmlns:a16="http://schemas.microsoft.com/office/drawing/2014/main" id="{8BC5FE35-A5C5-4BBB-8CC9-FB3633B7B390}"/>
                  </a:ext>
                </a:extLst>
              </p:cNvPr>
              <p:cNvSpPr/>
              <p:nvPr/>
            </p:nvSpPr>
            <p:spPr>
              <a:xfrm>
                <a:off x="3366420" y="3976016"/>
                <a:ext cx="950150" cy="315310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车辆假牌分析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矩形: 圆角 143">
                <a:extLst>
                  <a:ext uri="{FF2B5EF4-FFF2-40B4-BE49-F238E27FC236}">
                    <a16:creationId xmlns:a16="http://schemas.microsoft.com/office/drawing/2014/main" id="{8BC5FE35-A5C5-4BBB-8CC9-FB3633B7B390}"/>
                  </a:ext>
                </a:extLst>
              </p:cNvPr>
              <p:cNvSpPr/>
              <p:nvPr/>
            </p:nvSpPr>
            <p:spPr>
              <a:xfrm>
                <a:off x="4371590" y="3982865"/>
                <a:ext cx="950150" cy="315310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车辆隐匿分析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3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4816949" y="3978731"/>
              <a:ext cx="816998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车辆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相似度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4" name="矩形: 圆角 143">
            <a:extLst>
              <a:ext uri="{FF2B5EF4-FFF2-40B4-BE49-F238E27FC236}">
                <a16:creationId xmlns:a16="http://schemas.microsoft.com/office/drawing/2014/main" id="{8BC5FE35-A5C5-4BBB-8CC9-FB3633B7B390}"/>
              </a:ext>
            </a:extLst>
          </p:cNvPr>
          <p:cNvSpPr/>
          <p:nvPr/>
        </p:nvSpPr>
        <p:spPr>
          <a:xfrm>
            <a:off x="9934357" y="2792085"/>
            <a:ext cx="833218" cy="35492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反馈查询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7933542" y="6157857"/>
            <a:ext cx="3876591" cy="324005"/>
            <a:chOff x="7933542" y="6157857"/>
            <a:chExt cx="3754851" cy="324005"/>
          </a:xfrm>
        </p:grpSpPr>
        <p:grpSp>
          <p:nvGrpSpPr>
            <p:cNvPr id="26" name="组合 25"/>
            <p:cNvGrpSpPr/>
            <p:nvPr/>
          </p:nvGrpSpPr>
          <p:grpSpPr>
            <a:xfrm>
              <a:off x="7933542" y="6166552"/>
              <a:ext cx="3002090" cy="315310"/>
              <a:chOff x="7933541" y="6166552"/>
              <a:chExt cx="3862095" cy="315310"/>
            </a:xfrm>
          </p:grpSpPr>
          <p:sp>
            <p:nvSpPr>
              <p:cNvPr id="174" name="矩形: 圆角 143">
                <a:extLst>
                  <a:ext uri="{FF2B5EF4-FFF2-40B4-BE49-F238E27FC236}">
                    <a16:creationId xmlns:a16="http://schemas.microsoft.com/office/drawing/2014/main" id="{8BC5FE35-A5C5-4BBB-8CC9-FB3633B7B390}"/>
                  </a:ext>
                </a:extLst>
              </p:cNvPr>
              <p:cNvSpPr/>
              <p:nvPr/>
            </p:nvSpPr>
            <p:spPr>
              <a:xfrm>
                <a:off x="7933541" y="6166552"/>
                <a:ext cx="924195" cy="315310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警力上报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5" name="矩形: 圆角 143">
                <a:extLst>
                  <a:ext uri="{FF2B5EF4-FFF2-40B4-BE49-F238E27FC236}">
                    <a16:creationId xmlns:a16="http://schemas.microsoft.com/office/drawing/2014/main" id="{8BC5FE35-A5C5-4BBB-8CC9-FB3633B7B390}"/>
                  </a:ext>
                </a:extLst>
              </p:cNvPr>
              <p:cNvSpPr/>
              <p:nvPr/>
            </p:nvSpPr>
            <p:spPr>
              <a:xfrm>
                <a:off x="8912841" y="6166552"/>
                <a:ext cx="924195" cy="315310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装备上报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2" name="矩形: 圆角 143">
                <a:extLst>
                  <a:ext uri="{FF2B5EF4-FFF2-40B4-BE49-F238E27FC236}">
                    <a16:creationId xmlns:a16="http://schemas.microsoft.com/office/drawing/2014/main" id="{8BC5FE35-A5C5-4BBB-8CC9-FB3633B7B390}"/>
                  </a:ext>
                </a:extLst>
              </p:cNvPr>
              <p:cNvSpPr/>
              <p:nvPr/>
            </p:nvSpPr>
            <p:spPr>
              <a:xfrm>
                <a:off x="9892142" y="6166552"/>
                <a:ext cx="924195" cy="315310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警务统计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" name="矩形: 圆角 143">
                <a:extLst>
                  <a:ext uri="{FF2B5EF4-FFF2-40B4-BE49-F238E27FC236}">
                    <a16:creationId xmlns:a16="http://schemas.microsoft.com/office/drawing/2014/main" id="{8BC5FE35-A5C5-4BBB-8CC9-FB3633B7B390}"/>
                  </a:ext>
                </a:extLst>
              </p:cNvPr>
              <p:cNvSpPr/>
              <p:nvPr/>
            </p:nvSpPr>
            <p:spPr>
              <a:xfrm>
                <a:off x="10871441" y="6166552"/>
                <a:ext cx="924195" cy="315310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指令签收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5" name="矩形: 圆角 143">
              <a:extLst>
                <a:ext uri="{FF2B5EF4-FFF2-40B4-BE49-F238E27FC236}">
                  <a16:creationId xmlns:a16="http://schemas.microsoft.com/office/drawing/2014/main" id="{8BC5FE35-A5C5-4BBB-8CC9-FB3633B7B390}"/>
                </a:ext>
              </a:extLst>
            </p:cNvPr>
            <p:cNvSpPr/>
            <p:nvPr/>
          </p:nvSpPr>
          <p:spPr>
            <a:xfrm>
              <a:off x="10969996" y="6157857"/>
              <a:ext cx="718397" cy="31531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系统设置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7" name="矩形: 圆角 143">
            <a:extLst>
              <a:ext uri="{FF2B5EF4-FFF2-40B4-BE49-F238E27FC236}">
                <a16:creationId xmlns:a16="http://schemas.microsoft.com/office/drawing/2014/main" id="{8BC5FE35-A5C5-4BBB-8CC9-FB3633B7B390}"/>
              </a:ext>
            </a:extLst>
          </p:cNvPr>
          <p:cNvSpPr/>
          <p:nvPr/>
        </p:nvSpPr>
        <p:spPr>
          <a:xfrm>
            <a:off x="11060235" y="5756575"/>
            <a:ext cx="741689" cy="31531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在线核查</a:t>
            </a:r>
          </a:p>
        </p:txBody>
      </p:sp>
    </p:spTree>
    <p:extLst>
      <p:ext uri="{BB962C8B-B14F-4D97-AF65-F5344CB8AC3E}">
        <p14:creationId xmlns:p14="http://schemas.microsoft.com/office/powerpoint/2010/main" val="353063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>
            <a:extLst>
              <a:ext uri="{FF2B5EF4-FFF2-40B4-BE49-F238E27FC236}">
                <a16:creationId xmlns:a16="http://schemas.microsoft.com/office/drawing/2014/main" id="{8AE6139E-FEBB-458F-BA24-1672AE1BC1CC}"/>
              </a:ext>
            </a:extLst>
          </p:cNvPr>
          <p:cNvSpPr/>
          <p:nvPr/>
        </p:nvSpPr>
        <p:spPr>
          <a:xfrm>
            <a:off x="319820" y="162046"/>
            <a:ext cx="11527249" cy="5405377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39D87A00-8B2E-404D-A301-197FE3B1093B}"/>
              </a:ext>
            </a:extLst>
          </p:cNvPr>
          <p:cNvSpPr/>
          <p:nvPr/>
        </p:nvSpPr>
        <p:spPr>
          <a:xfrm>
            <a:off x="826682" y="4318681"/>
            <a:ext cx="10807754" cy="100647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B27C7EC5-DE60-451E-87D3-B4E387D21757}"/>
              </a:ext>
            </a:extLst>
          </p:cNvPr>
          <p:cNvSpPr/>
          <p:nvPr/>
        </p:nvSpPr>
        <p:spPr>
          <a:xfrm>
            <a:off x="828471" y="324091"/>
            <a:ext cx="9194109" cy="37305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D59BE6A9-F92D-47F8-AB3F-C2098FF4487F}"/>
              </a:ext>
            </a:extLst>
          </p:cNvPr>
          <p:cNvSpPr txBox="1"/>
          <p:nvPr/>
        </p:nvSpPr>
        <p:spPr>
          <a:xfrm>
            <a:off x="261494" y="2136049"/>
            <a:ext cx="553998" cy="34313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研判分析系统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57B13D6E-7677-4B0B-9037-F8AE4F6E6780}"/>
              </a:ext>
            </a:extLst>
          </p:cNvPr>
          <p:cNvSpPr txBox="1"/>
          <p:nvPr/>
        </p:nvSpPr>
        <p:spPr>
          <a:xfrm>
            <a:off x="802513" y="2465408"/>
            <a:ext cx="384721" cy="23981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研判分析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8719E55-75D0-47A3-8F31-5E8F848C592E}"/>
              </a:ext>
            </a:extLst>
          </p:cNvPr>
          <p:cNvSpPr txBox="1"/>
          <p:nvPr/>
        </p:nvSpPr>
        <p:spPr>
          <a:xfrm>
            <a:off x="821975" y="4328066"/>
            <a:ext cx="384721" cy="10758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分析引擎</a:t>
            </a: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62F9782F-5EA7-442A-8339-A50763541E94}"/>
              </a:ext>
            </a:extLst>
          </p:cNvPr>
          <p:cNvGrpSpPr/>
          <p:nvPr/>
        </p:nvGrpSpPr>
        <p:grpSpPr>
          <a:xfrm>
            <a:off x="1311255" y="4538409"/>
            <a:ext cx="10152704" cy="500119"/>
            <a:chOff x="1317751" y="5720891"/>
            <a:chExt cx="5857938" cy="500119"/>
          </a:xfrm>
        </p:grpSpPr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D2193E39-2D83-4054-8BC3-3D93FE114B79}"/>
                </a:ext>
              </a:extLst>
            </p:cNvPr>
            <p:cNvSpPr/>
            <p:nvPr/>
          </p:nvSpPr>
          <p:spPr>
            <a:xfrm>
              <a:off x="1317751" y="5720893"/>
              <a:ext cx="1373079" cy="5001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图像解析</a:t>
              </a:r>
            </a:p>
          </p:txBody>
        </p: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5A7BE3A3-FC2E-4C4A-8036-3F5427DB21BC}"/>
                </a:ext>
              </a:extLst>
            </p:cNvPr>
            <p:cNvSpPr/>
            <p:nvPr/>
          </p:nvSpPr>
          <p:spPr>
            <a:xfrm>
              <a:off x="2813040" y="5720892"/>
              <a:ext cx="1373079" cy="5001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静态特征库</a:t>
              </a:r>
            </a:p>
          </p:txBody>
        </p:sp>
        <p:sp>
          <p:nvSpPr>
            <p:cNvPr id="96" name="矩形: 圆角 95">
              <a:extLst>
                <a:ext uri="{FF2B5EF4-FFF2-40B4-BE49-F238E27FC236}">
                  <a16:creationId xmlns:a16="http://schemas.microsoft.com/office/drawing/2014/main" id="{4E55168F-C3C4-4D3E-897B-D8718C0CEACD}"/>
                </a:ext>
              </a:extLst>
            </p:cNvPr>
            <p:cNvSpPr/>
            <p:nvPr/>
          </p:nvSpPr>
          <p:spPr>
            <a:xfrm>
              <a:off x="4308329" y="5720892"/>
              <a:ext cx="1373079" cy="5001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时空特征库</a:t>
              </a:r>
            </a:p>
          </p:txBody>
        </p:sp>
        <p:sp>
          <p:nvSpPr>
            <p:cNvPr id="97" name="矩形: 圆角 96">
              <a:extLst>
                <a:ext uri="{FF2B5EF4-FFF2-40B4-BE49-F238E27FC236}">
                  <a16:creationId xmlns:a16="http://schemas.microsoft.com/office/drawing/2014/main" id="{9D36A6D5-E9EC-42D7-8515-CC009360DBD0}"/>
                </a:ext>
              </a:extLst>
            </p:cNvPr>
            <p:cNvSpPr/>
            <p:nvPr/>
          </p:nvSpPr>
          <p:spPr>
            <a:xfrm>
              <a:off x="5802610" y="5720891"/>
              <a:ext cx="1373079" cy="5001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结构化信息库</a:t>
              </a:r>
            </a:p>
          </p:txBody>
        </p:sp>
      </p:grpSp>
      <p:sp>
        <p:nvSpPr>
          <p:cNvPr id="98" name="矩形 97">
            <a:extLst>
              <a:ext uri="{FF2B5EF4-FFF2-40B4-BE49-F238E27FC236}">
                <a16:creationId xmlns:a16="http://schemas.microsoft.com/office/drawing/2014/main" id="{5F963695-BD86-49F2-820D-1FC86BE0ED9D}"/>
              </a:ext>
            </a:extLst>
          </p:cNvPr>
          <p:cNvSpPr/>
          <p:nvPr/>
        </p:nvSpPr>
        <p:spPr>
          <a:xfrm>
            <a:off x="10186562" y="330948"/>
            <a:ext cx="1447874" cy="372366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BA55C869-473F-4471-9275-C3BF34426146}"/>
              </a:ext>
            </a:extLst>
          </p:cNvPr>
          <p:cNvSpPr txBox="1"/>
          <p:nvPr/>
        </p:nvSpPr>
        <p:spPr>
          <a:xfrm>
            <a:off x="10130750" y="1566483"/>
            <a:ext cx="384721" cy="10758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系统接口</a:t>
            </a: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518D2F78-ABCC-4E84-AD50-6D81D70EC272}"/>
              </a:ext>
            </a:extLst>
          </p:cNvPr>
          <p:cNvSpPr/>
          <p:nvPr/>
        </p:nvSpPr>
        <p:spPr>
          <a:xfrm>
            <a:off x="10725486" y="668348"/>
            <a:ext cx="686539" cy="3202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安检查控平台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375B450-DA0C-4F83-B8AF-09B15A7DB0B2}"/>
              </a:ext>
            </a:extLst>
          </p:cNvPr>
          <p:cNvGrpSpPr/>
          <p:nvPr/>
        </p:nvGrpSpPr>
        <p:grpSpPr>
          <a:xfrm>
            <a:off x="1272734" y="3302939"/>
            <a:ext cx="8545544" cy="509476"/>
            <a:chOff x="1272734" y="3302939"/>
            <a:chExt cx="5629865" cy="509476"/>
          </a:xfrm>
        </p:grpSpPr>
        <p:sp>
          <p:nvSpPr>
            <p:cNvPr id="102" name="矩形: 圆角 101">
              <a:extLst>
                <a:ext uri="{FF2B5EF4-FFF2-40B4-BE49-F238E27FC236}">
                  <a16:creationId xmlns:a16="http://schemas.microsoft.com/office/drawing/2014/main" id="{420BF7B6-7F03-4F16-9CE7-E546957CCC44}"/>
                </a:ext>
              </a:extLst>
            </p:cNvPr>
            <p:cNvSpPr/>
            <p:nvPr/>
          </p:nvSpPr>
          <p:spPr>
            <a:xfrm>
              <a:off x="1272734" y="3302939"/>
              <a:ext cx="2707759" cy="5001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专题库管理</a:t>
              </a:r>
            </a:p>
          </p:txBody>
        </p:sp>
        <p:sp>
          <p:nvSpPr>
            <p:cNvPr id="105" name="矩形: 圆角 104">
              <a:extLst>
                <a:ext uri="{FF2B5EF4-FFF2-40B4-BE49-F238E27FC236}">
                  <a16:creationId xmlns:a16="http://schemas.microsoft.com/office/drawing/2014/main" id="{4735A482-FB0D-42C1-BD8E-1B13F33AAF54}"/>
                </a:ext>
              </a:extLst>
            </p:cNvPr>
            <p:cNvSpPr/>
            <p:nvPr/>
          </p:nvSpPr>
          <p:spPr>
            <a:xfrm>
              <a:off x="4194840" y="3312298"/>
              <a:ext cx="2707759" cy="5001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布控预警</a:t>
              </a:r>
            </a:p>
          </p:txBody>
        </p:sp>
      </p:grpSp>
      <p:sp>
        <p:nvSpPr>
          <p:cNvPr id="121" name="文本框 120">
            <a:extLst>
              <a:ext uri="{FF2B5EF4-FFF2-40B4-BE49-F238E27FC236}">
                <a16:creationId xmlns:a16="http://schemas.microsoft.com/office/drawing/2014/main" id="{937BC59B-A981-4761-9ACC-679309DEFB9C}"/>
              </a:ext>
            </a:extLst>
          </p:cNvPr>
          <p:cNvSpPr txBox="1"/>
          <p:nvPr/>
        </p:nvSpPr>
        <p:spPr>
          <a:xfrm>
            <a:off x="1338111" y="528309"/>
            <a:ext cx="400110" cy="8375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人像分析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120AD95-F078-415B-81B0-7A101D41D100}"/>
              </a:ext>
            </a:extLst>
          </p:cNvPr>
          <p:cNvSpPr/>
          <p:nvPr/>
        </p:nvSpPr>
        <p:spPr>
          <a:xfrm>
            <a:off x="1301149" y="428264"/>
            <a:ext cx="8517129" cy="937547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B977E856-E66C-4E03-83BA-EB810A853940}"/>
              </a:ext>
            </a:extLst>
          </p:cNvPr>
          <p:cNvSpPr txBox="1"/>
          <p:nvPr/>
        </p:nvSpPr>
        <p:spPr>
          <a:xfrm>
            <a:off x="1269323" y="1902635"/>
            <a:ext cx="400110" cy="8375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车辆分析</a:t>
            </a: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55F0995A-83BA-4681-B46A-DAB99A3582E0}"/>
              </a:ext>
            </a:extLst>
          </p:cNvPr>
          <p:cNvSpPr/>
          <p:nvPr/>
        </p:nvSpPr>
        <p:spPr>
          <a:xfrm>
            <a:off x="1301149" y="1527861"/>
            <a:ext cx="8517129" cy="154806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E183AE8-AE52-4D9E-898B-01115FDC2D93}"/>
              </a:ext>
            </a:extLst>
          </p:cNvPr>
          <p:cNvGrpSpPr/>
          <p:nvPr/>
        </p:nvGrpSpPr>
        <p:grpSpPr>
          <a:xfrm>
            <a:off x="1921828" y="1705382"/>
            <a:ext cx="6952314" cy="1162281"/>
            <a:chOff x="1921827" y="1635932"/>
            <a:chExt cx="7896451" cy="1162281"/>
          </a:xfrm>
        </p:grpSpPr>
        <p:sp>
          <p:nvSpPr>
            <p:cNvPr id="132" name="矩形: 圆角 131">
              <a:extLst>
                <a:ext uri="{FF2B5EF4-FFF2-40B4-BE49-F238E27FC236}">
                  <a16:creationId xmlns:a16="http://schemas.microsoft.com/office/drawing/2014/main" id="{38DA0A7E-B03C-437C-A006-DF468BCEF1ED}"/>
                </a:ext>
              </a:extLst>
            </p:cNvPr>
            <p:cNvSpPr/>
            <p:nvPr/>
          </p:nvSpPr>
          <p:spPr>
            <a:xfrm>
              <a:off x="1921827" y="1635936"/>
              <a:ext cx="1225442" cy="5001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首次出现研判</a:t>
              </a:r>
            </a:p>
          </p:txBody>
        </p:sp>
        <p:sp>
          <p:nvSpPr>
            <p:cNvPr id="133" name="矩形: 圆角 132">
              <a:extLst>
                <a:ext uri="{FF2B5EF4-FFF2-40B4-BE49-F238E27FC236}">
                  <a16:creationId xmlns:a16="http://schemas.microsoft.com/office/drawing/2014/main" id="{7390C6D3-B367-494A-AFC8-BE11E0EBA0B8}"/>
                </a:ext>
              </a:extLst>
            </p:cNvPr>
            <p:cNvSpPr/>
            <p:nvPr/>
          </p:nvSpPr>
          <p:spPr>
            <a:xfrm>
              <a:off x="3256339" y="1635935"/>
              <a:ext cx="1225442" cy="5001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同行分析</a:t>
              </a:r>
            </a:p>
          </p:txBody>
        </p:sp>
        <p:sp>
          <p:nvSpPr>
            <p:cNvPr id="134" name="矩形: 圆角 133">
              <a:extLst>
                <a:ext uri="{FF2B5EF4-FFF2-40B4-BE49-F238E27FC236}">
                  <a16:creationId xmlns:a16="http://schemas.microsoft.com/office/drawing/2014/main" id="{32CFCD66-1131-4A8E-A15F-D85A743BD8B8}"/>
                </a:ext>
              </a:extLst>
            </p:cNvPr>
            <p:cNvSpPr/>
            <p:nvPr/>
          </p:nvSpPr>
          <p:spPr>
            <a:xfrm>
              <a:off x="4590851" y="1635935"/>
              <a:ext cx="1225442" cy="5001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伴随分析</a:t>
              </a:r>
            </a:p>
          </p:txBody>
        </p:sp>
        <p:sp>
          <p:nvSpPr>
            <p:cNvPr id="135" name="矩形: 圆角 134">
              <a:extLst>
                <a:ext uri="{FF2B5EF4-FFF2-40B4-BE49-F238E27FC236}">
                  <a16:creationId xmlns:a16="http://schemas.microsoft.com/office/drawing/2014/main" id="{8C992E4D-6231-4773-B836-7805629A6A67}"/>
                </a:ext>
              </a:extLst>
            </p:cNvPr>
            <p:cNvSpPr/>
            <p:nvPr/>
          </p:nvSpPr>
          <p:spPr>
            <a:xfrm>
              <a:off x="5924463" y="1635934"/>
              <a:ext cx="1225442" cy="5001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落脚点分析</a:t>
              </a:r>
            </a:p>
          </p:txBody>
        </p:sp>
        <p:sp>
          <p:nvSpPr>
            <p:cNvPr id="136" name="矩形: 圆角 135">
              <a:extLst>
                <a:ext uri="{FF2B5EF4-FFF2-40B4-BE49-F238E27FC236}">
                  <a16:creationId xmlns:a16="http://schemas.microsoft.com/office/drawing/2014/main" id="{3CAD3CEE-DF42-4B74-AB57-61AD27919E3E}"/>
                </a:ext>
              </a:extLst>
            </p:cNvPr>
            <p:cNvSpPr/>
            <p:nvPr/>
          </p:nvSpPr>
          <p:spPr>
            <a:xfrm>
              <a:off x="7258076" y="1635933"/>
              <a:ext cx="1225442" cy="5001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频次分析</a:t>
              </a:r>
            </a:p>
          </p:txBody>
        </p:sp>
        <p:sp>
          <p:nvSpPr>
            <p:cNvPr id="139" name="矩形: 圆角 138">
              <a:extLst>
                <a:ext uri="{FF2B5EF4-FFF2-40B4-BE49-F238E27FC236}">
                  <a16:creationId xmlns:a16="http://schemas.microsoft.com/office/drawing/2014/main" id="{4F79887E-4233-4632-BA3C-99B01CE7CB29}"/>
                </a:ext>
              </a:extLst>
            </p:cNvPr>
            <p:cNvSpPr/>
            <p:nvPr/>
          </p:nvSpPr>
          <p:spPr>
            <a:xfrm>
              <a:off x="1921827" y="2298096"/>
              <a:ext cx="1225442" cy="5001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套牌分析</a:t>
              </a:r>
            </a:p>
          </p:txBody>
        </p:sp>
        <p:sp>
          <p:nvSpPr>
            <p:cNvPr id="140" name="矩形: 圆角 139">
              <a:extLst>
                <a:ext uri="{FF2B5EF4-FFF2-40B4-BE49-F238E27FC236}">
                  <a16:creationId xmlns:a16="http://schemas.microsoft.com/office/drawing/2014/main" id="{CAB0AE73-4B90-49A1-B010-A6D10DE3CCCD}"/>
                </a:ext>
              </a:extLst>
            </p:cNvPr>
            <p:cNvSpPr/>
            <p:nvPr/>
          </p:nvSpPr>
          <p:spPr>
            <a:xfrm>
              <a:off x="3256339" y="2298095"/>
              <a:ext cx="1225442" cy="5001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假牌分析</a:t>
              </a: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97673856-3C13-4832-9FEE-5AAD18E69ABB}"/>
                </a:ext>
              </a:extLst>
            </p:cNvPr>
            <p:cNvSpPr/>
            <p:nvPr/>
          </p:nvSpPr>
          <p:spPr>
            <a:xfrm>
              <a:off x="4590851" y="2298095"/>
              <a:ext cx="1225442" cy="5001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隐匿分析</a:t>
              </a:r>
            </a:p>
          </p:txBody>
        </p:sp>
        <p:sp>
          <p:nvSpPr>
            <p:cNvPr id="142" name="矩形: 圆角 141">
              <a:extLst>
                <a:ext uri="{FF2B5EF4-FFF2-40B4-BE49-F238E27FC236}">
                  <a16:creationId xmlns:a16="http://schemas.microsoft.com/office/drawing/2014/main" id="{5031D953-56D8-4185-8D58-A498B18E50C4}"/>
                </a:ext>
              </a:extLst>
            </p:cNvPr>
            <p:cNvSpPr/>
            <p:nvPr/>
          </p:nvSpPr>
          <p:spPr>
            <a:xfrm>
              <a:off x="5924463" y="2298094"/>
              <a:ext cx="1225442" cy="5001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相似度分析</a:t>
              </a:r>
            </a:p>
          </p:txBody>
        </p:sp>
        <p:sp>
          <p:nvSpPr>
            <p:cNvPr id="143" name="矩形: 圆角 142">
              <a:extLst>
                <a:ext uri="{FF2B5EF4-FFF2-40B4-BE49-F238E27FC236}">
                  <a16:creationId xmlns:a16="http://schemas.microsoft.com/office/drawing/2014/main" id="{E8BFFF9C-7802-46BD-BFAB-6DB1FFF97662}"/>
                </a:ext>
              </a:extLst>
            </p:cNvPr>
            <p:cNvSpPr/>
            <p:nvPr/>
          </p:nvSpPr>
          <p:spPr>
            <a:xfrm>
              <a:off x="7258076" y="2298093"/>
              <a:ext cx="1225442" cy="5001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时间断点分析</a:t>
              </a:r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82E0E18C-106C-478F-8F22-4354CB807A7D}"/>
                </a:ext>
              </a:extLst>
            </p:cNvPr>
            <p:cNvSpPr/>
            <p:nvPr/>
          </p:nvSpPr>
          <p:spPr>
            <a:xfrm>
              <a:off x="8592836" y="1635932"/>
              <a:ext cx="1225442" cy="5001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1:1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比对</a:t>
              </a: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89B860FB-7E13-46B5-B0A4-42293E6FDDFF}"/>
                </a:ext>
              </a:extLst>
            </p:cNvPr>
            <p:cNvSpPr/>
            <p:nvPr/>
          </p:nvSpPr>
          <p:spPr>
            <a:xfrm>
              <a:off x="8592836" y="2298092"/>
              <a:ext cx="1225442" cy="5001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时空碰撞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C9D1C4B-235A-40A3-9075-C40C98F5A309}"/>
              </a:ext>
            </a:extLst>
          </p:cNvPr>
          <p:cNvGrpSpPr/>
          <p:nvPr/>
        </p:nvGrpSpPr>
        <p:grpSpPr>
          <a:xfrm>
            <a:off x="1921827" y="645654"/>
            <a:ext cx="7644058" cy="500117"/>
            <a:chOff x="1921826" y="645654"/>
            <a:chExt cx="7956911" cy="500117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473E2D2A-326D-4F96-9408-82F289D2BF7D}"/>
                </a:ext>
              </a:extLst>
            </p:cNvPr>
            <p:cNvGrpSpPr/>
            <p:nvPr/>
          </p:nvGrpSpPr>
          <p:grpSpPr>
            <a:xfrm>
              <a:off x="1921826" y="645654"/>
              <a:ext cx="6952315" cy="500117"/>
              <a:chOff x="1921826" y="645654"/>
              <a:chExt cx="8519434" cy="500117"/>
            </a:xfrm>
          </p:grpSpPr>
          <p:sp>
            <p:nvSpPr>
              <p:cNvPr id="116" name="矩形: 圆角 115">
                <a:extLst>
                  <a:ext uri="{FF2B5EF4-FFF2-40B4-BE49-F238E27FC236}">
                    <a16:creationId xmlns:a16="http://schemas.microsoft.com/office/drawing/2014/main" id="{3E0CBB9C-EFBD-4007-815F-F85EF72A0E00}"/>
                  </a:ext>
                </a:extLst>
              </p:cNvPr>
              <p:cNvSpPr/>
              <p:nvPr/>
            </p:nvSpPr>
            <p:spPr>
              <a:xfrm>
                <a:off x="1921826" y="645654"/>
                <a:ext cx="1133177" cy="50011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首次出现研判</a:t>
                </a:r>
              </a:p>
            </p:txBody>
          </p:sp>
          <p:sp>
            <p:nvSpPr>
              <p:cNvPr id="117" name="矩形: 圆角 116">
                <a:extLst>
                  <a:ext uri="{FF2B5EF4-FFF2-40B4-BE49-F238E27FC236}">
                    <a16:creationId xmlns:a16="http://schemas.microsoft.com/office/drawing/2014/main" id="{2CD0646D-64F5-4E98-ABC7-09C9967501A3}"/>
                  </a:ext>
                </a:extLst>
              </p:cNvPr>
              <p:cNvSpPr/>
              <p:nvPr/>
            </p:nvSpPr>
            <p:spPr>
              <a:xfrm>
                <a:off x="3152869" y="645654"/>
                <a:ext cx="1133177" cy="50011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同行分析</a:t>
                </a:r>
              </a:p>
            </p:txBody>
          </p:sp>
          <p:sp>
            <p:nvSpPr>
              <p:cNvPr id="119" name="矩形: 圆角 118">
                <a:extLst>
                  <a:ext uri="{FF2B5EF4-FFF2-40B4-BE49-F238E27FC236}">
                    <a16:creationId xmlns:a16="http://schemas.microsoft.com/office/drawing/2014/main" id="{8F1989A3-D12D-4346-927A-0AE0BDF00202}"/>
                  </a:ext>
                </a:extLst>
              </p:cNvPr>
              <p:cNvSpPr/>
              <p:nvPr/>
            </p:nvSpPr>
            <p:spPr>
              <a:xfrm>
                <a:off x="4383912" y="645654"/>
                <a:ext cx="1133177" cy="50011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落脚点分析</a:t>
                </a:r>
              </a:p>
            </p:txBody>
          </p:sp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0F86E6CF-69BE-45C2-814A-944A867F30DB}"/>
                  </a:ext>
                </a:extLst>
              </p:cNvPr>
              <p:cNvSpPr/>
              <p:nvPr/>
            </p:nvSpPr>
            <p:spPr>
              <a:xfrm>
                <a:off x="5614955" y="645654"/>
                <a:ext cx="1133177" cy="50011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频次分析</a:t>
                </a:r>
              </a:p>
            </p:txBody>
          </p:sp>
          <p:sp>
            <p:nvSpPr>
              <p:cNvPr id="129" name="矩形: 圆角 128">
                <a:extLst>
                  <a:ext uri="{FF2B5EF4-FFF2-40B4-BE49-F238E27FC236}">
                    <a16:creationId xmlns:a16="http://schemas.microsoft.com/office/drawing/2014/main" id="{5CA554F9-1236-45F0-8E9D-9351B6A4EBB5}"/>
                  </a:ext>
                </a:extLst>
              </p:cNvPr>
              <p:cNvSpPr/>
              <p:nvPr/>
            </p:nvSpPr>
            <p:spPr>
              <a:xfrm>
                <a:off x="6845998" y="645654"/>
                <a:ext cx="1133177" cy="50011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时空碰撞</a:t>
                </a:r>
              </a:p>
            </p:txBody>
          </p:sp>
          <p:sp>
            <p:nvSpPr>
              <p:cNvPr id="145" name="矩形: 圆角 144">
                <a:extLst>
                  <a:ext uri="{FF2B5EF4-FFF2-40B4-BE49-F238E27FC236}">
                    <a16:creationId xmlns:a16="http://schemas.microsoft.com/office/drawing/2014/main" id="{6460367E-750F-4560-B967-9809682E26DB}"/>
                  </a:ext>
                </a:extLst>
              </p:cNvPr>
              <p:cNvSpPr/>
              <p:nvPr/>
            </p:nvSpPr>
            <p:spPr>
              <a:xfrm>
                <a:off x="8077041" y="645654"/>
                <a:ext cx="1133177" cy="50011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1:1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比对</a:t>
                </a:r>
              </a:p>
            </p:txBody>
          </p:sp>
          <p:sp>
            <p:nvSpPr>
              <p:cNvPr id="146" name="矩形: 圆角 145">
                <a:extLst>
                  <a:ext uri="{FF2B5EF4-FFF2-40B4-BE49-F238E27FC236}">
                    <a16:creationId xmlns:a16="http://schemas.microsoft.com/office/drawing/2014/main" id="{ED92A40E-12E1-42D1-968C-1C466DDC4E3C}"/>
                  </a:ext>
                </a:extLst>
              </p:cNvPr>
              <p:cNvSpPr/>
              <p:nvPr/>
            </p:nvSpPr>
            <p:spPr>
              <a:xfrm>
                <a:off x="9308083" y="645654"/>
                <a:ext cx="1133177" cy="50011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身份研判</a:t>
                </a:r>
              </a:p>
            </p:txBody>
          </p:sp>
        </p:grpSp>
        <p:sp>
          <p:nvSpPr>
            <p:cNvPr id="153" name="矩形: 圆角 152">
              <a:extLst>
                <a:ext uri="{FF2B5EF4-FFF2-40B4-BE49-F238E27FC236}">
                  <a16:creationId xmlns:a16="http://schemas.microsoft.com/office/drawing/2014/main" id="{DD80C112-4B84-48A4-97EC-40F88B264138}"/>
                </a:ext>
              </a:extLst>
            </p:cNvPr>
            <p:cNvSpPr/>
            <p:nvPr/>
          </p:nvSpPr>
          <p:spPr>
            <a:xfrm>
              <a:off x="8954004" y="645654"/>
              <a:ext cx="924733" cy="5001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布控预警</a:t>
              </a:r>
            </a:p>
          </p:txBody>
        </p:sp>
      </p:grpSp>
      <p:sp>
        <p:nvSpPr>
          <p:cNvPr id="155" name="矩形: 圆角 154">
            <a:extLst>
              <a:ext uri="{FF2B5EF4-FFF2-40B4-BE49-F238E27FC236}">
                <a16:creationId xmlns:a16="http://schemas.microsoft.com/office/drawing/2014/main" id="{F7531DEC-5BCF-4FFB-BF69-28FC602DA553}"/>
              </a:ext>
            </a:extLst>
          </p:cNvPr>
          <p:cNvSpPr/>
          <p:nvPr/>
        </p:nvSpPr>
        <p:spPr>
          <a:xfrm>
            <a:off x="8982311" y="1705382"/>
            <a:ext cx="583573" cy="1162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布控预警</a:t>
            </a:r>
          </a:p>
        </p:txBody>
      </p:sp>
    </p:spTree>
    <p:extLst>
      <p:ext uri="{BB962C8B-B14F-4D97-AF65-F5344CB8AC3E}">
        <p14:creationId xmlns:p14="http://schemas.microsoft.com/office/powerpoint/2010/main" val="2616142122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6523</TotalTime>
  <Words>1323</Words>
  <Application>Microsoft Office PowerPoint</Application>
  <PresentationFormat>宽屏</PresentationFormat>
  <Paragraphs>476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微软雅黑</vt:lpstr>
      <vt:lpstr>幼圆</vt:lpstr>
      <vt:lpstr>Corbel</vt:lpstr>
      <vt:lpstr>Wingdings 2</vt:lpstr>
      <vt:lpstr>框架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 z</dc:creator>
  <cp:lastModifiedBy>张爱春</cp:lastModifiedBy>
  <cp:revision>277</cp:revision>
  <dcterms:created xsi:type="dcterms:W3CDTF">2018-09-22T03:34:36Z</dcterms:created>
  <dcterms:modified xsi:type="dcterms:W3CDTF">2019-09-10T13:33:24Z</dcterms:modified>
</cp:coreProperties>
</file>