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sldIdLst>
    <p:sldId id="256" r:id="rId3"/>
    <p:sldId id="296" r:id="rId4"/>
    <p:sldId id="258" r:id="rId5"/>
    <p:sldId id="297" r:id="rId6"/>
    <p:sldId id="285" r:id="rId7"/>
    <p:sldId id="288" r:id="rId8"/>
    <p:sldId id="289" r:id="rId9"/>
    <p:sldId id="291" r:id="rId10"/>
    <p:sldId id="260" r:id="rId11"/>
    <p:sldId id="298" r:id="rId12"/>
    <p:sldId id="293" r:id="rId13"/>
    <p:sldId id="261" r:id="rId14"/>
    <p:sldId id="262" r:id="rId15"/>
    <p:sldId id="263" r:id="rId16"/>
    <p:sldId id="264" r:id="rId17"/>
    <p:sldId id="265" r:id="rId18"/>
    <p:sldId id="282" r:id="rId19"/>
    <p:sldId id="266" r:id="rId20"/>
    <p:sldId id="275" r:id="rId21"/>
    <p:sldId id="295" r:id="rId22"/>
    <p:sldId id="300" r:id="rId23"/>
    <p:sldId id="276" r:id="rId24"/>
    <p:sldId id="283" r:id="rId25"/>
    <p:sldId id="270" r:id="rId26"/>
    <p:sldId id="272" r:id="rId27"/>
    <p:sldId id="273"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autoAdjust="0"/>
    <p:restoredTop sz="94673" autoAdjust="0"/>
  </p:normalViewPr>
  <p:slideViewPr>
    <p:cSldViewPr>
      <p:cViewPr varScale="1">
        <p:scale>
          <a:sx n="83" d="100"/>
          <a:sy n="83" d="100"/>
        </p:scale>
        <p:origin x="-1426" y="-77"/>
      </p:cViewPr>
      <p:guideLst>
        <p:guide orient="horz" pos="2138"/>
        <p:guide pos="2891"/>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925A9-5412-4072-B121-15491BB3B3F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3A21FC-5664-4090-9F6C-96D36DAEC63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CADBBA7-C569-4CBA-90DB-B1F27702094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CADBBA7-C569-4CBA-90DB-B1F27702094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CADBBA7-C569-4CBA-90DB-B1F27702094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CADBBA7-C569-4CBA-90DB-B1F27702094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CADBBA7-C569-4CBA-90DB-B1F27702094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CADBBA7-C569-4CBA-90DB-B1F27702094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CADBBA7-C569-4CBA-90DB-B1F27702094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ADBBA7-C569-4CBA-90DB-B1F27702094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ADBBA7-C569-4CBA-90DB-B1F27702094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CADBBA7-C569-4CBA-90DB-B1F27702094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CADBBA7-C569-4CBA-90DB-B1F27702094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7CBB8C-B36D-4A6F-B83C-D0F48A03CC3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ADBBA7-C569-4CBA-90DB-B1F277020948}"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7CBB8C-B36D-4A6F-B83C-D0F48A03CC3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jpeg"/><Relationship Id="rId1" Type="http://schemas.openxmlformats.org/officeDocument/2006/relationships/image" Target="../media/image1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17.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331640" y="1412776"/>
            <a:ext cx="6300538" cy="2306955"/>
          </a:xfrm>
          <a:prstGeom prst="rect">
            <a:avLst/>
          </a:prstGeom>
          <a:noFill/>
        </p:spPr>
        <p:txBody>
          <a:bodyPr wrap="square" rtlCol="0">
            <a:spAutoFit/>
          </a:bodyPr>
          <a:lstStyle/>
          <a:p>
            <a:pPr algn="ctr"/>
            <a:r>
              <a:rPr lang="en-US" dirty="0">
                <a:solidFill>
                  <a:srgbClr val="000099"/>
                </a:solidFill>
                <a:latin typeface="Times New Roman" panose="02020603050405020304" pitchFamily="18" charset="0"/>
                <a:cs typeface="Times New Roman" panose="02020603050405020304" pitchFamily="18" charset="0"/>
              </a:rPr>
              <a:t>Presented by:</a:t>
            </a:r>
            <a:endParaRPr lang="en-US" dirty="0">
              <a:solidFill>
                <a:srgbClr val="000099"/>
              </a:solidFill>
              <a:latin typeface="Times New Roman" panose="02020603050405020304" pitchFamily="18" charset="0"/>
              <a:cs typeface="Times New Roman" panose="02020603050405020304" pitchFamily="18" charset="0"/>
            </a:endParaRPr>
          </a:p>
          <a:p>
            <a:pPr algn="ctr"/>
            <a:endParaRPr lang="en-US" dirty="0">
              <a:solidFill>
                <a:srgbClr val="000099"/>
              </a:solidFill>
              <a:latin typeface="Times New Roman" panose="02020603050405020304" pitchFamily="18" charset="0"/>
              <a:cs typeface="Times New Roman" panose="02020603050405020304" pitchFamily="18" charset="0"/>
            </a:endParaRPr>
          </a:p>
          <a:p>
            <a:pPr algn="ctr"/>
            <a:r>
              <a:rPr lang="en-US" dirty="0" err="1"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Gaurav</a:t>
            </a: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 </a:t>
            </a:r>
            <a:r>
              <a:rPr lang="en-US" dirty="0" err="1"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Mathur</a:t>
            </a: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(2019042011)</a:t>
            </a:r>
            <a:endParaRPr lang="en-US" dirty="0" smtClean="0">
              <a:solidFill>
                <a:srgbClr val="000099"/>
              </a:solidFill>
              <a:latin typeface="Times New Roman" panose="02020603050405020304" pitchFamily="18" charset="0"/>
              <a:ea typeface="Calibri" panose="020F0502020204030204"/>
              <a:cs typeface="Times New Roman" panose="02020603050405020304" pitchFamily="18" charset="0"/>
              <a:sym typeface="+mn-ea"/>
            </a:endParaRPr>
          </a:p>
          <a:p>
            <a:pPr algn="ctr"/>
            <a:endParaRPr lang="en-US" dirty="0" smtClean="0">
              <a:solidFill>
                <a:srgbClr val="000099"/>
              </a:solidFill>
              <a:latin typeface="Times New Roman" panose="02020603050405020304" pitchFamily="18" charset="0"/>
              <a:ea typeface="Calibri" panose="020F0502020204030204"/>
              <a:cs typeface="Times New Roman" panose="02020603050405020304" pitchFamily="18" charset="0"/>
              <a:sym typeface="+mn-ea"/>
            </a:endParaRPr>
          </a:p>
          <a:p>
            <a:pPr algn="ct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         Bharat </a:t>
            </a:r>
            <a:r>
              <a:rPr lang="en-US" dirty="0" err="1"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kumar</a:t>
            </a: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 </a:t>
            </a:r>
            <a:r>
              <a:rPr lang="en-US" dirty="0" err="1"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Sahani</a:t>
            </a: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sym typeface="+mn-ea"/>
              </a:rPr>
              <a:t>(2019042010)</a:t>
            </a:r>
            <a:endParaRPr lang="en-US" dirty="0">
              <a:solidFill>
                <a:srgbClr val="000099"/>
              </a:solidFill>
              <a:latin typeface="Times New Roman" panose="02020603050405020304" pitchFamily="18" charset="0"/>
              <a:cs typeface="Times New Roman" panose="02020603050405020304" pitchFamily="18" charset="0"/>
            </a:endParaRPr>
          </a:p>
          <a:p>
            <a:pPr algn="ctr">
              <a:lnSpc>
                <a:spcPct val="150000"/>
              </a:lnSpc>
            </a:pPr>
            <a:r>
              <a:rPr lang="en-US" dirty="0" err="1" smtClean="0">
                <a:solidFill>
                  <a:srgbClr val="000099"/>
                </a:solidFill>
                <a:latin typeface="Times New Roman" panose="02020603050405020304" pitchFamily="18" charset="0"/>
                <a:ea typeface="Calibri" panose="020F0502020204030204"/>
                <a:cs typeface="Times New Roman" panose="02020603050405020304" pitchFamily="18" charset="0"/>
              </a:rPr>
              <a:t>       Preeti</a:t>
            </a: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rPr>
              <a:t> </a:t>
            </a:r>
            <a:r>
              <a:rPr lang="en-US" dirty="0" err="1" smtClean="0">
                <a:solidFill>
                  <a:srgbClr val="000099"/>
                </a:solidFill>
                <a:latin typeface="Times New Roman" panose="02020603050405020304" pitchFamily="18" charset="0"/>
                <a:ea typeface="Calibri" panose="020F0502020204030204"/>
                <a:cs typeface="Times New Roman" panose="02020603050405020304" pitchFamily="18" charset="0"/>
              </a:rPr>
              <a:t>Vishwakarma</a:t>
            </a: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rPr>
              <a:t>(2019042019)</a:t>
            </a:r>
            <a:endParaRPr lang="en-US" dirty="0" smtClean="0">
              <a:solidFill>
                <a:srgbClr val="000099"/>
              </a:solidFill>
              <a:latin typeface="Times New Roman" panose="02020603050405020304" pitchFamily="18" charset="0"/>
              <a:ea typeface="Calibri" panose="020F0502020204030204"/>
              <a:cs typeface="Times New Roman" panose="02020603050405020304" pitchFamily="18" charset="0"/>
            </a:endParaRPr>
          </a:p>
          <a:p>
            <a:pPr algn="ctr">
              <a:lnSpc>
                <a:spcPct val="150000"/>
              </a:lnSpc>
            </a:pPr>
            <a:r>
              <a:rPr lang="en-US" dirty="0" err="1" smtClean="0">
                <a:solidFill>
                  <a:srgbClr val="000099"/>
                </a:solidFill>
                <a:latin typeface="Times New Roman" panose="02020603050405020304" pitchFamily="18" charset="0"/>
                <a:ea typeface="Calibri" panose="020F0502020204030204"/>
                <a:cs typeface="Times New Roman" panose="02020603050405020304" pitchFamily="18" charset="0"/>
              </a:rPr>
              <a:t> Priyanka</a:t>
            </a: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rPr>
              <a:t> </a:t>
            </a:r>
            <a:r>
              <a:rPr lang="en-US" dirty="0" err="1" smtClean="0">
                <a:solidFill>
                  <a:srgbClr val="000099"/>
                </a:solidFill>
                <a:latin typeface="Times New Roman" panose="02020603050405020304" pitchFamily="18" charset="0"/>
                <a:ea typeface="Calibri" panose="020F0502020204030204"/>
                <a:cs typeface="Times New Roman" panose="02020603050405020304" pitchFamily="18" charset="0"/>
              </a:rPr>
              <a:t>kumari</a:t>
            </a:r>
            <a:r>
              <a:rPr lang="en-US" dirty="0" smtClean="0">
                <a:solidFill>
                  <a:srgbClr val="000099"/>
                </a:solidFill>
                <a:latin typeface="Times New Roman" panose="02020603050405020304" pitchFamily="18" charset="0"/>
                <a:ea typeface="Calibri" panose="020F0502020204030204"/>
                <a:cs typeface="Times New Roman" panose="02020603050405020304" pitchFamily="18" charset="0"/>
              </a:rPr>
              <a:t>(2019042020)</a:t>
            </a:r>
            <a:endParaRPr lang="en-US" dirty="0">
              <a:solidFill>
                <a:srgbClr val="000099"/>
              </a:solidFill>
              <a:latin typeface="Times New Roman" panose="02020603050405020304" pitchFamily="18" charset="0"/>
              <a:ea typeface="Calibri" panose="020F0502020204030204"/>
              <a:cs typeface="Times New Roman" panose="02020603050405020304" pitchFamily="18" charset="0"/>
            </a:endParaRPr>
          </a:p>
        </p:txBody>
      </p:sp>
      <p:sp>
        <p:nvSpPr>
          <p:cNvPr id="10" name="Rectangle 2"/>
          <p:cNvSpPr txBox="1">
            <a:spLocks noChangeArrowheads="1"/>
          </p:cNvSpPr>
          <p:nvPr/>
        </p:nvSpPr>
        <p:spPr>
          <a:xfrm>
            <a:off x="0" y="127656"/>
            <a:ext cx="9036496" cy="1457147"/>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2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mj-ea"/>
                <a:cs typeface="Times New Roman" panose="02020603050405020304" pitchFamily="18" charset="0"/>
              </a:rPr>
              <a:t>B.Tech</a:t>
            </a:r>
            <a:r>
              <a:rPr kumimoji="0" lang="en-US" sz="22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 Project Presentation</a:t>
            </a:r>
            <a:endParaRPr lang="en-US" b="1" dirty="0" smtClean="0">
              <a:latin typeface="Times New Roman" panose="02020603050405020304" pitchFamily="18" charset="0"/>
              <a:ea typeface="+mj-ea"/>
              <a:cs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defRPr/>
            </a:pPr>
            <a:r>
              <a:rPr kumimoji="0" lang="en-US" sz="18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on</a:t>
            </a:r>
            <a:br>
              <a:rPr kumimoji="0" lang="en-US" sz="3200" b="1" i="0" u="none" strike="noStrike" kern="1200" cap="none" spc="0" normalizeH="0" baseline="0" noProof="0" dirty="0" smtClean="0">
                <a:ln>
                  <a:noFill/>
                </a:ln>
                <a:solidFill>
                  <a:schemeClr val="tx1"/>
                </a:solidFill>
                <a:effectLst/>
                <a:uLnTx/>
                <a:uFillTx/>
                <a:latin typeface="The time roman"/>
                <a:ea typeface="+mj-ea"/>
                <a:cs typeface="Arial" panose="020B0604020202020204" pitchFamily="34" charset="0"/>
              </a:rPr>
            </a:br>
            <a:r>
              <a:rPr kumimoji="0" lang="en-US" sz="2000" b="1" i="0" u="none" strike="noStrike" kern="1200" cap="none" spc="0" normalizeH="0" baseline="0" noProof="0" dirty="0" smtClean="0">
                <a:ln>
                  <a:noFill/>
                </a:ln>
                <a:solidFill>
                  <a:schemeClr val="tx1"/>
                </a:solidFill>
                <a:effectLst/>
                <a:uLnTx/>
                <a:uFillTx/>
                <a:latin typeface="Times New Roman" panose="02020603050405020304" pitchFamily="18" charset="0"/>
                <a:ea typeface="+mj-ea"/>
                <a:cs typeface="Times New Roman" panose="02020603050405020304" pitchFamily="18" charset="0"/>
              </a:rPr>
              <a:t>SOIL MONITORING SYSTEM</a:t>
            </a:r>
            <a:endPar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1" name="TextBox 10"/>
          <p:cNvSpPr txBox="1"/>
          <p:nvPr/>
        </p:nvSpPr>
        <p:spPr>
          <a:xfrm>
            <a:off x="3131840" y="3645024"/>
            <a:ext cx="2915654" cy="461665"/>
          </a:xfrm>
          <a:prstGeom prst="rect">
            <a:avLst/>
          </a:prstGeom>
          <a:noFill/>
        </p:spPr>
        <p:txBody>
          <a:bodyPr wrap="square" rtlCol="0">
            <a:spAutoFit/>
          </a:bodyPr>
          <a:lstStyle/>
          <a:p>
            <a:r>
              <a:rPr lang="en-US" sz="2400" dirty="0">
                <a:solidFill>
                  <a:srgbClr val="FF0000"/>
                </a:solidFill>
              </a:rPr>
              <a:t>Under Supervision </a:t>
            </a:r>
            <a:endParaRPr lang="en-US" sz="2000" dirty="0"/>
          </a:p>
        </p:txBody>
      </p:sp>
      <p:sp>
        <p:nvSpPr>
          <p:cNvPr id="13" name="TextBox 12"/>
          <p:cNvSpPr txBox="1"/>
          <p:nvPr/>
        </p:nvSpPr>
        <p:spPr>
          <a:xfrm>
            <a:off x="827584" y="4077072"/>
            <a:ext cx="6892089" cy="461665"/>
          </a:xfrm>
          <a:prstGeom prst="rect">
            <a:avLst/>
          </a:prstGeom>
          <a:noFill/>
        </p:spPr>
        <p:txBody>
          <a:bodyPr wrap="square" rtlCol="0">
            <a:spAutoFit/>
          </a:bodyPr>
          <a:lstStyle/>
          <a:p>
            <a:pPr algn="ctr"/>
            <a:r>
              <a:rPr lang="en-US" sz="2400" b="1" dirty="0"/>
              <a:t>Dr. </a:t>
            </a:r>
            <a:r>
              <a:rPr lang="en-US" sz="2400" b="1" dirty="0" smtClean="0"/>
              <a:t>B.P. </a:t>
            </a:r>
            <a:r>
              <a:rPr lang="en-US" sz="2400" b="1" dirty="0" err="1" smtClean="0"/>
              <a:t>Pandey</a:t>
            </a:r>
            <a:r>
              <a:rPr lang="en-US" sz="2400" b="1" dirty="0" smtClean="0"/>
              <a:t>, Assistant Professor</a:t>
            </a:r>
            <a:endParaRPr lang="en-IN" sz="2400" b="1" dirty="0"/>
          </a:p>
        </p:txBody>
      </p:sp>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91880" y="4509120"/>
            <a:ext cx="1463040" cy="1463040"/>
          </a:xfrm>
          <a:prstGeom prst="rect">
            <a:avLst/>
          </a:prstGeom>
        </p:spPr>
      </p:pic>
      <p:sp>
        <p:nvSpPr>
          <p:cNvPr id="15" name="TextBox 14"/>
          <p:cNvSpPr txBox="1"/>
          <p:nvPr/>
        </p:nvSpPr>
        <p:spPr>
          <a:xfrm>
            <a:off x="0" y="5877272"/>
            <a:ext cx="9396536" cy="707886"/>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Department of Electronics and Communication Engineering, </a:t>
            </a:r>
            <a:endParaRPr lang="en-US" sz="2000"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Madan Mohan Malaviya University of Technology, Gorakhpur (UP) , India</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7784" y="404664"/>
            <a:ext cx="3456384" cy="400110"/>
          </a:xfrm>
          <a:prstGeom prst="rect">
            <a:avLst/>
          </a:prstGeom>
          <a:noFill/>
        </p:spPr>
        <p:txBody>
          <a:bodyPr wrap="square" rtlCol="0">
            <a:spAutoFit/>
          </a:bodyPr>
          <a:lstStyle/>
          <a:p>
            <a:r>
              <a:rPr lang="en-US" sz="2000" b="1" u="sng" dirty="0" smtClean="0">
                <a:latin typeface="Times New Roman" panose="02020603050405020304" pitchFamily="18" charset="0"/>
                <a:cs typeface="Times New Roman" panose="02020603050405020304" pitchFamily="18" charset="0"/>
              </a:rPr>
              <a:t>BOM(Bill of Material) Cost</a:t>
            </a:r>
            <a:endParaRPr lang="en-US" sz="2000" b="1" u="sng"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475656" y="1412776"/>
          <a:ext cx="5040560" cy="4480272"/>
        </p:xfrm>
        <a:graphic>
          <a:graphicData uri="http://schemas.openxmlformats.org/drawingml/2006/table">
            <a:tbl>
              <a:tblPr firstRow="1" bandRow="1">
                <a:tableStyleId>{5202B0CA-FC54-4496-8BCA-5EF66A818D29}</a:tableStyleId>
              </a:tblPr>
              <a:tblGrid>
                <a:gridCol w="3048000"/>
                <a:gridCol w="1992560"/>
              </a:tblGrid>
              <a:tr h="377943">
                <a:tc>
                  <a:txBody>
                    <a:bodyPr/>
                    <a:lstStyle/>
                    <a:p>
                      <a:r>
                        <a:rPr lang="en-US" dirty="0" smtClean="0"/>
                        <a:t>           Components</a:t>
                      </a:r>
                      <a:endParaRPr lang="en-US" dirty="0">
                        <a:solidFill>
                          <a:sysClr val="windowText" lastClr="000000"/>
                        </a:solidFill>
                      </a:endParaRPr>
                    </a:p>
                  </a:txBody>
                  <a:tcPr/>
                </a:tc>
                <a:tc>
                  <a:txBody>
                    <a:bodyPr/>
                    <a:lstStyle/>
                    <a:p>
                      <a:r>
                        <a:rPr lang="en-US" dirty="0" smtClean="0"/>
                        <a:t>       Cost(Rs.)</a:t>
                      </a:r>
                      <a:endParaRPr lang="en-US" dirty="0">
                        <a:solidFill>
                          <a:sysClr val="windowText" lastClr="000000"/>
                        </a:solidFill>
                      </a:endParaRPr>
                    </a:p>
                  </a:txBody>
                  <a:tcPr/>
                </a:tc>
              </a:tr>
              <a:tr h="372939">
                <a:tc>
                  <a:txBody>
                    <a:bodyPr/>
                    <a:lstStyle/>
                    <a:p>
                      <a:r>
                        <a:rPr lang="en-US" dirty="0" err="1" smtClean="0"/>
                        <a:t>Arduino</a:t>
                      </a:r>
                      <a:r>
                        <a:rPr lang="en-US" dirty="0" smtClean="0"/>
                        <a:t> Uno</a:t>
                      </a:r>
                      <a:endParaRPr lang="en-US" dirty="0"/>
                    </a:p>
                  </a:txBody>
                  <a:tcPr/>
                </a:tc>
                <a:tc>
                  <a:txBody>
                    <a:bodyPr/>
                    <a:lstStyle/>
                    <a:p>
                      <a:r>
                        <a:rPr lang="en-US" dirty="0" smtClean="0"/>
                        <a:t>      749</a:t>
                      </a:r>
                      <a:endParaRPr lang="en-US" dirty="0"/>
                    </a:p>
                  </a:txBody>
                  <a:tcPr/>
                </a:tc>
              </a:tr>
              <a:tr h="372939">
                <a:tc>
                  <a:txBody>
                    <a:bodyPr/>
                    <a:lstStyle/>
                    <a:p>
                      <a:r>
                        <a:rPr lang="en-US" dirty="0" smtClean="0"/>
                        <a:t>Node MCU</a:t>
                      </a:r>
                      <a:endParaRPr lang="en-US" dirty="0"/>
                    </a:p>
                  </a:txBody>
                  <a:tcPr/>
                </a:tc>
                <a:tc>
                  <a:txBody>
                    <a:bodyPr/>
                    <a:lstStyle/>
                    <a:p>
                      <a:r>
                        <a:rPr lang="en-US" dirty="0" smtClean="0"/>
                        <a:t>      170</a:t>
                      </a:r>
                      <a:endParaRPr lang="en-US" dirty="0"/>
                    </a:p>
                  </a:txBody>
                  <a:tcPr/>
                </a:tc>
              </a:tr>
              <a:tr h="372939">
                <a:tc>
                  <a:txBody>
                    <a:bodyPr/>
                    <a:lstStyle/>
                    <a:p>
                      <a:r>
                        <a:rPr lang="en-US" dirty="0" smtClean="0"/>
                        <a:t>Temp. And Humidity</a:t>
                      </a:r>
                      <a:r>
                        <a:rPr lang="en-US" baseline="0" dirty="0" smtClean="0"/>
                        <a:t> Sensor</a:t>
                      </a:r>
                      <a:endParaRPr lang="en-US" dirty="0"/>
                    </a:p>
                  </a:txBody>
                  <a:tcPr/>
                </a:tc>
                <a:tc>
                  <a:txBody>
                    <a:bodyPr/>
                    <a:lstStyle/>
                    <a:p>
                      <a:r>
                        <a:rPr lang="en-US" dirty="0" smtClean="0"/>
                        <a:t>      100</a:t>
                      </a:r>
                      <a:endParaRPr lang="en-US" dirty="0"/>
                    </a:p>
                  </a:txBody>
                  <a:tcPr/>
                </a:tc>
              </a:tr>
              <a:tr h="372939">
                <a:tc>
                  <a:txBody>
                    <a:bodyPr/>
                    <a:lstStyle/>
                    <a:p>
                      <a:r>
                        <a:rPr lang="en-US" dirty="0" smtClean="0"/>
                        <a:t>Soil Moisture Sensor</a:t>
                      </a:r>
                      <a:endParaRPr lang="en-US" dirty="0"/>
                    </a:p>
                  </a:txBody>
                  <a:tcPr/>
                </a:tc>
                <a:tc>
                  <a:txBody>
                    <a:bodyPr/>
                    <a:lstStyle/>
                    <a:p>
                      <a:r>
                        <a:rPr lang="en-US" dirty="0" smtClean="0"/>
                        <a:t>      100</a:t>
                      </a:r>
                      <a:endParaRPr lang="en-US" dirty="0"/>
                    </a:p>
                  </a:txBody>
                  <a:tcPr/>
                </a:tc>
              </a:tr>
              <a:tr h="372939">
                <a:tc>
                  <a:txBody>
                    <a:bodyPr/>
                    <a:lstStyle/>
                    <a:p>
                      <a:r>
                        <a:rPr lang="en-US" dirty="0" smtClean="0"/>
                        <a:t>I2C Module</a:t>
                      </a:r>
                      <a:endParaRPr lang="en-US" dirty="0"/>
                    </a:p>
                  </a:txBody>
                  <a:tcPr/>
                </a:tc>
                <a:tc>
                  <a:txBody>
                    <a:bodyPr/>
                    <a:lstStyle/>
                    <a:p>
                      <a:r>
                        <a:rPr lang="en-US" dirty="0" smtClean="0"/>
                        <a:t>      150</a:t>
                      </a:r>
                      <a:endParaRPr lang="en-US" dirty="0"/>
                    </a:p>
                  </a:txBody>
                  <a:tcPr/>
                </a:tc>
              </a:tr>
              <a:tr h="372939">
                <a:tc>
                  <a:txBody>
                    <a:bodyPr/>
                    <a:lstStyle/>
                    <a:p>
                      <a:r>
                        <a:rPr lang="en-US" dirty="0" smtClean="0"/>
                        <a:t>Single</a:t>
                      </a:r>
                      <a:r>
                        <a:rPr lang="en-US" baseline="0" dirty="0" smtClean="0"/>
                        <a:t> channel Relay</a:t>
                      </a:r>
                      <a:endParaRPr lang="en-US" dirty="0"/>
                    </a:p>
                  </a:txBody>
                  <a:tcPr/>
                </a:tc>
                <a:tc>
                  <a:txBody>
                    <a:bodyPr/>
                    <a:lstStyle/>
                    <a:p>
                      <a:r>
                        <a:rPr lang="en-US" dirty="0" smtClean="0"/>
                        <a:t>      120</a:t>
                      </a:r>
                      <a:endParaRPr lang="en-US" dirty="0"/>
                    </a:p>
                  </a:txBody>
                  <a:tcPr/>
                </a:tc>
              </a:tr>
              <a:tr h="372939">
                <a:tc>
                  <a:txBody>
                    <a:bodyPr/>
                    <a:lstStyle/>
                    <a:p>
                      <a:r>
                        <a:rPr lang="en-US" dirty="0" smtClean="0"/>
                        <a:t>LCD</a:t>
                      </a:r>
                      <a:r>
                        <a:rPr lang="en-US" baseline="0" dirty="0" smtClean="0"/>
                        <a:t> Display 16*2</a:t>
                      </a:r>
                      <a:endParaRPr lang="en-US" dirty="0"/>
                    </a:p>
                  </a:txBody>
                  <a:tcPr/>
                </a:tc>
                <a:tc>
                  <a:txBody>
                    <a:bodyPr/>
                    <a:lstStyle/>
                    <a:p>
                      <a:r>
                        <a:rPr lang="en-US" dirty="0" smtClean="0"/>
                        <a:t>      300</a:t>
                      </a:r>
                      <a:endParaRPr lang="en-US" dirty="0"/>
                    </a:p>
                  </a:txBody>
                  <a:tcPr/>
                </a:tc>
              </a:tr>
              <a:tr h="372939">
                <a:tc>
                  <a:txBody>
                    <a:bodyPr/>
                    <a:lstStyle/>
                    <a:p>
                      <a:r>
                        <a:rPr lang="en-US" dirty="0" smtClean="0"/>
                        <a:t>Mini DC</a:t>
                      </a:r>
                      <a:r>
                        <a:rPr lang="en-US" baseline="0" dirty="0" smtClean="0"/>
                        <a:t> submersible Pump</a:t>
                      </a:r>
                      <a:endParaRPr lang="en-US" dirty="0"/>
                    </a:p>
                  </a:txBody>
                  <a:tcPr/>
                </a:tc>
                <a:tc>
                  <a:txBody>
                    <a:bodyPr/>
                    <a:lstStyle/>
                    <a:p>
                      <a:r>
                        <a:rPr lang="en-US" dirty="0" smtClean="0"/>
                        <a:t>      150</a:t>
                      </a:r>
                      <a:endParaRPr lang="en-US" dirty="0"/>
                    </a:p>
                  </a:txBody>
                  <a:tcPr/>
                </a:tc>
              </a:tr>
              <a:tr h="372939">
                <a:tc>
                  <a:txBody>
                    <a:bodyPr/>
                    <a:lstStyle/>
                    <a:p>
                      <a:r>
                        <a:rPr lang="en-US" dirty="0" smtClean="0"/>
                        <a:t>Voltage Regulator</a:t>
                      </a:r>
                      <a:endParaRPr lang="en-US" dirty="0"/>
                    </a:p>
                  </a:txBody>
                  <a:tcPr/>
                </a:tc>
                <a:tc>
                  <a:txBody>
                    <a:bodyPr/>
                    <a:lstStyle/>
                    <a:p>
                      <a:r>
                        <a:rPr lang="en-US" dirty="0" smtClean="0"/>
                        <a:t>      </a:t>
                      </a:r>
                      <a:r>
                        <a:rPr lang="en-US" dirty="0" smtClean="0"/>
                        <a:t>300</a:t>
                      </a:r>
                      <a:endParaRPr lang="en-US" dirty="0"/>
                    </a:p>
                  </a:txBody>
                  <a:tcPr/>
                </a:tc>
              </a:tr>
              <a:tr h="372939">
                <a:tc>
                  <a:txBody>
                    <a:bodyPr/>
                    <a:lstStyle/>
                    <a:p>
                      <a:r>
                        <a:rPr lang="en-US" dirty="0" smtClean="0"/>
                        <a:t>Box</a:t>
                      </a:r>
                      <a:r>
                        <a:rPr lang="en-US" baseline="0" dirty="0" smtClean="0"/>
                        <a:t> and Board</a:t>
                      </a:r>
                      <a:endParaRPr lang="en-US" dirty="0"/>
                    </a:p>
                  </a:txBody>
                  <a:tcPr/>
                </a:tc>
                <a:tc>
                  <a:txBody>
                    <a:bodyPr/>
                    <a:lstStyle/>
                    <a:p>
                      <a:r>
                        <a:rPr lang="en-US" dirty="0" smtClean="0"/>
                        <a:t>      200</a:t>
                      </a:r>
                      <a:endParaRPr lang="en-US" dirty="0"/>
                    </a:p>
                  </a:txBody>
                  <a:tcPr/>
                </a:tc>
              </a:tr>
              <a:tr h="372939">
                <a:tc>
                  <a:txBody>
                    <a:bodyPr/>
                    <a:lstStyle/>
                    <a:p>
                      <a:r>
                        <a:rPr lang="en-US" dirty="0" smtClean="0"/>
                        <a:t>Wires</a:t>
                      </a:r>
                      <a:endParaRPr lang="en-US" dirty="0"/>
                    </a:p>
                  </a:txBody>
                  <a:tcPr/>
                </a:tc>
                <a:tc>
                  <a:txBody>
                    <a:bodyPr/>
                    <a:lstStyle/>
                    <a:p>
                      <a:r>
                        <a:rPr lang="en-US" dirty="0" smtClean="0"/>
                        <a:t>      200</a:t>
                      </a:r>
                      <a:endParaRPr lang="en-US" dirty="0"/>
                    </a:p>
                  </a:txBody>
                  <a:tcPr/>
                </a:tc>
              </a:tr>
            </a:tbl>
          </a:graphicData>
        </a:graphic>
      </p:graphicFrame>
      <p:graphicFrame>
        <p:nvGraphicFramePr>
          <p:cNvPr id="8" name="Table 7"/>
          <p:cNvGraphicFramePr>
            <a:graphicFrameLocks noGrp="1"/>
          </p:cNvGraphicFramePr>
          <p:nvPr/>
        </p:nvGraphicFramePr>
        <p:xfrm>
          <a:off x="1527048" y="5907024"/>
          <a:ext cx="6172200" cy="365760"/>
        </p:xfrm>
        <a:graphic>
          <a:graphicData uri="http://schemas.openxmlformats.org/drawingml/2006/table">
            <a:tbl>
              <a:tblPr/>
              <a:tblGrid>
                <a:gridCol w="6172200"/>
              </a:tblGrid>
              <a:tr h="246888">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r>
            </a:tbl>
          </a:graphicData>
        </a:graphic>
      </p:graphicFrame>
      <p:graphicFrame>
        <p:nvGraphicFramePr>
          <p:cNvPr id="9" name="Table 8"/>
          <p:cNvGraphicFramePr>
            <a:graphicFrameLocks noGrp="1"/>
          </p:cNvGraphicFramePr>
          <p:nvPr/>
        </p:nvGraphicFramePr>
        <p:xfrm>
          <a:off x="1475656" y="5877272"/>
          <a:ext cx="5040560" cy="370840"/>
        </p:xfrm>
        <a:graphic>
          <a:graphicData uri="http://schemas.openxmlformats.org/drawingml/2006/table">
            <a:tbl>
              <a:tblPr>
                <a:tableStyleId>{073A0DAA-6AF3-43AB-8588-CEC1D06C72B9}</a:tableStyleId>
              </a:tblPr>
              <a:tblGrid>
                <a:gridCol w="2520280"/>
                <a:gridCol w="2520280"/>
              </a:tblGrid>
              <a:tr h="370840">
                <a:tc>
                  <a:txBody>
                    <a:bodyPr/>
                    <a:lstStyle/>
                    <a:p>
                      <a:r>
                        <a:rPr lang="en-US" dirty="0" smtClean="0"/>
                        <a:t>Total </a:t>
                      </a:r>
                      <a:endParaRPr lang="en-US" dirty="0"/>
                    </a:p>
                  </a:txBody>
                  <a:tcPr/>
                </a:tc>
                <a:tc>
                  <a:txBody>
                    <a:bodyPr/>
                    <a:lstStyle/>
                    <a:p>
                      <a:r>
                        <a:rPr lang="en-US" dirty="0" smtClean="0"/>
                        <a:t>     </a:t>
                      </a:r>
                      <a:r>
                        <a:rPr lang="en-US" dirty="0" smtClean="0"/>
                        <a:t>          2539/-</a:t>
                      </a:r>
                      <a:endParaRPr lang="en-US"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2278" y="260648"/>
            <a:ext cx="7668344" cy="400110"/>
          </a:xfrm>
          <a:prstGeom prst="rect">
            <a:avLst/>
          </a:prstGeom>
          <a:noFill/>
        </p:spPr>
        <p:txBody>
          <a:bodyPr wrap="square" rtlCol="0">
            <a:spAutoFit/>
          </a:bodyPr>
          <a:lstStyle/>
          <a:p>
            <a:r>
              <a:rPr lang="en-US" sz="2000" b="1" u="sng" dirty="0">
                <a:latin typeface="Times New Roman" panose="02020603050405020304" pitchFamily="18" charset="0"/>
                <a:cs typeface="Times New Roman" panose="02020603050405020304" pitchFamily="18" charset="0"/>
              </a:rPr>
              <a:t>Difference between manually and automatic irrigation system</a:t>
            </a:r>
            <a:endParaRPr lang="en-US" sz="2000" b="1" u="sng" dirty="0">
              <a:latin typeface="Times New Roman" panose="02020603050405020304" pitchFamily="18" charset="0"/>
              <a:cs typeface="Times New Roman" panose="02020603050405020304" pitchFamily="18" charset="0"/>
            </a:endParaRPr>
          </a:p>
        </p:txBody>
      </p:sp>
      <p:sp>
        <p:nvSpPr>
          <p:cNvPr id="3" name="Rectangle 2"/>
          <p:cNvSpPr/>
          <p:nvPr/>
        </p:nvSpPr>
        <p:spPr>
          <a:xfrm>
            <a:off x="1358818" y="838264"/>
            <a:ext cx="7416824" cy="2585323"/>
          </a:xfrm>
          <a:prstGeom prst="rect">
            <a:avLst/>
          </a:prstGeom>
        </p:spPr>
        <p:txBody>
          <a:bodyPr wrap="square">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manual irrigation system involves hand watering with hoses, nozzles, or sprinklers. While using these products tends to cost less money than installing an automatic system, it requires significantly more time as you will need to operate the equipment yourself.</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 automatic irrigation system involves in-ground, clock-driven sprinklers that can run without human operation. The automatic system is ideal for large properties or when the homeowner travels or is unavailable to provide the necessary manual watering.</a:t>
            </a:r>
            <a:endParaRPr lang="en-US"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1" cstate="print">
            <a:extLst>
              <a:ext uri="{28A0092B-C50C-407E-A947-70E740481C1C}">
                <a14:useLocalDpi xmlns:a14="http://schemas.microsoft.com/office/drawing/2010/main" val="0"/>
              </a:ext>
            </a:extLst>
          </a:blip>
          <a:srcRect l="27163" t="28601" r="22438" b="22693"/>
          <a:stretch>
            <a:fillRect/>
          </a:stretch>
        </p:blipFill>
        <p:spPr>
          <a:xfrm>
            <a:off x="1331640" y="3434414"/>
            <a:ext cx="7560840" cy="34227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404664"/>
            <a:ext cx="6192688" cy="830997"/>
          </a:xfrm>
          <a:prstGeom prst="rect">
            <a:avLst/>
          </a:prstGeom>
          <a:noFill/>
        </p:spPr>
        <p:txBody>
          <a:bodyPr wrap="square" rtlCol="0">
            <a:spAutoFit/>
          </a:bodyPr>
          <a:lstStyle/>
          <a:p>
            <a:endParaRPr lang="en-IN" sz="2800" b="1" u="sng" dirty="0" smtClean="0">
              <a:latin typeface="Times New Roman" panose="02020603050405020304" pitchFamily="18" charset="0"/>
              <a:cs typeface="Times New Roman" panose="02020603050405020304" pitchFamily="18" charset="0"/>
            </a:endParaRPr>
          </a:p>
          <a:p>
            <a:r>
              <a:rPr lang="en-IN" sz="2000" b="1" u="sng" dirty="0" err="1" smtClean="0">
                <a:latin typeface="Times New Roman" panose="02020603050405020304" pitchFamily="18" charset="0"/>
                <a:cs typeface="Times New Roman" panose="02020603050405020304" pitchFamily="18" charset="0"/>
              </a:rPr>
              <a:t>Arduino</a:t>
            </a:r>
            <a:endParaRPr lang="en-US" sz="2000" b="1" u="sng" dirty="0">
              <a:latin typeface="Times New Roman" panose="02020603050405020304" pitchFamily="18" charset="0"/>
              <a:cs typeface="Times New Roman" panose="02020603050405020304" pitchFamily="18" charset="0"/>
            </a:endParaRPr>
          </a:p>
        </p:txBody>
      </p:sp>
      <p:sp>
        <p:nvSpPr>
          <p:cNvPr id="10242" name="AutoShape 2" descr="Arduino UNO R3 Front sid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5" name="TextBox 4"/>
          <p:cNvSpPr txBox="1"/>
          <p:nvPr/>
        </p:nvSpPr>
        <p:spPr>
          <a:xfrm>
            <a:off x="1331640" y="1196752"/>
            <a:ext cx="698477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 very small computer that can read input and transmit data to the output device.</a:t>
            </a:r>
            <a:endParaRPr lang="en-US" dirty="0">
              <a:latin typeface="Times New Roman" panose="02020603050405020304" pitchFamily="18" charset="0"/>
              <a:cs typeface="Times New Roman" panose="02020603050405020304" pitchFamily="18" charset="0"/>
            </a:endParaRPr>
          </a:p>
        </p:txBody>
      </p:sp>
      <p:pic>
        <p:nvPicPr>
          <p:cNvPr id="6" name="Picture 5" descr="test_4_800x549.jpg"/>
          <p:cNvPicPr>
            <a:picLocks noChangeAspect="1"/>
          </p:cNvPicPr>
          <p:nvPr/>
        </p:nvPicPr>
        <p:blipFill>
          <a:blip r:embed="rId1" cstate="print"/>
          <a:stretch>
            <a:fillRect/>
          </a:stretch>
        </p:blipFill>
        <p:spPr>
          <a:xfrm>
            <a:off x="1979712" y="2276872"/>
            <a:ext cx="5352256" cy="3559250"/>
          </a:xfrm>
          <a:prstGeom prst="rect">
            <a:avLst/>
          </a:prstGeom>
        </p:spPr>
      </p:pic>
      <p:sp>
        <p:nvSpPr>
          <p:cNvPr id="7" name="TextBox 6"/>
          <p:cNvSpPr txBox="1"/>
          <p:nvPr/>
        </p:nvSpPr>
        <p:spPr>
          <a:xfrm>
            <a:off x="2987824" y="260648"/>
            <a:ext cx="4536504"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Hardware description</a:t>
            </a:r>
            <a:endParaRPr lang="en-US" sz="24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ownload.jpg"/>
          <p:cNvPicPr>
            <a:picLocks noChangeAspect="1"/>
          </p:cNvPicPr>
          <p:nvPr/>
        </p:nvPicPr>
        <p:blipFill>
          <a:blip r:embed="rId1" cstate="print"/>
          <a:stretch>
            <a:fillRect/>
          </a:stretch>
        </p:blipFill>
        <p:spPr>
          <a:xfrm>
            <a:off x="6372200" y="692696"/>
            <a:ext cx="1973580" cy="1478280"/>
          </a:xfrm>
          <a:prstGeom prst="rect">
            <a:avLst/>
          </a:prstGeom>
        </p:spPr>
      </p:pic>
      <p:sp>
        <p:nvSpPr>
          <p:cNvPr id="3" name="Rectangle 2"/>
          <p:cNvSpPr/>
          <p:nvPr/>
        </p:nvSpPr>
        <p:spPr>
          <a:xfrm>
            <a:off x="1187624" y="3645024"/>
            <a:ext cx="4572000" cy="2339102"/>
          </a:xfrm>
          <a:prstGeom prst="rect">
            <a:avLst/>
          </a:prstGeom>
        </p:spPr>
        <p:txBody>
          <a:bodyPr>
            <a:spAutoFit/>
          </a:bodyPr>
          <a:lstStyle/>
          <a:p>
            <a:r>
              <a:rPr lang="en-IN" sz="2000" b="1" u="sng" dirty="0">
                <a:latin typeface="Times New Roman" panose="02020603050405020304" pitchFamily="18" charset="0"/>
                <a:cs typeface="Times New Roman" panose="02020603050405020304" pitchFamily="18" charset="0"/>
              </a:rPr>
              <a:t>FC-28 Interface</a:t>
            </a:r>
            <a:endParaRPr lang="en-US" sz="2000" b="1" u="sng" dirty="0">
              <a:latin typeface="Times New Roman" panose="02020603050405020304" pitchFamily="18" charset="0"/>
              <a:cs typeface="Times New Roman" panose="02020603050405020304" pitchFamily="18" charset="0"/>
            </a:endParaRPr>
          </a:p>
          <a:p>
            <a:endParaRPr lang="en-US" dirty="0">
              <a:cs typeface="Calibri" panose="020F0502020204030204"/>
            </a:endParaRPr>
          </a:p>
          <a:p>
            <a:pPr>
              <a:buFont typeface="Arial" panose="020B0604020202020204" pitchFamily="34" charset="0"/>
              <a:buChar char="•"/>
            </a:pPr>
            <a:r>
              <a:rPr lang="en-US" dirty="0">
                <a:cs typeface="Calibri" panose="020F0502020204030204"/>
              </a:rPr>
              <a:t>It Provide Interface between Sensor And </a:t>
            </a:r>
            <a:r>
              <a:rPr lang="en-US" dirty="0" err="1">
                <a:cs typeface="Calibri" panose="020F0502020204030204"/>
              </a:rPr>
              <a:t>Arduino</a:t>
            </a:r>
            <a:endParaRPr lang="en-US" dirty="0"/>
          </a:p>
          <a:p>
            <a:pPr>
              <a:buFont typeface="Arial" panose="020B0604020202020204" pitchFamily="34" charset="0"/>
              <a:buChar char="•"/>
            </a:pPr>
            <a:r>
              <a:rPr lang="en-US" dirty="0">
                <a:cs typeface="Calibri" panose="020F0502020204030204"/>
              </a:rPr>
              <a:t>It has four Pin </a:t>
            </a:r>
            <a:r>
              <a:rPr lang="en-US" dirty="0" err="1">
                <a:cs typeface="Calibri" panose="020F0502020204030204"/>
              </a:rPr>
              <a:t>i.e</a:t>
            </a:r>
            <a:r>
              <a:rPr lang="en-US" dirty="0">
                <a:cs typeface="Calibri" panose="020F0502020204030204"/>
              </a:rPr>
              <a:t>  VCC ,GND, Analog And Digital in side of </a:t>
            </a:r>
            <a:r>
              <a:rPr lang="en-US" dirty="0" err="1">
                <a:cs typeface="Calibri" panose="020F0502020204030204"/>
              </a:rPr>
              <a:t>Arduino</a:t>
            </a:r>
            <a:r>
              <a:rPr lang="en-US" dirty="0">
                <a:cs typeface="Calibri" panose="020F0502020204030204"/>
              </a:rPr>
              <a:t> side.</a:t>
            </a:r>
            <a:endParaRPr lang="en-US" dirty="0">
              <a:cs typeface="Calibri" panose="020F0502020204030204"/>
            </a:endParaRPr>
          </a:p>
          <a:p>
            <a:pPr>
              <a:buFont typeface="Arial" panose="020B0604020202020204" pitchFamily="34" charset="0"/>
              <a:buChar char="•"/>
            </a:pPr>
            <a:r>
              <a:rPr lang="en-US" dirty="0">
                <a:cs typeface="Calibri" panose="020F0502020204030204"/>
              </a:rPr>
              <a:t>There are two Pins on Sensor Side</a:t>
            </a:r>
            <a:endParaRPr lang="en-US" dirty="0">
              <a:cs typeface="Calibri" panose="020F0502020204030204"/>
            </a:endParaRPr>
          </a:p>
          <a:p>
            <a:endParaRPr lang="en-US" dirty="0">
              <a:cs typeface="Calibri" panose="020F0502020204030204"/>
            </a:endParaRPr>
          </a:p>
        </p:txBody>
      </p:sp>
      <p:sp>
        <p:nvSpPr>
          <p:cNvPr id="4" name="TextBox 3"/>
          <p:cNvSpPr txBox="1"/>
          <p:nvPr/>
        </p:nvSpPr>
        <p:spPr>
          <a:xfrm>
            <a:off x="1331640" y="764704"/>
            <a:ext cx="2880320" cy="2062103"/>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Node MCU</a:t>
            </a:r>
            <a:endParaRPr lang="en-IN" sz="2000" b="1" u="sng"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NodeMCU</a:t>
            </a:r>
            <a:r>
              <a:rPr lang="en-US" dirty="0">
                <a:latin typeface="Times New Roman" panose="02020603050405020304" pitchFamily="18" charset="0"/>
                <a:cs typeface="Times New Roman" panose="02020603050405020304" pitchFamily="18" charset="0"/>
              </a:rPr>
              <a:t> is an open source platform based on ESP8266 which can connect objects and let data transfer using the Wi-Fi protocol.</a:t>
            </a:r>
            <a:endParaRPr lang="en-US" dirty="0">
              <a:latin typeface="Times New Roman" panose="02020603050405020304" pitchFamily="18" charset="0"/>
              <a:cs typeface="Times New Roman" panose="02020603050405020304" pitchFamily="18" charset="0"/>
            </a:endParaRPr>
          </a:p>
        </p:txBody>
      </p:sp>
      <p:pic>
        <p:nvPicPr>
          <p:cNvPr id="5" name="Picture 9"/>
          <p:cNvPicPr>
            <a:picLocks noChangeAspect="1"/>
          </p:cNvPicPr>
          <p:nvPr/>
        </p:nvPicPr>
        <p:blipFill rotWithShape="1">
          <a:blip r:embed="rId2" cstate="print"/>
          <a:srcRect r="-2" b="-2"/>
          <a:stretch>
            <a:fillRect/>
          </a:stretch>
        </p:blipFill>
        <p:spPr>
          <a:xfrm>
            <a:off x="6228184" y="3284984"/>
            <a:ext cx="2736578" cy="273657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59632" y="476672"/>
            <a:ext cx="5616624" cy="1661993"/>
          </a:xfrm>
          <a:prstGeom prst="rect">
            <a:avLst/>
          </a:prstGeom>
        </p:spPr>
        <p:txBody>
          <a:bodyPr wrap="square">
            <a:spAutoFit/>
          </a:bodyPr>
          <a:lstStyle/>
          <a:p>
            <a:r>
              <a:rPr lang="en-US" sz="2000" b="1" i="0" u="sng" dirty="0">
                <a:effectLst/>
                <a:latin typeface="Times New Roman" panose="02020603050405020304" pitchFamily="18" charset="0"/>
                <a:cs typeface="Times New Roman" panose="02020603050405020304" pitchFamily="18" charset="0"/>
              </a:rPr>
              <a:t>Mini DC </a:t>
            </a:r>
            <a:r>
              <a:rPr lang="en-US" sz="2000" b="1" u="sng" dirty="0">
                <a:latin typeface="Times New Roman" panose="02020603050405020304" pitchFamily="18" charset="0"/>
                <a:cs typeface="Times New Roman" panose="02020603050405020304" pitchFamily="18" charset="0"/>
              </a:rPr>
              <a:t>Submersible Pump</a:t>
            </a:r>
            <a:endParaRPr lang="en-US" sz="2000" b="1" u="sng"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This DC 3-6 V Mini Micro Submersible Water Pump is a low-cost, small-size Submersible Pump Motor that can be operated from a 2.5 ~ 6V power supply</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796136" y="548680"/>
            <a:ext cx="3347864" cy="4744898"/>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4360" y="3742905"/>
            <a:ext cx="4379640" cy="3115095"/>
          </a:xfrm>
          <a:prstGeom prst="rect">
            <a:avLst/>
          </a:prstGeom>
        </p:spPr>
      </p:pic>
      <p:sp>
        <p:nvSpPr>
          <p:cNvPr id="5" name="TextBox 4"/>
          <p:cNvSpPr txBox="1"/>
          <p:nvPr/>
        </p:nvSpPr>
        <p:spPr>
          <a:xfrm>
            <a:off x="1331640" y="3645024"/>
            <a:ext cx="3528392" cy="2215991"/>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Soil Moisture Sensor</a:t>
            </a:r>
            <a:endParaRPr lang="en-IN" sz="2000" b="1" u="sng"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Soil moisture sensors measure or estimate the amount of water in the soil. These sensors can be stationary or portables such as handheld probes.</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87624" y="476672"/>
            <a:ext cx="4572000" cy="1661993"/>
          </a:xfrm>
          <a:prstGeom prst="rect">
            <a:avLst/>
          </a:prstGeom>
        </p:spPr>
        <p:txBody>
          <a:bodyPr>
            <a:spAutoFit/>
          </a:bodyPr>
          <a:lstStyle/>
          <a:p>
            <a:r>
              <a:rPr lang="en-US" sz="2000" b="1" u="sng" dirty="0">
                <a:latin typeface="Times New Roman" panose="02020603050405020304" pitchFamily="18" charset="0"/>
                <a:cs typeface="Times New Roman" panose="02020603050405020304" pitchFamily="18" charset="0"/>
              </a:rPr>
              <a:t>LCD Display</a:t>
            </a:r>
            <a:endParaRPr lang="en-US" sz="2000" b="1" u="sng"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an array of small segments called pixels, which can be manipulated for information displaying.</a:t>
            </a:r>
            <a:endParaRPr lang="en-US" dirty="0">
              <a:latin typeface="Times New Roman" panose="02020603050405020304" pitchFamily="18" charset="0"/>
              <a:cs typeface="Times New Roman" panose="02020603050405020304" pitchFamily="18" charset="0"/>
            </a:endParaRPr>
          </a:p>
        </p:txBody>
      </p:sp>
      <p:pic>
        <p:nvPicPr>
          <p:cNvPr id="3" name="Picture 2" descr="download (1).jpg"/>
          <p:cNvPicPr>
            <a:picLocks noChangeAspect="1"/>
          </p:cNvPicPr>
          <p:nvPr/>
        </p:nvPicPr>
        <p:blipFill>
          <a:blip r:embed="rId1" cstate="print"/>
          <a:stretch>
            <a:fillRect/>
          </a:stretch>
        </p:blipFill>
        <p:spPr>
          <a:xfrm>
            <a:off x="6012160" y="836712"/>
            <a:ext cx="2650604" cy="1714500"/>
          </a:xfrm>
          <a:prstGeom prst="rect">
            <a:avLst/>
          </a:prstGeom>
        </p:spPr>
      </p:pic>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0152" y="3212976"/>
            <a:ext cx="3203848" cy="2592710"/>
          </a:xfrm>
          <a:prstGeom prst="rect">
            <a:avLst/>
          </a:prstGeom>
        </p:spPr>
      </p:pic>
      <p:sp>
        <p:nvSpPr>
          <p:cNvPr id="7" name="Subtitle 4"/>
          <p:cNvSpPr txBox="1"/>
          <p:nvPr/>
        </p:nvSpPr>
        <p:spPr>
          <a:xfrm>
            <a:off x="0" y="1782763"/>
            <a:ext cx="6843713" cy="4394200"/>
          </a:xfrm>
          <a:prstGeom prst="rect">
            <a:avLst/>
          </a:prstGeom>
        </p:spPr>
        <p:txBody>
          <a:bodyPr vert="horz" lIns="91440" tIns="45720" rIns="91440" bIns="45720" rtlCol="0" anchor="t">
            <a:normAutofit/>
          </a:bodyPr>
          <a:lstStyle/>
          <a:p>
            <a:pPr marL="365760" marR="0" lvl="0" indent="-283210" algn="l" defTabSz="914400" rtl="0" eaLnBrk="1" fontAlgn="auto" latinLnBrk="0" hangingPunct="1">
              <a:lnSpc>
                <a:spcPct val="100000"/>
              </a:lnSpc>
              <a:spcBef>
                <a:spcPts val="600"/>
              </a:spcBef>
              <a:spcAft>
                <a:spcPts val="0"/>
              </a:spcAft>
              <a:buClr>
                <a:schemeClr val="accent1"/>
              </a:buClr>
              <a:buSzPct val="80000"/>
              <a:buFont typeface="Wingdings 2" panose="05020102010507070707"/>
              <a:buChar char=""/>
              <a:defRPr/>
            </a:pPr>
            <a:endParaRPr kumimoji="0" lang="en-US" sz="2000" b="0" i="0" u="none" strike="noStrike" kern="1200" cap="none" spc="0" normalizeH="0" baseline="0" noProof="0">
              <a:ln>
                <a:noFill/>
              </a:ln>
              <a:solidFill>
                <a:schemeClr val="tx1"/>
              </a:solidFill>
              <a:effectLst/>
              <a:uLnTx/>
              <a:uFillTx/>
              <a:latin typeface="+mn-lt"/>
              <a:ea typeface="+mn-ea"/>
              <a:cs typeface="Calibri" panose="020F0502020204030204"/>
            </a:endParaRPr>
          </a:p>
          <a:p>
            <a:pPr marL="0" marR="0" lvl="0" indent="0" algn="l" defTabSz="914400" rtl="0" eaLnBrk="1" fontAlgn="auto" latinLnBrk="0" hangingPunct="1">
              <a:lnSpc>
                <a:spcPct val="100000"/>
              </a:lnSpc>
              <a:spcBef>
                <a:spcPts val="600"/>
              </a:spcBef>
              <a:spcAft>
                <a:spcPts val="0"/>
              </a:spcAft>
              <a:buClr>
                <a:schemeClr val="accent1"/>
              </a:buClr>
              <a:buSzPct val="80000"/>
              <a:buFont typeface="Wingdings 2" panose="05020102010507070707"/>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Box 7"/>
          <p:cNvSpPr txBox="1"/>
          <p:nvPr/>
        </p:nvSpPr>
        <p:spPr>
          <a:xfrm>
            <a:off x="1187624" y="3356992"/>
            <a:ext cx="4824536" cy="2339102"/>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Single Channel Relay Module</a:t>
            </a:r>
            <a:endParaRPr lang="en-IN" sz="2000" b="1" u="sng"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Single Channel Relay Module is a convenient board which can be used to control high voltage, high current load such as motor, solenoid valves, lamps and AC load. It is designed to interface with microcontroller such as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PIC and etc.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4"/>
          <p:cNvSpPr/>
          <p:nvPr/>
        </p:nvSpPr>
        <p:spPr>
          <a:xfrm>
            <a:off x="6387577" y="526263"/>
            <a:ext cx="2648920" cy="2830729"/>
          </a:xfrm>
          <a:prstGeom prst="rect">
            <a:avLst/>
          </a:prstGeom>
          <a:blipFill>
            <a:blip r:embed="rId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p:cNvSpPr/>
          <p:nvPr/>
        </p:nvSpPr>
        <p:spPr>
          <a:xfrm>
            <a:off x="971600" y="764704"/>
            <a:ext cx="5544616" cy="1384995"/>
          </a:xfrm>
          <a:prstGeom prst="rect">
            <a:avLst/>
          </a:prstGeom>
        </p:spPr>
        <p:txBody>
          <a:bodyPr wrap="square">
            <a:spAutoFit/>
          </a:bodyPr>
          <a:lstStyle/>
          <a:p>
            <a:r>
              <a:rPr lang="en-IN" sz="2000" b="1" u="sng" dirty="0">
                <a:latin typeface="Times New Roman" panose="02020603050405020304" pitchFamily="18" charset="0"/>
                <a:cs typeface="Times New Roman" panose="02020603050405020304" pitchFamily="18" charset="0"/>
              </a:rPr>
              <a:t>Humidity and Temperature Sensor</a:t>
            </a:r>
            <a:endParaRPr lang="en-IN" sz="2000" b="1" u="sng"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DHT11 sensor consists of a capacitive humidity sensing element and a thermistor for sensing temperature</a:t>
            </a:r>
            <a:r>
              <a:rPr lang="en-US" dirty="0"/>
              <a:t>.</a:t>
            </a:r>
            <a:endParaRPr lang="en-US" dirty="0"/>
          </a:p>
        </p:txBody>
      </p:sp>
      <p:sp>
        <p:nvSpPr>
          <p:cNvPr id="4" name="Rectangle 3"/>
          <p:cNvSpPr/>
          <p:nvPr/>
        </p:nvSpPr>
        <p:spPr>
          <a:xfrm>
            <a:off x="1043608" y="4005064"/>
            <a:ext cx="4572000" cy="2492990"/>
          </a:xfrm>
          <a:prstGeom prst="rect">
            <a:avLst/>
          </a:prstGeom>
        </p:spPr>
        <p:txBody>
          <a:bodyPr>
            <a:spAutoFit/>
          </a:bodyPr>
          <a:lstStyle/>
          <a:p>
            <a:r>
              <a:rPr lang="en-IN" sz="2000" b="1" u="sng" dirty="0">
                <a:latin typeface="Times New Roman" panose="02020603050405020304" pitchFamily="18" charset="0"/>
                <a:cs typeface="Times New Roman" panose="02020603050405020304" pitchFamily="18" charset="0"/>
              </a:rPr>
              <a:t>NPK Sensor</a:t>
            </a:r>
            <a:endParaRPr lang="en-IN" sz="2000" b="1" u="sng"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t>The </a:t>
            </a:r>
            <a:r>
              <a:rPr lang="en-US" b="1" dirty="0"/>
              <a:t>soil NPK sensor</a:t>
            </a:r>
            <a:r>
              <a:rPr lang="en-US" dirty="0"/>
              <a:t> is suitable for detecting the content of </a:t>
            </a:r>
            <a:r>
              <a:rPr lang="en-US" b="1" dirty="0"/>
              <a:t>nitrogen, phosphorus,</a:t>
            </a:r>
            <a:r>
              <a:rPr lang="en-US" dirty="0"/>
              <a:t> and </a:t>
            </a:r>
            <a:r>
              <a:rPr lang="en-US" b="1" dirty="0"/>
              <a:t>potassium</a:t>
            </a:r>
            <a:r>
              <a:rPr lang="en-US" dirty="0"/>
              <a:t> in the soil. It helps in determining the fertility of the soil thereby facilitating the systematic assessment of the soil condition.</a:t>
            </a:r>
            <a:endParaRPr lang="en-US" dirty="0"/>
          </a:p>
        </p:txBody>
      </p:sp>
      <p:pic>
        <p:nvPicPr>
          <p:cNvPr id="5" name="Picture 4" descr="Soil-NPK-Sensor.jpg"/>
          <p:cNvPicPr>
            <a:picLocks noChangeAspect="1"/>
          </p:cNvPicPr>
          <p:nvPr/>
        </p:nvPicPr>
        <p:blipFill>
          <a:blip r:embed="rId2" cstate="print"/>
          <a:stretch>
            <a:fillRect/>
          </a:stretch>
        </p:blipFill>
        <p:spPr>
          <a:xfrm>
            <a:off x="5652120" y="4437112"/>
            <a:ext cx="3307070" cy="18946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59632" y="404665"/>
            <a:ext cx="4320480" cy="1384995"/>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AC to DC Convertor</a:t>
            </a:r>
            <a:endParaRPr lang="en-IN" sz="2000" b="1" u="sng"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A device that converts an AC voltage to DC voltage is called an </a:t>
            </a:r>
            <a:r>
              <a:rPr lang="en-US" i="1" dirty="0">
                <a:latin typeface="Times New Roman" panose="02020603050405020304" pitchFamily="18" charset="0"/>
                <a:ea typeface="Cambria" panose="02040503050406030204" pitchFamily="18" charset="0"/>
                <a:cs typeface="Times New Roman" panose="02020603050405020304" pitchFamily="18" charset="0"/>
              </a:rPr>
              <a:t>AC</a:t>
            </a:r>
            <a:r>
              <a:rPr lang="en-US" dirty="0">
                <a:latin typeface="Times New Roman" panose="02020603050405020304" pitchFamily="18" charset="0"/>
                <a:ea typeface="Cambria" panose="02040503050406030204" pitchFamily="18" charset="0"/>
                <a:cs typeface="Times New Roman" panose="02020603050405020304" pitchFamily="18" charset="0"/>
              </a:rPr>
              <a:t>-</a:t>
            </a:r>
            <a:r>
              <a:rPr lang="en-US" i="1" dirty="0">
                <a:latin typeface="Times New Roman" panose="02020603050405020304" pitchFamily="18" charset="0"/>
                <a:ea typeface="Cambria" panose="02040503050406030204" pitchFamily="18" charset="0"/>
                <a:cs typeface="Times New Roman" panose="02020603050405020304" pitchFamily="18" charset="0"/>
              </a:rPr>
              <a:t>DC Converter</a:t>
            </a:r>
            <a:r>
              <a:rPr lang="en-US" dirty="0">
                <a:latin typeface="Times New Roman" panose="02020603050405020304" pitchFamily="18" charset="0"/>
                <a:ea typeface="Cambria" panose="02040503050406030204" pitchFamily="18" charset="0"/>
                <a:cs typeface="Times New Roman" panose="02020603050405020304" pitchFamily="18" charset="0"/>
              </a:rPr>
              <a:t>.</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TextBox 4"/>
          <p:cNvSpPr txBox="1"/>
          <p:nvPr/>
        </p:nvSpPr>
        <p:spPr>
          <a:xfrm>
            <a:off x="1255720" y="3140968"/>
            <a:ext cx="4572000" cy="1384995"/>
          </a:xfrm>
          <a:prstGeom prst="rect">
            <a:avLst/>
          </a:prstGeom>
          <a:noFill/>
        </p:spPr>
        <p:txBody>
          <a:bodyPr wrap="square">
            <a:spAutoFit/>
          </a:bodyPr>
          <a:lstStyle/>
          <a:p>
            <a:r>
              <a:rPr lang="en-IN" sz="2000" b="1" u="sng" dirty="0">
                <a:latin typeface="Times New Roman" panose="02020603050405020304" pitchFamily="18" charset="0"/>
                <a:cs typeface="Times New Roman" panose="02020603050405020304" pitchFamily="18" charset="0"/>
              </a:rPr>
              <a:t>DC Motor Driver </a:t>
            </a:r>
            <a:endParaRPr lang="en-IN" sz="2000" b="1" u="sng"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function of the circuit is to convert the low current signal to a high current signal.</a:t>
            </a:r>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36095" y="692697"/>
            <a:ext cx="3497639" cy="3096343"/>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7610" y="3212976"/>
            <a:ext cx="3226123" cy="345638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788024" y="476672"/>
            <a:ext cx="4174635" cy="1931642"/>
          </a:xfrm>
          <a:prstGeom prst="rect">
            <a:avLst/>
          </a:prstGeom>
        </p:spPr>
      </p:pic>
      <p:sp>
        <p:nvSpPr>
          <p:cNvPr id="4" name="Rectangle 3"/>
          <p:cNvSpPr/>
          <p:nvPr/>
        </p:nvSpPr>
        <p:spPr>
          <a:xfrm>
            <a:off x="1043608" y="692696"/>
            <a:ext cx="3888432" cy="2215991"/>
          </a:xfrm>
          <a:prstGeom prst="rect">
            <a:avLst/>
          </a:prstGeom>
        </p:spPr>
        <p:txBody>
          <a:bodyPr wrap="square">
            <a:spAutoFit/>
          </a:bodyPr>
          <a:lstStyle/>
          <a:p>
            <a:r>
              <a:rPr lang="en-US" sz="2000" b="1" u="sng" dirty="0">
                <a:latin typeface="Times New Roman" panose="02020603050405020304" pitchFamily="18" charset="0"/>
                <a:cs typeface="Times New Roman" panose="02020603050405020304" pitchFamily="18" charset="0"/>
              </a:rPr>
              <a:t>Connecting Wires</a:t>
            </a:r>
            <a:endParaRPr lang="en-US" sz="2000" b="1" u="sng"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Jumper </a:t>
            </a:r>
            <a:r>
              <a:rPr lang="en-US" b="1" i="0" dirty="0">
                <a:effectLst/>
                <a:latin typeface="Times New Roman" panose="02020603050405020304" pitchFamily="18" charset="0"/>
                <a:cs typeface="Times New Roman" panose="02020603050405020304" pitchFamily="18" charset="0"/>
              </a:rPr>
              <a:t>wires</a:t>
            </a:r>
            <a:r>
              <a:rPr lang="en-US" b="0" i="0" dirty="0">
                <a:effectLst/>
                <a:latin typeface="Times New Roman" panose="02020603050405020304" pitchFamily="18" charset="0"/>
                <a:cs typeface="Times New Roman" panose="02020603050405020304" pitchFamily="18" charset="0"/>
              </a:rPr>
              <a:t> are used for making </a:t>
            </a:r>
            <a:r>
              <a:rPr lang="en-US" b="1" i="0" dirty="0">
                <a:effectLst/>
                <a:latin typeface="Times New Roman" panose="02020603050405020304" pitchFamily="18" charset="0"/>
                <a:cs typeface="Times New Roman" panose="02020603050405020304" pitchFamily="18" charset="0"/>
              </a:rPr>
              <a:t>connections</a:t>
            </a:r>
            <a:r>
              <a:rPr lang="en-US" b="0" i="0" dirty="0">
                <a:effectLst/>
                <a:latin typeface="Times New Roman" panose="02020603050405020304" pitchFamily="18" charset="0"/>
                <a:cs typeface="Times New Roman" panose="02020603050405020304" pitchFamily="18" charset="0"/>
              </a:rPr>
              <a:t> between items on your breadboard and </a:t>
            </a:r>
            <a:r>
              <a:rPr lang="en-US" b="1" i="0" dirty="0">
                <a:effectLst/>
                <a:latin typeface="Times New Roman" panose="02020603050405020304" pitchFamily="18" charset="0"/>
                <a:cs typeface="Times New Roman" panose="02020603050405020304" pitchFamily="18" charset="0"/>
              </a:rPr>
              <a:t>Arduino's</a:t>
            </a:r>
            <a:r>
              <a:rPr lang="en-US" b="0" i="0" dirty="0">
                <a:effectLst/>
                <a:latin typeface="Times New Roman" panose="02020603050405020304" pitchFamily="18" charset="0"/>
                <a:cs typeface="Times New Roman" panose="02020603050405020304" pitchFamily="18" charset="0"/>
              </a:rPr>
              <a:t> header pins. Use them to </a:t>
            </a:r>
            <a:r>
              <a:rPr lang="en-US" b="1" i="0" dirty="0">
                <a:effectLst/>
                <a:latin typeface="Times New Roman" panose="02020603050405020304" pitchFamily="18" charset="0"/>
                <a:cs typeface="Times New Roman" panose="02020603050405020304" pitchFamily="18" charset="0"/>
              </a:rPr>
              <a:t>wire</a:t>
            </a:r>
            <a:r>
              <a:rPr lang="en-US" b="0" i="0" dirty="0">
                <a:effectLst/>
                <a:latin typeface="Times New Roman" panose="02020603050405020304" pitchFamily="18" charset="0"/>
                <a:cs typeface="Times New Roman" panose="02020603050405020304" pitchFamily="18" charset="0"/>
              </a:rPr>
              <a:t> up all your circuits.</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1115616" y="4293096"/>
            <a:ext cx="4572000" cy="1661993"/>
          </a:xfrm>
          <a:prstGeom prst="rect">
            <a:avLst/>
          </a:prstGeom>
        </p:spPr>
        <p:txBody>
          <a:bodyPr>
            <a:spAutoFit/>
          </a:bodyPr>
          <a:lstStyle/>
          <a:p>
            <a:r>
              <a:rPr lang="en-US" sz="2000" b="1" u="sng" dirty="0">
                <a:latin typeface="Times New Roman" panose="02020603050405020304" pitchFamily="18" charset="0"/>
                <a:cs typeface="Times New Roman" panose="02020603050405020304" pitchFamily="18" charset="0"/>
              </a:rPr>
              <a:t>Breadboard</a:t>
            </a:r>
            <a:endParaRPr lang="en-US" sz="2000" b="1" u="sng" dirty="0">
              <a:latin typeface="Times New Roman" panose="02020603050405020304" pitchFamily="18" charset="0"/>
              <a:cs typeface="Times New Roman" panose="02020603050405020304" pitchFamily="18" charset="0"/>
            </a:endParaRPr>
          </a:p>
          <a:p>
            <a:endParaRPr lang="en-US" sz="2800"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breadboard allows for easy and quick creation of temporary electronic circuits or to carry out experiments with circuit design.</a:t>
            </a:r>
            <a:endParaRPr lang="en-US" dirty="0">
              <a:latin typeface="Times New Roman" panose="02020603050405020304" pitchFamily="18" charset="0"/>
              <a:cs typeface="Times New Roman" panose="02020603050405020304" pitchFamily="18" charset="0"/>
            </a:endParaRPr>
          </a:p>
        </p:txBody>
      </p:sp>
      <p:pic>
        <p:nvPicPr>
          <p:cNvPr id="6" name="Picture 5" descr="download (2).jpg"/>
          <p:cNvPicPr>
            <a:picLocks noChangeAspect="1"/>
          </p:cNvPicPr>
          <p:nvPr/>
        </p:nvPicPr>
        <p:blipFill>
          <a:blip r:embed="rId2" cstate="print"/>
          <a:stretch>
            <a:fillRect/>
          </a:stretch>
        </p:blipFill>
        <p:spPr>
          <a:xfrm>
            <a:off x="5364088" y="4005064"/>
            <a:ext cx="3779912" cy="14782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19672" y="476672"/>
            <a:ext cx="6264696"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Programmable logic</a:t>
            </a:r>
            <a:endParaRPr lang="en-US" sz="2400" b="1" u="sng" dirty="0">
              <a:latin typeface="Times New Roman" panose="02020603050405020304" pitchFamily="18" charset="0"/>
              <a:cs typeface="Times New Roman" panose="02020603050405020304" pitchFamily="18" charset="0"/>
            </a:endParaRPr>
          </a:p>
        </p:txBody>
      </p:sp>
      <p:sp>
        <p:nvSpPr>
          <p:cNvPr id="3" name="Oval 2"/>
          <p:cNvSpPr/>
          <p:nvPr/>
        </p:nvSpPr>
        <p:spPr>
          <a:xfrm>
            <a:off x="4067944" y="1124744"/>
            <a:ext cx="1440160" cy="720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Rectangle 3"/>
          <p:cNvSpPr/>
          <p:nvPr/>
        </p:nvSpPr>
        <p:spPr>
          <a:xfrm>
            <a:off x="3707904" y="2204864"/>
            <a:ext cx="2232248"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Flowchart: Decision 4"/>
          <p:cNvSpPr/>
          <p:nvPr/>
        </p:nvSpPr>
        <p:spPr>
          <a:xfrm>
            <a:off x="3851920" y="3140968"/>
            <a:ext cx="1944216" cy="93610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Flowchart: Process 5"/>
          <p:cNvSpPr/>
          <p:nvPr/>
        </p:nvSpPr>
        <p:spPr>
          <a:xfrm>
            <a:off x="1619672" y="4797152"/>
            <a:ext cx="1944216" cy="86409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Flowchart: Process 6"/>
          <p:cNvSpPr/>
          <p:nvPr/>
        </p:nvSpPr>
        <p:spPr>
          <a:xfrm>
            <a:off x="6300192" y="4725144"/>
            <a:ext cx="1800200" cy="86409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p:cNvSpPr txBox="1"/>
          <p:nvPr/>
        </p:nvSpPr>
        <p:spPr>
          <a:xfrm>
            <a:off x="4283968" y="1340768"/>
            <a:ext cx="108012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START</a:t>
            </a:r>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3707904" y="2204864"/>
            <a:ext cx="2232248"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COLLECTING INFO. FROM SENSOR</a:t>
            </a:r>
            <a:endParaRPr lang="en-US"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211960" y="3429000"/>
            <a:ext cx="158417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If(value&gt;950)</a:t>
            </a:r>
            <a:endParaRPr lang="en-US" sz="16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1835696" y="5013176"/>
            <a:ext cx="16561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Motor will on</a:t>
            </a:r>
            <a:endParaRPr lang="en-US"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6444208" y="4941168"/>
            <a:ext cx="172819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Motor will off</a:t>
            </a:r>
            <a:endParaRPr lang="en-US" dirty="0">
              <a:latin typeface="Times New Roman" panose="02020603050405020304" pitchFamily="18" charset="0"/>
              <a:cs typeface="Times New Roman" panose="02020603050405020304" pitchFamily="18" charset="0"/>
            </a:endParaRPr>
          </a:p>
        </p:txBody>
      </p:sp>
      <p:cxnSp>
        <p:nvCxnSpPr>
          <p:cNvPr id="14" name="Shape 13"/>
          <p:cNvCxnSpPr>
            <a:stCxn id="10" idx="3"/>
            <a:endCxn id="7" idx="0"/>
          </p:cNvCxnSpPr>
          <p:nvPr/>
        </p:nvCxnSpPr>
        <p:spPr>
          <a:xfrm>
            <a:off x="5796136" y="3598277"/>
            <a:ext cx="1404156" cy="1126867"/>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5" idx="1"/>
            <a:endCxn id="6" idx="0"/>
          </p:cNvCxnSpPr>
          <p:nvPr/>
        </p:nvCxnSpPr>
        <p:spPr>
          <a:xfrm rot="10800000" flipV="1">
            <a:off x="2591780" y="3609020"/>
            <a:ext cx="1260140" cy="1188132"/>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4" idx="2"/>
            <a:endCxn id="5" idx="0"/>
          </p:cNvCxnSpPr>
          <p:nvPr/>
        </p:nvCxnSpPr>
        <p:spPr>
          <a:xfrm>
            <a:off x="4824028" y="2780928"/>
            <a:ext cx="0"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 idx="4"/>
            <a:endCxn id="9" idx="0"/>
          </p:cNvCxnSpPr>
          <p:nvPr/>
        </p:nvCxnSpPr>
        <p:spPr>
          <a:xfrm>
            <a:off x="4788024" y="1844824"/>
            <a:ext cx="36004"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771800" y="3284984"/>
            <a:ext cx="86409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True</a:t>
            </a:r>
            <a:endParaRPr lang="en-US" sz="16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6156176" y="3284984"/>
            <a:ext cx="864096"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False</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15816" y="188640"/>
            <a:ext cx="5112568" cy="461665"/>
          </a:xfrm>
          <a:prstGeom prst="rect">
            <a:avLst/>
          </a:prstGeom>
          <a:noFill/>
        </p:spPr>
        <p:txBody>
          <a:bodyPr wrap="square" rtlCol="0">
            <a:spAutoFit/>
          </a:bodyPr>
          <a:lstStyle/>
          <a:p>
            <a:r>
              <a:rPr lang="en-US" sz="2400" b="1" u="sng" dirty="0" smtClean="0">
                <a:latin typeface="Times New Roman" panose="02020603050405020304" pitchFamily="18" charset="0"/>
                <a:cs typeface="Times New Roman" panose="02020603050405020304" pitchFamily="18" charset="0"/>
              </a:rPr>
              <a:t>Outline of Presentation</a:t>
            </a:r>
            <a:endParaRPr lang="en-US"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95536" y="980728"/>
            <a:ext cx="6768752" cy="2862322"/>
          </a:xfrm>
          <a:prstGeom prst="rect">
            <a:avLst/>
          </a:prstGeom>
          <a:noFill/>
        </p:spPr>
        <p:txBody>
          <a:bodyPr wrap="square" rtlCol="0">
            <a:spAutoFit/>
          </a:bodyPr>
          <a:lstStyle/>
          <a:p>
            <a:pPr marL="342900" indent="-342900">
              <a:buFont typeface="+mj-lt"/>
              <a:buAutoNum type="arabicPeriod"/>
            </a:pPr>
            <a:r>
              <a:rPr lang="en-US" dirty="0" smtClean="0"/>
              <a:t>Objective</a:t>
            </a:r>
            <a:endParaRPr lang="en-US" dirty="0" smtClean="0"/>
          </a:p>
          <a:p>
            <a:pPr marL="800100" lvl="1" indent="-342900">
              <a:buFont typeface="Arial" panose="020B0604020202020204" pitchFamily="34" charset="0"/>
              <a:buChar char="•"/>
            </a:pPr>
            <a:r>
              <a:rPr lang="en-US" dirty="0" smtClean="0"/>
              <a:t>Project Ideas</a:t>
            </a:r>
            <a:endParaRPr lang="en-US" dirty="0" smtClean="0"/>
          </a:p>
          <a:p>
            <a:pPr marL="342900" indent="-342900">
              <a:buFont typeface="+mj-lt"/>
              <a:buAutoNum type="arabicPeriod"/>
            </a:pPr>
            <a:r>
              <a:rPr lang="en-US" dirty="0" smtClean="0"/>
              <a:t>Block Diagram and Circuit Description</a:t>
            </a:r>
            <a:endParaRPr lang="en-US" dirty="0" smtClean="0"/>
          </a:p>
          <a:p>
            <a:pPr marL="342900" indent="-342900">
              <a:buFont typeface="+mj-lt"/>
              <a:buAutoNum type="arabicPeriod"/>
            </a:pPr>
            <a:r>
              <a:rPr lang="en-US" dirty="0" smtClean="0"/>
              <a:t>Technology and Components Used</a:t>
            </a:r>
            <a:endParaRPr lang="en-US" dirty="0" smtClean="0"/>
          </a:p>
          <a:p>
            <a:pPr marL="800100" lvl="1" indent="-342900">
              <a:buFont typeface="Arial" panose="020B0604020202020204" pitchFamily="34" charset="0"/>
              <a:buChar char="•"/>
            </a:pPr>
            <a:r>
              <a:rPr lang="en-US" dirty="0" smtClean="0"/>
              <a:t>  BOM(Bill of Material) Cost</a:t>
            </a:r>
            <a:endParaRPr lang="en-US" dirty="0" smtClean="0"/>
          </a:p>
          <a:p>
            <a:pPr marL="342900" indent="-342900">
              <a:buFont typeface="+mj-lt"/>
              <a:buAutoNum type="arabicPeriod"/>
            </a:pPr>
            <a:r>
              <a:rPr lang="en-US" dirty="0" smtClean="0"/>
              <a:t>Differentiation of project</a:t>
            </a:r>
            <a:endParaRPr lang="en-US" dirty="0" smtClean="0"/>
          </a:p>
          <a:p>
            <a:pPr marL="342900" indent="-342900">
              <a:buFont typeface="+mj-lt"/>
              <a:buAutoNum type="arabicPeriod"/>
            </a:pPr>
            <a:r>
              <a:rPr lang="en-US" dirty="0" smtClean="0"/>
              <a:t>Hardware description</a:t>
            </a:r>
            <a:endParaRPr lang="en-US" dirty="0" smtClean="0"/>
          </a:p>
          <a:p>
            <a:pPr marL="342900" indent="-342900">
              <a:buFont typeface="+mj-lt"/>
              <a:buAutoNum type="arabicPeriod"/>
            </a:pPr>
            <a:r>
              <a:rPr lang="en-US" dirty="0" smtClean="0"/>
              <a:t>Conclusion and Future Scope</a:t>
            </a:r>
            <a:endParaRPr lang="en-US" dirty="0" smtClean="0"/>
          </a:p>
          <a:p>
            <a:pPr marL="342900" indent="-342900">
              <a:buFont typeface="+mj-lt"/>
              <a:buAutoNum type="arabicPeriod"/>
            </a:pPr>
            <a:r>
              <a:rPr lang="en-US" dirty="0" smtClean="0"/>
              <a:t>References</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hoto_2022-05-20_14-31-32.jpg"/>
          <p:cNvPicPr>
            <a:picLocks noChangeAspect="1"/>
          </p:cNvPicPr>
          <p:nvPr/>
        </p:nvPicPr>
        <p:blipFill>
          <a:blip r:embed="rId1" cstate="print"/>
          <a:srcRect l="13776" r="13775"/>
          <a:stretch>
            <a:fillRect/>
          </a:stretch>
        </p:blipFill>
        <p:spPr>
          <a:xfrm>
            <a:off x="1691680" y="692696"/>
            <a:ext cx="6624736" cy="5143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31640" y="332656"/>
            <a:ext cx="676875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Conclusion</a:t>
            </a:r>
            <a:endParaRPr lang="en-US" sz="2400" b="1"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359884" y="1268760"/>
            <a:ext cx="6884524" cy="923330"/>
          </a:xfrm>
          <a:prstGeom prst="rect">
            <a:avLst/>
          </a:prstGeom>
          <a:noFill/>
        </p:spPr>
        <p:txBody>
          <a:bodyPr wrap="square">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We can change the threshold value(In programming part) of the Soil      Irrigation System according the given bellow table of the water requirement(mm) for the different types of Crops.</a:t>
            </a:r>
            <a:endParaRPr lang="en-IN"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nvGraphicFramePr>
        <p:xfrm>
          <a:off x="2195736" y="2564904"/>
          <a:ext cx="4752528" cy="2494280"/>
        </p:xfrm>
        <a:graphic>
          <a:graphicData uri="http://schemas.openxmlformats.org/drawingml/2006/table">
            <a:tbl>
              <a:tblPr firstRow="1" bandRow="1">
                <a:tableStyleId>{5C22544A-7EE6-4342-B048-85BDC9FD1C3A}</a:tableStyleId>
              </a:tblPr>
              <a:tblGrid>
                <a:gridCol w="976546"/>
                <a:gridCol w="3775982"/>
              </a:tblGrid>
              <a:tr h="370840">
                <a:tc>
                  <a:txBody>
                    <a:bodyPr/>
                    <a:lstStyle/>
                    <a:p>
                      <a:r>
                        <a:rPr lang="en-US" dirty="0" smtClean="0"/>
                        <a:t>Crop</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        Water requirement(mm)</a:t>
                      </a:r>
                      <a:endParaRPr lang="en-US" dirty="0" smtClean="0"/>
                    </a:p>
                    <a:p>
                      <a:endParaRPr lang="en-US" dirty="0"/>
                    </a:p>
                  </a:txBody>
                  <a:tcPr/>
                </a:tc>
              </a:tr>
              <a:tr h="370840">
                <a:tc>
                  <a:txBody>
                    <a:bodyPr/>
                    <a:lstStyle/>
                    <a:p>
                      <a:r>
                        <a:rPr lang="en-US" dirty="0"/>
                        <a:t>Rice</a:t>
                      </a:r>
                      <a:endParaRPr lang="en-US" dirty="0"/>
                    </a:p>
                  </a:txBody>
                  <a:tcPr/>
                </a:tc>
                <a:tc>
                  <a:txBody>
                    <a:bodyPr/>
                    <a:lstStyle/>
                    <a:p>
                      <a:r>
                        <a:rPr lang="en-US" dirty="0" smtClean="0"/>
                        <a:t>              1200-1400</a:t>
                      </a:r>
                      <a:endParaRPr lang="en-US" dirty="0"/>
                    </a:p>
                  </a:txBody>
                  <a:tcPr/>
                </a:tc>
              </a:tr>
              <a:tr h="370840">
                <a:tc>
                  <a:txBody>
                    <a:bodyPr/>
                    <a:lstStyle/>
                    <a:p>
                      <a:r>
                        <a:rPr lang="en-US" dirty="0"/>
                        <a:t>Wheat</a:t>
                      </a:r>
                      <a:endParaRPr lang="en-US" dirty="0"/>
                    </a:p>
                  </a:txBody>
                  <a:tcPr/>
                </a:tc>
                <a:tc>
                  <a:txBody>
                    <a:bodyPr/>
                    <a:lstStyle/>
                    <a:p>
                      <a:r>
                        <a:rPr lang="en-US" dirty="0" smtClean="0"/>
                        <a:t>             450-650</a:t>
                      </a:r>
                      <a:endParaRPr lang="en-US" dirty="0"/>
                    </a:p>
                  </a:txBody>
                  <a:tcPr/>
                </a:tc>
              </a:tr>
              <a:tr h="370840">
                <a:tc>
                  <a:txBody>
                    <a:bodyPr/>
                    <a:lstStyle/>
                    <a:p>
                      <a:r>
                        <a:rPr lang="en-US" dirty="0"/>
                        <a:t>Tomato</a:t>
                      </a:r>
                      <a:endParaRPr lang="en-US" dirty="0"/>
                    </a:p>
                  </a:txBody>
                  <a:tcPr/>
                </a:tc>
                <a:tc>
                  <a:txBody>
                    <a:bodyPr/>
                    <a:lstStyle/>
                    <a:p>
                      <a:r>
                        <a:rPr lang="en-US" dirty="0" smtClean="0"/>
                        <a:t>              600-800</a:t>
                      </a:r>
                      <a:endParaRPr lang="en-US" dirty="0"/>
                    </a:p>
                  </a:txBody>
                  <a:tcPr/>
                </a:tc>
              </a:tr>
              <a:tr h="370840">
                <a:tc>
                  <a:txBody>
                    <a:bodyPr/>
                    <a:lstStyle/>
                    <a:p>
                      <a:r>
                        <a:rPr lang="en-US" dirty="0"/>
                        <a:t>Potato</a:t>
                      </a:r>
                      <a:endParaRPr lang="en-US" dirty="0"/>
                    </a:p>
                  </a:txBody>
                  <a:tcPr/>
                </a:tc>
                <a:tc>
                  <a:txBody>
                    <a:bodyPr/>
                    <a:lstStyle/>
                    <a:p>
                      <a:r>
                        <a:rPr lang="en-US" dirty="0" smtClean="0"/>
                        <a:t>              500-700</a:t>
                      </a:r>
                      <a:endParaRPr lang="en-US" dirty="0"/>
                    </a:p>
                  </a:txBody>
                  <a:tcPr/>
                </a:tc>
              </a:tr>
              <a:tr h="370840">
                <a:tc>
                  <a:txBody>
                    <a:bodyPr/>
                    <a:lstStyle/>
                    <a:p>
                      <a:r>
                        <a:rPr lang="en-US" dirty="0"/>
                        <a:t>Maize</a:t>
                      </a:r>
                      <a:endParaRPr lang="en-US" dirty="0"/>
                    </a:p>
                  </a:txBody>
                  <a:tcPr/>
                </a:tc>
                <a:tc>
                  <a:txBody>
                    <a:bodyPr/>
                    <a:lstStyle/>
                    <a:p>
                      <a:r>
                        <a:rPr lang="en-US" dirty="0" smtClean="0"/>
                        <a:t>              500-800</a:t>
                      </a:r>
                      <a:endParaRPr 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5736" y="332656"/>
            <a:ext cx="3816424"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 Conclusion</a:t>
            </a:r>
            <a:endParaRPr lang="en-US" sz="2400" b="1" u="sng"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nvGraphicFramePr>
        <p:xfrm>
          <a:off x="1524000" y="1397000"/>
          <a:ext cx="6096000" cy="222504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        Crops</a:t>
                      </a:r>
                      <a:endParaRPr lang="en-US" dirty="0"/>
                    </a:p>
                  </a:txBody>
                  <a:tcPr/>
                </a:tc>
                <a:tc>
                  <a:txBody>
                    <a:bodyPr/>
                    <a:lstStyle/>
                    <a:p>
                      <a:r>
                        <a:rPr lang="en-US" dirty="0" smtClean="0"/>
                        <a:t> Temperature(°c)</a:t>
                      </a:r>
                      <a:endParaRPr lang="en-US" dirty="0"/>
                    </a:p>
                  </a:txBody>
                  <a:tcPr/>
                </a:tc>
                <a:tc>
                  <a:txBody>
                    <a:bodyPr/>
                    <a:lstStyle/>
                    <a:p>
                      <a:r>
                        <a:rPr lang="en-US" dirty="0" smtClean="0"/>
                        <a:t> Humidity in %</a:t>
                      </a:r>
                      <a:endParaRPr lang="en-US" dirty="0"/>
                    </a:p>
                  </a:txBody>
                  <a:tcPr/>
                </a:tc>
              </a:tr>
              <a:tr h="370840">
                <a:tc>
                  <a:txBody>
                    <a:bodyPr/>
                    <a:lstStyle/>
                    <a:p>
                      <a:r>
                        <a:rPr lang="en-US" dirty="0" smtClean="0"/>
                        <a:t>          Rice</a:t>
                      </a:r>
                      <a:endParaRPr lang="en-US" dirty="0"/>
                    </a:p>
                  </a:txBody>
                  <a:tcPr/>
                </a:tc>
                <a:tc>
                  <a:txBody>
                    <a:bodyPr/>
                    <a:lstStyle/>
                    <a:p>
                      <a:r>
                        <a:rPr lang="en-US" dirty="0" smtClean="0"/>
                        <a:t>  20-27</a:t>
                      </a:r>
                      <a:endParaRPr lang="en-US" dirty="0"/>
                    </a:p>
                  </a:txBody>
                  <a:tcPr/>
                </a:tc>
                <a:tc>
                  <a:txBody>
                    <a:bodyPr/>
                    <a:lstStyle/>
                    <a:p>
                      <a:r>
                        <a:rPr lang="en-US" dirty="0" smtClean="0"/>
                        <a:t>   18-24</a:t>
                      </a:r>
                      <a:endParaRPr lang="en-US" dirty="0"/>
                    </a:p>
                  </a:txBody>
                  <a:tcPr/>
                </a:tc>
              </a:tr>
              <a:tr h="370840">
                <a:tc>
                  <a:txBody>
                    <a:bodyPr/>
                    <a:lstStyle/>
                    <a:p>
                      <a:r>
                        <a:rPr lang="en-US" dirty="0" smtClean="0"/>
                        <a:t>         Wheat</a:t>
                      </a:r>
                      <a:endParaRPr lang="en-US" dirty="0"/>
                    </a:p>
                  </a:txBody>
                  <a:tcPr/>
                </a:tc>
                <a:tc>
                  <a:txBody>
                    <a:bodyPr/>
                    <a:lstStyle/>
                    <a:p>
                      <a:r>
                        <a:rPr lang="en-US" dirty="0" smtClean="0"/>
                        <a:t>  25-32</a:t>
                      </a:r>
                      <a:endParaRPr lang="en-US" dirty="0"/>
                    </a:p>
                  </a:txBody>
                  <a:tcPr/>
                </a:tc>
                <a:tc>
                  <a:txBody>
                    <a:bodyPr/>
                    <a:lstStyle/>
                    <a:p>
                      <a:r>
                        <a:rPr lang="en-US" dirty="0" smtClean="0"/>
                        <a:t>   14-20</a:t>
                      </a:r>
                      <a:r>
                        <a:rPr lang="en-US" baseline="0" dirty="0" smtClean="0"/>
                        <a:t>  </a:t>
                      </a:r>
                      <a:endParaRPr lang="en-US" dirty="0"/>
                    </a:p>
                  </a:txBody>
                  <a:tcPr/>
                </a:tc>
              </a:tr>
              <a:tr h="370840">
                <a:tc>
                  <a:txBody>
                    <a:bodyPr/>
                    <a:lstStyle/>
                    <a:p>
                      <a:r>
                        <a:rPr lang="en-US" dirty="0" smtClean="0"/>
                        <a:t>         Tomato</a:t>
                      </a:r>
                      <a:endParaRPr lang="en-US" dirty="0"/>
                    </a:p>
                  </a:txBody>
                  <a:tcPr/>
                </a:tc>
                <a:tc>
                  <a:txBody>
                    <a:bodyPr/>
                    <a:lstStyle/>
                    <a:p>
                      <a:r>
                        <a:rPr lang="en-US" dirty="0" smtClean="0"/>
                        <a:t>  18-28</a:t>
                      </a:r>
                      <a:endParaRPr lang="en-US" dirty="0"/>
                    </a:p>
                  </a:txBody>
                  <a:tcPr/>
                </a:tc>
                <a:tc>
                  <a:txBody>
                    <a:bodyPr/>
                    <a:lstStyle/>
                    <a:p>
                      <a:r>
                        <a:rPr lang="en-US" dirty="0" smtClean="0"/>
                        <a:t>    50-95</a:t>
                      </a:r>
                      <a:endParaRPr lang="en-US" dirty="0"/>
                    </a:p>
                  </a:txBody>
                  <a:tcPr/>
                </a:tc>
              </a:tr>
              <a:tr h="370840">
                <a:tc>
                  <a:txBody>
                    <a:bodyPr/>
                    <a:lstStyle/>
                    <a:p>
                      <a:r>
                        <a:rPr lang="en-US" dirty="0" smtClean="0"/>
                        <a:t>          Potato</a:t>
                      </a:r>
                      <a:endParaRPr lang="en-US" dirty="0"/>
                    </a:p>
                  </a:txBody>
                  <a:tcPr/>
                </a:tc>
                <a:tc>
                  <a:txBody>
                    <a:bodyPr/>
                    <a:lstStyle/>
                    <a:p>
                      <a:r>
                        <a:rPr lang="en-US" dirty="0" smtClean="0"/>
                        <a:t>   25-30</a:t>
                      </a:r>
                      <a:endParaRPr lang="en-US" dirty="0"/>
                    </a:p>
                  </a:txBody>
                  <a:tcPr/>
                </a:tc>
                <a:tc>
                  <a:txBody>
                    <a:bodyPr/>
                    <a:lstStyle/>
                    <a:p>
                      <a:r>
                        <a:rPr lang="en-US" dirty="0" smtClean="0"/>
                        <a:t>    65-70</a:t>
                      </a:r>
                      <a:endParaRPr lang="en-US" dirty="0"/>
                    </a:p>
                  </a:txBody>
                  <a:tcPr/>
                </a:tc>
              </a:tr>
              <a:tr h="370840">
                <a:tc>
                  <a:txBody>
                    <a:bodyPr/>
                    <a:lstStyle/>
                    <a:p>
                      <a:r>
                        <a:rPr lang="en-US" dirty="0" smtClean="0"/>
                        <a:t>           Maize</a:t>
                      </a:r>
                      <a:endParaRPr lang="en-US" dirty="0"/>
                    </a:p>
                  </a:txBody>
                  <a:tcPr/>
                </a:tc>
                <a:tc>
                  <a:txBody>
                    <a:bodyPr/>
                    <a:lstStyle/>
                    <a:p>
                      <a:r>
                        <a:rPr lang="en-US" dirty="0" smtClean="0"/>
                        <a:t>   14-27</a:t>
                      </a:r>
                      <a:endParaRPr lang="en-US" dirty="0"/>
                    </a:p>
                  </a:txBody>
                  <a:tcPr/>
                </a:tc>
                <a:tc>
                  <a:txBody>
                    <a:bodyPr/>
                    <a:lstStyle/>
                    <a:p>
                      <a:r>
                        <a:rPr lang="en-US" dirty="0" smtClean="0"/>
                        <a:t>    38-62</a:t>
                      </a:r>
                      <a:endParaRPr lang="en-US" dirty="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19872" y="188640"/>
            <a:ext cx="4572000" cy="400110"/>
          </a:xfrm>
          <a:prstGeom prst="rect">
            <a:avLst/>
          </a:prstGeom>
          <a:noFill/>
        </p:spPr>
        <p:txBody>
          <a:bodyPr wrap="square">
            <a:spAutoFit/>
          </a:bodyPr>
          <a:lstStyle/>
          <a:p>
            <a:r>
              <a:rPr lang="en-US" sz="2000" b="1" u="sng" dirty="0" smtClean="0">
                <a:latin typeface="Times New Roman" panose="02020603050405020304" pitchFamily="18" charset="0"/>
                <a:cs typeface="Times New Roman" panose="02020603050405020304" pitchFamily="18" charset="0"/>
              </a:rPr>
              <a:t>Conclusion</a:t>
            </a:r>
            <a:endParaRPr lang="en-IN" sz="2000" dirty="0"/>
          </a:p>
        </p:txBody>
      </p:sp>
      <p:sp>
        <p:nvSpPr>
          <p:cNvPr id="5" name="TextBox 4"/>
          <p:cNvSpPr txBox="1"/>
          <p:nvPr/>
        </p:nvSpPr>
        <p:spPr>
          <a:xfrm>
            <a:off x="1187624" y="836712"/>
            <a:ext cx="7560840" cy="563231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using Temperature and humidity sensors which help to improve agricultural processes.</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Plants need four things to survive: light, water, soil and air. However, to raise healthy plants, the most important element is the effect of water. Water is </a:t>
            </a:r>
            <a:r>
              <a:rPr lang="en-US" i="1" dirty="0">
                <a:latin typeface="Times New Roman" panose="02020603050405020304" pitchFamily="18" charset="0"/>
                <a:cs typeface="Times New Roman" panose="02020603050405020304" pitchFamily="18" charset="0"/>
              </a:rPr>
              <a:t>crucial</a:t>
            </a:r>
            <a:r>
              <a:rPr lang="en-US" dirty="0">
                <a:latin typeface="Times New Roman" panose="02020603050405020304" pitchFamily="18" charset="0"/>
                <a:cs typeface="Times New Roman" panose="02020603050405020304" pitchFamily="18" charset="0"/>
              </a:rPr>
              <a:t> in regard to relative humidity.   </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Relative humidity is a measure of how much water the air can hold at any given temperature. This means that say the air is at 60% humidity at 20 degrees, then the air is at 60% of its total moisture capacity for that temperature.</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 flowering plants prefer the same daytime temperature range, but grow best when nighttime temperatures range from 55 degrees to 60 degrees F.</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protect our crop or agriculture field by low and high temperature and humidity which create the bad effect on agriculture field.</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tx2"/>
                </a:solidFill>
                <a:latin typeface="Times New Roman" panose="02020603050405020304" pitchFamily="18" charset="0"/>
                <a:cs typeface="Times New Roman" panose="02020603050405020304" pitchFamily="18" charset="0"/>
              </a:rPr>
              <a:t>We can also connect the NPK sensor in the SOIL PRAMETER MONITORING SYSTEM with DHT-11 and NODE MCU which can help to know the ratio of NPK in the Soil. According to the NPK ratio in soil we can also recommended FERTILIZERS for enhancing the overall growth of Crop and maintain Soil Fertility. </a:t>
            </a:r>
            <a:endParaRPr lang="en-US" dirty="0">
              <a:solidFill>
                <a:schemeClr val="tx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using this System Farmers are no need go to the soil lab for soil testing.</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50055" y="131723"/>
            <a:ext cx="712879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000" b="1" u="sng" dirty="0" smtClean="0">
                <a:latin typeface="Times New Roman" panose="02020603050405020304" pitchFamily="18" charset="0"/>
                <a:cs typeface="Times New Roman" panose="02020603050405020304" pitchFamily="18" charset="0"/>
              </a:rPr>
              <a:t>Advantages</a:t>
            </a:r>
            <a:endParaRPr lang="en-US" sz="2000" b="1" u="sng" dirty="0">
              <a:latin typeface="Times New Roman" panose="02020603050405020304" pitchFamily="18" charset="0"/>
              <a:cs typeface="Times New Roman" panose="02020603050405020304" pitchFamily="18" charset="0"/>
            </a:endParaRPr>
          </a:p>
        </p:txBody>
      </p:sp>
      <p:sp>
        <p:nvSpPr>
          <p:cNvPr id="4" name="Rectangle 3"/>
          <p:cNvSpPr/>
          <p:nvPr/>
        </p:nvSpPr>
        <p:spPr>
          <a:xfrm>
            <a:off x="1331640" y="1124744"/>
            <a:ext cx="7812360" cy="5601533"/>
          </a:xfrm>
          <a:prstGeom prst="rect">
            <a:avLst/>
          </a:prstGeom>
        </p:spPr>
        <p:txBody>
          <a:bodyPr wrap="square">
            <a:sp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Saves you water and time</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Reduces weed growth.</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Improves plant growth</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Preserves soil nutrients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t> </a:t>
            </a:r>
            <a:r>
              <a:rPr lang="en-US" sz="2000" dirty="0">
                <a:latin typeface="Times New Roman" panose="02020603050405020304" pitchFamily="18" charset="0"/>
                <a:cs typeface="Times New Roman" panose="02020603050405020304" pitchFamily="18" charset="0"/>
              </a:rPr>
              <a:t>Increasing the farmer profitability</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The smart irrigation system is user friendly platform to learn and enhance your skill about smart watering system.</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can provide high accuracy water supply and avoid water from wastage.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Due to automatically handling, user requires less man power.</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With the help of the sensors, it can accurately determine the soil moisture levels.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It can easily detect and control the temperature, humidity, solar radiation using sensors.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system automatically provides water supply to the field. User can manually operate (turn ON or OFF) valve.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This system helps to produce good quality of crops and improves economic condition.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250050" y="595526"/>
            <a:ext cx="3467547" cy="268945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59632" y="260648"/>
            <a:ext cx="612068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Future scope</a:t>
            </a:r>
            <a:endParaRPr lang="en-US" sz="2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87624" y="1196752"/>
            <a:ext cx="7488832" cy="5355312"/>
          </a:xfrm>
          <a:prstGeom prst="rect">
            <a:avLst/>
          </a:prstGeom>
          <a:noFill/>
        </p:spPr>
        <p:txBody>
          <a:bodyPr wrap="square" rtlCol="0">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can be used as a base for realizing a scheme to be implemented in other projects of great level such as weather forecasting, temperature updates, device synchronization ,etc.</a:t>
            </a:r>
            <a:endParaRPr lang="en-US" dirty="0">
              <a:latin typeface="Times New Roman" panose="02020603050405020304" pitchFamily="18" charset="0"/>
              <a:cs typeface="Times New Roman" panose="02020603050405020304" pitchFamily="18" charset="0"/>
            </a:endParaRPr>
          </a:p>
          <a:p>
            <a:endParaRPr lang="en-US" dirty="0"/>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itself can be modified to achieve a complete Home Automation</a:t>
            </a:r>
            <a:r>
              <a:rPr lang="en-US" dirty="0"/>
              <a:t>.</a:t>
            </a:r>
            <a:endParaRPr lang="en-US" dirty="0"/>
          </a:p>
          <a:p>
            <a:endParaRPr lang="en-US" dirty="0"/>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Pesticides &amp; fertilizers can also be added automatically in the water.</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GSM can be added for sending SMS to the concerned person in case of any problem.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To provide protection from insect attack for better yield.</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Focused on the prevention of crops from insect attack which damages the crop leaves and root so it automatically affects the crop yield.</a:t>
            </a:r>
            <a:endParaRPr lang="en-US" dirty="0">
              <a:effectLst/>
              <a:latin typeface="Times New Roman" panose="02020603050405020304" pitchFamily="18" charset="0"/>
              <a:cs typeface="Times New Roman" panose="02020603050405020304" pitchFamily="18" charset="0"/>
            </a:endParaRPr>
          </a:p>
          <a:p>
            <a:endParaRPr lang="en-US"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 To observe other parameters for better yield.</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Climatic conditions also affect the growth of crops, like temperature increases the water requirement also</a:t>
            </a:r>
            <a:br>
              <a:rPr lang="en-US" dirty="0">
                <a:latin typeface="Times New Roman" panose="02020603050405020304" pitchFamily="18" charset="0"/>
                <a:cs typeface="Times New Roman" panose="02020603050405020304" pitchFamily="18" charset="0"/>
              </a:rPr>
            </a:br>
            <a:r>
              <a:rPr lang="en-US" dirty="0">
                <a:effectLst/>
                <a:latin typeface="Times New Roman" panose="02020603050405020304" pitchFamily="18" charset="0"/>
                <a:cs typeface="Times New Roman" panose="02020603050405020304" pitchFamily="18" charset="0"/>
              </a:rPr>
              <a:t>increases so it can also be monitored.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31640" y="1052736"/>
            <a:ext cx="7632848" cy="2585323"/>
          </a:xfrm>
          <a:prstGeom prst="rect">
            <a:avLst/>
          </a:prstGeom>
        </p:spPr>
        <p:txBody>
          <a:bodyPr wrap="square">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https://stirringthepyramid.wordpress.com/2014/08/12/how-many-farmers-does-india-have-or-what-percents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https://www.gardeningknowhow.com/garden-how-to/soil-fertilizers/fertilizer-numbers-npk.htmnpk importance</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 </a:t>
            </a:r>
            <a:r>
              <a:rPr lang="en-US" dirty="0" err="1">
                <a:latin typeface="Times New Roman" panose="02020603050405020304" pitchFamily="18" charset="0"/>
                <a:cs typeface="Times New Roman" panose="02020603050405020304" pitchFamily="18" charset="0"/>
              </a:rPr>
              <a:t>Sindhuja</a:t>
            </a:r>
            <a:r>
              <a:rPr lang="en-US" dirty="0">
                <a:latin typeface="Times New Roman" panose="02020603050405020304" pitchFamily="18" charset="0"/>
                <a:cs typeface="Times New Roman" panose="02020603050405020304" pitchFamily="18" charset="0"/>
              </a:rPr>
              <a:t>- Soil Nutrient Identification Using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Asian Journal of Applied Science and Technology</a:t>
            </a:r>
            <a:endParaRPr lang="en-US" dirty="0">
              <a:latin typeface="Times New Roman" panose="02020603050405020304" pitchFamily="18" charset="0"/>
              <a:cs typeface="Times New Roman" panose="02020603050405020304" pitchFamily="18" charset="0"/>
            </a:endParaRPr>
          </a:p>
          <a:p>
            <a:endParaRPr lang="en-US" dirty="0"/>
          </a:p>
        </p:txBody>
      </p:sp>
      <p:sp>
        <p:nvSpPr>
          <p:cNvPr id="4" name="TextBox 3"/>
          <p:cNvSpPr txBox="1"/>
          <p:nvPr/>
        </p:nvSpPr>
        <p:spPr>
          <a:xfrm>
            <a:off x="2483768" y="260648"/>
            <a:ext cx="4392488" cy="461665"/>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References</a:t>
            </a:r>
            <a:endParaRPr lang="en-US" sz="2400" b="1" u="sng"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1840" y="3068960"/>
            <a:ext cx="403244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Thank You</a:t>
            </a:r>
            <a:endParaRPr lang="en-US" sz="4000" b="1" dirty="0">
              <a:latin typeface="Times New Roman" panose="02020603050405020304" pitchFamily="18" charset="0"/>
              <a:cs typeface="Times New Roman" panose="02020603050405020304" pitchFamily="18" charset="0"/>
            </a:endParaRPr>
          </a:p>
        </p:txBody>
      </p:sp>
      <p:pic>
        <p:nvPicPr>
          <p:cNvPr id="4" name="Picture 3" descr="A close up of a sign&#10;&#10;Description automatically generated"/>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419872" y="1700808"/>
            <a:ext cx="1584176" cy="134756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87624" y="404664"/>
            <a:ext cx="7704856"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              </a:t>
            </a:r>
            <a:r>
              <a:rPr lang="en-IN" sz="2400" b="1" u="sng" dirty="0" smtClean="0">
                <a:latin typeface="Times New Roman" panose="02020603050405020304" pitchFamily="18" charset="0"/>
                <a:cs typeface="Times New Roman" panose="02020603050405020304" pitchFamily="18" charset="0"/>
              </a:rPr>
              <a:t>Objective</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43608" y="1268760"/>
            <a:ext cx="8100392"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India, agriculture is the need of most of the Indians livelihood and it is one of the main sources of livelihood. Agriculture also has a major impact on economy of the country. The consumption of water increases day by day that may leads to the problem of water scarcity. Now-a-days not only for crops ,outdoor plants in home becoming quite difficult for them.</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farmers from the remote locations would need go to the soil lab for soil testing to know about the soil fertility and required ratio of essential parameter such as                         Nitrogen, Phosphorus and Potassium(NPK). </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Overall farmers faced various Problems while growing the crops so keep this problem in mind we are working on this project.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23728" y="332656"/>
            <a:ext cx="5688632" cy="523220"/>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         </a:t>
            </a:r>
            <a:r>
              <a:rPr lang="en-IN" sz="2400" b="1" u="sng" dirty="0" smtClean="0">
                <a:latin typeface="Times New Roman" panose="02020603050405020304" pitchFamily="18" charset="0"/>
                <a:cs typeface="Times New Roman" panose="02020603050405020304" pitchFamily="18" charset="0"/>
              </a:rPr>
              <a:t>Project Idea</a:t>
            </a:r>
            <a:endParaRPr lang="en-US" sz="2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547664" y="1268760"/>
            <a:ext cx="7056784" cy="347787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There are different options to solve our problem and these are the two that we investigated:</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u="sng" dirty="0">
                <a:latin typeface="Times New Roman" panose="02020603050405020304" pitchFamily="18" charset="0"/>
                <a:cs typeface="Times New Roman" panose="02020603050405020304" pitchFamily="18" charset="0"/>
              </a:rPr>
              <a:t> Soil Irrigation(Automatic Irrigation) </a:t>
            </a:r>
            <a:r>
              <a:rPr lang="en-IN" u="sng" dirty="0"/>
              <a:t>: </a:t>
            </a:r>
            <a:endParaRPr lang="en-IN" u="sng" dirty="0"/>
          </a:p>
          <a:p>
            <a:r>
              <a:rPr lang="en-IN" dirty="0">
                <a:latin typeface="Times New Roman" panose="02020603050405020304" pitchFamily="18" charset="0"/>
                <a:cs typeface="Times New Roman" panose="02020603050405020304" pitchFamily="18" charset="0"/>
              </a:rPr>
              <a:t>The measurement of soil moisture will help us determine how much irrigation is required and which area require how much additional water content.</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u="sng" dirty="0">
                <a:latin typeface="Times New Roman" panose="02020603050405020304" pitchFamily="18" charset="0"/>
                <a:cs typeface="Times New Roman" panose="02020603050405020304" pitchFamily="18" charset="0"/>
              </a:rPr>
              <a:t> Soil parameter monitoring:</a:t>
            </a:r>
            <a:endParaRPr lang="en-IN" sz="2000"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Monitoring of soil nutrients and soil moisture content helps control fertilizer application and promotes the optimal use of other natural resources.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2987824" y="1988840"/>
            <a:ext cx="3960440" cy="3266684"/>
          </a:xfrm>
          <a:prstGeom prst="rect">
            <a:avLst/>
          </a:prstGeom>
          <a:blipFill>
            <a:blip r:embed="rId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TextBox 2"/>
          <p:cNvSpPr txBox="1"/>
          <p:nvPr/>
        </p:nvSpPr>
        <p:spPr>
          <a:xfrm>
            <a:off x="1331640" y="332656"/>
            <a:ext cx="6768752"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Block diagram</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2627784" y="1022248"/>
            <a:ext cx="5184576" cy="369332"/>
          </a:xfrm>
          <a:prstGeom prst="rect">
            <a:avLst/>
          </a:prstGeom>
          <a:noFill/>
        </p:spPr>
        <p:txBody>
          <a:bodyPr wrap="square" rtlCol="0">
            <a:spAutoFit/>
          </a:bodyPr>
          <a:lstStyle/>
          <a:p>
            <a:pPr marL="342900" indent="-342900"/>
            <a:r>
              <a:rPr lang="en-US" b="1" dirty="0">
                <a:latin typeface="Times New Roman" panose="02020603050405020304" pitchFamily="18" charset="0"/>
                <a:cs typeface="Times New Roman" panose="02020603050405020304" pitchFamily="18" charset="0"/>
              </a:rPr>
              <a:t>SOIL IRRIGATION SYSTEM</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47664" y="476672"/>
            <a:ext cx="648072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Circuit diagram</a:t>
            </a:r>
            <a:endParaRPr lang="en-US" sz="2400" b="1" u="sng" dirty="0">
              <a:latin typeface="Times New Roman" panose="02020603050405020304" pitchFamily="18" charset="0"/>
              <a:cs typeface="Times New Roman" panose="02020603050405020304" pitchFamily="18" charset="0"/>
            </a:endParaRPr>
          </a:p>
        </p:txBody>
      </p:sp>
      <p:sp>
        <p:nvSpPr>
          <p:cNvPr id="5" name="Rectangle 4"/>
          <p:cNvSpPr/>
          <p:nvPr/>
        </p:nvSpPr>
        <p:spPr>
          <a:xfrm>
            <a:off x="2843808" y="1196752"/>
            <a:ext cx="4248472" cy="369332"/>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SOIL IRRIGATION SYSTEM</a:t>
            </a:r>
            <a:endParaRPr lang="en-US" b="1" dirty="0">
              <a:latin typeface="Times New Roman" panose="02020603050405020304" pitchFamily="18" charset="0"/>
              <a:cs typeface="Times New Roman" panose="02020603050405020304" pitchFamily="18" charset="0"/>
            </a:endParaRPr>
          </a:p>
        </p:txBody>
      </p:sp>
      <p:pic>
        <p:nvPicPr>
          <p:cNvPr id="6" name="Picture 5" descr="as.jpg"/>
          <p:cNvPicPr>
            <a:picLocks noChangeAspect="1"/>
          </p:cNvPicPr>
          <p:nvPr/>
        </p:nvPicPr>
        <p:blipFill>
          <a:blip r:embed="rId1" cstate="print"/>
          <a:srcRect b="2703"/>
          <a:stretch>
            <a:fillRect/>
          </a:stretch>
        </p:blipFill>
        <p:spPr>
          <a:xfrm>
            <a:off x="1979713" y="2132856"/>
            <a:ext cx="5976663" cy="4361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87624" y="332656"/>
            <a:ext cx="6912768"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Block diagram</a:t>
            </a:r>
            <a:endParaRPr lang="en-US" sz="2400" b="1" u="sng"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3707904" y="3068960"/>
            <a:ext cx="1008112" cy="158417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TextBox 6"/>
          <p:cNvSpPr txBox="1"/>
          <p:nvPr/>
        </p:nvSpPr>
        <p:spPr>
          <a:xfrm>
            <a:off x="3707904" y="3645024"/>
            <a:ext cx="2160240"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Node MCU</a:t>
            </a:r>
            <a:endParaRPr lang="en-US" sz="1400" dirty="0">
              <a:latin typeface="Times New Roman" panose="02020603050405020304" pitchFamily="18" charset="0"/>
              <a:cs typeface="Times New Roman" panose="02020603050405020304" pitchFamily="18" charset="0"/>
            </a:endParaRPr>
          </a:p>
        </p:txBody>
      </p:sp>
      <p:sp>
        <p:nvSpPr>
          <p:cNvPr id="8" name="Rounded Rectangle 7"/>
          <p:cNvSpPr/>
          <p:nvPr/>
        </p:nvSpPr>
        <p:spPr>
          <a:xfrm>
            <a:off x="3707904" y="1844824"/>
            <a:ext cx="1080120" cy="57606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Down Arrow 8"/>
          <p:cNvSpPr/>
          <p:nvPr/>
        </p:nvSpPr>
        <p:spPr>
          <a:xfrm flipV="1">
            <a:off x="3995936" y="2420888"/>
            <a:ext cx="340616" cy="64807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p:cNvSpPr txBox="1"/>
          <p:nvPr/>
        </p:nvSpPr>
        <p:spPr>
          <a:xfrm>
            <a:off x="3635896" y="1988840"/>
            <a:ext cx="1148071" cy="307777"/>
          </a:xfrm>
          <a:prstGeom prst="rect">
            <a:avLst/>
          </a:prstGeom>
          <a:noFill/>
        </p:spPr>
        <p:txBody>
          <a:bodyPr wrap="none" rtlCol="0">
            <a:spAutoFit/>
          </a:bodyPr>
          <a:lstStyle/>
          <a:p>
            <a:r>
              <a:rPr lang="en-IN" sz="1400" dirty="0">
                <a:latin typeface="Times New Roman" panose="02020603050405020304" pitchFamily="18" charset="0"/>
                <a:cs typeface="Times New Roman" panose="02020603050405020304" pitchFamily="18" charset="0"/>
              </a:rPr>
              <a:t>LCD Display</a:t>
            </a:r>
            <a:endParaRPr lang="en-US" sz="14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5292080" y="3717032"/>
            <a:ext cx="1440160" cy="936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p:cNvSpPr txBox="1"/>
          <p:nvPr/>
        </p:nvSpPr>
        <p:spPr>
          <a:xfrm>
            <a:off x="5436096" y="3789040"/>
            <a:ext cx="1152128" cy="738664"/>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Temp. And humidity sensor</a:t>
            </a:r>
            <a:endParaRPr lang="en-US" sz="1400" dirty="0">
              <a:latin typeface="Times New Roman" panose="02020603050405020304" pitchFamily="18" charset="0"/>
              <a:cs typeface="Times New Roman" panose="02020603050405020304" pitchFamily="18" charset="0"/>
            </a:endParaRPr>
          </a:p>
        </p:txBody>
      </p:sp>
      <p:sp>
        <p:nvSpPr>
          <p:cNvPr id="13" name="Right Arrow 12"/>
          <p:cNvSpPr/>
          <p:nvPr/>
        </p:nvSpPr>
        <p:spPr>
          <a:xfrm>
            <a:off x="4716016" y="4005064"/>
            <a:ext cx="576064" cy="36004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TextBox 13"/>
          <p:cNvSpPr txBox="1"/>
          <p:nvPr/>
        </p:nvSpPr>
        <p:spPr>
          <a:xfrm>
            <a:off x="2051720" y="1031830"/>
            <a:ext cx="6048672" cy="400110"/>
          </a:xfrm>
          <a:prstGeom prst="rect">
            <a:avLst/>
          </a:prstGeom>
          <a:noFill/>
        </p:spPr>
        <p:txBody>
          <a:bodyPr wrap="square" rtlCol="0">
            <a:spAutoFit/>
          </a:bodyPr>
          <a:lstStyle/>
          <a:p>
            <a:pPr marL="342900" indent="-342900"/>
            <a:r>
              <a:rPr lang="en-US" sz="2000" b="1" dirty="0">
                <a:latin typeface="Times New Roman" panose="02020603050405020304" pitchFamily="18" charset="0"/>
                <a:cs typeface="Times New Roman" panose="02020603050405020304" pitchFamily="18" charset="0"/>
              </a:rPr>
              <a:t>SOIL PARAMETER MONITORING SYSTEM</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91680" y="404664"/>
            <a:ext cx="669674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2400" b="1" u="sng" dirty="0" smtClean="0">
                <a:latin typeface="Times New Roman" panose="02020603050405020304" pitchFamily="18" charset="0"/>
                <a:cs typeface="Times New Roman" panose="02020603050405020304" pitchFamily="18" charset="0"/>
              </a:rPr>
              <a:t>Circuit diagram</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259632" y="1196752"/>
            <a:ext cx="756084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SOIL PARAMETER MONITORING SYSTEM</a:t>
            </a:r>
            <a:endParaRPr lang="en-US" sz="2000" b="1" dirty="0">
              <a:latin typeface="Times New Roman" panose="02020603050405020304" pitchFamily="18" charset="0"/>
              <a:cs typeface="Times New Roman" panose="02020603050405020304" pitchFamily="18" charset="0"/>
            </a:endParaRPr>
          </a:p>
        </p:txBody>
      </p:sp>
      <p:pic>
        <p:nvPicPr>
          <p:cNvPr id="5" name="Picture 4" descr="photo_2022-04-29_09-39-10.jpg"/>
          <p:cNvPicPr>
            <a:picLocks noChangeAspect="1"/>
          </p:cNvPicPr>
          <p:nvPr/>
        </p:nvPicPr>
        <p:blipFill>
          <a:blip r:embed="rId1" cstate="print"/>
          <a:stretch>
            <a:fillRect/>
          </a:stretch>
        </p:blipFill>
        <p:spPr>
          <a:xfrm>
            <a:off x="2051720" y="2132856"/>
            <a:ext cx="4972298" cy="331022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9712" y="404664"/>
            <a:ext cx="3281668"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                </a:t>
            </a:r>
            <a:r>
              <a:rPr lang="en-IN" sz="2400" b="1" u="sng" dirty="0" smtClean="0">
                <a:latin typeface="Times New Roman" panose="02020603050405020304" pitchFamily="18" charset="0"/>
                <a:cs typeface="Times New Roman" panose="02020603050405020304" pitchFamily="18" charset="0"/>
              </a:rPr>
              <a:t>Components</a:t>
            </a:r>
            <a:endParaRPr lang="en-US" sz="2400" b="1" u="sng"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331640" y="1196752"/>
            <a:ext cx="7416824" cy="3970318"/>
          </a:xfrm>
          <a:prstGeom prst="rect">
            <a:avLst/>
          </a:prstGeom>
          <a:noFill/>
        </p:spPr>
        <p:txBody>
          <a:bodyPr wrap="square" rtlCol="0">
            <a:spAutoFit/>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Arduino Uno</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Node MCU</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Fc-28 Interface</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DC motor</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Soil Moisture Sensor</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LCD Display</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Single channel Relay Module</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Temperature Sensor</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NPK sensor</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AC to DC Convertor</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DC Motor driver </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Breadboard</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Connecting wires</a:t>
            </a: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9122</Words>
  <Application>WPS Presentation</Application>
  <PresentationFormat>On-screen Show (4:3)</PresentationFormat>
  <Paragraphs>344</Paragraphs>
  <Slides>27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27</vt:i4>
      </vt:variant>
    </vt:vector>
  </HeadingPairs>
  <TitlesOfParts>
    <vt:vector size="40" baseType="lpstr">
      <vt:lpstr>Arial</vt:lpstr>
      <vt:lpstr>SimSun</vt:lpstr>
      <vt:lpstr>Wingdings</vt:lpstr>
      <vt:lpstr>Times New Roman</vt:lpstr>
      <vt:lpstr>Calibri</vt:lpstr>
      <vt:lpstr>The time roman</vt:lpstr>
      <vt:lpstr>Segoe Print</vt:lpstr>
      <vt:lpstr>Microsoft YaHei</vt:lpstr>
      <vt:lpstr>Arial Unicode MS</vt:lpstr>
      <vt:lpstr>Wingdings 2</vt:lpstr>
      <vt:lpstr>Cambria</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preeti Vishwakarma</dc:creator>
  <cp:lastModifiedBy>gaurav mathur</cp:lastModifiedBy>
  <cp:revision>56</cp:revision>
  <dcterms:created xsi:type="dcterms:W3CDTF">2022-04-27T07:56:00Z</dcterms:created>
  <dcterms:modified xsi:type="dcterms:W3CDTF">2022-06-02T12:43:31Z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7E7C163F9B19482394F928D721A45014</vt:lpwstr>
  </property>
  <property fmtid="{D5CDD505-2E9C-101B-9397-08002B2CF9AE}" pid="3" name="KSOProductBuildVer">
    <vt:lpwstr>1033-11.2.0.11130</vt:lpwstr>
  </property>
</Properties>
</file>